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9"/>
  </p:notesMasterIdLst>
  <p:sldIdLst>
    <p:sldId id="750" r:id="rId2"/>
    <p:sldId id="523" r:id="rId3"/>
    <p:sldId id="754" r:id="rId4"/>
    <p:sldId id="753" r:id="rId5"/>
    <p:sldId id="749" r:id="rId6"/>
    <p:sldId id="500" r:id="rId7"/>
    <p:sldId id="548" r:id="rId8"/>
    <p:sldId id="513" r:id="rId9"/>
    <p:sldId id="547" r:id="rId10"/>
    <p:sldId id="273" r:id="rId11"/>
    <p:sldId id="257" r:id="rId12"/>
    <p:sldId id="259" r:id="rId13"/>
    <p:sldId id="260" r:id="rId14"/>
    <p:sldId id="258" r:id="rId15"/>
    <p:sldId id="276" r:id="rId16"/>
    <p:sldId id="546" r:id="rId17"/>
    <p:sldId id="275" r:id="rId18"/>
    <p:sldId id="277" r:id="rId19"/>
    <p:sldId id="270" r:id="rId20"/>
    <p:sldId id="278" r:id="rId21"/>
    <p:sldId id="265" r:id="rId22"/>
    <p:sldId id="280" r:id="rId23"/>
    <p:sldId id="279" r:id="rId24"/>
    <p:sldId id="262" r:id="rId25"/>
    <p:sldId id="263" r:id="rId26"/>
    <p:sldId id="281" r:id="rId27"/>
    <p:sldId id="283" r:id="rId28"/>
    <p:sldId id="489" r:id="rId29"/>
    <p:sldId id="515" r:id="rId30"/>
    <p:sldId id="285" r:id="rId31"/>
    <p:sldId id="286" r:id="rId32"/>
    <p:sldId id="287" r:id="rId33"/>
    <p:sldId id="491" r:id="rId34"/>
    <p:sldId id="269" r:id="rId35"/>
    <p:sldId id="290" r:id="rId36"/>
    <p:sldId id="492" r:id="rId37"/>
    <p:sldId id="498" r:id="rId38"/>
    <p:sldId id="514" r:id="rId39"/>
    <p:sldId id="289" r:id="rId40"/>
    <p:sldId id="555" r:id="rId41"/>
    <p:sldId id="550" r:id="rId42"/>
    <p:sldId id="751" r:id="rId43"/>
    <p:sldId id="291" r:id="rId44"/>
    <p:sldId id="520" r:id="rId45"/>
    <p:sldId id="519" r:id="rId46"/>
    <p:sldId id="516" r:id="rId47"/>
    <p:sldId id="517" r:id="rId48"/>
    <p:sldId id="518" r:id="rId49"/>
    <p:sldId id="524" r:id="rId50"/>
    <p:sldId id="292" r:id="rId51"/>
    <p:sldId id="297" r:id="rId52"/>
    <p:sldId id="554" r:id="rId53"/>
    <p:sldId id="551" r:id="rId54"/>
    <p:sldId id="552" r:id="rId55"/>
    <p:sldId id="512" r:id="rId56"/>
    <p:sldId id="558" r:id="rId57"/>
    <p:sldId id="755" r:id="rId58"/>
    <p:sldId id="553" r:id="rId59"/>
    <p:sldId id="306" r:id="rId60"/>
    <p:sldId id="307" r:id="rId61"/>
    <p:sldId id="308" r:id="rId62"/>
    <p:sldId id="309" r:id="rId63"/>
    <p:sldId id="310" r:id="rId64"/>
    <p:sldId id="543" r:id="rId65"/>
    <p:sldId id="532" r:id="rId66"/>
    <p:sldId id="311" r:id="rId67"/>
    <p:sldId id="312" r:id="rId68"/>
    <p:sldId id="502" r:id="rId69"/>
    <p:sldId id="503" r:id="rId70"/>
    <p:sldId id="345" r:id="rId71"/>
    <p:sldId id="346" r:id="rId72"/>
    <p:sldId id="347" r:id="rId73"/>
    <p:sldId id="348" r:id="rId74"/>
    <p:sldId id="544" r:id="rId75"/>
    <p:sldId id="741" r:id="rId76"/>
    <p:sldId id="350" r:id="rId77"/>
    <p:sldId id="670" r:id="rId78"/>
    <p:sldId id="671" r:id="rId79"/>
    <p:sldId id="529" r:id="rId80"/>
    <p:sldId id="557" r:id="rId81"/>
    <p:sldId id="572" r:id="rId82"/>
    <p:sldId id="573" r:id="rId83"/>
    <p:sldId id="575" r:id="rId84"/>
    <p:sldId id="737" r:id="rId85"/>
    <p:sldId id="356" r:id="rId86"/>
    <p:sldId id="358" r:id="rId87"/>
    <p:sldId id="531" r:id="rId88"/>
    <p:sldId id="661" r:id="rId89"/>
    <p:sldId id="649" r:id="rId90"/>
    <p:sldId id="650" r:id="rId91"/>
    <p:sldId id="651" r:id="rId92"/>
    <p:sldId id="652" r:id="rId93"/>
    <p:sldId id="363" r:id="rId94"/>
    <p:sldId id="570" r:id="rId95"/>
    <p:sldId id="571" r:id="rId96"/>
    <p:sldId id="568" r:id="rId97"/>
    <p:sldId id="569" r:id="rId98"/>
    <p:sldId id="702" r:id="rId99"/>
    <p:sldId id="545" r:id="rId100"/>
    <p:sldId id="662" r:id="rId101"/>
    <p:sldId id="653" r:id="rId102"/>
    <p:sldId id="654" r:id="rId103"/>
    <p:sldId id="674" r:id="rId104"/>
    <p:sldId id="656" r:id="rId105"/>
    <p:sldId id="578" r:id="rId106"/>
    <p:sldId id="642" r:id="rId107"/>
    <p:sldId id="647" r:id="rId108"/>
    <p:sldId id="648" r:id="rId109"/>
    <p:sldId id="605" r:id="rId110"/>
    <p:sldId id="606" r:id="rId111"/>
    <p:sldId id="608" r:id="rId112"/>
    <p:sldId id="609" r:id="rId113"/>
    <p:sldId id="624" r:id="rId114"/>
    <p:sldId id="607" r:id="rId115"/>
    <p:sldId id="703" r:id="rId116"/>
    <p:sldId id="663" r:id="rId117"/>
    <p:sldId id="657" r:id="rId118"/>
    <p:sldId id="658" r:id="rId119"/>
    <p:sldId id="659" r:id="rId120"/>
    <p:sldId id="660" r:id="rId121"/>
    <p:sldId id="687" r:id="rId122"/>
    <p:sldId id="744" r:id="rId123"/>
    <p:sldId id="582" r:id="rId124"/>
    <p:sldId id="686" r:id="rId125"/>
    <p:sldId id="742" r:id="rId126"/>
    <p:sldId id="743" r:id="rId127"/>
    <p:sldId id="612" r:id="rId128"/>
    <p:sldId id="704" r:id="rId129"/>
    <p:sldId id="705" r:id="rId130"/>
    <p:sldId id="613" r:id="rId131"/>
    <p:sldId id="615" r:id="rId132"/>
    <p:sldId id="616" r:id="rId133"/>
    <p:sldId id="583" r:id="rId134"/>
    <p:sldId id="584" r:id="rId135"/>
    <p:sldId id="586" r:id="rId136"/>
    <p:sldId id="619" r:id="rId137"/>
    <p:sldId id="587" r:id="rId138"/>
    <p:sldId id="588" r:id="rId139"/>
    <p:sldId id="589" r:id="rId140"/>
    <p:sldId id="590" r:id="rId141"/>
    <p:sldId id="689" r:id="rId142"/>
    <p:sldId id="734" r:id="rId143"/>
    <p:sldId id="735" r:id="rId144"/>
    <p:sldId id="690" r:id="rId145"/>
    <p:sldId id="691" r:id="rId146"/>
    <p:sldId id="695" r:id="rId147"/>
    <p:sldId id="693" r:id="rId148"/>
    <p:sldId id="694" r:id="rId149"/>
    <p:sldId id="681" r:id="rId150"/>
    <p:sldId id="682" r:id="rId151"/>
    <p:sldId id="684" r:id="rId152"/>
    <p:sldId id="664" r:id="rId153"/>
    <p:sldId id="666" r:id="rId154"/>
    <p:sldId id="667" r:id="rId155"/>
    <p:sldId id="699" r:id="rId156"/>
    <p:sldId id="736" r:id="rId157"/>
    <p:sldId id="669" r:id="rId158"/>
    <p:sldId id="352" r:id="rId159"/>
    <p:sldId id="364" r:id="rId160"/>
    <p:sldId id="377" r:id="rId161"/>
    <p:sldId id="685" r:id="rId162"/>
    <p:sldId id="700" r:id="rId163"/>
    <p:sldId id="696" r:id="rId164"/>
    <p:sldId id="697" r:id="rId165"/>
    <p:sldId id="706" r:id="rId166"/>
    <p:sldId id="383" r:id="rId167"/>
    <p:sldId id="698" r:id="rId168"/>
    <p:sldId id="379" r:id="rId169"/>
    <p:sldId id="707" r:id="rId170"/>
    <p:sldId id="701" r:id="rId171"/>
    <p:sldId id="708" r:id="rId172"/>
    <p:sldId id="665" r:id="rId173"/>
    <p:sldId id="721" r:id="rId174"/>
    <p:sldId id="722" r:id="rId175"/>
    <p:sldId id="709" r:id="rId176"/>
    <p:sldId id="713" r:id="rId177"/>
    <p:sldId id="714" r:id="rId178"/>
    <p:sldId id="717" r:id="rId179"/>
    <p:sldId id="715" r:id="rId180"/>
    <p:sldId id="738" r:id="rId181"/>
    <p:sldId id="712" r:id="rId182"/>
    <p:sldId id="388" r:id="rId183"/>
    <p:sldId id="509" r:id="rId184"/>
    <p:sldId id="719" r:id="rId185"/>
    <p:sldId id="725" r:id="rId186"/>
    <p:sldId id="757" r:id="rId187"/>
    <p:sldId id="727" r:id="rId188"/>
    <p:sldId id="726" r:id="rId189"/>
    <p:sldId id="728" r:id="rId190"/>
    <p:sldId id="477" r:id="rId191"/>
    <p:sldId id="730" r:id="rId192"/>
    <p:sldId id="731" r:id="rId193"/>
    <p:sldId id="467" r:id="rId194"/>
    <p:sldId id="468" r:id="rId195"/>
    <p:sldId id="469" r:id="rId196"/>
    <p:sldId id="470" r:id="rId197"/>
    <p:sldId id="733" r:id="rId198"/>
    <p:sldId id="758" r:id="rId199"/>
    <p:sldId id="759" r:id="rId200"/>
    <p:sldId id="452" r:id="rId201"/>
    <p:sldId id="436" r:id="rId202"/>
    <p:sldId id="756" r:id="rId203"/>
    <p:sldId id="720" r:id="rId204"/>
    <p:sldId id="625" r:id="rId205"/>
    <p:sldId id="628" r:id="rId206"/>
    <p:sldId id="629" r:id="rId207"/>
    <p:sldId id="630" r:id="rId208"/>
    <p:sldId id="631" r:id="rId209"/>
    <p:sldId id="632" r:id="rId210"/>
    <p:sldId id="633" r:id="rId211"/>
    <p:sldId id="634" r:id="rId212"/>
    <p:sldId id="635" r:id="rId213"/>
    <p:sldId id="636" r:id="rId214"/>
    <p:sldId id="637" r:id="rId215"/>
    <p:sldId id="638" r:id="rId216"/>
    <p:sldId id="672" r:id="rId217"/>
    <p:sldId id="679" r:id="rId218"/>
  </p:sldIdLst>
  <p:sldSz cx="9144000" cy="6858000" type="overhead"/>
  <p:notesSz cx="6858000" cy="288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9B45301-1415-4E47-8A4A-E951400D9F83}">
          <p14:sldIdLst>
            <p14:sldId id="750"/>
            <p14:sldId id="523"/>
            <p14:sldId id="754"/>
            <p14:sldId id="753"/>
            <p14:sldId id="749"/>
          </p14:sldIdLst>
        </p14:section>
        <p14:section name="LS01 (P) Exploring Earth" id="{D8CB6556-321C-4B64-B560-A6DD6F94AF48}">
          <p14:sldIdLst>
            <p14:sldId id="500"/>
            <p14:sldId id="548"/>
            <p14:sldId id="513"/>
            <p14:sldId id="547"/>
            <p14:sldId id="273"/>
            <p14:sldId id="257"/>
            <p14:sldId id="259"/>
            <p14:sldId id="260"/>
            <p14:sldId id="258"/>
            <p14:sldId id="276"/>
            <p14:sldId id="546"/>
            <p14:sldId id="275"/>
            <p14:sldId id="277"/>
            <p14:sldId id="270"/>
            <p14:sldId id="278"/>
            <p14:sldId id="265"/>
            <p14:sldId id="280"/>
            <p14:sldId id="279"/>
            <p14:sldId id="262"/>
            <p14:sldId id="263"/>
            <p14:sldId id="281"/>
            <p14:sldId id="283"/>
            <p14:sldId id="489"/>
            <p14:sldId id="515"/>
            <p14:sldId id="285"/>
            <p14:sldId id="286"/>
            <p14:sldId id="287"/>
            <p14:sldId id="491"/>
            <p14:sldId id="269"/>
            <p14:sldId id="290"/>
            <p14:sldId id="492"/>
            <p14:sldId id="498"/>
            <p14:sldId id="514"/>
            <p14:sldId id="289"/>
            <p14:sldId id="555"/>
          </p14:sldIdLst>
        </p14:section>
        <p14:section name="LS02 (Q) Generating Our Driving Question" id="{D16D238F-AADB-4D43-89D4-DC6921AE526B}">
          <p14:sldIdLst>
            <p14:sldId id="550"/>
            <p14:sldId id="751"/>
            <p14:sldId id="291"/>
            <p14:sldId id="520"/>
            <p14:sldId id="519"/>
            <p14:sldId id="516"/>
            <p14:sldId id="517"/>
            <p14:sldId id="518"/>
            <p14:sldId id="524"/>
            <p14:sldId id="292"/>
            <p14:sldId id="297"/>
            <p14:sldId id="554"/>
          </p14:sldIdLst>
        </p14:section>
        <p14:section name="LS03 (P) Impact Craters" id="{A206B368-1430-4029-B6B9-5F8C34A45F56}">
          <p14:sldIdLst>
            <p14:sldId id="551"/>
            <p14:sldId id="552"/>
            <p14:sldId id="512"/>
            <p14:sldId id="558"/>
            <p14:sldId id="755"/>
            <p14:sldId id="553"/>
            <p14:sldId id="306"/>
            <p14:sldId id="307"/>
            <p14:sldId id="308"/>
            <p14:sldId id="309"/>
            <p14:sldId id="310"/>
            <p14:sldId id="543"/>
            <p14:sldId id="532"/>
            <p14:sldId id="311"/>
            <p14:sldId id="312"/>
            <p14:sldId id="502"/>
            <p14:sldId id="503"/>
            <p14:sldId id="345"/>
            <p14:sldId id="346"/>
            <p14:sldId id="347"/>
            <p14:sldId id="348"/>
            <p14:sldId id="544"/>
            <p14:sldId id="741"/>
            <p14:sldId id="350"/>
            <p14:sldId id="670"/>
            <p14:sldId id="671"/>
            <p14:sldId id="529"/>
            <p14:sldId id="557"/>
          </p14:sldIdLst>
        </p14:section>
        <p14:section name="LS04 (P to M) Impact Craters Lab and Conservation of Mass" id="{D5A6D67D-AC10-4CD9-9EFD-AB79E6CFA116}">
          <p14:sldIdLst>
            <p14:sldId id="572"/>
            <p14:sldId id="573"/>
            <p14:sldId id="575"/>
            <p14:sldId id="737"/>
            <p14:sldId id="356"/>
            <p14:sldId id="358"/>
            <p14:sldId id="531"/>
            <p14:sldId id="661"/>
          </p14:sldIdLst>
        </p14:section>
        <p14:section name="LS05 (P to M) Debating What Actually Happens During Impact" id="{F98DE657-48E7-4D50-B2EE-A628859D396D}">
          <p14:sldIdLst>
            <p14:sldId id="649"/>
            <p14:sldId id="650"/>
            <p14:sldId id="651"/>
            <p14:sldId id="652"/>
            <p14:sldId id="363"/>
            <p14:sldId id="570"/>
            <p14:sldId id="571"/>
            <p14:sldId id="568"/>
            <p14:sldId id="569"/>
            <p14:sldId id="702"/>
            <p14:sldId id="545"/>
            <p14:sldId id="662"/>
          </p14:sldIdLst>
        </p14:section>
        <p14:section name="LS 06 (P to M) Impact Simulator and Patterns" id="{01D4BEAE-288A-496A-A0EF-FAEB1D338B07}">
          <p14:sldIdLst>
            <p14:sldId id="653"/>
            <p14:sldId id="654"/>
            <p14:sldId id="674"/>
            <p14:sldId id="656"/>
            <p14:sldId id="578"/>
            <p14:sldId id="642"/>
            <p14:sldId id="647"/>
            <p14:sldId id="648"/>
            <p14:sldId id="605"/>
            <p14:sldId id="606"/>
            <p14:sldId id="608"/>
            <p14:sldId id="609"/>
            <p14:sldId id="624"/>
            <p14:sldId id="607"/>
            <p14:sldId id="703"/>
            <p14:sldId id="663"/>
          </p14:sldIdLst>
        </p14:section>
        <p14:section name="LS07 (Q to M) The BBs Lab / Energy Transformation into Heat" id="{7D70D86F-D5DF-42CF-B7B2-F85E29E0AD60}">
          <p14:sldIdLst>
            <p14:sldId id="657"/>
            <p14:sldId id="658"/>
            <p14:sldId id="659"/>
            <p14:sldId id="660"/>
            <p14:sldId id="687"/>
            <p14:sldId id="744"/>
            <p14:sldId id="582"/>
            <p14:sldId id="686"/>
            <p14:sldId id="742"/>
            <p14:sldId id="743"/>
            <p14:sldId id="612"/>
            <p14:sldId id="704"/>
            <p14:sldId id="705"/>
            <p14:sldId id="613"/>
            <p14:sldId id="615"/>
            <p14:sldId id="616"/>
            <p14:sldId id="583"/>
            <p14:sldId id="584"/>
            <p14:sldId id="586"/>
            <p14:sldId id="619"/>
            <p14:sldId id="587"/>
            <p14:sldId id="588"/>
            <p14:sldId id="589"/>
            <p14:sldId id="590"/>
            <p14:sldId id="689"/>
            <p14:sldId id="734"/>
            <p14:sldId id="735"/>
            <p14:sldId id="690"/>
            <p14:sldId id="691"/>
            <p14:sldId id="695"/>
            <p14:sldId id="693"/>
            <p14:sldId id="694"/>
            <p14:sldId id="681"/>
            <p14:sldId id="682"/>
            <p14:sldId id="684"/>
            <p14:sldId id="664"/>
          </p14:sldIdLst>
        </p14:section>
        <p14:section name="LS 08 (M) Rewind the Clock / Building the Model" id="{8C885E69-C937-4D92-BA21-F8D9995C89EB}">
          <p14:sldIdLst>
            <p14:sldId id="666"/>
            <p14:sldId id="667"/>
            <p14:sldId id="699"/>
            <p14:sldId id="736"/>
            <p14:sldId id="669"/>
            <p14:sldId id="352"/>
            <p14:sldId id="364"/>
            <p14:sldId id="377"/>
            <p14:sldId id="685"/>
            <p14:sldId id="700"/>
            <p14:sldId id="696"/>
            <p14:sldId id="697"/>
            <p14:sldId id="706"/>
            <p14:sldId id="383"/>
            <p14:sldId id="698"/>
            <p14:sldId id="379"/>
            <p14:sldId id="707"/>
            <p14:sldId id="701"/>
            <p14:sldId id="708"/>
            <p14:sldId id="665"/>
          </p14:sldIdLst>
        </p14:section>
        <p14:section name="LS 09 (M) The Role of Gravity" id="{C15B643E-03EC-4135-86FD-0E7C1BC2F9EB}">
          <p14:sldIdLst>
            <p14:sldId id="721"/>
            <p14:sldId id="722"/>
            <p14:sldId id="709"/>
            <p14:sldId id="713"/>
            <p14:sldId id="714"/>
            <p14:sldId id="717"/>
            <p14:sldId id="715"/>
            <p14:sldId id="738"/>
            <p14:sldId id="712"/>
            <p14:sldId id="388"/>
            <p14:sldId id="509"/>
            <p14:sldId id="719"/>
          </p14:sldIdLst>
        </p14:section>
        <p14:section name="LS10 (M) A Cooled Earth" id="{EF38EBF7-9A8E-44D1-ADDD-488733880035}">
          <p14:sldIdLst>
            <p14:sldId id="725"/>
            <p14:sldId id="757"/>
            <p14:sldId id="727"/>
            <p14:sldId id="726"/>
            <p14:sldId id="728"/>
            <p14:sldId id="477"/>
            <p14:sldId id="730"/>
            <p14:sldId id="731"/>
            <p14:sldId id="467"/>
            <p14:sldId id="468"/>
            <p14:sldId id="469"/>
            <p14:sldId id="470"/>
            <p14:sldId id="733"/>
            <p14:sldId id="758"/>
            <p14:sldId id="759"/>
            <p14:sldId id="452"/>
            <p14:sldId id="436"/>
            <p14:sldId id="756"/>
            <p14:sldId id="720"/>
          </p14:sldIdLst>
        </p14:section>
        <p14:section name="Supplemental Materials" id="{2DB8A4AE-9BCA-4405-97FE-463438BF0F7A}">
          <p14:sldIdLst>
            <p14:sldId id="625"/>
            <p14:sldId id="628"/>
            <p14:sldId id="629"/>
            <p14:sldId id="630"/>
            <p14:sldId id="631"/>
            <p14:sldId id="632"/>
            <p14:sldId id="633"/>
            <p14:sldId id="634"/>
            <p14:sldId id="635"/>
            <p14:sldId id="636"/>
            <p14:sldId id="637"/>
            <p14:sldId id="638"/>
            <p14:sldId id="672"/>
            <p14:sldId id="67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ya Wildgoose" initials="" lastIdx="2" clrIdx="0"/>
  <p:cmAuthor id="1" name="Chris Griesemer" initials="C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CF00"/>
    <a:srgbClr val="B9529F"/>
    <a:srgbClr val="ED9828"/>
    <a:srgbClr val="308D43"/>
    <a:srgbClr val="468BCA"/>
    <a:srgbClr val="0095FF"/>
    <a:srgbClr val="3E6EB3"/>
    <a:srgbClr val="226600"/>
    <a:srgbClr val="8AA37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0" autoAdjust="0"/>
    <p:restoredTop sz="59328" autoAdjust="0"/>
  </p:normalViewPr>
  <p:slideViewPr>
    <p:cSldViewPr snapToGrid="0">
      <p:cViewPr>
        <p:scale>
          <a:sx n="60" d="100"/>
          <a:sy n="60" d="100"/>
        </p:scale>
        <p:origin x="1779" y="2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3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B94D736-65D7-44EE-8619-011BF6D2A8F3}" type="datetimeFigureOut">
              <a:rPr lang="en-US" smtClean="0"/>
              <a:t>9/28/2021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85135F7-F3E7-45B8-BA64-443E5B646829}" type="slidenum">
              <a:rPr lang="en-US" smtClean="0"/>
              <a:t>‹#›</a:t>
            </a:fld>
            <a:endParaRPr lang="en-US"/>
          </a:p>
        </p:txBody>
      </p:sp>
    </p:spTree>
    <p:extLst>
      <p:ext uri="{BB962C8B-B14F-4D97-AF65-F5344CB8AC3E}">
        <p14:creationId xmlns:p14="http://schemas.microsoft.com/office/powerpoint/2010/main" val="379474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 meant to show to students.</a:t>
            </a:r>
          </a:p>
          <a:p>
            <a:endParaRPr lang="en-US" dirty="0"/>
          </a:p>
        </p:txBody>
      </p:sp>
      <p:sp>
        <p:nvSpPr>
          <p:cNvPr id="4" name="Slide Number Placeholder 3"/>
          <p:cNvSpPr>
            <a:spLocks noGrp="1"/>
          </p:cNvSpPr>
          <p:nvPr>
            <p:ph type="sldNum" sz="quarter" idx="10"/>
          </p:nvPr>
        </p:nvSpPr>
        <p:spPr/>
        <p:txBody>
          <a:bodyPr/>
          <a:lstStyle/>
          <a:p>
            <a:fld id="{D8C963D6-A539-E940-9C15-C13F565BC522}" type="slidenum">
              <a:rPr lang="en-US" smtClean="0"/>
              <a:pPr/>
              <a:t>2</a:t>
            </a:fld>
            <a:endParaRPr lang="en-US" dirty="0"/>
          </a:p>
        </p:txBody>
      </p:sp>
    </p:spTree>
    <p:extLst>
      <p:ext uri="{BB962C8B-B14F-4D97-AF65-F5344CB8AC3E}">
        <p14:creationId xmlns:p14="http://schemas.microsoft.com/office/powerpoint/2010/main" val="335696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The focus here could be just how much water we have, and the global presence of clouds.</a:t>
            </a:r>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a:t>
            </a:fld>
            <a:endParaRPr lang="en-US"/>
          </a:p>
        </p:txBody>
      </p:sp>
    </p:spTree>
    <p:extLst>
      <p:ext uri="{BB962C8B-B14F-4D97-AF65-F5344CB8AC3E}">
        <p14:creationId xmlns:p14="http://schemas.microsoft.com/office/powerpoint/2010/main" val="28543888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103</a:t>
            </a:fld>
            <a:endParaRPr lang="en-US"/>
          </a:p>
        </p:txBody>
      </p:sp>
    </p:spTree>
    <p:extLst>
      <p:ext uri="{BB962C8B-B14F-4D97-AF65-F5344CB8AC3E}">
        <p14:creationId xmlns:p14="http://schemas.microsoft.com/office/powerpoint/2010/main" val="40425497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a:t>
            </a:r>
            <a:r>
              <a:rPr lang="en-US" baseline="0" dirty="0"/>
              <a:t> meant to show to students.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104</a:t>
            </a:fld>
            <a:endParaRPr lang="en-US"/>
          </a:p>
        </p:txBody>
      </p:sp>
    </p:spTree>
    <p:extLst>
      <p:ext uri="{BB962C8B-B14F-4D97-AF65-F5344CB8AC3E}">
        <p14:creationId xmlns:p14="http://schemas.microsoft.com/office/powerpoint/2010/main" val="16573655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Wrap up the Four Corners debate however you wish. In most cases, we’re still going to have a number of questions about what happens with matter at impact. Use this as a motivation to coherently transition to the next activity, an online  impact simulator.</a:t>
            </a:r>
          </a:p>
          <a:p>
            <a:endParaRPr lang="en-US" baseline="0" dirty="0"/>
          </a:p>
          <a:p>
            <a:r>
              <a:rPr lang="en-US" baseline="0" dirty="0"/>
              <a:t>Create a link to the following site for your students if possible. It sets some useful starting parameters for the simulator.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http://down2earth.eu/impact_calculator/input.html?lang=en&amp;diam=1000&amp;traj=45&amp;velo=10&amp;pjd=3&amp;tjd=i&amp;planet=Earth</a:t>
            </a:r>
            <a:endParaRPr lang="en-US" baseline="0" dirty="0"/>
          </a:p>
          <a:p>
            <a:endParaRPr lang="en-US" baseline="0" dirty="0"/>
          </a:p>
          <a:p>
            <a:r>
              <a:rPr lang="en-US" baseline="0" dirty="0"/>
              <a:t>If you can’t provide this link, just help them navigate to the site and instruct them to choose the starting parameters you’d like them to use.</a:t>
            </a:r>
          </a:p>
          <a:p>
            <a:endParaRPr lang="en-US" baseline="0" dirty="0"/>
          </a:p>
          <a:p>
            <a:r>
              <a:rPr lang="en-US" baseline="0" dirty="0"/>
              <a:t>SOURCES:</a:t>
            </a:r>
          </a:p>
          <a:p>
            <a:r>
              <a:rPr lang="en-US" baseline="0" dirty="0"/>
              <a:t>Down To Earth Impact Simulator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http://down2earth.eu/impact_calculator/input.html?lang=en&amp;diam=1000&amp;traj=45&amp;velo=10&amp;pjd=3&amp;tjd=i&amp;planet=Earth</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85135F7-F3E7-45B8-BA64-443E5B646829}" type="slidenum">
              <a:rPr lang="en-US" smtClean="0"/>
              <a:t>105</a:t>
            </a:fld>
            <a:endParaRPr lang="en-US"/>
          </a:p>
        </p:txBody>
      </p:sp>
    </p:spTree>
    <p:extLst>
      <p:ext uri="{BB962C8B-B14F-4D97-AF65-F5344CB8AC3E}">
        <p14:creationId xmlns:p14="http://schemas.microsoft.com/office/powerpoint/2010/main" val="2475639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106</a:t>
            </a:fld>
            <a:endParaRPr lang="en-US"/>
          </a:p>
        </p:txBody>
      </p:sp>
    </p:spTree>
    <p:extLst>
      <p:ext uri="{BB962C8B-B14F-4D97-AF65-F5344CB8AC3E}">
        <p14:creationId xmlns:p14="http://schemas.microsoft.com/office/powerpoint/2010/main" val="39025505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The ability of your class will dictate how many variables you wish them to change. There are 6 different aspects you can manipulate, but velocity and diameter (~mass) are the two that we’ve just been discussing and are thus the prescient. However, you may have a class that you feel can handle more complexity, in which case you may have them try changing 2+ variables. Make sure they record accurately, though, so they can delineate the effects they see. As always, it’s good to give them time to do a couple of  “fun runs” with this before having them record, just so they get to see the different tools. </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107</a:t>
            </a:fld>
            <a:endParaRPr lang="en-US"/>
          </a:p>
        </p:txBody>
      </p:sp>
    </p:spTree>
    <p:extLst>
      <p:ext uri="{BB962C8B-B14F-4D97-AF65-F5344CB8AC3E}">
        <p14:creationId xmlns:p14="http://schemas.microsoft.com/office/powerpoint/2010/main" val="4947895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Student</a:t>
            </a:r>
            <a:r>
              <a:rPr lang="en-US" baseline="0" dirty="0"/>
              <a:t> instructions are also available as a printable document in the curricular resources.</a:t>
            </a:r>
            <a:endParaRPr lang="en-US" dirty="0"/>
          </a:p>
          <a:p>
            <a:endParaRPr lang="en-US" dirty="0"/>
          </a:p>
          <a:p>
            <a:pPr marL="0" indent="0">
              <a:buNone/>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a:t>
            </a:r>
            <a:r>
              <a:rPr lang="en-US" baseline="0" dirty="0"/>
              <a:t> are screenshots of the pre-impact interface on the Down to Earth Impact Simulator website (</a:t>
            </a:r>
            <a:r>
              <a:rPr lang="en-US" sz="1200" dirty="0">
                <a:solidFill>
                  <a:srgbClr val="800000"/>
                </a:solidFill>
                <a:latin typeface="Arial" panose="020B0604020202020204" pitchFamily="34" charset="0"/>
                <a:cs typeface="Arial" panose="020B0604020202020204" pitchFamily="34" charset="0"/>
              </a:rPr>
              <a:t>http://down2earth.eu/impact_calculator</a:t>
            </a:r>
            <a:r>
              <a:rPr lang="en-US" sz="1200" dirty="0">
                <a:solidFill>
                  <a:schemeClr val="tx1"/>
                </a:solidFill>
                <a:latin typeface="+mn-lt"/>
                <a:cs typeface="+mn-cs"/>
              </a:rPr>
              <a:t>).</a:t>
            </a:r>
            <a:endParaRPr lang="en-US" sz="1000" dirty="0">
              <a:solidFill>
                <a:srgbClr val="800000"/>
              </a:solidFill>
            </a:endParaRP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108</a:t>
            </a:fld>
            <a:endParaRPr lang="en-US"/>
          </a:p>
        </p:txBody>
      </p:sp>
    </p:spTree>
    <p:extLst>
      <p:ext uri="{BB962C8B-B14F-4D97-AF65-F5344CB8AC3E}">
        <p14:creationId xmlns:p14="http://schemas.microsoft.com/office/powerpoint/2010/main" val="7299888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Over the course of the next few minutes,</a:t>
            </a:r>
            <a:r>
              <a:rPr lang="en-US" baseline="0" dirty="0"/>
              <a:t> you’ll be unpacking some of the patterns with your students. Construct the conversation however you like in order to get a sense of how different input variables affected the outcome. You should give them a chance to consider the patterns in their own data in teams first (using Doodle Box M) and then hold a whole-class discussion to draw out many patterns (Doodle Box N). Following the whole-class discussion, you will have an opportunity to engage in a conversation about what might have effected changes in kinetic energy, the topic of the next learning segment.</a:t>
            </a:r>
          </a:p>
          <a:p>
            <a:endParaRPr lang="en-US" baseline="0" dirty="0"/>
          </a:p>
          <a:p>
            <a:r>
              <a:rPr lang="en-US" baseline="0" dirty="0"/>
              <a:t>You may use the slides provided here to structure the conversation or simply lead a discussion on the board. For example, something like the one outlined here…</a:t>
            </a:r>
          </a:p>
          <a:p>
            <a:endParaRPr lang="en-US" baseline="0" dirty="0"/>
          </a:p>
          <a:p>
            <a:r>
              <a:rPr lang="en-US" dirty="0"/>
              <a:t>On board: So the pattern in the data is:</a:t>
            </a:r>
          </a:p>
          <a:p>
            <a:pPr marL="228600" indent="-228600">
              <a:buAutoNum type="alphaUcPeriod"/>
            </a:pPr>
            <a:r>
              <a:rPr lang="en-US" dirty="0"/>
              <a:t>increased velocity</a:t>
            </a:r>
            <a:r>
              <a:rPr lang="en-US" baseline="0" dirty="0"/>
              <a:t> </a:t>
            </a:r>
            <a:r>
              <a:rPr lang="en-US" dirty="0"/>
              <a:t>causes bigger impact craters. (Does</a:t>
            </a:r>
            <a:r>
              <a:rPr lang="en-US" baseline="0" dirty="0"/>
              <a:t> bigger mean deeper or wider or both?)</a:t>
            </a:r>
            <a:endParaRPr lang="en-US" dirty="0"/>
          </a:p>
          <a:p>
            <a:pPr marL="228600" indent="-228600">
              <a:buAutoNum type="alphaUcPeriod"/>
            </a:pPr>
            <a:r>
              <a:rPr lang="en-US" dirty="0"/>
              <a:t>increased mass causes bigger impact craters.</a:t>
            </a:r>
          </a:p>
          <a:p>
            <a:pPr marL="0" indent="0">
              <a:buNone/>
            </a:pPr>
            <a:r>
              <a:rPr lang="en-US" dirty="0"/>
              <a:t>These are great patterns, and we could use them to make predictions. </a:t>
            </a:r>
          </a:p>
          <a:p>
            <a:pPr marL="0" indent="0">
              <a:buNone/>
            </a:pPr>
            <a:r>
              <a:rPr lang="en-US" dirty="0"/>
              <a:t>But, we could also go deeper by asking WHY.</a:t>
            </a:r>
          </a:p>
          <a:p>
            <a:pPr marL="0" indent="0">
              <a:buNone/>
            </a:pPr>
            <a:r>
              <a:rPr lang="en-US" dirty="0"/>
              <a:t>WHY does increased velocity</a:t>
            </a:r>
            <a:r>
              <a:rPr lang="en-US" baseline="0" dirty="0"/>
              <a:t> </a:t>
            </a:r>
            <a:r>
              <a:rPr lang="en-US" dirty="0"/>
              <a:t>cause bigger impact craters?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does increased mass cause bigger impact craters?</a:t>
            </a:r>
          </a:p>
          <a:p>
            <a:pPr marL="0" indent="0">
              <a:buNone/>
            </a:pPr>
            <a:endParaRPr lang="en-US" dirty="0"/>
          </a:p>
          <a:p>
            <a:pPr marL="0" indent="0">
              <a:buNone/>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a:t>
            </a:r>
            <a:r>
              <a:rPr lang="en-US" baseline="0" dirty="0"/>
              <a:t> are screenshots of the pre-impact interface on the Down to Earth Impact Simulator website (</a:t>
            </a:r>
            <a:r>
              <a:rPr lang="en-US" sz="1200" dirty="0">
                <a:solidFill>
                  <a:srgbClr val="800000"/>
                </a:solidFill>
                <a:latin typeface="Arial" panose="020B0604020202020204" pitchFamily="34" charset="0"/>
                <a:cs typeface="Arial" panose="020B0604020202020204" pitchFamily="34" charset="0"/>
              </a:rPr>
              <a:t>http://down2earth.eu/impact_calculator</a:t>
            </a:r>
            <a:r>
              <a:rPr lang="en-US" sz="1200" dirty="0">
                <a:solidFill>
                  <a:schemeClr val="tx1"/>
                </a:solidFill>
                <a:latin typeface="+mn-lt"/>
                <a:cs typeface="+mn-cs"/>
              </a:rPr>
              <a:t>).</a:t>
            </a:r>
            <a:endParaRPr lang="en-US" sz="1000" dirty="0">
              <a:solidFill>
                <a:srgbClr val="800000"/>
              </a:solidFill>
            </a:endParaRPr>
          </a:p>
        </p:txBody>
      </p:sp>
      <p:sp>
        <p:nvSpPr>
          <p:cNvPr id="4" name="Slide Number Placeholder 3"/>
          <p:cNvSpPr>
            <a:spLocks noGrp="1"/>
          </p:cNvSpPr>
          <p:nvPr>
            <p:ph type="sldNum" sz="quarter" idx="5"/>
          </p:nvPr>
        </p:nvSpPr>
        <p:spPr/>
        <p:txBody>
          <a:bodyPr/>
          <a:lstStyle/>
          <a:p>
            <a:fld id="{E85135F7-F3E7-45B8-BA64-443E5B646829}" type="slidenum">
              <a:rPr lang="en-US" smtClean="0"/>
              <a:t>109</a:t>
            </a:fld>
            <a:endParaRPr lang="en-US"/>
          </a:p>
        </p:txBody>
      </p:sp>
    </p:spTree>
    <p:extLst>
      <p:ext uri="{BB962C8B-B14F-4D97-AF65-F5344CB8AC3E}">
        <p14:creationId xmlns:p14="http://schemas.microsoft.com/office/powerpoint/2010/main" val="11242676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Over the course of the next few minutes,</a:t>
            </a:r>
            <a:r>
              <a:rPr lang="en-US" baseline="0" dirty="0"/>
              <a:t> you’ll be unpacking some of the patterns with your students. Construct the conversation however you like in order to get a sense of how different input variables affected the outcome. You should give them a chance to consider the patterns in their own data in teams first (using Doodle Box M) and then hold a whole-class discussion to draw out many patterns (Doodle Box N). Following the whole-class discussion, you will have an opportunity to engage in a conversation about what might have effected changes in kinetic energy, the topic of the next learning segment.</a:t>
            </a:r>
          </a:p>
          <a:p>
            <a:endParaRPr lang="en-US" baseline="0" dirty="0"/>
          </a:p>
          <a:p>
            <a:r>
              <a:rPr lang="en-US" baseline="0" dirty="0"/>
              <a:t>You may use the slides provided here to structure the conversation or simply lead a discussion on the board. For example, something like the one outlined here…</a:t>
            </a:r>
          </a:p>
          <a:p>
            <a:endParaRPr lang="en-US" dirty="0"/>
          </a:p>
          <a:p>
            <a:r>
              <a:rPr lang="en-US" dirty="0"/>
              <a:t>On board: So the pattern in the data is:</a:t>
            </a:r>
          </a:p>
          <a:p>
            <a:pPr marL="228600" indent="-228600">
              <a:buAutoNum type="alphaUcPeriod"/>
            </a:pPr>
            <a:r>
              <a:rPr lang="en-US" dirty="0"/>
              <a:t>increased height causes bigger impact craters.</a:t>
            </a:r>
          </a:p>
          <a:p>
            <a:pPr marL="228600" indent="-228600">
              <a:buAutoNum type="alphaUcPeriod"/>
            </a:pPr>
            <a:r>
              <a:rPr lang="en-US" dirty="0"/>
              <a:t>increased mass causes bigger impact craters.</a:t>
            </a:r>
          </a:p>
          <a:p>
            <a:pPr marL="0" indent="0">
              <a:buNone/>
            </a:pPr>
            <a:r>
              <a:rPr lang="en-US" dirty="0"/>
              <a:t>These are great patterns, and we could use them to make predictions. </a:t>
            </a:r>
          </a:p>
          <a:p>
            <a:pPr marL="0" indent="0">
              <a:buNone/>
            </a:pPr>
            <a:r>
              <a:rPr lang="en-US" dirty="0"/>
              <a:t>But, we could also go deeper by asking WHY.</a:t>
            </a:r>
          </a:p>
          <a:p>
            <a:pPr marL="0" indent="0">
              <a:buNone/>
            </a:pPr>
            <a:r>
              <a:rPr lang="en-US" dirty="0"/>
              <a:t>WHY does increased height cause bigger impact craters?</a:t>
            </a:r>
          </a:p>
          <a:p>
            <a:pPr marL="0" indent="0">
              <a:buNone/>
            </a:pPr>
            <a:r>
              <a:rPr lang="en-US" dirty="0"/>
              <a:t>WHY does increased mass cause bigger impact craters?</a:t>
            </a:r>
          </a:p>
          <a:p>
            <a:pPr marL="0" indent="0">
              <a:buNone/>
            </a:pPr>
            <a:endParaRPr lang="en-US" dirty="0"/>
          </a:p>
          <a:p>
            <a:pPr marL="0" indent="0">
              <a:buNone/>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is a screenshot of the Data View available post-impact on the Down to Earth Impact Simulator website (</a:t>
            </a:r>
            <a:r>
              <a:rPr lang="en-US" sz="1200" dirty="0">
                <a:solidFill>
                  <a:srgbClr val="800000"/>
                </a:solidFill>
                <a:latin typeface="Arial" panose="020B0604020202020204" pitchFamily="34" charset="0"/>
                <a:cs typeface="Arial" panose="020B0604020202020204" pitchFamily="34" charset="0"/>
              </a:rPr>
              <a:t>http://down2earth.eu/impact_calculator</a:t>
            </a:r>
            <a:r>
              <a:rPr lang="en-US" sz="1200" dirty="0">
                <a:solidFill>
                  <a:schemeClr val="tx1"/>
                </a:solidFill>
                <a:latin typeface="+mn-lt"/>
                <a:cs typeface="+mn-cs"/>
              </a:rPr>
              <a:t>).</a:t>
            </a:r>
            <a:endParaRPr lang="en-US" sz="1000" dirty="0">
              <a:solidFill>
                <a:srgbClr val="800000"/>
              </a:solidFill>
            </a:endParaRPr>
          </a:p>
          <a:p>
            <a:pPr marL="0" indent="0">
              <a:buNone/>
            </a:pP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110</a:t>
            </a:fld>
            <a:endParaRPr lang="en-US"/>
          </a:p>
        </p:txBody>
      </p:sp>
    </p:spTree>
    <p:extLst>
      <p:ext uri="{BB962C8B-B14F-4D97-AF65-F5344CB8AC3E}">
        <p14:creationId xmlns:p14="http://schemas.microsoft.com/office/powerpoint/2010/main" val="10241772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Over the course of the next few minutes,</a:t>
            </a:r>
            <a:r>
              <a:rPr lang="en-US" baseline="0" dirty="0"/>
              <a:t> you’ll be unpacking some of the patterns with your students. Construct the conversation however you like in order to get a sense of how different input variables affected the outcome. You should give them a chance to consider the patterns in their own data in teams first (using Doodle Box M) and then hold a whole-class discussion to draw out many patterns (Doodle Box N). Following the whole-class discussion, you will have an opportunity to engage in a conversation about what might have effected changes in kinetic energy, the topic of the next learning segment.</a:t>
            </a:r>
          </a:p>
          <a:p>
            <a:endParaRPr lang="en-US" baseline="0" dirty="0"/>
          </a:p>
          <a:p>
            <a:r>
              <a:rPr lang="en-US" baseline="0" dirty="0"/>
              <a:t>You may use the slides provided here to structure the conversation or simply lead a discussion on the board. For example, something like the one outlined here…</a:t>
            </a:r>
          </a:p>
          <a:p>
            <a:endParaRPr lang="en-US" dirty="0"/>
          </a:p>
          <a:p>
            <a:r>
              <a:rPr lang="en-US" dirty="0"/>
              <a:t>On board: So the pattern in the data is:</a:t>
            </a:r>
          </a:p>
          <a:p>
            <a:pPr marL="228600" indent="-228600">
              <a:buAutoNum type="alphaUcPeriod"/>
            </a:pPr>
            <a:r>
              <a:rPr lang="en-US" dirty="0"/>
              <a:t>increased height causes bigger impact craters.</a:t>
            </a:r>
          </a:p>
          <a:p>
            <a:pPr marL="228600" indent="-228600">
              <a:buAutoNum type="alphaUcPeriod"/>
            </a:pPr>
            <a:r>
              <a:rPr lang="en-US" dirty="0"/>
              <a:t>increased mass causes bigger impact craters.</a:t>
            </a:r>
          </a:p>
          <a:p>
            <a:pPr marL="0" indent="0">
              <a:buNone/>
            </a:pPr>
            <a:r>
              <a:rPr lang="en-US" dirty="0"/>
              <a:t>These are great patterns, and we could use them to make predictions. </a:t>
            </a:r>
          </a:p>
          <a:p>
            <a:pPr marL="0" indent="0">
              <a:buNone/>
            </a:pPr>
            <a:r>
              <a:rPr lang="en-US" dirty="0"/>
              <a:t>But, we could also go deeper by asking WHY.</a:t>
            </a:r>
          </a:p>
          <a:p>
            <a:pPr marL="0" indent="0">
              <a:buNone/>
            </a:pPr>
            <a:r>
              <a:rPr lang="en-US" dirty="0"/>
              <a:t>WHY does increased height cause bigger impact craters?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does increased mass cause bigger impact craters?</a:t>
            </a:r>
          </a:p>
          <a:p>
            <a:pPr marL="0" indent="0">
              <a:buNone/>
            </a:pPr>
            <a:endParaRPr lang="en-US" dirty="0"/>
          </a:p>
          <a:p>
            <a:pPr marL="0" indent="0">
              <a:buNone/>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is a screenshot of the Data View available post-impact on the Down to Earth Impact Simulator website (</a:t>
            </a:r>
            <a:r>
              <a:rPr lang="en-US" sz="1200" dirty="0">
                <a:solidFill>
                  <a:srgbClr val="800000"/>
                </a:solidFill>
                <a:latin typeface="Arial" panose="020B0604020202020204" pitchFamily="34" charset="0"/>
                <a:cs typeface="Arial" panose="020B0604020202020204" pitchFamily="34" charset="0"/>
              </a:rPr>
              <a:t>http://down2earth.eu/impact_calculator</a:t>
            </a:r>
            <a:r>
              <a:rPr lang="en-US" sz="1200" dirty="0">
                <a:solidFill>
                  <a:schemeClr val="tx1"/>
                </a:solidFill>
                <a:latin typeface="+mn-lt"/>
                <a:cs typeface="+mn-cs"/>
              </a:rPr>
              <a:t>).</a:t>
            </a:r>
            <a:endParaRPr lang="en-US" sz="1000" dirty="0">
              <a:solidFill>
                <a:srgbClr val="800000"/>
              </a:solidFill>
            </a:endParaRPr>
          </a:p>
        </p:txBody>
      </p:sp>
      <p:sp>
        <p:nvSpPr>
          <p:cNvPr id="4" name="Slide Number Placeholder 3"/>
          <p:cNvSpPr>
            <a:spLocks noGrp="1"/>
          </p:cNvSpPr>
          <p:nvPr>
            <p:ph type="sldNum" sz="quarter" idx="5"/>
          </p:nvPr>
        </p:nvSpPr>
        <p:spPr/>
        <p:txBody>
          <a:bodyPr/>
          <a:lstStyle/>
          <a:p>
            <a:fld id="{E85135F7-F3E7-45B8-BA64-443E5B646829}" type="slidenum">
              <a:rPr lang="en-US" smtClean="0"/>
              <a:t>111</a:t>
            </a:fld>
            <a:endParaRPr lang="en-US"/>
          </a:p>
        </p:txBody>
      </p:sp>
    </p:spTree>
    <p:extLst>
      <p:ext uri="{BB962C8B-B14F-4D97-AF65-F5344CB8AC3E}">
        <p14:creationId xmlns:p14="http://schemas.microsoft.com/office/powerpoint/2010/main" val="21525699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Over the course of the next few minutes,</a:t>
            </a:r>
            <a:r>
              <a:rPr lang="en-US" baseline="0" dirty="0"/>
              <a:t> you’ll be unpacking some of the patterns with your students. Construct the conversation however you like in order to get a sense of how different input variables affected the outcome. You should give them a chance to consider the patterns in their own data in teams first (using Doodle Box M) and then hold a whole-class discussion to draw out many patterns (Doodle Box N). Following the whole-class discussion, you will have an opportunity to engage in a conversation about what might have effected changes in kinetic energy, the topic of the next learning segment.</a:t>
            </a:r>
          </a:p>
          <a:p>
            <a:endParaRPr lang="en-US" baseline="0" dirty="0"/>
          </a:p>
          <a:p>
            <a:r>
              <a:rPr lang="en-US" baseline="0" dirty="0"/>
              <a:t>You may use the slides provided here to structure the conversation or simply lead a discussion on the board. For example, something like the one outlined here…</a:t>
            </a:r>
          </a:p>
          <a:p>
            <a:endParaRPr lang="en-US" dirty="0"/>
          </a:p>
          <a:p>
            <a:r>
              <a:rPr lang="en-US" dirty="0"/>
              <a:t>On board: So the pattern in the data is:</a:t>
            </a:r>
          </a:p>
          <a:p>
            <a:pPr marL="228600" indent="-228600">
              <a:buAutoNum type="alphaUcPeriod"/>
            </a:pPr>
            <a:r>
              <a:rPr lang="en-US" dirty="0"/>
              <a:t>increased height causes bigger impact craters.</a:t>
            </a:r>
          </a:p>
          <a:p>
            <a:pPr marL="228600" indent="-228600">
              <a:buAutoNum type="alphaUcPeriod"/>
            </a:pPr>
            <a:r>
              <a:rPr lang="en-US" dirty="0"/>
              <a:t>increased mass causes bigger impact craters.</a:t>
            </a:r>
          </a:p>
          <a:p>
            <a:pPr marL="0" indent="0">
              <a:buNone/>
            </a:pPr>
            <a:r>
              <a:rPr lang="en-US" dirty="0"/>
              <a:t>These are great patterns, and we could use them to make predictions. </a:t>
            </a:r>
          </a:p>
          <a:p>
            <a:pPr marL="0" indent="0">
              <a:buNone/>
            </a:pPr>
            <a:r>
              <a:rPr lang="en-US" dirty="0"/>
              <a:t>But, we could also go deeper by asking WHY.</a:t>
            </a:r>
          </a:p>
          <a:p>
            <a:pPr marL="0" indent="0">
              <a:buNone/>
            </a:pPr>
            <a:r>
              <a:rPr lang="en-US" dirty="0"/>
              <a:t>WHY does increased height cause bigger impact craters?</a:t>
            </a:r>
          </a:p>
          <a:p>
            <a:pPr marL="0" indent="0">
              <a:buNone/>
            </a:pPr>
            <a:r>
              <a:rPr lang="en-US" dirty="0"/>
              <a:t>WHY does increased mass cause bigger impact craters?</a:t>
            </a:r>
          </a:p>
          <a:p>
            <a:pPr marL="0" indent="0">
              <a:buNone/>
            </a:pPr>
            <a:endParaRPr lang="en-US" dirty="0"/>
          </a:p>
          <a:p>
            <a:pPr marL="0" indent="0">
              <a:buNone/>
            </a:pPr>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is a screenshot of the Data View available post-impact on the Down to Earth Impact Simulator website (</a:t>
            </a:r>
            <a:r>
              <a:rPr lang="en-US" sz="1200" dirty="0">
                <a:solidFill>
                  <a:srgbClr val="800000"/>
                </a:solidFill>
                <a:latin typeface="Arial" panose="020B0604020202020204" pitchFamily="34" charset="0"/>
                <a:cs typeface="Arial" panose="020B0604020202020204" pitchFamily="34" charset="0"/>
              </a:rPr>
              <a:t>http://down2earth.eu/impact_calculator</a:t>
            </a:r>
            <a:r>
              <a:rPr lang="en-US" sz="1200" dirty="0">
                <a:solidFill>
                  <a:schemeClr val="tx1"/>
                </a:solidFill>
                <a:latin typeface="+mn-lt"/>
                <a:cs typeface="+mn-cs"/>
              </a:rPr>
              <a:t>).</a:t>
            </a:r>
            <a:endParaRPr lang="en-US" sz="1000" dirty="0">
              <a:solidFill>
                <a:srgbClr val="800000"/>
              </a:solidFill>
            </a:endParaRPr>
          </a:p>
        </p:txBody>
      </p:sp>
      <p:sp>
        <p:nvSpPr>
          <p:cNvPr id="4" name="Slide Number Placeholder 3"/>
          <p:cNvSpPr>
            <a:spLocks noGrp="1"/>
          </p:cNvSpPr>
          <p:nvPr>
            <p:ph type="sldNum" sz="quarter" idx="5"/>
          </p:nvPr>
        </p:nvSpPr>
        <p:spPr/>
        <p:txBody>
          <a:bodyPr/>
          <a:lstStyle/>
          <a:p>
            <a:fld id="{E85135F7-F3E7-45B8-BA64-443E5B646829}" type="slidenum">
              <a:rPr lang="en-US" smtClean="0"/>
              <a:t>112</a:t>
            </a:fld>
            <a:endParaRPr lang="en-US"/>
          </a:p>
        </p:txBody>
      </p:sp>
    </p:spTree>
    <p:extLst>
      <p:ext uri="{BB962C8B-B14F-4D97-AF65-F5344CB8AC3E}">
        <p14:creationId xmlns:p14="http://schemas.microsoft.com/office/powerpoint/2010/main" val="133249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The focus here is, again, clouds and water, but also the presence of ice. (Greenland and the Arctic Ocean can be seen covered in ice.)</a:t>
            </a:r>
          </a:p>
          <a:p>
            <a:endParaRPr lang="en-US" baseline="0" dirty="0"/>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13</a:t>
            </a:fld>
            <a:endParaRPr lang="en-US"/>
          </a:p>
        </p:txBody>
      </p:sp>
    </p:spTree>
    <p:extLst>
      <p:ext uri="{BB962C8B-B14F-4D97-AF65-F5344CB8AC3E}">
        <p14:creationId xmlns:p14="http://schemas.microsoft.com/office/powerpoint/2010/main" val="23288772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Have students work in teams to</a:t>
            </a:r>
            <a:r>
              <a:rPr lang="en-US" baseline="0" dirty="0"/>
              <a:t> start to pull out general patterns. What happens, for example, when the projectile diameter increases? Decreases? Giving them time to work on the patterns on their own for a while will help the class engage in the discussion on the next slide. Move on to that discussion when you feel individual groups have had some time to notice at least some of the patterns and that the class (collectively) has noticed the vast majority of the big patterns across parameters.</a:t>
            </a:r>
          </a:p>
          <a:p>
            <a:endParaRPr lang="en-US" baseline="0" dirty="0"/>
          </a:p>
          <a:p>
            <a:r>
              <a:rPr lang="en-US" baseline="0" dirty="0"/>
              <a:t>If you want to structure the group work time a bit more, you can ask individual groups to focus on looking for patterns for an individual parameter—e.g. velocity. How does that one parameter seem to affect the results? (You could further specify which results they focus on as well.) Just be certain you cover most of the parameters space (or the columns you and the students care about) before you pull the class together for the whole group share out / discussion on the next slide.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113</a:t>
            </a:fld>
            <a:endParaRPr lang="en-US"/>
          </a:p>
        </p:txBody>
      </p:sp>
    </p:spTree>
    <p:extLst>
      <p:ext uri="{BB962C8B-B14F-4D97-AF65-F5344CB8AC3E}">
        <p14:creationId xmlns:p14="http://schemas.microsoft.com/office/powerpoint/2010/main" val="23340640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p>
          <a:p>
            <a:r>
              <a:rPr lang="en-US" dirty="0"/>
              <a:t>Work</a:t>
            </a:r>
            <a:r>
              <a:rPr lang="en-US" baseline="0" dirty="0"/>
              <a:t> carefully with your students to draw out some ideas. If you decide to cold call groups/teams rather than asking for volunteers, be sure to warn them ahead of time and consider assigning a reporter at the start of the task.</a:t>
            </a:r>
          </a:p>
          <a:p>
            <a:endParaRPr lang="en-US" baseline="0" dirty="0"/>
          </a:p>
          <a:p>
            <a:r>
              <a:rPr lang="en-US" baseline="0" dirty="0"/>
              <a:t>You can use the summary table on this slide as a guide: each row represents either the decrease or increase in a single parameter. What are the outcomes (increase/decrease) in the parameters in the columns on the right side of the table? If your students didn’t vary a single parameter at a time, this is a good chance to have a conversation about why that might have been a good idea. </a:t>
            </a:r>
            <a:r>
              <a:rPr lang="en-US" baseline="0" dirty="0">
                <a:sym typeface="Wingdings" panose="05000000000000000000" pitchFamily="2" charset="2"/>
              </a:rPr>
              <a:t></a:t>
            </a:r>
            <a:endParaRPr lang="en-US" baseline="0" dirty="0"/>
          </a:p>
          <a:p>
            <a:endParaRPr lang="en-US" baseline="0" dirty="0"/>
          </a:p>
          <a:p>
            <a:r>
              <a:rPr lang="en-US" baseline="0" dirty="0"/>
              <a:t>As mentioned in the notes below previous slides, you might choose to unpack this conversation on the board…</a:t>
            </a:r>
          </a:p>
          <a:p>
            <a:endParaRPr lang="en-US" baseline="0" dirty="0"/>
          </a:p>
          <a:p>
            <a:r>
              <a:rPr lang="en-US" dirty="0"/>
              <a:t>On board: So the pattern in the data is:</a:t>
            </a:r>
          </a:p>
          <a:p>
            <a:pPr marL="228600" indent="-228600">
              <a:buAutoNum type="alphaUcPeriod"/>
            </a:pPr>
            <a:r>
              <a:rPr lang="en-US" dirty="0"/>
              <a:t>increased height causes bigger impact craters.</a:t>
            </a:r>
          </a:p>
          <a:p>
            <a:pPr marL="228600" indent="-228600">
              <a:buAutoNum type="alphaUcPeriod"/>
            </a:pPr>
            <a:r>
              <a:rPr lang="en-US" dirty="0"/>
              <a:t>increased mass causes bigger impact craters.</a:t>
            </a:r>
          </a:p>
          <a:p>
            <a:pPr marL="0" indent="0">
              <a:buNone/>
            </a:pPr>
            <a:r>
              <a:rPr lang="en-US" dirty="0"/>
              <a:t>These are great patterns, and we could use them to make predictions. </a:t>
            </a:r>
          </a:p>
          <a:p>
            <a:pPr marL="0" indent="0">
              <a:buNone/>
            </a:pPr>
            <a:r>
              <a:rPr lang="en-US" dirty="0"/>
              <a:t>But, we could also go deeper by asking WHY.</a:t>
            </a:r>
          </a:p>
          <a:p>
            <a:pPr marL="0" indent="0">
              <a:buNone/>
            </a:pPr>
            <a:r>
              <a:rPr lang="en-US" dirty="0"/>
              <a:t>WHY does increased height cause bigger impact craters?</a:t>
            </a:r>
          </a:p>
          <a:p>
            <a:pPr marL="0" indent="0">
              <a:buNone/>
            </a:pPr>
            <a:r>
              <a:rPr lang="en-US" dirty="0"/>
              <a:t>WHY does increased mass cause bigger impact craters?</a:t>
            </a:r>
          </a:p>
          <a:p>
            <a:r>
              <a:rPr lang="en-US" dirty="0"/>
              <a:t> NOTES:</a:t>
            </a:r>
          </a:p>
        </p:txBody>
      </p:sp>
      <p:sp>
        <p:nvSpPr>
          <p:cNvPr id="4" name="Slide Number Placeholder 3"/>
          <p:cNvSpPr>
            <a:spLocks noGrp="1"/>
          </p:cNvSpPr>
          <p:nvPr>
            <p:ph type="sldNum" sz="quarter" idx="5"/>
          </p:nvPr>
        </p:nvSpPr>
        <p:spPr/>
        <p:txBody>
          <a:bodyPr/>
          <a:lstStyle/>
          <a:p>
            <a:fld id="{E85135F7-F3E7-45B8-BA64-443E5B646829}" type="slidenum">
              <a:rPr lang="en-US" smtClean="0"/>
              <a:t>114</a:t>
            </a:fld>
            <a:endParaRPr lang="en-US"/>
          </a:p>
        </p:txBody>
      </p:sp>
    </p:spTree>
    <p:extLst>
      <p:ext uri="{BB962C8B-B14F-4D97-AF65-F5344CB8AC3E}">
        <p14:creationId xmlns:p14="http://schemas.microsoft.com/office/powerpoint/2010/main" val="29678956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This is a chance to explicitly</a:t>
            </a:r>
            <a:r>
              <a:rPr lang="en-US" baseline="0" dirty="0"/>
              <a:t> focus on the kinetic energy if the conversation has not gone that direction naturally. Now is the time to hone in on those columns as we’ll transition to a conversation about energy.</a:t>
            </a:r>
          </a:p>
          <a:p>
            <a:endParaRPr lang="en-US" baseline="0" dirty="0"/>
          </a:p>
          <a:p>
            <a:r>
              <a:rPr lang="en-US" baseline="0" dirty="0"/>
              <a:t>This conversation can be brief as the next learning segment will allow you to unpack student ideas about energy.</a:t>
            </a:r>
          </a:p>
        </p:txBody>
      </p:sp>
      <p:sp>
        <p:nvSpPr>
          <p:cNvPr id="4" name="Slide Number Placeholder 3"/>
          <p:cNvSpPr>
            <a:spLocks noGrp="1"/>
          </p:cNvSpPr>
          <p:nvPr>
            <p:ph type="sldNum" sz="quarter" idx="5"/>
          </p:nvPr>
        </p:nvSpPr>
        <p:spPr/>
        <p:txBody>
          <a:bodyPr/>
          <a:lstStyle/>
          <a:p>
            <a:fld id="{E85135F7-F3E7-45B8-BA64-443E5B646829}" type="slidenum">
              <a:rPr lang="en-US" smtClean="0"/>
              <a:t>115</a:t>
            </a:fld>
            <a:endParaRPr lang="en-US"/>
          </a:p>
        </p:txBody>
      </p:sp>
    </p:spTree>
    <p:extLst>
      <p:ext uri="{BB962C8B-B14F-4D97-AF65-F5344CB8AC3E}">
        <p14:creationId xmlns:p14="http://schemas.microsoft.com/office/powerpoint/2010/main" val="171843439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116</a:t>
            </a:fld>
            <a:endParaRPr lang="en-US"/>
          </a:p>
        </p:txBody>
      </p:sp>
    </p:spTree>
    <p:extLst>
      <p:ext uri="{BB962C8B-B14F-4D97-AF65-F5344CB8AC3E}">
        <p14:creationId xmlns:p14="http://schemas.microsoft.com/office/powerpoint/2010/main" val="7872523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For teachers with traditional,  50 to 60-minute periods: Be certain to complete the laboratory activity on Day 1 so that you can review results and engage students in the KE calculation on Day 2.</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117</a:t>
            </a:fld>
            <a:endParaRPr lang="en-US"/>
          </a:p>
        </p:txBody>
      </p:sp>
    </p:spTree>
    <p:extLst>
      <p:ext uri="{BB962C8B-B14F-4D97-AF65-F5344CB8AC3E}">
        <p14:creationId xmlns:p14="http://schemas.microsoft.com/office/powerpoint/2010/main" val="28261188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118</a:t>
            </a:fld>
            <a:endParaRPr lang="en-US"/>
          </a:p>
        </p:txBody>
      </p:sp>
    </p:spTree>
    <p:extLst>
      <p:ext uri="{BB962C8B-B14F-4D97-AF65-F5344CB8AC3E}">
        <p14:creationId xmlns:p14="http://schemas.microsoft.com/office/powerpoint/2010/main" val="28811806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119</a:t>
            </a:fld>
            <a:endParaRPr lang="en-US"/>
          </a:p>
        </p:txBody>
      </p:sp>
    </p:spTree>
    <p:extLst>
      <p:ext uri="{BB962C8B-B14F-4D97-AF65-F5344CB8AC3E}">
        <p14:creationId xmlns:p14="http://schemas.microsoft.com/office/powerpoint/2010/main" val="8775114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a:t>
            </a:r>
            <a:r>
              <a:rPr lang="en-US" baseline="0" dirty="0"/>
              <a:t> meant to show to students.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120</a:t>
            </a:fld>
            <a:endParaRPr lang="en-US"/>
          </a:p>
        </p:txBody>
      </p:sp>
    </p:spTree>
    <p:extLst>
      <p:ext uri="{BB962C8B-B14F-4D97-AF65-F5344CB8AC3E}">
        <p14:creationId xmlns:p14="http://schemas.microsoft.com/office/powerpoint/2010/main" val="9582265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Use this slide to transition back into a conversation about energy</a:t>
            </a:r>
            <a:r>
              <a:rPr lang="en-US" baseline="0" dirty="0"/>
              <a:t> if you ended class after filling out the table at the end of the last learning segment, Skip to next slide if you are coming straight out of that conversation or say. Let’s keep thinking about the patterns we saw with energy for the lab where we actually dropped objects.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121</a:t>
            </a:fld>
            <a:endParaRPr lang="en-US"/>
          </a:p>
        </p:txBody>
      </p:sp>
    </p:spTree>
    <p:extLst>
      <p:ext uri="{BB962C8B-B14F-4D97-AF65-F5344CB8AC3E}">
        <p14:creationId xmlns:p14="http://schemas.microsoft.com/office/powerpoint/2010/main" val="65347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Use this slide to transition back into a conversation about energy</a:t>
            </a:r>
            <a:r>
              <a:rPr lang="en-US" baseline="0" dirty="0"/>
              <a:t> if you ended class after filling out the table at the end of the last learning segment, Skip to next slide if you are coming straight out of that conversation or say. Let’s keep thinking about the patterns we saw with energy for the lab where we actually dropped objects.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122</a:t>
            </a:fld>
            <a:endParaRPr lang="en-US"/>
          </a:p>
        </p:txBody>
      </p:sp>
    </p:spTree>
    <p:extLst>
      <p:ext uri="{BB962C8B-B14F-4D97-AF65-F5344CB8AC3E}">
        <p14:creationId xmlns:p14="http://schemas.microsoft.com/office/powerpoint/2010/main" val="893472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Now we finally need clouds and land interacting, and on</a:t>
            </a:r>
            <a:r>
              <a:rPr lang="en-US" baseline="0" dirty="0"/>
              <a:t> the land, vegetation in addition to rock/dirt. (This is a closer image of the west coast of North America.)</a:t>
            </a:r>
            <a:endParaRPr lang="en-US" dirty="0"/>
          </a:p>
          <a:p>
            <a:endParaRPr lang="en-US"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14</a:t>
            </a:fld>
            <a:endParaRPr lang="en-US"/>
          </a:p>
        </p:txBody>
      </p:sp>
    </p:spTree>
    <p:extLst>
      <p:ext uri="{BB962C8B-B14F-4D97-AF65-F5344CB8AC3E}">
        <p14:creationId xmlns:p14="http://schemas.microsoft.com/office/powerpoint/2010/main" val="29781344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Work through the reasoning on this slide with your students.</a:t>
            </a:r>
            <a:r>
              <a:rPr lang="en-US" baseline="0" dirty="0"/>
              <a:t> The class should already have noted that increases in velocity and mass (size and density of space rocks in the online simulator) led to an increase in the kinetic energy (and the crater size, </a:t>
            </a:r>
            <a:r>
              <a:rPr lang="en-US" baseline="0" dirty="0" err="1"/>
              <a:t>etc</a:t>
            </a:r>
            <a:r>
              <a:rPr lang="en-US" baseline="0" dirty="0"/>
              <a:t>) but here you are uncovering the mathematical relationship.</a:t>
            </a:r>
          </a:p>
          <a:p>
            <a:endParaRPr lang="en-US" dirty="0"/>
          </a:p>
          <a:p>
            <a:r>
              <a:rPr lang="en-US" dirty="0"/>
              <a:t>We’ve designed the</a:t>
            </a:r>
            <a:r>
              <a:rPr lang="en-US" baseline="0" dirty="0"/>
              <a:t> next few</a:t>
            </a:r>
            <a:r>
              <a:rPr lang="en-US" dirty="0"/>
              <a:t> slides to help students:</a:t>
            </a:r>
          </a:p>
          <a:p>
            <a:r>
              <a:rPr lang="en-US" dirty="0"/>
              <a:t>(A)</a:t>
            </a:r>
            <a:r>
              <a:rPr lang="en-US" baseline="0" dirty="0"/>
              <a:t> learn about KE – because it directly relates to impact and the patterns we’ve already seen</a:t>
            </a:r>
          </a:p>
          <a:p>
            <a:r>
              <a:rPr lang="en-US" baseline="0" dirty="0"/>
              <a:t>(B) learn about PE – because we have some experience with how this relates to energy from the Dropping Objects Lab and it sets us up to…</a:t>
            </a:r>
          </a:p>
          <a:p>
            <a:r>
              <a:rPr lang="en-US" baseline="0" dirty="0"/>
              <a:t>(C) learn about Transformation of Energy – because this is a key principle we need to understand about energy (and one we’ll use to help us in the next lab)</a:t>
            </a:r>
          </a:p>
          <a:p>
            <a:endParaRPr lang="en-US" baseline="0" dirty="0"/>
          </a:p>
        </p:txBody>
      </p:sp>
      <p:sp>
        <p:nvSpPr>
          <p:cNvPr id="4" name="Slide Number Placeholder 3"/>
          <p:cNvSpPr>
            <a:spLocks noGrp="1"/>
          </p:cNvSpPr>
          <p:nvPr>
            <p:ph type="sldNum" sz="quarter" idx="5"/>
          </p:nvPr>
        </p:nvSpPr>
        <p:spPr/>
        <p:txBody>
          <a:bodyPr/>
          <a:lstStyle/>
          <a:p>
            <a:fld id="{E85135F7-F3E7-45B8-BA64-443E5B646829}" type="slidenum">
              <a:rPr lang="en-US" smtClean="0"/>
              <a:t>123</a:t>
            </a:fld>
            <a:endParaRPr lang="en-US"/>
          </a:p>
        </p:txBody>
      </p:sp>
    </p:spTree>
    <p:extLst>
      <p:ext uri="{BB962C8B-B14F-4D97-AF65-F5344CB8AC3E}">
        <p14:creationId xmlns:p14="http://schemas.microsoft.com/office/powerpoint/2010/main" val="24231665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Another way for the</a:t>
            </a:r>
            <a:r>
              <a:rPr lang="en-US" baseline="0" dirty="0"/>
              <a:t> class to make sense about energy during impacts is to recall what happened in the Dropping Objects Lab. After this initial review of the procedure (as shown on this slide), ask students, “How was kinetic energy involved in this lab? Does our formula for KE help us to understand what is happening here?</a:t>
            </a:r>
          </a:p>
          <a:p>
            <a:r>
              <a:rPr lang="en-US" baseline="0" dirty="0"/>
              <a:t>The mass piece will be more straightforward: our formula tells us that larger objects have more KE. But how does the drop height affect the formula? Students may connect height with final velocity from their experience, but there might also be some confusion. You’ll unpack the answer in talking about potential energy on the next slide.</a:t>
            </a:r>
          </a:p>
          <a:p>
            <a:endParaRPr lang="en-US" baseline="0" dirty="0"/>
          </a:p>
          <a:p>
            <a:r>
              <a:rPr lang="en-US" dirty="0"/>
              <a:t>Based on the PE formula, an increase in mass creates more Potential Energy, and an increase in height creates more potential energy.</a:t>
            </a:r>
          </a:p>
          <a:p>
            <a:r>
              <a:rPr lang="en-US" dirty="0"/>
              <a:t>During the fall, PE goes to zero (because of height going to zero), but KE increases throughout the fall (velocity is continuously increasing because of gravity). Note that KE initial is zero, since the object wasn’t moving.</a:t>
            </a:r>
          </a:p>
          <a:p>
            <a:r>
              <a:rPr lang="en-US" dirty="0"/>
              <a:t>Since KE and PE are related like this, we can say that all the PE before the drop was turned into KE upon impact (PE initial = KE final).</a:t>
            </a:r>
          </a:p>
          <a:p>
            <a:r>
              <a:rPr lang="en-US" dirty="0"/>
              <a:t>So the higher the starting mass, and the higher the starting height, the more KE final, and the bigger the crater.</a:t>
            </a:r>
          </a:p>
          <a:p>
            <a:r>
              <a:rPr lang="en-US" dirty="0"/>
              <a:t>On board: So the pattern in the data is:</a:t>
            </a:r>
          </a:p>
          <a:p>
            <a:pPr marL="228600" indent="-228600">
              <a:buAutoNum type="alphaUcPeriod"/>
            </a:pPr>
            <a:r>
              <a:rPr lang="en-US" dirty="0"/>
              <a:t>increased height causes bigger impact craters.</a:t>
            </a:r>
          </a:p>
          <a:p>
            <a:pPr marL="228600" indent="-228600">
              <a:buAutoNum type="alphaUcPeriod"/>
            </a:pPr>
            <a:r>
              <a:rPr lang="en-US" dirty="0"/>
              <a:t>increased mass causes bigger impact craters.</a:t>
            </a:r>
          </a:p>
          <a:p>
            <a:pPr marL="0" indent="0">
              <a:buNone/>
            </a:pPr>
            <a:r>
              <a:rPr lang="en-US" dirty="0"/>
              <a:t>These are great patterns, and we could use them to make predictions. </a:t>
            </a:r>
          </a:p>
          <a:p>
            <a:pPr marL="0" indent="0">
              <a:buNone/>
            </a:pPr>
            <a:r>
              <a:rPr lang="en-US" dirty="0"/>
              <a:t>But, we could also go deeper by asking WHY.</a:t>
            </a:r>
          </a:p>
          <a:p>
            <a:pPr marL="0" indent="0">
              <a:buNone/>
            </a:pPr>
            <a:r>
              <a:rPr lang="en-US" dirty="0"/>
              <a:t>WHY does increased height cause bigger impact craters?</a:t>
            </a:r>
          </a:p>
          <a:p>
            <a:pPr marL="0" indent="0">
              <a:buNone/>
            </a:pPr>
            <a:r>
              <a:rPr lang="en-US" dirty="0"/>
              <a:t>WHY does increased mass cause bigger impact craters?</a:t>
            </a:r>
          </a:p>
        </p:txBody>
      </p:sp>
      <p:sp>
        <p:nvSpPr>
          <p:cNvPr id="4" name="Slide Number Placeholder 3"/>
          <p:cNvSpPr>
            <a:spLocks noGrp="1"/>
          </p:cNvSpPr>
          <p:nvPr>
            <p:ph type="sldNum" sz="quarter" idx="5"/>
          </p:nvPr>
        </p:nvSpPr>
        <p:spPr/>
        <p:txBody>
          <a:bodyPr/>
          <a:lstStyle/>
          <a:p>
            <a:fld id="{E85135F7-F3E7-45B8-BA64-443E5B646829}" type="slidenum">
              <a:rPr lang="en-US" smtClean="0"/>
              <a:t>124</a:t>
            </a:fld>
            <a:endParaRPr lang="en-US"/>
          </a:p>
        </p:txBody>
      </p:sp>
    </p:spTree>
    <p:extLst>
      <p:ext uri="{BB962C8B-B14F-4D97-AF65-F5344CB8AC3E}">
        <p14:creationId xmlns:p14="http://schemas.microsoft.com/office/powerpoint/2010/main" val="15511622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You could</a:t>
            </a:r>
            <a:r>
              <a:rPr lang="en-US" baseline="0" dirty="0"/>
              <a:t> really do this more effectively with a demonstration if you have the means. The images/animations here are provided to you as a means to have the conversation about energy in a few different forms that students can experience. Ultimately we are interested in their understanding of KE and its transformation into heat. The time put into discussing PE, however, will pay off when you discuss chemical reactions in a later unit.</a:t>
            </a:r>
          </a:p>
          <a:p>
            <a:endParaRPr lang="en-US" baseline="0" dirty="0"/>
          </a:p>
          <a:p>
            <a:r>
              <a:rPr lang="en-US" baseline="0" dirty="0"/>
              <a:t>Ideas for demos: toy cars on a ramp, round fruit on a tilted textbook or larger whiteboard</a:t>
            </a:r>
            <a:r>
              <a:rPr lang="mr-IN" baseline="0" dirty="0"/>
              <a:t>…</a:t>
            </a:r>
            <a:r>
              <a:rPr lang="en-US" baseline="0" dirty="0"/>
              <a:t>be creative!</a:t>
            </a:r>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modified from, “</a:t>
            </a:r>
            <a:r>
              <a:rPr lang="en-US" b="0" dirty="0"/>
              <a:t>Bowling Ball Clipart #1652123</a:t>
            </a:r>
            <a:r>
              <a:rPr lang="en-US" dirty="0"/>
              <a:t>”</a:t>
            </a:r>
          </a:p>
          <a:p>
            <a:r>
              <a:rPr lang="en-US" dirty="0"/>
              <a:t>URL: http://clipart-library.com/clipart/8i68Rn6BT.htm</a:t>
            </a:r>
          </a:p>
          <a:p>
            <a:r>
              <a:rPr lang="en-US" dirty="0"/>
              <a:t>Attribution:</a:t>
            </a:r>
            <a:r>
              <a:rPr lang="en-US" baseline="0" dirty="0"/>
              <a:t> http://clipart-library.com/terms.html</a:t>
            </a:r>
          </a:p>
          <a:p>
            <a:endParaRPr lang="en-US" baseline="0" dirty="0"/>
          </a:p>
          <a:p>
            <a:r>
              <a:rPr lang="en-US" baseline="0" dirty="0"/>
              <a:t>Image, “Bowling Pin”</a:t>
            </a:r>
          </a:p>
          <a:p>
            <a:r>
              <a:rPr lang="en-US" baseline="0" dirty="0"/>
              <a:t>URL: https://freesvg.org/1272138688</a:t>
            </a:r>
          </a:p>
          <a:p>
            <a:r>
              <a:rPr lang="en-US" baseline="0" dirty="0"/>
              <a:t>Attribution: No attribution required. CC1.0.(https://creativecommons.org/publicdomain/zero/1.0/)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125</a:t>
            </a:fld>
            <a:endParaRPr lang="en-US"/>
          </a:p>
        </p:txBody>
      </p:sp>
    </p:spTree>
    <p:extLst>
      <p:ext uri="{BB962C8B-B14F-4D97-AF65-F5344CB8AC3E}">
        <p14:creationId xmlns:p14="http://schemas.microsoft.com/office/powerpoint/2010/main" val="169500407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You can just take a poll here: thumbs up for an increase</a:t>
            </a:r>
            <a:r>
              <a:rPr lang="en-US" baseline="0" dirty="0"/>
              <a:t> in KE with mass, thumbs down for a decrease of KE with an increase in mass. The goal here is to get to the right relationship, but there is a secondary goal: try to get your students to realize the relationship using the formula. You might even have them choose to plug in some numbers.</a:t>
            </a:r>
            <a:endParaRPr lang="en-US" dirty="0"/>
          </a:p>
          <a:p>
            <a:endParaRPr lang="en-US" dirty="0"/>
          </a:p>
          <a:p>
            <a:r>
              <a:rPr lang="en-US" dirty="0"/>
              <a:t>You could</a:t>
            </a:r>
            <a:r>
              <a:rPr lang="en-US" baseline="0" dirty="0"/>
              <a:t> really do this more effectively with a demonstration if you have the means. The images/animations here are provided to you as a means to have the conversation about energy in a few different forms that students can experience. Ultimately we are interested in their understanding of KE and its transformation into heat. The time put into discussing PE, however, will pay off when you discuss chemical reactions in a later unit.</a:t>
            </a:r>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modified from, “</a:t>
            </a:r>
            <a:r>
              <a:rPr lang="en-US" b="0" dirty="0"/>
              <a:t>Bowling Ball Clipart #1652123</a:t>
            </a:r>
            <a:r>
              <a:rPr lang="en-US" dirty="0"/>
              <a:t>”</a:t>
            </a:r>
          </a:p>
          <a:p>
            <a:r>
              <a:rPr lang="en-US" dirty="0"/>
              <a:t>URL: http://clipart-library.com/clipart/8i68Rn6BT.htm</a:t>
            </a:r>
          </a:p>
          <a:p>
            <a:r>
              <a:rPr lang="en-US" dirty="0"/>
              <a:t>Attribution:</a:t>
            </a:r>
            <a:r>
              <a:rPr lang="en-US" baseline="0" dirty="0"/>
              <a:t> http://clipart-library.com/terms.html</a:t>
            </a:r>
          </a:p>
          <a:p>
            <a:endParaRPr lang="en-US" baseline="0" dirty="0"/>
          </a:p>
          <a:p>
            <a:r>
              <a:rPr lang="en-US" baseline="0" dirty="0"/>
              <a:t>Image, “Bowling Pin”</a:t>
            </a:r>
          </a:p>
          <a:p>
            <a:r>
              <a:rPr lang="en-US" baseline="0" dirty="0"/>
              <a:t>URL: https://freesvg.org/1272138688</a:t>
            </a:r>
          </a:p>
          <a:p>
            <a:r>
              <a:rPr lang="en-US" baseline="0" dirty="0"/>
              <a:t>Attribution: No attribution required. CC1.0.(https://creativecommons.org/publicdomain/zero/1.0/)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126</a:t>
            </a:fld>
            <a:endParaRPr lang="en-US"/>
          </a:p>
        </p:txBody>
      </p:sp>
    </p:spTree>
    <p:extLst>
      <p:ext uri="{BB962C8B-B14F-4D97-AF65-F5344CB8AC3E}">
        <p14:creationId xmlns:p14="http://schemas.microsoft.com/office/powerpoint/2010/main" val="39803610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You could</a:t>
            </a:r>
            <a:r>
              <a:rPr lang="en-US" baseline="0" dirty="0"/>
              <a:t> really do this more effectively with a demonstration if you have the means. The images/animations here are provided to you as a means to have the conversation about energy in a few different forms that students can experience. Ultimately we are interested in their understanding of KE and its transformation into heat. The time put into discussing PE, however, will pay off when you discuss chemical reactions in a later unit.</a:t>
            </a:r>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modified from, “</a:t>
            </a:r>
            <a:r>
              <a:rPr lang="en-US" b="0" dirty="0"/>
              <a:t>Bowling Ball Clipart #1652123</a:t>
            </a:r>
            <a:r>
              <a:rPr lang="en-US" dirty="0"/>
              <a:t>”</a:t>
            </a:r>
          </a:p>
          <a:p>
            <a:r>
              <a:rPr lang="en-US" dirty="0"/>
              <a:t>URL: http://clipart-library.com/clipart/8i68Rn6BT.htm</a:t>
            </a:r>
          </a:p>
          <a:p>
            <a:r>
              <a:rPr lang="en-US" dirty="0"/>
              <a:t>Attribution:</a:t>
            </a:r>
            <a:r>
              <a:rPr lang="en-US" baseline="0" dirty="0"/>
              <a:t> http://clipart-library.com/terms.html</a:t>
            </a:r>
          </a:p>
          <a:p>
            <a:endParaRPr lang="en-US" baseline="0" dirty="0"/>
          </a:p>
          <a:p>
            <a:r>
              <a:rPr lang="en-US" baseline="0" dirty="0"/>
              <a:t>Image, “Bowling Pin”</a:t>
            </a:r>
          </a:p>
          <a:p>
            <a:r>
              <a:rPr lang="en-US" baseline="0" dirty="0"/>
              <a:t>URL: https://freesvg.org/1272138688</a:t>
            </a:r>
          </a:p>
          <a:p>
            <a:r>
              <a:rPr lang="en-US" baseline="0" dirty="0"/>
              <a:t>Attribution: No attribution required. CC1.0.(https://creativecommons.org/publicdomain/zero/1.0/)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127</a:t>
            </a:fld>
            <a:endParaRPr lang="en-US"/>
          </a:p>
        </p:txBody>
      </p:sp>
    </p:spTree>
    <p:extLst>
      <p:ext uri="{BB962C8B-B14F-4D97-AF65-F5344CB8AC3E}">
        <p14:creationId xmlns:p14="http://schemas.microsoft.com/office/powerpoint/2010/main" val="11556580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need to decide what is important for your students to understand without too much challenge or distraction. We really want them to focus more on kinetic energy here, but there are</a:t>
            </a:r>
            <a:r>
              <a:rPr lang="en-US" baseline="0" dirty="0"/>
              <a:t> reasons for students to understand the relationship between potential and kinetic energy. We’ll revisit this relationship again during some of the conversations about organismal biology in later units.</a:t>
            </a:r>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modified from, “</a:t>
            </a:r>
            <a:r>
              <a:rPr lang="en-US" b="0" dirty="0"/>
              <a:t>Bowling Ball Clipart #1652123</a:t>
            </a:r>
            <a:r>
              <a:rPr lang="en-US" dirty="0"/>
              <a:t>”</a:t>
            </a:r>
          </a:p>
          <a:p>
            <a:r>
              <a:rPr lang="en-US" dirty="0"/>
              <a:t>URL: http://clipart-library.com/clipart/8i68Rn6BT.htm</a:t>
            </a:r>
          </a:p>
          <a:p>
            <a:r>
              <a:rPr lang="en-US" dirty="0"/>
              <a:t>Attribution:</a:t>
            </a:r>
            <a:r>
              <a:rPr lang="en-US" baseline="0" dirty="0"/>
              <a:t> http://clipart-library.com/terms.html</a:t>
            </a:r>
          </a:p>
          <a:p>
            <a:endParaRPr lang="en-US" baseline="0" dirty="0"/>
          </a:p>
          <a:p>
            <a:r>
              <a:rPr lang="en-US" baseline="0" dirty="0"/>
              <a:t>Image, “Bowling Pin”</a:t>
            </a:r>
          </a:p>
          <a:p>
            <a:r>
              <a:rPr lang="en-US" baseline="0" dirty="0"/>
              <a:t>URL: https://freesvg.org/1272138688</a:t>
            </a:r>
          </a:p>
          <a:p>
            <a:r>
              <a:rPr lang="en-US" baseline="0" dirty="0"/>
              <a:t>Attribution: No attribution required. CC1.0.(https://creativecommons.org/publicdomain/zero/1.0/)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128</a:t>
            </a:fld>
            <a:endParaRPr lang="en-US"/>
          </a:p>
        </p:txBody>
      </p:sp>
    </p:spTree>
    <p:extLst>
      <p:ext uri="{BB962C8B-B14F-4D97-AF65-F5344CB8AC3E}">
        <p14:creationId xmlns:p14="http://schemas.microsoft.com/office/powerpoint/2010/main" val="30996546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need to decide what is important for your students to understand without too much challenge or distraction. We really want them to focus more on kinetic energy here, but there are</a:t>
            </a:r>
            <a:r>
              <a:rPr lang="en-US" baseline="0" dirty="0"/>
              <a:t> reasons for students to understand the relationship between potential and kinetic energy. We’ll revisit this relationship again during some of the conversations about organismal biology in later units.</a:t>
            </a:r>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modified from, “</a:t>
            </a:r>
            <a:r>
              <a:rPr lang="en-US" b="0" dirty="0"/>
              <a:t>Bowling Ball Clipart #1652123</a:t>
            </a:r>
            <a:r>
              <a:rPr lang="en-US" dirty="0"/>
              <a:t>”</a:t>
            </a:r>
          </a:p>
          <a:p>
            <a:r>
              <a:rPr lang="en-US" dirty="0"/>
              <a:t>URL: http://clipart-library.com/clipart/8i68Rn6BT.htm</a:t>
            </a:r>
          </a:p>
          <a:p>
            <a:r>
              <a:rPr lang="en-US" dirty="0"/>
              <a:t>Attribution:</a:t>
            </a:r>
            <a:r>
              <a:rPr lang="en-US" baseline="0" dirty="0"/>
              <a:t> http://clipart-library.com/terms.html</a:t>
            </a:r>
          </a:p>
          <a:p>
            <a:endParaRPr lang="en-US" baseline="0" dirty="0"/>
          </a:p>
          <a:p>
            <a:r>
              <a:rPr lang="en-US" baseline="0" dirty="0"/>
              <a:t>Image, “Bowling Pin”</a:t>
            </a:r>
          </a:p>
          <a:p>
            <a:r>
              <a:rPr lang="en-US" baseline="0" dirty="0"/>
              <a:t>URL: https://freesvg.org/1272138688</a:t>
            </a:r>
          </a:p>
          <a:p>
            <a:r>
              <a:rPr lang="en-US" baseline="0" dirty="0"/>
              <a:t>Attribution: No attribution required. CC1.0.(https://creativecommons.org/publicdomain/zero/1.0/)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129</a:t>
            </a:fld>
            <a:endParaRPr lang="en-US"/>
          </a:p>
        </p:txBody>
      </p:sp>
    </p:spTree>
    <p:extLst>
      <p:ext uri="{BB962C8B-B14F-4D97-AF65-F5344CB8AC3E}">
        <p14:creationId xmlns:p14="http://schemas.microsoft.com/office/powerpoint/2010/main" val="10197089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The following information might </a:t>
            </a:r>
            <a:r>
              <a:rPr lang="en-US" baseline="0" dirty="0"/>
              <a:t>not</a:t>
            </a:r>
            <a:r>
              <a:rPr lang="en-US" dirty="0"/>
              <a:t> really be for students—maybe more for you to understand. You need to decide what is important for your students to understand without too much challenge or distraction. We really want them to focus more on kinetic energy here, but there are</a:t>
            </a:r>
            <a:r>
              <a:rPr lang="en-US" baseline="0" dirty="0"/>
              <a:t> reasons for students to understand the relationship between potential and kinetic energy. We’ll revisit this relationship again during some of the conversations about organismal biology in later units.</a:t>
            </a:r>
          </a:p>
          <a:p>
            <a:endParaRPr lang="en-US" dirty="0"/>
          </a:p>
          <a:p>
            <a:r>
              <a:rPr lang="en-US" dirty="0"/>
              <a:t>Based on the PE formula, an increase in mass creates more Potential Energy, and an increase in height creates more potential energy.</a:t>
            </a:r>
          </a:p>
          <a:p>
            <a:r>
              <a:rPr lang="en-US" dirty="0"/>
              <a:t>During the fall, PE goes to zero (because of height going to zero), but KE increases throughout the fall (velocity is continuously increasing because of gravity). Note that KE initial is zero, since the object wasn’t moving.</a:t>
            </a:r>
          </a:p>
          <a:p>
            <a:r>
              <a:rPr lang="en-US" dirty="0"/>
              <a:t>Since KE and PE are related like this, we can say that all the PE before the drop was turned into KE upon impact (PE initial = KE final).</a:t>
            </a:r>
          </a:p>
          <a:p>
            <a:r>
              <a:rPr lang="en-US" dirty="0"/>
              <a:t>So the higher the starting mass, and the higher the starting height, the more KE final, and the bigger the crater.</a:t>
            </a:r>
          </a:p>
        </p:txBody>
      </p:sp>
      <p:sp>
        <p:nvSpPr>
          <p:cNvPr id="4" name="Slide Number Placeholder 3"/>
          <p:cNvSpPr>
            <a:spLocks noGrp="1"/>
          </p:cNvSpPr>
          <p:nvPr>
            <p:ph type="sldNum" sz="quarter" idx="5"/>
          </p:nvPr>
        </p:nvSpPr>
        <p:spPr/>
        <p:txBody>
          <a:bodyPr/>
          <a:lstStyle/>
          <a:p>
            <a:fld id="{E85135F7-F3E7-45B8-BA64-443E5B646829}" type="slidenum">
              <a:rPr lang="en-US" smtClean="0"/>
              <a:t>130</a:t>
            </a:fld>
            <a:endParaRPr lang="en-US"/>
          </a:p>
        </p:txBody>
      </p:sp>
    </p:spTree>
    <p:extLst>
      <p:ext uri="{BB962C8B-B14F-4D97-AF65-F5344CB8AC3E}">
        <p14:creationId xmlns:p14="http://schemas.microsoft.com/office/powerpoint/2010/main" val="15250183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Decide</a:t>
            </a:r>
            <a:r>
              <a:rPr lang="en-US" baseline="0" dirty="0"/>
              <a:t> how to wrap up your conversation about energy with students, both attending to the key ideas outlined in the Teacher Guide for Energy and the Earth and Physical Sciences and </a:t>
            </a:r>
            <a:r>
              <a:rPr lang="en-US" b="1" baseline="0" dirty="0"/>
              <a:t>relating the ideas about KE back to the investigation of meteors.</a:t>
            </a:r>
          </a:p>
          <a:p>
            <a:r>
              <a:rPr lang="en-US" b="1" baseline="0" dirty="0"/>
              <a:t>The risk in asking kids to math in biology class is that they lose sight of the concept—falling meteors have a lot of KE. </a:t>
            </a:r>
            <a:r>
              <a:rPr lang="en-US" baseline="0" dirty="0"/>
              <a:t>Remind them of the impact simulator and the trends you highlighted that pointed to faster, larger, more dense meteors having more KE.</a:t>
            </a:r>
          </a:p>
          <a:p>
            <a:endParaRPr lang="en-US" baseline="0" dirty="0"/>
          </a:p>
          <a:p>
            <a:r>
              <a:rPr lang="en-US" dirty="0"/>
              <a:t>For your understanding:</a:t>
            </a:r>
          </a:p>
          <a:p>
            <a:r>
              <a:rPr lang="en-US" dirty="0"/>
              <a:t>Based on the PE formula, an increase in mass creates more Potential Energy, and an increase in height creates more potential energy.</a:t>
            </a:r>
          </a:p>
          <a:p>
            <a:r>
              <a:rPr lang="en-US" dirty="0"/>
              <a:t>During the fall, PE goes to zero (because of height going to zero), but KE increases throughout the fall (velocity is continuously increasing because of gravity). Note that KE initial is zero, since the object wasn’t moving.</a:t>
            </a:r>
          </a:p>
          <a:p>
            <a:r>
              <a:rPr lang="en-US" dirty="0"/>
              <a:t>Since KE and PE are related like this, we can say that all the PE before the drop was turned into KE upon impact (PE initial = KE final).</a:t>
            </a:r>
          </a:p>
          <a:p>
            <a:r>
              <a:rPr lang="en-US" dirty="0"/>
              <a:t>So the higher the starting mass, and the higher the starting height, the more KE final, and the bigger the crater.</a:t>
            </a:r>
          </a:p>
        </p:txBody>
      </p:sp>
      <p:sp>
        <p:nvSpPr>
          <p:cNvPr id="4" name="Slide Number Placeholder 3"/>
          <p:cNvSpPr>
            <a:spLocks noGrp="1"/>
          </p:cNvSpPr>
          <p:nvPr>
            <p:ph type="sldNum" sz="quarter" idx="5"/>
          </p:nvPr>
        </p:nvSpPr>
        <p:spPr/>
        <p:txBody>
          <a:bodyPr/>
          <a:lstStyle/>
          <a:p>
            <a:fld id="{E85135F7-F3E7-45B8-BA64-443E5B646829}" type="slidenum">
              <a:rPr lang="en-US" smtClean="0"/>
              <a:t>131</a:t>
            </a:fld>
            <a:endParaRPr lang="en-US"/>
          </a:p>
        </p:txBody>
      </p:sp>
    </p:spTree>
    <p:extLst>
      <p:ext uri="{BB962C8B-B14F-4D97-AF65-F5344CB8AC3E}">
        <p14:creationId xmlns:p14="http://schemas.microsoft.com/office/powerpoint/2010/main" val="6962382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Transition slide. You don’t need to show this slide, but you need to say something like this. </a:t>
            </a:r>
          </a:p>
        </p:txBody>
      </p:sp>
      <p:sp>
        <p:nvSpPr>
          <p:cNvPr id="4" name="Slide Number Placeholder 3"/>
          <p:cNvSpPr>
            <a:spLocks noGrp="1"/>
          </p:cNvSpPr>
          <p:nvPr>
            <p:ph type="sldNum" sz="quarter" idx="5"/>
          </p:nvPr>
        </p:nvSpPr>
        <p:spPr/>
        <p:txBody>
          <a:bodyPr/>
          <a:lstStyle/>
          <a:p>
            <a:fld id="{E85135F7-F3E7-45B8-BA64-443E5B646829}" type="slidenum">
              <a:rPr lang="en-US" smtClean="0"/>
              <a:t>132</a:t>
            </a:fld>
            <a:endParaRPr lang="en-US"/>
          </a:p>
        </p:txBody>
      </p:sp>
    </p:spTree>
    <p:extLst>
      <p:ext uri="{BB962C8B-B14F-4D97-AF65-F5344CB8AC3E}">
        <p14:creationId xmlns:p14="http://schemas.microsoft.com/office/powerpoint/2010/main" val="111994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As</a:t>
            </a:r>
            <a:r>
              <a:rPr lang="en-US" baseline="0" dirty="0"/>
              <a:t> needed, remind the class of the norms you’ve all committed to, including the fact that we need to hear all ideas in order to come up with a good list. People notice different things during observation, so the more people we hear from, the better in science. The small group protocol follows on the next slide.</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15</a:t>
            </a:fld>
            <a:endParaRPr lang="en-US"/>
          </a:p>
        </p:txBody>
      </p:sp>
    </p:spTree>
    <p:extLst>
      <p:ext uri="{BB962C8B-B14F-4D97-AF65-F5344CB8AC3E}">
        <p14:creationId xmlns:p14="http://schemas.microsoft.com/office/powerpoint/2010/main" val="28702424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Read</a:t>
            </a:r>
            <a:r>
              <a:rPr lang="en-US" baseline="0" dirty="0"/>
              <a:t> the Shaking BBs Lab Teacher Guide to decide what you will say to your students both in terms of (1) the procedure and (2) framing the lab. </a:t>
            </a:r>
          </a:p>
          <a:p>
            <a:r>
              <a:rPr lang="en-US" baseline="0" dirty="0"/>
              <a:t>We want students to know why we are engaging in this lab. We are trying to understand what happens with energy during impacts and have just covered the idea that energy can transform.</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133</a:t>
            </a:fld>
            <a:endParaRPr lang="en-US"/>
          </a:p>
        </p:txBody>
      </p:sp>
    </p:spTree>
    <p:extLst>
      <p:ext uri="{BB962C8B-B14F-4D97-AF65-F5344CB8AC3E}">
        <p14:creationId xmlns:p14="http://schemas.microsoft.com/office/powerpoint/2010/main" val="30430246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pPr>
              <a:lnSpc>
                <a:spcPct val="110000"/>
              </a:lnSpc>
              <a:spcBef>
                <a:spcPts val="0"/>
              </a:spcBef>
              <a:spcAft>
                <a:spcPts val="450"/>
              </a:spcAft>
            </a:pPr>
            <a:r>
              <a:rPr lang="en-US" sz="1200" dirty="0"/>
              <a:t>We’ve found that there is about a ½ degree Celsius variation among BBs, so when you measure the temperature of</a:t>
            </a:r>
            <a:r>
              <a:rPr lang="en-US" sz="1200" baseline="0" dirty="0"/>
              <a:t> </a:t>
            </a:r>
            <a:r>
              <a:rPr lang="en-US" sz="1200" dirty="0"/>
              <a:t>the BBs, move the beam around a bit to get a good consistent temperature.</a:t>
            </a:r>
          </a:p>
          <a:p>
            <a:pPr>
              <a:lnSpc>
                <a:spcPct val="110000"/>
              </a:lnSpc>
              <a:spcBef>
                <a:spcPts val="0"/>
              </a:spcBef>
              <a:spcAft>
                <a:spcPts val="450"/>
              </a:spcAft>
            </a:pPr>
            <a:r>
              <a:rPr lang="en-US" sz="1200" dirty="0"/>
              <a:t>ALSO touch</a:t>
            </a:r>
            <a:r>
              <a:rPr lang="en-US" sz="1200" baseline="0" dirty="0"/>
              <a:t> tell the students to avoid</a:t>
            </a:r>
            <a:r>
              <a:rPr lang="en-US" sz="1200" dirty="0"/>
              <a:t> the BBs directly! Let’s avoid getting</a:t>
            </a:r>
            <a:r>
              <a:rPr lang="en-US" sz="1200" baseline="0" dirty="0"/>
              <a:t> our </a:t>
            </a:r>
            <a:r>
              <a:rPr lang="en-US" sz="1200" dirty="0"/>
              <a:t>body heat involved so we can do our best to measure changes in temperature!</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134</a:t>
            </a:fld>
            <a:endParaRPr lang="en-US"/>
          </a:p>
        </p:txBody>
      </p:sp>
    </p:spTree>
    <p:extLst>
      <p:ext uri="{BB962C8B-B14F-4D97-AF65-F5344CB8AC3E}">
        <p14:creationId xmlns:p14="http://schemas.microsoft.com/office/powerpoint/2010/main" val="15785617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Just some student instructions.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135</a:t>
            </a:fld>
            <a:endParaRPr lang="en-US"/>
          </a:p>
        </p:txBody>
      </p:sp>
    </p:spTree>
    <p:extLst>
      <p:ext uri="{BB962C8B-B14F-4D97-AF65-F5344CB8AC3E}">
        <p14:creationId xmlns:p14="http://schemas.microsoft.com/office/powerpoint/2010/main" val="28951858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Just some student instructions.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136</a:t>
            </a:fld>
            <a:endParaRPr lang="en-US"/>
          </a:p>
        </p:txBody>
      </p:sp>
    </p:spTree>
    <p:extLst>
      <p:ext uri="{BB962C8B-B14F-4D97-AF65-F5344CB8AC3E}">
        <p14:creationId xmlns:p14="http://schemas.microsoft.com/office/powerpoint/2010/main" val="10240377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Just some student instructions.</a:t>
            </a:r>
          </a:p>
        </p:txBody>
      </p:sp>
      <p:sp>
        <p:nvSpPr>
          <p:cNvPr id="4" name="Slide Number Placeholder 3"/>
          <p:cNvSpPr>
            <a:spLocks noGrp="1"/>
          </p:cNvSpPr>
          <p:nvPr>
            <p:ph type="sldNum" sz="quarter" idx="5"/>
          </p:nvPr>
        </p:nvSpPr>
        <p:spPr/>
        <p:txBody>
          <a:bodyPr/>
          <a:lstStyle/>
          <a:p>
            <a:fld id="{E85135F7-F3E7-45B8-BA64-443E5B646829}" type="slidenum">
              <a:rPr lang="en-US" smtClean="0"/>
              <a:t>137</a:t>
            </a:fld>
            <a:endParaRPr lang="en-US"/>
          </a:p>
        </p:txBody>
      </p:sp>
    </p:spTree>
    <p:extLst>
      <p:ext uri="{BB962C8B-B14F-4D97-AF65-F5344CB8AC3E}">
        <p14:creationId xmlns:p14="http://schemas.microsoft.com/office/powerpoint/2010/main" val="10680295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post lab discussion, make sure to clarify that collisions alone don’t cause temperature increases—it is the work I’m doing, the shaking, which is causing collisions, and some of the energy I’m giving to the system is transferring into heat (instead of all going into the motion of the objects).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138</a:t>
            </a:fld>
            <a:endParaRPr lang="en-US"/>
          </a:p>
        </p:txBody>
      </p:sp>
    </p:spTree>
    <p:extLst>
      <p:ext uri="{BB962C8B-B14F-4D97-AF65-F5344CB8AC3E}">
        <p14:creationId xmlns:p14="http://schemas.microsoft.com/office/powerpoint/2010/main" val="239885862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During the BB collisions, some of the kinetic energy is transformed into heat, which we can measure as an increase in temperature.</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139</a:t>
            </a:fld>
            <a:endParaRPr lang="en-US"/>
          </a:p>
        </p:txBody>
      </p:sp>
    </p:spTree>
    <p:extLst>
      <p:ext uri="{BB962C8B-B14F-4D97-AF65-F5344CB8AC3E}">
        <p14:creationId xmlns:p14="http://schemas.microsoft.com/office/powerpoint/2010/main" val="52681389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During meteor collisions, nearly all the impacting space rock’s kinetic energy is transformed into heat. </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This is because the space rock is going from a very high velocity to zero velocity.</a:t>
            </a:r>
          </a:p>
          <a:p>
            <a:pPr marL="0" indent="0">
              <a:lnSpc>
                <a:spcPct val="110000"/>
              </a:lnSpc>
              <a:spcBef>
                <a:spcPts val="0"/>
              </a:spcBef>
              <a:spcAft>
                <a:spcPts val="450"/>
              </a:spcAft>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Record ideas on your “What we’ve learned…” sheet. </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FYI,</a:t>
            </a:r>
            <a:r>
              <a:rPr lang="en-US" baseline="0" dirty="0">
                <a:latin typeface="Arial" panose="020B0604020202020204" pitchFamily="34" charset="0"/>
                <a:cs typeface="Arial" panose="020B0604020202020204" pitchFamily="34" charset="0"/>
              </a:rPr>
              <a:t> we’re going to start building the model in the next learning segment and will leverage a lot of the ideas on this list. You may want to clean the list up a bit before you make that move. (Don’t evaluate and remove kids’ ideas without their consent, but if it’s just as mess, perhaps re-work it in anticipation of the next learning segment.</a:t>
            </a:r>
            <a:endParaRPr lang="en-US" dirty="0">
              <a:latin typeface="Arial" panose="020B0604020202020204" pitchFamily="34" charset="0"/>
              <a:cs typeface="Arial" panose="020B0604020202020204" pitchFamily="34" charset="0"/>
            </a:endParaRPr>
          </a:p>
          <a:p>
            <a:endParaRPr lang="en-US" baseline="0" dirty="0"/>
          </a:p>
          <a:p>
            <a:r>
              <a:rPr lang="en-US" baseline="0" dirty="0"/>
              <a:t>Heat is something they should be familiar with, though kinetic energy maybe not. A simple example, such as vigorously rubbing their hands together to generate heat, might help drive this point home. It’s not essential that they understand KE per se, but rather that they understand that energy translates into heat, and thus makes early Earth VERY hot. </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140</a:t>
            </a:fld>
            <a:endParaRPr lang="en-US"/>
          </a:p>
        </p:txBody>
      </p:sp>
    </p:spTree>
    <p:extLst>
      <p:ext uri="{BB962C8B-B14F-4D97-AF65-F5344CB8AC3E}">
        <p14:creationId xmlns:p14="http://schemas.microsoft.com/office/powerpoint/2010/main" val="5350147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Transition slide.</a:t>
            </a:r>
          </a:p>
        </p:txBody>
      </p:sp>
      <p:sp>
        <p:nvSpPr>
          <p:cNvPr id="4" name="Slide Number Placeholder 3"/>
          <p:cNvSpPr>
            <a:spLocks noGrp="1"/>
          </p:cNvSpPr>
          <p:nvPr>
            <p:ph type="sldNum" sz="quarter" idx="10"/>
          </p:nvPr>
        </p:nvSpPr>
        <p:spPr/>
        <p:txBody>
          <a:bodyPr/>
          <a:lstStyle/>
          <a:p>
            <a:fld id="{E85135F7-F3E7-45B8-BA64-443E5B646829}" type="slidenum">
              <a:rPr lang="en-US" smtClean="0"/>
              <a:t>141</a:t>
            </a:fld>
            <a:endParaRPr lang="en-US"/>
          </a:p>
        </p:txBody>
      </p:sp>
    </p:spTree>
    <p:extLst>
      <p:ext uri="{BB962C8B-B14F-4D97-AF65-F5344CB8AC3E}">
        <p14:creationId xmlns:p14="http://schemas.microsoft.com/office/powerpoint/2010/main" val="31064387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Heat and temperature are NOT the same thing.</a:t>
            </a:r>
            <a:r>
              <a:rPr lang="en-US" baseline="0" dirty="0"/>
              <a:t> Heat is a form of energy. Adding heat to matter will increase it’s temperature (the average kinetic energy of the particles). Think of heating water. As you go through both increases in temperature and phase changes, the particles move faster and so have more KE. (Recall that KE is a function of mass and VELOCITY.)</a:t>
            </a:r>
            <a:endParaRPr lang="en-US" dirty="0"/>
          </a:p>
          <a:p>
            <a:r>
              <a:rPr lang="en-US" dirty="0"/>
              <a:t>These are definitions your kids may not be aware of.</a:t>
            </a:r>
            <a:r>
              <a:rPr lang="en-US" baseline="0" dirty="0"/>
              <a:t> Scaffold as appropriate, but be careful to not go too deep “into the weeds”. The main point here is to introduce a way to measure a quantity of energy. </a:t>
            </a:r>
            <a:endParaRPr lang="en-US" dirty="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142</a:t>
            </a:fld>
            <a:endParaRPr lang="en-US"/>
          </a:p>
        </p:txBody>
      </p:sp>
    </p:spTree>
    <p:extLst>
      <p:ext uri="{BB962C8B-B14F-4D97-AF65-F5344CB8AC3E}">
        <p14:creationId xmlns:p14="http://schemas.microsoft.com/office/powerpoint/2010/main" val="2094105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After every 1-2 minutes, the teacher should remind the class to switch to the next person. If students want to add to their Box</a:t>
            </a:r>
            <a:r>
              <a:rPr lang="en-US" baseline="0" dirty="0"/>
              <a:t> A (with what others saw), tell they can do so once everyone has shared. Give students 2-3 minutes to discuss their summary and nominate a “reporter”. If your kids are fast, move things along. But be certain to reinforce class norms.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16</a:t>
            </a:fld>
            <a:endParaRPr lang="en-US"/>
          </a:p>
        </p:txBody>
      </p:sp>
    </p:spTree>
    <p:extLst>
      <p:ext uri="{BB962C8B-B14F-4D97-AF65-F5344CB8AC3E}">
        <p14:creationId xmlns:p14="http://schemas.microsoft.com/office/powerpoint/2010/main" val="23283942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Tell your</a:t>
            </a:r>
            <a:r>
              <a:rPr lang="en-US" baseline="0" dirty="0"/>
              <a:t> students they don’t need to memorize this, but it will help them to understand the scale of the energy involved in the meteor (granite cube) impact calculation. You could even have them convert the impact event to “number of flying tomatoes” if you wanted!</a:t>
            </a:r>
          </a:p>
          <a:p>
            <a:endParaRPr lang="en-US" baseline="0" dirty="0"/>
          </a:p>
          <a:p>
            <a:r>
              <a:rPr lang="en-US" baseline="0" dirty="0"/>
              <a:t>SOURCES:</a:t>
            </a:r>
          </a:p>
          <a:p>
            <a:r>
              <a:rPr lang="en-US" baseline="0" dirty="0"/>
              <a:t>Image, ”Juicy tomato”</a:t>
            </a:r>
          </a:p>
          <a:p>
            <a:r>
              <a:rPr lang="en-US" baseline="0" dirty="0"/>
              <a:t>URL: https://publicdomainvectors.org/en/free-clipart/Juicy-tomato/49443.html</a:t>
            </a:r>
          </a:p>
          <a:p>
            <a:r>
              <a:rPr lang="en-US" baseline="0" dirty="0"/>
              <a:t>Attribution: Public Domain (CC0) [https://publicdomainvectors.org/en/public-domain/]</a:t>
            </a:r>
          </a:p>
          <a:p>
            <a:endParaRPr lang="en-US" baseline="0" dirty="0"/>
          </a:p>
        </p:txBody>
      </p:sp>
      <p:sp>
        <p:nvSpPr>
          <p:cNvPr id="4" name="Slide Number Placeholder 3"/>
          <p:cNvSpPr>
            <a:spLocks noGrp="1"/>
          </p:cNvSpPr>
          <p:nvPr>
            <p:ph type="sldNum" sz="quarter" idx="10"/>
          </p:nvPr>
        </p:nvSpPr>
        <p:spPr/>
        <p:txBody>
          <a:bodyPr/>
          <a:lstStyle/>
          <a:p>
            <a:fld id="{E85135F7-F3E7-45B8-BA64-443E5B646829}" type="slidenum">
              <a:rPr lang="en-US" smtClean="0"/>
              <a:t>143</a:t>
            </a:fld>
            <a:endParaRPr lang="en-US"/>
          </a:p>
        </p:txBody>
      </p:sp>
    </p:spTree>
    <p:extLst>
      <p:ext uri="{BB962C8B-B14F-4D97-AF65-F5344CB8AC3E}">
        <p14:creationId xmlns:p14="http://schemas.microsoft.com/office/powerpoint/2010/main" val="10570768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set up for the calculation. </a:t>
            </a:r>
            <a:r>
              <a:rPr lang="en-US" dirty="0" smtClean="0"/>
              <a:t>You will need to carefully prepare for this calculation</a:t>
            </a:r>
            <a:r>
              <a:rPr lang="en-US" baseline="0" dirty="0" smtClean="0"/>
              <a:t>. Please read the Teacher Guide provided with the unit materials. Decide how much independent work you will require from students. This is an excellent opportunity for them to exercise their understanding of algebra, but the calculations require an attention to conversions and units. The task is not straight forward. By then end, we want students to have an appreciation of just how much heat meteor impacts produce and how/why such impacts melt huge amounts of rock. If the math prevents them from getting to that conceptual understanding, consider leading the class through the calculations from the front of the room and/or truncating the activity in other ways.</a:t>
            </a:r>
            <a:endParaRPr lang="en-US" dirty="0" smtClean="0"/>
          </a:p>
          <a:p>
            <a:endParaRPr lang="en-US" baseline="0" dirty="0" smtClean="0"/>
          </a:p>
          <a:p>
            <a:r>
              <a:rPr lang="en-US" baseline="0" dirty="0" smtClean="0"/>
              <a:t>After </a:t>
            </a:r>
            <a:r>
              <a:rPr lang="en-US" baseline="0" dirty="0"/>
              <a:t>this slide, give students the handout, “Calculating the KE of Meteors”.</a:t>
            </a:r>
          </a:p>
          <a:p>
            <a:endParaRPr lang="en-US" baseline="0" dirty="0"/>
          </a:p>
          <a:p>
            <a:r>
              <a:rPr lang="en-US" baseline="0" dirty="0"/>
              <a:t>Students should be asked to respond to the prompt on this slide. (You need to know the mass of the granite cube… so that means know the size and the density.)</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144</a:t>
            </a:fld>
            <a:endParaRPr lang="en-US"/>
          </a:p>
        </p:txBody>
      </p:sp>
    </p:spTree>
    <p:extLst>
      <p:ext uri="{BB962C8B-B14F-4D97-AF65-F5344CB8AC3E}">
        <p14:creationId xmlns:p14="http://schemas.microsoft.com/office/powerpoint/2010/main" val="24281312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Student instructions</a:t>
            </a:r>
            <a:r>
              <a:rPr lang="en-US" dirty="0" smtClean="0"/>
              <a:t>. You will need to carefully prepare for this calculation</a:t>
            </a:r>
            <a:r>
              <a:rPr lang="en-US" baseline="0" dirty="0" smtClean="0"/>
              <a:t>. Please read the Teacher Guide provided with the unit materials. </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145</a:t>
            </a:fld>
            <a:endParaRPr lang="en-US"/>
          </a:p>
        </p:txBody>
      </p:sp>
    </p:spTree>
    <p:extLst>
      <p:ext uri="{BB962C8B-B14F-4D97-AF65-F5344CB8AC3E}">
        <p14:creationId xmlns:p14="http://schemas.microsoft.com/office/powerpoint/2010/main" val="29563992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smtClean="0"/>
              <a:t>Student instructions. You will need to carefully prepare for this calculation</a:t>
            </a:r>
            <a:r>
              <a:rPr lang="en-US" baseline="0" dirty="0" smtClean="0"/>
              <a:t>. Please read the Teacher Guide provided with the unit materials. </a:t>
            </a:r>
            <a:endParaRPr lang="en-US" dirty="0" smtClean="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146</a:t>
            </a:fld>
            <a:endParaRPr lang="en-US"/>
          </a:p>
        </p:txBody>
      </p:sp>
    </p:spTree>
    <p:extLst>
      <p:ext uri="{BB962C8B-B14F-4D97-AF65-F5344CB8AC3E}">
        <p14:creationId xmlns:p14="http://schemas.microsoft.com/office/powerpoint/2010/main" val="23336196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smtClean="0"/>
              <a:t>Student instructions. You will need to carefully prepare for this calculation</a:t>
            </a:r>
            <a:r>
              <a:rPr lang="en-US" baseline="0" dirty="0" smtClean="0"/>
              <a:t>. Please read the Teacher Guide provided with the unit materials. </a:t>
            </a:r>
            <a:endParaRPr lang="en-US" dirty="0" smtClean="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147</a:t>
            </a:fld>
            <a:endParaRPr lang="en-US"/>
          </a:p>
        </p:txBody>
      </p:sp>
    </p:spTree>
    <p:extLst>
      <p:ext uri="{BB962C8B-B14F-4D97-AF65-F5344CB8AC3E}">
        <p14:creationId xmlns:p14="http://schemas.microsoft.com/office/powerpoint/2010/main" val="3438656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Get ideas</a:t>
            </a:r>
            <a:r>
              <a:rPr lang="en-US" baseline="0" dirty="0"/>
              <a:t> out and then onto your </a:t>
            </a:r>
            <a:r>
              <a:rPr lang="en-US" b="1" baseline="0" dirty="0"/>
              <a:t>“What we’ve learned…” </a:t>
            </a:r>
            <a:r>
              <a:rPr lang="en-US" baseline="0" dirty="0"/>
              <a:t>poster as appropriate.</a:t>
            </a:r>
            <a:endParaRPr lang="en-US" dirty="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148</a:t>
            </a:fld>
            <a:endParaRPr lang="en-US"/>
          </a:p>
        </p:txBody>
      </p:sp>
    </p:spTree>
    <p:extLst>
      <p:ext uri="{BB962C8B-B14F-4D97-AF65-F5344CB8AC3E}">
        <p14:creationId xmlns:p14="http://schemas.microsoft.com/office/powerpoint/2010/main" val="3252837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Optional Activity. </a:t>
            </a:r>
            <a:r>
              <a:rPr lang="en-US" dirty="0">
                <a:latin typeface="Arial" panose="020B0604020202020204" pitchFamily="34" charset="0"/>
                <a:cs typeface="Arial" panose="020B0604020202020204" pitchFamily="34" charset="0"/>
              </a:rPr>
              <a:t>Once you’ve added</a:t>
            </a:r>
            <a:r>
              <a:rPr lang="en-US" baseline="0" dirty="0">
                <a:latin typeface="Arial" panose="020B0604020202020204" pitchFamily="34" charset="0"/>
                <a:cs typeface="Arial" panose="020B0604020202020204" pitchFamily="34" charset="0"/>
              </a:rPr>
              <a:t> some ideas to your “What we’ve learned…” and “What are we wondering about?” posters, you can move onto these challenge statements. This is both a way to “wrap up” your classroom conversations about energy, but it also provides an opportunity for formative assessment. </a:t>
            </a:r>
          </a:p>
          <a:p>
            <a:r>
              <a:rPr lang="en-US" baseline="0" dirty="0"/>
              <a:t>The ideas here DO need to be covered in some manner. See the Teacher Guide for Energy in the Earth and Physical Sciences. But feel free to skip (and the associated spots on the Doodle Sheet) or modify the activity as you see fit. </a:t>
            </a:r>
          </a:p>
          <a:p>
            <a:pPr marL="0" indent="0">
              <a:lnSpc>
                <a:spcPct val="110000"/>
              </a:lnSpc>
              <a:spcBef>
                <a:spcPts val="0"/>
              </a:spcBef>
              <a:spcAft>
                <a:spcPts val="450"/>
              </a:spcAft>
              <a:buNone/>
            </a:pPr>
            <a:endParaRPr lang="en-US" baseline="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During meteor collisions, nearly all the impacting space rock’s kinetic energy is transformed into heat. </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This is because the space rock is going from a very high velocity to zero velocity.</a:t>
            </a:r>
          </a:p>
          <a:p>
            <a:pPr marL="0" indent="0">
              <a:lnSpc>
                <a:spcPct val="110000"/>
              </a:lnSpc>
              <a:spcBef>
                <a:spcPts val="0"/>
              </a:spcBef>
              <a:spcAft>
                <a:spcPts val="450"/>
              </a:spcAft>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Record ideas on your “What we’ve learned…” sheet. </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FYI,</a:t>
            </a:r>
            <a:r>
              <a:rPr lang="en-US" baseline="0" dirty="0">
                <a:latin typeface="Arial" panose="020B0604020202020204" pitchFamily="34" charset="0"/>
                <a:cs typeface="Arial" panose="020B0604020202020204" pitchFamily="34" charset="0"/>
              </a:rPr>
              <a:t> we’re going to start building the model in the next learning segment and will leverage a lot of the ideas on this list. You may want to clean the list up a bit before you make that move. (Don’t evaluate and remove kids’ ideas without their consent, but if it’s just as mess, perhaps re-work it in anticipation of the next learning segment.</a:t>
            </a:r>
            <a:endParaRPr lang="en-US" dirty="0">
              <a:latin typeface="Arial" panose="020B0604020202020204" pitchFamily="34" charset="0"/>
              <a:cs typeface="Arial" panose="020B0604020202020204" pitchFamily="34" charset="0"/>
            </a:endParaRPr>
          </a:p>
          <a:p>
            <a:endParaRPr lang="en-US" baseline="0" dirty="0"/>
          </a:p>
          <a:p>
            <a:r>
              <a:rPr lang="en-US" baseline="0" dirty="0"/>
              <a:t>Heat is something they should be familiar with, though kinetic energy maybe not. A simple example, such as vigorously rubbing their hands together to generate heat, might help drive this point home. It’s not essential that they understand KE per se, but rather that they understand that energy translates into heat, and thus makes early Earth VERY hot. </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149</a:t>
            </a:fld>
            <a:endParaRPr lang="en-US"/>
          </a:p>
        </p:txBody>
      </p:sp>
    </p:spTree>
    <p:extLst>
      <p:ext uri="{BB962C8B-B14F-4D97-AF65-F5344CB8AC3E}">
        <p14:creationId xmlns:p14="http://schemas.microsoft.com/office/powerpoint/2010/main" val="29757900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Roles help to structure this round of work in their groups. Use roles such as these regularly to assure student participation. (See the MBER website for more information.)</a:t>
            </a:r>
          </a:p>
        </p:txBody>
      </p:sp>
      <p:sp>
        <p:nvSpPr>
          <p:cNvPr id="4" name="Slide Number Placeholder 3"/>
          <p:cNvSpPr>
            <a:spLocks noGrp="1"/>
          </p:cNvSpPr>
          <p:nvPr>
            <p:ph type="sldNum" sz="quarter" idx="10"/>
          </p:nvPr>
        </p:nvSpPr>
        <p:spPr/>
        <p:txBody>
          <a:bodyPr/>
          <a:lstStyle/>
          <a:p>
            <a:fld id="{E85135F7-F3E7-45B8-BA64-443E5B646829}" type="slidenum">
              <a:rPr lang="en-US" smtClean="0"/>
              <a:t>150</a:t>
            </a:fld>
            <a:endParaRPr lang="en-US"/>
          </a:p>
        </p:txBody>
      </p:sp>
    </p:spTree>
    <p:extLst>
      <p:ext uri="{BB962C8B-B14F-4D97-AF65-F5344CB8AC3E}">
        <p14:creationId xmlns:p14="http://schemas.microsoft.com/office/powerpoint/2010/main" val="232824680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Bring the class back together to have a conversation.</a:t>
            </a:r>
            <a:r>
              <a:rPr lang="en-US" baseline="0" dirty="0">
                <a:latin typeface="Arial" panose="020B0604020202020204" pitchFamily="34" charset="0"/>
                <a:cs typeface="Arial" panose="020B0604020202020204" pitchFamily="34" charset="0"/>
              </a:rPr>
              <a:t> Work with students to resolve disagreement. You should have ideas on your “What we’ve learned…” poster that will help students evaluate the class’s ideas. Be sure to add to that poster when you’ve finished (as needed). You should have at least the minimum set of ideas specified in the Teacher Guide about Building the Model (also recounted on the Learning Segment Table).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151</a:t>
            </a:fld>
            <a:endParaRPr lang="en-US"/>
          </a:p>
        </p:txBody>
      </p:sp>
    </p:spTree>
    <p:extLst>
      <p:ext uri="{BB962C8B-B14F-4D97-AF65-F5344CB8AC3E}">
        <p14:creationId xmlns:p14="http://schemas.microsoft.com/office/powerpoint/2010/main" val="34990594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152</a:t>
            </a:fld>
            <a:endParaRPr lang="en-US"/>
          </a:p>
        </p:txBody>
      </p:sp>
    </p:spTree>
    <p:extLst>
      <p:ext uri="{BB962C8B-B14F-4D97-AF65-F5344CB8AC3E}">
        <p14:creationId xmlns:p14="http://schemas.microsoft.com/office/powerpoint/2010/main" val="2449042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66612">
              <a:defRPr/>
            </a:pPr>
            <a:r>
              <a:rPr lang="en-US" dirty="0"/>
              <a:t>TEACHER NOTES:</a:t>
            </a:r>
          </a:p>
          <a:p>
            <a:pPr defTabSz="966612">
              <a:defRPr/>
            </a:pPr>
            <a:r>
              <a:rPr lang="en-US" dirty="0"/>
              <a:t>As needed, help students to notice that earth: has liquid water oceans, has solid water ice caps, has land, has an atmosphere (with clouds), and (what is that green stuff?) living things. Also, this is probably the time to introduce the idea of spheres of earth which connect and interact (see previous Teacher</a:t>
            </a:r>
            <a:r>
              <a:rPr lang="en-US" baseline="0" dirty="0"/>
              <a:t> Slides for one way to visualize)</a:t>
            </a:r>
            <a:r>
              <a:rPr lang="en-US" dirty="0"/>
              <a:t>:</a:t>
            </a:r>
          </a:p>
          <a:p>
            <a:pPr defTabSz="966612">
              <a:defRPr/>
            </a:pPr>
            <a:r>
              <a:rPr lang="en-US" dirty="0"/>
              <a:t>*geosphere—the land, the continents, the sea floor beneath the oceans—essentially the rocks and minerals the compose the earth.</a:t>
            </a:r>
          </a:p>
          <a:p>
            <a:pPr defTabSz="966612">
              <a:defRPr/>
            </a:pPr>
            <a:r>
              <a:rPr lang="en-US" dirty="0"/>
              <a:t>*atmosphere—the layer of gases surrounding the earth.</a:t>
            </a:r>
          </a:p>
          <a:p>
            <a:pPr defTabSz="966612">
              <a:defRPr/>
            </a:pPr>
            <a:r>
              <a:rPr lang="en-US" dirty="0"/>
              <a:t>*hydrosphere—the water on earth’s surface: the oceans, lakes, ice, glaciers, etc.</a:t>
            </a:r>
          </a:p>
          <a:p>
            <a:pPr defTabSz="966612">
              <a:defRPr/>
            </a:pPr>
            <a:r>
              <a:rPr lang="en-US" dirty="0"/>
              <a:t>*biosphere—all the living things on earth.</a:t>
            </a:r>
            <a:r>
              <a:rPr lang="en-US" baseline="0" dirty="0"/>
              <a:t> </a:t>
            </a:r>
          </a:p>
          <a:p>
            <a:pPr defTabSz="966612">
              <a:defRPr/>
            </a:pPr>
            <a:r>
              <a:rPr lang="en-US" baseline="0" dirty="0"/>
              <a:t>(Sometimes humans, their activity and products are separated from this biosphere. You might call it the </a:t>
            </a:r>
            <a:r>
              <a:rPr lang="en-US" baseline="0" dirty="0" err="1"/>
              <a:t>anthrosphere</a:t>
            </a:r>
            <a:r>
              <a:rPr lang="en-US" baseline="0" dirty="0"/>
              <a:t>. But it won’t likely come up in this activity.)</a:t>
            </a:r>
            <a:endParaRPr lang="en-US" dirty="0"/>
          </a:p>
          <a:p>
            <a:pPr defTabSz="966612">
              <a:defRPr/>
            </a:pPr>
            <a:endParaRPr lang="en-US" dirty="0"/>
          </a:p>
          <a:p>
            <a:pPr defTabSz="966612">
              <a:defRPr/>
            </a:pPr>
            <a:r>
              <a:rPr lang="en-US" dirty="0"/>
              <a:t>If bringing</a:t>
            </a:r>
            <a:r>
              <a:rPr lang="en-US" baseline="0" dirty="0"/>
              <a:t> up the idea of the four spheres doesn’t seem to fit here, there will be another opportunity directly following students comparisons between Earth and other objects in the inner solar system.</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17</a:t>
            </a:fld>
            <a:endParaRPr lang="en-US"/>
          </a:p>
        </p:txBody>
      </p:sp>
    </p:spTree>
    <p:extLst>
      <p:ext uri="{BB962C8B-B14F-4D97-AF65-F5344CB8AC3E}">
        <p14:creationId xmlns:p14="http://schemas.microsoft.com/office/powerpoint/2010/main" val="42258500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153</a:t>
            </a:fld>
            <a:endParaRPr lang="en-US"/>
          </a:p>
        </p:txBody>
      </p:sp>
    </p:spTree>
    <p:extLst>
      <p:ext uri="{BB962C8B-B14F-4D97-AF65-F5344CB8AC3E}">
        <p14:creationId xmlns:p14="http://schemas.microsoft.com/office/powerpoint/2010/main" val="28821647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154</a:t>
            </a:fld>
            <a:endParaRPr lang="en-US"/>
          </a:p>
        </p:txBody>
      </p:sp>
    </p:spTree>
    <p:extLst>
      <p:ext uri="{BB962C8B-B14F-4D97-AF65-F5344CB8AC3E}">
        <p14:creationId xmlns:p14="http://schemas.microsoft.com/office/powerpoint/2010/main" val="406848984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155</a:t>
            </a:fld>
            <a:endParaRPr lang="en-US"/>
          </a:p>
        </p:txBody>
      </p:sp>
    </p:spTree>
    <p:extLst>
      <p:ext uri="{BB962C8B-B14F-4D97-AF65-F5344CB8AC3E}">
        <p14:creationId xmlns:p14="http://schemas.microsoft.com/office/powerpoint/2010/main" val="17103921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156</a:t>
            </a:fld>
            <a:endParaRPr lang="en-US"/>
          </a:p>
        </p:txBody>
      </p:sp>
    </p:spTree>
    <p:extLst>
      <p:ext uri="{BB962C8B-B14F-4D97-AF65-F5344CB8AC3E}">
        <p14:creationId xmlns:p14="http://schemas.microsoft.com/office/powerpoint/2010/main" val="16713901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a:t>
            </a:r>
            <a:r>
              <a:rPr lang="en-US" baseline="0" dirty="0"/>
              <a:t> meant to show to students.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157</a:t>
            </a:fld>
            <a:endParaRPr lang="en-US"/>
          </a:p>
        </p:txBody>
      </p:sp>
    </p:spTree>
    <p:extLst>
      <p:ext uri="{BB962C8B-B14F-4D97-AF65-F5344CB8AC3E}">
        <p14:creationId xmlns:p14="http://schemas.microsoft.com/office/powerpoint/2010/main" val="30308046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This is not a discussion… yet. You are just preparing students to build the model for the formation of the</a:t>
            </a:r>
            <a:r>
              <a:rPr lang="en-US" baseline="0" dirty="0"/>
              <a:t> Earth.</a:t>
            </a:r>
            <a:endParaRPr lang="en-US" dirty="0"/>
          </a:p>
          <a:p>
            <a:r>
              <a:rPr lang="en-US" sz="1200" kern="1200" dirty="0">
                <a:solidFill>
                  <a:schemeClr val="tx1"/>
                </a:solidFill>
                <a:effectLst/>
                <a:latin typeface="+mn-lt"/>
                <a:ea typeface="+mn-ea"/>
                <a:cs typeface="+mn-cs"/>
              </a:rPr>
              <a:t>There are</a:t>
            </a:r>
            <a:r>
              <a:rPr lang="en-US" sz="1200" kern="1200" baseline="0" dirty="0">
                <a:solidFill>
                  <a:schemeClr val="tx1"/>
                </a:solidFill>
                <a:effectLst/>
                <a:latin typeface="+mn-lt"/>
                <a:ea typeface="+mn-ea"/>
                <a:cs typeface="+mn-cs"/>
              </a:rPr>
              <a:t> a few things we’ll need to tackle before jumping into the Rewind the Clock activity (our visual means for constructing the initial model). </a:t>
            </a:r>
          </a:p>
          <a:p>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start this learning segment by reminding ourselves quickly of the Driving Question. You should have this posted in your classroom, and students should have it written on their doodle sheets.</a:t>
            </a:r>
          </a:p>
          <a:p>
            <a:r>
              <a:rPr lang="en-US" sz="1200" kern="1200" baseline="0" dirty="0">
                <a:solidFill>
                  <a:schemeClr val="tx1"/>
                </a:solidFill>
                <a:effectLst/>
                <a:latin typeface="+mn-lt"/>
                <a:ea typeface="+mn-ea"/>
                <a:cs typeface="+mn-cs"/>
              </a:rPr>
              <a:t>The next step will be to remind students what models are and how we decide if they’re good.</a:t>
            </a:r>
          </a:p>
          <a:p>
            <a:r>
              <a:rPr lang="en-US" sz="1200" kern="1200" baseline="0" dirty="0">
                <a:solidFill>
                  <a:schemeClr val="tx1"/>
                </a:solidFill>
                <a:effectLst/>
                <a:latin typeface="+mn-lt"/>
                <a:ea typeface="+mn-ea"/>
                <a:cs typeface="+mn-cs"/>
              </a:rPr>
              <a:t>See the Teacher Guide for Building the Model for more detail on how to engage the model-building aspect of this Learning Segment.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158</a:t>
            </a:fld>
            <a:endParaRPr lang="en-US"/>
          </a:p>
        </p:txBody>
      </p:sp>
    </p:spTree>
    <p:extLst>
      <p:ext uri="{BB962C8B-B14F-4D97-AF65-F5344CB8AC3E}">
        <p14:creationId xmlns:p14="http://schemas.microsoft.com/office/powerpoint/2010/main" val="8907340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This is a review you need to run based on how you presented models in the unit “Setting the Stage.” You just want your students to recall what you decided on back then in mind as they work on their Rewind the Clock comic strips.</a:t>
            </a:r>
          </a:p>
          <a:p>
            <a:endParaRPr lang="en-US" baseline="0" dirty="0"/>
          </a:p>
          <a:p>
            <a:r>
              <a:rPr lang="en-US" baseline="0" dirty="0"/>
              <a:t>You might choose to insert some slides from your Setting the Stage PowerPoint here to provide a visual reminder or to point to your model criteria on the wall if you decided to post them.</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See the Teacher Guide for Building the Model for more detail on how to engage the model-building aspect of this Learning Segment.</a:t>
            </a: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E85135F7-F3E7-45B8-BA64-443E5B646829}" type="slidenum">
              <a:rPr lang="en-US" smtClean="0"/>
              <a:t>159</a:t>
            </a:fld>
            <a:endParaRPr lang="en-US"/>
          </a:p>
        </p:txBody>
      </p:sp>
    </p:spTree>
    <p:extLst>
      <p:ext uri="{BB962C8B-B14F-4D97-AF65-F5344CB8AC3E}">
        <p14:creationId xmlns:p14="http://schemas.microsoft.com/office/powerpoint/2010/main" val="212220603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a:t>
            </a:r>
            <a:r>
              <a:rPr lang="en-US" baseline="0" dirty="0"/>
              <a:t> to outline the activity for your students through the next several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See the Teacher Guide for Building the Model for more detail on how to engage the model-building aspect of this Learning Segment.</a:t>
            </a:r>
            <a:endParaRPr lang="en-US" sz="1200" kern="1200" dirty="0">
              <a:solidFill>
                <a:schemeClr val="tx1"/>
              </a:solidFill>
              <a:effectLst/>
              <a:latin typeface="+mn-lt"/>
              <a:ea typeface="+mn-ea"/>
              <a:cs typeface="+mn-cs"/>
            </a:endParaRPr>
          </a:p>
          <a:p>
            <a:endParaRPr lang="en-US" dirty="0"/>
          </a:p>
          <a:p>
            <a:r>
              <a:rPr lang="en-US" dirty="0"/>
              <a:t>If you choose to use whiteboards</a:t>
            </a:r>
            <a:r>
              <a:rPr lang="en-US" baseline="0" dirty="0"/>
              <a:t> for this activity, try to time class breaks so that students don’t need to recreate their work. Poster paper or a series of 8.5” x 11” papers adhered to a whiteboard might be the preferred alternative in this case. If using whiteboards, have students snap an image of their group’s work at the end of class for the record.</a:t>
            </a:r>
          </a:p>
          <a:p>
            <a:endParaRPr lang="en-US" baseline="0" dirty="0"/>
          </a:p>
          <a:p>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160</a:t>
            </a:fld>
            <a:endParaRPr lang="en-US"/>
          </a:p>
        </p:txBody>
      </p:sp>
    </p:spTree>
    <p:extLst>
      <p:ext uri="{BB962C8B-B14F-4D97-AF65-F5344CB8AC3E}">
        <p14:creationId xmlns:p14="http://schemas.microsoft.com/office/powerpoint/2010/main" val="39971722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likely important to emphasize that creating</a:t>
            </a:r>
            <a:r>
              <a:rPr lang="en-US" baseline="0" dirty="0"/>
              <a:t> a stunning piece of visual art is not the central intention of this activity. That said, it is an opportunity for more artistically-inclined students to contribute and have an outlet. Challenge these students to create a meaningful representation.</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161</a:t>
            </a:fld>
            <a:endParaRPr lang="en-US"/>
          </a:p>
        </p:txBody>
      </p:sp>
    </p:spTree>
    <p:extLst>
      <p:ext uri="{BB962C8B-B14F-4D97-AF65-F5344CB8AC3E}">
        <p14:creationId xmlns:p14="http://schemas.microsoft.com/office/powerpoint/2010/main" val="32740738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 </a:t>
            </a:r>
          </a:p>
          <a:p>
            <a:r>
              <a:rPr lang="en-US" dirty="0"/>
              <a:t>The Rewind</a:t>
            </a:r>
            <a:r>
              <a:rPr lang="en-US" baseline="0" dirty="0"/>
              <a:t> the Clock activity is the first step in building the model with your students. </a:t>
            </a:r>
          </a:p>
          <a:p>
            <a:endParaRPr lang="en-US" baseline="0" dirty="0"/>
          </a:p>
          <a:p>
            <a:r>
              <a:rPr lang="en-US" baseline="0" dirty="0"/>
              <a:t>Note: As you’ll see in better detail in a few slides, the image of Earth is supposed to represent a newly formed, crater-covered planet without actually reflecting the artist illustrations of a molten Earth. (We intentionally did not include an image that implied a molten, volcanic planet since as a class we may not have built that idea by this point.) This image is in fact a modified version of our earlier image of Mercury.</a:t>
            </a:r>
            <a:endParaRPr lang="en-US" dirty="0"/>
          </a:p>
          <a:p>
            <a:endParaRPr lang="en-US" dirty="0"/>
          </a:p>
          <a:p>
            <a:r>
              <a:rPr lang="en-US" dirty="0"/>
              <a:t>SOURCES:</a:t>
            </a:r>
          </a:p>
          <a:p>
            <a:r>
              <a:rPr lang="en-US" dirty="0"/>
              <a:t>Image modified from earlier image of Mercury, “This image shows an orthographic projection of this global mosaic centered at 0°N, 0°E. The rayed crater Debussy can be seen towards the bottom of the globe and the peak-ring basin Rachmaninoff can be seen towards the eastern edge.”</a:t>
            </a:r>
          </a:p>
          <a:p>
            <a:r>
              <a:rPr lang="en-US" dirty="0"/>
              <a:t>URL: https://commons.wikimedia.org/wiki/File:Mercury_Globe-MESSENGER_mosaic_centered_at_0degN-0degE.jpg</a:t>
            </a:r>
          </a:p>
          <a:p>
            <a:r>
              <a:rPr lang="en-US" dirty="0"/>
              <a:t>Attribution:</a:t>
            </a:r>
            <a:r>
              <a:rPr lang="en-US" baseline="0" dirty="0"/>
              <a:t> NASA/JHUAPL [Public domain]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162</a:t>
            </a:fld>
            <a:endParaRPr lang="en-US"/>
          </a:p>
        </p:txBody>
      </p:sp>
    </p:spTree>
    <p:extLst>
      <p:ext uri="{BB962C8B-B14F-4D97-AF65-F5344CB8AC3E}">
        <p14:creationId xmlns:p14="http://schemas.microsoft.com/office/powerpoint/2010/main" val="980242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The next step is to recognize that Earth is unique in</a:t>
            </a:r>
            <a:r>
              <a:rPr lang="en-US" baseline="0" dirty="0"/>
              <a:t> many ways when compared to the other planets in our solar system (and we’ll focus on the more similar inner or “terrestrial” solar system—Mercury, Venus, Mars… and our Moon). </a:t>
            </a:r>
          </a:p>
          <a:p>
            <a:endParaRPr lang="en-US" baseline="0" dirty="0"/>
          </a:p>
          <a:p>
            <a:r>
              <a:rPr lang="en-US" dirty="0"/>
              <a:t>Here</a:t>
            </a:r>
            <a:r>
              <a:rPr lang="en-US" baseline="0" dirty="0"/>
              <a:t> is our bridge to looking at other bodies in the solar system. Students might already have a good sense of the other inner planets, but don’t assume anything. You could open the discussion with questions like, “OK, so we see that Earth has these four spheres (or some other language if you’ve yet to introduce the spheres), but are we the only ones with them? What do we know about other nearby planets?”. Students will probably be familiar with news about whether or not water has been on Mars, for example, or the search for life. It’s very easy for students to go down a rabbit hole if you bring up extraterrestrial life- if you have time, you can entertain those discussions because they do increase buy-in, but be wary of time- it could go on for a long time. </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18</a:t>
            </a:fld>
            <a:endParaRPr lang="en-US"/>
          </a:p>
        </p:txBody>
      </p:sp>
    </p:spTree>
    <p:extLst>
      <p:ext uri="{BB962C8B-B14F-4D97-AF65-F5344CB8AC3E}">
        <p14:creationId xmlns:p14="http://schemas.microsoft.com/office/powerpoint/2010/main" val="7641738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We are giving students</a:t>
            </a:r>
            <a:r>
              <a:rPr lang="en-US" baseline="0" dirty="0"/>
              <a:t> the starting point for their thinking and delineating the boundaries of what we are wondering about and what we are NOT wondering about here.</a:t>
            </a:r>
            <a:endParaRPr lang="en-US" dirty="0"/>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a:t>
            </a:r>
            <a:r>
              <a:rPr lang="en-US" b="0" baseline="0" dirty="0"/>
              <a:t>“</a:t>
            </a:r>
            <a:r>
              <a:rPr lang="en-US" b="0" dirty="0"/>
              <a:t>Silicate Crystal Formation in the Disk of an Erupting Star</a:t>
            </a:r>
            <a:r>
              <a:rPr lang="en-US" b="0" baseline="0" dirty="0"/>
              <a:t>”</a:t>
            </a:r>
          </a:p>
          <a:p>
            <a:r>
              <a:rPr lang="en-US" baseline="0" dirty="0"/>
              <a:t>URL: https://www.jpl.nasa.gov/spaceimages/details.php?id=PIA12008</a:t>
            </a:r>
          </a:p>
          <a:p>
            <a:r>
              <a:rPr lang="en-US" baseline="0" dirty="0"/>
              <a:t>Attribution: NASA/JPL (https://www.jpl.nasa.gov/imagepolicy/)</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163</a:t>
            </a:fld>
            <a:endParaRPr lang="en-US"/>
          </a:p>
        </p:txBody>
      </p:sp>
    </p:spTree>
    <p:extLst>
      <p:ext uri="{BB962C8B-B14F-4D97-AF65-F5344CB8AC3E}">
        <p14:creationId xmlns:p14="http://schemas.microsoft.com/office/powerpoint/2010/main" val="24216179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So we don’t need to worry about the Big Bang, or Supernovas!</a:t>
            </a:r>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a:t>
            </a:r>
            <a:r>
              <a:rPr lang="en-US" b="0" baseline="0" dirty="0"/>
              <a:t>“</a:t>
            </a:r>
            <a:r>
              <a:rPr lang="en-US" b="0" dirty="0"/>
              <a:t>Silicate Crystal Formation in the Disk of an Erupting Star</a:t>
            </a:r>
            <a:r>
              <a:rPr lang="en-US" b="0" baseline="0" dirty="0"/>
              <a:t>”</a:t>
            </a:r>
          </a:p>
          <a:p>
            <a:r>
              <a:rPr lang="en-US" baseline="0" dirty="0"/>
              <a:t>URL: https://www.jpl.nasa.gov/spaceimages/details.php?id=PIA12008</a:t>
            </a:r>
          </a:p>
          <a:p>
            <a:r>
              <a:rPr lang="en-US" baseline="0" dirty="0"/>
              <a:t>Attribution: NASA/JPL (https://www.jpl.nasa.gov/imagepolicy/)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A19A3-D878-4628-8FEE-AADE8687B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0206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baseline="0" dirty="0"/>
              <a:t>The endpoint here is a newly formed, crater-covered planet. Don’t spend time point out details here. We just want students to work toward a geosphere, however they might imagine it at this point. The image is supposed to remind them, however, that we are not worrying about oceans, clouds, life, etc. (We intentionally did not include an image that implied a molten, volcanic planet since as a class we may not have built that idea by this point. This image is in fact a modified version of our earlier image of Mercury.)</a:t>
            </a:r>
            <a:endParaRPr lang="en-US" dirty="0"/>
          </a:p>
          <a:p>
            <a:endParaRPr lang="en-US" dirty="0"/>
          </a:p>
          <a:p>
            <a:endParaRPr lang="en-US" dirty="0"/>
          </a:p>
          <a:p>
            <a:r>
              <a:rPr lang="en-US" dirty="0"/>
              <a:t>Image modified from earlier image of Mercury, “This image shows an orthographic projection of this global mosaic centered at 0°N, 0°E. The rayed crater Debussy can be seen towards the bottom of the globe and the peak-ring basin Rachmaninoff can be seen towards the eastern edge.”</a:t>
            </a:r>
          </a:p>
          <a:p>
            <a:r>
              <a:rPr lang="en-US" dirty="0"/>
              <a:t>URL: https://commons.wikimedia.org/wiki/File:Mercury_Globe-MESSENGER_mosaic_centered_at_0degN-0degE.jpg</a:t>
            </a:r>
          </a:p>
          <a:p>
            <a:r>
              <a:rPr lang="en-US" dirty="0"/>
              <a:t>Attribution:</a:t>
            </a:r>
            <a:r>
              <a:rPr lang="en-US" baseline="0" dirty="0"/>
              <a:t> NASA/JHUAPL [Public domain]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6A19A3-D878-4628-8FEE-AADE8687B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80571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These instructions</a:t>
            </a:r>
            <a:r>
              <a:rPr lang="en-US" baseline="0" dirty="0"/>
              <a:t> that help guide the task are included on the student handout “FE 08 Rewind the Clock Student Instructions”.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166</a:t>
            </a:fld>
            <a:endParaRPr lang="en-US"/>
          </a:p>
        </p:txBody>
      </p:sp>
    </p:spTree>
    <p:extLst>
      <p:ext uri="{BB962C8B-B14F-4D97-AF65-F5344CB8AC3E}">
        <p14:creationId xmlns:p14="http://schemas.microsoft.com/office/powerpoint/2010/main" val="291757156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 </a:t>
            </a:r>
          </a:p>
          <a:p>
            <a:r>
              <a:rPr lang="en-US" dirty="0"/>
              <a:t>You can leave this slide</a:t>
            </a:r>
            <a:r>
              <a:rPr lang="en-US" baseline="0" dirty="0"/>
              <a:t> up while student work.</a:t>
            </a:r>
            <a:endParaRPr lang="en-US" dirty="0"/>
          </a:p>
          <a:p>
            <a:r>
              <a:rPr lang="en-US" dirty="0"/>
              <a:t>After you’ve reviewed</a:t>
            </a:r>
            <a:r>
              <a:rPr lang="en-US" baseline="0" dirty="0"/>
              <a:t> this slide with your students, hand out the instructions for Rewind the Clock. As your students work to complete the task, you’ll want to wander the room for a number of reasons: to keep students on task, to monitor the ideas that are coming up for them, to push them on holes in their model so that they can develop ideas or ask questions to address the holes, and to prepare them for coming steps such as the Silent Board Meeting (or Galley Walk if you choose) and the whole-class discussion around model building.</a:t>
            </a:r>
            <a:endParaRPr lang="en-US" dirty="0"/>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a:t>
            </a:r>
            <a:r>
              <a:rPr lang="en-US" b="0" baseline="0" dirty="0"/>
              <a:t>“</a:t>
            </a:r>
            <a:r>
              <a:rPr lang="en-US" b="0" dirty="0"/>
              <a:t>Silicate Crystal Formation in the Disk of an Erupting Star</a:t>
            </a:r>
            <a:r>
              <a:rPr lang="en-US" b="0" baseline="0" dirty="0"/>
              <a:t>”</a:t>
            </a:r>
          </a:p>
          <a:p>
            <a:r>
              <a:rPr lang="en-US" baseline="0" dirty="0"/>
              <a:t>URL: https://www.jpl.nasa.gov/spaceimages/details.php?id=PIA12008</a:t>
            </a:r>
          </a:p>
          <a:p>
            <a:r>
              <a:rPr lang="en-US" baseline="0" dirty="0"/>
              <a:t>Attribution: NASA/JPL (https://www.jpl.nasa.gov/imagepolicy/)</a:t>
            </a:r>
          </a:p>
          <a:p>
            <a:endParaRPr lang="en-US" dirty="0"/>
          </a:p>
          <a:p>
            <a:r>
              <a:rPr lang="en-US" dirty="0"/>
              <a:t>Image modified from earlier image of Mercury, “This image shows an orthographic projection of this global mosaic centered at 0°N, 0°E. The rayed crater Debussy can be seen towards the bottom of the globe and the peak-ring basin Rachmaninoff can be seen towards the eastern edge.”</a:t>
            </a:r>
          </a:p>
          <a:p>
            <a:r>
              <a:rPr lang="en-US" dirty="0"/>
              <a:t>URL: https://commons.wikimedia.org/wiki/File:Mercury_Globe-MESSENGER_mosaic_centered_at_0degN-0degE.jpg</a:t>
            </a:r>
          </a:p>
          <a:p>
            <a:r>
              <a:rPr lang="en-US" dirty="0"/>
              <a:t>Attribution:</a:t>
            </a:r>
            <a:r>
              <a:rPr lang="en-US" baseline="0" dirty="0"/>
              <a:t> NASA/JHUAPL [Public domain]</a:t>
            </a:r>
            <a:endParaRPr lang="en-US" dirty="0"/>
          </a:p>
          <a:p>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167</a:t>
            </a:fld>
            <a:endParaRPr lang="en-US"/>
          </a:p>
        </p:txBody>
      </p:sp>
    </p:spTree>
    <p:extLst>
      <p:ext uri="{BB962C8B-B14F-4D97-AF65-F5344CB8AC3E}">
        <p14:creationId xmlns:p14="http://schemas.microsoft.com/office/powerpoint/2010/main" val="99824426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point here is simply for students to notice what has come up in other drawings and then to go back into their groups to discuss changes they’d like to consider for their drawing and model. In this way, we learn from each other, moving the class toward a more complete, more critical consensus model.</a:t>
            </a:r>
            <a:endParaRPr lang="en-US" dirty="0"/>
          </a:p>
          <a:p>
            <a:r>
              <a:rPr lang="en-US" dirty="0"/>
              <a:t>The Silent</a:t>
            </a:r>
            <a:r>
              <a:rPr lang="en-US" baseline="0" dirty="0"/>
              <a:t> Board Meeting provides an opportunity for students to see each other’s work. You’ll likely need to divide the class into subsections of three (or so) groups facing each other in “triangles”, though it can work as a whole class circle activity. Decide how long your students will need, whether or not they need to rotate through groups, and if they’ll need a more </a:t>
            </a:r>
            <a:r>
              <a:rPr lang="en-US" baseline="0" dirty="0" err="1"/>
              <a:t>scaffolded</a:t>
            </a:r>
            <a:r>
              <a:rPr lang="en-US" baseline="0" dirty="0"/>
              <a:t> version of this exercise (e.g. a half sheet that includes prompts such as “Record two similarities you notice between your poster and those from other groups.”). </a:t>
            </a:r>
          </a:p>
          <a:p>
            <a:r>
              <a:rPr lang="en-US" baseline="0" dirty="0"/>
              <a:t>You could also structure this activity as a Gallery Walk. (See the MBER website for more information about both of these in-class tools.)</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168</a:t>
            </a:fld>
            <a:endParaRPr lang="en-US"/>
          </a:p>
        </p:txBody>
      </p:sp>
    </p:spTree>
    <p:extLst>
      <p:ext uri="{BB962C8B-B14F-4D97-AF65-F5344CB8AC3E}">
        <p14:creationId xmlns:p14="http://schemas.microsoft.com/office/powerpoint/2010/main" val="427963379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The Silent</a:t>
            </a:r>
            <a:r>
              <a:rPr lang="en-US" baseline="0" dirty="0"/>
              <a:t> Board Meeting provides an opportunity for students to see each other’s work. You could also structure this activity as a Gallery Walk. (See the MBER website for more information about these in-class tools.) The point here is simply for students to notice what has come up in other drawings and then to go back into their groups to discuss changes they’d like to consider for their drawing and model. In this way, we learn from each other, moving the class toward a more complete, more critical consensus model.</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169</a:t>
            </a:fld>
            <a:endParaRPr lang="en-US"/>
          </a:p>
        </p:txBody>
      </p:sp>
    </p:spTree>
    <p:extLst>
      <p:ext uri="{BB962C8B-B14F-4D97-AF65-F5344CB8AC3E}">
        <p14:creationId xmlns:p14="http://schemas.microsoft.com/office/powerpoint/2010/main" val="24594737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Start with something like, “</a:t>
            </a:r>
            <a:r>
              <a:rPr lang="en-US" sz="1200" i="0" dirty="0">
                <a:latin typeface="Arial" panose="020B0604020202020204" pitchFamily="34" charset="0"/>
                <a:cs typeface="Arial" panose="020B0604020202020204" pitchFamily="34" charset="0"/>
              </a:rPr>
              <a:t>We’ve now had some time to look over each other’s posters and to go back and add ideas or make changes to our own.</a:t>
            </a:r>
            <a:r>
              <a:rPr lang="en-US" sz="1200" i="0" baseline="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So, what’s our model?”</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You</a:t>
            </a:r>
            <a:r>
              <a:rPr lang="en-US" sz="1800" baseline="0" dirty="0">
                <a:latin typeface="Arial" panose="020B0604020202020204" pitchFamily="34" charset="0"/>
                <a:cs typeface="Arial" panose="020B0604020202020204" pitchFamily="34" charset="0"/>
              </a:rPr>
              <a:t> are setting the class up for</a:t>
            </a:r>
            <a:r>
              <a:rPr lang="en-US" sz="1800" dirty="0">
                <a:latin typeface="Arial" panose="020B0604020202020204" pitchFamily="34" charset="0"/>
                <a:cs typeface="Arial" panose="020B0604020202020204" pitchFamily="34" charset="0"/>
              </a:rPr>
              <a:t> THE KEY CONVERSATION</a:t>
            </a:r>
            <a:r>
              <a:rPr lang="en-US" sz="1800" baseline="0" dirty="0">
                <a:latin typeface="Arial" panose="020B0604020202020204" pitchFamily="34" charset="0"/>
                <a:cs typeface="Arial" panose="020B0604020202020204" pitchFamily="34" charset="0"/>
              </a:rPr>
              <a:t> that will DEVELOP A FIRST-DRAFT MODEL.  This MAY NOT BE EASY or go smoothly the first time. Consider planning this discussion ahead of time. (See the resources about planning whole-class discussions on the MBER Essentials page.)</a:t>
            </a:r>
            <a:endParaRPr lang="en-US" sz="18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170</a:t>
            </a:fld>
            <a:endParaRPr lang="en-US"/>
          </a:p>
        </p:txBody>
      </p:sp>
    </p:spTree>
    <p:extLst>
      <p:ext uri="{BB962C8B-B14F-4D97-AF65-F5344CB8AC3E}">
        <p14:creationId xmlns:p14="http://schemas.microsoft.com/office/powerpoint/2010/main" val="339146016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1" baseline="0" dirty="0"/>
              <a:t>This is the key conversation. </a:t>
            </a:r>
            <a:r>
              <a:rPr lang="en-US" baseline="0" dirty="0"/>
              <a:t>Record the ideas, honoring student language. See teacher notes and the Teacher Guide for Building the Model for a set of essential ideas and decide how you will proceed if your students don’t generate these ideas. (You should also check out the MBER Essentials FAQs on the MBER website for strategies germane to model-building.)</a:t>
            </a:r>
          </a:p>
          <a:p>
            <a:endParaRPr lang="en-US" baseline="0" dirty="0"/>
          </a:p>
          <a:p>
            <a:r>
              <a:rPr lang="en-US" baseline="0" dirty="0"/>
              <a:t>Students may focus initial on matter (in both their drawings and what they report out). Prompt them to talk separately about their ideas about energy. You are trying to work toward a model that incorporates some of the consequences of impacts. The following two statements are included in the example model provided as part of the curriculum:</a:t>
            </a:r>
          </a:p>
          <a:p>
            <a:r>
              <a:rPr lang="en-US" sz="1200" b="1" dirty="0"/>
              <a:t>Early on, space rocks were colliding frequently, converting enormous amounts of kinetic energy into heat. There was so much heat that the solid rocks melted into liquid rocks (magma/lava). </a:t>
            </a:r>
          </a:p>
          <a:p>
            <a:r>
              <a:rPr lang="en-US" sz="1200" b="1" dirty="0"/>
              <a:t>The earth was a sphere of lava being constantly hit (and therefore heated) by more space rocks.</a:t>
            </a:r>
            <a:endParaRPr lang="en-US" sz="120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171</a:t>
            </a:fld>
            <a:endParaRPr lang="en-US"/>
          </a:p>
        </p:txBody>
      </p:sp>
    </p:spTree>
    <p:extLst>
      <p:ext uri="{BB962C8B-B14F-4D97-AF65-F5344CB8AC3E}">
        <p14:creationId xmlns:p14="http://schemas.microsoft.com/office/powerpoint/2010/main" val="37365341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172</a:t>
            </a:fld>
            <a:endParaRPr lang="en-US"/>
          </a:p>
        </p:txBody>
      </p:sp>
    </p:spTree>
    <p:extLst>
      <p:ext uri="{BB962C8B-B14F-4D97-AF65-F5344CB8AC3E}">
        <p14:creationId xmlns:p14="http://schemas.microsoft.com/office/powerpoint/2010/main" val="3123336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Let the class know / remind them that we’re only going to talk about the inner planets because the others are gaseous, so they will be part of a later discussion. For now, we just focus on our nearest rocky neighbors, the Moon included. Most students will be familiar with this kind of depiction of the planetary orbits, but do check for understanding as you see the need.</a:t>
            </a:r>
          </a:p>
          <a:p>
            <a:endParaRPr lang="en-US" baseline="0" dirty="0"/>
          </a:p>
          <a:p>
            <a:r>
              <a:rPr lang="en-US" baseline="0" dirty="0"/>
              <a:t>If your students seem less familiar with the planets in general, you might choose to pause here for an introduction to the solar system. Feel free to use the supplementary slides provided in “FE 01 Supplemental Planets and Moons Images” to develop a mini-lecture. Do NOT let it go beyond 5 to 10 minutes. The goal here is not to rehash their prior learning about the solar system. It is simply to contrast the inner planets with the outer ones to focus our attention on the inner solar system for comparison and contrast with the Earth.</a:t>
            </a:r>
          </a:p>
          <a:p>
            <a:endParaRPr lang="en-US" baseline="0" dirty="0"/>
          </a:p>
          <a:p>
            <a:r>
              <a:rPr lang="en-US" baseline="0" dirty="0"/>
              <a:t>SOURCES:</a:t>
            </a:r>
          </a:p>
          <a:p>
            <a:r>
              <a:rPr lang="en-US" dirty="0"/>
              <a:t>Image modified from, “Orbital diagram of Elon Musk's Tesla Roadster and the terrestrial planets.” [Roadster orbit removed, planetary orbits colored.]</a:t>
            </a:r>
            <a:endParaRPr lang="en-US" baseline="0" dirty="0"/>
          </a:p>
          <a:p>
            <a:r>
              <a:rPr lang="en-US" baseline="0" dirty="0"/>
              <a:t>URL: https://commons.wikimedia.org/wiki/File:Tesla_Roadster_orbital_diagram.png</a:t>
            </a:r>
          </a:p>
          <a:p>
            <a:r>
              <a:rPr lang="en-US" baseline="0" dirty="0"/>
              <a:t>Attribution: </a:t>
            </a:r>
            <a:r>
              <a:rPr lang="en-US" baseline="0" dirty="0" err="1"/>
              <a:t>nagualdesign</a:t>
            </a:r>
            <a:r>
              <a:rPr lang="en-US" baseline="0" dirty="0"/>
              <a:t> [Public domain] via Wikimedia Commons (CC0)</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19</a:t>
            </a:fld>
            <a:endParaRPr lang="en-US"/>
          </a:p>
        </p:txBody>
      </p:sp>
    </p:spTree>
    <p:extLst>
      <p:ext uri="{BB962C8B-B14F-4D97-AF65-F5344CB8AC3E}">
        <p14:creationId xmlns:p14="http://schemas.microsoft.com/office/powerpoint/2010/main" val="72554033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173</a:t>
            </a:fld>
            <a:endParaRPr lang="en-US"/>
          </a:p>
        </p:txBody>
      </p:sp>
    </p:spTree>
    <p:extLst>
      <p:ext uri="{BB962C8B-B14F-4D97-AF65-F5344CB8AC3E}">
        <p14:creationId xmlns:p14="http://schemas.microsoft.com/office/powerpoint/2010/main" val="105476092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174</a:t>
            </a:fld>
            <a:endParaRPr lang="en-US"/>
          </a:p>
        </p:txBody>
      </p:sp>
    </p:spTree>
    <p:extLst>
      <p:ext uri="{BB962C8B-B14F-4D97-AF65-F5344CB8AC3E}">
        <p14:creationId xmlns:p14="http://schemas.microsoft.com/office/powerpoint/2010/main" val="36800016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Show one of the videos</a:t>
            </a:r>
            <a:r>
              <a:rPr lang="en-US" baseline="0" dirty="0"/>
              <a:t> linked below or one of your own choosing if you are able. Consider showing an excerpt if selecting a video longer than a couple of minutes.</a:t>
            </a:r>
            <a:endParaRPr lang="en-US" dirty="0"/>
          </a:p>
          <a:p>
            <a:endParaRPr lang="en-US" dirty="0"/>
          </a:p>
          <a:p>
            <a:r>
              <a:rPr lang="en-US" dirty="0"/>
              <a:t>SOURCES:</a:t>
            </a:r>
          </a:p>
          <a:p>
            <a:r>
              <a:rPr lang="en-US" dirty="0"/>
              <a:t>Image, “Astronaut Buzz Aldrin on the moon.”</a:t>
            </a:r>
          </a:p>
          <a:p>
            <a:r>
              <a:rPr lang="en-US" dirty="0"/>
              <a:t>URL: https://commons.wikimedia.org/wiki/File:Aldrin_Apollo_11_original.jpg</a:t>
            </a:r>
          </a:p>
          <a:p>
            <a:r>
              <a:rPr lang="en-US" dirty="0"/>
              <a:t>Attribution: NASA / Public domain</a:t>
            </a:r>
          </a:p>
          <a:p>
            <a:endParaRPr lang="en-US" dirty="0"/>
          </a:p>
          <a:p>
            <a:r>
              <a:rPr lang="en-US" dirty="0"/>
              <a:t>YouTube</a:t>
            </a:r>
            <a:r>
              <a:rPr lang="en-US" baseline="0" dirty="0"/>
              <a:t> Video (user = </a:t>
            </a:r>
            <a:r>
              <a:rPr lang="en-US" baseline="0" dirty="0" err="1"/>
              <a:t>PlasmaBen</a:t>
            </a:r>
            <a:r>
              <a:rPr lang="en-US" baseline="0" dirty="0"/>
              <a:t>), “Bunny Hopping on the Moon” (1 minute)</a:t>
            </a:r>
          </a:p>
          <a:p>
            <a:r>
              <a:rPr lang="en-US" baseline="0" dirty="0"/>
              <a:t>URL: https://www.youtube.com/watch?v=HKdwcLytloU</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YouTube</a:t>
            </a:r>
            <a:r>
              <a:rPr lang="en-US" baseline="0" dirty="0"/>
              <a:t> Video (user = Martian Archaeology), “</a:t>
            </a:r>
            <a:r>
              <a:rPr lang="en-US" b="0" dirty="0"/>
              <a:t>Astronauts on the Moon, Throwing Stuff &amp; Falling Down, Lunar Rover, Moon Buggy</a:t>
            </a:r>
            <a:r>
              <a:rPr lang="en-US" baseline="0" dirty="0"/>
              <a:t>” (5 minutes)</a:t>
            </a:r>
          </a:p>
          <a:p>
            <a:r>
              <a:rPr lang="en-US" baseline="0" dirty="0"/>
              <a:t>URL: https://www.youtube.com/watch?v=RkXETqJgpBQ</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YouTube</a:t>
            </a:r>
            <a:r>
              <a:rPr lang="en-US" baseline="0" dirty="0"/>
              <a:t> Video (user = NASA), “</a:t>
            </a:r>
            <a:r>
              <a:rPr lang="en-US" b="0" dirty="0"/>
              <a:t>Restored Apollo 11 Moonwalk - Original NASA EVA Mission Video - Walking on the Moon</a:t>
            </a:r>
            <a:r>
              <a:rPr lang="en-US" baseline="0" dirty="0"/>
              <a:t>” (3 hours)</a:t>
            </a:r>
          </a:p>
          <a:p>
            <a:r>
              <a:rPr lang="en-US" baseline="0" dirty="0"/>
              <a:t>URL: https://www.youtube.com/watch?v=S9HdPi9Ikhk&amp;t=6s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175</a:t>
            </a:fld>
            <a:endParaRPr lang="en-US"/>
          </a:p>
        </p:txBody>
      </p:sp>
    </p:spTree>
    <p:extLst>
      <p:ext uri="{BB962C8B-B14F-4D97-AF65-F5344CB8AC3E}">
        <p14:creationId xmlns:p14="http://schemas.microsoft.com/office/powerpoint/2010/main" val="23259052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Walk</a:t>
            </a:r>
            <a:r>
              <a:rPr lang="en-US" baseline="0" dirty="0"/>
              <a:t> students through these definitions. The point here is to set up mass as an immutable quantity. (Well, our mass fluctuates and that’s what causes our weight to fluctuate on Earth, but the amount of stuff you are made of does not change just because you—for example—go to the Moon.) Weight depends on gravity. (And gravity does change depending on your location in the universe.)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176</a:t>
            </a:fld>
            <a:endParaRPr lang="en-US"/>
          </a:p>
        </p:txBody>
      </p:sp>
    </p:spTree>
    <p:extLst>
      <p:ext uri="{BB962C8B-B14F-4D97-AF65-F5344CB8AC3E}">
        <p14:creationId xmlns:p14="http://schemas.microsoft.com/office/powerpoint/2010/main" val="9010977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Weight changes because gravity changes when</a:t>
            </a:r>
            <a:r>
              <a:rPr lang="en-US" baseline="0" dirty="0"/>
              <a:t> you go to other planets. Some students will know this.</a:t>
            </a:r>
          </a:p>
          <a:p>
            <a:r>
              <a:rPr lang="en-US" baseline="0" dirty="0"/>
              <a:t>The point of this slide is to also seed the idea that gravity might be dependent on the mass of the planet or moon you are standing on.</a:t>
            </a:r>
          </a:p>
          <a:p>
            <a:r>
              <a:rPr lang="en-US" i="1" baseline="0" dirty="0"/>
              <a:t>(Note: including outer planets complicates the pattern since the radius of gas giants among other factors affects the force of gravity at their defined surface. Sticking to inner planets will help to keep the pattern clear.)</a:t>
            </a:r>
            <a:endParaRPr lang="en-US" i="1" dirty="0"/>
          </a:p>
          <a:p>
            <a:endParaRPr lang="en-US" dirty="0"/>
          </a:p>
          <a:p>
            <a:r>
              <a:rPr lang="en-US" dirty="0"/>
              <a:t>SOURCES:</a:t>
            </a:r>
          </a:p>
          <a:p>
            <a:r>
              <a:rPr lang="en-US" dirty="0"/>
              <a:t>Image, “This diagram shows the approximate relative sizes of the terrestrial planets, from left to right: Mercury, Venus, Earth and Mars. Distances are not to scale.”</a:t>
            </a:r>
          </a:p>
          <a:p>
            <a:r>
              <a:rPr lang="en-US" dirty="0"/>
              <a:t>URL: https://commons.wikimedia.org/wiki/File:Terrestrial_planet_size_comparisons.jpg</a:t>
            </a:r>
          </a:p>
          <a:p>
            <a:r>
              <a:rPr lang="en-US" dirty="0"/>
              <a:t>Attribution: </a:t>
            </a:r>
            <a:r>
              <a:rPr lang="en-US" dirty="0" err="1"/>
              <a:t>wikipedia</a:t>
            </a:r>
            <a:r>
              <a:rPr lang="en-US" dirty="0"/>
              <a:t> user Brian0918 [Public domain]</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177</a:t>
            </a:fld>
            <a:endParaRPr lang="en-US"/>
          </a:p>
        </p:txBody>
      </p:sp>
    </p:spTree>
    <p:extLst>
      <p:ext uri="{BB962C8B-B14F-4D97-AF65-F5344CB8AC3E}">
        <p14:creationId xmlns:p14="http://schemas.microsoft.com/office/powerpoint/2010/main" val="351040755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Just a slight alteration of the previous</a:t>
            </a:r>
            <a:r>
              <a:rPr lang="en-US" baseline="0" dirty="0"/>
              <a:t> slide to include a prompt for students to write their individual thoughts on their doodle sheet.</a:t>
            </a:r>
          </a:p>
          <a:p>
            <a:endParaRPr lang="en-US" baseline="0" dirty="0"/>
          </a:p>
          <a:p>
            <a:r>
              <a:rPr lang="en-US" dirty="0"/>
              <a:t>SOURCES:</a:t>
            </a:r>
          </a:p>
          <a:p>
            <a:r>
              <a:rPr lang="en-US" dirty="0"/>
              <a:t>Image, “This diagram shows the approximate relative sizes of the terrestrial planets, from left to right: Mercury, Venus, Earth and Mars. Distances are not to scale.”</a:t>
            </a:r>
          </a:p>
          <a:p>
            <a:r>
              <a:rPr lang="en-US" dirty="0"/>
              <a:t>URL: https://commons.wikimedia.org/wiki/File:Terrestrial_planet_size_comparisons.jpg</a:t>
            </a:r>
          </a:p>
          <a:p>
            <a:r>
              <a:rPr lang="en-US" dirty="0"/>
              <a:t>Attribution: </a:t>
            </a:r>
            <a:r>
              <a:rPr lang="en-US" dirty="0" err="1"/>
              <a:t>wikipedia</a:t>
            </a:r>
            <a:r>
              <a:rPr lang="en-US" dirty="0"/>
              <a:t> user Brian0918 [Public domain]</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178</a:t>
            </a:fld>
            <a:endParaRPr lang="en-US"/>
          </a:p>
        </p:txBody>
      </p:sp>
    </p:spTree>
    <p:extLst>
      <p:ext uri="{BB962C8B-B14F-4D97-AF65-F5344CB8AC3E}">
        <p14:creationId xmlns:p14="http://schemas.microsoft.com/office/powerpoint/2010/main" val="385599222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Give students a</a:t>
            </a:r>
            <a:r>
              <a:rPr lang="en-US" baseline="0" dirty="0"/>
              <a:t> little time to play (5 minutes) and then pull the group back together. The point here is to begin to recognize there is a mathematical relationship relating the force of attraction to the combined mass of the objects and the distance between them.</a:t>
            </a:r>
          </a:p>
          <a:p>
            <a:endParaRPr lang="en-US" baseline="0" dirty="0"/>
          </a:p>
          <a:p>
            <a:r>
              <a:rPr lang="en-US" baseline="0" dirty="0"/>
              <a:t>The </a:t>
            </a:r>
            <a:r>
              <a:rPr lang="en-US" baseline="0" dirty="0" err="1"/>
              <a:t>PhET</a:t>
            </a:r>
            <a:r>
              <a:rPr lang="en-US" baseline="0" dirty="0"/>
              <a:t> (Physics Education Technology) simulation reports forces in </a:t>
            </a:r>
            <a:r>
              <a:rPr lang="en-US" baseline="0" dirty="0" err="1"/>
              <a:t>Newtons</a:t>
            </a:r>
            <a:r>
              <a:rPr lang="en-US" baseline="0" dirty="0"/>
              <a:t>, which is a bit less than ideal for our purposes. You might unpack what a “Newton” is with your students, or you might instruct them to focus on the patterns of  magnitude (as a function of distance and mass) and not the units of the force.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computer access is difficult,</a:t>
            </a:r>
            <a:r>
              <a:rPr lang="en-US" baseline="0" dirty="0"/>
              <a:t> students can engage with the simulator on their phones. Alternatively, you could run the simulator as a demo.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179</a:t>
            </a:fld>
            <a:endParaRPr lang="en-US"/>
          </a:p>
        </p:txBody>
      </p:sp>
    </p:spTree>
    <p:extLst>
      <p:ext uri="{BB962C8B-B14F-4D97-AF65-F5344CB8AC3E}">
        <p14:creationId xmlns:p14="http://schemas.microsoft.com/office/powerpoint/2010/main" val="88988919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Give students a</a:t>
            </a:r>
            <a:r>
              <a:rPr lang="en-US" baseline="0" dirty="0"/>
              <a:t> little time to play (5 minutes) and then pull the group back together. The point here is to begin to recognize there is a mathematical relationship relating the force of attraction to the combined mass of the objects and the distance between them.</a:t>
            </a:r>
          </a:p>
          <a:p>
            <a:endParaRPr lang="en-US" baseline="0" dirty="0"/>
          </a:p>
          <a:p>
            <a:r>
              <a:rPr lang="en-US" baseline="0" dirty="0"/>
              <a:t>The </a:t>
            </a:r>
            <a:r>
              <a:rPr lang="en-US" baseline="0" dirty="0" err="1"/>
              <a:t>PhET</a:t>
            </a:r>
            <a:r>
              <a:rPr lang="en-US" baseline="0" dirty="0"/>
              <a:t> (Physics Education Technology) simulation reports forces in </a:t>
            </a:r>
            <a:r>
              <a:rPr lang="en-US" baseline="0" dirty="0" err="1"/>
              <a:t>Newtons</a:t>
            </a:r>
            <a:r>
              <a:rPr lang="en-US" baseline="0" dirty="0"/>
              <a:t>, which is a bit less than ideal for our purposes. You might unpack what a “Newton” is with your students, or you might instruct them to focus on the patterns of  magnitude (as a function of distance and mass) and not the units of the force.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computer access is difficult,</a:t>
            </a:r>
            <a:r>
              <a:rPr lang="en-US" baseline="0" dirty="0"/>
              <a:t> students can engage with the simulator on their phones. Alternatively, you could run the simulator as a demo.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180</a:t>
            </a:fld>
            <a:endParaRPr lang="en-US"/>
          </a:p>
        </p:txBody>
      </p:sp>
    </p:spTree>
    <p:extLst>
      <p:ext uri="{BB962C8B-B14F-4D97-AF65-F5344CB8AC3E}">
        <p14:creationId xmlns:p14="http://schemas.microsoft.com/office/powerpoint/2010/main" val="322185677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Lead a discussion here. You can send</a:t>
            </a:r>
            <a:r>
              <a:rPr lang="en-US" baseline="0" dirty="0"/>
              <a:t> students back into their groups and then share out. You might ask them to refer back to some of their thoughts about how gravity contributed to the formation of the Earth as they drew it on their Rewind the Clock posters (if you had them keep a record of those).</a:t>
            </a:r>
          </a:p>
          <a:p>
            <a:r>
              <a:rPr lang="en-US" baseline="0" dirty="0"/>
              <a:t> </a:t>
            </a:r>
            <a:r>
              <a:rPr lang="en-US" dirty="0"/>
              <a:t>Regardless of what statements you might already have about gravity in your class model, this quote might help you to draw out some ideas around</a:t>
            </a:r>
            <a:r>
              <a:rPr lang="en-US" baseline="0" dirty="0"/>
              <a:t> gravity’s role in the formation of the planet. We need to make the connection at this point so that we can add to or revise our model on the next slide before wrapping up this learning segment.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Going further, you could ask students…what does this mean for the ENERGY coming into the system?</a:t>
            </a:r>
          </a:p>
          <a:p>
            <a:endParaRPr lang="en-US" baseline="0" dirty="0"/>
          </a:p>
        </p:txBody>
      </p:sp>
      <p:sp>
        <p:nvSpPr>
          <p:cNvPr id="4" name="Slide Number Placeholder 3"/>
          <p:cNvSpPr>
            <a:spLocks noGrp="1"/>
          </p:cNvSpPr>
          <p:nvPr>
            <p:ph type="sldNum" sz="quarter" idx="10"/>
          </p:nvPr>
        </p:nvSpPr>
        <p:spPr/>
        <p:txBody>
          <a:bodyPr/>
          <a:lstStyle/>
          <a:p>
            <a:fld id="{E85135F7-F3E7-45B8-BA64-443E5B646829}" type="slidenum">
              <a:rPr lang="en-US" smtClean="0"/>
              <a:t>181</a:t>
            </a:fld>
            <a:endParaRPr lang="en-US"/>
          </a:p>
        </p:txBody>
      </p:sp>
    </p:spTree>
    <p:extLst>
      <p:ext uri="{BB962C8B-B14F-4D97-AF65-F5344CB8AC3E}">
        <p14:creationId xmlns:p14="http://schemas.microsoft.com/office/powerpoint/2010/main" val="64867285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This is</a:t>
            </a:r>
            <a:r>
              <a:rPr lang="en-US" baseline="0" dirty="0"/>
              <a:t> a move where you will have to work with students to decide how to add a statement about gravity (if missing) or how to modify any statement about gravity.</a:t>
            </a:r>
          </a:p>
          <a:p>
            <a:endParaRPr lang="en-US" baseline="0" dirty="0"/>
          </a:p>
          <a:p>
            <a:r>
              <a:rPr lang="en-US" b="1" baseline="0" dirty="0"/>
              <a:t>Also address the question, “What makes rocks stick together?” if it comes up. </a:t>
            </a:r>
            <a:r>
              <a:rPr lang="en-US" b="0" baseline="0" dirty="0"/>
              <a:t>Many classes won’t even consider this, and you don’t need to problematize it for them. But if they do, try to honor their curiosity</a:t>
            </a:r>
            <a:r>
              <a:rPr lang="en-US" b="1" baseline="0" dirty="0"/>
              <a:t>.</a:t>
            </a:r>
            <a:r>
              <a:rPr lang="en-US" baseline="0" dirty="0"/>
              <a:t> Gravity explains attraction but not necessarily accretion at early stages. The next slide which explores this directly is optional.</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182</a:t>
            </a:fld>
            <a:endParaRPr lang="en-US"/>
          </a:p>
        </p:txBody>
      </p:sp>
    </p:spTree>
    <p:extLst>
      <p:ext uri="{BB962C8B-B14F-4D97-AF65-F5344CB8AC3E}">
        <p14:creationId xmlns:p14="http://schemas.microsoft.com/office/powerpoint/2010/main" val="1644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We’ve set this up so that you should have groups of four working on a single comparison (e.g. Earth vs. Mercury). In most classes, this means you’ll have two Earth vs. Mercury, two Earth vs. Venus, two Earth vs. the Moon, and two Earth vs. Mars groups (for a class of 32). Adjust the logistics according to your class needs and size. </a:t>
            </a:r>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a:p>
            <a:r>
              <a:rPr lang="en-US" dirty="0"/>
              <a:t>Image, “This image shows an orthographic projection of this global mosaic centered at 0°N, 0°E. The rayed crater Debussy can be seen towards the bottom of the globe and the peak-ring basin Rachmaninoff can be seen towards the eastern edge.”</a:t>
            </a:r>
          </a:p>
          <a:p>
            <a:r>
              <a:rPr lang="en-US" dirty="0"/>
              <a:t>URL: https://commons.wikimedia.org/wiki/File:Mercury_Globe-MESSENGER_mosaic_centered_at_0degN-0degE.jpg</a:t>
            </a:r>
          </a:p>
          <a:p>
            <a:r>
              <a:rPr lang="en-US" dirty="0"/>
              <a:t>Attribution:</a:t>
            </a:r>
            <a:r>
              <a:rPr lang="en-US" baseline="0" dirty="0"/>
              <a:t> NASA/JHUAPL [Public domain]</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20</a:t>
            </a:fld>
            <a:endParaRPr lang="en-US"/>
          </a:p>
        </p:txBody>
      </p:sp>
    </p:spTree>
    <p:extLst>
      <p:ext uri="{BB962C8B-B14F-4D97-AF65-F5344CB8AC3E}">
        <p14:creationId xmlns:p14="http://schemas.microsoft.com/office/powerpoint/2010/main" val="220477881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b="1" dirty="0"/>
              <a:t>Optional</a:t>
            </a:r>
            <a:r>
              <a:rPr lang="en-US" b="1" baseline="0" dirty="0"/>
              <a:t> slide. </a:t>
            </a:r>
            <a:r>
              <a:rPr lang="en-US" baseline="0" dirty="0"/>
              <a:t>Decide if this is a useful conversation for your class. Scientists are still a bit uncertain about the details of how the first chunks of rock that made Earth and other planets came together. Certainly gravity plays a role, but with small masses, there is an element of chance that led to the first collisions. And then most collisions would have led to ricochet or fragmentation. Under particular circumstances the velocities of colliding rocks would have led to enough heat to “melt” them together enough to allow sticking.</a:t>
            </a:r>
          </a:p>
          <a:p>
            <a:r>
              <a:rPr lang="en-US" baseline="0" dirty="0"/>
              <a:t>The image here shows </a:t>
            </a:r>
            <a:r>
              <a:rPr lang="en-US" baseline="0" dirty="0" err="1"/>
              <a:t>Ultima</a:t>
            </a:r>
            <a:r>
              <a:rPr lang="en-US" baseline="0" dirty="0"/>
              <a:t> Thule (observed by New Horizons in the outer, outer solar system), a fused asteroid which provided perhaps some of the first direct evidence for early accretion of planetary rock. The image on the right shows even more dramatically the different sources of rock that needed to come together to create this asteroid. Perhaps Earth started in a similar manner, and, at some point (when?) gravity took over in drawing in more and more space rocks.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could come to this slide any day after the initial</a:t>
            </a:r>
            <a:r>
              <a:rPr lang="en-US" sz="1200" baseline="0" dirty="0"/>
              <a:t> model has been build. Perhaps entering into the conversation using a warm-up: “</a:t>
            </a:r>
            <a:r>
              <a:rPr lang="en-US" sz="1200" dirty="0"/>
              <a:t>What makes the space rocks come together in the first place? What ideas do you have about why they stick together?” </a:t>
            </a:r>
          </a:p>
          <a:p>
            <a:endParaRPr lang="en-US" dirty="0"/>
          </a:p>
          <a:p>
            <a:r>
              <a:rPr lang="en-US" dirty="0"/>
              <a:t>The New Horizons</a:t>
            </a:r>
            <a:r>
              <a:rPr lang="en-US" baseline="0" dirty="0"/>
              <a:t> mission (NASA) was designed to better engage the outer planets—Uranus and Neptune– as well as provide the first fly by of Pluto. In 2019, however, it engaged an asteroid in the Kuiper Belt that had long intrigued scientists. </a:t>
            </a:r>
            <a:r>
              <a:rPr lang="en-US" baseline="0" dirty="0" err="1"/>
              <a:t>Ultima</a:t>
            </a:r>
            <a:r>
              <a:rPr lang="en-US" baseline="0" dirty="0"/>
              <a:t> Thule provides some of the first evidence for the accretionary model for planet-building. When </a:t>
            </a:r>
          </a:p>
          <a:p>
            <a:endParaRPr lang="en-US" baseline="0" dirty="0"/>
          </a:p>
          <a:p>
            <a:r>
              <a:rPr lang="en-US" baseline="0" dirty="0"/>
              <a:t>SOURCES:</a:t>
            </a:r>
          </a:p>
          <a:p>
            <a:r>
              <a:rPr lang="en-US" baseline="0" dirty="0"/>
              <a:t>Image, “</a:t>
            </a:r>
            <a:r>
              <a:rPr lang="en-US" dirty="0"/>
              <a:t>This composite image of the primordial contact binary Kuiper Belt Object 2014 MU69 (nicknamed </a:t>
            </a:r>
            <a:r>
              <a:rPr lang="en-US" dirty="0" err="1"/>
              <a:t>Ultima</a:t>
            </a:r>
            <a:r>
              <a:rPr lang="en-US" dirty="0"/>
              <a:t> Thule) – featured on the cover of the May 17 issue of the journal Science – was compiled from data obtained by NASA's New Horizons spacecraft as it flew by the object on Jan. 1, 2019. The image combines enhanced color data (close to what the human eye would see) with detailed high-resolution panchromatic pictures.”</a:t>
            </a:r>
          </a:p>
          <a:p>
            <a:r>
              <a:rPr lang="en-US" dirty="0"/>
              <a:t>URL: https://commons.wikimedia.org/wiki/File:UltimaThule_CA06_color_vertical_(rotated).png</a:t>
            </a:r>
          </a:p>
          <a:p>
            <a:r>
              <a:rPr lang="en-US" dirty="0"/>
              <a:t>Attribution: NASA/Johns Hopkins University Applied Physics Laboratory/Southwest Research Institute/Roman </a:t>
            </a:r>
            <a:r>
              <a:rPr lang="en-US" dirty="0" err="1"/>
              <a:t>Tkachenko</a:t>
            </a:r>
            <a:r>
              <a:rPr lang="en-US" dirty="0"/>
              <a:t>. [Public domain]</a:t>
            </a:r>
          </a:p>
          <a:p>
            <a:endParaRPr lang="en-US" dirty="0"/>
          </a:p>
          <a:p>
            <a:r>
              <a:rPr lang="en-US" dirty="0"/>
              <a:t>Image, “Black lines mark troughs, notched lines mark scarp crests. The lineation circling unit </a:t>
            </a:r>
            <a:r>
              <a:rPr lang="en-US" i="1" dirty="0" err="1"/>
              <a:t>mh</a:t>
            </a:r>
            <a:r>
              <a:rPr lang="en-US" dirty="0"/>
              <a:t> has been nicknamed "The Road to Nowhere". The large crater </a:t>
            </a:r>
            <a:r>
              <a:rPr lang="en-US" i="1" dirty="0" err="1"/>
              <a:t>lc</a:t>
            </a:r>
            <a:r>
              <a:rPr lang="en-US" dirty="0"/>
              <a:t> is the "Maryland Crater" on Thule, and </a:t>
            </a:r>
            <a:r>
              <a:rPr lang="en-US" i="1" dirty="0" err="1"/>
              <a:t>sp</a:t>
            </a:r>
            <a:r>
              <a:rPr lang="en-US" dirty="0"/>
              <a:t> are smaller pits or craters. The areas labeled </a:t>
            </a:r>
            <a:r>
              <a:rPr lang="en-US" i="1" dirty="0" err="1"/>
              <a:t>bm</a:t>
            </a:r>
            <a:r>
              <a:rPr lang="en-US" dirty="0"/>
              <a:t> and </a:t>
            </a:r>
            <a:r>
              <a:rPr lang="en-US" i="1" dirty="0" err="1"/>
              <a:t>dm</a:t>
            </a:r>
            <a:r>
              <a:rPr lang="en-US" dirty="0"/>
              <a:t> are made of bright material and dark material, respectively. The magenta areas labeled </a:t>
            </a:r>
            <a:r>
              <a:rPr lang="en-US" i="1" dirty="0"/>
              <a:t>pm</a:t>
            </a:r>
            <a:r>
              <a:rPr lang="en-US" dirty="0"/>
              <a:t> are patterned material, while the green areas labeled </a:t>
            </a:r>
            <a:r>
              <a:rPr lang="en-US" i="1" dirty="0" err="1"/>
              <a:t>rm</a:t>
            </a:r>
            <a:r>
              <a:rPr lang="en-US" dirty="0"/>
              <a:t> are rough material, and the blue areas labeled </a:t>
            </a:r>
            <a:r>
              <a:rPr lang="en-US" i="1" dirty="0"/>
              <a:t>um</a:t>
            </a:r>
            <a:r>
              <a:rPr lang="en-US" dirty="0"/>
              <a:t> are undifferentiated material. The eight subunits of </a:t>
            </a:r>
            <a:r>
              <a:rPr lang="en-US" dirty="0" err="1"/>
              <a:t>Ultima</a:t>
            </a:r>
            <a:r>
              <a:rPr lang="en-US" dirty="0"/>
              <a:t>, labeled </a:t>
            </a:r>
            <a:r>
              <a:rPr lang="en-US" i="1" dirty="0"/>
              <a:t>ma</a:t>
            </a:r>
            <a:r>
              <a:rPr lang="en-US" dirty="0"/>
              <a:t> to </a:t>
            </a:r>
            <a:r>
              <a:rPr lang="en-US" i="1" dirty="0" err="1"/>
              <a:t>mh</a:t>
            </a:r>
            <a:r>
              <a:rPr lang="en-US" dirty="0"/>
              <a:t>, are rolling topography units that might be smaller subunits of </a:t>
            </a:r>
            <a:r>
              <a:rPr lang="en-US" dirty="0" err="1"/>
              <a:t>Ultima</a:t>
            </a:r>
            <a:r>
              <a:rPr lang="en-US" dirty="0"/>
              <a:t>.”</a:t>
            </a:r>
          </a:p>
          <a:p>
            <a:r>
              <a:rPr lang="en-US" dirty="0"/>
              <a:t>URL: https://commons.wikimedia.org/wiki/File:NASA-UltimaThule-Geology-NewHorizons-20190318.jpg</a:t>
            </a:r>
          </a:p>
          <a:p>
            <a:r>
              <a:rPr lang="en-US" dirty="0"/>
              <a:t>Attribution: NASA/Johns Hopkins University Applied Physics Laboratory/Southwest Research Institute/ESA [Public domain]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183</a:t>
            </a:fld>
            <a:endParaRPr lang="en-US"/>
          </a:p>
        </p:txBody>
      </p:sp>
    </p:spTree>
    <p:extLst>
      <p:ext uri="{BB962C8B-B14F-4D97-AF65-F5344CB8AC3E}">
        <p14:creationId xmlns:p14="http://schemas.microsoft.com/office/powerpoint/2010/main" val="86099943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184</a:t>
            </a:fld>
            <a:endParaRPr lang="en-US"/>
          </a:p>
        </p:txBody>
      </p:sp>
    </p:spTree>
    <p:extLst>
      <p:ext uri="{BB962C8B-B14F-4D97-AF65-F5344CB8AC3E}">
        <p14:creationId xmlns:p14="http://schemas.microsoft.com/office/powerpoint/2010/main" val="142709275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185</a:t>
            </a:fld>
            <a:endParaRPr lang="en-US"/>
          </a:p>
        </p:txBody>
      </p:sp>
    </p:spTree>
    <p:extLst>
      <p:ext uri="{BB962C8B-B14F-4D97-AF65-F5344CB8AC3E}">
        <p14:creationId xmlns:p14="http://schemas.microsoft.com/office/powerpoint/2010/main" val="42080457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186</a:t>
            </a:fld>
            <a:endParaRPr lang="en-US"/>
          </a:p>
        </p:txBody>
      </p:sp>
    </p:spTree>
    <p:extLst>
      <p:ext uri="{BB962C8B-B14F-4D97-AF65-F5344CB8AC3E}">
        <p14:creationId xmlns:p14="http://schemas.microsoft.com/office/powerpoint/2010/main" val="174406064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187</a:t>
            </a:fld>
            <a:endParaRPr lang="en-US"/>
          </a:p>
        </p:txBody>
      </p:sp>
    </p:spTree>
    <p:extLst>
      <p:ext uri="{BB962C8B-B14F-4D97-AF65-F5344CB8AC3E}">
        <p14:creationId xmlns:p14="http://schemas.microsoft.com/office/powerpoint/2010/main" val="153077401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188</a:t>
            </a:fld>
            <a:endParaRPr lang="en-US"/>
          </a:p>
        </p:txBody>
      </p:sp>
    </p:spTree>
    <p:extLst>
      <p:ext uri="{BB962C8B-B14F-4D97-AF65-F5344CB8AC3E}">
        <p14:creationId xmlns:p14="http://schemas.microsoft.com/office/powerpoint/2010/main" val="87777009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189</a:t>
            </a:fld>
            <a:endParaRPr lang="en-US"/>
          </a:p>
        </p:txBody>
      </p:sp>
    </p:spTree>
    <p:extLst>
      <p:ext uri="{BB962C8B-B14F-4D97-AF65-F5344CB8AC3E}">
        <p14:creationId xmlns:p14="http://schemas.microsoft.com/office/powerpoint/2010/main" val="31857020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190</a:t>
            </a:fld>
            <a:endParaRPr lang="en-US"/>
          </a:p>
        </p:txBody>
      </p:sp>
    </p:spTree>
    <p:extLst>
      <p:ext uri="{BB962C8B-B14F-4D97-AF65-F5344CB8AC3E}">
        <p14:creationId xmlns:p14="http://schemas.microsoft.com/office/powerpoint/2010/main" val="266717721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000" baseline="0" dirty="0">
                <a:latin typeface="Calibri Light" panose="020F0302020204030204" pitchFamily="34" charset="0"/>
              </a:rPr>
              <a:t>Prior to this slide: </a:t>
            </a:r>
          </a:p>
          <a:p>
            <a:r>
              <a:rPr lang="en-US" sz="1000" baseline="0" dirty="0">
                <a:latin typeface="Calibri Light" panose="020F0302020204030204" pitchFamily="34" charset="0"/>
              </a:rPr>
              <a:t>Use this as a transition into talking about cooling or develop your own.</a:t>
            </a:r>
          </a:p>
        </p:txBody>
      </p:sp>
      <p:sp>
        <p:nvSpPr>
          <p:cNvPr id="4" name="Slide Number Placeholder 3"/>
          <p:cNvSpPr>
            <a:spLocks noGrp="1"/>
          </p:cNvSpPr>
          <p:nvPr>
            <p:ph type="sldNum" sz="quarter" idx="5"/>
          </p:nvPr>
        </p:nvSpPr>
        <p:spPr/>
        <p:txBody>
          <a:bodyPr/>
          <a:lstStyle/>
          <a:p>
            <a:fld id="{E85135F7-F3E7-45B8-BA64-443E5B646829}" type="slidenum">
              <a:rPr lang="en-US" smtClean="0"/>
              <a:t>191</a:t>
            </a:fld>
            <a:endParaRPr lang="en-US"/>
          </a:p>
        </p:txBody>
      </p:sp>
    </p:spTree>
    <p:extLst>
      <p:ext uri="{BB962C8B-B14F-4D97-AF65-F5344CB8AC3E}">
        <p14:creationId xmlns:p14="http://schemas.microsoft.com/office/powerpoint/2010/main" val="24225440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1000" baseline="0" dirty="0">
                <a:latin typeface="Calibri Light" panose="020F0302020204030204" pitchFamily="34" charset="0"/>
              </a:rPr>
              <a:t>TEACHER NOTES:</a:t>
            </a:r>
          </a:p>
          <a:p>
            <a:r>
              <a:rPr lang="en-US" sz="1000" baseline="0" dirty="0">
                <a:latin typeface="Calibri Light" panose="020F0302020204030204" pitchFamily="34" charset="0"/>
              </a:rPr>
              <a:t>Part of the intellectual work here is that students should realize the proto earth vacuumed up most things in its orbit eventually, and this lead to a decrease in impacts. Less KE was converted into heat, so the earth began to cool.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Following</a:t>
            </a:r>
            <a:r>
              <a:rPr lang="en-US" sz="1000" baseline="0" dirty="0"/>
              <a:t> these two conversations, you’ll transition into the Cooling Butter Lab (which addresses the “HOW” piece).</a:t>
            </a:r>
          </a:p>
          <a:p>
            <a:endParaRPr lang="en-US" sz="1000" baseline="0" dirty="0">
              <a:latin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E85135F7-F3E7-45B8-BA64-443E5B646829}" type="slidenum">
              <a:rPr lang="en-US" smtClean="0"/>
              <a:t>192</a:t>
            </a:fld>
            <a:endParaRPr lang="en-US"/>
          </a:p>
        </p:txBody>
      </p:sp>
    </p:spTree>
    <p:extLst>
      <p:ext uri="{BB962C8B-B14F-4D97-AF65-F5344CB8AC3E}">
        <p14:creationId xmlns:p14="http://schemas.microsoft.com/office/powerpoint/2010/main" val="2227676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We’ve set this up so that you should have groups of four working on a single comparison (e.g. Earth vs. Mercury). In most classes, this means you’ll have two Earth vs. Mercury, two Earth vs. Venus, two Earth vs. the Moon, and two Earth vs. Mars groups (for a class of 32). Adjust the logistics according to your class needs and size. </a:t>
            </a:r>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a:p>
            <a:r>
              <a:rPr lang="en-US" dirty="0"/>
              <a:t>Image modified from, “This diagram shows the approximate relative sizes of the terrestrial planets, from left to right: Mercury, Venus, Earth and Mars. Distances are not to scale.”</a:t>
            </a:r>
          </a:p>
          <a:p>
            <a:r>
              <a:rPr lang="en-US" dirty="0"/>
              <a:t>URL: https://commons.wikimedia.org/wiki/File:Terrestrial_planet_size_comparisons.jpg</a:t>
            </a:r>
          </a:p>
          <a:p>
            <a:r>
              <a:rPr lang="en-US" dirty="0"/>
              <a:t>Attribution: Wikipedia user Brian0918 [Public domain]</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a:t>
            </a:fld>
            <a:endParaRPr lang="en-US"/>
          </a:p>
        </p:txBody>
      </p:sp>
    </p:spTree>
    <p:extLst>
      <p:ext uri="{BB962C8B-B14F-4D97-AF65-F5344CB8AC3E}">
        <p14:creationId xmlns:p14="http://schemas.microsoft.com/office/powerpoint/2010/main" val="125358894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Consider</a:t>
            </a:r>
            <a:r>
              <a:rPr lang="en-US" baseline="0" dirty="0"/>
              <a:t> having students run this at home or simply run it as a demo. We’ve set it up as a student lab in case you feel your kinds need some hands-on time, but consider truncating this activity.</a:t>
            </a:r>
          </a:p>
          <a:p>
            <a:r>
              <a:rPr lang="en-US" dirty="0"/>
              <a:t>This</a:t>
            </a:r>
            <a:r>
              <a:rPr lang="en-US" baseline="0" dirty="0"/>
              <a:t> slide includes i</a:t>
            </a:r>
            <a:r>
              <a:rPr lang="en-US" dirty="0"/>
              <a:t>nstructions for students. Be sure you read the Teacher Guide for the lab</a:t>
            </a:r>
            <a:r>
              <a:rPr lang="en-US" baseline="0" dirty="0"/>
              <a:t> and are prepared for not only the procedure, but also for the student prompts and ensuing conversation.</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193</a:t>
            </a:fld>
            <a:endParaRPr lang="en-US"/>
          </a:p>
        </p:txBody>
      </p:sp>
    </p:spTree>
    <p:extLst>
      <p:ext uri="{BB962C8B-B14F-4D97-AF65-F5344CB8AC3E}">
        <p14:creationId xmlns:p14="http://schemas.microsoft.com/office/powerpoint/2010/main" val="14718446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Instructions for students. Be sure you read the Teacher Guide for the lab</a:t>
            </a:r>
            <a:r>
              <a:rPr lang="en-US" baseline="0" dirty="0"/>
              <a:t> and are prepared for not only the procedure, but also for the student prompts and ensuing conversation.</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194</a:t>
            </a:fld>
            <a:endParaRPr lang="en-US"/>
          </a:p>
        </p:txBody>
      </p:sp>
    </p:spTree>
    <p:extLst>
      <p:ext uri="{BB962C8B-B14F-4D97-AF65-F5344CB8AC3E}">
        <p14:creationId xmlns:p14="http://schemas.microsoft.com/office/powerpoint/2010/main" val="353615213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Instructions for students. Be sure you read the Teacher Guide for the lab</a:t>
            </a:r>
            <a:r>
              <a:rPr lang="en-US" baseline="0" dirty="0"/>
              <a:t> and are prepared for not only the procedure, but also for the student prompts and ensuing conversation.</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195</a:t>
            </a:fld>
            <a:endParaRPr lang="en-US"/>
          </a:p>
        </p:txBody>
      </p:sp>
    </p:spTree>
    <p:extLst>
      <p:ext uri="{BB962C8B-B14F-4D97-AF65-F5344CB8AC3E}">
        <p14:creationId xmlns:p14="http://schemas.microsoft.com/office/powerpoint/2010/main" val="387448142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Instructions for students. Be sure you read the Teacher Guide for the lab</a:t>
            </a:r>
            <a:r>
              <a:rPr lang="en-US" baseline="0" dirty="0"/>
              <a:t> and are prepared for not only the procedure, but also for the student prompts and ensuing conversation.</a:t>
            </a:r>
            <a:endParaRPr lang="en-US" dirty="0"/>
          </a:p>
          <a:p>
            <a:r>
              <a:rPr lang="en-US" dirty="0"/>
              <a:t>Consider hosting a class discussion after Box D is filled out. You can have groups share out what happened (Box B), what they are wondering about (Box C), and how this related to the Earth’s formation (Box D).</a:t>
            </a:r>
          </a:p>
        </p:txBody>
      </p:sp>
      <p:sp>
        <p:nvSpPr>
          <p:cNvPr id="4" name="Slide Number Placeholder 3"/>
          <p:cNvSpPr>
            <a:spLocks noGrp="1"/>
          </p:cNvSpPr>
          <p:nvPr>
            <p:ph type="sldNum" sz="quarter" idx="5"/>
          </p:nvPr>
        </p:nvSpPr>
        <p:spPr/>
        <p:txBody>
          <a:bodyPr/>
          <a:lstStyle/>
          <a:p>
            <a:fld id="{E85135F7-F3E7-45B8-BA64-443E5B646829}" type="slidenum">
              <a:rPr lang="en-US" smtClean="0"/>
              <a:t>196</a:t>
            </a:fld>
            <a:endParaRPr lang="en-US"/>
          </a:p>
        </p:txBody>
      </p:sp>
    </p:spTree>
    <p:extLst>
      <p:ext uri="{BB962C8B-B14F-4D97-AF65-F5344CB8AC3E}">
        <p14:creationId xmlns:p14="http://schemas.microsoft.com/office/powerpoint/2010/main" val="44107730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This is</a:t>
            </a:r>
            <a:r>
              <a:rPr lang="en-US" baseline="0" dirty="0"/>
              <a:t> a move where you will have to work with students to decide how to add a statement about cooling. Students will likely offer ideas about HOW Earth cooled given that is the focus of the butter lab. You will, however, also want ideas about why the Earth cooled in your model. You discussed this earlier. Revisit those ideas here and have students help you add those ideas to the model.</a:t>
            </a:r>
          </a:p>
          <a:p>
            <a:endParaRPr lang="en-US" baseline="0" dirty="0"/>
          </a:p>
          <a:p>
            <a:r>
              <a:rPr lang="en-US" baseline="0" dirty="0"/>
              <a:t>This is also the place where you will work to finalize the model. We have not provided slides with prompts for you to take on that work, but you should plan for that class activity carefully, attending to problems as they arise. (See Teacher Slides at the start of this learning segment, the FE Teacher Guide – Building the Model, and the FAQs about building and finalizing models on the MBER website for tips and resources for engaging students in model revision.)</a:t>
            </a:r>
          </a:p>
          <a:p>
            <a:endParaRPr lang="en-US" baseline="0" dirty="0"/>
          </a:p>
          <a:p>
            <a:r>
              <a:rPr lang="en-US" baseline="0" dirty="0"/>
              <a:t>The next unit will take us into an exploration of how Earth moved from a simple geosphere to a planet with oceans, atmosphere and life.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197</a:t>
            </a:fld>
            <a:endParaRPr lang="en-US"/>
          </a:p>
        </p:txBody>
      </p:sp>
    </p:spTree>
    <p:extLst>
      <p:ext uri="{BB962C8B-B14F-4D97-AF65-F5344CB8AC3E}">
        <p14:creationId xmlns:p14="http://schemas.microsoft.com/office/powerpoint/2010/main" val="245309712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TEACHER NOTES:</a:t>
            </a:r>
          </a:p>
          <a:p>
            <a:r>
              <a:rPr lang="en-US" b="1" dirty="0" smtClean="0"/>
              <a:t>Optional Slides. </a:t>
            </a:r>
            <a:r>
              <a:rPr lang="en-US" dirty="0" smtClean="0"/>
              <a:t>The ensuing few slides provide an opportunity</a:t>
            </a:r>
            <a:r>
              <a:rPr lang="en-US" baseline="0" dirty="0" smtClean="0"/>
              <a:t> to reinforce student understanding of the accretion model for formation of the Earth through review of a YouTube video or through a structured group reading.</a:t>
            </a: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135F7-F3E7-45B8-BA64-443E5B6468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1611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TEACHER NOTES</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Oceans</a:t>
            </a:r>
            <a:r>
              <a:rPr lang="en-US" b="1" baseline="0" dirty="0" smtClean="0"/>
              <a:t> do appear around 3:20 in the video so STOP before you reach this point! (As always, be sure to preview videos before shoeing them to your class.)</a:t>
            </a:r>
            <a:endParaRPr lang="en-US" dirty="0" smtClean="0"/>
          </a:p>
          <a:p>
            <a:r>
              <a:rPr lang="en-US" dirty="0" smtClean="0"/>
              <a:t>Rather than having</a:t>
            </a:r>
            <a:r>
              <a:rPr lang="en-US" baseline="0" dirty="0" smtClean="0"/>
              <a:t> students engage in another reading, you might do better to have them instead watch a video such as: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“Big Bang &amp; Birth of the Earth”</a:t>
            </a:r>
            <a:r>
              <a:rPr lang="en-US" sz="1200" b="0" i="0" kern="1200" baseline="0" dirty="0" smtClean="0">
                <a:solidFill>
                  <a:schemeClr val="tx1"/>
                </a:solidFill>
                <a:effectLst/>
                <a:latin typeface="+mn-lt"/>
                <a:ea typeface="+mn-ea"/>
                <a:cs typeface="+mn-cs"/>
              </a:rPr>
              <a:t> </a:t>
            </a:r>
          </a:p>
          <a:p>
            <a:r>
              <a:rPr lang="en-US" dirty="0" smtClean="0"/>
              <a:t>https</a:t>
            </a:r>
            <a:r>
              <a:rPr lang="en-US" dirty="0"/>
              <a:t>://</a:t>
            </a:r>
            <a:r>
              <a:rPr lang="en-US" dirty="0" smtClean="0"/>
              <a:t>www.yout-ube.com/watch?v=Tz8ithgTBj4&amp;ab_channel=MIKOLBZ </a:t>
            </a:r>
          </a:p>
          <a:p>
            <a:endParaRPr lang="en-US" dirty="0"/>
          </a:p>
          <a:p>
            <a:r>
              <a:rPr lang="en-US" b="1" dirty="0" smtClean="0"/>
              <a:t>Oceans</a:t>
            </a:r>
            <a:r>
              <a:rPr lang="en-US" b="1" baseline="0" dirty="0" smtClean="0"/>
              <a:t> </a:t>
            </a:r>
            <a:r>
              <a:rPr lang="en-US" b="1" baseline="0" dirty="0"/>
              <a:t>do appear around </a:t>
            </a:r>
            <a:r>
              <a:rPr lang="en-US" b="1" baseline="0" dirty="0" smtClean="0"/>
              <a:t>3:20 </a:t>
            </a:r>
            <a:r>
              <a:rPr lang="en-US" b="1" baseline="0" dirty="0"/>
              <a:t>in the </a:t>
            </a:r>
            <a:r>
              <a:rPr lang="en-US" b="1" baseline="0" dirty="0" smtClean="0"/>
              <a:t>video so STOP before you reach this point!</a:t>
            </a:r>
          </a:p>
          <a:p>
            <a:r>
              <a:rPr lang="en-US" b="0" baseline="0" dirty="0" smtClean="0"/>
              <a:t>After watching the first 3 minutes and 20 seconds of the video, you can ask students if what the YouTuber depicted in the video generally agrees with their model. Were there any surprises? (The origin of Earth’s moon appears in the video. This may be a topic your students have yet to take up!) The discussion here can be rich. Play the video a second or third time. Revise the class model as needed if students strongly feel they need more ideas to explain new phenomena or to clarify the class’s thinking about different portions of the video. Do not have students add ideas about the Big Bang. This goes beyond the scope of what we’re trying to explain in the early solar system.</a:t>
            </a:r>
          </a:p>
          <a:p>
            <a:endParaRPr lang="en-US" b="1" baseline="0" dirty="0" smtClean="0"/>
          </a:p>
          <a:p>
            <a:r>
              <a:rPr lang="en-US" b="0" baseline="0" dirty="0" smtClean="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Video, “</a:t>
            </a:r>
            <a:r>
              <a:rPr lang="en-US" sz="1200" b="0" i="0" kern="1200" dirty="0" smtClean="0">
                <a:solidFill>
                  <a:schemeClr val="tx1"/>
                </a:solidFill>
                <a:effectLst/>
                <a:latin typeface="+mn-lt"/>
                <a:ea typeface="+mn-ea"/>
                <a:cs typeface="+mn-cs"/>
              </a:rPr>
              <a:t>Big Bang &amp; Birth of the Earth”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URL: </a:t>
            </a:r>
            <a:r>
              <a:rPr lang="en-US" b="0" dirty="0" smtClean="0"/>
              <a:t>https://www.yout-ube.com/watch?v=Tz8ithgTBj4&amp;ab_channel=MIKOLBZ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Attribution:</a:t>
            </a:r>
            <a:r>
              <a:rPr lang="en-US" sz="1200" b="0" i="0" kern="1200" baseline="0" dirty="0" smtClean="0">
                <a:solidFill>
                  <a:schemeClr val="tx1"/>
                </a:solidFill>
                <a:effectLst/>
                <a:latin typeface="+mn-lt"/>
                <a:ea typeface="+mn-ea"/>
                <a:cs typeface="+mn-cs"/>
              </a:rPr>
              <a:t> </a:t>
            </a:r>
            <a:r>
              <a:rPr lang="en-US" b="0" dirty="0" smtClean="0"/>
              <a:t>MIKOLBZ (</a:t>
            </a:r>
            <a:r>
              <a:rPr lang="en-US" b="0" dirty="0" err="1" smtClean="0"/>
              <a:t>Youtube</a:t>
            </a:r>
            <a:r>
              <a:rPr lang="en-US" b="0" baseline="0" dirty="0" smtClean="0"/>
              <a:t> Channel); attribution for music is given at the link</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135F7-F3E7-45B8-BA64-443E5B64682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64291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NOTES:</a:t>
            </a:r>
          </a:p>
          <a:p>
            <a:r>
              <a:rPr lang="en-US" b="1" dirty="0" smtClean="0"/>
              <a:t>Optional Slide. </a:t>
            </a:r>
            <a:r>
              <a:rPr lang="en-US" dirty="0" smtClean="0"/>
              <a:t>If you do the reading instead of the video, show students the next two slides.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200</a:t>
            </a:fld>
            <a:endParaRPr lang="en-US"/>
          </a:p>
        </p:txBody>
      </p:sp>
    </p:spTree>
    <p:extLst>
      <p:ext uri="{BB962C8B-B14F-4D97-AF65-F5344CB8AC3E}">
        <p14:creationId xmlns:p14="http://schemas.microsoft.com/office/powerpoint/2010/main" val="190852609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TEACHER NOTES:</a:t>
            </a:r>
          </a:p>
          <a:p>
            <a:r>
              <a:rPr lang="en-US" b="1" dirty="0" smtClean="0"/>
              <a:t>Optional slide.</a:t>
            </a:r>
            <a:r>
              <a:rPr lang="en-US" b="1" baseline="0" dirty="0" smtClean="0"/>
              <a:t> </a:t>
            </a:r>
            <a:r>
              <a:rPr lang="en-US" baseline="0" dirty="0" smtClean="0"/>
              <a:t>Only show if you have students engage in the reading. Reading protocols such as this are important for the continued development of English language arts proficiency across the high school curriculum. However, please be sensitive to differing abilities, especially when it comes to reading aloud. Sometimes, however, reading in small groups can provide a safe alternative to reading aloud in front of the whole class.</a:t>
            </a:r>
          </a:p>
          <a:p>
            <a:endParaRPr lang="en-US" baseline="0" dirty="0" smtClean="0"/>
          </a:p>
          <a:p>
            <a:r>
              <a:rPr lang="en-US" dirty="0" smtClean="0"/>
              <a:t>Have </a:t>
            </a:r>
            <a:r>
              <a:rPr lang="en-US" dirty="0"/>
              <a:t>students volunteer to read each step.</a:t>
            </a:r>
          </a:p>
          <a:p>
            <a:r>
              <a:rPr lang="en-US" dirty="0" smtClean="0"/>
              <a:t>“I </a:t>
            </a:r>
            <a:r>
              <a:rPr lang="en-US" dirty="0"/>
              <a:t>should hear only one reading while the other students are listening and following </a:t>
            </a:r>
            <a:r>
              <a:rPr lang="en-US" dirty="0" smtClean="0"/>
              <a:t>along.</a:t>
            </a:r>
            <a:r>
              <a:rPr lang="en-US" baseline="0" dirty="0" smtClean="0"/>
              <a:t> </a:t>
            </a:r>
            <a:r>
              <a:rPr lang="en-US" dirty="0" smtClean="0"/>
              <a:t>Then </a:t>
            </a:r>
            <a:r>
              <a:rPr lang="en-US" dirty="0"/>
              <a:t>I should see each person in the group taking turns talking</a:t>
            </a:r>
            <a:r>
              <a:rPr lang="en-US" dirty="0" smtClean="0"/>
              <a:t>.”</a:t>
            </a:r>
            <a:endParaRPr lang="en-US" dirty="0"/>
          </a:p>
          <a:p>
            <a:r>
              <a:rPr lang="en-US" dirty="0"/>
              <a:t>Finally the last reader </a:t>
            </a:r>
            <a:r>
              <a:rPr lang="en-US" dirty="0" smtClean="0"/>
              <a:t>can take on writing </a:t>
            </a:r>
            <a:r>
              <a:rPr lang="en-US" dirty="0"/>
              <a:t>out the group’s summary sentence.</a:t>
            </a:r>
          </a:p>
        </p:txBody>
      </p:sp>
      <p:sp>
        <p:nvSpPr>
          <p:cNvPr id="4" name="Slide Number Placeholder 3"/>
          <p:cNvSpPr>
            <a:spLocks noGrp="1"/>
          </p:cNvSpPr>
          <p:nvPr>
            <p:ph type="sldNum" sz="quarter" idx="5"/>
          </p:nvPr>
        </p:nvSpPr>
        <p:spPr/>
        <p:txBody>
          <a:bodyPr/>
          <a:lstStyle/>
          <a:p>
            <a:fld id="{E85135F7-F3E7-45B8-BA64-443E5B646829}" type="slidenum">
              <a:rPr lang="en-US" smtClean="0"/>
              <a:t>201</a:t>
            </a:fld>
            <a:endParaRPr lang="en-US"/>
          </a:p>
        </p:txBody>
      </p:sp>
    </p:spTree>
    <p:extLst>
      <p:ext uri="{BB962C8B-B14F-4D97-AF65-F5344CB8AC3E}">
        <p14:creationId xmlns:p14="http://schemas.microsoft.com/office/powerpoint/2010/main" val="18695369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b="1" dirty="0" smtClean="0"/>
              <a:t>This is an optional navigation step. </a:t>
            </a:r>
            <a:r>
              <a:rPr lang="en-US" b="0" dirty="0" smtClean="0"/>
              <a:t>If students offer serious questions, be sure to record them</a:t>
            </a:r>
            <a:r>
              <a:rPr lang="en-US" b="0" baseline="0" dirty="0" smtClean="0"/>
              <a:t> and take them up with the class. Are they immediately relevant? Are they simply things we can look up rather quickly? Do they require we make sense of an unexplained portion of the phenomenon (the oceans and atmosphere, for example) or a new phenomenon we have considered? Sort the questions into the parking lot as needed and assure students that you will revisit their ideas. Be sure to acknowledge that the phenomenon we started the unit with (the uniqueness of Earth) has not been fully explained. Questions that address the unexplained portions of our current phenomenon seem like the right items to take up next. However, there may be related questions we can explore simultaneously.</a:t>
            </a:r>
            <a:endParaRPr lang="en-US" b="0" dirty="0" smtClean="0"/>
          </a:p>
          <a:p>
            <a:endParaRPr lang="en-US" b="1" dirty="0" smtClean="0"/>
          </a:p>
          <a:p>
            <a:r>
              <a:rPr lang="en-US" b="1" dirty="0" smtClean="0"/>
              <a:t>If your</a:t>
            </a:r>
            <a:r>
              <a:rPr lang="en-US" b="1" baseline="0" dirty="0" smtClean="0"/>
              <a:t> kids are fatigued with the model at this point, skip this slide and quickly move on to the next unit, Atmosphere and Oceans. </a:t>
            </a:r>
            <a:r>
              <a:rPr lang="en-US" baseline="0" dirty="0" smtClean="0"/>
              <a:t>The PowerPoint in that unit starts with parallel navigation about where we’ve been and where we’re going.</a:t>
            </a:r>
            <a:endParaRPr lang="en-US" baseline="0" dirty="0"/>
          </a:p>
          <a:p>
            <a:endParaRPr lang="en-US" baseline="0" dirty="0"/>
          </a:p>
          <a:p>
            <a:r>
              <a:rPr lang="en-US" baseline="0" dirty="0"/>
              <a:t>The next unit will take us into an exploration of how Earth moved from a simple geosphere to a planet with oceans, atmosphere and life.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202</a:t>
            </a:fld>
            <a:endParaRPr lang="en-US"/>
          </a:p>
        </p:txBody>
      </p:sp>
    </p:spTree>
    <p:extLst>
      <p:ext uri="{BB962C8B-B14F-4D97-AF65-F5344CB8AC3E}">
        <p14:creationId xmlns:p14="http://schemas.microsoft.com/office/powerpoint/2010/main" val="7348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 meant to show to students.</a:t>
            </a:r>
          </a:p>
          <a:p>
            <a:endParaRPr lang="en-US" dirty="0"/>
          </a:p>
        </p:txBody>
      </p:sp>
      <p:sp>
        <p:nvSpPr>
          <p:cNvPr id="4" name="Slide Number Placeholder 3"/>
          <p:cNvSpPr>
            <a:spLocks noGrp="1"/>
          </p:cNvSpPr>
          <p:nvPr>
            <p:ph type="sldNum" sz="quarter" idx="10"/>
          </p:nvPr>
        </p:nvSpPr>
        <p:spPr/>
        <p:txBody>
          <a:bodyPr/>
          <a:lstStyle/>
          <a:p>
            <a:fld id="{D8C963D6-A539-E940-9C15-C13F565BC522}" type="slidenum">
              <a:rPr lang="en-US" smtClean="0"/>
              <a:pPr/>
              <a:t>3</a:t>
            </a:fld>
            <a:endParaRPr lang="en-US" dirty="0"/>
          </a:p>
        </p:txBody>
      </p:sp>
    </p:spTree>
    <p:extLst>
      <p:ext uri="{BB962C8B-B14F-4D97-AF65-F5344CB8AC3E}">
        <p14:creationId xmlns:p14="http://schemas.microsoft.com/office/powerpoint/2010/main" val="4213444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We’ve set this up so that you should have groups of four working on a single comparison (e.g. Earth vs. Mercury). In most classes, this means you’ll have two Earth vs. Mercury, two Earth vs. Venus, two Earth vs. the Moon, and two Earth vs. Mars groups (for a class of 32). Adjust the logistics according to your class needs and size. </a:t>
            </a:r>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a:p>
            <a:r>
              <a:rPr lang="en-US" dirty="0"/>
              <a:t>Image, ”Full Moon photograph taken 10-22-2010 from Madison, Alabama, USA.</a:t>
            </a:r>
            <a:r>
              <a:rPr lang="en-US" baseline="0" dirty="0"/>
              <a:t>”</a:t>
            </a:r>
          </a:p>
          <a:p>
            <a:r>
              <a:rPr lang="en-US" baseline="0" dirty="0"/>
              <a:t>URL: https://commons.wikimedia.org/wiki/File:FullMoon2010.jpg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Attribution: Gregory H. </a:t>
            </a:r>
            <a:r>
              <a:rPr lang="en-US" baseline="0" dirty="0" err="1"/>
              <a:t>Revera</a:t>
            </a:r>
            <a:r>
              <a:rPr lang="en-US" baseline="0" dirty="0"/>
              <a:t> [CC BY-SA (https://creativecommons.org/licenses/by-sa/3.0)]</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22</a:t>
            </a:fld>
            <a:endParaRPr lang="en-US"/>
          </a:p>
        </p:txBody>
      </p:sp>
    </p:spTree>
    <p:extLst>
      <p:ext uri="{BB962C8B-B14F-4D97-AF65-F5344CB8AC3E}">
        <p14:creationId xmlns:p14="http://schemas.microsoft.com/office/powerpoint/2010/main" val="250399071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203</a:t>
            </a:fld>
            <a:endParaRPr lang="en-US"/>
          </a:p>
        </p:txBody>
      </p:sp>
    </p:spTree>
    <p:extLst>
      <p:ext uri="{BB962C8B-B14F-4D97-AF65-F5344CB8AC3E}">
        <p14:creationId xmlns:p14="http://schemas.microsoft.com/office/powerpoint/2010/main" val="251355491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204</a:t>
            </a:fld>
            <a:endParaRPr lang="en-US"/>
          </a:p>
        </p:txBody>
      </p:sp>
    </p:spTree>
    <p:extLst>
      <p:ext uri="{BB962C8B-B14F-4D97-AF65-F5344CB8AC3E}">
        <p14:creationId xmlns:p14="http://schemas.microsoft.com/office/powerpoint/2010/main" val="67162348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r>
              <a:rPr lang="en-US" baseline="0" dirty="0"/>
              <a:t> </a:t>
            </a:r>
            <a:r>
              <a:rPr lang="en-US" b="1" dirty="0"/>
              <a:t>Supplemental</a:t>
            </a:r>
            <a:r>
              <a:rPr lang="en-US" b="1" baseline="0" dirty="0"/>
              <a:t> Resource Slide.</a:t>
            </a:r>
            <a:endParaRPr lang="en-US" b="1" dirty="0"/>
          </a:p>
          <a:p>
            <a:r>
              <a:rPr lang="en-US" dirty="0"/>
              <a:t>If</a:t>
            </a:r>
            <a:r>
              <a:rPr lang="en-US" baseline="0" dirty="0"/>
              <a:t> your students ask a q</a:t>
            </a:r>
            <a:r>
              <a:rPr lang="en-US" dirty="0"/>
              <a:t>uestion such as :</a:t>
            </a:r>
            <a:r>
              <a:rPr lang="en-US" baseline="0" dirty="0"/>
              <a:t> </a:t>
            </a:r>
            <a:r>
              <a:rPr lang="en-US" b="1" baseline="0" dirty="0"/>
              <a:t>Are there other craters on Earth? </a:t>
            </a:r>
            <a:r>
              <a:rPr lang="en-US" b="0" baseline="0" dirty="0"/>
              <a:t>The answer is, yes, there are a lot of confirmed, documented craters.</a:t>
            </a:r>
          </a:p>
          <a:p>
            <a:r>
              <a:rPr lang="en-US" b="0" baseline="0" dirty="0"/>
              <a:t>You can read more, browse a table of information and view an interactive form of the map on this slide all at: https://en.wikipedia.org/wiki/List_of_impact_craters_on_Earth</a:t>
            </a:r>
          </a:p>
          <a:p>
            <a:endParaRPr lang="en-US" b="1" baseline="0" dirty="0"/>
          </a:p>
          <a:p>
            <a:r>
              <a:rPr lang="en-US" b="0" baseline="0" dirty="0"/>
              <a:t>SOURCES:</a:t>
            </a:r>
          </a:p>
          <a:p>
            <a:r>
              <a:rPr lang="en-US" b="0" baseline="0" dirty="0"/>
              <a:t>Wikipedia article, “List of impact craters on Earth”</a:t>
            </a:r>
          </a:p>
          <a:p>
            <a:r>
              <a:rPr lang="en-US" b="0" baseline="0" dirty="0"/>
              <a:t>(https://en.wikipedia.org/wiki/List_of_impact_craters_on_Earth)</a:t>
            </a:r>
          </a:p>
          <a:p>
            <a:endParaRPr lang="en-US" b="0" baseline="0" dirty="0"/>
          </a:p>
          <a:p>
            <a:r>
              <a:rPr lang="en-US" b="0" dirty="0"/>
              <a:t>Image, “</a:t>
            </a:r>
            <a:r>
              <a:rPr lang="en-US" dirty="0"/>
              <a:t>World map of craters on the Earth Impact Database by CMG Lee. Hover over or tap a circle or cross to highlight it and show its details. Background map is from https://earthquake.usgs.gov/learn/topics/plate_tectonics/majplatecolor.pdf and crater data is from http://passc.net/</a:t>
            </a:r>
            <a:r>
              <a:rPr lang="en-US" dirty="0" err="1"/>
              <a:t>EarthImpactDatabase</a:t>
            </a:r>
            <a:r>
              <a:rPr lang="en-US" dirty="0"/>
              <a:t>/.</a:t>
            </a:r>
            <a:r>
              <a:rPr lang="en-US" b="0" dirty="0"/>
              <a:t>”</a:t>
            </a:r>
          </a:p>
          <a:p>
            <a:r>
              <a:rPr lang="en-US" b="0" dirty="0"/>
              <a:t>URL: https://upload.wikimedia.org/wikipedia/commons/c/cc/Earth_Impact_Database_world_map.svg</a:t>
            </a:r>
          </a:p>
          <a:p>
            <a:r>
              <a:rPr lang="en-US" b="0" dirty="0"/>
              <a:t>Attribution: </a:t>
            </a:r>
            <a:r>
              <a:rPr lang="en-US" b="0" dirty="0" err="1"/>
              <a:t>Cmglee</a:t>
            </a:r>
            <a:r>
              <a:rPr lang="en-US" b="0" dirty="0"/>
              <a:t>, United States Geological Survey, Earth Impact Database / CC BY-SA (https://creativecommons.org/licenses/by-sa/4.0)</a:t>
            </a:r>
          </a:p>
          <a:p>
            <a:endParaRPr lang="en-US" b="0" dirty="0"/>
          </a:p>
        </p:txBody>
      </p:sp>
      <p:sp>
        <p:nvSpPr>
          <p:cNvPr id="4" name="Slide Number Placeholder 3"/>
          <p:cNvSpPr>
            <a:spLocks noGrp="1"/>
          </p:cNvSpPr>
          <p:nvPr>
            <p:ph type="sldNum" sz="quarter" idx="5"/>
          </p:nvPr>
        </p:nvSpPr>
        <p:spPr/>
        <p:txBody>
          <a:bodyPr/>
          <a:lstStyle/>
          <a:p>
            <a:fld id="{E85135F7-F3E7-45B8-BA64-443E5B646829}" type="slidenum">
              <a:rPr lang="en-US" smtClean="0"/>
              <a:t>205</a:t>
            </a:fld>
            <a:endParaRPr lang="en-US"/>
          </a:p>
        </p:txBody>
      </p:sp>
    </p:spTree>
    <p:extLst>
      <p:ext uri="{BB962C8B-B14F-4D97-AF65-F5344CB8AC3E}">
        <p14:creationId xmlns:p14="http://schemas.microsoft.com/office/powerpoint/2010/main" val="412948302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r>
              <a:rPr lang="en-US" baseline="0" dirty="0"/>
              <a:t> </a:t>
            </a:r>
            <a:r>
              <a:rPr lang="en-US" b="1" dirty="0"/>
              <a:t>Supplemental</a:t>
            </a:r>
            <a:r>
              <a:rPr lang="en-US" b="1" baseline="0" dirty="0"/>
              <a:t> Resource Slide.</a:t>
            </a:r>
            <a:endParaRPr lang="en-US" dirty="0"/>
          </a:p>
          <a:p>
            <a:r>
              <a:rPr lang="en-US" dirty="0"/>
              <a:t>This is just an introduction to a few craters.</a:t>
            </a:r>
            <a:r>
              <a:rPr lang="en-US" baseline="0" dirty="0"/>
              <a:t> Some students might make a comparison to other craters—Crater Lake in Oregon, for example. Be sure you know the origins of those craters or leave open a question about whether all craters we see are caused by impacts. (You should have already generated the idea that craters can be caused by volcanic eruptions. Crater Lake fits into that category of crater.)</a:t>
            </a:r>
          </a:p>
          <a:p>
            <a:r>
              <a:rPr lang="en-US" b="0" baseline="0" dirty="0"/>
              <a:t>On the next slides we’ll see more and talk about how and why these craters look different than the craters we’ve seen in other images of the solar system.</a:t>
            </a:r>
          </a:p>
          <a:p>
            <a:endParaRPr lang="en-US" b="1" baseline="0" dirty="0"/>
          </a:p>
          <a:p>
            <a:r>
              <a:rPr lang="en-US" b="0" baseline="0" dirty="0"/>
              <a:t>SOURCES:</a:t>
            </a:r>
          </a:p>
          <a:p>
            <a:r>
              <a:rPr lang="en-US" dirty="0"/>
              <a:t>Image, “Meteor Crater Aerial View 2010”</a:t>
            </a:r>
          </a:p>
          <a:p>
            <a:r>
              <a:rPr lang="en-US" dirty="0"/>
              <a:t>URL: https://commons.wikimedia.org/wiki/File:Meteorcrater.jpg</a:t>
            </a:r>
          </a:p>
          <a:p>
            <a:r>
              <a:rPr lang="en-US" dirty="0"/>
              <a:t>Attribution: </a:t>
            </a:r>
            <a:r>
              <a:rPr lang="en-US" dirty="0" err="1"/>
              <a:t>Shane.torgerson</a:t>
            </a:r>
            <a:r>
              <a:rPr lang="en-US" dirty="0"/>
              <a:t> [CC BY (https://creativecommons.org/licenses/by/3.0)]</a:t>
            </a:r>
          </a:p>
          <a:p>
            <a:endParaRPr lang="en-US" dirty="0"/>
          </a:p>
          <a:p>
            <a:r>
              <a:rPr lang="en-US" dirty="0"/>
              <a:t>Image, “</a:t>
            </a:r>
            <a:r>
              <a:rPr lang="en-US" dirty="0" err="1"/>
              <a:t>El'gygytgyn</a:t>
            </a:r>
            <a:r>
              <a:rPr lang="en-US" dirty="0"/>
              <a:t>, Russia, is a impact crater with a diameter of 18 km. Its age is estimated to be 3.5 million years.”</a:t>
            </a:r>
          </a:p>
          <a:p>
            <a:r>
              <a:rPr lang="en-US" dirty="0"/>
              <a:t>URL: https://commons.wikimedia.org/wiki/File:Elgygytgyn.jpg</a:t>
            </a:r>
          </a:p>
          <a:p>
            <a:r>
              <a:rPr lang="en-US" dirty="0"/>
              <a:t>Attribution: </a:t>
            </a:r>
            <a:r>
              <a:rPr lang="en-US" dirty="0" err="1"/>
              <a:t>User:Vesta</a:t>
            </a:r>
            <a:r>
              <a:rPr lang="en-US" dirty="0"/>
              <a:t> / Public domain (via Wikimedia Commons CC0)</a:t>
            </a:r>
          </a:p>
          <a:p>
            <a:endParaRPr lang="en-US" b="0" dirty="0"/>
          </a:p>
          <a:p>
            <a:r>
              <a:rPr lang="en-US" b="0" dirty="0"/>
              <a:t>Image, “</a:t>
            </a:r>
            <a:r>
              <a:rPr lang="en-US" dirty="0"/>
              <a:t>STS009-048-3139 Manicouagan Reservoir, Canada December 1983. Located in a rugged, heavily timbered area of the Canadian Shield in Quebec Province, Manicouagan Reservoir is impressive in this low-oblique, west-looking photograph. The reservoir, a large annular lake, marks the site of an impact crater 60 miles (100 kilometers) wide. Formed almost 212 million years ago when a large meteorite hit Earth, the crater has been worn down by many advances and retreats of glaciers and other processes of erosion. The reservoir is drained at its south end by the Manicouagan River, which flows from the reservoir and empties into the Saint Lawrence River nearly 300 miles (483 kilometers) south.”</a:t>
            </a:r>
            <a:endParaRPr lang="en-US" b="0" dirty="0"/>
          </a:p>
          <a:p>
            <a:r>
              <a:rPr lang="en-US" b="0" dirty="0"/>
              <a:t>URL: https://commons.wikimedia.org/wiki/File:STS009_Manicouagan.jpg</a:t>
            </a:r>
          </a:p>
          <a:p>
            <a:r>
              <a:rPr lang="en-US" b="0" dirty="0"/>
              <a:t>Attribution: </a:t>
            </a:r>
            <a:r>
              <a:rPr lang="fr-FR" b="0" dirty="0"/>
              <a:t>National </a:t>
            </a:r>
            <a:r>
              <a:rPr lang="fr-FR" b="0" dirty="0" err="1"/>
              <a:t>Aeronautics</a:t>
            </a:r>
            <a:r>
              <a:rPr lang="fr-FR" b="0" dirty="0"/>
              <a:t> &amp;</a:t>
            </a:r>
            <a:r>
              <a:rPr lang="fr-FR" b="0" dirty="0" err="1"/>
              <a:t>amp</a:t>
            </a:r>
            <a:r>
              <a:rPr lang="fr-FR" b="0" dirty="0"/>
              <a:t>; </a:t>
            </a:r>
            <a:r>
              <a:rPr lang="fr-FR" b="0" dirty="0" err="1"/>
              <a:t>Space</a:t>
            </a:r>
            <a:r>
              <a:rPr lang="fr-FR" b="0" dirty="0"/>
              <a:t> Administration / Public </a:t>
            </a:r>
            <a:r>
              <a:rPr lang="fr-FR" b="0" dirty="0" err="1"/>
              <a:t>domain</a:t>
            </a:r>
            <a:endParaRPr lang="fr-FR" b="0" dirty="0"/>
          </a:p>
          <a:p>
            <a:endParaRPr lang="fr-FR" b="0" dirty="0"/>
          </a:p>
          <a:p>
            <a:r>
              <a:rPr lang="en-US" b="0" dirty="0"/>
              <a:t>Image, “</a:t>
            </a:r>
            <a:r>
              <a:rPr lang="en-US" dirty="0"/>
              <a:t>Lake </a:t>
            </a:r>
            <a:r>
              <a:rPr lang="en-US" dirty="0" err="1"/>
              <a:t>Bosumtwi</a:t>
            </a:r>
            <a:r>
              <a:rPr lang="en-US" dirty="0"/>
              <a:t>, Ghana, view from Southwest. </a:t>
            </a:r>
            <a:r>
              <a:rPr lang="en-US" dirty="0" err="1"/>
              <a:t>Bosumtwiis</a:t>
            </a:r>
            <a:r>
              <a:rPr lang="en-US" dirty="0"/>
              <a:t> a lake-filled impact crater, about 10.5 km in size an 1.3 million years old. Vertical exaggeration 3x.</a:t>
            </a:r>
            <a:r>
              <a:rPr lang="en-US" b="0" dirty="0"/>
              <a:t>”</a:t>
            </a:r>
          </a:p>
          <a:p>
            <a:r>
              <a:rPr lang="en-US" b="0" dirty="0"/>
              <a:t>URL: https://commons.wikimedia.org/wiki/File:Bosumtwi_Worldwind_SW.jpg</a:t>
            </a:r>
          </a:p>
          <a:p>
            <a:r>
              <a:rPr lang="en-US" b="0" dirty="0"/>
              <a:t>Attribution: </a:t>
            </a:r>
            <a:r>
              <a:rPr lang="en-US" b="0" dirty="0" err="1"/>
              <a:t>User:Vesta</a:t>
            </a:r>
            <a:r>
              <a:rPr lang="en-US" b="0" dirty="0"/>
              <a:t> / Public domain</a:t>
            </a:r>
            <a:endParaRPr lang="fr-FR" b="0" dirty="0"/>
          </a:p>
          <a:p>
            <a:endParaRPr lang="fr-FR" b="0" dirty="0"/>
          </a:p>
          <a:p>
            <a:endParaRPr lang="en-US" b="0" dirty="0"/>
          </a:p>
          <a:p>
            <a:r>
              <a:rPr lang="en-US" b="0" dirty="0"/>
              <a:t>Image, “</a:t>
            </a:r>
          </a:p>
        </p:txBody>
      </p:sp>
      <p:sp>
        <p:nvSpPr>
          <p:cNvPr id="4" name="Slide Number Placeholder 3"/>
          <p:cNvSpPr>
            <a:spLocks noGrp="1"/>
          </p:cNvSpPr>
          <p:nvPr>
            <p:ph type="sldNum" sz="quarter" idx="5"/>
          </p:nvPr>
        </p:nvSpPr>
        <p:spPr/>
        <p:txBody>
          <a:bodyPr/>
          <a:lstStyle/>
          <a:p>
            <a:fld id="{E85135F7-F3E7-45B8-BA64-443E5B646829}" type="slidenum">
              <a:rPr lang="en-US" smtClean="0"/>
              <a:t>206</a:t>
            </a:fld>
            <a:endParaRPr lang="en-US"/>
          </a:p>
        </p:txBody>
      </p:sp>
    </p:spTree>
    <p:extLst>
      <p:ext uri="{BB962C8B-B14F-4D97-AF65-F5344CB8AC3E}">
        <p14:creationId xmlns:p14="http://schemas.microsoft.com/office/powerpoint/2010/main" val="136843441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This slide helps the to see the relationship</a:t>
            </a:r>
            <a:r>
              <a:rPr lang="en-US" baseline="0" dirty="0"/>
              <a:t> between the images, highlighting one process that might obscure craters on Earth, or at least make them look different.</a:t>
            </a:r>
            <a:endParaRPr lang="en-US" b="0" baseline="0" dirty="0"/>
          </a:p>
          <a:p>
            <a:endParaRPr lang="en-US" b="1" baseline="0" dirty="0"/>
          </a:p>
          <a:p>
            <a:r>
              <a:rPr lang="en-US" b="0" baseline="0" dirty="0"/>
              <a:t>SOURCES:</a:t>
            </a:r>
          </a:p>
          <a:p>
            <a:r>
              <a:rPr lang="en-US" b="0" dirty="0"/>
              <a:t>Image, “</a:t>
            </a:r>
            <a:r>
              <a:rPr lang="en-US" dirty="0" err="1"/>
              <a:t>Pingualuit</a:t>
            </a:r>
            <a:r>
              <a:rPr lang="en-US" dirty="0"/>
              <a:t> crater in Nunavik, northern Quebec, Canada, looking west. It contains a lake named Lake </a:t>
            </a:r>
            <a:r>
              <a:rPr lang="en-US" dirty="0" err="1"/>
              <a:t>Pingualuk</a:t>
            </a:r>
            <a:r>
              <a:rPr lang="en-US" dirty="0"/>
              <a:t>.</a:t>
            </a:r>
            <a:r>
              <a:rPr lang="en-US" b="0" dirty="0"/>
              <a:t>”</a:t>
            </a:r>
          </a:p>
          <a:p>
            <a:r>
              <a:rPr lang="en-US" b="0" dirty="0"/>
              <a:t>URL: https://commons.wikimedia.org/wiki/File:Pingualuit_aerial_2007.jpg</a:t>
            </a:r>
          </a:p>
          <a:p>
            <a:r>
              <a:rPr lang="en-US" b="0" dirty="0"/>
              <a:t>Attribution: NASA. Courtesy of Denis </a:t>
            </a:r>
            <a:r>
              <a:rPr lang="en-US" b="0" dirty="0" err="1"/>
              <a:t>Sarrazin</a:t>
            </a:r>
            <a:r>
              <a:rPr lang="en-US" b="0" dirty="0"/>
              <a:t>. / Public domain</a:t>
            </a:r>
          </a:p>
          <a:p>
            <a:endParaRPr lang="en-US" b="0" dirty="0"/>
          </a:p>
          <a:p>
            <a:r>
              <a:rPr lang="en-US" dirty="0"/>
              <a:t>Image, “Meteor Crater Aerial View 2010”</a:t>
            </a:r>
          </a:p>
          <a:p>
            <a:r>
              <a:rPr lang="en-US" dirty="0"/>
              <a:t>URL: https://commons.wikimedia.org/wiki/File:Meteorcrater.jpg</a:t>
            </a:r>
          </a:p>
          <a:p>
            <a:r>
              <a:rPr lang="en-US" dirty="0"/>
              <a:t>Attribution: </a:t>
            </a:r>
            <a:r>
              <a:rPr lang="en-US" dirty="0" err="1"/>
              <a:t>Shane.torgerson</a:t>
            </a:r>
            <a:r>
              <a:rPr lang="en-US" dirty="0"/>
              <a:t> [CC BY (https://creativecommons.org/licenses/by/3.0)]</a:t>
            </a:r>
          </a:p>
          <a:p>
            <a:endParaRPr lang="en-US" b="0" dirty="0"/>
          </a:p>
        </p:txBody>
      </p:sp>
      <p:sp>
        <p:nvSpPr>
          <p:cNvPr id="4" name="Slide Number Placeholder 3"/>
          <p:cNvSpPr>
            <a:spLocks noGrp="1"/>
          </p:cNvSpPr>
          <p:nvPr>
            <p:ph type="sldNum" sz="quarter" idx="5"/>
          </p:nvPr>
        </p:nvSpPr>
        <p:spPr/>
        <p:txBody>
          <a:bodyPr/>
          <a:lstStyle/>
          <a:p>
            <a:fld id="{E85135F7-F3E7-45B8-BA64-443E5B646829}" type="slidenum">
              <a:rPr lang="en-US" smtClean="0"/>
              <a:t>207</a:t>
            </a:fld>
            <a:endParaRPr lang="en-US"/>
          </a:p>
        </p:txBody>
      </p:sp>
    </p:spTree>
    <p:extLst>
      <p:ext uri="{BB962C8B-B14F-4D97-AF65-F5344CB8AC3E}">
        <p14:creationId xmlns:p14="http://schemas.microsoft.com/office/powerpoint/2010/main" val="76819704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Lead</a:t>
            </a:r>
            <a:r>
              <a:rPr lang="en-US" baseline="0" dirty="0"/>
              <a:t> a short class discussion here about HOW these impact sites look different and then a discussion about WHY they look different. The real punchline here is that the Earth *does* have craters. They’re just harder to see because of these processes of erosion, pooling of water, and growth of plants and the biosphere in general. In this way, the other three spheres that make Earth look more unique from space in-general are the key to understanding why craters on Earth might look different or even completely disappear over time!</a:t>
            </a:r>
          </a:p>
          <a:p>
            <a:endParaRPr lang="en-US" b="0" baseline="0" dirty="0"/>
          </a:p>
          <a:p>
            <a:r>
              <a:rPr lang="en-US" b="0" baseline="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a:t>
            </a:r>
            <a:r>
              <a:rPr lang="en-US" b="0" dirty="0" err="1"/>
              <a:t>Popigai</a:t>
            </a:r>
            <a:r>
              <a:rPr lang="en-US" b="0" dirty="0"/>
              <a:t> crater Russia”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URL: https://commons.wikimedia.org/wiki/File:Popigai_crater_russia.jpg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Attribution:</a:t>
            </a:r>
            <a:r>
              <a:rPr lang="en-US" b="0" baseline="0" dirty="0"/>
              <a:t> NASA via Wikimedia Commons. (</a:t>
            </a:r>
            <a:r>
              <a:rPr lang="en-US" i="1" dirty="0"/>
              <a:t>This file is in the </a:t>
            </a:r>
            <a:r>
              <a:rPr lang="en-US" b="1" i="1" dirty="0"/>
              <a:t>public domain</a:t>
            </a:r>
            <a:r>
              <a:rPr lang="en-US" i="1" dirty="0"/>
              <a:t> in the United States because it was solely created by NASA. NASA copyright policy states that "NASA material is not protected by copyright </a:t>
            </a:r>
            <a:r>
              <a:rPr lang="en-US" b="1" i="1" dirty="0"/>
              <a:t>unless noted</a:t>
            </a:r>
            <a:r>
              <a:rPr lang="en-US" i="1"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a:t>
            </a:r>
            <a:r>
              <a:rPr lang="en-US" dirty="0" err="1"/>
              <a:t>Siljan</a:t>
            </a:r>
            <a:r>
              <a:rPr lang="en-US" dirty="0"/>
              <a:t> impact crater. Several lakes trace the remnants of the eroded impact crater that was formed by a meteorite impact about 370 million years ago. With a diameter of 55 km it is the largest impact structure in Europe. Lake </a:t>
            </a:r>
            <a:r>
              <a:rPr lang="en-US" dirty="0" err="1"/>
              <a:t>Siljan</a:t>
            </a:r>
            <a:r>
              <a:rPr lang="en-US" dirty="0"/>
              <a:t> is the large lake in the south of the ring.”</a:t>
            </a:r>
          </a:p>
          <a:p>
            <a:r>
              <a:rPr lang="en-US" b="0" dirty="0"/>
              <a:t>URL: https://commons.wikimedia.org/wiki/File:Siljan_WorldWind.jpg</a:t>
            </a:r>
          </a:p>
          <a:p>
            <a:r>
              <a:rPr lang="en-US" b="0" dirty="0"/>
              <a:t>Attribution: </a:t>
            </a:r>
            <a:r>
              <a:rPr lang="en-US" b="0" dirty="0" err="1"/>
              <a:t>User:Vesta</a:t>
            </a:r>
            <a:r>
              <a:rPr lang="en-US" b="0" dirty="0"/>
              <a:t> / Public domain</a:t>
            </a:r>
          </a:p>
          <a:p>
            <a:endParaRPr lang="en-US" b="0" dirty="0"/>
          </a:p>
          <a:p>
            <a:r>
              <a:rPr lang="en-US" b="0" dirty="0"/>
              <a:t>Image, “</a:t>
            </a:r>
            <a:r>
              <a:rPr lang="en-US" dirty="0" err="1"/>
              <a:t>Vredefort</a:t>
            </a:r>
            <a:r>
              <a:rPr lang="en-US" dirty="0"/>
              <a:t> Dome, Free State, South Africa.</a:t>
            </a:r>
            <a:r>
              <a:rPr lang="en-US" b="0" dirty="0"/>
              <a:t>”</a:t>
            </a:r>
          </a:p>
          <a:p>
            <a:r>
              <a:rPr lang="en-US" b="0" dirty="0"/>
              <a:t>URL: https://commons.wikimedia.org/wiki/File:Vredefort_Dome_STS51I-33-56AA.jpg</a:t>
            </a:r>
          </a:p>
          <a:p>
            <a:r>
              <a:rPr lang="en-US" b="0" dirty="0"/>
              <a:t>Attribution: </a:t>
            </a:r>
            <a:r>
              <a:rPr lang="pt-BR" b="0" dirty="0"/>
              <a:t>Júlio Reis (User:Tintazul) / Public domain</a:t>
            </a:r>
            <a:endParaRPr lang="en-US" b="0" dirty="0"/>
          </a:p>
          <a:p>
            <a:endParaRPr lang="en-US" b="0" dirty="0"/>
          </a:p>
        </p:txBody>
      </p:sp>
      <p:sp>
        <p:nvSpPr>
          <p:cNvPr id="4" name="Slide Number Placeholder 3"/>
          <p:cNvSpPr>
            <a:spLocks noGrp="1"/>
          </p:cNvSpPr>
          <p:nvPr>
            <p:ph type="sldNum" sz="quarter" idx="5"/>
          </p:nvPr>
        </p:nvSpPr>
        <p:spPr/>
        <p:txBody>
          <a:bodyPr/>
          <a:lstStyle/>
          <a:p>
            <a:fld id="{E85135F7-F3E7-45B8-BA64-443E5B646829}" type="slidenum">
              <a:rPr lang="en-US" smtClean="0"/>
              <a:t>208</a:t>
            </a:fld>
            <a:endParaRPr lang="en-US"/>
          </a:p>
        </p:txBody>
      </p:sp>
    </p:spTree>
    <p:extLst>
      <p:ext uri="{BB962C8B-B14F-4D97-AF65-F5344CB8AC3E}">
        <p14:creationId xmlns:p14="http://schemas.microsoft.com/office/powerpoint/2010/main" val="331135297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a:t>
            </a:r>
            <a:r>
              <a:rPr lang="en-US" baseline="0" dirty="0"/>
              <a:t> </a:t>
            </a:r>
            <a:r>
              <a:rPr lang="en-US" b="1" dirty="0"/>
              <a:t>Supplemental</a:t>
            </a:r>
            <a:r>
              <a:rPr lang="en-US" b="1" baseline="0" dirty="0"/>
              <a:t> Resource Slide.</a:t>
            </a:r>
          </a:p>
          <a:p>
            <a:r>
              <a:rPr lang="en-US" b="1" baseline="0" dirty="0"/>
              <a:t>Have students continue to offer ideas about what might have happened at these impact sites over time.</a:t>
            </a:r>
          </a:p>
          <a:p>
            <a:r>
              <a:rPr lang="en-US" b="1" baseline="0" dirty="0"/>
              <a:t>There are a number of processes such as erosion, pooling of water, and the growth of the biosphere. </a:t>
            </a:r>
          </a:p>
          <a:p>
            <a:r>
              <a:rPr lang="en-US" b="0" baseline="0" dirty="0"/>
              <a:t>Note to you as the teacher: in this way, the evidence of Earth’s geosphere and its formation is </a:t>
            </a:r>
            <a:r>
              <a:rPr lang="en-US" b="1" baseline="0" dirty="0"/>
              <a:t>obscured by the work of the other three spheres</a:t>
            </a:r>
            <a:r>
              <a:rPr lang="en-US" b="0" baseline="0" dirty="0"/>
              <a:t>: atmosphere (erosion), hydrosphere (pooling of water), and biosphere (growth of plants and ecological succession). This connection might be valuable to point out now or at a later time. You can even map these processes back to your representation of the four spheres if that feels coherent.</a:t>
            </a:r>
          </a:p>
          <a:p>
            <a:endParaRPr lang="en-US" b="1" baseline="0" dirty="0"/>
          </a:p>
          <a:p>
            <a:r>
              <a:rPr lang="en-US" b="0" baseline="0" dirty="0"/>
              <a:t>SOURCES:</a:t>
            </a:r>
          </a:p>
          <a:p>
            <a:r>
              <a:rPr lang="en-US" dirty="0"/>
              <a:t>Image, “</a:t>
            </a:r>
            <a:r>
              <a:rPr lang="en-US" dirty="0" err="1"/>
              <a:t>El'gygytgyn</a:t>
            </a:r>
            <a:r>
              <a:rPr lang="en-US" dirty="0"/>
              <a:t>, Russia, is a impact crater with a diameter of 18 km. Its age is estimated to be 3.5 million years.”</a:t>
            </a:r>
          </a:p>
          <a:p>
            <a:r>
              <a:rPr lang="en-US" dirty="0"/>
              <a:t>URL: https://commons.wikimedia.org/wiki/File:Elgygytgyn.jpg</a:t>
            </a:r>
          </a:p>
          <a:p>
            <a:r>
              <a:rPr lang="en-US" dirty="0"/>
              <a:t>Attribution: </a:t>
            </a:r>
            <a:r>
              <a:rPr lang="en-US" dirty="0" err="1"/>
              <a:t>User:Vesta</a:t>
            </a:r>
            <a:r>
              <a:rPr lang="en-US" dirty="0"/>
              <a:t> / Public domain (via Wikimedia Commons CC0)</a:t>
            </a:r>
          </a:p>
          <a:p>
            <a:endParaRPr lang="en-US" b="0" dirty="0"/>
          </a:p>
          <a:p>
            <a:r>
              <a:rPr lang="en-US" b="0" dirty="0"/>
              <a:t>Image, “</a:t>
            </a:r>
            <a:r>
              <a:rPr lang="en-US" dirty="0"/>
              <a:t>STS009-048-3139 Manicouagan Reservoir, Canada December 1983. Located in a rugged, heavily timbered area of the Canadian Shield in Quebec Province, Manicouagan Reservoir is impressive in this low-oblique, west-looking photograph. The reservoir, a large annular lake, marks the site of an impact crater 60 miles (100 kilometers) wide. Formed almost 212 million years ago when a large meteorite hit Earth, the crater has been worn down by many advances and retreats of glaciers and other processes of erosion. The reservoir is drained at its south end by the Manicouagan River, which flows from the reservoir and empties into the Saint Lawrence River nearly 300 miles (483 kilometers) south.”</a:t>
            </a:r>
            <a:endParaRPr lang="en-US" b="0" dirty="0"/>
          </a:p>
          <a:p>
            <a:r>
              <a:rPr lang="en-US" b="0" dirty="0"/>
              <a:t>URL: https://commons.wikimedia.org/wiki/File:STS009_Manicouagan.jpg</a:t>
            </a:r>
          </a:p>
          <a:p>
            <a:r>
              <a:rPr lang="en-US" b="0" dirty="0"/>
              <a:t>Attribution: </a:t>
            </a:r>
            <a:r>
              <a:rPr lang="fr-FR" b="0" dirty="0"/>
              <a:t>National </a:t>
            </a:r>
            <a:r>
              <a:rPr lang="fr-FR" b="0" dirty="0" err="1"/>
              <a:t>Aeronautics</a:t>
            </a:r>
            <a:r>
              <a:rPr lang="fr-FR" b="0" dirty="0"/>
              <a:t> &amp;</a:t>
            </a:r>
            <a:r>
              <a:rPr lang="fr-FR" b="0" dirty="0" err="1"/>
              <a:t>amp</a:t>
            </a:r>
            <a:r>
              <a:rPr lang="fr-FR" b="0" dirty="0"/>
              <a:t>; </a:t>
            </a:r>
            <a:r>
              <a:rPr lang="fr-FR" b="0" dirty="0" err="1"/>
              <a:t>Space</a:t>
            </a:r>
            <a:r>
              <a:rPr lang="fr-FR" b="0" dirty="0"/>
              <a:t> Administration / Public </a:t>
            </a:r>
            <a:r>
              <a:rPr lang="fr-FR" b="0" dirty="0" err="1"/>
              <a:t>domain</a:t>
            </a:r>
            <a:endParaRPr lang="fr-FR" b="0" dirty="0"/>
          </a:p>
          <a:p>
            <a:endParaRPr lang="fr-FR" b="0" dirty="0"/>
          </a:p>
          <a:p>
            <a:r>
              <a:rPr lang="en-US" b="0" dirty="0"/>
              <a:t>Image, “</a:t>
            </a:r>
            <a:r>
              <a:rPr lang="en-US" dirty="0"/>
              <a:t>Lake </a:t>
            </a:r>
            <a:r>
              <a:rPr lang="en-US" dirty="0" err="1"/>
              <a:t>Bosumtwi</a:t>
            </a:r>
            <a:r>
              <a:rPr lang="en-US" dirty="0"/>
              <a:t>, Ghana, view from Southwest. </a:t>
            </a:r>
            <a:r>
              <a:rPr lang="en-US" dirty="0" err="1"/>
              <a:t>Bosumtwiis</a:t>
            </a:r>
            <a:r>
              <a:rPr lang="en-US" dirty="0"/>
              <a:t> a lake-filled impact crater, about 10.5 km in size an 1.3 million years old. Vertical exaggeration 3x.</a:t>
            </a:r>
            <a:r>
              <a:rPr lang="en-US" b="0" dirty="0"/>
              <a:t>”</a:t>
            </a:r>
          </a:p>
          <a:p>
            <a:r>
              <a:rPr lang="en-US" b="0" dirty="0"/>
              <a:t>URL: https://commons.wikimedia.org/wiki/File:Bosumtwi_Worldwind_SW.jpg</a:t>
            </a:r>
          </a:p>
          <a:p>
            <a:r>
              <a:rPr lang="en-US" b="0" dirty="0"/>
              <a:t>Attribution: </a:t>
            </a:r>
            <a:r>
              <a:rPr lang="en-US" b="0" dirty="0" err="1"/>
              <a:t>User:Vesta</a:t>
            </a:r>
            <a:r>
              <a:rPr lang="en-US" b="0" dirty="0"/>
              <a:t> / Public domain</a:t>
            </a:r>
            <a:endParaRPr lang="fr-FR" b="0" dirty="0"/>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a:t>
            </a:r>
            <a:r>
              <a:rPr lang="en-US" b="0" dirty="0" err="1"/>
              <a:t>Popigai</a:t>
            </a:r>
            <a:r>
              <a:rPr lang="en-US" b="0" dirty="0"/>
              <a:t> crater Russia”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URL: https://commons.wikimedia.org/wiki/File:Popigai_crater_russia.jpg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Attribution:</a:t>
            </a:r>
            <a:r>
              <a:rPr lang="en-US" b="0" baseline="0" dirty="0"/>
              <a:t> NASA via Wikimedia Commons. (</a:t>
            </a:r>
            <a:r>
              <a:rPr lang="en-US" i="1" dirty="0"/>
              <a:t>This file is in the </a:t>
            </a:r>
            <a:r>
              <a:rPr lang="en-US" b="1" i="1" dirty="0"/>
              <a:t>public domain</a:t>
            </a:r>
            <a:r>
              <a:rPr lang="en-US" i="1" dirty="0"/>
              <a:t> in the United States because it was solely created by NASA. NASA copyright policy states that "NASA material is not protected by copyright </a:t>
            </a:r>
            <a:r>
              <a:rPr lang="en-US" b="1" i="1" dirty="0"/>
              <a:t>unless noted</a:t>
            </a:r>
            <a:r>
              <a:rPr lang="en-US" i="1"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a:t>
            </a:r>
            <a:r>
              <a:rPr lang="en-US" dirty="0" err="1"/>
              <a:t>Siljan</a:t>
            </a:r>
            <a:r>
              <a:rPr lang="en-US" dirty="0"/>
              <a:t> impact crater. Several lakes trace the remnants of the eroded impact crater that was formed by a meteorite impact about 370 million years ago. With a diameter of 55 km it is the largest impact structure in Europe. Lake </a:t>
            </a:r>
            <a:r>
              <a:rPr lang="en-US" dirty="0" err="1"/>
              <a:t>Siljan</a:t>
            </a:r>
            <a:r>
              <a:rPr lang="en-US" dirty="0"/>
              <a:t> is the large lake in the south of the ring.”</a:t>
            </a:r>
          </a:p>
          <a:p>
            <a:r>
              <a:rPr lang="en-US" b="0" dirty="0"/>
              <a:t>URL: https://commons.wikimedia.org/wiki/File:Siljan_WorldWind.jpg</a:t>
            </a:r>
          </a:p>
          <a:p>
            <a:r>
              <a:rPr lang="en-US" b="0" dirty="0"/>
              <a:t>Attribution: </a:t>
            </a:r>
            <a:r>
              <a:rPr lang="en-US" b="0" dirty="0" err="1"/>
              <a:t>User:Vesta</a:t>
            </a:r>
            <a:r>
              <a:rPr lang="en-US" b="0" dirty="0"/>
              <a:t> / Public domain</a:t>
            </a:r>
          </a:p>
          <a:p>
            <a:endParaRPr lang="en-US" b="0" dirty="0"/>
          </a:p>
          <a:p>
            <a:r>
              <a:rPr lang="en-US" b="0" dirty="0"/>
              <a:t>Image, “</a:t>
            </a:r>
            <a:r>
              <a:rPr lang="en-US" dirty="0" err="1"/>
              <a:t>Vredefort</a:t>
            </a:r>
            <a:r>
              <a:rPr lang="en-US" dirty="0"/>
              <a:t> Dome, Free State, South Africa.</a:t>
            </a:r>
            <a:r>
              <a:rPr lang="en-US" b="0" dirty="0"/>
              <a:t>”</a:t>
            </a:r>
          </a:p>
          <a:p>
            <a:r>
              <a:rPr lang="en-US" b="0" dirty="0"/>
              <a:t>URL: https://commons.wikimedia.org/wiki/File:Vredefort_Dome_STS51I-33-56AA.jpg</a:t>
            </a:r>
          </a:p>
          <a:p>
            <a:r>
              <a:rPr lang="en-US" b="0" dirty="0"/>
              <a:t>Attribution: </a:t>
            </a:r>
            <a:r>
              <a:rPr lang="pt-BR" b="0" dirty="0"/>
              <a:t>Júlio Reis (User:Tintazul) / Public domain</a:t>
            </a:r>
            <a:endParaRPr lang="en-US" b="0" dirty="0"/>
          </a:p>
          <a:p>
            <a:endParaRPr lang="en-US" b="0" dirty="0"/>
          </a:p>
        </p:txBody>
      </p:sp>
      <p:sp>
        <p:nvSpPr>
          <p:cNvPr id="4" name="Slide Number Placeholder 3"/>
          <p:cNvSpPr>
            <a:spLocks noGrp="1"/>
          </p:cNvSpPr>
          <p:nvPr>
            <p:ph type="sldNum" sz="quarter" idx="5"/>
          </p:nvPr>
        </p:nvSpPr>
        <p:spPr/>
        <p:txBody>
          <a:bodyPr/>
          <a:lstStyle/>
          <a:p>
            <a:fld id="{E85135F7-F3E7-45B8-BA64-443E5B646829}" type="slidenum">
              <a:rPr lang="en-US" smtClean="0"/>
              <a:t>209</a:t>
            </a:fld>
            <a:endParaRPr lang="en-US"/>
          </a:p>
        </p:txBody>
      </p:sp>
    </p:spTree>
    <p:extLst>
      <p:ext uri="{BB962C8B-B14F-4D97-AF65-F5344CB8AC3E}">
        <p14:creationId xmlns:p14="http://schemas.microsoft.com/office/powerpoint/2010/main" val="150359634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This</a:t>
            </a:r>
            <a:r>
              <a:rPr lang="en-US" baseline="0" dirty="0"/>
              <a:t> is supposed to be a fun guessing game—low stakes. But they should use some reasoning related to the processes or erosion, pooling and succession you just talked about to make an educated guess. Remind them to leverage what you’ve all just discussed.</a:t>
            </a:r>
          </a:p>
          <a:p>
            <a:endParaRPr lang="en-US" b="1" baseline="0" dirty="0"/>
          </a:p>
          <a:p>
            <a:r>
              <a:rPr lang="en-US" b="1" baseline="0" dirty="0"/>
              <a:t>We’re not going to reveal the answer at this time because we haven’t definitively decided that the hole in the Arizona desert was caused by an impact.</a:t>
            </a:r>
          </a:p>
          <a:p>
            <a:endParaRPr lang="en-US" b="1" baseline="0" dirty="0"/>
          </a:p>
          <a:p>
            <a:r>
              <a:rPr lang="en-US" b="0" baseline="0" dirty="0"/>
              <a:t>SOURCES:</a:t>
            </a:r>
          </a:p>
          <a:p>
            <a:r>
              <a:rPr lang="en-US" b="0" dirty="0"/>
              <a:t>Image, “</a:t>
            </a:r>
            <a:r>
              <a:rPr lang="en-US" dirty="0" err="1"/>
              <a:t>landsat</a:t>
            </a:r>
            <a:r>
              <a:rPr lang="en-US" dirty="0"/>
              <a:t> image of </a:t>
            </a:r>
            <a:r>
              <a:rPr lang="en-US" dirty="0" err="1"/>
              <a:t>Tenoumer</a:t>
            </a:r>
            <a:r>
              <a:rPr lang="en-US" dirty="0"/>
              <a:t> meteorite impact crater in Mauritania. Screen capture from NASA World Wind.</a:t>
            </a:r>
            <a:r>
              <a:rPr lang="en-US" b="0" dirty="0"/>
              <a:t>”</a:t>
            </a:r>
          </a:p>
          <a:p>
            <a:r>
              <a:rPr lang="en-US" b="0" dirty="0"/>
              <a:t>URL: https://commons.wikimedia.org/wiki/File:Tenoumer.jpg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Attribution:</a:t>
            </a:r>
            <a:r>
              <a:rPr lang="en-US" b="0" baseline="0" dirty="0"/>
              <a:t> NASA via Wikimedia Commons. (</a:t>
            </a:r>
            <a:r>
              <a:rPr lang="en-US" i="1" dirty="0"/>
              <a:t>This file is in the </a:t>
            </a:r>
            <a:r>
              <a:rPr lang="en-US" b="1" i="1" dirty="0"/>
              <a:t>public domain</a:t>
            </a:r>
            <a:r>
              <a:rPr lang="en-US" i="1" dirty="0"/>
              <a:t> in the United States because it was solely created by NASA. NASA copyright policy states that "NASA material is not protected by copyright </a:t>
            </a:r>
            <a:r>
              <a:rPr lang="en-US" b="1" i="1" dirty="0"/>
              <a:t>unless noted</a:t>
            </a:r>
            <a:r>
              <a:rPr lang="en-US" i="1"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Image, “</a:t>
            </a:r>
            <a:r>
              <a:rPr lang="en-US" dirty="0" err="1"/>
              <a:t>El'gygytgyn</a:t>
            </a:r>
            <a:r>
              <a:rPr lang="en-US" dirty="0"/>
              <a:t>, Russia, is a impact crater with a diameter of 18 km. Its age is estimated to be 3.5 million years.”</a:t>
            </a:r>
          </a:p>
          <a:p>
            <a:r>
              <a:rPr lang="en-US" dirty="0"/>
              <a:t>URL: https://commons.wikimedia.org/wiki/File:Elgygytgyn.jpg</a:t>
            </a:r>
          </a:p>
          <a:p>
            <a:r>
              <a:rPr lang="en-US" dirty="0"/>
              <a:t>Attribution: </a:t>
            </a:r>
            <a:r>
              <a:rPr lang="en-US" dirty="0" err="1"/>
              <a:t>User:Vesta</a:t>
            </a:r>
            <a:r>
              <a:rPr lang="en-US" dirty="0"/>
              <a:t> / Public domain (via Wikimedia Commons CC0)</a:t>
            </a:r>
          </a:p>
          <a:p>
            <a:endParaRPr lang="en-US" b="0" dirty="0"/>
          </a:p>
          <a:p>
            <a:r>
              <a:rPr lang="en-US" b="0" dirty="0"/>
              <a:t>Image, “</a:t>
            </a:r>
            <a:r>
              <a:rPr lang="en-US" dirty="0"/>
              <a:t>STS009-048-3139 Manicouagan Reservoir, Canada December 1983. Located in a rugged, heavily timbered area of the Canadian Shield in Quebec Province, Manicouagan Reservoir is impressive in this low-oblique, west-looking photograph. The reservoir, a large annular lake, marks the site of an impact crater 60 miles (100 kilometers) wide. Formed almost 212 million years ago when a large meteorite hit Earth, the crater has been worn down by many advances and retreats of glaciers and other processes of erosion. The reservoir is drained at its south end by the Manicouagan River, which flows from the reservoir and empties into the Saint Lawrence River nearly 300 miles (483 kilometers) south.”</a:t>
            </a:r>
            <a:endParaRPr lang="en-US" b="0" dirty="0"/>
          </a:p>
          <a:p>
            <a:r>
              <a:rPr lang="en-US" b="0" dirty="0"/>
              <a:t>URL: https://commons.wikimedia.org/wiki/File:STS009_Manicouagan.jpg</a:t>
            </a:r>
          </a:p>
          <a:p>
            <a:r>
              <a:rPr lang="en-US" b="0" dirty="0"/>
              <a:t>Attribution: </a:t>
            </a:r>
            <a:r>
              <a:rPr lang="fr-FR" b="0" dirty="0"/>
              <a:t>National </a:t>
            </a:r>
            <a:r>
              <a:rPr lang="fr-FR" b="0" dirty="0" err="1"/>
              <a:t>Aeronautics</a:t>
            </a:r>
            <a:r>
              <a:rPr lang="fr-FR" b="0" dirty="0"/>
              <a:t> &amp;</a:t>
            </a:r>
            <a:r>
              <a:rPr lang="fr-FR" b="0" dirty="0" err="1"/>
              <a:t>amp</a:t>
            </a:r>
            <a:r>
              <a:rPr lang="fr-FR" b="0" dirty="0"/>
              <a:t>; </a:t>
            </a:r>
            <a:r>
              <a:rPr lang="fr-FR" b="0" dirty="0" err="1"/>
              <a:t>Space</a:t>
            </a:r>
            <a:r>
              <a:rPr lang="fr-FR" b="0" dirty="0"/>
              <a:t> Administration / Public </a:t>
            </a:r>
            <a:r>
              <a:rPr lang="fr-FR" b="0" dirty="0" err="1"/>
              <a:t>domain</a:t>
            </a:r>
            <a:endParaRPr lang="fr-FR" b="0" dirty="0"/>
          </a:p>
          <a:p>
            <a:endParaRPr lang="fr-FR" b="0" dirty="0"/>
          </a:p>
          <a:p>
            <a:r>
              <a:rPr lang="en-US" b="0" dirty="0"/>
              <a:t>Image, “</a:t>
            </a:r>
            <a:r>
              <a:rPr lang="en-US" dirty="0"/>
              <a:t>Lake </a:t>
            </a:r>
            <a:r>
              <a:rPr lang="en-US" dirty="0" err="1"/>
              <a:t>Bosumtwi</a:t>
            </a:r>
            <a:r>
              <a:rPr lang="en-US" dirty="0"/>
              <a:t>, Ghana, view from Southwest. </a:t>
            </a:r>
            <a:r>
              <a:rPr lang="en-US" dirty="0" err="1"/>
              <a:t>Bosumtwiis</a:t>
            </a:r>
            <a:r>
              <a:rPr lang="en-US" dirty="0"/>
              <a:t> a lake-filled impact crater, about 10.5 km in size an 1.3 million years old. Vertical exaggeration 3x.</a:t>
            </a:r>
            <a:r>
              <a:rPr lang="en-US" b="0" dirty="0"/>
              <a:t>”</a:t>
            </a:r>
          </a:p>
          <a:p>
            <a:r>
              <a:rPr lang="en-US" b="0" dirty="0"/>
              <a:t>URL: https://commons.wikimedia.org/wiki/File:Bosumtwi_Worldwind_SW.jpg</a:t>
            </a:r>
          </a:p>
          <a:p>
            <a:r>
              <a:rPr lang="en-US" b="0" dirty="0"/>
              <a:t>Attribution: </a:t>
            </a:r>
            <a:r>
              <a:rPr lang="en-US" b="0" dirty="0" err="1"/>
              <a:t>User:Vesta</a:t>
            </a:r>
            <a:r>
              <a:rPr lang="en-US" b="0" dirty="0"/>
              <a:t> / Public domain</a:t>
            </a: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a:t>
            </a:r>
            <a:r>
              <a:rPr lang="en-US" b="0" dirty="0" err="1"/>
              <a:t>Popigai</a:t>
            </a:r>
            <a:r>
              <a:rPr lang="en-US" b="0" dirty="0"/>
              <a:t> crater Russia”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URL: https://commons.wikimedia.org/wiki/File:Popigai_crater_russia.jpg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Attribution:</a:t>
            </a:r>
            <a:r>
              <a:rPr lang="en-US" b="0" baseline="0" dirty="0"/>
              <a:t> NASA via Wikimedia Commons. (</a:t>
            </a:r>
            <a:r>
              <a:rPr lang="en-US" i="1" dirty="0"/>
              <a:t>This file is in the </a:t>
            </a:r>
            <a:r>
              <a:rPr lang="en-US" b="1" i="1" dirty="0"/>
              <a:t>public domain</a:t>
            </a:r>
            <a:r>
              <a:rPr lang="en-US" i="1" dirty="0"/>
              <a:t> in the United States because it was solely created by NASA. NASA copyright policy states that "NASA material is not protected by copyright </a:t>
            </a:r>
            <a:r>
              <a:rPr lang="en-US" b="1" i="1" dirty="0"/>
              <a:t>unless noted</a:t>
            </a:r>
            <a:r>
              <a:rPr lang="en-US" i="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r>
              <a:rPr lang="en-US" dirty="0"/>
              <a:t>Image, “Meteor Crater Aerial View 2010”</a:t>
            </a:r>
          </a:p>
          <a:p>
            <a:r>
              <a:rPr lang="en-US" dirty="0"/>
              <a:t>URL: https://commons.wikimedia.org/wiki/File:Meteorcrater.jpg</a:t>
            </a:r>
          </a:p>
          <a:p>
            <a:r>
              <a:rPr lang="en-US" dirty="0"/>
              <a:t>Attribution: </a:t>
            </a:r>
            <a:r>
              <a:rPr lang="en-US" dirty="0" err="1"/>
              <a:t>Shane.torgerson</a:t>
            </a:r>
            <a:r>
              <a:rPr lang="en-US" dirty="0"/>
              <a:t> [CC BY (https://creativecommons.org/licenses/by/3.0)]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a:t>
            </a:r>
            <a:r>
              <a:rPr lang="en-US" dirty="0" err="1"/>
              <a:t>Siljan</a:t>
            </a:r>
            <a:r>
              <a:rPr lang="en-US" dirty="0"/>
              <a:t> impact crater. Several lakes trace the remnants of the eroded impact crater that was formed by a meteorite impact about 370 million years ago. With a diameter of 55 km it is the largest impact structure in Europe. Lake </a:t>
            </a:r>
            <a:r>
              <a:rPr lang="en-US" dirty="0" err="1"/>
              <a:t>Siljan</a:t>
            </a:r>
            <a:r>
              <a:rPr lang="en-US" dirty="0"/>
              <a:t> is the large lake in the south of the ring.”</a:t>
            </a:r>
          </a:p>
          <a:p>
            <a:r>
              <a:rPr lang="en-US" b="0" dirty="0"/>
              <a:t>URL: https://commons.wikimedia.org/wiki/File:Siljan_WorldWind.jpg</a:t>
            </a:r>
          </a:p>
          <a:p>
            <a:r>
              <a:rPr lang="en-US" b="0" dirty="0"/>
              <a:t>Attribution: </a:t>
            </a:r>
            <a:r>
              <a:rPr lang="en-US" b="0" dirty="0" err="1"/>
              <a:t>User:Vesta</a:t>
            </a:r>
            <a:r>
              <a:rPr lang="en-US" b="0" dirty="0"/>
              <a:t> / Public domain</a:t>
            </a:r>
          </a:p>
          <a:p>
            <a:endParaRPr lang="en-US" b="0" dirty="0"/>
          </a:p>
          <a:p>
            <a:r>
              <a:rPr lang="en-US" b="0" dirty="0"/>
              <a:t>Image, “</a:t>
            </a:r>
            <a:r>
              <a:rPr lang="en-US" dirty="0" err="1"/>
              <a:t>Vredefort</a:t>
            </a:r>
            <a:r>
              <a:rPr lang="en-US" dirty="0"/>
              <a:t> Dome, Free State, South Africa.</a:t>
            </a:r>
            <a:r>
              <a:rPr lang="en-US" b="0" dirty="0"/>
              <a:t>”</a:t>
            </a:r>
          </a:p>
          <a:p>
            <a:r>
              <a:rPr lang="en-US" b="0" dirty="0"/>
              <a:t>URL: https://commons.wikimedia.org/wiki/File:Vredefort_Dome_STS51I-33-56AA.jpg</a:t>
            </a:r>
          </a:p>
          <a:p>
            <a:r>
              <a:rPr lang="en-US" b="0" dirty="0"/>
              <a:t>Attribution: </a:t>
            </a:r>
            <a:r>
              <a:rPr lang="pt-BR" b="0" dirty="0"/>
              <a:t>Júlio Reis (User:Tintazul) / Public domain</a:t>
            </a:r>
            <a:endParaRPr lang="en-US" b="0" dirty="0"/>
          </a:p>
          <a:p>
            <a:endParaRPr lang="en-US" b="0" dirty="0"/>
          </a:p>
        </p:txBody>
      </p:sp>
      <p:sp>
        <p:nvSpPr>
          <p:cNvPr id="4" name="Slide Number Placeholder 3"/>
          <p:cNvSpPr>
            <a:spLocks noGrp="1"/>
          </p:cNvSpPr>
          <p:nvPr>
            <p:ph type="sldNum" sz="quarter" idx="5"/>
          </p:nvPr>
        </p:nvSpPr>
        <p:spPr/>
        <p:txBody>
          <a:bodyPr/>
          <a:lstStyle/>
          <a:p>
            <a:fld id="{E85135F7-F3E7-45B8-BA64-443E5B646829}" type="slidenum">
              <a:rPr lang="en-US" smtClean="0"/>
              <a:t>210</a:t>
            </a:fld>
            <a:endParaRPr lang="en-US"/>
          </a:p>
        </p:txBody>
      </p:sp>
    </p:spTree>
    <p:extLst>
      <p:ext uri="{BB962C8B-B14F-4D97-AF65-F5344CB8AC3E}">
        <p14:creationId xmlns:p14="http://schemas.microsoft.com/office/powerpoint/2010/main" val="1220522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What</a:t>
            </a:r>
            <a:r>
              <a:rPr lang="en-US" baseline="0" dirty="0"/>
              <a:t> happened with the 2013 Russian meteor? It sure looked like it was going to hit! (And oftentimes, brighter objects are frightening in this way!)</a:t>
            </a:r>
          </a:p>
          <a:p>
            <a:r>
              <a:rPr lang="en-US" baseline="0" dirty="0"/>
              <a:t>Turns out that </a:t>
            </a:r>
            <a:r>
              <a:rPr lang="en-US" b="1" baseline="0" dirty="0"/>
              <a:t>it did *NOT* hit the ground in a manner that would have left an impact crater</a:t>
            </a:r>
            <a:r>
              <a:rPr lang="en-US" baseline="0" dirty="0"/>
              <a:t>. Instead, it broke up in the atmosphere as it entered. You can even see evidence of the fragmentation in some of the videos. (Look for “flashes” in the illuminated meteorite as it streaks across the sky.) In fact, you’ll struggle to find any substantial historical accounts of impacts. They have been few and far between. The most recent documented impact with a crater is the </a:t>
            </a:r>
            <a:r>
              <a:rPr lang="en-US" baseline="0" dirty="0" err="1"/>
              <a:t>Wabar</a:t>
            </a:r>
            <a:r>
              <a:rPr lang="en-US" baseline="0" dirty="0"/>
              <a:t> impact in Saudi Arabia (see supplemental slides), but even those accounts are a bit vague.</a:t>
            </a:r>
            <a:endParaRPr lang="en-US" dirty="0"/>
          </a:p>
          <a:p>
            <a:endParaRPr lang="en-US" baseline="0" dirty="0"/>
          </a:p>
          <a:p>
            <a:r>
              <a:rPr lang="en-US" baseline="0" dirty="0"/>
              <a:t>SOURCES:</a:t>
            </a:r>
          </a:p>
          <a:p>
            <a:r>
              <a:rPr lang="en-US" baseline="0" dirty="0"/>
              <a:t>Image, “</a:t>
            </a:r>
            <a:r>
              <a:rPr lang="en-US" dirty="0"/>
              <a:t>2013 Russian meteor event</a:t>
            </a:r>
            <a:r>
              <a:rPr lang="en-US" baseline="0" dirty="0"/>
              <a:t> </a:t>
            </a:r>
            <a:r>
              <a:rPr lang="en-US" dirty="0"/>
              <a:t>consequences in Chelyabinsk Drama Theatre</a:t>
            </a:r>
            <a:r>
              <a:rPr lang="en-US" baseline="0" dirty="0"/>
              <a:t>”</a:t>
            </a:r>
          </a:p>
          <a:p>
            <a:r>
              <a:rPr lang="en-US" baseline="0" dirty="0"/>
              <a:t>URL: https://commons.wikimedia.org/wiki/File:Chelyabinsk_meteor_event_consequences_in_Drama_Theatre.jpg</a:t>
            </a:r>
          </a:p>
          <a:p>
            <a:r>
              <a:rPr lang="en-US" baseline="0" dirty="0"/>
              <a:t>Attribution: </a:t>
            </a:r>
            <a:r>
              <a:rPr lang="pl-PL" baseline="0" dirty="0"/>
              <a:t>Nikita Plekhanov / CC BY-SA (https://creativecommons.org/licenses/by-sa/3.0)</a:t>
            </a:r>
            <a:endParaRPr lang="en-US" baseline="0" dirty="0"/>
          </a:p>
          <a:p>
            <a:endParaRPr lang="en-US" dirty="0"/>
          </a:p>
          <a:p>
            <a:r>
              <a:rPr lang="en-US" baseline="0" dirty="0"/>
              <a:t>Image, “”</a:t>
            </a:r>
          </a:p>
          <a:p>
            <a:r>
              <a:rPr lang="en-US" baseline="0" dirty="0"/>
              <a:t>URL: https://commons.wikimedia.org/wiki/File:Chelyabinsk_meteor_event_consequences_in_Drama_Theatre.jpg</a:t>
            </a:r>
          </a:p>
          <a:p>
            <a:r>
              <a:rPr lang="en-US" baseline="0" dirty="0"/>
              <a:t>Attribution:</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211</a:t>
            </a:fld>
            <a:endParaRPr lang="en-US"/>
          </a:p>
        </p:txBody>
      </p:sp>
    </p:spTree>
    <p:extLst>
      <p:ext uri="{BB962C8B-B14F-4D97-AF65-F5344CB8AC3E}">
        <p14:creationId xmlns:p14="http://schemas.microsoft.com/office/powerpoint/2010/main" val="7478116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This map shows what we know about how the </a:t>
            </a:r>
            <a:r>
              <a:rPr lang="en-US" dirty="0" err="1"/>
              <a:t>Chekyabinsk</a:t>
            </a:r>
            <a:r>
              <a:rPr lang="en-US" baseline="0" dirty="0"/>
              <a:t> </a:t>
            </a:r>
            <a:r>
              <a:rPr lang="en-US" dirty="0"/>
              <a:t>meteor </a:t>
            </a:r>
            <a:r>
              <a:rPr lang="en-US" baseline="0" dirty="0"/>
              <a:t>broke up in the atmosphere as it entered. The meteorite chunk shown is about the size of a tennis ball, though many, many times heavier of course. This chunk and others found in the area did not leave impact craters and followed an altered trajectory from the original path of the object, falling more immediately downward as explosions breaking the main body up lead to shifts in momentum and conversion of energy.</a:t>
            </a:r>
            <a:endParaRPr lang="en-US" dirty="0"/>
          </a:p>
          <a:p>
            <a:endParaRPr lang="en-US" baseline="0" dirty="0"/>
          </a:p>
          <a:p>
            <a:r>
              <a:rPr lang="en-US" baseline="0" dirty="0"/>
              <a:t>SOURCES:</a:t>
            </a:r>
          </a:p>
          <a:p>
            <a:r>
              <a:rPr lang="en-US" baseline="0" dirty="0"/>
              <a:t>Image modified from , “</a:t>
            </a:r>
            <a:r>
              <a:rPr lang="en-US" dirty="0"/>
              <a:t>Location map of Russia.</a:t>
            </a:r>
            <a:r>
              <a:rPr lang="en-US" baseline="0" dirty="0"/>
              <a:t>” [dot and location name added for Chelyabinsk]</a:t>
            </a:r>
          </a:p>
          <a:p>
            <a:r>
              <a:rPr lang="en-US" baseline="0" dirty="0"/>
              <a:t>URL: https://commons.wikimedia.org/wiki/File:Russia_edcp_location_map.svg</a:t>
            </a:r>
          </a:p>
          <a:p>
            <a:r>
              <a:rPr lang="en-US" baseline="0" dirty="0"/>
              <a:t>Attribution: Uwe </a:t>
            </a:r>
            <a:r>
              <a:rPr lang="en-US" baseline="0" dirty="0" err="1"/>
              <a:t>Dedering</a:t>
            </a:r>
            <a:r>
              <a:rPr lang="en-US" baseline="0" dirty="0"/>
              <a:t> / CC BY-SA (https://creativecommons.org/licenses/by-sa/3.0)</a:t>
            </a:r>
          </a:p>
          <a:p>
            <a:endParaRPr lang="en-US" baseline="0" dirty="0"/>
          </a:p>
          <a:p>
            <a:r>
              <a:rPr lang="en-US" baseline="0" dirty="0"/>
              <a:t>Image, “</a:t>
            </a:r>
            <a:r>
              <a:rPr lang="en-US" dirty="0"/>
              <a:t>Trajectory projection of the Chelyabinsk </a:t>
            </a:r>
            <a:r>
              <a:rPr lang="en-US" dirty="0" err="1"/>
              <a:t>superbolide</a:t>
            </a:r>
            <a:r>
              <a:rPr lang="en-US" dirty="0"/>
              <a:t> and </a:t>
            </a:r>
            <a:r>
              <a:rPr lang="en-US" dirty="0" err="1"/>
              <a:t>strewnfield</a:t>
            </a:r>
            <a:r>
              <a:rPr lang="en-US" dirty="0"/>
              <a:t> map of recovered meteorites.</a:t>
            </a:r>
            <a:r>
              <a:rPr lang="en-US" baseline="0" dirty="0"/>
              <a:t>”</a:t>
            </a:r>
          </a:p>
          <a:p>
            <a:r>
              <a:rPr lang="en-US" baseline="0" dirty="0"/>
              <a:t>URL: https://commons.wikimedia.org/wiki/File:Strewnfield_map_of_Chelyabinsk_meteorites.jpg</a:t>
            </a:r>
          </a:p>
          <a:p>
            <a:r>
              <a:rPr lang="en-US" baseline="0" dirty="0"/>
              <a:t>Attribution: </a:t>
            </a:r>
            <a:r>
              <a:rPr lang="en-US" baseline="0" dirty="0" err="1"/>
              <a:t>Svend</a:t>
            </a:r>
            <a:r>
              <a:rPr lang="en-US" baseline="0" dirty="0"/>
              <a:t> Buhl: user Meteorite Recon, </a:t>
            </a:r>
            <a:r>
              <a:rPr lang="en-US" baseline="0" dirty="0" err="1"/>
              <a:t>OpenStreetMap</a:t>
            </a:r>
            <a:r>
              <a:rPr lang="en-US" baseline="0" dirty="0"/>
              <a:t> community / CC BY-SA (https://creativecommons.org/licenses/by-sa/3.0)</a:t>
            </a:r>
          </a:p>
          <a:p>
            <a:endParaRPr lang="en-US" dirty="0"/>
          </a:p>
          <a:p>
            <a:r>
              <a:rPr lang="en-US" baseline="0" dirty="0"/>
              <a:t>Image, “</a:t>
            </a:r>
            <a:r>
              <a:rPr lang="en-US" dirty="0"/>
              <a:t>112.2 g fragment of the Chelyabinsk (</a:t>
            </a:r>
            <a:r>
              <a:rPr lang="en-US" dirty="0" err="1"/>
              <a:t>Cherbakul</a:t>
            </a:r>
            <a:r>
              <a:rPr lang="en-US" dirty="0"/>
              <a:t>) meteorite. This specimen was found on a field between the villages of </a:t>
            </a:r>
            <a:r>
              <a:rPr lang="en-US" dirty="0" err="1"/>
              <a:t>Deputatsky</a:t>
            </a:r>
            <a:r>
              <a:rPr lang="en-US" dirty="0"/>
              <a:t> and </a:t>
            </a:r>
            <a:r>
              <a:rPr lang="en-US" dirty="0" err="1"/>
              <a:t>Emanzhelinsk</a:t>
            </a:r>
            <a:r>
              <a:rPr lang="en-US" dirty="0"/>
              <a:t> on February 18, 2013. The broken fragment displays thick primary fusion crust with flow lines and a heavily shocked matrix with melt veins and planar fractures. Scale cube is 1 cm.</a:t>
            </a:r>
            <a:r>
              <a:rPr lang="en-US" baseline="0" dirty="0"/>
              <a:t>”</a:t>
            </a:r>
          </a:p>
          <a:p>
            <a:r>
              <a:rPr lang="en-US" baseline="0" dirty="0"/>
              <a:t>URL: https://commons.wikimedia.org/wiki/File:Cheljabinsk_meteorite_fragment.jpg</a:t>
            </a:r>
          </a:p>
          <a:p>
            <a:r>
              <a:rPr lang="en-US" baseline="0" dirty="0"/>
              <a:t>Attribution: </a:t>
            </a:r>
            <a:r>
              <a:rPr lang="en-US" baseline="0" dirty="0" err="1"/>
              <a:t>Svend</a:t>
            </a:r>
            <a:r>
              <a:rPr lang="en-US" baseline="0" dirty="0"/>
              <a:t> Buhl / Meteorite Recon / CC BY-SA (https://creativecommons.org/licenses/by-sa/3.0)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212</a:t>
            </a:fld>
            <a:endParaRPr lang="en-US"/>
          </a:p>
        </p:txBody>
      </p:sp>
    </p:spTree>
    <p:extLst>
      <p:ext uri="{BB962C8B-B14F-4D97-AF65-F5344CB8AC3E}">
        <p14:creationId xmlns:p14="http://schemas.microsoft.com/office/powerpoint/2010/main" val="3775514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We’ve set this up so that you should have groups of four working on a single comparison (e.g. Earth vs. Mercury). In most classes, this means you’ll have two Earth vs. Mercury, two Earth vs. Venus, two Earth vs. the Moon, and two Earth vs. Mars groups (for a class of 32). Adjust the logistics according to your class needs and size. </a:t>
            </a:r>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a:p>
            <a:r>
              <a:rPr lang="en-US" dirty="0"/>
              <a:t>Image, “The true color image of Planet Mars, shot by Rosetta in February 2007”</a:t>
            </a:r>
          </a:p>
          <a:p>
            <a:r>
              <a:rPr lang="en-US" dirty="0"/>
              <a:t>URL: https://commons.wikimedia.org/wiki/File:OSIRIS_Mars_true_color.jpg</a:t>
            </a:r>
          </a:p>
          <a:p>
            <a:r>
              <a:rPr lang="en-US" dirty="0"/>
              <a:t>Attribution: ESA - European Space Agency &amp;amp; Max-Planck Institute for Solar System Research for OSIRIS Team ESA/MPS/UPD/LAM/IAA/RSSD/INTA/UPM/DASP/IDA [CC BY-SA 3.0-IGO (https://creativecommons.org/licenses/by-sa/3.0-igo)]</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23</a:t>
            </a:fld>
            <a:endParaRPr lang="en-US"/>
          </a:p>
        </p:txBody>
      </p:sp>
    </p:spTree>
    <p:extLst>
      <p:ext uri="{BB962C8B-B14F-4D97-AF65-F5344CB8AC3E}">
        <p14:creationId xmlns:p14="http://schemas.microsoft.com/office/powerpoint/2010/main" val="64292615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This</a:t>
            </a:r>
            <a:r>
              <a:rPr lang="en-US" baseline="0" dirty="0"/>
              <a:t> is another </a:t>
            </a:r>
            <a:r>
              <a:rPr lang="en-US" dirty="0"/>
              <a:t>relatively</a:t>
            </a:r>
            <a:r>
              <a:rPr lang="en-US" baseline="0" dirty="0"/>
              <a:t> recent</a:t>
            </a:r>
            <a:r>
              <a:rPr lang="en-US" dirty="0"/>
              <a:t> historical</a:t>
            </a:r>
            <a:r>
              <a:rPr lang="en-US" baseline="0" dirty="0"/>
              <a:t> account of an impact or “near-impact”. (Depends on how you want to define “impact”. Does there have to be a crater?) This one occurred in a more remote region of Russia in Siberia. Trees were flattened at the site even though no hole was left in the ground. Even today, the site shows evidence of near-impact: no trees grow in the central ring where the explosion that flattened the trees show in the image above. (Feel free to post images from Getty to this slide. They are not open source and as such could not be included as part of the MBER resources.)</a:t>
            </a:r>
            <a:endParaRPr lang="en-US" dirty="0"/>
          </a:p>
          <a:p>
            <a:endParaRPr lang="en-US" baseline="0" dirty="0"/>
          </a:p>
          <a:p>
            <a:r>
              <a:rPr lang="en-US" baseline="0" dirty="0"/>
              <a:t>SOURCES:</a:t>
            </a:r>
          </a:p>
          <a:p>
            <a:r>
              <a:rPr lang="en-US" baseline="0" dirty="0"/>
              <a:t>Image, “</a:t>
            </a:r>
            <a:r>
              <a:rPr lang="en-US" dirty="0"/>
              <a:t>Map showing the approximate location of the Tunguska event</a:t>
            </a:r>
            <a:r>
              <a:rPr lang="en-US" baseline="0" dirty="0"/>
              <a:t> </a:t>
            </a:r>
            <a:r>
              <a:rPr lang="en-US" dirty="0"/>
              <a:t>of 1908.</a:t>
            </a:r>
            <a:r>
              <a:rPr lang="en-US" baseline="0" dirty="0"/>
              <a:t>”</a:t>
            </a:r>
          </a:p>
          <a:p>
            <a:r>
              <a:rPr lang="en-US" baseline="0" dirty="0"/>
              <a:t>URL: https://commons.wikimedia.org/wiki/File:Russia-CIA_WFB_Map--Tunguska.png</a:t>
            </a:r>
          </a:p>
          <a:p>
            <a:r>
              <a:rPr lang="en-US" baseline="0" dirty="0"/>
              <a:t>Attribution: English: This is a hacked version of the public domain map Russia-CIA WFB </a:t>
            </a:r>
            <a:r>
              <a:rPr lang="en-US" baseline="0" dirty="0" err="1"/>
              <a:t>Map.png.User:Bobby</a:t>
            </a:r>
            <a:r>
              <a:rPr lang="en-US" baseline="0" dirty="0"/>
              <a:t> D. Bryant made the modifications and uploaded it under the GFDL on May 21, 2005. / CC BY-SA (http://creativecommons.org/licenses/by-sa/3.0/)</a:t>
            </a:r>
          </a:p>
          <a:p>
            <a:endParaRPr lang="en-US" baseline="0" dirty="0"/>
          </a:p>
          <a:p>
            <a:r>
              <a:rPr lang="en-US" baseline="0" dirty="0"/>
              <a:t>Image, “”</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213</a:t>
            </a:fld>
            <a:endParaRPr lang="en-US"/>
          </a:p>
        </p:txBody>
      </p:sp>
    </p:spTree>
    <p:extLst>
      <p:ext uri="{BB962C8B-B14F-4D97-AF65-F5344CB8AC3E}">
        <p14:creationId xmlns:p14="http://schemas.microsoft.com/office/powerpoint/2010/main" val="222663255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This</a:t>
            </a:r>
            <a:r>
              <a:rPr lang="en-US" baseline="0" dirty="0"/>
              <a:t> slide just shows some comparisons in size among the space rocks and other objects that help students imagine scale (a recurring “cross-cutting concept” in this and other units). The same reference objects will appear in the on-line impact simulator in Learning Segment 6.</a:t>
            </a:r>
            <a:endParaRPr lang="en-US" dirty="0"/>
          </a:p>
          <a:p>
            <a:endParaRPr lang="en-US" baseline="0" dirty="0"/>
          </a:p>
          <a:p>
            <a:r>
              <a:rPr lang="en-US" baseline="0" dirty="0"/>
              <a:t>SOURCES:</a:t>
            </a:r>
          </a:p>
          <a:p>
            <a:r>
              <a:rPr lang="en-US" baseline="0" dirty="0"/>
              <a:t>Image, “</a:t>
            </a:r>
            <a:r>
              <a:rPr lang="en-US" dirty="0"/>
              <a:t>Comparison of sizes Tunguska and Chelyabinsk meteoroids to Eiffel Tower and Empire State Building</a:t>
            </a:r>
            <a:r>
              <a:rPr lang="en-US" baseline="0" dirty="0"/>
              <a:t>”</a:t>
            </a:r>
          </a:p>
          <a:p>
            <a:r>
              <a:rPr lang="en-US" baseline="0" dirty="0"/>
              <a:t>URL: https://commons.wikimedia.org/wiki/File:Tunguska_and_Chelyabinsk_meteoroid_size.png</a:t>
            </a:r>
          </a:p>
          <a:p>
            <a:r>
              <a:rPr lang="en-US" baseline="0" dirty="0"/>
              <a:t>Attribution: </a:t>
            </a:r>
            <a:r>
              <a:rPr lang="pl-PL" baseline="0" dirty="0"/>
              <a:t>Phoenix CZE / CC BY-SA (https://creativecommons.org/licenses/by-sa/4.0)</a:t>
            </a:r>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214</a:t>
            </a:fld>
            <a:endParaRPr lang="en-US"/>
          </a:p>
        </p:txBody>
      </p:sp>
    </p:spTree>
    <p:extLst>
      <p:ext uri="{BB962C8B-B14F-4D97-AF65-F5344CB8AC3E}">
        <p14:creationId xmlns:p14="http://schemas.microsoft.com/office/powerpoint/2010/main" val="23084880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err="1"/>
              <a:t>Wabar</a:t>
            </a:r>
            <a:r>
              <a:rPr lang="en-US" dirty="0"/>
              <a:t> Craters</a:t>
            </a:r>
            <a:r>
              <a:rPr lang="en-US" baseline="0" dirty="0"/>
              <a:t> in the Arabian Desert likely represent the most recent terrestrial impacts on Earth. (Who knows about impacts affecting the vast expanse of our oceans?)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students that the Russian 2013 episode didn’t even hit. There were minerals at this</a:t>
            </a:r>
            <a:r>
              <a:rPr lang="en-US" baseline="0" dirty="0"/>
              <a:t> desert</a:t>
            </a:r>
            <a:r>
              <a:rPr lang="en-US" dirty="0"/>
              <a:t> site that don’t exist naturally anywhere</a:t>
            </a:r>
            <a:r>
              <a:rPr lang="en-US" baseline="0" dirty="0"/>
              <a:t> in the region</a:t>
            </a:r>
            <a:r>
              <a:rPr lang="en-US" dirty="0"/>
              <a:t>. (The Wikipedia page has a lot of info.) One</a:t>
            </a:r>
            <a:r>
              <a:rPr lang="en-US" baseline="0" dirty="0"/>
              <a:t> b</a:t>
            </a:r>
            <a:r>
              <a:rPr lang="en-US" dirty="0"/>
              <a:t>ig piece of evidence here that the craters are from impact (as is the case with </a:t>
            </a:r>
            <a:r>
              <a:rPr lang="en-US" dirty="0" err="1"/>
              <a:t>Barringer</a:t>
            </a:r>
            <a:r>
              <a:rPr lang="en-US" dirty="0"/>
              <a:t> Crater) is the presence of foreign minerals. These don’t exist in the area and point to an extraterrestrial origin. Some of the native materials, however, show</a:t>
            </a:r>
            <a:r>
              <a:rPr lang="en-US" baseline="0" dirty="0"/>
              <a:t> very nice direct evidence of the heat of impact: the silica (sand) has been turned to glass (well, </a:t>
            </a:r>
            <a:r>
              <a:rPr lang="en-US" baseline="0" dirty="0" err="1"/>
              <a:t>impactite</a:t>
            </a:r>
            <a:r>
              <a:rPr lang="en-US" baseline="0" dirty="0"/>
              <a:t>) near portions of the crater rim.</a:t>
            </a:r>
            <a:endParaRPr lang="en-US" dirty="0"/>
          </a:p>
          <a:p>
            <a:endParaRPr lang="en-US" baseline="0" dirty="0"/>
          </a:p>
          <a:p>
            <a:r>
              <a:rPr lang="en-US" baseline="0" dirty="0"/>
              <a:t>From the Wikimedia Commons image description of the 11 meter crater.(See link below.)</a:t>
            </a:r>
          </a:p>
          <a:p>
            <a:r>
              <a:rPr lang="en-US" dirty="0"/>
              <a:t>SAND-FILLED CRATER, 11 meters (36 feet) in diameter, was discovered by the authors on their expedition to </a:t>
            </a:r>
            <a:r>
              <a:rPr lang="en-US" dirty="0" err="1"/>
              <a:t>Wabar</a:t>
            </a:r>
            <a:r>
              <a:rPr lang="en-US" dirty="0"/>
              <a:t> in December 1994. Under the sand the crater is lined with a bizarre kind of rock—</a:t>
            </a:r>
            <a:r>
              <a:rPr lang="en-US" dirty="0" err="1"/>
              <a:t>impactite</a:t>
            </a:r>
            <a:r>
              <a:rPr lang="en-US" dirty="0"/>
              <a:t>—thought to have formed when immense pressures glued sand grains together. Around the crater rim are centimeter-size chips of iron and nickel. From the size of the crater geologists estimate that it formed when a dense metallic meteorite just one meter across smacked into the sand. This meteorite had split off from the larger bodies responsible for the other two craters at </a:t>
            </a:r>
            <a:r>
              <a:rPr lang="en-US" dirty="0" err="1"/>
              <a:t>Wabar</a:t>
            </a:r>
            <a:r>
              <a:rPr lang="en-US" dirty="0"/>
              <a:t>.</a:t>
            </a:r>
          </a:p>
          <a:p>
            <a:endParaRPr lang="en-US" baseline="0" dirty="0"/>
          </a:p>
          <a:p>
            <a:r>
              <a:rPr lang="en-US" baseline="0" dirty="0"/>
              <a:t>The original meteorite likely measured 16 meters in diameter, but it was thought to have broken into four pieces right before impact. Meteorites and fragments have been uncovered at the sire across multiple expeditions. The largest fragment measures just over a meter across! The rather size of the space rocks relative to the size of the impact craters is thought to be the result of a shallow angle of entry into the atmosphere (a more gentle slope to impact) and the nature of the sandy substrate.</a:t>
            </a:r>
          </a:p>
          <a:p>
            <a:endParaRPr lang="en-US" baseline="0" dirty="0"/>
          </a:p>
          <a:p>
            <a:r>
              <a:rPr lang="en-US" baseline="0" dirty="0"/>
              <a:t>More information on the </a:t>
            </a:r>
            <a:r>
              <a:rPr lang="en-US" baseline="0" dirty="0" err="1"/>
              <a:t>Wabar</a:t>
            </a:r>
            <a:r>
              <a:rPr lang="en-US" baseline="0" dirty="0"/>
              <a:t> Craters:</a:t>
            </a:r>
          </a:p>
          <a:p>
            <a:r>
              <a:rPr lang="en-US" baseline="0" dirty="0"/>
              <a:t>https://volcanoes.usgs.gov/jwynn/1998SciAm-Wabar.pdf</a:t>
            </a:r>
          </a:p>
          <a:p>
            <a:r>
              <a:rPr lang="en-US" baseline="0" dirty="0"/>
              <a:t>https://en.wikipedia.org/wiki/Wabar_craters</a:t>
            </a:r>
          </a:p>
          <a:p>
            <a:endParaRPr lang="en-US" baseline="0" dirty="0"/>
          </a:p>
          <a:p>
            <a:r>
              <a:rPr lang="en-US" baseline="0" dirty="0"/>
              <a:t>We’re exploring the following series of questions… (quickly, please)</a:t>
            </a:r>
          </a:p>
          <a:p>
            <a:endParaRPr lang="en-US" baseline="0" dirty="0"/>
          </a:p>
          <a:p>
            <a:r>
              <a:rPr lang="en-US" sz="1200" b="1" kern="1200" dirty="0">
                <a:solidFill>
                  <a:schemeClr val="tx1"/>
                </a:solidFill>
                <a:effectLst/>
                <a:latin typeface="+mn-lt"/>
                <a:ea typeface="+mn-ea"/>
                <a:cs typeface="+mn-cs"/>
              </a:rPr>
              <a:t>Q: are there rocks in space that could potentially hit the earth?</a:t>
            </a:r>
          </a:p>
          <a:p>
            <a:r>
              <a:rPr lang="en-US" sz="1200" b="1" kern="1200" dirty="0">
                <a:solidFill>
                  <a:schemeClr val="tx1"/>
                </a:solidFill>
                <a:effectLst/>
                <a:latin typeface="+mn-lt"/>
                <a:ea typeface="+mn-ea"/>
                <a:cs typeface="+mn-cs"/>
              </a:rPr>
              <a:t>P: view NASA simulation of tracked space objects. </a:t>
            </a:r>
          </a:p>
          <a:p>
            <a:r>
              <a:rPr lang="en-US" sz="1200" b="1" kern="1200" dirty="0">
                <a:solidFill>
                  <a:schemeClr val="tx1"/>
                </a:solidFill>
                <a:effectLst/>
                <a:latin typeface="+mn-lt"/>
                <a:ea typeface="+mn-ea"/>
                <a:cs typeface="+mn-cs"/>
              </a:rPr>
              <a:t>Answer: yes, there are lots of rocks in space that could potential hit the earth. </a:t>
            </a:r>
            <a:r>
              <a:rPr lang="en-US" sz="1200" b="0" kern="1200" dirty="0">
                <a:solidFill>
                  <a:schemeClr val="tx1"/>
                </a:solidFill>
                <a:effectLst/>
                <a:latin typeface="+mn-lt"/>
                <a:ea typeface="+mn-ea"/>
                <a:cs typeface="+mn-cs"/>
              </a:rPr>
              <a:t>(</a:t>
            </a:r>
            <a:r>
              <a:rPr lang="en-US" dirty="0"/>
              <a:t>And NASA is trying to find all of them and map their orbits so we would have some advanced notice.)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do we have any recent evidence of space rocks are hitting the earth?</a:t>
            </a:r>
          </a:p>
          <a:p>
            <a:r>
              <a:rPr lang="en-US" sz="1200" kern="1200" dirty="0">
                <a:solidFill>
                  <a:schemeClr val="tx1"/>
                </a:solidFill>
                <a:effectLst/>
                <a:latin typeface="+mn-lt"/>
                <a:ea typeface="+mn-ea"/>
                <a:cs typeface="+mn-cs"/>
              </a:rPr>
              <a:t>P: View pics/videos of meteors/shooting stars entering the atmosphere.</a:t>
            </a:r>
            <a:r>
              <a:rPr lang="en-US" sz="1200" kern="1200" baseline="0" dirty="0">
                <a:solidFill>
                  <a:schemeClr val="tx1"/>
                </a:solidFill>
                <a:effectLst/>
                <a:latin typeface="+mn-lt"/>
                <a:ea typeface="+mn-ea"/>
                <a:cs typeface="+mn-cs"/>
              </a:rPr>
              <a:t> (For example, </a:t>
            </a:r>
            <a:r>
              <a:rPr lang="en-US" sz="1200" kern="1200" dirty="0">
                <a:solidFill>
                  <a:schemeClr val="tx1"/>
                </a:solidFill>
                <a:effectLst/>
                <a:latin typeface="+mn-lt"/>
                <a:ea typeface="+mn-ea"/>
                <a:cs typeface="+mn-cs"/>
              </a:rPr>
              <a:t>YouTube dash cam videos, etc.)</a:t>
            </a:r>
          </a:p>
          <a:p>
            <a:r>
              <a:rPr lang="en-US" dirty="0"/>
              <a:t>Answer: yes,</a:t>
            </a:r>
            <a:r>
              <a:rPr lang="en-US" baseline="0" dirty="0"/>
              <a:t> just look on the internet!</a:t>
            </a:r>
          </a:p>
          <a:p>
            <a:endParaRPr lang="en-US" baseline="0" dirty="0"/>
          </a:p>
          <a:p>
            <a:r>
              <a:rPr lang="en-US" baseline="0" dirty="0"/>
              <a:t>SOURCES:</a:t>
            </a:r>
          </a:p>
          <a:p>
            <a:r>
              <a:rPr lang="en-US" baseline="0" dirty="0"/>
              <a:t>More information on the </a:t>
            </a:r>
            <a:r>
              <a:rPr lang="en-US" baseline="0" dirty="0" err="1"/>
              <a:t>Wabar</a:t>
            </a:r>
            <a:r>
              <a:rPr lang="en-US" baseline="0" dirty="0"/>
              <a:t> Craters:</a:t>
            </a:r>
          </a:p>
          <a:p>
            <a:r>
              <a:rPr lang="en-US" baseline="0" dirty="0"/>
              <a:t>https://volcanoes.usgs.gov/jwynn/1998SciAm-Wabar.pdf</a:t>
            </a:r>
          </a:p>
          <a:p>
            <a:r>
              <a:rPr lang="en-US" baseline="0" dirty="0"/>
              <a:t>https://en.wikipedia.org/wiki/Wabar_craters</a:t>
            </a:r>
          </a:p>
          <a:p>
            <a:endParaRPr lang="en-US" baseline="0" dirty="0"/>
          </a:p>
          <a:p>
            <a:r>
              <a:rPr lang="en-US" baseline="0" dirty="0"/>
              <a:t>Image modified from, “</a:t>
            </a:r>
            <a:r>
              <a:rPr lang="en-US" dirty="0"/>
              <a:t>Location map of Saudi Arabia</a:t>
            </a:r>
            <a:r>
              <a:rPr lang="en-US" baseline="0" dirty="0"/>
              <a:t>” [dot and text representing location added to blank map]</a:t>
            </a:r>
          </a:p>
          <a:p>
            <a:r>
              <a:rPr lang="en-US" baseline="0" dirty="0"/>
              <a:t>URL: https://commons.wikimedia.org/wiki/File:Saudi_Arabia_location_map.svg</a:t>
            </a:r>
          </a:p>
          <a:p>
            <a:r>
              <a:rPr lang="en-US" baseline="0" dirty="0"/>
              <a:t>Attribution: </a:t>
            </a:r>
            <a:r>
              <a:rPr lang="en-US" baseline="0" dirty="0" err="1"/>
              <a:t>NordNordWest</a:t>
            </a:r>
            <a:r>
              <a:rPr lang="en-US" baseline="0" dirty="0"/>
              <a:t> / CC BY-SA (https://creativecommons.org/licenses/by-sa/3.0)</a:t>
            </a:r>
          </a:p>
          <a:p>
            <a:endParaRPr lang="en-US" baseline="0" dirty="0"/>
          </a:p>
          <a:p>
            <a:r>
              <a:rPr lang="en-US" baseline="0" dirty="0"/>
              <a:t>Image, “</a:t>
            </a:r>
            <a:r>
              <a:rPr lang="en-US" dirty="0"/>
              <a:t>SAND-FILLED CRATER, 11 meters (36 feet) in diameter, was discovered by the authors on their expedition to </a:t>
            </a:r>
            <a:r>
              <a:rPr lang="en-US" dirty="0" err="1"/>
              <a:t>Wabar</a:t>
            </a:r>
            <a:r>
              <a:rPr lang="en-US" dirty="0"/>
              <a:t> in December 1994. Under the sand the crater is lined with a bizarre kind of rock—</a:t>
            </a:r>
            <a:r>
              <a:rPr lang="en-US" dirty="0" err="1"/>
              <a:t>impactite</a:t>
            </a:r>
            <a:r>
              <a:rPr lang="en-US" dirty="0"/>
              <a:t>—thought to have formed when immense pressures glued sand grains together. Around the crater rim are centimeter-size chips of iron and nickel. From the size of the crater geologists estimate that it formed when a dense metallic meteorite just one meter across smacked into the sand. This meteorite had split off from the larger bodies responsible for the other two craters at </a:t>
            </a:r>
            <a:r>
              <a:rPr lang="en-US" dirty="0" err="1"/>
              <a:t>Wabar</a:t>
            </a:r>
            <a:r>
              <a:rPr lang="en-US" dirty="0"/>
              <a:t>.</a:t>
            </a:r>
            <a:r>
              <a:rPr lang="en-US" baseline="0" dirty="0"/>
              <a:t>”</a:t>
            </a:r>
          </a:p>
          <a:p>
            <a:r>
              <a:rPr lang="en-US" baseline="0" dirty="0"/>
              <a:t>URL: https://commons.wikimedia.org/wiki/File:Meteorite_crater_at_Wabar.jpg</a:t>
            </a:r>
          </a:p>
          <a:p>
            <a:r>
              <a:rPr lang="en-US" baseline="0" dirty="0"/>
              <a:t>Attribution: Jeffrey C. Wynn and Eugene M. Shoemaker / CC BY-SA (https://creativecommons.org/licenses/by-sa/4.0)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215</a:t>
            </a:fld>
            <a:endParaRPr lang="en-US"/>
          </a:p>
        </p:txBody>
      </p:sp>
    </p:spTree>
    <p:extLst>
      <p:ext uri="{BB962C8B-B14F-4D97-AF65-F5344CB8AC3E}">
        <p14:creationId xmlns:p14="http://schemas.microsoft.com/office/powerpoint/2010/main" val="1280232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 </a:t>
            </a:r>
            <a:r>
              <a:rPr lang="en-US" b="1" dirty="0"/>
              <a:t>Supplemental</a:t>
            </a:r>
            <a:r>
              <a:rPr lang="en-US" b="1" baseline="0" dirty="0"/>
              <a:t> Resource Slide.</a:t>
            </a:r>
            <a:endParaRPr lang="en-US" dirty="0"/>
          </a:p>
          <a:p>
            <a:r>
              <a:rPr lang="en-US" dirty="0"/>
              <a:t>Show this slide only once your students have made sense of impact craters. This is an</a:t>
            </a:r>
            <a:r>
              <a:rPr lang="en-US" baseline="0" dirty="0"/>
              <a:t> impact they will likely have heard about. If questions about this impact don’t arise in this unit, they may arise in the Speciation unit during the discussion of dinosaur extinction.</a:t>
            </a:r>
          </a:p>
          <a:p>
            <a:endParaRPr lang="en-US" baseline="0" dirty="0"/>
          </a:p>
          <a:p>
            <a:r>
              <a:rPr lang="en-US" baseline="0" dirty="0"/>
              <a:t>If you visit the Wikipedia page listed in the resources below, you will also find an animation of the impact. This could be useful for reviewing the process of impact at a point where students are trying to make sense of what is happening with matter and energy.</a:t>
            </a:r>
            <a:endParaRPr lang="en-US" dirty="0"/>
          </a:p>
          <a:p>
            <a:endParaRPr lang="en-US" dirty="0"/>
          </a:p>
          <a:p>
            <a:r>
              <a:rPr lang="en-US" i="1" dirty="0"/>
              <a:t>From the image description</a:t>
            </a:r>
            <a:r>
              <a:rPr lang="en-US" i="1" baseline="0" dirty="0"/>
              <a:t> on the Wiki page for the image on the right:</a:t>
            </a:r>
          </a:p>
          <a:p>
            <a:r>
              <a:rPr lang="en-US" sz="1200" b="0" i="0" kern="1200" dirty="0">
                <a:solidFill>
                  <a:schemeClr val="tx1"/>
                </a:solidFill>
                <a:effectLst/>
                <a:latin typeface="+mn-lt"/>
                <a:ea typeface="+mn-ea"/>
                <a:cs typeface="+mn-cs"/>
              </a:rPr>
              <a:t>Gravity anomaly map of the Chicxulub impact structure. The coastline is shown as a white line. A striking series of concentric features reveals the location of the crater. White dots represent water-filled sinkholes (solution-collapse features common in the limestone rocks of the region) called cenotes after the Mayan word </a:t>
            </a:r>
            <a:r>
              <a:rPr lang="en-US" sz="1200" b="0" i="0" kern="1200" dirty="0" err="1">
                <a:solidFill>
                  <a:schemeClr val="tx1"/>
                </a:solidFill>
                <a:effectLst/>
                <a:latin typeface="+mn-lt"/>
                <a:ea typeface="+mn-ea"/>
                <a:cs typeface="+mn-cs"/>
              </a:rPr>
              <a:t>dzonot</a:t>
            </a:r>
            <a:r>
              <a:rPr lang="en-US" sz="1200" b="0" i="0" kern="1200" dirty="0">
                <a:solidFill>
                  <a:schemeClr val="tx1"/>
                </a:solidFill>
                <a:effectLst/>
                <a:latin typeface="+mn-lt"/>
                <a:ea typeface="+mn-ea"/>
                <a:cs typeface="+mn-cs"/>
              </a:rPr>
              <a:t>. A dramatic ring of cenotes is associated with the largest peripheral gravity-gradient feature. The origin of the cenote ring remains uncertain, although the link to the underlying buried crater seems clear.</a:t>
            </a:r>
          </a:p>
          <a:p>
            <a:endParaRPr lang="en-US" dirty="0"/>
          </a:p>
          <a:p>
            <a:r>
              <a:rPr lang="en-US" dirty="0"/>
              <a:t>SOURCES:</a:t>
            </a:r>
          </a:p>
          <a:p>
            <a:r>
              <a:rPr lang="en-US" dirty="0"/>
              <a:t>Image modified from,”</a:t>
            </a:r>
            <a:r>
              <a:rPr lang="en-US" sz="1200" b="0" i="0" kern="1200" dirty="0">
                <a:solidFill>
                  <a:schemeClr val="tx1"/>
                </a:solidFill>
                <a:effectLst/>
                <a:latin typeface="+mn-lt"/>
                <a:ea typeface="+mn-ea"/>
                <a:cs typeface="+mn-cs"/>
              </a:rPr>
              <a:t> Location map of North America with national borders.</a:t>
            </a:r>
            <a:r>
              <a:rPr lang="en-US" dirty="0"/>
              <a:t>” [added location of crater per Wikipedia page - </a:t>
            </a:r>
          </a:p>
          <a:p>
            <a:r>
              <a:rPr lang="en-US" dirty="0"/>
              <a:t>URL: https://commons.wikimedia.org/wiki/File:North_America_laea_location_map.svg</a:t>
            </a:r>
          </a:p>
          <a:p>
            <a:r>
              <a:rPr lang="en-US" dirty="0"/>
              <a:t>Attribution: Uwe </a:t>
            </a:r>
            <a:r>
              <a:rPr lang="en-US" dirty="0" err="1"/>
              <a:t>Dedering</a:t>
            </a:r>
            <a:r>
              <a:rPr lang="en-US" dirty="0"/>
              <a:t>, CC BY-SA 3.0 &lt;https://creativecommons.org/licenses/by-sa/3.0&gt;, via Wikimedia Commons</a:t>
            </a:r>
          </a:p>
          <a:p>
            <a:endParaRPr lang="en-US" dirty="0"/>
          </a:p>
          <a:p>
            <a:r>
              <a:rPr lang="en-US" dirty="0"/>
              <a:t>Image,</a:t>
            </a:r>
            <a:r>
              <a:rPr lang="en-US" baseline="0" dirty="0"/>
              <a:t> “</a:t>
            </a:r>
            <a:r>
              <a:rPr lang="en-US" sz="1200" b="0" i="0" kern="1200" dirty="0">
                <a:solidFill>
                  <a:schemeClr val="tx1"/>
                </a:solidFill>
                <a:effectLst/>
                <a:latin typeface="+mn-lt"/>
                <a:ea typeface="+mn-ea"/>
                <a:cs typeface="+mn-cs"/>
              </a:rPr>
              <a:t>Gravity anomaly map of the Chicxulub impact structure. The coastline is shown as a white line. A striking series of concentric features reveals the location of the crater. White dots represent water-filled sinkholes (solution-collapse features common in the limestone rocks of the region) called cenotes after the Maya word </a:t>
            </a:r>
            <a:r>
              <a:rPr lang="en-US" sz="1200" b="0" i="0" kern="1200" dirty="0" err="1">
                <a:solidFill>
                  <a:schemeClr val="tx1"/>
                </a:solidFill>
                <a:effectLst/>
                <a:latin typeface="+mn-lt"/>
                <a:ea typeface="+mn-ea"/>
                <a:cs typeface="+mn-cs"/>
              </a:rPr>
              <a:t>dzonot</a:t>
            </a:r>
            <a:r>
              <a:rPr lang="en-US" sz="1200" b="0" i="0" kern="1200" dirty="0">
                <a:solidFill>
                  <a:schemeClr val="tx1"/>
                </a:solidFill>
                <a:effectLst/>
                <a:latin typeface="+mn-lt"/>
                <a:ea typeface="+mn-ea"/>
                <a:cs typeface="+mn-cs"/>
              </a:rPr>
              <a:t>. A dramatic ring of cenotes is associated with the largest peripheral gravity-gradient feature. The origin of the cenote ring remains uncertain, although the link to the underlying buried crater seems clear.</a:t>
            </a:r>
            <a:r>
              <a:rPr lang="en-US" baseline="0" dirty="0"/>
              <a:t>”</a:t>
            </a:r>
          </a:p>
          <a:p>
            <a:r>
              <a:rPr lang="en-US" baseline="0" dirty="0"/>
              <a:t>URL: https://commons.wikimedia.org/wiki/File:Chicxulub-Anomaly.jpg</a:t>
            </a:r>
          </a:p>
          <a:p>
            <a:r>
              <a:rPr lang="en-US" baseline="0" dirty="0"/>
              <a:t>Attribution: USGS, Public domain, via Wikimedia Commons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216</a:t>
            </a:fld>
            <a:endParaRPr lang="en-US"/>
          </a:p>
        </p:txBody>
      </p:sp>
    </p:spTree>
    <p:extLst>
      <p:ext uri="{BB962C8B-B14F-4D97-AF65-F5344CB8AC3E}">
        <p14:creationId xmlns:p14="http://schemas.microsoft.com/office/powerpoint/2010/main" val="205415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Images have been sized here to show relative size of the objects. This is an opportunity to attend to the NGSS Cross-Cutting Concept (CCC) about Scale (Scale, Proportion and Quantity).</a:t>
            </a:r>
          </a:p>
          <a:p>
            <a:endParaRPr lang="en-US" baseline="0" dirty="0"/>
          </a:p>
          <a:p>
            <a:r>
              <a:rPr lang="en-US" baseline="0" dirty="0"/>
              <a:t>SOURCES:</a:t>
            </a:r>
          </a:p>
          <a:p>
            <a:r>
              <a:rPr lang="en-US" dirty="0"/>
              <a:t>Image modified from,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p>
          <a:p>
            <a:endParaRPr lang="en-US" baseline="0" dirty="0"/>
          </a:p>
          <a:p>
            <a:r>
              <a:rPr lang="en-US" dirty="0"/>
              <a:t>Image modified</a:t>
            </a:r>
            <a:r>
              <a:rPr lang="en-US" baseline="0" dirty="0"/>
              <a:t> from</a:t>
            </a:r>
            <a:r>
              <a:rPr lang="en-US" dirty="0"/>
              <a:t>, ”Full Moon photograph taken 10-22-2010 from Madison, Alabama, USA.</a:t>
            </a:r>
            <a:r>
              <a:rPr lang="en-US" baseline="0" dirty="0"/>
              <a:t>”</a:t>
            </a:r>
          </a:p>
          <a:p>
            <a:r>
              <a:rPr lang="en-US" baseline="0" dirty="0"/>
              <a:t>URL: https://commons.wikimedia.org/wiki/File:FullMoon2010.jpg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Attribution: Gregory H. </a:t>
            </a:r>
            <a:r>
              <a:rPr lang="en-US" baseline="0" dirty="0" err="1"/>
              <a:t>Revera</a:t>
            </a:r>
            <a:r>
              <a:rPr lang="en-US" baseline="0" dirty="0"/>
              <a:t> [CC BY-SA (https://creativecommons.org/licenses/by-sa/3.0)]</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24</a:t>
            </a:fld>
            <a:endParaRPr lang="en-US"/>
          </a:p>
        </p:txBody>
      </p:sp>
    </p:spTree>
    <p:extLst>
      <p:ext uri="{BB962C8B-B14F-4D97-AF65-F5344CB8AC3E}">
        <p14:creationId xmlns:p14="http://schemas.microsoft.com/office/powerpoint/2010/main" val="1686476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Here we use a more relatable distance to help students understand the dimensions of the moon. This is a recurring issue that will need attention as we address both small-scale and large-scale phenomena. How can kids (and adults) wrap their brains around large distances, etc.? Scale, incidentally, is one of the NGSS Cross Cutting Concepts. Note: Mercury is also significantly smaller than Earth (~ 38% the size of us), Mars is about 50% our size, but Venus is nearly identical in size.  </a:t>
            </a:r>
          </a:p>
          <a:p>
            <a:endParaRPr lang="en-US" baseline="0" dirty="0"/>
          </a:p>
          <a:p>
            <a:r>
              <a:rPr lang="en-US" baseline="0" dirty="0"/>
              <a:t>SOURCES:</a:t>
            </a:r>
          </a:p>
          <a:p>
            <a:r>
              <a:rPr lang="en-US" dirty="0"/>
              <a:t>Image, ”Full Moon photograph taken 10-22-2010 from Madison, Alabama, USA.</a:t>
            </a:r>
            <a:r>
              <a:rPr lang="en-US" baseline="0" dirty="0"/>
              <a:t>”</a:t>
            </a:r>
          </a:p>
          <a:p>
            <a:r>
              <a:rPr lang="en-US" baseline="0" dirty="0"/>
              <a:t>URL: https://commons.wikimedia.org/wiki/File:FullMoon2010.jpg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Attribution: Gregory H. </a:t>
            </a:r>
            <a:r>
              <a:rPr lang="en-US" baseline="0" dirty="0" err="1"/>
              <a:t>Revera</a:t>
            </a:r>
            <a:r>
              <a:rPr lang="en-US" baseline="0" dirty="0"/>
              <a:t> [CC BY-SA (https://creativecommons.org/licenses/by-sa/3.0)]</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25</a:t>
            </a:fld>
            <a:endParaRPr lang="en-US"/>
          </a:p>
        </p:txBody>
      </p:sp>
    </p:spTree>
    <p:extLst>
      <p:ext uri="{BB962C8B-B14F-4D97-AF65-F5344CB8AC3E}">
        <p14:creationId xmlns:p14="http://schemas.microsoft.com/office/powerpoint/2010/main" val="69096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Handout the various pics of the comparison planets/The Moon (e.g. FE 01 Venus Images). One color handout per pair is best rather than per table so that students can take a close look at the images. (You can preserve color copies in sheet protectors as a class set.) Students will need a few minutes to individually take notes, not similarities and differences between the images they are seeing and what they know the surface of the Earth to look like. Wander so that you can assess the necessary timing. This is a chance to push kids to make observations and ask some questions, but if the energy is slowing, move things along.</a:t>
            </a:r>
          </a:p>
          <a:p>
            <a:endParaRPr lang="en-US" baseline="0" dirty="0"/>
          </a:p>
          <a:p>
            <a:r>
              <a:rPr lang="en-US" baseline="0" dirty="0"/>
              <a:t>Next their group will be given data on their focal planet in order to supplement the comparison with Earth.</a:t>
            </a:r>
          </a:p>
        </p:txBody>
      </p:sp>
      <p:sp>
        <p:nvSpPr>
          <p:cNvPr id="4" name="Slide Number Placeholder 3"/>
          <p:cNvSpPr>
            <a:spLocks noGrp="1"/>
          </p:cNvSpPr>
          <p:nvPr>
            <p:ph type="sldNum" sz="quarter" idx="5"/>
          </p:nvPr>
        </p:nvSpPr>
        <p:spPr/>
        <p:txBody>
          <a:bodyPr/>
          <a:lstStyle/>
          <a:p>
            <a:fld id="{E85135F7-F3E7-45B8-BA64-443E5B646829}" type="slidenum">
              <a:rPr lang="en-US" smtClean="0"/>
              <a:t>26</a:t>
            </a:fld>
            <a:endParaRPr lang="en-US"/>
          </a:p>
        </p:txBody>
      </p:sp>
    </p:spTree>
    <p:extLst>
      <p:ext uri="{BB962C8B-B14F-4D97-AF65-F5344CB8AC3E}">
        <p14:creationId xmlns:p14="http://schemas.microsoft.com/office/powerpoint/2010/main" val="2011880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Students</a:t>
            </a:r>
            <a:r>
              <a:rPr lang="en-US" baseline="0" dirty="0"/>
              <a:t> working in groups will be given a rather dense data table that compares various measurements/characterizations between Earth and their focal planet/The Moon.</a:t>
            </a:r>
          </a:p>
          <a:p>
            <a:endParaRPr lang="en-US" dirty="0"/>
          </a:p>
          <a:p>
            <a:r>
              <a:rPr lang="en-US" dirty="0"/>
              <a:t>Hand out</a:t>
            </a:r>
            <a:r>
              <a:rPr lang="en-US" baseline="0" dirty="0"/>
              <a:t> the comparison sheets (e.g. FE 01 Venus Vs Earth Data Table)—one per student, but refrain from handing out the summary table of all planets. Groups should still be working only on characterizing their focal planet and comparing it to the Earth. (Soon we will mix groups so that cross-planetary data can be shared.)</a:t>
            </a:r>
          </a:p>
        </p:txBody>
      </p:sp>
      <p:sp>
        <p:nvSpPr>
          <p:cNvPr id="4" name="Slide Number Placeholder 3"/>
          <p:cNvSpPr>
            <a:spLocks noGrp="1"/>
          </p:cNvSpPr>
          <p:nvPr>
            <p:ph type="sldNum" sz="quarter" idx="5"/>
          </p:nvPr>
        </p:nvSpPr>
        <p:spPr/>
        <p:txBody>
          <a:bodyPr/>
          <a:lstStyle/>
          <a:p>
            <a:fld id="{E85135F7-F3E7-45B8-BA64-443E5B646829}" type="slidenum">
              <a:rPr lang="en-US" smtClean="0"/>
              <a:t>27</a:t>
            </a:fld>
            <a:endParaRPr lang="en-US"/>
          </a:p>
        </p:txBody>
      </p:sp>
    </p:spTree>
    <p:extLst>
      <p:ext uri="{BB962C8B-B14F-4D97-AF65-F5344CB8AC3E}">
        <p14:creationId xmlns:p14="http://schemas.microsoft.com/office/powerpoint/2010/main" val="3201855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This is one way to divide the work. Feel free to use your own method. </a:t>
            </a:r>
          </a:p>
          <a:p>
            <a:r>
              <a:rPr lang="en-US" dirty="0"/>
              <a:t>Reviewing the different rows</a:t>
            </a:r>
            <a:r>
              <a:rPr lang="en-US" baseline="0" dirty="0"/>
              <a:t> could help bolster conversations, especially if your students don’t seem familiar with planets in general. Clarifying vocabulary and terms will help facilitate conversations in a few minutes. </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28</a:t>
            </a:fld>
            <a:endParaRPr lang="en-US"/>
          </a:p>
        </p:txBody>
      </p:sp>
    </p:spTree>
    <p:extLst>
      <p:ext uri="{BB962C8B-B14F-4D97-AF65-F5344CB8AC3E}">
        <p14:creationId xmlns:p14="http://schemas.microsoft.com/office/powerpoint/2010/main" val="3953559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Reviewing the different rows</a:t>
            </a:r>
            <a:r>
              <a:rPr lang="en-US" baseline="0" dirty="0"/>
              <a:t> could help bolster conversations, especially if your students don’t seem familiar with planets in general. Clarifying vocabulary and terms will help facilitate conversations in a few minutes. </a:t>
            </a:r>
          </a:p>
          <a:p>
            <a:endParaRPr lang="en-US" baseline="0" dirty="0"/>
          </a:p>
          <a:p>
            <a:r>
              <a:rPr lang="en-US" baseline="0" dirty="0"/>
              <a:t>Have students work to summarize their rows of data in Doodle D. Use a reading protocol if your students need more scaffolding here.</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29</a:t>
            </a:fld>
            <a:endParaRPr lang="en-US"/>
          </a:p>
        </p:txBody>
      </p:sp>
    </p:spTree>
    <p:extLst>
      <p:ext uri="{BB962C8B-B14F-4D97-AF65-F5344CB8AC3E}">
        <p14:creationId xmlns:p14="http://schemas.microsoft.com/office/powerpoint/2010/main" val="3700443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Consider giving students a structured</a:t>
            </a:r>
            <a:r>
              <a:rPr lang="en-US" baseline="0" dirty="0"/>
              <a:t> dialog protocol here. You may choose to keep reinforcing one that you and the students are practicing. Or you might want to switch it up. See the MBER Essentials on the website for ideas (e.g. Talking Sticks).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30</a:t>
            </a:fld>
            <a:endParaRPr lang="en-US"/>
          </a:p>
        </p:txBody>
      </p:sp>
    </p:spTree>
    <p:extLst>
      <p:ext uri="{BB962C8B-B14F-4D97-AF65-F5344CB8AC3E}">
        <p14:creationId xmlns:p14="http://schemas.microsoft.com/office/powerpoint/2010/main" val="896353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Students may have difficulty</a:t>
            </a:r>
            <a:r>
              <a:rPr lang="en-US" baseline="0" dirty="0"/>
              <a:t> summarizing their ideas here. Let them work and wander the room to assess how they are doing with the data. The point of these readings and of the summarization activity is not to have students memorize all of the facts. Rather, we’d like them to practice organizing some complex information in a way that they’ll be able to present to other students comfortably in a small group environment. For students who are struggling or who may be nervous, help reassure them that they only need to share a few key ideas with their classmates. Have them focus on what they think might be unique about the planet they compared with the Earth.</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31</a:t>
            </a:fld>
            <a:endParaRPr lang="en-US"/>
          </a:p>
        </p:txBody>
      </p:sp>
    </p:spTree>
    <p:extLst>
      <p:ext uri="{BB962C8B-B14F-4D97-AF65-F5344CB8AC3E}">
        <p14:creationId xmlns:p14="http://schemas.microsoft.com/office/powerpoint/2010/main" val="300523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 meant to show to students.</a:t>
            </a:r>
          </a:p>
          <a:p>
            <a:endParaRPr lang="en-US" dirty="0"/>
          </a:p>
        </p:txBody>
      </p:sp>
      <p:sp>
        <p:nvSpPr>
          <p:cNvPr id="4" name="Slide Number Placeholder 3"/>
          <p:cNvSpPr>
            <a:spLocks noGrp="1"/>
          </p:cNvSpPr>
          <p:nvPr>
            <p:ph type="sldNum" sz="quarter" idx="10"/>
          </p:nvPr>
        </p:nvSpPr>
        <p:spPr/>
        <p:txBody>
          <a:bodyPr/>
          <a:lstStyle/>
          <a:p>
            <a:fld id="{D8C963D6-A539-E940-9C15-C13F565BC522}" type="slidenum">
              <a:rPr lang="en-US" smtClean="0"/>
              <a:pPr/>
              <a:t>4</a:t>
            </a:fld>
            <a:endParaRPr lang="en-US" dirty="0"/>
          </a:p>
        </p:txBody>
      </p:sp>
    </p:spTree>
    <p:extLst>
      <p:ext uri="{BB962C8B-B14F-4D97-AF65-F5344CB8AC3E}">
        <p14:creationId xmlns:p14="http://schemas.microsoft.com/office/powerpoint/2010/main" val="3380464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You want mixed</a:t>
            </a:r>
            <a:r>
              <a:rPr lang="en-US" baseline="0" dirty="0"/>
              <a:t> groups to share information about their planet in a structured way. </a:t>
            </a:r>
            <a:r>
              <a:rPr lang="en-US" dirty="0"/>
              <a:t>Facilitate</a:t>
            </a:r>
            <a:r>
              <a:rPr lang="en-US" baseline="0" dirty="0"/>
              <a:t> formation of the groups in any manner you see fit. You could also substitute a gallery walk here if you feel the constant movement will help your class. Be sure, however, to structure the protocol and to have students take notes on their Doodle Sheet, otherwise it will be too easy for the transfer of information to become passive.</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32</a:t>
            </a:fld>
            <a:endParaRPr lang="en-US"/>
          </a:p>
        </p:txBody>
      </p:sp>
    </p:spTree>
    <p:extLst>
      <p:ext uri="{BB962C8B-B14F-4D97-AF65-F5344CB8AC3E}">
        <p14:creationId xmlns:p14="http://schemas.microsoft.com/office/powerpoint/2010/main" val="2153715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Again</a:t>
            </a:r>
            <a:r>
              <a:rPr lang="en-US" baseline="0" dirty="0"/>
              <a:t> choose a dialog protocol here as you see fit. Keep things moving and active for your students.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33</a:t>
            </a:fld>
            <a:endParaRPr lang="en-US"/>
          </a:p>
        </p:txBody>
      </p:sp>
    </p:spTree>
    <p:extLst>
      <p:ext uri="{BB962C8B-B14F-4D97-AF65-F5344CB8AC3E}">
        <p14:creationId xmlns:p14="http://schemas.microsoft.com/office/powerpoint/2010/main" val="362670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Wander the room as your students</a:t>
            </a:r>
            <a:r>
              <a:rPr lang="en-US" baseline="0" dirty="0"/>
              <a:t> work in groups on Doodle Box E, a Venn diagram of characteristics of the Earth and other inner planets. You may have to review how to use a Venn diagram- they can be a little confusing!</a:t>
            </a:r>
          </a:p>
          <a:p>
            <a:endParaRPr lang="en-US" baseline="0" dirty="0"/>
          </a:p>
          <a:p>
            <a:r>
              <a:rPr lang="en-US" baseline="0" dirty="0"/>
              <a:t>There may be a number of characteristics they are convinced are unique to the Earth and others where they are less sure. You’ll want to anticipate some of what might be shared out in a minute so a fairly thorough assessment of the room is recommended here.</a:t>
            </a:r>
            <a:endParaRPr lang="en-US" dirty="0"/>
          </a:p>
          <a:p>
            <a:endParaRPr lang="en-US" dirty="0"/>
          </a:p>
          <a:p>
            <a:r>
              <a:rPr lang="en-US" i="1" dirty="0"/>
              <a:t>Note: This is the only image</a:t>
            </a:r>
            <a:r>
              <a:rPr lang="en-US" i="1" baseline="0" dirty="0"/>
              <a:t> </a:t>
            </a:r>
            <a:r>
              <a:rPr lang="en-US" i="1" dirty="0"/>
              <a:t>where Mercury is depicted as brown rather than gray. It may be colorized to distinguish it from The</a:t>
            </a:r>
            <a:r>
              <a:rPr lang="en-US" i="1" baseline="0" dirty="0"/>
              <a:t> Moon, but as noted on the Mercury images shown earlier in class, Mercury is actually a gray color.</a:t>
            </a:r>
          </a:p>
          <a:p>
            <a:endParaRPr lang="en-US" dirty="0"/>
          </a:p>
          <a:p>
            <a:r>
              <a:rPr lang="en-US" dirty="0"/>
              <a:t>SOURCES:</a:t>
            </a:r>
          </a:p>
          <a:p>
            <a:r>
              <a:rPr lang="en-US" dirty="0"/>
              <a:t>Image, “This diagram shows the approximate relative sizes of the terrestrial planets, from left to right: Mercury, Venus, Earth and Mars. Distances are not to scale.”</a:t>
            </a:r>
          </a:p>
          <a:p>
            <a:r>
              <a:rPr lang="en-US" dirty="0"/>
              <a:t>URL: https://commons.wikimedia.org/wiki/File:Terrestrial_planet_size_comparisons.jpg</a:t>
            </a:r>
          </a:p>
          <a:p>
            <a:r>
              <a:rPr lang="en-US" dirty="0"/>
              <a:t>Attribution: Wikipedia user Brian0918 [Public domain]</a:t>
            </a:r>
          </a:p>
        </p:txBody>
      </p:sp>
      <p:sp>
        <p:nvSpPr>
          <p:cNvPr id="4" name="Slide Number Placeholder 3"/>
          <p:cNvSpPr>
            <a:spLocks noGrp="1"/>
          </p:cNvSpPr>
          <p:nvPr>
            <p:ph type="sldNum" sz="quarter" idx="5"/>
          </p:nvPr>
        </p:nvSpPr>
        <p:spPr/>
        <p:txBody>
          <a:bodyPr/>
          <a:lstStyle/>
          <a:p>
            <a:fld id="{E85135F7-F3E7-45B8-BA64-443E5B646829}" type="slidenum">
              <a:rPr lang="en-US" smtClean="0"/>
              <a:t>34</a:t>
            </a:fld>
            <a:endParaRPr lang="en-US"/>
          </a:p>
        </p:txBody>
      </p:sp>
    </p:spTree>
    <p:extLst>
      <p:ext uri="{BB962C8B-B14F-4D97-AF65-F5344CB8AC3E}">
        <p14:creationId xmlns:p14="http://schemas.microsoft.com/office/powerpoint/2010/main" val="2183917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a:t>
            </a:r>
          </a:p>
          <a:p>
            <a:r>
              <a:rPr lang="en-US" dirty="0"/>
              <a:t>You’ll use this discussion and/or the next three slides in conjunction to introduce your representation of the “spheres”</a:t>
            </a:r>
            <a:r>
              <a:rPr lang="en-US" baseline="0" dirty="0"/>
              <a:t> (if you haven’t already introduced it).</a:t>
            </a:r>
            <a:endParaRPr lang="en-US" dirty="0"/>
          </a:p>
          <a:p>
            <a:r>
              <a:rPr lang="en-US" dirty="0"/>
              <a:t>Allow each group to share one characteristic in turn.</a:t>
            </a:r>
            <a:r>
              <a:rPr lang="en-US" baseline="0" dirty="0"/>
              <a:t> Your list might be relatively short. Based on what students were writing in the “both” column in Box E, you might have them start to share ideas they are less certain about in a second list. Get as many ideas out here as you can. Students have been working hard to make these observations and comparisons over the class period.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multiple spheres…</a:t>
            </a:r>
            <a:endParaRPr lang="en-US" baseline="0" dirty="0"/>
          </a:p>
          <a:p>
            <a:r>
              <a:rPr lang="en-US" baseline="0" dirty="0"/>
              <a:t>As students share, some words such as “atmosphere” may arise for the first time in front of the whole class. Pause to check in with students to see if they are all familiar with the vocabulary being used by their peers.</a:t>
            </a:r>
          </a:p>
          <a:p>
            <a:endParaRPr lang="en-US" baseline="0" dirty="0"/>
          </a:p>
          <a:p>
            <a:r>
              <a:rPr lang="en-US" b="1" baseline="0" dirty="0"/>
              <a:t>Introducing the “Spheres” Representation:</a:t>
            </a:r>
            <a:endParaRPr lang="en-US" baseline="0" dirty="0"/>
          </a:p>
          <a:p>
            <a:r>
              <a:rPr lang="en-US" baseline="0" dirty="0"/>
              <a:t>When you’ve finished writing these lists (and especially </a:t>
            </a:r>
            <a:r>
              <a:rPr lang="en-US" b="1" baseline="0" dirty="0"/>
              <a:t>after you have reviewed the next three slides on “Big Differences”</a:t>
            </a:r>
            <a:r>
              <a:rPr lang="en-US" b="0" baseline="0" dirty="0"/>
              <a:t>)</a:t>
            </a:r>
            <a:r>
              <a:rPr lang="en-US" b="1" baseline="0" dirty="0"/>
              <a:t> </a:t>
            </a:r>
            <a:r>
              <a:rPr lang="en-US" baseline="0" dirty="0"/>
              <a:t>it might be a good time to </a:t>
            </a:r>
            <a:r>
              <a:rPr lang="en-US" b="1" baseline="0" dirty="0"/>
              <a:t>introduce your representation </a:t>
            </a:r>
            <a:r>
              <a:rPr lang="en-US" b="1" dirty="0"/>
              <a:t>of the “spheres”</a:t>
            </a:r>
            <a:r>
              <a:rPr lang="en-US" b="0" dirty="0"/>
              <a:t>:</a:t>
            </a:r>
            <a:r>
              <a:rPr lang="en-US" b="1" dirty="0"/>
              <a:t> </a:t>
            </a:r>
            <a:r>
              <a:rPr lang="en-US" dirty="0"/>
              <a:t>hydrosphere, atmosphere, biosphere, and geosphere (which is a commonality instead of a Big</a:t>
            </a:r>
            <a:r>
              <a:rPr lang="en-US" baseline="0" dirty="0"/>
              <a:t> Difference</a:t>
            </a:r>
            <a:r>
              <a:rPr lang="en-US" dirty="0"/>
              <a:t> and</a:t>
            </a:r>
            <a:r>
              <a:rPr lang="en-US" baseline="0" dirty="0"/>
              <a:t> can wait to be introduced in the next learning segment)</a:t>
            </a:r>
            <a:r>
              <a:rPr lang="en-US" dirty="0"/>
              <a:t>. As</a:t>
            </a:r>
            <a:r>
              <a:rPr lang="en-US" baseline="0" dirty="0"/>
              <a:t> you introduce the representation, let students know </a:t>
            </a:r>
            <a:r>
              <a:rPr lang="en-US" dirty="0"/>
              <a:t>that you’ll be referring back to it throughout the</a:t>
            </a:r>
            <a:r>
              <a:rPr lang="en-US" baseline="0" dirty="0"/>
              <a:t> year. </a:t>
            </a:r>
            <a:r>
              <a:rPr lang="en-US" b="1" baseline="0" dirty="0"/>
              <a:t>We feel the easiest way to “organically” introduce the spheres vocabulary is to use the next three slides that cover the “Big Differences” to generate them—hydrosphere, atmosphere, biosphere. The geosphere can either be offered by you to complete the representation, or it can be recognized in the next learning segment when discussing commonalities/similarities.</a:t>
            </a:r>
          </a:p>
          <a:p>
            <a:endParaRPr lang="en-US" dirty="0"/>
          </a:p>
          <a:p>
            <a:r>
              <a:rPr lang="en-US" dirty="0"/>
              <a:t>Once</a:t>
            </a:r>
            <a:r>
              <a:rPr lang="en-US" baseline="0" dirty="0"/>
              <a:t> you’ve introduced the spheres, you can w</a:t>
            </a:r>
            <a:r>
              <a:rPr lang="en-US" dirty="0"/>
              <a:t>ork with your students to map</a:t>
            </a:r>
            <a:r>
              <a:rPr lang="en-US" baseline="0" dirty="0"/>
              <a:t> </a:t>
            </a:r>
            <a:r>
              <a:rPr lang="en-US" dirty="0"/>
              <a:t>your </a:t>
            </a:r>
            <a:r>
              <a:rPr lang="en-US" baseline="0" dirty="0"/>
              <a:t>lists of characteristics and your questions about unique features of earth onto the representation. </a:t>
            </a:r>
          </a:p>
          <a:p>
            <a:endParaRPr lang="en-US" dirty="0"/>
          </a:p>
          <a:p>
            <a:r>
              <a:rPr lang="en-US" dirty="0"/>
              <a:t>SOURCES:</a:t>
            </a:r>
          </a:p>
          <a:p>
            <a:r>
              <a:rPr lang="en-US" dirty="0"/>
              <a:t>Image, “This diagram shows the approximate relative sizes of the terrestrial planets, from left to right: Mercury, Venus, Earth and Mars. Distances are not to scale.”</a:t>
            </a:r>
          </a:p>
          <a:p>
            <a:r>
              <a:rPr lang="en-US" dirty="0"/>
              <a:t>URL: https://commons.wikimedia.org/wiki/File:Terrestrial_planet_size_comparisons.jpg</a:t>
            </a:r>
          </a:p>
          <a:p>
            <a:r>
              <a:rPr lang="en-US" dirty="0"/>
              <a:t>Attribution: Wikipedia user Brian0918 [Public domain]</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35</a:t>
            </a:fld>
            <a:endParaRPr lang="en-US"/>
          </a:p>
        </p:txBody>
      </p:sp>
    </p:spTree>
    <p:extLst>
      <p:ext uri="{BB962C8B-B14F-4D97-AF65-F5344CB8AC3E}">
        <p14:creationId xmlns:p14="http://schemas.microsoft.com/office/powerpoint/2010/main" val="876270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baseline="0" dirty="0"/>
              <a:t>This slide engages students in thinking about Earth’s unique </a:t>
            </a:r>
            <a:r>
              <a:rPr lang="en-US" i="1" baseline="0" dirty="0"/>
              <a:t>hydrosphere</a:t>
            </a:r>
            <a:r>
              <a:rPr lang="en-US" baseline="0" dirty="0"/>
              <a:t>. You could ask students what they think these images show and how that might indicate water. Both are images of Mars (see source info below and follow links for more information). Though some student might see the ripples in the image on the left as evidence of water, they are actually dunes that have been created through wind action rather than water. It is rather, the canyons pictured in each image that are pretty good evidence for liquid water on Mars at one point in its history. Currently the only surface water we see is in Mars’s polar icecaps. Show students your image an image of Mars to remind them of this fact ask for student’s who studied Mars earlier to offer their ideas about water on Mars. (Hopefully they say “Mars has ice!”)</a:t>
            </a:r>
          </a:p>
          <a:p>
            <a:endParaRPr lang="en-US" baseline="0" dirty="0"/>
          </a:p>
          <a:p>
            <a:r>
              <a:rPr lang="en-US" baseline="0" dirty="0"/>
              <a:t>The goal of the next series of conversations is to really delineate the things that make the Earth both unique and not unique. It is much easier for the students to see the differences (Earth has water and life, most obviously) than the commonalities. Eventually, though (in the next learning segment), we’ll want to recognize commonalities so that we can develop a driving question for this unit.</a:t>
            </a:r>
          </a:p>
          <a:p>
            <a:endParaRPr lang="en-US" baseline="0" dirty="0"/>
          </a:p>
          <a:p>
            <a:r>
              <a:rPr lang="en-US" baseline="0" dirty="0"/>
              <a:t>These slides are designed to engage students in looking at evidence that they likely haven’t seen before. We have put some discussion questions on the slide that you can have groups discuss, but you might have to hand-feed them some of these data if they don’t have any prior knowledge about other planets. For example, you might need to have these two images up on the screen while they’re discussing if they seem to be at a dead end. For example, the image on the right is clearly a canyon. If students aren’t making that connection, the question “What would Earth look like if we drained all of the water out of it?” might be an interesting thread to follow. Similarly, ripples are something we *generally* see in water, though students might make the connection to sand dunes and would then need some re-direction. </a:t>
            </a:r>
          </a:p>
          <a:p>
            <a:endParaRPr lang="en-US" baseline="0" dirty="0"/>
          </a:p>
          <a:p>
            <a:r>
              <a:rPr lang="en-US" baseline="0" dirty="0"/>
              <a:t>Once the class has had a discussion, have them record some of the important ideas and questions you’ve generated together on the doodle sheet in Box F.</a:t>
            </a:r>
          </a:p>
          <a:p>
            <a:endParaRPr lang="en-US" baseline="0" dirty="0"/>
          </a:p>
          <a:p>
            <a:r>
              <a:rPr lang="en-US" baseline="0" dirty="0"/>
              <a:t>There are also MANY images of water features on Mars that could be used to bolster the evidence to show them if needed. </a:t>
            </a:r>
          </a:p>
          <a:p>
            <a:endParaRPr lang="en-US" baseline="0" dirty="0"/>
          </a:p>
          <a:p>
            <a:r>
              <a:rPr lang="en-US" baseline="0" dirty="0"/>
              <a:t>SOURCES:</a:t>
            </a:r>
          </a:p>
          <a:p>
            <a:r>
              <a:rPr lang="en-US" baseline="0" dirty="0"/>
              <a:t>Image, “</a:t>
            </a:r>
            <a:r>
              <a:rPr lang="en-US" dirty="0"/>
              <a:t>The Red Planet is home to Valles </a:t>
            </a:r>
            <a:r>
              <a:rPr lang="en-US" dirty="0" err="1"/>
              <a:t>Marineris</a:t>
            </a:r>
            <a:r>
              <a:rPr lang="en-US" dirty="0"/>
              <a:t>, the solar system's largest canyon. Within this canyon lies </a:t>
            </a:r>
            <a:r>
              <a:rPr lang="en-US" dirty="0" err="1"/>
              <a:t>Ius</a:t>
            </a:r>
            <a:r>
              <a:rPr lang="en-US" dirty="0"/>
              <a:t> </a:t>
            </a:r>
            <a:r>
              <a:rPr lang="en-US" dirty="0" err="1"/>
              <a:t>Chasma</a:t>
            </a:r>
            <a:r>
              <a:rPr lang="en-US" dirty="0"/>
              <a:t>. This image, which spans the floor of its southern trench, was taken by the Mars Reconnaissance Orbiter. The canyon is well-known for its fine stratigraphic layers modified by wind and water.”</a:t>
            </a:r>
          </a:p>
          <a:p>
            <a:r>
              <a:rPr lang="en-US" baseline="0" dirty="0"/>
              <a:t>URL: https://commons.wikimedia.org/wiki/File:Ius_Chasma,_Valles_Marineris,_Mars.jpg</a:t>
            </a:r>
          </a:p>
          <a:p>
            <a:r>
              <a:rPr lang="en-US" baseline="0" dirty="0"/>
              <a:t>Attribution: NASA/JPL-Caltech/Univ. of Arizona [Public domain]</a:t>
            </a:r>
          </a:p>
          <a:p>
            <a:endParaRPr lang="en-US" baseline="0" dirty="0"/>
          </a:p>
          <a:p>
            <a:r>
              <a:rPr lang="en-US" baseline="0" dirty="0"/>
              <a:t>Image, “</a:t>
            </a:r>
            <a:r>
              <a:rPr lang="en-US" dirty="0"/>
              <a:t>Valles </a:t>
            </a:r>
            <a:r>
              <a:rPr lang="en-US" dirty="0" err="1"/>
              <a:t>Marineris</a:t>
            </a:r>
            <a:r>
              <a:rPr lang="en-US" dirty="0"/>
              <a:t> is a vast canyon system that runs along the Martian equator. At 4,500 km long, 200 km wide and 11 km deep, the Valles </a:t>
            </a:r>
            <a:r>
              <a:rPr lang="en-US" dirty="0" err="1"/>
              <a:t>Marineris</a:t>
            </a:r>
            <a:r>
              <a:rPr lang="en-US" dirty="0"/>
              <a:t> rift system is ten times longer, seven times wider and seven times deeper than the Grand Canyon of Arizona, making it the largest known crevice in the solar system.</a:t>
            </a:r>
            <a:r>
              <a:rPr lang="en-US" baseline="0" dirty="0"/>
              <a:t>”</a:t>
            </a:r>
          </a:p>
          <a:p>
            <a:r>
              <a:rPr lang="en-US" dirty="0"/>
              <a:t>URL: https://commons.wikimedia.org/wiki/File:VallesMarinerisHuge.jpg</a:t>
            </a:r>
          </a:p>
          <a:p>
            <a:r>
              <a:rPr lang="en-US" dirty="0"/>
              <a:t>Attribution: Courtesy NASA/JPL-Caltech [Attribution]</a:t>
            </a:r>
          </a:p>
        </p:txBody>
      </p:sp>
      <p:sp>
        <p:nvSpPr>
          <p:cNvPr id="4" name="Slide Number Placeholder 3"/>
          <p:cNvSpPr>
            <a:spLocks noGrp="1"/>
          </p:cNvSpPr>
          <p:nvPr>
            <p:ph type="sldNum" sz="quarter" idx="5"/>
          </p:nvPr>
        </p:nvSpPr>
        <p:spPr/>
        <p:txBody>
          <a:bodyPr/>
          <a:lstStyle/>
          <a:p>
            <a:fld id="{E85135F7-F3E7-45B8-BA64-443E5B646829}" type="slidenum">
              <a:rPr lang="en-US" smtClean="0"/>
              <a:t>36</a:t>
            </a:fld>
            <a:endParaRPr lang="en-US"/>
          </a:p>
        </p:txBody>
      </p:sp>
    </p:spTree>
    <p:extLst>
      <p:ext uri="{BB962C8B-B14F-4D97-AF65-F5344CB8AC3E}">
        <p14:creationId xmlns:p14="http://schemas.microsoft.com/office/powerpoint/2010/main" val="1641058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This slide engages students in thinking about Earth’s unique </a:t>
            </a:r>
            <a:r>
              <a:rPr lang="en-US" i="1" baseline="0" dirty="0"/>
              <a:t>atmosphere</a:t>
            </a:r>
            <a:r>
              <a:rPr lang="en-US" baseline="0" dirty="0"/>
              <a:t>. Both Venus (shown here on the left) and Mars (image on the right taken from the surface) have clouds, The atmospheres of Venus, Earth and Mars, however, are very different. So, what makes our atmosphere unique? Or what do we think?</a:t>
            </a:r>
          </a:p>
          <a:p>
            <a:r>
              <a:rPr lang="en-US" baseline="0" dirty="0"/>
              <a:t>Have students revisit their doodle sheet to consider some of the similarities and differences as needed in order to offer their own ideas and questions about Earth’s atmosphere.</a:t>
            </a:r>
          </a:p>
          <a:p>
            <a:endParaRPr lang="en-US" baseline="0" dirty="0"/>
          </a:p>
          <a:p>
            <a:r>
              <a:rPr lang="en-US" baseline="0" dirty="0"/>
              <a:t>Image on the left is colorized ultraviolet image of Venus’s atmosphere (which is mostly CO</a:t>
            </a:r>
            <a:r>
              <a:rPr lang="en-US" baseline="-25000" dirty="0"/>
              <a:t>2 </a:t>
            </a:r>
            <a:r>
              <a:rPr lang="en-US" baseline="0" dirty="0"/>
              <a:t>and N</a:t>
            </a:r>
            <a:r>
              <a:rPr lang="en-US" baseline="-25000" dirty="0"/>
              <a:t>2</a:t>
            </a:r>
            <a:r>
              <a:rPr lang="en-US" baseline="0" dirty="0"/>
              <a:t>) as picked up by the Pioneer orbiter in 1979. </a:t>
            </a:r>
          </a:p>
          <a:p>
            <a:r>
              <a:rPr lang="en-US" baseline="0" dirty="0"/>
              <a:t>Image on the right is from the Curiosity rover on Mars, 2019. The clouds in this image are very likely similar to cirrus clouds on Earth, mostly composed of water-ice crystals!</a:t>
            </a:r>
          </a:p>
          <a:p>
            <a:endParaRPr lang="en-US" baseline="0" dirty="0"/>
          </a:p>
          <a:p>
            <a:r>
              <a:rPr lang="en-US" baseline="0" dirty="0"/>
              <a:t>Students don’t need to explore the composition of Venusian clouds necessarily (as there are lots of model ideas they might need—including the role of carbon dioxide in creating a greenhouse effect). So, don’t feel the need to lecture on the composition and history of the Venusian atmosphere. </a:t>
            </a:r>
            <a:r>
              <a:rPr lang="en-US" b="1" baseline="0" dirty="0"/>
              <a:t>The focal phenomenon here is that Venus </a:t>
            </a:r>
            <a:r>
              <a:rPr lang="en-US" b="1" i="1" baseline="0" dirty="0"/>
              <a:t>has</a:t>
            </a:r>
            <a:r>
              <a:rPr lang="en-US" b="1" baseline="0" dirty="0"/>
              <a:t> clouds</a:t>
            </a:r>
            <a:r>
              <a:rPr lang="en-US" baseline="0" dirty="0"/>
              <a:t>… and this implies an atmosphere. It might also imply water to your students if they connect clouds to oceans and the water cycle.</a:t>
            </a:r>
          </a:p>
          <a:p>
            <a:endParaRPr lang="en-US" baseline="0" dirty="0"/>
          </a:p>
          <a:p>
            <a:r>
              <a:rPr lang="en-US" baseline="0" dirty="0"/>
              <a:t>We still don’t understand some aspects of Venusian clouds, including why the ultraviolet images produce the features seen in the image above. Robert Hazen’s book (mentioned in the teacher slides at the beginning of this learning segment) has a nice description of the Venusian atmosphere and its likely origin in the very first chapter (p. 24 in the section titled, “Rocky Worlds”). The description is short, but you can find more extensive information at the Wikipedia Article for the Atmosphere of Venus: https://en.wikipedia.org/wiki/Atmosphere_of_Venus.</a:t>
            </a:r>
          </a:p>
          <a:p>
            <a:endParaRPr lang="en-US" baseline="0" dirty="0"/>
          </a:p>
          <a:p>
            <a:r>
              <a:rPr lang="en-US" baseline="0" dirty="0"/>
              <a:t>Here’s an excerpt:</a:t>
            </a:r>
          </a:p>
          <a:p>
            <a:r>
              <a:rPr lang="en-US" dirty="0"/>
              <a:t>“The </a:t>
            </a:r>
            <a:r>
              <a:rPr lang="en-US" b="1" dirty="0"/>
              <a:t>atmosphere of Venus</a:t>
            </a:r>
            <a:r>
              <a:rPr lang="en-US" dirty="0"/>
              <a:t> is the layer of gases surrounding Venus. It is composed primarily of carbon dioxide and is much denser and hotter than that of Earth. The temperature at the surface is 740 K (467 °C, 872 °F), and the pressure is 93 bar (9.3 MPa), roughly the pressure found 900 m (3,000 </a:t>
            </a:r>
            <a:r>
              <a:rPr lang="en-US" dirty="0" err="1"/>
              <a:t>ft</a:t>
            </a:r>
            <a:r>
              <a:rPr lang="en-US" dirty="0"/>
              <a:t>) underwater on Earth.</a:t>
            </a:r>
            <a:r>
              <a:rPr lang="en-US" baseline="30000" dirty="0"/>
              <a:t> </a:t>
            </a:r>
            <a:r>
              <a:rPr lang="en-US" dirty="0"/>
              <a:t>The Venusian atmosphere supports opaque clouds made of sulfuric acid, making optical</a:t>
            </a:r>
            <a:r>
              <a:rPr lang="en-US" baseline="0" dirty="0"/>
              <a:t> </a:t>
            </a:r>
            <a:r>
              <a:rPr lang="en-US" dirty="0"/>
              <a:t>Earth-based and orbital observation of the surface impossible. Information about the topography has been obtained exclusively by radar imaging.</a:t>
            </a:r>
            <a:r>
              <a:rPr lang="en-US" baseline="0" dirty="0"/>
              <a:t> </a:t>
            </a:r>
            <a:r>
              <a:rPr lang="en-US" dirty="0"/>
              <a:t>Aside from carbon dioxide, the other main component is nitrogen. Other chemical compounds are present only in trace amounts.</a:t>
            </a:r>
            <a:endParaRPr lang="en-US" baseline="0" dirty="0"/>
          </a:p>
          <a:p>
            <a:endParaRPr lang="en-US" baseline="0" dirty="0"/>
          </a:p>
          <a:p>
            <a:r>
              <a:rPr lang="en-US" baseline="0" dirty="0"/>
              <a:t>Martian clouds are better studied at this point, though somewhat complex.</a:t>
            </a:r>
          </a:p>
          <a:p>
            <a:r>
              <a:rPr lang="en-US" baseline="0" dirty="0"/>
              <a:t>Check the Atmosphere of Mars Wikipedia page:</a:t>
            </a:r>
          </a:p>
          <a:p>
            <a:endParaRPr lang="en-US" baseline="0" dirty="0"/>
          </a:p>
          <a:p>
            <a:r>
              <a:rPr lang="en-US" baseline="0" dirty="0"/>
              <a:t>NASA’s page (from which the photo was copied) describes the above image as follows:</a:t>
            </a:r>
          </a:p>
          <a:p>
            <a:r>
              <a:rPr lang="en-US" dirty="0"/>
              <a:t>“NASA's Curiosity Mars rover imaged these drifting clouds on May 17, 2019, the 2,410th Martian day, or sol, of the mission, using its black-and-white Navigation Cameras (</a:t>
            </a:r>
            <a:r>
              <a:rPr lang="en-US" dirty="0" err="1"/>
              <a:t>Navcams</a:t>
            </a:r>
            <a:r>
              <a:rPr lang="en-US" dirty="0"/>
              <a:t>).</a:t>
            </a:r>
          </a:p>
          <a:p>
            <a:r>
              <a:rPr lang="en-US" dirty="0"/>
              <a:t>These are likely water-ice clouds about 19 miles (31 kilometers) above the surface. They are also ‘</a:t>
            </a:r>
            <a:r>
              <a:rPr lang="en-US" dirty="0" err="1"/>
              <a:t>noctilucent</a:t>
            </a:r>
            <a:r>
              <a:rPr lang="en-US" dirty="0"/>
              <a:t>’ clouds, meaning they are so high that they are still illuminated by the Sun, even when it's night at Mars' surface. Scientists can watch when light leaves the clouds and use this information to infer their altitude.”</a:t>
            </a:r>
          </a:p>
          <a:p>
            <a:endParaRPr lang="en-US" baseline="0" dirty="0"/>
          </a:p>
          <a:p>
            <a:endParaRPr lang="en-US" baseline="0" dirty="0"/>
          </a:p>
          <a:p>
            <a:r>
              <a:rPr lang="en-US" baseline="0" dirty="0"/>
              <a:t>SOURCES:</a:t>
            </a:r>
          </a:p>
          <a:p>
            <a:r>
              <a:rPr lang="en-US" baseline="0" dirty="0"/>
              <a:t>Image, ”</a:t>
            </a:r>
            <a:r>
              <a:rPr lang="en-US" dirty="0"/>
              <a:t> Ultraviolet image of Venus' clouds as seen by the Pioneer Venus Orbiter (February 26, 1979). The immense C- or Y-shaped features which are visible only in these wavelengths are individually short lived, but reform often enough to be considered a permanent feature of Venus' clouds. The mechanism by which Venus' clouds absorb ultraviolet is not well understood.</a:t>
            </a:r>
            <a:r>
              <a:rPr lang="en-US" baseline="0" dirty="0"/>
              <a:t>”</a:t>
            </a:r>
          </a:p>
          <a:p>
            <a:r>
              <a:rPr lang="en-US" dirty="0"/>
              <a:t>URL: https://commons.wikimedia.org/wiki/File:Venuspioneeruv.jpg</a:t>
            </a:r>
          </a:p>
          <a:p>
            <a:r>
              <a:rPr lang="en-US" dirty="0"/>
              <a:t>Attribution:</a:t>
            </a:r>
            <a:r>
              <a:rPr lang="en-US" baseline="0" dirty="0"/>
              <a:t> NASA [Public domain]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a:t>
            </a:r>
            <a:r>
              <a:rPr lang="en-US" b="0" dirty="0"/>
              <a:t>Curiosity's Three-Frame Mosaic of Clouds</a:t>
            </a:r>
            <a:r>
              <a:rPr lang="en-US" baseline="0" dirty="0"/>
              <a:t>”</a:t>
            </a:r>
          </a:p>
          <a:p>
            <a:r>
              <a:rPr lang="en-US" baseline="0" dirty="0"/>
              <a:t>URL: https://www.jpl.nasa.gov/spaceimages/details.php?id=PIA23243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Attribution: NASA/JPL [Public domain]</a:t>
            </a:r>
          </a:p>
        </p:txBody>
      </p:sp>
      <p:sp>
        <p:nvSpPr>
          <p:cNvPr id="4" name="Slide Number Placeholder 3"/>
          <p:cNvSpPr>
            <a:spLocks noGrp="1"/>
          </p:cNvSpPr>
          <p:nvPr>
            <p:ph type="sldNum" sz="quarter" idx="5"/>
          </p:nvPr>
        </p:nvSpPr>
        <p:spPr/>
        <p:txBody>
          <a:bodyPr/>
          <a:lstStyle/>
          <a:p>
            <a:fld id="{E85135F7-F3E7-45B8-BA64-443E5B646829}" type="slidenum">
              <a:rPr lang="en-US" smtClean="0"/>
              <a:t>37</a:t>
            </a:fld>
            <a:endParaRPr lang="en-US"/>
          </a:p>
        </p:txBody>
      </p:sp>
    </p:spTree>
    <p:extLst>
      <p:ext uri="{BB962C8B-B14F-4D97-AF65-F5344CB8AC3E}">
        <p14:creationId xmlns:p14="http://schemas.microsoft.com/office/powerpoint/2010/main" val="2861090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slide engages students in thinking about Earth’s unique </a:t>
            </a:r>
            <a:r>
              <a:rPr lang="en-US" i="1" baseline="0" dirty="0"/>
              <a:t>biosphere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Wrap up your introduction of at least three of the sphere’s with this slide and consider mapping student observations/ideas and questions onto your budding representation. We’ll next be moving on to considering questions we have.</a:t>
            </a:r>
          </a:p>
          <a:p>
            <a:r>
              <a:rPr lang="en-US" baseline="0" dirty="0"/>
              <a:t>We are less certain about the possible existence of living organisms on other planets and in our solar system these days, but there is no direct evidence that life exists elsewhere now or has in the past. This, however, is a great way to generate conversation about what we know and don’t know. Don’t feel the need to be an expert and be willing to place student questions about life elsewhere in the solar system in the Parking Lot.</a:t>
            </a:r>
          </a:p>
          <a:p>
            <a:endParaRPr lang="en-US" baseline="0" dirty="0"/>
          </a:p>
          <a:p>
            <a:r>
              <a:rPr lang="en-US" baseline="0" dirty="0"/>
              <a:t>The middle image on the slide does in fact represent life. Your students may be surprised, so look over the description in these presenter notes below in order to familiarize yourself with how the hot pools in Yellowstone are teeming with life.</a:t>
            </a:r>
          </a:p>
          <a:p>
            <a:endParaRPr lang="en-US" baseline="0" dirty="0"/>
          </a:p>
          <a:p>
            <a:r>
              <a:rPr lang="en-US" baseline="0" dirty="0"/>
              <a:t>SOURCES:</a:t>
            </a:r>
          </a:p>
          <a:p>
            <a:r>
              <a:rPr lang="en-US" baseline="0" dirty="0"/>
              <a:t>Image, “</a:t>
            </a:r>
            <a:r>
              <a:rPr lang="en-US" dirty="0"/>
              <a:t>Plants in the </a:t>
            </a:r>
            <a:r>
              <a:rPr lang="en-US" dirty="0" err="1"/>
              <a:t>Bujuku</a:t>
            </a:r>
            <a:r>
              <a:rPr lang="en-US" dirty="0"/>
              <a:t> Valley, Rwenzori Mountains National Park, in the Ruwenzori Mountains at about 3,700 </a:t>
            </a:r>
            <a:r>
              <a:rPr lang="en-US" dirty="0" err="1"/>
              <a:t>metres</a:t>
            </a:r>
            <a:r>
              <a:rPr lang="en-US" dirty="0"/>
              <a:t> (12,100 </a:t>
            </a:r>
            <a:r>
              <a:rPr lang="en-US" dirty="0" err="1"/>
              <a:t>ft</a:t>
            </a:r>
            <a:r>
              <a:rPr lang="en-US" dirty="0"/>
              <a:t>) altitude, SW Uganda. Center rear - a high </a:t>
            </a:r>
            <a:r>
              <a:rPr lang="en-US" i="1" dirty="0"/>
              <a:t>Erica</a:t>
            </a:r>
            <a:r>
              <a:rPr lang="en-US" dirty="0"/>
              <a:t> tree hung with lichen; left side - short "trees" with bright green leaves are </a:t>
            </a:r>
            <a:r>
              <a:rPr lang="en-US" i="1" dirty="0" err="1"/>
              <a:t>Dendrosenecio</a:t>
            </a:r>
            <a:r>
              <a:rPr lang="en-US" i="1" dirty="0"/>
              <a:t> </a:t>
            </a:r>
            <a:r>
              <a:rPr lang="en-US" i="1" dirty="0" err="1"/>
              <a:t>adnivalis</a:t>
            </a:r>
            <a:r>
              <a:rPr lang="en-US" dirty="0"/>
              <a:t>; and also </a:t>
            </a:r>
            <a:r>
              <a:rPr lang="en-US" i="1" dirty="0"/>
              <a:t>Lobelia</a:t>
            </a:r>
            <a:r>
              <a:rPr lang="en-US" dirty="0"/>
              <a:t> in front of straw flowers.”</a:t>
            </a:r>
            <a:endParaRPr lang="en-US" baseline="0" dirty="0"/>
          </a:p>
          <a:p>
            <a:r>
              <a:rPr lang="en-US" dirty="0"/>
              <a:t>URL: https://commons.wikimedia.org/wiki/File:Ruwenpflanzen.jpg</a:t>
            </a:r>
          </a:p>
          <a:p>
            <a:r>
              <a:rPr lang="en-US" dirty="0"/>
              <a:t>Attribution:</a:t>
            </a:r>
            <a:r>
              <a:rPr lang="en-US" baseline="0" dirty="0"/>
              <a:t> Manuel Werner [CC BY-SA (https://creativecommons.org/licenses/by-sa/2.5)]</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a:t>
            </a:r>
            <a:r>
              <a:rPr lang="en-US" dirty="0"/>
              <a:t>Herds of zebra and impala gathering on </a:t>
            </a:r>
            <a:r>
              <a:rPr lang="en-US" dirty="0" err="1"/>
              <a:t>Masai</a:t>
            </a:r>
            <a:r>
              <a:rPr lang="en-US" dirty="0"/>
              <a:t> Mara plain</a:t>
            </a:r>
            <a:r>
              <a:rPr lang="en-US" baseline="0" dirty="0"/>
              <a:t>”</a:t>
            </a:r>
          </a:p>
          <a:p>
            <a:r>
              <a:rPr lang="en-US" baseline="0" dirty="0"/>
              <a:t>URL: https://commons.wikimedia.org/wiki/File:Herds_Maasai_Mara.JPG</a:t>
            </a:r>
          </a:p>
          <a:p>
            <a:r>
              <a:rPr lang="en-US" baseline="0" dirty="0"/>
              <a:t>Attribution: </a:t>
            </a:r>
            <a:r>
              <a:rPr lang="en-US" baseline="0" dirty="0" err="1"/>
              <a:t>Roomtorun</a:t>
            </a:r>
            <a:r>
              <a:rPr lang="en-US" baseline="0" dirty="0"/>
              <a:t> [CC BY-SA (https://creativecommons.org/licenses/by-sa/2.5)]</a:t>
            </a:r>
          </a:p>
          <a:p>
            <a:endParaRPr lang="en-US" baseline="0" dirty="0"/>
          </a:p>
          <a:p>
            <a:r>
              <a:rPr lang="en-US" baseline="0" dirty="0"/>
              <a:t>Image, “</a:t>
            </a:r>
            <a:r>
              <a:rPr lang="en-US" dirty="0"/>
              <a:t>Aerial view of Grand Prismatic Spring; Hot Springs, Midway &amp; Lower Geyser Basin, Yellowstone National Park. The spring is approximately 250 by 300 feet (75 by 91 m) in size. This photo shows steam rising from hot and sterile deep azure blue water (owing to the light absorbing overtone of an OH stretch which is shifted to 698 nm by hydrogen bonding) in the center surrounded by huge mats of brilliant orange algae, bacteria and archaea. The color of which is due to the ratio of chlorophyll to carotenoid molecules produced by the organisms. During summertime the chlorophyll content of the organisms is low and thus the mats appear orange, red, or yellow. However during the winter, the mats are usually dark green, because sunlight is more scarce and the microbes produce more chlorophyll to compensate, thereby masking the carotenoid colors.</a:t>
            </a:r>
            <a:r>
              <a:rPr lang="en-US" baseline="0" dirty="0"/>
              <a:t>”</a:t>
            </a:r>
          </a:p>
          <a:p>
            <a:r>
              <a:rPr lang="en-US" baseline="0" dirty="0"/>
              <a:t>URL: https://commons.wikimedia.org/wiki/File:Grand_prismatic_spring.jpg</a:t>
            </a:r>
          </a:p>
          <a:p>
            <a:r>
              <a:rPr lang="en-US" baseline="0" dirty="0"/>
              <a:t>Attribution: Jim </a:t>
            </a:r>
            <a:r>
              <a:rPr lang="en-US" baseline="0" dirty="0" err="1"/>
              <a:t>Peaco</a:t>
            </a:r>
            <a:r>
              <a:rPr lang="en-US" baseline="0" dirty="0"/>
              <a:t>, National Park Service [Public domain]</a:t>
            </a:r>
          </a:p>
          <a:p>
            <a:endParaRPr lang="en-US" baseline="0" dirty="0"/>
          </a:p>
        </p:txBody>
      </p:sp>
      <p:sp>
        <p:nvSpPr>
          <p:cNvPr id="4" name="Slide Number Placeholder 3"/>
          <p:cNvSpPr>
            <a:spLocks noGrp="1"/>
          </p:cNvSpPr>
          <p:nvPr>
            <p:ph type="sldNum" sz="quarter" idx="5"/>
          </p:nvPr>
        </p:nvSpPr>
        <p:spPr/>
        <p:txBody>
          <a:bodyPr/>
          <a:lstStyle/>
          <a:p>
            <a:fld id="{E85135F7-F3E7-45B8-BA64-443E5B646829}" type="slidenum">
              <a:rPr lang="en-US" smtClean="0"/>
              <a:t>38</a:t>
            </a:fld>
            <a:endParaRPr lang="en-US"/>
          </a:p>
        </p:txBody>
      </p:sp>
    </p:spTree>
    <p:extLst>
      <p:ext uri="{BB962C8B-B14F-4D97-AF65-F5344CB8AC3E}">
        <p14:creationId xmlns:p14="http://schemas.microsoft.com/office/powerpoint/2010/main" val="2312845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Optional slide. Optional resource.</a:t>
            </a:r>
          </a:p>
          <a:p>
            <a:r>
              <a:rPr lang="en-US" baseline="0" dirty="0"/>
              <a:t>Hand out the resource “FE 01 Optional Supplement - Inner Solar System Reference Sheet”.</a:t>
            </a:r>
          </a:p>
          <a:p>
            <a:r>
              <a:rPr lang="en-US" dirty="0"/>
              <a:t>Students</a:t>
            </a:r>
            <a:r>
              <a:rPr lang="en-US" baseline="0" dirty="0"/>
              <a:t> may use this later. If you’re resource rich, it would be worth laminating these so that students can make notes on them later, but that’s not necessary by any means. </a:t>
            </a:r>
          </a:p>
          <a:p>
            <a:endParaRPr lang="en-US" baseline="0" dirty="0"/>
          </a:p>
          <a:p>
            <a:r>
              <a:rPr lang="en-US" baseline="0" dirty="0"/>
              <a:t>SOURCES:</a:t>
            </a:r>
          </a:p>
          <a:p>
            <a:r>
              <a:rPr lang="en-US" baseline="0" dirty="0"/>
              <a:t>Image, courtesy of MBER-Bio, represents photos already credited elsewhere in these materials.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39</a:t>
            </a:fld>
            <a:endParaRPr lang="en-US"/>
          </a:p>
        </p:txBody>
      </p:sp>
    </p:spTree>
    <p:extLst>
      <p:ext uri="{BB962C8B-B14F-4D97-AF65-F5344CB8AC3E}">
        <p14:creationId xmlns:p14="http://schemas.microsoft.com/office/powerpoint/2010/main" val="96043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40</a:t>
            </a:fld>
            <a:endParaRPr lang="en-US"/>
          </a:p>
        </p:txBody>
      </p:sp>
    </p:spTree>
    <p:extLst>
      <p:ext uri="{BB962C8B-B14F-4D97-AF65-F5344CB8AC3E}">
        <p14:creationId xmlns:p14="http://schemas.microsoft.com/office/powerpoint/2010/main" val="140638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41</a:t>
            </a:fld>
            <a:endParaRPr lang="en-US"/>
          </a:p>
        </p:txBody>
      </p:sp>
    </p:spTree>
    <p:extLst>
      <p:ext uri="{BB962C8B-B14F-4D97-AF65-F5344CB8AC3E}">
        <p14:creationId xmlns:p14="http://schemas.microsoft.com/office/powerpoint/2010/main" val="53961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6</a:t>
            </a:fld>
            <a:endParaRPr lang="en-US" dirty="0"/>
          </a:p>
        </p:txBody>
      </p:sp>
    </p:spTree>
    <p:extLst>
      <p:ext uri="{BB962C8B-B14F-4D97-AF65-F5344CB8AC3E}">
        <p14:creationId xmlns:p14="http://schemas.microsoft.com/office/powerpoint/2010/main" val="3743530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Start this slide by saying something like:</a:t>
            </a:r>
          </a:p>
          <a:p>
            <a:pPr defTabSz="966612">
              <a:defRPr/>
            </a:pPr>
            <a:r>
              <a:rPr lang="en-US" dirty="0"/>
              <a:t>“We have looked at a lot of data, and we created a list of earth’s features, including what makes earth unique compared to other nearby planets.”</a:t>
            </a:r>
          </a:p>
          <a:p>
            <a:pPr defTabSz="966612">
              <a:defRPr/>
            </a:pPr>
            <a:endParaRPr lang="en-US" dirty="0"/>
          </a:p>
          <a:p>
            <a:pPr defTabSz="966612">
              <a:defRPr/>
            </a:pPr>
            <a:r>
              <a:rPr lang="en-US" dirty="0"/>
              <a:t>Recall</a:t>
            </a:r>
            <a:r>
              <a:rPr lang="en-US" baseline="0" dirty="0"/>
              <a:t> that ultimately we are trying to get the class to a big question, “How did the Earth form?” with a focus in this unit on the formation of the geosphere. Though this question may already emerge from your students at this point, we do not expect that and have designed the coming slides focusing on commonalities and ensuing conversation to help move us coherently together in the direction of that bigger question.</a:t>
            </a:r>
          </a:p>
          <a:p>
            <a:pPr defTabSz="966612">
              <a:defRPr/>
            </a:pPr>
            <a:r>
              <a:rPr lang="en-US" baseline="0" dirty="0"/>
              <a:t>You will find, however, that MBER regularly asks you as the teacher to make a rather crafted move from student questions to a coherent class Driving Question. The more you can partner with your students in making that move, the better. Invite your students to work together to see the pattern in the questions or the one fundamental question we as a class could ask in order to generally answer most of the questions that class is wondering about.</a:t>
            </a:r>
            <a:endParaRPr lang="en-US"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43</a:t>
            </a:fld>
            <a:endParaRPr lang="en-US"/>
          </a:p>
        </p:txBody>
      </p:sp>
    </p:spTree>
    <p:extLst>
      <p:ext uri="{BB962C8B-B14F-4D97-AF65-F5344CB8AC3E}">
        <p14:creationId xmlns:p14="http://schemas.microsoft.com/office/powerpoint/2010/main" val="530610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You</a:t>
            </a:r>
            <a:r>
              <a:rPr lang="en-US" baseline="0" dirty="0"/>
              <a:t> might choose to structure the group time with a dialog protocol such as talking sticks. (See the MBER website for more information on dialog protocols.)</a:t>
            </a:r>
          </a:p>
          <a:p>
            <a:r>
              <a:rPr lang="en-US" baseline="0" dirty="0"/>
              <a:t>If you have a representation of the spheres in your classroom, you might suggest that students use it as an organizing tool for their questions. You will have a chance to organize them once students hand them in of course.</a:t>
            </a:r>
          </a:p>
          <a:p>
            <a:r>
              <a:rPr lang="en-US" baseline="0" dirty="0"/>
              <a:t>Compiling the questions for yourself and your students may take some time. Think ahead about how you want to collect them, summarize them and organize them. You may want to recruit a couple of skilled students.</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44</a:t>
            </a:fld>
            <a:endParaRPr lang="en-US"/>
          </a:p>
        </p:txBody>
      </p:sp>
    </p:spTree>
    <p:extLst>
      <p:ext uri="{BB962C8B-B14F-4D97-AF65-F5344CB8AC3E}">
        <p14:creationId xmlns:p14="http://schemas.microsoft.com/office/powerpoint/2010/main" val="3220031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pPr defTabSz="966612">
              <a:defRPr/>
            </a:pPr>
            <a:r>
              <a:rPr lang="en-US" dirty="0"/>
              <a:t>Before</a:t>
            </a:r>
            <a:r>
              <a:rPr lang="en-US" baseline="0" dirty="0"/>
              <a:t> clicking through the animation on this slide, t</a:t>
            </a:r>
            <a:r>
              <a:rPr lang="en-US" dirty="0"/>
              <a:t>ake</a:t>
            </a:r>
            <a:r>
              <a:rPr lang="en-US" baseline="0" dirty="0"/>
              <a:t> a few minutes to summarize the questions students have posted on the board, taking care to not omit any particular questions or categories of questions.</a:t>
            </a:r>
          </a:p>
          <a:p>
            <a:pPr defTabSz="966612">
              <a:defRPr/>
            </a:pPr>
            <a:endParaRPr lang="en-US" baseline="0" dirty="0"/>
          </a:p>
          <a:p>
            <a:pPr defTabSz="966612">
              <a:defRPr/>
            </a:pPr>
            <a:r>
              <a:rPr lang="en-US" b="1" baseline="0" dirty="0"/>
              <a:t>Some of the questions are likely to seem more productive than others, but the next move you will make (on this slide) is to help the class move in the direction of a logical first step. </a:t>
            </a:r>
            <a:r>
              <a:rPr lang="en-US" baseline="0" dirty="0"/>
              <a:t>As this unit is about formation of the Earth, we’d like to land on a driving question something like, “How did the earth form?” a couple of slides from now. Basically, the first part of the model we build addresses the geosphere, so we’d like to steer the class in this direction first.</a:t>
            </a:r>
          </a:p>
          <a:p>
            <a:pPr defTabSz="966612">
              <a:defRPr/>
            </a:pPr>
            <a:endParaRPr lang="en-US" baseline="0" dirty="0"/>
          </a:p>
          <a:p>
            <a:pPr defTabSz="966612">
              <a:defRPr/>
            </a:pPr>
            <a:r>
              <a:rPr lang="en-US" baseline="0" dirty="0"/>
              <a:t>Students may decide on their own that exploring the formation of Earth’s geosphere (and that of the other inner planets for that matter) is the logical first step as you need a ball of rocks before you add an atmosphere, hydrosphere, and ultimately life.  You can certainly leverage your class representation of the spheres to work together to this logical point. However, if that direction does not emerge, </a:t>
            </a:r>
            <a:r>
              <a:rPr lang="en-US" b="1" baseline="0" dirty="0"/>
              <a:t>the next couple of slides help to focus the conversation on the geosphere </a:t>
            </a:r>
            <a:r>
              <a:rPr lang="en-US" baseline="0" dirty="0"/>
              <a:t>through the recognition of some commonalities among the planets—they are all made up of rocks and they (maybe) all have craters.</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45</a:t>
            </a:fld>
            <a:endParaRPr lang="en-US"/>
          </a:p>
        </p:txBody>
      </p:sp>
    </p:spTree>
    <p:extLst>
      <p:ext uri="{BB962C8B-B14F-4D97-AF65-F5344CB8AC3E}">
        <p14:creationId xmlns:p14="http://schemas.microsoft.com/office/powerpoint/2010/main" val="451262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We’ve been thinking about differences among all of these planets, but let’s start to think a little more about what they have in common in order to help us think about a good driving question in a moment. </a:t>
            </a:r>
          </a:p>
          <a:p>
            <a:r>
              <a:rPr lang="en-US" baseline="0" dirty="0"/>
              <a:t>Hopefully, after discussions from the previous two slides, students are now starting to realize that the inner planets have more in common that they realized before. We want the students to see that Earth shares a lot with its neighbors, because we will soon transition into a discussion of the formation of the Earth and all the inner planets, so we want to draw some of these similarities out of the students in anticipation of that. Take a look at the two slides after this and try to draw those similarities out of the students BEFORE showing them the next slides. If they’re struggling, give them some big hints (i.e. “What would happen if you landed on Mercury? The moon? Mars?” or “What surface features do we see on ALL the inner bodies?”).</a:t>
            </a:r>
          </a:p>
          <a:p>
            <a:endParaRPr lang="en-US" baseline="0" dirty="0"/>
          </a:p>
          <a:p>
            <a:r>
              <a:rPr lang="en-US" baseline="0" dirty="0"/>
              <a:t>Though the biosphere still technically remains a sphere unique to Earth, you are encouraged to engage students in discussions about whether or not life could exist on other planets (start with “what does life need to exist?”). That discussion is totally optional, though- the discussion of the biosphere and what allows life to happen will be fully explored in the Biology sections of the year, and it can often be a time sink (students LOVE the alien discussion, but now might be the right time). </a:t>
            </a:r>
          </a:p>
          <a:p>
            <a:endParaRPr lang="en-US" baseline="0" dirty="0"/>
          </a:p>
          <a:p>
            <a:r>
              <a:rPr lang="en-US" baseline="0" dirty="0"/>
              <a:t>SOURCES:</a:t>
            </a:r>
          </a:p>
          <a:p>
            <a:r>
              <a:rPr lang="en-US" dirty="0"/>
              <a:t>Image, “This diagram shows the approximate relative sizes of the terrestrial planets, from left to right: Mercury, Venus, Earth and Mars. Distances are not to scale.”</a:t>
            </a:r>
          </a:p>
          <a:p>
            <a:r>
              <a:rPr lang="en-US" dirty="0"/>
              <a:t>URL: https://commons.wikimedia.org/wiki/File:Terrestrial_planet_size_comparisons.jpg</a:t>
            </a:r>
          </a:p>
          <a:p>
            <a:r>
              <a:rPr lang="en-US" dirty="0"/>
              <a:t>Attribution: </a:t>
            </a:r>
            <a:r>
              <a:rPr lang="en-US" dirty="0" err="1"/>
              <a:t>wikipedia</a:t>
            </a:r>
            <a:r>
              <a:rPr lang="en-US" dirty="0"/>
              <a:t> user Brian0918 [Public domain]</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46</a:t>
            </a:fld>
            <a:endParaRPr lang="en-US"/>
          </a:p>
        </p:txBody>
      </p:sp>
    </p:spTree>
    <p:extLst>
      <p:ext uri="{BB962C8B-B14F-4D97-AF65-F5344CB8AC3E}">
        <p14:creationId xmlns:p14="http://schemas.microsoft.com/office/powerpoint/2010/main" val="2422666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This is where you can introduce the term </a:t>
            </a:r>
            <a:r>
              <a:rPr lang="en-US" i="1" dirty="0"/>
              <a:t>geosphere</a:t>
            </a:r>
            <a:r>
              <a:rPr lang="en-US" dirty="0"/>
              <a:t>, and its</a:t>
            </a:r>
            <a:r>
              <a:rPr lang="en-US" baseline="0" dirty="0"/>
              <a:t> place on your spheres representation if you haven’t done so already.</a:t>
            </a:r>
          </a:p>
          <a:p>
            <a:endParaRPr lang="en-US" dirty="0"/>
          </a:p>
          <a:p>
            <a:r>
              <a:rPr lang="en-US" dirty="0"/>
              <a:t>Have</a:t>
            </a:r>
            <a:r>
              <a:rPr lang="en-US" baseline="0" dirty="0"/>
              <a:t> students go </a:t>
            </a:r>
            <a:r>
              <a:rPr lang="en-US" dirty="0"/>
              <a:t>back over their group’s list of similarities</a:t>
            </a:r>
            <a:r>
              <a:rPr lang="en-US" baseline="0" dirty="0"/>
              <a:t> and differences and compare notes on the various planets, with these questions up on the board. Have a whole class discussion to confirm that in fact yes, they have similar “stuff” and walking on the land parts of any planet would feel similar. </a:t>
            </a:r>
          </a:p>
          <a:p>
            <a:endParaRPr lang="en-US" baseline="0" dirty="0"/>
          </a:p>
          <a:p>
            <a:r>
              <a:rPr lang="en-US" baseline="0" dirty="0"/>
              <a:t>Note: students might get distracted by thinking about gravity and how that would affect the hike- black box that for a while. Tell them that we will be talking about gravity soon, but right now, just imagine the gravity is the same on all bodies. You can also place questions about the composition of the outer planets, the “gas giants” in the Parking Lot and decide later how you might address those. They are not a focus of this unit (or any part of the curriculum), but some ideas can be answered with supplementary materials provided with the Formation of the Earth unit.</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47</a:t>
            </a:fld>
            <a:endParaRPr lang="en-US"/>
          </a:p>
        </p:txBody>
      </p:sp>
    </p:spTree>
    <p:extLst>
      <p:ext uri="{BB962C8B-B14F-4D97-AF65-F5344CB8AC3E}">
        <p14:creationId xmlns:p14="http://schemas.microsoft.com/office/powerpoint/2010/main" val="296108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Similar to the last</a:t>
            </a:r>
            <a:r>
              <a:rPr lang="en-US" baseline="0" dirty="0"/>
              <a:t> slide, have students compare notes and discuss. You could even revisit the images of Mercury/Venus/Mars/Moon from slides 11-14. </a:t>
            </a:r>
          </a:p>
          <a:p>
            <a:endParaRPr lang="en-US" baseline="0" dirty="0"/>
          </a:p>
          <a:p>
            <a:r>
              <a:rPr lang="en-US" baseline="0" dirty="0"/>
              <a:t>Leave the question open as to whether or not Earth has craters. Use this as a transition to the next phenomenon, Meteor Crater in Arizona.</a:t>
            </a:r>
          </a:p>
          <a:p>
            <a:r>
              <a:rPr lang="en-US" baseline="0" dirty="0"/>
              <a:t>Later you can have a whole class discussion confirming that yes, we see craters on all planets, even Earth.</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48</a:t>
            </a:fld>
            <a:endParaRPr lang="en-US"/>
          </a:p>
        </p:txBody>
      </p:sp>
    </p:spTree>
    <p:extLst>
      <p:ext uri="{BB962C8B-B14F-4D97-AF65-F5344CB8AC3E}">
        <p14:creationId xmlns:p14="http://schemas.microsoft.com/office/powerpoint/2010/main" val="2252804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b="1" dirty="0"/>
              <a:t>Optional</a:t>
            </a:r>
            <a:r>
              <a:rPr lang="en-US" b="1" baseline="0" dirty="0"/>
              <a:t> slide. </a:t>
            </a:r>
            <a:r>
              <a:rPr lang="en-US" baseline="0" dirty="0"/>
              <a:t>Just don’t forget to address any other commonalities that arise in the course of conversation. You’ll leverage the two listed on the previous slides no matter what. The heavy lifting here is getting them to focus in on the geosphere commonalities- that’s where we want to spend some time, so it’s important they see the similarities in the rocky stuff amongst all the inner planets.</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49</a:t>
            </a:fld>
            <a:endParaRPr lang="en-US"/>
          </a:p>
        </p:txBody>
      </p:sp>
    </p:spTree>
    <p:extLst>
      <p:ext uri="{BB962C8B-B14F-4D97-AF65-F5344CB8AC3E}">
        <p14:creationId xmlns:p14="http://schemas.microsoft.com/office/powerpoint/2010/main" val="1881653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Start this slide by saying something like:</a:t>
            </a:r>
          </a:p>
          <a:p>
            <a:pPr defTabSz="966612">
              <a:defRPr/>
            </a:pPr>
            <a:r>
              <a:rPr lang="en-US" dirty="0"/>
              <a:t>“We have looked at a lot of data, and we created a list of earth’s features, including what makes earth unique compared to other nearby planets and moons</a:t>
            </a:r>
            <a:r>
              <a:rPr lang="en-US" baseline="0" dirty="0"/>
              <a:t> AND what all these planetary bodies have in common.</a:t>
            </a:r>
            <a:r>
              <a:rPr lang="en-US" dirty="0"/>
              <a:t>”</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After getting some student questions, it’s OK to remind the class (as needed) to focus on the Earth. That’s really what we are most interested in. This should get the class to the bigger question about how the</a:t>
            </a:r>
            <a:r>
              <a:rPr lang="en-US" baseline="0" dirty="0"/>
              <a:t> </a:t>
            </a:r>
            <a:r>
              <a:rPr lang="en-US" dirty="0"/>
              <a:t>spheres formed (on Earth).</a:t>
            </a:r>
          </a:p>
          <a:p>
            <a:pPr defTabSz="966612">
              <a:defRPr/>
            </a:pPr>
            <a:endParaRPr lang="en-US" dirty="0"/>
          </a:p>
          <a:p>
            <a:r>
              <a:rPr lang="en-US" b="1" dirty="0"/>
              <a:t>Possible Initial Driving</a:t>
            </a:r>
            <a:r>
              <a:rPr lang="en-US" b="1" baseline="0" dirty="0"/>
              <a:t> Question</a:t>
            </a:r>
            <a:r>
              <a:rPr lang="en-US" b="1" dirty="0"/>
              <a:t>: </a:t>
            </a:r>
            <a:r>
              <a:rPr lang="en-US" dirty="0"/>
              <a:t>How did earth get all of the unique features that we described in our list? Where did all of these features of earth come from?</a:t>
            </a:r>
          </a:p>
          <a:p>
            <a:r>
              <a:rPr lang="en-US" dirty="0"/>
              <a:t>How did these various spheres (i.e. geosphere, biosphere, hydrosphere,</a:t>
            </a:r>
            <a:r>
              <a:rPr lang="en-US" baseline="0" dirty="0"/>
              <a:t> </a:t>
            </a:r>
            <a:r>
              <a:rPr lang="en-US" dirty="0"/>
              <a:t>atmosphere) of earth form?</a:t>
            </a:r>
          </a:p>
          <a:p>
            <a:r>
              <a:rPr lang="en-US" b="1" dirty="0"/>
              <a:t>Possible </a:t>
            </a:r>
            <a:r>
              <a:rPr lang="en-US" b="1" i="1" dirty="0"/>
              <a:t>Focused</a:t>
            </a:r>
            <a:r>
              <a:rPr lang="en-US" b="1" dirty="0"/>
              <a:t> Driving Question: </a:t>
            </a:r>
            <a:r>
              <a:rPr lang="en-US" dirty="0"/>
              <a:t>How did the rocky Earth (the geosphere) initially come to be? </a:t>
            </a:r>
            <a:r>
              <a:rPr lang="en-US" b="1" dirty="0"/>
              <a:t>It is OK to have both questions, but we </a:t>
            </a:r>
            <a:r>
              <a:rPr lang="en-US" b="1" i="1" u="sng" dirty="0"/>
              <a:t>need</a:t>
            </a:r>
            <a:r>
              <a:rPr lang="en-US" b="1" dirty="0"/>
              <a:t> this question (one focused</a:t>
            </a:r>
            <a:r>
              <a:rPr lang="en-US" b="1" baseline="0" dirty="0"/>
              <a:t> on the geosphere).</a:t>
            </a:r>
            <a:endParaRPr lang="en-US" b="1" dirty="0"/>
          </a:p>
          <a:p>
            <a:endParaRPr lang="en-US" dirty="0"/>
          </a:p>
          <a:p>
            <a:r>
              <a:rPr lang="en-US" dirty="0"/>
              <a:t>More on having one or</a:t>
            </a:r>
            <a:r>
              <a:rPr lang="en-US" baseline="0" dirty="0"/>
              <a:t> more Driving Questions here: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It’s OK to have two questions. </a:t>
            </a:r>
            <a:r>
              <a:rPr lang="en-US" baseline="0" dirty="0"/>
              <a:t>For example, “How did our unique Earth form?” and then more specifically, “How did the Earth’s (and other planets’) geosphere form?” Even if the assertion of the second, more specific question does not emerge directly from your students, they should at least understand why we might on the more specific question of geosphere and be willing to “buy into” exploring that sub-question first.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hope through the previous slides exploring commonalities that this is a class decision about what logically makes sense as a starting point, but if it doesn’t emerge in that way, be sure to help make the point here that we’re going to “build Earth” by starting with the most basic component(s) it shares with the other planets of the inner solar system. We’ll then figure out how to add an atmosphere, the oceans and life after we’ve got this first model fleshed-out.</a:t>
            </a:r>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50</a:t>
            </a:fld>
            <a:endParaRPr lang="en-US"/>
          </a:p>
        </p:txBody>
      </p:sp>
    </p:spTree>
    <p:extLst>
      <p:ext uri="{BB962C8B-B14F-4D97-AF65-F5344CB8AC3E}">
        <p14:creationId xmlns:p14="http://schemas.microsoft.com/office/powerpoint/2010/main" val="415058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Have your students record the Driving Question for the unit</a:t>
            </a:r>
            <a:r>
              <a:rPr lang="en-US" baseline="0" dirty="0"/>
              <a:t> on their doodle sheet. </a:t>
            </a:r>
          </a:p>
          <a:p>
            <a:endParaRPr lang="en-US" baseline="0" dirty="0"/>
          </a:p>
          <a:p>
            <a:r>
              <a:rPr lang="en-US" baseline="0" dirty="0"/>
              <a:t>Then help create a coherent transition to the next learning segment where we’ll take a look at the phenomenon of an impact crater in Arizona (creatively known as “Meteor Crater” but more correctly, “</a:t>
            </a:r>
            <a:r>
              <a:rPr lang="en-US" baseline="0" dirty="0" err="1"/>
              <a:t>Barringer</a:t>
            </a:r>
            <a:r>
              <a:rPr lang="en-US" baseline="0" dirty="0"/>
              <a:t> Crater”). The easiest way to do this is to remind students that all of the inner planets had craters, so a first step would be to look at that common land feature among the planets since we *think* all of them may have formed in a similar manner.</a:t>
            </a:r>
          </a:p>
        </p:txBody>
      </p:sp>
      <p:sp>
        <p:nvSpPr>
          <p:cNvPr id="4" name="Slide Number Placeholder 3"/>
          <p:cNvSpPr>
            <a:spLocks noGrp="1"/>
          </p:cNvSpPr>
          <p:nvPr>
            <p:ph type="sldNum" sz="quarter" idx="5"/>
          </p:nvPr>
        </p:nvSpPr>
        <p:spPr/>
        <p:txBody>
          <a:bodyPr/>
          <a:lstStyle/>
          <a:p>
            <a:fld id="{E85135F7-F3E7-45B8-BA64-443E5B646829}" type="slidenum">
              <a:rPr lang="en-US" smtClean="0"/>
              <a:t>51</a:t>
            </a:fld>
            <a:endParaRPr lang="en-US"/>
          </a:p>
        </p:txBody>
      </p:sp>
    </p:spTree>
    <p:extLst>
      <p:ext uri="{BB962C8B-B14F-4D97-AF65-F5344CB8AC3E}">
        <p14:creationId xmlns:p14="http://schemas.microsoft.com/office/powerpoint/2010/main" val="108620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52</a:t>
            </a:fld>
            <a:endParaRPr lang="en-US"/>
          </a:p>
        </p:txBody>
      </p:sp>
    </p:spTree>
    <p:extLst>
      <p:ext uri="{BB962C8B-B14F-4D97-AF65-F5344CB8AC3E}">
        <p14:creationId xmlns:p14="http://schemas.microsoft.com/office/powerpoint/2010/main" val="3495021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7</a:t>
            </a:fld>
            <a:endParaRPr lang="en-US"/>
          </a:p>
        </p:txBody>
      </p:sp>
    </p:spTree>
    <p:extLst>
      <p:ext uri="{BB962C8B-B14F-4D97-AF65-F5344CB8AC3E}">
        <p14:creationId xmlns:p14="http://schemas.microsoft.com/office/powerpoint/2010/main" val="526897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53</a:t>
            </a:fld>
            <a:endParaRPr lang="en-US"/>
          </a:p>
        </p:txBody>
      </p:sp>
    </p:spTree>
    <p:extLst>
      <p:ext uri="{BB962C8B-B14F-4D97-AF65-F5344CB8AC3E}">
        <p14:creationId xmlns:p14="http://schemas.microsoft.com/office/powerpoint/2010/main" val="3194984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54</a:t>
            </a:fld>
            <a:endParaRPr lang="en-US"/>
          </a:p>
        </p:txBody>
      </p:sp>
    </p:spTree>
    <p:extLst>
      <p:ext uri="{BB962C8B-B14F-4D97-AF65-F5344CB8AC3E}">
        <p14:creationId xmlns:p14="http://schemas.microsoft.com/office/powerpoint/2010/main" val="1018908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Slide is not meant for students.</a:t>
            </a:r>
          </a:p>
        </p:txBody>
      </p:sp>
      <p:sp>
        <p:nvSpPr>
          <p:cNvPr id="4" name="Slide Number Placeholder 3"/>
          <p:cNvSpPr>
            <a:spLocks noGrp="1"/>
          </p:cNvSpPr>
          <p:nvPr>
            <p:ph type="sldNum" sz="quarter" idx="5"/>
          </p:nvPr>
        </p:nvSpPr>
        <p:spPr/>
        <p:txBody>
          <a:bodyPr/>
          <a:lstStyle/>
          <a:p>
            <a:fld id="{CDB08306-E03B-9347-8B30-B23CFC3E6BCB}" type="slidenum">
              <a:rPr lang="en-US" smtClean="0"/>
              <a:t>55</a:t>
            </a:fld>
            <a:endParaRPr lang="en-US"/>
          </a:p>
        </p:txBody>
      </p:sp>
    </p:spTree>
    <p:extLst>
      <p:ext uri="{BB962C8B-B14F-4D97-AF65-F5344CB8AC3E}">
        <p14:creationId xmlns:p14="http://schemas.microsoft.com/office/powerpoint/2010/main" val="991848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a:t>
            </a:r>
            <a:r>
              <a:rPr lang="en-US" baseline="0" dirty="0"/>
              <a:t> meant to show to students.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56</a:t>
            </a:fld>
            <a:endParaRPr lang="en-US"/>
          </a:p>
        </p:txBody>
      </p:sp>
    </p:spTree>
    <p:extLst>
      <p:ext uri="{BB962C8B-B14F-4D97-AF65-F5344CB8AC3E}">
        <p14:creationId xmlns:p14="http://schemas.microsoft.com/office/powerpoint/2010/main" val="1416324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57</a:t>
            </a:fld>
            <a:endParaRPr lang="en-US"/>
          </a:p>
        </p:txBody>
      </p:sp>
    </p:spTree>
    <p:extLst>
      <p:ext uri="{BB962C8B-B14F-4D97-AF65-F5344CB8AC3E}">
        <p14:creationId xmlns:p14="http://schemas.microsoft.com/office/powerpoint/2010/main" val="124894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58</a:t>
            </a:fld>
            <a:endParaRPr lang="en-US"/>
          </a:p>
        </p:txBody>
      </p:sp>
    </p:spTree>
    <p:extLst>
      <p:ext uri="{BB962C8B-B14F-4D97-AF65-F5344CB8AC3E}">
        <p14:creationId xmlns:p14="http://schemas.microsoft.com/office/powerpoint/2010/main" val="1672591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Tell</a:t>
            </a:r>
            <a:r>
              <a:rPr lang="en-US" baseline="0" dirty="0"/>
              <a:t> your students that we’re going to begin our exploration of an answer to the Driving Question by focusing a little more on one particular commonality that the (geosphere’s of the) inner planets have in common—craters.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the video of the crater in Arizona or explore it</a:t>
            </a:r>
            <a:r>
              <a:rPr lang="en-US" baseline="0" dirty="0"/>
              <a:t> in another manner (series of pics, for example). Really any video showing the impact crater can work, but BE SURE TO MUTE the video so that you don’t give away any information that could steal your students’ “aha” moments! You should be ready to give students some information about the size of the crater and its discovery, but not about the cause. That’s what we’ll be exploring.</a:t>
            </a:r>
          </a:p>
          <a:p>
            <a:endParaRPr lang="en-US" baseline="0" dirty="0"/>
          </a:p>
          <a:p>
            <a:r>
              <a:rPr lang="en-US" baseline="0" dirty="0"/>
              <a:t>In fact, it may be wise to REFRAIN FROM REFERRING TO THIS CRATER AS “METEOR CRATER”, one of its official names. (It’s also known as </a:t>
            </a:r>
            <a:r>
              <a:rPr lang="en-US" baseline="0" dirty="0" err="1"/>
              <a:t>Barringer</a:t>
            </a:r>
            <a:r>
              <a:rPr lang="en-US" baseline="0" dirty="0"/>
              <a:t> Crater.) The “hole in the ground in Arizona” is a perfectly fine way to refer to this until </a:t>
            </a:r>
            <a:r>
              <a:rPr lang="en-US" i="1" u="sng" baseline="0" dirty="0"/>
              <a:t>your students</a:t>
            </a:r>
            <a:r>
              <a:rPr lang="en-US" i="1" u="none" baseline="0" dirty="0"/>
              <a:t> </a:t>
            </a:r>
            <a:r>
              <a:rPr lang="en-US" baseline="0" dirty="0"/>
              <a:t>have decided that this is a crater from a “space rock” or meteor.</a:t>
            </a:r>
          </a:p>
          <a:p>
            <a:endParaRPr lang="en-US" baseline="0" dirty="0"/>
          </a:p>
          <a:p>
            <a:r>
              <a:rPr lang="en-US" baseline="0"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a:t>
            </a:r>
            <a:r>
              <a:rPr lang="en-US" b="1" dirty="0"/>
              <a:t>”Arizona's Jaw-Dropping Mile-Long Meteor Crater”</a:t>
            </a:r>
            <a:r>
              <a:rPr lang="en-US" baseline="0" dirty="0"/>
              <a:t> can found at: https://www.youtube.com/watch?v=odGrgsLkfUQ</a:t>
            </a:r>
          </a:p>
        </p:txBody>
      </p:sp>
      <p:sp>
        <p:nvSpPr>
          <p:cNvPr id="4" name="Slide Number Placeholder 3"/>
          <p:cNvSpPr>
            <a:spLocks noGrp="1"/>
          </p:cNvSpPr>
          <p:nvPr>
            <p:ph type="sldNum" sz="quarter" idx="10"/>
          </p:nvPr>
        </p:nvSpPr>
        <p:spPr/>
        <p:txBody>
          <a:bodyPr/>
          <a:lstStyle/>
          <a:p>
            <a:fld id="{E85135F7-F3E7-45B8-BA64-443E5B646829}" type="slidenum">
              <a:rPr lang="en-US" smtClean="0"/>
              <a:t>59</a:t>
            </a:fld>
            <a:endParaRPr lang="en-US"/>
          </a:p>
        </p:txBody>
      </p:sp>
    </p:spTree>
    <p:extLst>
      <p:ext uri="{BB962C8B-B14F-4D97-AF65-F5344CB8AC3E}">
        <p14:creationId xmlns:p14="http://schemas.microsoft.com/office/powerpoint/2010/main" val="686960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Quick</a:t>
            </a:r>
            <a:r>
              <a:rPr lang="en-US" baseline="0" dirty="0"/>
              <a:t> t</a:t>
            </a:r>
            <a:r>
              <a:rPr lang="en-US" dirty="0"/>
              <a:t>ransition slide to next slide.</a:t>
            </a:r>
          </a:p>
          <a:p>
            <a:endParaRPr lang="en-US" dirty="0"/>
          </a:p>
          <a:p>
            <a:r>
              <a:rPr lang="en-US" dirty="0"/>
              <a:t>SOURCES:</a:t>
            </a:r>
          </a:p>
          <a:p>
            <a:r>
              <a:rPr lang="en-US" dirty="0"/>
              <a:t>Image, “Meteor Crater Aerial View 2010”</a:t>
            </a:r>
          </a:p>
          <a:p>
            <a:r>
              <a:rPr lang="en-US" dirty="0"/>
              <a:t>URL: https://commons.wikimedia.org/wiki/File:Meteorcrater.jpg</a:t>
            </a:r>
          </a:p>
          <a:p>
            <a:r>
              <a:rPr lang="en-US" dirty="0"/>
              <a:t>Attribution: </a:t>
            </a:r>
            <a:r>
              <a:rPr lang="en-US" dirty="0" err="1"/>
              <a:t>Shane.torgerson</a:t>
            </a:r>
            <a:r>
              <a:rPr lang="en-US" dirty="0"/>
              <a:t> [CC BY (https://creativecommons.org/licenses/by/3.0)]</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60</a:t>
            </a:fld>
            <a:endParaRPr lang="en-US"/>
          </a:p>
        </p:txBody>
      </p:sp>
    </p:spTree>
    <p:extLst>
      <p:ext uri="{BB962C8B-B14F-4D97-AF65-F5344CB8AC3E}">
        <p14:creationId xmlns:p14="http://schemas.microsoft.com/office/powerpoint/2010/main" val="3270174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Have students</a:t>
            </a:r>
            <a:r>
              <a:rPr lang="en-US" baseline="0" dirty="0"/>
              <a:t> work in groups to discuss the question. </a:t>
            </a:r>
            <a:r>
              <a:rPr lang="en-US" b="1" baseline="0" dirty="0"/>
              <a:t>Ask them to brainstorm (**but see notes below) </a:t>
            </a:r>
            <a:r>
              <a:rPr lang="en-US" baseline="0" dirty="0"/>
              <a:t>a couple of ideas and then ask each group to share out one idea.</a:t>
            </a:r>
          </a:p>
          <a:p>
            <a:r>
              <a:rPr lang="en-US" baseline="0" dirty="0"/>
              <a:t>It’s best if you can have a large image of the crater in front of them (a color handout, and if you can laminate it, even better- one per group) so that they can make observations in order to “notice” and “wonder” (if you can laminate, provide them with dry erase markers . However, if you can’t manage that, it might be sufficient to return to the previous slide or create a new one where the image fills the entire field of view.</a:t>
            </a:r>
          </a:p>
          <a:p>
            <a:r>
              <a:rPr lang="en-US" baseline="0" dirty="0"/>
              <a:t>Then have a quick whole class discussion. If all of the class’s ideas are already on the board, either ask the next group to choose the one they feel is most likely and continue around the room, or end the class discussion before hearing from all groups in order to move things along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they’ve already seen craters in the previous exploration, they might get to the “answer” quickly, but encourage</a:t>
            </a:r>
            <a:r>
              <a:rPr lang="en-US" baseline="0" dirty="0"/>
              <a:t> students to explore multiple ideas. Volcanic craters can look similar, so that’s one possibility, and of course, nuclear bombs can leave similar “scars”. Let them be creative- the more we have to work with, the richer the discussion will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**Important note, be responsive to your class: </a:t>
            </a:r>
            <a:r>
              <a:rPr lang="en-US" baseline="0" dirty="0"/>
              <a:t>Your students may very quickly decide this is an impact crater with little else to say. If the brainstorming alternatives seems strained, ditch it. Instead probe a bit with your students about what evidence they might look for to convince them it’s an impact crater. And what could have made a crater this size? How large would it have to be, etc.? Ask them what makes them think it’s not a volcanic crater (the most likely alternative kids would come up with) and maybe have someone look up an image of a dormant volcano caldera. Always be willing to take the discussion in a slightly different direction and then move on. You don’t always need to be well prepared to be responsive. “I don’t know but let’s see if we can find out together.” is always a valid response. You can always tell students that you’ll do some research and they can too and you’ll take it up next class period. (For example, even after deciding this is a crater, you can come back the next day and look at images of dormant volcano craters to convince yourself and the class that this looks different. You could even spend 5 minutes talking about volcanic craters as a separate topic if your students seem interested.)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r>
              <a:rPr lang="en-US" baseline="0" dirty="0"/>
              <a:t>Sample student ideas:</a:t>
            </a:r>
          </a:p>
          <a:p>
            <a:r>
              <a:rPr lang="en-US" sz="1200" kern="1200" dirty="0">
                <a:solidFill>
                  <a:schemeClr val="tx1"/>
                </a:solidFill>
                <a:effectLst/>
                <a:latin typeface="+mn-lt"/>
                <a:ea typeface="+mn-ea"/>
                <a:cs typeface="+mn-cs"/>
              </a:rPr>
              <a:t>A. a rock from space hitting the earth (an impact)</a:t>
            </a:r>
          </a:p>
          <a:p>
            <a:r>
              <a:rPr lang="en-US" sz="1200" kern="1200" dirty="0">
                <a:solidFill>
                  <a:schemeClr val="tx1"/>
                </a:solidFill>
                <a:effectLst/>
                <a:latin typeface="+mn-lt"/>
                <a:ea typeface="+mn-ea"/>
                <a:cs typeface="+mn-cs"/>
              </a:rPr>
              <a:t>B. volcanism/a volcano</a:t>
            </a:r>
          </a:p>
          <a:p>
            <a:r>
              <a:rPr lang="en-US" sz="1200" kern="1200" dirty="0">
                <a:solidFill>
                  <a:schemeClr val="tx1"/>
                </a:solidFill>
                <a:effectLst/>
                <a:latin typeface="+mn-lt"/>
                <a:ea typeface="+mn-ea"/>
                <a:cs typeface="+mn-cs"/>
              </a:rPr>
              <a:t>C. a human-made explosion</a:t>
            </a:r>
          </a:p>
          <a:p>
            <a:r>
              <a:rPr lang="en-US" sz="1200" kern="1200" dirty="0">
                <a:solidFill>
                  <a:schemeClr val="tx1"/>
                </a:solidFill>
                <a:effectLst/>
                <a:latin typeface="+mn-lt"/>
                <a:ea typeface="+mn-ea"/>
                <a:cs typeface="+mn-cs"/>
              </a:rPr>
              <a:t>D. a sink hole (caused by a collapse of an aquifer or a massive release of gases)</a:t>
            </a:r>
          </a:p>
          <a:p>
            <a:r>
              <a:rPr lang="en-US" sz="1200" kern="1200" dirty="0">
                <a:solidFill>
                  <a:schemeClr val="tx1"/>
                </a:solidFill>
                <a:effectLst/>
                <a:latin typeface="+mn-lt"/>
                <a:ea typeface="+mn-ea"/>
                <a:cs typeface="+mn-cs"/>
              </a:rPr>
              <a:t>E. human mining of minerals</a:t>
            </a:r>
          </a:p>
          <a:p>
            <a:r>
              <a:rPr lang="en-US" sz="1200" kern="1200" dirty="0">
                <a:solidFill>
                  <a:schemeClr val="tx1"/>
                </a:solidFill>
                <a:effectLst/>
                <a:latin typeface="+mn-lt"/>
                <a:ea typeface="+mn-ea"/>
                <a:cs typeface="+mn-cs"/>
              </a:rPr>
              <a:t>F.</a:t>
            </a:r>
            <a:r>
              <a:rPr lang="en-US" sz="1200" kern="1200" baseline="0" dirty="0">
                <a:solidFill>
                  <a:schemeClr val="tx1"/>
                </a:solidFill>
                <a:effectLst/>
                <a:latin typeface="+mn-lt"/>
                <a:ea typeface="+mn-ea"/>
                <a:cs typeface="+mn-cs"/>
              </a:rPr>
              <a:t> </a:t>
            </a:r>
            <a:r>
              <a:rPr lang="en-US" dirty="0"/>
              <a:t>old</a:t>
            </a:r>
            <a:r>
              <a:rPr lang="en-US" sz="1200" kern="1200" baseline="0" dirty="0">
                <a:solidFill>
                  <a:schemeClr val="tx1"/>
                </a:solidFill>
                <a:effectLst/>
                <a:latin typeface="+mn-lt"/>
                <a:ea typeface="+mn-ea"/>
                <a:cs typeface="+mn-cs"/>
              </a:rPr>
              <a:t> lake</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Based on historical records, we can eliminate initial models C and E.</a:t>
            </a:r>
          </a:p>
          <a:p>
            <a:r>
              <a:rPr lang="en-US" sz="1200" kern="1200" dirty="0">
                <a:solidFill>
                  <a:schemeClr val="tx1"/>
                </a:solidFill>
                <a:effectLst/>
                <a:latin typeface="+mn-lt"/>
                <a:ea typeface="+mn-ea"/>
                <a:cs typeface="+mn-cs"/>
              </a:rPr>
              <a:t>For B and D, we need to provide students with data to investigate, such as pictures and diagrams of volcanic craters and sink holes. Students compare the features of volcanic craters and sink holes with the Arizona phenomena. Hopefully students will notice that a) the bottom of volcanic craters is higher in elevation than the surrounding land, and b) sink holes do not have raised rims surrounding them. This will allow us to eliminate initial models B and D. </a:t>
            </a:r>
          </a:p>
          <a:p>
            <a:r>
              <a:rPr lang="en-US" sz="1200" kern="1200" dirty="0">
                <a:solidFill>
                  <a:schemeClr val="tx1"/>
                </a:solidFill>
                <a:effectLst/>
                <a:latin typeface="+mn-lt"/>
                <a:ea typeface="+mn-ea"/>
                <a:cs typeface="+mn-cs"/>
              </a:rPr>
              <a:t>For F, we would similarly provide some examples of dry</a:t>
            </a:r>
            <a:r>
              <a:rPr lang="en-US" sz="1200" kern="1200" baseline="0" dirty="0">
                <a:solidFill>
                  <a:schemeClr val="tx1"/>
                </a:solidFill>
                <a:effectLst/>
                <a:latin typeface="+mn-lt"/>
                <a:ea typeface="+mn-ea"/>
                <a:cs typeface="+mn-cs"/>
              </a:rPr>
              <a:t> lakes today (such as Owens Lake or Deep Springs Valley Lake). Lakes have a different shape by the time they dry out, with much shallower sides and much more eroded edges.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left with Model A to investigate.</a:t>
            </a:r>
          </a:p>
          <a:p>
            <a:endParaRPr lang="en-US" dirty="0"/>
          </a:p>
          <a:p>
            <a:r>
              <a:rPr lang="en-US" dirty="0"/>
              <a:t>SOURCES:</a:t>
            </a:r>
          </a:p>
          <a:p>
            <a:r>
              <a:rPr lang="en-US" dirty="0"/>
              <a:t>Image, “Meteor Crater Aerial View 2010”</a:t>
            </a:r>
          </a:p>
          <a:p>
            <a:r>
              <a:rPr lang="en-US" dirty="0"/>
              <a:t>URL: https://commons.wikimedia.org/wiki/File:Meteorcrater.jpg</a:t>
            </a:r>
          </a:p>
          <a:p>
            <a:r>
              <a:rPr lang="en-US" dirty="0"/>
              <a:t>Attribution: </a:t>
            </a:r>
            <a:r>
              <a:rPr lang="en-US" dirty="0" err="1"/>
              <a:t>Shane.torgerson</a:t>
            </a:r>
            <a:r>
              <a:rPr lang="en-US" dirty="0"/>
              <a:t> [CC BY (https://creativecommons.org/licenses/by/3.0)]</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61</a:t>
            </a:fld>
            <a:endParaRPr lang="en-US"/>
          </a:p>
        </p:txBody>
      </p:sp>
    </p:spTree>
    <p:extLst>
      <p:ext uri="{BB962C8B-B14F-4D97-AF65-F5344CB8AC3E}">
        <p14:creationId xmlns:p14="http://schemas.microsoft.com/office/powerpoint/2010/main" val="2824619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Start to unpack with a bit more information and move toward the current explanation. Be sure, however, to thoughtfully evaluate alternatives. See notes below for guidance.</a:t>
            </a:r>
          </a:p>
          <a:p>
            <a:r>
              <a:rPr lang="en-US" baseline="0" dirty="0"/>
              <a:t>Note: we do not intend for students to be recording these facts, but you may have your own commitments to note-taking. (Our design commitment is to keep some record of individual thinking, the class’s ideas, and eventually a model.)</a:t>
            </a:r>
          </a:p>
          <a:p>
            <a:endParaRPr lang="en-US" baseline="0" dirty="0"/>
          </a:p>
          <a:p>
            <a:r>
              <a:rPr lang="en-US" baseline="0" dirty="0"/>
              <a:t>In considering this list of sample student ideas:</a:t>
            </a:r>
          </a:p>
          <a:p>
            <a:r>
              <a:rPr lang="en-US" sz="1200" kern="1200" dirty="0">
                <a:solidFill>
                  <a:schemeClr val="tx1"/>
                </a:solidFill>
                <a:effectLst/>
                <a:latin typeface="+mn-lt"/>
                <a:ea typeface="+mn-ea"/>
                <a:cs typeface="+mn-cs"/>
              </a:rPr>
              <a:t>A. a rock from space hitting the earth (an impact)</a:t>
            </a:r>
          </a:p>
          <a:p>
            <a:r>
              <a:rPr lang="en-US" sz="1200" kern="1200" dirty="0">
                <a:solidFill>
                  <a:schemeClr val="tx1"/>
                </a:solidFill>
                <a:effectLst/>
                <a:latin typeface="+mn-lt"/>
                <a:ea typeface="+mn-ea"/>
                <a:cs typeface="+mn-cs"/>
              </a:rPr>
              <a:t>B. volcanism/a volcano</a:t>
            </a:r>
          </a:p>
          <a:p>
            <a:r>
              <a:rPr lang="en-US" sz="1200" kern="1200" dirty="0">
                <a:solidFill>
                  <a:schemeClr val="tx1"/>
                </a:solidFill>
                <a:effectLst/>
                <a:latin typeface="+mn-lt"/>
                <a:ea typeface="+mn-ea"/>
                <a:cs typeface="+mn-cs"/>
              </a:rPr>
              <a:t>C. a human-made explosion</a:t>
            </a:r>
          </a:p>
          <a:p>
            <a:r>
              <a:rPr lang="en-US" sz="1200" kern="1200" dirty="0">
                <a:solidFill>
                  <a:schemeClr val="tx1"/>
                </a:solidFill>
                <a:effectLst/>
                <a:latin typeface="+mn-lt"/>
                <a:ea typeface="+mn-ea"/>
                <a:cs typeface="+mn-cs"/>
              </a:rPr>
              <a:t>D. A sink hole (caused by a collapse of an aquifer OR a massive release of gases)</a:t>
            </a:r>
          </a:p>
          <a:p>
            <a:r>
              <a:rPr lang="en-US" sz="1200" kern="1200" dirty="0">
                <a:solidFill>
                  <a:schemeClr val="tx1"/>
                </a:solidFill>
                <a:effectLst/>
                <a:latin typeface="+mn-lt"/>
                <a:ea typeface="+mn-ea"/>
                <a:cs typeface="+mn-cs"/>
              </a:rPr>
              <a:t>E. Human mining of minerals</a:t>
            </a:r>
          </a:p>
          <a:p>
            <a:r>
              <a:rPr lang="en-US" sz="1200" kern="1200" dirty="0">
                <a:solidFill>
                  <a:schemeClr val="tx1"/>
                </a:solidFill>
                <a:effectLst/>
                <a:latin typeface="+mn-lt"/>
                <a:ea typeface="+mn-ea"/>
                <a:cs typeface="+mn-cs"/>
              </a:rPr>
              <a:t>F. Old</a:t>
            </a:r>
            <a:r>
              <a:rPr lang="en-US" sz="1200" kern="1200" baseline="0" dirty="0">
                <a:solidFill>
                  <a:schemeClr val="tx1"/>
                </a:solidFill>
                <a:effectLst/>
                <a:latin typeface="+mn-lt"/>
                <a:ea typeface="+mn-ea"/>
                <a:cs typeface="+mn-cs"/>
              </a:rPr>
              <a:t> lake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we can work with students to hone in on the most likely explanations.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Based on historical records, we can eliminate initial ideas C and E above.</a:t>
            </a:r>
          </a:p>
          <a:p>
            <a:r>
              <a:rPr lang="en-US" sz="1200" kern="1200" dirty="0">
                <a:solidFill>
                  <a:schemeClr val="tx1"/>
                </a:solidFill>
                <a:effectLst/>
                <a:latin typeface="+mn-lt"/>
                <a:ea typeface="+mn-ea"/>
                <a:cs typeface="+mn-cs"/>
              </a:rPr>
              <a:t>For B and D, we need to provide students with data to investigate, such as pictures and diagrams of volcanic craters and sink holes. Students compare the features of volcanic craters and sink holes with the Arizona phenomena. Hopefully students will notice that a) the bottom of volcanic craters is higher in elevation than the surrounding land, and b) sink holes do not have raised rims surrounding them. This will allow us to eliminate initial models B and D. For F, we would similarly provide some examples of dry</a:t>
            </a:r>
            <a:r>
              <a:rPr lang="en-US" sz="1200" kern="1200" baseline="0" dirty="0">
                <a:solidFill>
                  <a:schemeClr val="tx1"/>
                </a:solidFill>
                <a:effectLst/>
                <a:latin typeface="+mn-lt"/>
                <a:ea typeface="+mn-ea"/>
                <a:cs typeface="+mn-cs"/>
              </a:rPr>
              <a:t> lakes today (such as Owens Lake or Deep Springs Valley Lake). Lakes have a different shape by the time they dry out, with much shallower sides and much more eroded edges. </a:t>
            </a:r>
            <a:r>
              <a:rPr lang="en-US" sz="1200" kern="1200" dirty="0">
                <a:solidFill>
                  <a:schemeClr val="tx1"/>
                </a:solidFill>
                <a:effectLst/>
                <a:latin typeface="+mn-lt"/>
                <a:ea typeface="+mn-ea"/>
                <a:cs typeface="+mn-cs"/>
              </a:rPr>
              <a:t>We are left with Model A to investigate.</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62</a:t>
            </a:fld>
            <a:endParaRPr lang="en-US"/>
          </a:p>
        </p:txBody>
      </p:sp>
    </p:spTree>
    <p:extLst>
      <p:ext uri="{BB962C8B-B14F-4D97-AF65-F5344CB8AC3E}">
        <p14:creationId xmlns:p14="http://schemas.microsoft.com/office/powerpoint/2010/main" val="340229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8</a:t>
            </a:fld>
            <a:endParaRPr lang="en-US"/>
          </a:p>
        </p:txBody>
      </p:sp>
    </p:spTree>
    <p:extLst>
      <p:ext uri="{BB962C8B-B14F-4D97-AF65-F5344CB8AC3E}">
        <p14:creationId xmlns:p14="http://schemas.microsoft.com/office/powerpoint/2010/main" val="2925771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This is a key move that we’ll use to motivate</a:t>
            </a:r>
            <a:r>
              <a:rPr lang="en-US" baseline="0" dirty="0"/>
              <a:t> our exploration of impact craters. We’ll be focusing on this phenomenon for the next few days through a series of conversations, labs and simulations. We’ll then come back to our Driving Question about how (the geosphere of) the Earth formed.</a:t>
            </a:r>
          </a:p>
          <a:p>
            <a:endParaRPr lang="en-US" baseline="0" dirty="0"/>
          </a:p>
          <a:p>
            <a:r>
              <a:rPr lang="en-US" dirty="0"/>
              <a:t>Remind students</a:t>
            </a:r>
            <a:r>
              <a:rPr lang="en-US" baseline="0" dirty="0"/>
              <a:t> that they generated a whole series of possible explanations for the hole. What would convince them that it was a space rock that did this?</a:t>
            </a:r>
          </a:p>
          <a:p>
            <a:r>
              <a:rPr lang="en-US" baseline="0" dirty="0"/>
              <a:t>Have them pair share or go back into groups quickly as needed. Be sure to document student ideas as outlined in the teacher notes at the beginning of this learning segment. This learning segment provides a chance to help your students think about what (in general) constitutes evidence.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lots of questions students could generate at this point. We’ve created some supplemental materials to explore them. The slides are located at the end of this PowerPoint. It’s perfectly fine to not show them to students, but you</a:t>
            </a:r>
            <a:r>
              <a:rPr lang="en-US" baseline="0" dirty="0"/>
              <a:t> should </a:t>
            </a:r>
            <a:r>
              <a:rPr lang="en-US" dirty="0"/>
              <a:t>explore them yourself in order to bolster your Earth science content knowledge.</a:t>
            </a:r>
          </a:p>
          <a:p>
            <a:endParaRPr lang="en-US" baseline="0" dirty="0"/>
          </a:p>
          <a:p>
            <a:r>
              <a:rPr lang="en-US" baseline="0" dirty="0"/>
              <a:t>Record student questions on post its or simply right them on a public artifact. Give it the title, </a:t>
            </a:r>
            <a:r>
              <a:rPr lang="en-US" b="1" baseline="0" dirty="0"/>
              <a:t>“What are we wondering about?” </a:t>
            </a:r>
          </a:p>
          <a:p>
            <a:r>
              <a:rPr lang="en-US" baseline="0" dirty="0"/>
              <a:t>You’ll pair this artifact with a </a:t>
            </a:r>
            <a:r>
              <a:rPr lang="en-US" b="1" baseline="0" dirty="0"/>
              <a:t>“What we’ve learned…”</a:t>
            </a:r>
            <a:r>
              <a:rPr lang="en-US" baseline="0" dirty="0"/>
              <a:t> record as you move through this learning segment. If you have a commitment to students taking notes, you might consider having them track these two lists of questions/ideas in their notebooks.</a:t>
            </a:r>
          </a:p>
          <a:p>
            <a:endParaRPr lang="en-US" baseline="0" dirty="0"/>
          </a:p>
          <a:p>
            <a:r>
              <a:rPr lang="en-US" baseline="0" dirty="0"/>
              <a:t>The remainder of this learning segment focuses solely on exploring a few ideas that were historically key to supporting </a:t>
            </a:r>
            <a:r>
              <a:rPr lang="en-US" baseline="0" dirty="0" err="1"/>
              <a:t>Barringer’s</a:t>
            </a:r>
            <a:r>
              <a:rPr lang="en-US" baseline="0" dirty="0"/>
              <a:t> hypothesis that the crater was indeed formed by a space rock.</a:t>
            </a:r>
          </a:p>
          <a:p>
            <a:r>
              <a:rPr lang="en-US" baseline="0" dirty="0"/>
              <a:t>These are ideas are: </a:t>
            </a:r>
          </a:p>
          <a:p>
            <a:pPr marL="228600" indent="-228600">
              <a:lnSpc>
                <a:spcPct val="120000"/>
              </a:lnSpc>
              <a:spcBef>
                <a:spcPts val="0"/>
              </a:spcBef>
              <a:spcAft>
                <a:spcPts val="600"/>
              </a:spcAft>
              <a:buFont typeface="+mj-lt"/>
              <a:buAutoNum type="arabicPeriod"/>
            </a:pPr>
            <a:r>
              <a:rPr lang="en-US" sz="1200" b="1" dirty="0">
                <a:latin typeface="Arial" panose="020B0604020202020204" pitchFamily="34" charset="0"/>
                <a:cs typeface="Arial" panose="020B0604020202020204" pitchFamily="34" charset="0"/>
              </a:rPr>
              <a:t>Are there rocks in space that could potentially hit the earth? </a:t>
            </a:r>
            <a:r>
              <a:rPr lang="en-US" sz="1200" b="1" i="1" dirty="0">
                <a:latin typeface="Arial" panose="020B0604020202020204" pitchFamily="34" charset="0"/>
                <a:cs typeface="Arial" panose="020B0604020202020204" pitchFamily="34" charset="0"/>
              </a:rPr>
              <a:t>Yes, there are .</a:t>
            </a:r>
          </a:p>
          <a:p>
            <a:pPr marL="228600" indent="-228600">
              <a:lnSpc>
                <a:spcPct val="120000"/>
              </a:lnSpc>
              <a:spcBef>
                <a:spcPts val="0"/>
              </a:spcBef>
              <a:spcAft>
                <a:spcPts val="600"/>
              </a:spcAft>
              <a:buFont typeface="+mj-lt"/>
              <a:buAutoNum type="arabicPeriod"/>
            </a:pPr>
            <a:r>
              <a:rPr lang="en-US" sz="1200" b="1" dirty="0">
                <a:latin typeface="Arial" panose="020B0604020202020204" pitchFamily="34" charset="0"/>
                <a:cs typeface="Arial" panose="020B0604020202020204" pitchFamily="34" charset="0"/>
              </a:rPr>
              <a:t>Can we see evidence that space rocks have hit other planets and moons of the solar system? </a:t>
            </a:r>
            <a:r>
              <a:rPr lang="en-US" sz="1200" b="1" i="1" dirty="0">
                <a:latin typeface="Arial" panose="020B0604020202020204" pitchFamily="34" charset="0"/>
                <a:cs typeface="Arial" panose="020B0604020202020204" pitchFamily="34" charset="0"/>
              </a:rPr>
              <a:t>Yes, we do.</a:t>
            </a:r>
          </a:p>
          <a:p>
            <a:pPr marL="228600" marR="0" lvl="0" indent="-228600" algn="l" defTabSz="914400" rtl="0" eaLnBrk="1" fontAlgn="auto" latinLnBrk="0" hangingPunct="1">
              <a:lnSpc>
                <a:spcPct val="120000"/>
              </a:lnSpc>
              <a:spcBef>
                <a:spcPts val="0"/>
              </a:spcBef>
              <a:spcAft>
                <a:spcPts val="600"/>
              </a:spcAft>
              <a:buClrTx/>
              <a:buSzTx/>
              <a:buFont typeface="+mj-lt"/>
              <a:buAutoNum type="arabicPeriod"/>
              <a:tabLst/>
              <a:defRPr/>
            </a:pPr>
            <a:r>
              <a:rPr lang="en-US" sz="1200" b="1" dirty="0">
                <a:latin typeface="Arial" panose="020B0604020202020204" pitchFamily="34" charset="0"/>
                <a:cs typeface="Arial" panose="020B0604020202020204" pitchFamily="34" charset="0"/>
              </a:rPr>
              <a:t>Do we have any recent evidence of space rocks hitting Earth? </a:t>
            </a:r>
            <a:r>
              <a:rPr lang="en-US" sz="1200" b="1" i="1" dirty="0">
                <a:latin typeface="Arial" panose="020B0604020202020204" pitchFamily="34" charset="0"/>
                <a:cs typeface="Arial" panose="020B0604020202020204" pitchFamily="34" charset="0"/>
              </a:rPr>
              <a:t>We</a:t>
            </a:r>
            <a:r>
              <a:rPr lang="en-US" sz="1200" b="1" i="1" baseline="0" dirty="0">
                <a:latin typeface="Arial" panose="020B0604020202020204" pitchFamily="34" charset="0"/>
                <a:cs typeface="Arial" panose="020B0604020202020204" pitchFamily="34" charset="0"/>
              </a:rPr>
              <a:t> think so. We at least see regular direct evidence that they enter our atmosphere.</a:t>
            </a:r>
            <a:endParaRPr lang="en-US" sz="1200" b="1" i="1" dirty="0">
              <a:latin typeface="Arial" panose="020B0604020202020204" pitchFamily="34" charset="0"/>
              <a:cs typeface="Arial" panose="020B0604020202020204" pitchFamily="34" charset="0"/>
            </a:endParaRPr>
          </a:p>
          <a:p>
            <a:pPr marL="228600" indent="-228600">
              <a:buFont typeface="+mj-lt"/>
              <a:buAutoNum type="arabicPeriod"/>
            </a:pPr>
            <a:endParaRPr lang="en-US" baseline="0" dirty="0"/>
          </a:p>
          <a:p>
            <a:r>
              <a:rPr lang="en-US" u="sng" baseline="0" dirty="0"/>
              <a:t>However, we expect there are some very likely student-driven questions that will also arise. </a:t>
            </a:r>
          </a:p>
          <a:p>
            <a:r>
              <a:rPr lang="en-US" baseline="0" dirty="0"/>
              <a:t>These are:</a:t>
            </a:r>
          </a:p>
          <a:p>
            <a:r>
              <a:rPr lang="en-US" b="1" baseline="0" dirty="0"/>
              <a:t>Did anyone find a space rock in the hole? </a:t>
            </a:r>
            <a:endParaRPr lang="en-US" baseline="0" dirty="0"/>
          </a:p>
          <a:p>
            <a:r>
              <a:rPr lang="en-US" b="1" baseline="0" dirty="0"/>
              <a:t>Is there evidence of other craters on Earth?</a:t>
            </a:r>
          </a:p>
          <a:p>
            <a:r>
              <a:rPr lang="en-US" b="1" baseline="0" dirty="0"/>
              <a:t>What do these other craters on Earth look like?</a:t>
            </a:r>
          </a:p>
          <a:p>
            <a:r>
              <a:rPr lang="en-US" b="1" baseline="0" dirty="0"/>
              <a:t>What are the chances we’ll get hit again? (What are the chances it will happen in the near future?)</a:t>
            </a:r>
            <a:endParaRPr lang="en-US" baseline="0" dirty="0"/>
          </a:p>
          <a:p>
            <a:endParaRPr lang="en-US" baseline="0" dirty="0"/>
          </a:p>
          <a:p>
            <a:r>
              <a:rPr lang="en-US" baseline="0" dirty="0"/>
              <a:t>If your students don’t ask these questions or if they ask others, don’t worry. But again, if they do, we’ve provided some supplemental materials as a starting point for answering these questions. Check out the slides at the end of this PowerPoint. Some questions you may alternatively choose to have your students (or a subset of students) research directly.</a:t>
            </a:r>
          </a:p>
          <a:p>
            <a:endParaRPr lang="en-US" baseline="0" dirty="0"/>
          </a:p>
        </p:txBody>
      </p:sp>
      <p:sp>
        <p:nvSpPr>
          <p:cNvPr id="4" name="Slide Number Placeholder 3"/>
          <p:cNvSpPr>
            <a:spLocks noGrp="1"/>
          </p:cNvSpPr>
          <p:nvPr>
            <p:ph type="sldNum" sz="quarter" idx="5"/>
          </p:nvPr>
        </p:nvSpPr>
        <p:spPr/>
        <p:txBody>
          <a:bodyPr/>
          <a:lstStyle/>
          <a:p>
            <a:fld id="{E85135F7-F3E7-45B8-BA64-443E5B646829}" type="slidenum">
              <a:rPr lang="en-US" smtClean="0"/>
              <a:t>63</a:t>
            </a:fld>
            <a:endParaRPr lang="en-US"/>
          </a:p>
        </p:txBody>
      </p:sp>
    </p:spTree>
    <p:extLst>
      <p:ext uri="{BB962C8B-B14F-4D97-AF65-F5344CB8AC3E}">
        <p14:creationId xmlns:p14="http://schemas.microsoft.com/office/powerpoint/2010/main" val="1527474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b="1" dirty="0"/>
              <a:t>You don’t need to show this. You need to say this.</a:t>
            </a:r>
          </a:p>
          <a:p>
            <a:r>
              <a:rPr lang="en-US" dirty="0"/>
              <a:t>In</a:t>
            </a:r>
            <a:r>
              <a:rPr lang="en-US" baseline="0" dirty="0"/>
              <a:t> the coming slides you’ll guide students through a series of questions… and answers. Try to keep things moving quickly.</a:t>
            </a:r>
          </a:p>
          <a:p>
            <a:r>
              <a:rPr lang="en-US" b="1" baseline="0" dirty="0"/>
              <a:t>You might want to encourage your students to take some notes as you move through these slides,</a:t>
            </a:r>
            <a:r>
              <a:rPr lang="en-US" baseline="0" dirty="0"/>
              <a:t> especially if you’ll think they will need them in order to fill out Doodle Box K, about 10 slides from now. </a:t>
            </a:r>
            <a:r>
              <a:rPr lang="en-US" b="1" baseline="0" dirty="0"/>
              <a:t>You can have them start recording some notes in Doodle K, which we’ve made rather large for this purpose. </a:t>
            </a:r>
            <a:r>
              <a:rPr lang="en-US" b="0" baseline="0" dirty="0"/>
              <a:t>Your decision to have students take notes </a:t>
            </a:r>
            <a:r>
              <a:rPr lang="en-US" baseline="0" dirty="0"/>
              <a:t>will depend on the amount of time that passes while covering these ideas and the particular considerations of your student population.</a:t>
            </a:r>
          </a:p>
          <a:p>
            <a:r>
              <a:rPr lang="en-US" baseline="0" dirty="0"/>
              <a:t/>
            </a:r>
            <a:br>
              <a:rPr lang="en-US" baseline="0" dirty="0"/>
            </a:br>
            <a:r>
              <a:rPr lang="en-US" baseline="0" dirty="0"/>
              <a:t>At the end of this subset of slides, we’ll pause to record the ideas on the “What we’ve learned…” poster.</a:t>
            </a:r>
          </a:p>
          <a:p>
            <a:r>
              <a:rPr lang="en-US" baseline="0" dirty="0"/>
              <a:t>Ideally, the questions we’re going to address would be ones that students would have, but you may not want to take the time to have students push in this direction. It may not be a priority at this point.</a:t>
            </a:r>
          </a:p>
          <a:p>
            <a:r>
              <a:rPr lang="en-US" baseline="0" dirty="0"/>
              <a:t>One helpful way to frame these next few conversations with students is that it is not enough to simple say this is the most likely explanation because the others are unlikely, we also want to consider any evidence or models that might support this idea. So, is it likely that this was caused by a space rock? What would you want to know?</a:t>
            </a:r>
          </a:p>
          <a:p>
            <a:endParaRPr lang="en-US" baseline="0" dirty="0"/>
          </a:p>
          <a:p>
            <a:r>
              <a:rPr lang="en-US" baseline="0" dirty="0"/>
              <a:t>We’ll explore the following series of questions…</a:t>
            </a:r>
          </a:p>
          <a:p>
            <a:endParaRPr lang="en-US" baseline="0" dirty="0"/>
          </a:p>
          <a:p>
            <a:r>
              <a:rPr lang="en-US" sz="1200" b="0" kern="1200" dirty="0">
                <a:solidFill>
                  <a:schemeClr val="tx1"/>
                </a:solidFill>
                <a:effectLst/>
                <a:latin typeface="+mn-lt"/>
                <a:ea typeface="+mn-ea"/>
                <a:cs typeface="+mn-cs"/>
              </a:rPr>
              <a:t>Q: are there rocks in space that could potentially hit the earth?</a:t>
            </a:r>
          </a:p>
          <a:p>
            <a:r>
              <a:rPr lang="en-US" sz="1200" b="0" kern="1200" dirty="0">
                <a:solidFill>
                  <a:schemeClr val="tx1"/>
                </a:solidFill>
                <a:effectLst/>
                <a:latin typeface="+mn-lt"/>
                <a:ea typeface="+mn-ea"/>
                <a:cs typeface="+mn-cs"/>
              </a:rPr>
              <a:t>P: view NASA simulation of tracked space objects. </a:t>
            </a:r>
          </a:p>
          <a:p>
            <a:r>
              <a:rPr lang="en-US" sz="1200" b="0" kern="1200" dirty="0">
                <a:solidFill>
                  <a:schemeClr val="tx1"/>
                </a:solidFill>
                <a:effectLst/>
                <a:latin typeface="+mn-lt"/>
                <a:ea typeface="+mn-ea"/>
                <a:cs typeface="+mn-cs"/>
              </a:rPr>
              <a:t>Answer: yes, there are lots of rocks in space that could potential hit the earth. (</a:t>
            </a:r>
            <a:r>
              <a:rPr lang="en-US" dirty="0"/>
              <a:t>And NASA is trying to find all of them and map their orbits so we would have some advanced notice.)</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do we have any recent evidence of space rocks are hitting the earth?</a:t>
            </a:r>
          </a:p>
          <a:p>
            <a:r>
              <a:rPr lang="en-US" sz="1200" kern="1200" dirty="0">
                <a:solidFill>
                  <a:schemeClr val="tx1"/>
                </a:solidFill>
                <a:effectLst/>
                <a:latin typeface="+mn-lt"/>
                <a:ea typeface="+mn-ea"/>
                <a:cs typeface="+mn-cs"/>
              </a:rPr>
              <a:t>P: View pics/videos of meteors/shooting stars entering the atmosphere.</a:t>
            </a:r>
            <a:r>
              <a:rPr lang="en-US" sz="1200" kern="1200" baseline="0" dirty="0">
                <a:solidFill>
                  <a:schemeClr val="tx1"/>
                </a:solidFill>
                <a:effectLst/>
                <a:latin typeface="+mn-lt"/>
                <a:ea typeface="+mn-ea"/>
                <a:cs typeface="+mn-cs"/>
              </a:rPr>
              <a:t> (For example, </a:t>
            </a:r>
            <a:r>
              <a:rPr lang="en-US" sz="1200" kern="1200" dirty="0">
                <a:solidFill>
                  <a:schemeClr val="tx1"/>
                </a:solidFill>
                <a:effectLst/>
                <a:latin typeface="+mn-lt"/>
                <a:ea typeface="+mn-ea"/>
                <a:cs typeface="+mn-cs"/>
              </a:rPr>
              <a:t>YouTube dash cam videos, etc.)</a:t>
            </a:r>
          </a:p>
          <a:p>
            <a:r>
              <a:rPr lang="en-US" dirty="0"/>
              <a:t>Answer: yes,</a:t>
            </a:r>
            <a:r>
              <a:rPr lang="en-US" baseline="0" dirty="0"/>
              <a:t> just look on the internet!</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64</a:t>
            </a:fld>
            <a:endParaRPr lang="en-US"/>
          </a:p>
        </p:txBody>
      </p:sp>
    </p:spTree>
    <p:extLst>
      <p:ext uri="{BB962C8B-B14F-4D97-AF65-F5344CB8AC3E}">
        <p14:creationId xmlns:p14="http://schemas.microsoft.com/office/powerpoint/2010/main" val="25051441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This</a:t>
            </a:r>
            <a:r>
              <a:rPr lang="en-US" baseline="0" dirty="0"/>
              <a:t> is the first idea to problematize for kids. (We are not asking them to generate this question or the next two.)</a:t>
            </a:r>
          </a:p>
          <a:p>
            <a:r>
              <a:rPr lang="en-US" baseline="0" dirty="0"/>
              <a:t>You’ll cue up, a YouTube video, </a:t>
            </a:r>
            <a:r>
              <a:rPr lang="en-US" b="1" baseline="0" dirty="0"/>
              <a:t>“All Known Asteroids in the Solar System (1998-2018)” (https://</a:t>
            </a:r>
            <a:r>
              <a:rPr lang="en-US" b="1" baseline="0" dirty="0" err="1"/>
              <a:t>www.youtube.com</a:t>
            </a:r>
            <a:r>
              <a:rPr lang="en-US" b="1" baseline="0" dirty="0"/>
              <a:t>/</a:t>
            </a:r>
            <a:r>
              <a:rPr lang="en-US" b="1" baseline="0" dirty="0" err="1"/>
              <a:t>watch?v</a:t>
            </a:r>
            <a:r>
              <a:rPr lang="en-US" b="1" baseline="0" dirty="0"/>
              <a:t>=</a:t>
            </a:r>
            <a:r>
              <a:rPr lang="en-US" b="1" baseline="0" dirty="0" err="1"/>
              <a:t>vfvo-Ujb_qk</a:t>
            </a:r>
            <a:r>
              <a:rPr lang="en-US" b="1" baseline="0" dirty="0"/>
              <a:t>)</a:t>
            </a:r>
            <a:r>
              <a:rPr lang="en-US" baseline="0" dirty="0"/>
              <a:t> from the NASA Jet Propulsion Laboratory. You should fast forward to 0:23 in the clip (we have increased the number of satellites tracking images, so our “picture” of how much is out there has gotten much better, and denser, since 1998; if you show the whole clip, students might draw the obvious (but false) conclusion that the # of things flying around space has increased dramatically in </a:t>
            </a:r>
            <a:r>
              <a:rPr lang="en-US" baseline="0"/>
              <a:t>the last 20 years).</a:t>
            </a:r>
            <a:endParaRPr lang="en-US" baseline="0" dirty="0"/>
          </a:p>
          <a:p>
            <a:endParaRPr lang="en-US" baseline="0" dirty="0"/>
          </a:p>
          <a:p>
            <a:endParaRPr lang="en-US" dirty="0"/>
          </a:p>
          <a:p>
            <a:r>
              <a:rPr lang="en-US" b="1" dirty="0"/>
              <a:t>NOTE: </a:t>
            </a:r>
            <a:r>
              <a:rPr lang="en-US" dirty="0"/>
              <a:t>One thing that is misleading about the NASA</a:t>
            </a:r>
            <a:r>
              <a:rPr lang="en-US" baseline="0" dirty="0"/>
              <a:t> simulation</a:t>
            </a:r>
            <a:r>
              <a:rPr lang="en-US" dirty="0"/>
              <a:t> is that the space rocks are not shown to scale. (You’ll notice the dots representing the space rocks are similar in size to the planets.) In reality, the space rocks are much smaller than the inner planets—so there is actually a lot more empty space than you see in the images.</a:t>
            </a:r>
          </a:p>
          <a:p>
            <a:endParaRPr lang="en-US" baseline="0" dirty="0"/>
          </a:p>
          <a:p>
            <a:r>
              <a:rPr lang="en-US" baseline="0" dirty="0"/>
              <a:t>We’re exploring the following series of questions… (quickly, please)</a:t>
            </a:r>
          </a:p>
          <a:p>
            <a:endParaRPr lang="en-US" baseline="0" dirty="0"/>
          </a:p>
          <a:p>
            <a:r>
              <a:rPr lang="en-US" sz="1200" b="1" kern="1200" dirty="0">
                <a:solidFill>
                  <a:schemeClr val="tx1"/>
                </a:solidFill>
                <a:effectLst/>
                <a:latin typeface="+mn-lt"/>
                <a:ea typeface="+mn-ea"/>
                <a:cs typeface="+mn-cs"/>
              </a:rPr>
              <a:t>Q: are there rocks in space that could potentially hit the earth?</a:t>
            </a:r>
          </a:p>
          <a:p>
            <a:r>
              <a:rPr lang="en-US" sz="1200" b="1" kern="1200" dirty="0">
                <a:solidFill>
                  <a:schemeClr val="tx1"/>
                </a:solidFill>
                <a:effectLst/>
                <a:latin typeface="+mn-lt"/>
                <a:ea typeface="+mn-ea"/>
                <a:cs typeface="+mn-cs"/>
              </a:rPr>
              <a:t>P: view NASA simulation of tracked space objects. </a:t>
            </a:r>
          </a:p>
          <a:p>
            <a:r>
              <a:rPr lang="en-US" sz="1200" b="1" kern="1200" dirty="0">
                <a:solidFill>
                  <a:schemeClr val="tx1"/>
                </a:solidFill>
                <a:effectLst/>
                <a:latin typeface="+mn-lt"/>
                <a:ea typeface="+mn-ea"/>
                <a:cs typeface="+mn-cs"/>
              </a:rPr>
              <a:t>Answer: yes, there are lots of rocks in space that could potential hit the earth. </a:t>
            </a:r>
            <a:r>
              <a:rPr lang="en-US" sz="1200" b="0" kern="1200" dirty="0">
                <a:solidFill>
                  <a:schemeClr val="tx1"/>
                </a:solidFill>
                <a:effectLst/>
                <a:latin typeface="+mn-lt"/>
                <a:ea typeface="+mn-ea"/>
                <a:cs typeface="+mn-cs"/>
              </a:rPr>
              <a:t>(</a:t>
            </a:r>
            <a:r>
              <a:rPr lang="en-US" dirty="0"/>
              <a:t>And NASA is trying to find all of them and map their orbits so we would have some advanced notice.)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do we have any recent evidence of space rocks are hitting the earth?</a:t>
            </a:r>
          </a:p>
          <a:p>
            <a:r>
              <a:rPr lang="en-US" sz="1200" kern="1200" dirty="0">
                <a:solidFill>
                  <a:schemeClr val="tx1"/>
                </a:solidFill>
                <a:effectLst/>
                <a:latin typeface="+mn-lt"/>
                <a:ea typeface="+mn-ea"/>
                <a:cs typeface="+mn-cs"/>
              </a:rPr>
              <a:t>P: View pics/videos of meteors/shooting stars entering the atmosphere.</a:t>
            </a:r>
            <a:r>
              <a:rPr lang="en-US" sz="1200" kern="1200" baseline="0" dirty="0">
                <a:solidFill>
                  <a:schemeClr val="tx1"/>
                </a:solidFill>
                <a:effectLst/>
                <a:latin typeface="+mn-lt"/>
                <a:ea typeface="+mn-ea"/>
                <a:cs typeface="+mn-cs"/>
              </a:rPr>
              <a:t> (For example, </a:t>
            </a:r>
            <a:r>
              <a:rPr lang="en-US" sz="1200" kern="1200" dirty="0">
                <a:solidFill>
                  <a:schemeClr val="tx1"/>
                </a:solidFill>
                <a:effectLst/>
                <a:latin typeface="+mn-lt"/>
                <a:ea typeface="+mn-ea"/>
                <a:cs typeface="+mn-cs"/>
              </a:rPr>
              <a:t>YouTube dash cam videos, etc.)</a:t>
            </a:r>
          </a:p>
          <a:p>
            <a:r>
              <a:rPr lang="en-US" dirty="0"/>
              <a:t>Answer: yes,</a:t>
            </a:r>
            <a:r>
              <a:rPr lang="en-US" baseline="0" dirty="0"/>
              <a:t> just look on the internet!</a:t>
            </a:r>
          </a:p>
          <a:p>
            <a:endParaRPr lang="en-US" baseline="0" dirty="0"/>
          </a:p>
          <a:p>
            <a:r>
              <a:rPr lang="en-US" baseline="0" dirty="0"/>
              <a:t>SOURCES:</a:t>
            </a:r>
          </a:p>
          <a:p>
            <a:r>
              <a:rPr lang="en-US" baseline="0" dirty="0"/>
              <a:t>Video, “All Known Asteroids in the Solar System (1998-2018)”</a:t>
            </a:r>
          </a:p>
          <a:p>
            <a:r>
              <a:rPr lang="en-US" baseline="0" dirty="0"/>
              <a:t>URL: https://www.youtube.com/watch?v=vfvo-Ujb_qk</a:t>
            </a:r>
          </a:p>
          <a:p>
            <a:r>
              <a:rPr lang="en-US" baseline="0" dirty="0"/>
              <a:t>Attribution: NASA Jet Propulsion Laboratory (YouTube Channel)</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65</a:t>
            </a:fld>
            <a:endParaRPr lang="en-US"/>
          </a:p>
        </p:txBody>
      </p:sp>
    </p:spTree>
    <p:extLst>
      <p:ext uri="{BB962C8B-B14F-4D97-AF65-F5344CB8AC3E}">
        <p14:creationId xmlns:p14="http://schemas.microsoft.com/office/powerpoint/2010/main" val="34091351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baseline="0" dirty="0"/>
              <a:t>Be sure you’ve helped to clear up any misunderstandings of the video (see presenter notes on the last slides), and conclude the presentation with this fact about the continued discovery rate. Pause as you see fit to let students generate more questions for the “What are we wondering about?” tracker.</a:t>
            </a:r>
          </a:p>
          <a:p>
            <a:endParaRPr lang="en-US" baseline="0" dirty="0"/>
          </a:p>
          <a:p>
            <a:r>
              <a:rPr lang="en-US" baseline="0" dirty="0"/>
              <a:t>We’re still exploring the following series of questions… (quickly, please)</a:t>
            </a:r>
          </a:p>
          <a:p>
            <a:endParaRPr lang="en-US" baseline="0" dirty="0"/>
          </a:p>
          <a:p>
            <a:r>
              <a:rPr lang="en-US" sz="1200" b="1" kern="1200" dirty="0">
                <a:solidFill>
                  <a:schemeClr val="tx1"/>
                </a:solidFill>
                <a:effectLst/>
                <a:latin typeface="+mn-lt"/>
                <a:ea typeface="+mn-ea"/>
                <a:cs typeface="+mn-cs"/>
              </a:rPr>
              <a:t>Q: are there rocks in space that could potentially hit the earth?</a:t>
            </a:r>
          </a:p>
          <a:p>
            <a:r>
              <a:rPr lang="en-US" sz="1200" b="1" kern="1200" dirty="0">
                <a:solidFill>
                  <a:schemeClr val="tx1"/>
                </a:solidFill>
                <a:effectLst/>
                <a:latin typeface="+mn-lt"/>
                <a:ea typeface="+mn-ea"/>
                <a:cs typeface="+mn-cs"/>
              </a:rPr>
              <a:t>P: view NASA simulation of tracked space objects. </a:t>
            </a:r>
          </a:p>
          <a:p>
            <a:r>
              <a:rPr lang="en-US" sz="1200" b="1" kern="1200" dirty="0">
                <a:solidFill>
                  <a:schemeClr val="tx1"/>
                </a:solidFill>
                <a:effectLst/>
                <a:latin typeface="+mn-lt"/>
                <a:ea typeface="+mn-ea"/>
                <a:cs typeface="+mn-cs"/>
              </a:rPr>
              <a:t>Answer: yes, there are lots of rocks in space that could potential hit the earth. </a:t>
            </a:r>
            <a:r>
              <a:rPr lang="en-US" sz="1200" b="0" kern="1200" dirty="0">
                <a:solidFill>
                  <a:schemeClr val="tx1"/>
                </a:solidFill>
                <a:effectLst/>
                <a:latin typeface="+mn-lt"/>
                <a:ea typeface="+mn-ea"/>
                <a:cs typeface="+mn-cs"/>
              </a:rPr>
              <a:t>(</a:t>
            </a:r>
            <a:r>
              <a:rPr lang="en-US" b="0" dirty="0"/>
              <a:t>And </a:t>
            </a:r>
            <a:r>
              <a:rPr lang="en-US" dirty="0"/>
              <a:t>NASA is trying to find all of them and map their orbits so we would have some advanced notice.)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do we have any recent evidence of space rocks are hitting the earth?</a:t>
            </a:r>
          </a:p>
          <a:p>
            <a:r>
              <a:rPr lang="en-US" sz="1200" kern="1200" dirty="0">
                <a:solidFill>
                  <a:schemeClr val="tx1"/>
                </a:solidFill>
                <a:effectLst/>
                <a:latin typeface="+mn-lt"/>
                <a:ea typeface="+mn-ea"/>
                <a:cs typeface="+mn-cs"/>
              </a:rPr>
              <a:t>P: View pics/videos of meteors/shooting stars entering the atmosphere.</a:t>
            </a:r>
            <a:r>
              <a:rPr lang="en-US" sz="1200" kern="1200" baseline="0" dirty="0">
                <a:solidFill>
                  <a:schemeClr val="tx1"/>
                </a:solidFill>
                <a:effectLst/>
                <a:latin typeface="+mn-lt"/>
                <a:ea typeface="+mn-ea"/>
                <a:cs typeface="+mn-cs"/>
              </a:rPr>
              <a:t> (For example, </a:t>
            </a:r>
            <a:r>
              <a:rPr lang="en-US" sz="1200" kern="1200" dirty="0">
                <a:solidFill>
                  <a:schemeClr val="tx1"/>
                </a:solidFill>
                <a:effectLst/>
                <a:latin typeface="+mn-lt"/>
                <a:ea typeface="+mn-ea"/>
                <a:cs typeface="+mn-cs"/>
              </a:rPr>
              <a:t>YouTube dash cam videos, etc.)</a:t>
            </a:r>
          </a:p>
          <a:p>
            <a:r>
              <a:rPr lang="en-US" dirty="0"/>
              <a:t>Answer: yes,</a:t>
            </a:r>
            <a:r>
              <a:rPr lang="en-US" baseline="0" dirty="0"/>
              <a:t> just look on the internet!</a:t>
            </a:r>
            <a:endParaRPr lang="en-US" dirty="0"/>
          </a:p>
          <a:p>
            <a:endParaRPr lang="en-US" dirty="0"/>
          </a:p>
          <a:p>
            <a:r>
              <a:rPr lang="en-US" dirty="0"/>
              <a:t>SOURCES:</a:t>
            </a:r>
          </a:p>
          <a:p>
            <a:r>
              <a:rPr lang="en-US" dirty="0"/>
              <a:t>Video</a:t>
            </a:r>
            <a:r>
              <a:rPr lang="en-US" baseline="0" dirty="0"/>
              <a:t>, “T</a:t>
            </a:r>
            <a:r>
              <a:rPr lang="en-US" dirty="0"/>
              <a:t>he animation depicts a mapping of the positions of known near-Earth objects (NEOs) at points in time over the past 20 years, and finishes with a map of all known asteroids as of January 2018. Asteroid search teams supported by NASA's NEO Observations Program have found over 95 percent of near-Earth asteroids currently known. There are now over 18,000 known NEOs and the discovery rate averages about 40 per week.</a:t>
            </a:r>
            <a:r>
              <a:rPr lang="en-US" baseline="0" dirty="0"/>
              <a:t>”</a:t>
            </a:r>
          </a:p>
          <a:p>
            <a:r>
              <a:rPr lang="en-US" baseline="0" dirty="0"/>
              <a:t>URL: https://www.jpl.nasa.gov/news/news.php?feature=7194</a:t>
            </a:r>
          </a:p>
          <a:p>
            <a:r>
              <a:rPr lang="en-US" baseline="0" dirty="0"/>
              <a:t>Attribution: NASA/JPL-Caltech</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66</a:t>
            </a:fld>
            <a:endParaRPr lang="en-US"/>
          </a:p>
        </p:txBody>
      </p:sp>
    </p:spTree>
    <p:extLst>
      <p:ext uri="{BB962C8B-B14F-4D97-AF65-F5344CB8AC3E}">
        <p14:creationId xmlns:p14="http://schemas.microsoft.com/office/powerpoint/2010/main" val="3785956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More evidence to address</a:t>
            </a:r>
            <a:r>
              <a:rPr lang="en-US" baseline="0" dirty="0"/>
              <a:t> our question about space rocks… Yes, they come close to Earth, but close in not a direct hit. Have students read this aloud if you have strong readers who will not mind lending their voice to the classroom. Otherwise, read it aloud yourself.</a:t>
            </a:r>
          </a:p>
          <a:p>
            <a:r>
              <a:rPr lang="en-US" baseline="0" dirty="0"/>
              <a:t>Students will likely ask about the likelihood of apocalyptic impacts here… or in a few slides after seeing footage of a recent meteor that actually made it to Earth’s surface after streaking across the sky in Russia (2013).</a:t>
            </a:r>
          </a:p>
          <a:p>
            <a:r>
              <a:rPr lang="en-US" baseline="0" dirty="0"/>
              <a:t>If this comes up, put the question in the parking lot… And then commit to a time to take the question up as a class. Maybe help students to generate a question like, “How big would a meteor have to be in order to cause a major extinction of life on our planet?” You’ll be able to address some of this question directly in a couple of days when students explore impacts using an on-line simulator, but you may choose to devote some additional time and resources to answering this question.</a:t>
            </a:r>
          </a:p>
          <a:p>
            <a:r>
              <a:rPr lang="en-US" baseline="0" dirty="0"/>
              <a:t>(If you don’t have the ability to give your students access to the simulator, consider running it as a demo. Alternatively, you could talk about this more concretely with them at the end of this unit after exploring the matter and energy considerations of impacts), or—even more richly—the end of the next unit once we’ve established some ideas about the atmosphere.)</a:t>
            </a:r>
            <a:endParaRPr lang="en-US" dirty="0"/>
          </a:p>
          <a:p>
            <a:endParaRPr lang="en-US" dirty="0"/>
          </a:p>
          <a:p>
            <a:r>
              <a:rPr lang="en-US" baseline="0" dirty="0"/>
              <a:t>We’re exploring the following series of questions… (quickly, please)</a:t>
            </a:r>
          </a:p>
          <a:p>
            <a:endParaRPr lang="en-US" baseline="0" dirty="0"/>
          </a:p>
          <a:p>
            <a:r>
              <a:rPr lang="en-US" sz="1200" b="1" kern="1200" dirty="0">
                <a:solidFill>
                  <a:schemeClr val="tx1"/>
                </a:solidFill>
                <a:effectLst/>
                <a:latin typeface="+mn-lt"/>
                <a:ea typeface="+mn-ea"/>
                <a:cs typeface="+mn-cs"/>
              </a:rPr>
              <a:t>Q: are there rocks in space that could potentially hit the earth?</a:t>
            </a:r>
          </a:p>
          <a:p>
            <a:r>
              <a:rPr lang="en-US" sz="1200" b="1" kern="1200" dirty="0">
                <a:solidFill>
                  <a:schemeClr val="tx1"/>
                </a:solidFill>
                <a:effectLst/>
                <a:latin typeface="+mn-lt"/>
                <a:ea typeface="+mn-ea"/>
                <a:cs typeface="+mn-cs"/>
              </a:rPr>
              <a:t>P: view NASA simulation of tracked space objects. </a:t>
            </a:r>
          </a:p>
          <a:p>
            <a:r>
              <a:rPr lang="en-US" sz="1200" b="1" kern="1200" dirty="0">
                <a:solidFill>
                  <a:schemeClr val="tx1"/>
                </a:solidFill>
                <a:effectLst/>
                <a:latin typeface="+mn-lt"/>
                <a:ea typeface="+mn-ea"/>
                <a:cs typeface="+mn-cs"/>
              </a:rPr>
              <a:t>Answer: yes, there are lots of rocks in space that could potential hit the earth.</a:t>
            </a:r>
            <a:r>
              <a:rPr lang="en-US" sz="1200" b="0" kern="1200" dirty="0">
                <a:solidFill>
                  <a:schemeClr val="tx1"/>
                </a:solidFill>
                <a:effectLst/>
                <a:latin typeface="+mn-lt"/>
                <a:ea typeface="+mn-ea"/>
                <a:cs typeface="+mn-cs"/>
              </a:rPr>
              <a:t> (</a:t>
            </a:r>
            <a:r>
              <a:rPr lang="en-US" dirty="0"/>
              <a:t>And NASA is trying to find all of them and map their orbits so we would have some advanced notice.)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do we have any recent evidence of space rocks are hitting the earth?</a:t>
            </a:r>
          </a:p>
          <a:p>
            <a:r>
              <a:rPr lang="en-US" sz="1200" kern="1200" dirty="0">
                <a:solidFill>
                  <a:schemeClr val="tx1"/>
                </a:solidFill>
                <a:effectLst/>
                <a:latin typeface="+mn-lt"/>
                <a:ea typeface="+mn-ea"/>
                <a:cs typeface="+mn-cs"/>
              </a:rPr>
              <a:t>P: View pics/videos of meteors/shooting stars entering the atmosphere.</a:t>
            </a:r>
            <a:r>
              <a:rPr lang="en-US" sz="1200" kern="1200" baseline="0" dirty="0">
                <a:solidFill>
                  <a:schemeClr val="tx1"/>
                </a:solidFill>
                <a:effectLst/>
                <a:latin typeface="+mn-lt"/>
                <a:ea typeface="+mn-ea"/>
                <a:cs typeface="+mn-cs"/>
              </a:rPr>
              <a:t> (For example, </a:t>
            </a:r>
            <a:r>
              <a:rPr lang="en-US" sz="1200" kern="1200" dirty="0">
                <a:solidFill>
                  <a:schemeClr val="tx1"/>
                </a:solidFill>
                <a:effectLst/>
                <a:latin typeface="+mn-lt"/>
                <a:ea typeface="+mn-ea"/>
                <a:cs typeface="+mn-cs"/>
              </a:rPr>
              <a:t>YouTube dash cam videos, etc.)</a:t>
            </a:r>
          </a:p>
          <a:p>
            <a:r>
              <a:rPr lang="en-US" dirty="0"/>
              <a:t>Answer: yes,</a:t>
            </a:r>
            <a:r>
              <a:rPr lang="en-US" baseline="0" dirty="0"/>
              <a:t> just look on the internet!</a:t>
            </a:r>
            <a:endParaRPr lang="en-US" dirty="0"/>
          </a:p>
          <a:p>
            <a:endParaRPr lang="en-US" dirty="0"/>
          </a:p>
          <a:p>
            <a:r>
              <a:rPr lang="en-US" dirty="0"/>
              <a:t>SOURCES:</a:t>
            </a:r>
          </a:p>
          <a:p>
            <a:r>
              <a:rPr lang="en-US" dirty="0"/>
              <a:t>Nasa Article, “Two Asteroids Safely Fly</a:t>
            </a:r>
            <a:r>
              <a:rPr lang="en-US" baseline="0" dirty="0"/>
              <a:t> By Earth”</a:t>
            </a:r>
            <a:endParaRPr lang="en-US" dirty="0"/>
          </a:p>
          <a:p>
            <a:r>
              <a:rPr lang="en-US" dirty="0"/>
              <a:t>https://www.nasa.gov/feature/two-asteroids-to-safely-fly-by-earth</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67</a:t>
            </a:fld>
            <a:endParaRPr lang="en-US"/>
          </a:p>
        </p:txBody>
      </p:sp>
    </p:spTree>
    <p:extLst>
      <p:ext uri="{BB962C8B-B14F-4D97-AF65-F5344CB8AC3E}">
        <p14:creationId xmlns:p14="http://schemas.microsoft.com/office/powerpoint/2010/main" val="1532699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b="1" dirty="0"/>
              <a:t>Have the supplemental resource, “Planetary</a:t>
            </a:r>
            <a:r>
              <a:rPr lang="en-US" b="1" baseline="0" dirty="0"/>
              <a:t> Images” ready or splice it into this PowerPoint.</a:t>
            </a:r>
            <a:endParaRPr lang="en-US" b="1" dirty="0"/>
          </a:p>
          <a:p>
            <a:r>
              <a:rPr lang="en-US" dirty="0"/>
              <a:t>Your students should</a:t>
            </a:r>
            <a:r>
              <a:rPr lang="en-US" baseline="0" dirty="0"/>
              <a:t> recall that we’ve seen images of craters on other planets. </a:t>
            </a:r>
            <a:r>
              <a:rPr lang="en-US" b="1" u="sng" baseline="0" dirty="0"/>
              <a:t>IF</a:t>
            </a:r>
            <a:r>
              <a:rPr lang="en-US" b="1" baseline="0" dirty="0"/>
              <a:t> you feel they have this idea, move on and forget the supplemental materials.</a:t>
            </a:r>
            <a:r>
              <a:rPr lang="en-US" baseline="0" dirty="0"/>
              <a:t> Otherwise, you are welcome to have them look over images once again, including images of planets and moons from parts of the solar system we have yet to focus on—the outer planets. Images can be found in the supplemental resource: FE Supplemental Resource—Planetary Images. </a:t>
            </a:r>
          </a:p>
          <a:p>
            <a:r>
              <a:rPr lang="en-US" baseline="0" dirty="0"/>
              <a:t>One productive way to use the resource is to create black and white or color images in sheet protectors (from the slides) to your students so they can take a closer look and then report back as a class. Be aware that you should anticipate additional (perhaps tangential) questions depending on which images you choose to provide to the class. Remember that you are </a:t>
            </a:r>
            <a:r>
              <a:rPr lang="en-US" b="1" baseline="0" dirty="0"/>
              <a:t>not</a:t>
            </a:r>
            <a:r>
              <a:rPr lang="en-US" baseline="0" dirty="0"/>
              <a:t> responsible for teaching students about the entire solar system in the scope of this unit or even this course: we’re just trying to generate/evaluate a model for the formation of the Earth. Many student questions will beyond the scope of this course.</a:t>
            </a:r>
          </a:p>
          <a:p>
            <a:endParaRPr lang="en-US" baseline="0" dirty="0"/>
          </a:p>
          <a:p>
            <a:r>
              <a:rPr lang="en-US" baseline="0" dirty="0"/>
              <a:t>We’re exploring the following series of questions… (quickly, please)</a:t>
            </a:r>
          </a:p>
          <a:p>
            <a:endParaRPr lang="en-US" baseline="0" dirty="0"/>
          </a:p>
          <a:p>
            <a:r>
              <a:rPr lang="en-US" sz="1200" kern="1200" dirty="0">
                <a:solidFill>
                  <a:schemeClr val="tx1"/>
                </a:solidFill>
                <a:effectLst/>
                <a:latin typeface="+mn-lt"/>
                <a:ea typeface="+mn-ea"/>
                <a:cs typeface="+mn-cs"/>
              </a:rPr>
              <a:t>Q: are there rocks in space that could potentially hit the earth?</a:t>
            </a:r>
          </a:p>
          <a:p>
            <a:r>
              <a:rPr lang="en-US" sz="1200" kern="1200" dirty="0">
                <a:solidFill>
                  <a:schemeClr val="tx1"/>
                </a:solidFill>
                <a:effectLst/>
                <a:latin typeface="+mn-lt"/>
                <a:ea typeface="+mn-ea"/>
                <a:cs typeface="+mn-cs"/>
              </a:rPr>
              <a:t>P: view NASA simulation of tracked space objects. </a:t>
            </a:r>
          </a:p>
          <a:p>
            <a:r>
              <a:rPr lang="en-US" sz="1200" kern="1200" dirty="0">
                <a:solidFill>
                  <a:schemeClr val="tx1"/>
                </a:solidFill>
                <a:effectLst/>
                <a:latin typeface="+mn-lt"/>
                <a:ea typeface="+mn-ea"/>
                <a:cs typeface="+mn-cs"/>
              </a:rPr>
              <a:t>Answer: yes, there are lots of rocks in space that could potential hit the earth. </a:t>
            </a:r>
            <a:r>
              <a:rPr lang="en-US" dirty="0"/>
              <a:t>And NASA is trying to find all of them and map their orbits so we would have some advanced notice.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can we see evidence of space rocks having hit other planets and moons?</a:t>
            </a:r>
          </a:p>
          <a:p>
            <a:r>
              <a:rPr lang="en-US" sz="1200" b="1" kern="1200" dirty="0">
                <a:solidFill>
                  <a:schemeClr val="tx1"/>
                </a:solidFill>
                <a:effectLst/>
                <a:latin typeface="+mn-lt"/>
                <a:ea typeface="+mn-ea"/>
                <a:cs typeface="+mn-cs"/>
              </a:rPr>
              <a:t>P: view pics of the moon and other planets/moons. Most are covered with visible craters.</a:t>
            </a:r>
          </a:p>
          <a:p>
            <a:r>
              <a:rPr lang="en-US" sz="1200" b="1"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do we have any recent evidence of space rocks are hitting the earth?</a:t>
            </a:r>
          </a:p>
          <a:p>
            <a:r>
              <a:rPr lang="en-US" sz="1200" kern="1200" dirty="0">
                <a:solidFill>
                  <a:schemeClr val="tx1"/>
                </a:solidFill>
                <a:effectLst/>
                <a:latin typeface="+mn-lt"/>
                <a:ea typeface="+mn-ea"/>
                <a:cs typeface="+mn-cs"/>
              </a:rPr>
              <a:t>P: View pics/videos of meteors/shooting stars entering the atmosphere.</a:t>
            </a:r>
            <a:r>
              <a:rPr lang="en-US" sz="1200" kern="1200" baseline="0" dirty="0">
                <a:solidFill>
                  <a:schemeClr val="tx1"/>
                </a:solidFill>
                <a:effectLst/>
                <a:latin typeface="+mn-lt"/>
                <a:ea typeface="+mn-ea"/>
                <a:cs typeface="+mn-cs"/>
              </a:rPr>
              <a:t> (For example, </a:t>
            </a:r>
            <a:r>
              <a:rPr lang="en-US" sz="1200" kern="1200" dirty="0">
                <a:solidFill>
                  <a:schemeClr val="tx1"/>
                </a:solidFill>
                <a:effectLst/>
                <a:latin typeface="+mn-lt"/>
                <a:ea typeface="+mn-ea"/>
                <a:cs typeface="+mn-cs"/>
              </a:rPr>
              <a:t>YouTube dash cam videos, etc.)</a:t>
            </a:r>
          </a:p>
          <a:p>
            <a:r>
              <a:rPr lang="en-US" dirty="0"/>
              <a:t>Answer: yes,</a:t>
            </a:r>
            <a:r>
              <a:rPr lang="en-US" baseline="0" dirty="0"/>
              <a:t> just look on the internet!</a:t>
            </a:r>
            <a:endParaRPr lang="en-US" dirty="0"/>
          </a:p>
          <a:p>
            <a:r>
              <a:rPr lang="en-US" baseline="0" dirty="0"/>
              <a:t>We already have some evidence based on our previous discussion, but now we will look at a deeper data set to confirm this hypothesis</a:t>
            </a:r>
            <a:r>
              <a:rPr lang="mr-IN" baseline="0" dirty="0"/>
              <a:t>…</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68</a:t>
            </a:fld>
            <a:endParaRPr lang="en-US"/>
          </a:p>
        </p:txBody>
      </p:sp>
    </p:spTree>
    <p:extLst>
      <p:ext uri="{BB962C8B-B14F-4D97-AF65-F5344CB8AC3E}">
        <p14:creationId xmlns:p14="http://schemas.microsoft.com/office/powerpoint/2010/main" val="677359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NOTES:</a:t>
            </a:r>
          </a:p>
          <a:p>
            <a:r>
              <a:rPr lang="en-US" b="1" dirty="0"/>
              <a:t>The</a:t>
            </a:r>
            <a:r>
              <a:rPr lang="en-US" b="1" baseline="0" dirty="0"/>
              <a:t> slides that follow</a:t>
            </a:r>
            <a:r>
              <a:rPr lang="en-US" b="1" dirty="0"/>
              <a:t> may inspire you</a:t>
            </a:r>
            <a:r>
              <a:rPr lang="en-US" b="1" baseline="0" dirty="0"/>
              <a:t> to bring in some of the supplemental materials provided at the end of this PowerPoint. Please be certain to review those materials prior to engaging in this conversation.</a:t>
            </a:r>
          </a:p>
          <a:p>
            <a:r>
              <a:rPr lang="en-US" baseline="0" dirty="0"/>
              <a:t>Our most direct route, as outlined here, is to show students that lots of space rocks fly toward the Earth. They, of course, generally burn up in our atmosphere instead of hitting the ground. That’s even true for the 2013 near impact in Russia that we highlight here (which caused damage on the ground but NO IMPACT CRATER). You should familiarize yourself with the supplemental materials and decide which ideas/slides you and your students might like to explore or where your students questions might need to be better addressed.</a:t>
            </a:r>
            <a:endParaRPr lang="en-US" dirty="0"/>
          </a:p>
          <a:p>
            <a:endParaRPr lang="en-US" dirty="0"/>
          </a:p>
          <a:p>
            <a:r>
              <a:rPr lang="en-US" baseline="0" dirty="0"/>
              <a:t>We’re exploring the following series of questions… (quickly, please)</a:t>
            </a:r>
          </a:p>
          <a:p>
            <a:endParaRPr lang="en-US" baseline="0" dirty="0"/>
          </a:p>
          <a:p>
            <a:r>
              <a:rPr lang="en-US" sz="1200" kern="1200" dirty="0">
                <a:solidFill>
                  <a:schemeClr val="tx1"/>
                </a:solidFill>
                <a:effectLst/>
                <a:latin typeface="+mn-lt"/>
                <a:ea typeface="+mn-ea"/>
                <a:cs typeface="+mn-cs"/>
              </a:rPr>
              <a:t>Q: are there rocks in space that could potentially hit the earth?</a:t>
            </a:r>
          </a:p>
          <a:p>
            <a:r>
              <a:rPr lang="en-US" sz="1200" kern="1200" dirty="0">
                <a:solidFill>
                  <a:schemeClr val="tx1"/>
                </a:solidFill>
                <a:effectLst/>
                <a:latin typeface="+mn-lt"/>
                <a:ea typeface="+mn-ea"/>
                <a:cs typeface="+mn-cs"/>
              </a:rPr>
              <a:t>P: view NASA simulation of tracked space objects. </a:t>
            </a:r>
          </a:p>
          <a:p>
            <a:r>
              <a:rPr lang="en-US" sz="1200" kern="1200" dirty="0">
                <a:solidFill>
                  <a:schemeClr val="tx1"/>
                </a:solidFill>
                <a:effectLst/>
                <a:latin typeface="+mn-lt"/>
                <a:ea typeface="+mn-ea"/>
                <a:cs typeface="+mn-cs"/>
              </a:rPr>
              <a:t>Answer: yes, there are lots of rocks in space that could potential hit the earth. </a:t>
            </a:r>
            <a:r>
              <a:rPr lang="en-US" dirty="0"/>
              <a:t>And NASA is trying to find all of them and map their orbits so we would have some advanced notice.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do we have any recent evidence of space rocks are hitting the earth?</a:t>
            </a:r>
          </a:p>
          <a:p>
            <a:r>
              <a:rPr lang="en-US" sz="1200" b="1" kern="1200" dirty="0">
                <a:solidFill>
                  <a:schemeClr val="tx1"/>
                </a:solidFill>
                <a:effectLst/>
                <a:latin typeface="+mn-lt"/>
                <a:ea typeface="+mn-ea"/>
                <a:cs typeface="+mn-cs"/>
              </a:rPr>
              <a:t>P: View pics/videos of meteors/shooting stars entering the atmosphere.</a:t>
            </a:r>
            <a:r>
              <a:rPr lang="en-US" sz="1200" b="1" kern="1200" baseline="0" dirty="0">
                <a:solidFill>
                  <a:schemeClr val="tx1"/>
                </a:solidFill>
                <a:effectLst/>
                <a:latin typeface="+mn-lt"/>
                <a:ea typeface="+mn-ea"/>
                <a:cs typeface="+mn-cs"/>
              </a:rPr>
              <a:t> (For example, </a:t>
            </a:r>
            <a:r>
              <a:rPr lang="en-US" sz="1200" b="1" kern="1200" dirty="0">
                <a:solidFill>
                  <a:schemeClr val="tx1"/>
                </a:solidFill>
                <a:effectLst/>
                <a:latin typeface="+mn-lt"/>
                <a:ea typeface="+mn-ea"/>
                <a:cs typeface="+mn-cs"/>
              </a:rPr>
              <a:t>YouTube dash cam videos, etc.)</a:t>
            </a:r>
          </a:p>
          <a:p>
            <a:r>
              <a:rPr lang="en-US" b="1" dirty="0"/>
              <a:t>Answer: yes,</a:t>
            </a:r>
            <a:r>
              <a:rPr lang="en-US" b="1" baseline="0" dirty="0"/>
              <a:t> just look on the internet!</a:t>
            </a:r>
            <a:endParaRPr lang="en-US" b="1"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69</a:t>
            </a:fld>
            <a:endParaRPr lang="en-US"/>
          </a:p>
        </p:txBody>
      </p:sp>
    </p:spTree>
    <p:extLst>
      <p:ext uri="{BB962C8B-B14F-4D97-AF65-F5344CB8AC3E}">
        <p14:creationId xmlns:p14="http://schemas.microsoft.com/office/powerpoint/2010/main" val="3740109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Decide whether you will have students</a:t>
            </a:r>
            <a:r>
              <a:rPr lang="en-US" baseline="0" dirty="0"/>
              <a:t> share out the answer to the question above. You can feel free to insert as much information about and footage of meteor showers as you think will engage your students. Move on quickly as appropriate.</a:t>
            </a:r>
          </a:p>
          <a:p>
            <a:endParaRPr lang="en-US" dirty="0"/>
          </a:p>
          <a:p>
            <a:r>
              <a:rPr lang="en-US" baseline="0" dirty="0"/>
              <a:t>We’re exploring the following series of questions… (quickly, please)</a:t>
            </a:r>
          </a:p>
          <a:p>
            <a:endParaRPr lang="en-US" baseline="0" dirty="0"/>
          </a:p>
          <a:p>
            <a:r>
              <a:rPr lang="en-US" sz="1200" kern="1200" dirty="0">
                <a:solidFill>
                  <a:schemeClr val="tx1"/>
                </a:solidFill>
                <a:effectLst/>
                <a:latin typeface="+mn-lt"/>
                <a:ea typeface="+mn-ea"/>
                <a:cs typeface="+mn-cs"/>
              </a:rPr>
              <a:t>Q: are there rocks in space that could potentially hit the earth?</a:t>
            </a:r>
          </a:p>
          <a:p>
            <a:r>
              <a:rPr lang="en-US" sz="1200" kern="1200" dirty="0">
                <a:solidFill>
                  <a:schemeClr val="tx1"/>
                </a:solidFill>
                <a:effectLst/>
                <a:latin typeface="+mn-lt"/>
                <a:ea typeface="+mn-ea"/>
                <a:cs typeface="+mn-cs"/>
              </a:rPr>
              <a:t>P: view NASA simulation of tracked space objects. </a:t>
            </a:r>
          </a:p>
          <a:p>
            <a:r>
              <a:rPr lang="en-US" sz="1200" kern="1200" dirty="0">
                <a:solidFill>
                  <a:schemeClr val="tx1"/>
                </a:solidFill>
                <a:effectLst/>
                <a:latin typeface="+mn-lt"/>
                <a:ea typeface="+mn-ea"/>
                <a:cs typeface="+mn-cs"/>
              </a:rPr>
              <a:t>Answer: yes, there are lots of rocks in space that could potential hit the earth. </a:t>
            </a:r>
            <a:r>
              <a:rPr lang="en-US" dirty="0"/>
              <a:t>And NASA is trying to find all of them and map their orbits so we would have some advanced notice.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do we have any recent evidence of space rocks are hitting the earth?</a:t>
            </a:r>
          </a:p>
          <a:p>
            <a:r>
              <a:rPr lang="en-US" sz="1200" b="1" kern="1200" dirty="0">
                <a:solidFill>
                  <a:schemeClr val="tx1"/>
                </a:solidFill>
                <a:effectLst/>
                <a:latin typeface="+mn-lt"/>
                <a:ea typeface="+mn-ea"/>
                <a:cs typeface="+mn-cs"/>
              </a:rPr>
              <a:t>P: View pics/videos of meteors/shooting stars entering the atmosphere.</a:t>
            </a:r>
            <a:r>
              <a:rPr lang="en-US" sz="1200" b="1" kern="1200" baseline="0" dirty="0">
                <a:solidFill>
                  <a:schemeClr val="tx1"/>
                </a:solidFill>
                <a:effectLst/>
                <a:latin typeface="+mn-lt"/>
                <a:ea typeface="+mn-ea"/>
                <a:cs typeface="+mn-cs"/>
              </a:rPr>
              <a:t> (For example, </a:t>
            </a:r>
            <a:r>
              <a:rPr lang="en-US" sz="1200" b="1" kern="1200" dirty="0">
                <a:solidFill>
                  <a:schemeClr val="tx1"/>
                </a:solidFill>
                <a:effectLst/>
                <a:latin typeface="+mn-lt"/>
                <a:ea typeface="+mn-ea"/>
                <a:cs typeface="+mn-cs"/>
              </a:rPr>
              <a:t>YouTube dash cam videos, etc.)</a:t>
            </a:r>
          </a:p>
          <a:p>
            <a:r>
              <a:rPr lang="en-US" b="1" dirty="0"/>
              <a:t>Answer: yes,</a:t>
            </a:r>
            <a:r>
              <a:rPr lang="en-US" b="1" baseline="0" dirty="0"/>
              <a:t> just look on the internet!</a:t>
            </a:r>
            <a:endParaRPr lang="en-US" b="1" dirty="0"/>
          </a:p>
          <a:p>
            <a:endParaRPr lang="en-US" dirty="0"/>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b="0" dirty="0"/>
              <a:t>“Dark Darkness Meteor</a:t>
            </a:r>
            <a:r>
              <a:rPr lang="en-US" dirty="0"/>
              <a:t>”</a:t>
            </a:r>
          </a:p>
          <a:p>
            <a:r>
              <a:rPr lang="en-US" dirty="0"/>
              <a:t>URL: https://www.needpix.com/photo/853185/dark-darkness-meteor-night-shooting-star-sky-star-woods-free-vector-graphics</a:t>
            </a:r>
          </a:p>
          <a:p>
            <a:r>
              <a:rPr lang="en-US" dirty="0"/>
              <a:t>Attribution: Public domain. No attribution needed. (</a:t>
            </a:r>
            <a:r>
              <a:rPr lang="en-US" dirty="0" err="1"/>
              <a:t>Needpix</a:t>
            </a:r>
            <a:r>
              <a:rPr lang="en-US" baseline="0" dirty="0"/>
              <a:t>, original source </a:t>
            </a:r>
            <a:r>
              <a:rPr lang="en-US" baseline="0" dirty="0" err="1"/>
              <a:t>Pixabay</a:t>
            </a:r>
            <a:r>
              <a:rPr lang="en-US" baseline="0" dirty="0"/>
              <a:t>.)</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70</a:t>
            </a:fld>
            <a:endParaRPr lang="en-US"/>
          </a:p>
        </p:txBody>
      </p:sp>
    </p:spTree>
    <p:extLst>
      <p:ext uri="{BB962C8B-B14F-4D97-AF65-F5344CB8AC3E}">
        <p14:creationId xmlns:p14="http://schemas.microsoft.com/office/powerpoint/2010/main" val="14054749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lots of different video resources on YouTube showing the </a:t>
            </a:r>
            <a:r>
              <a:rPr lang="en-US" dirty="0" err="1"/>
              <a:t>Perseids</a:t>
            </a:r>
            <a:r>
              <a:rPr lang="en-US" dirty="0"/>
              <a:t>. You likely</a:t>
            </a:r>
            <a:r>
              <a:rPr lang="en-US" baseline="0" dirty="0"/>
              <a:t> want to be careful to mute video to avoid unnecessary or problematic commentary. The NBC News video. </a:t>
            </a:r>
            <a:r>
              <a:rPr lang="en-US" b="1" baseline="0" dirty="0"/>
              <a:t>“</a:t>
            </a:r>
            <a:r>
              <a:rPr lang="en-US" b="1" dirty="0"/>
              <a:t>The </a:t>
            </a:r>
            <a:r>
              <a:rPr lang="en-US" b="1" dirty="0" err="1"/>
              <a:t>Perseid</a:t>
            </a:r>
            <a:r>
              <a:rPr lang="en-US" b="1" dirty="0"/>
              <a:t> Meteor Shower Puts On The Best Light Show Of The Year” (</a:t>
            </a:r>
            <a:r>
              <a:rPr lang="en-US" b="1" baseline="0" dirty="0"/>
              <a:t>https://www.youtube.com/watch?v=WZlJFtlkRNY)</a:t>
            </a:r>
            <a:r>
              <a:rPr lang="en-US" baseline="0" dirty="0"/>
              <a:t> has quite a bit of footage of the sky. Preview before showing to your students. Edit for length and interest.</a:t>
            </a:r>
          </a:p>
          <a:p>
            <a:endParaRPr lang="en-US" dirty="0"/>
          </a:p>
          <a:p>
            <a:r>
              <a:rPr lang="en-US" baseline="0" dirty="0"/>
              <a:t>We’re still exploring the following series of questions… (quickly, please)</a:t>
            </a:r>
          </a:p>
          <a:p>
            <a:endParaRPr lang="en-US" baseline="0" dirty="0"/>
          </a:p>
          <a:p>
            <a:r>
              <a:rPr lang="en-US" sz="1200" kern="1200" dirty="0">
                <a:solidFill>
                  <a:schemeClr val="tx1"/>
                </a:solidFill>
                <a:effectLst/>
                <a:latin typeface="+mn-lt"/>
                <a:ea typeface="+mn-ea"/>
                <a:cs typeface="+mn-cs"/>
              </a:rPr>
              <a:t>Q: are there rocks in space that could potentially hit the earth?</a:t>
            </a:r>
          </a:p>
          <a:p>
            <a:r>
              <a:rPr lang="en-US" sz="1200" kern="1200" dirty="0">
                <a:solidFill>
                  <a:schemeClr val="tx1"/>
                </a:solidFill>
                <a:effectLst/>
                <a:latin typeface="+mn-lt"/>
                <a:ea typeface="+mn-ea"/>
                <a:cs typeface="+mn-cs"/>
              </a:rPr>
              <a:t>P: view NASA simulation of tracked space objects. </a:t>
            </a:r>
          </a:p>
          <a:p>
            <a:r>
              <a:rPr lang="en-US" sz="1200" kern="1200" dirty="0">
                <a:solidFill>
                  <a:schemeClr val="tx1"/>
                </a:solidFill>
                <a:effectLst/>
                <a:latin typeface="+mn-lt"/>
                <a:ea typeface="+mn-ea"/>
                <a:cs typeface="+mn-cs"/>
              </a:rPr>
              <a:t>Answer: yes, there are lots of rocks in space that could potential hit the earth. </a:t>
            </a:r>
            <a:r>
              <a:rPr lang="en-US" dirty="0"/>
              <a:t>And NASA is trying to find all of them and map their orbits so we would have some advanced notice.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do we have any recent evidence of space rocks are hitting the earth?</a:t>
            </a:r>
          </a:p>
          <a:p>
            <a:r>
              <a:rPr lang="en-US" sz="1200" b="1" kern="1200" dirty="0">
                <a:solidFill>
                  <a:schemeClr val="tx1"/>
                </a:solidFill>
                <a:effectLst/>
                <a:latin typeface="+mn-lt"/>
                <a:ea typeface="+mn-ea"/>
                <a:cs typeface="+mn-cs"/>
              </a:rPr>
              <a:t>P: View pics/videos of meteors/shooting stars entering the atmosphere.</a:t>
            </a:r>
            <a:r>
              <a:rPr lang="en-US" sz="1200" b="1" kern="1200" baseline="0" dirty="0">
                <a:solidFill>
                  <a:schemeClr val="tx1"/>
                </a:solidFill>
                <a:effectLst/>
                <a:latin typeface="+mn-lt"/>
                <a:ea typeface="+mn-ea"/>
                <a:cs typeface="+mn-cs"/>
              </a:rPr>
              <a:t> (For example, </a:t>
            </a:r>
            <a:r>
              <a:rPr lang="en-US" sz="1200" b="1" kern="1200" dirty="0">
                <a:solidFill>
                  <a:schemeClr val="tx1"/>
                </a:solidFill>
                <a:effectLst/>
                <a:latin typeface="+mn-lt"/>
                <a:ea typeface="+mn-ea"/>
                <a:cs typeface="+mn-cs"/>
              </a:rPr>
              <a:t>YouTube dash cam videos, etc.)</a:t>
            </a:r>
          </a:p>
          <a:p>
            <a:r>
              <a:rPr lang="en-US" b="1" dirty="0"/>
              <a:t>Answer: yes,</a:t>
            </a:r>
            <a:r>
              <a:rPr lang="en-US" b="1" baseline="0" dirty="0"/>
              <a:t> just look on the internet!</a:t>
            </a:r>
            <a:endParaRPr lang="en-US" b="1" dirty="0"/>
          </a:p>
          <a:p>
            <a:endParaRPr lang="en-US" dirty="0"/>
          </a:p>
          <a:p>
            <a:endParaRPr lang="en-US" dirty="0"/>
          </a:p>
          <a:p>
            <a:endParaRPr lang="en-US" dirty="0"/>
          </a:p>
          <a:p>
            <a:r>
              <a:rPr lang="en-US"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a:t>
            </a:r>
            <a:r>
              <a:rPr lang="en-US" baseline="0" dirty="0"/>
              <a:t> (NBC News YouTube Channel), “</a:t>
            </a:r>
            <a:r>
              <a:rPr lang="en-US" b="0" dirty="0"/>
              <a:t>The </a:t>
            </a:r>
            <a:r>
              <a:rPr lang="en-US" b="0" dirty="0" err="1"/>
              <a:t>Perseid</a:t>
            </a:r>
            <a:r>
              <a:rPr lang="en-US" b="0" dirty="0"/>
              <a:t> Meteor Shower Puts On The Best Light Show Of The Year</a:t>
            </a:r>
            <a:r>
              <a:rPr lang="en-US" b="1" dirty="0"/>
              <a:t>”</a:t>
            </a:r>
            <a:endParaRPr lang="en-US" baseline="0" dirty="0"/>
          </a:p>
          <a:p>
            <a:r>
              <a:rPr lang="en-US" baseline="0" dirty="0"/>
              <a:t>URL: https://www.youtube.com/watch?v=WZlJFtlkRNY</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71</a:t>
            </a:fld>
            <a:endParaRPr lang="en-US"/>
          </a:p>
        </p:txBody>
      </p:sp>
    </p:spTree>
    <p:extLst>
      <p:ext uri="{BB962C8B-B14F-4D97-AF65-F5344CB8AC3E}">
        <p14:creationId xmlns:p14="http://schemas.microsoft.com/office/powerpoint/2010/main" val="4692125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Cue the YouTube</a:t>
            </a:r>
            <a:r>
              <a:rPr lang="en-US" baseline="0" dirty="0"/>
              <a:t> </a:t>
            </a:r>
            <a:r>
              <a:rPr lang="en-US" dirty="0"/>
              <a:t>video from CNN</a:t>
            </a:r>
            <a:r>
              <a:rPr lang="en-US" baseline="0" dirty="0"/>
              <a:t> “</a:t>
            </a:r>
            <a:r>
              <a:rPr lang="en-US" b="0" dirty="0"/>
              <a:t>Videos capture exploding meteor in sky</a:t>
            </a:r>
            <a:r>
              <a:rPr lang="en-US" baseline="0" dirty="0"/>
              <a:t>” (https://www.youtube.com/watch?v=Y7Rx2PZ7C0c).</a:t>
            </a:r>
          </a:p>
          <a:p>
            <a:endParaRPr lang="en-US" dirty="0"/>
          </a:p>
          <a:p>
            <a:r>
              <a:rPr lang="en-US" dirty="0"/>
              <a:t>Students will likely have questions about the impact.</a:t>
            </a:r>
            <a:r>
              <a:rPr lang="en-US" baseline="0" dirty="0"/>
              <a:t> There was none in this case.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space rocks smaller than a football field will break apart in Earth’s atmosphere. Traveling at tens of thousands of miles per hour, the object disintegrates as pressure exceeds the strength of the object, resulting a bright flare. Typically less than 5 percent of the original object will ever make it down to the ground. These meteorites, pieces of meteors that are found, typically range between the size of a pebble and a fist. (See the supplemental</a:t>
            </a:r>
            <a:r>
              <a:rPr lang="en-US" sz="1200" kern="1200" baseline="0" dirty="0">
                <a:solidFill>
                  <a:schemeClr val="tx1"/>
                </a:solidFill>
                <a:effectLst/>
                <a:latin typeface="+mn-lt"/>
                <a:ea typeface="+mn-ea"/>
                <a:cs typeface="+mn-cs"/>
              </a:rPr>
              <a:t> slides at the end of this PowerPoint for more detailed information on this meteorite.)</a:t>
            </a:r>
            <a:endParaRPr lang="en-US" sz="1200" kern="1200" dirty="0">
              <a:solidFill>
                <a:schemeClr val="tx1"/>
              </a:solidFill>
              <a:effectLst/>
              <a:latin typeface="+mn-lt"/>
              <a:ea typeface="+mn-ea"/>
              <a:cs typeface="+mn-cs"/>
            </a:endParaRPr>
          </a:p>
          <a:p>
            <a:endParaRPr lang="en-US" dirty="0"/>
          </a:p>
          <a:p>
            <a:r>
              <a:rPr lang="en-US" dirty="0"/>
              <a:t>There are lots of different video resources on YouTube showing meteors in the sky. You likely</a:t>
            </a:r>
            <a:r>
              <a:rPr lang="en-US" baseline="0" dirty="0"/>
              <a:t> want to be careful to mute video to avoid unnecessary or problematic commentary. The CNN video attached here is interesting and has quite a bit of footage of the sky. Preview before showing to your students.</a:t>
            </a:r>
          </a:p>
          <a:p>
            <a:endParaRPr lang="en-US" baseline="0" dirty="0"/>
          </a:p>
          <a:p>
            <a:r>
              <a:rPr lang="en-US" baseline="0" dirty="0"/>
              <a:t>Again, students will likely ask about the likelihood of apocalyptic impacts here if they haven’t already.</a:t>
            </a:r>
          </a:p>
          <a:p>
            <a:r>
              <a:rPr lang="en-US" baseline="0" dirty="0"/>
              <a:t>If this comes up, put the question in the parking lot… Maybe help students to generate a question like, “How big would a meteor have to be in order to cause a major extinction of life on our planet?” You’ll be able to address some of this question directly in a couple of days when students explore impacts using an on-line simulator.</a:t>
            </a:r>
          </a:p>
          <a:p>
            <a:r>
              <a:rPr lang="en-US" baseline="0" dirty="0"/>
              <a:t>(If you don’t have the ability to give your students access to the simulator, consider running it as a demo. Alternatively, you could talk about this more concretely with them at the end of this unit after exploring the matter and energy considerations of impacts), or—even more richly—the end of the next unit once we’ve established some ideas about the atmosphere.)</a:t>
            </a:r>
            <a:endParaRPr lang="en-US" dirty="0"/>
          </a:p>
          <a:p>
            <a:endParaRPr lang="en-US" baseline="0" dirty="0"/>
          </a:p>
          <a:p>
            <a:r>
              <a:rPr lang="en-US" baseline="0" dirty="0"/>
              <a:t>We’re still exploring the following series of questions… (quickly, please)</a:t>
            </a:r>
          </a:p>
          <a:p>
            <a:endParaRPr lang="en-US" baseline="0" dirty="0"/>
          </a:p>
          <a:p>
            <a:r>
              <a:rPr lang="en-US" sz="1200" kern="1200" dirty="0">
                <a:solidFill>
                  <a:schemeClr val="tx1"/>
                </a:solidFill>
                <a:effectLst/>
                <a:latin typeface="+mn-lt"/>
                <a:ea typeface="+mn-ea"/>
                <a:cs typeface="+mn-cs"/>
              </a:rPr>
              <a:t>Q: are there rocks in space that could potentially hit the earth?</a:t>
            </a:r>
          </a:p>
          <a:p>
            <a:r>
              <a:rPr lang="en-US" sz="1200" kern="1200" dirty="0">
                <a:solidFill>
                  <a:schemeClr val="tx1"/>
                </a:solidFill>
                <a:effectLst/>
                <a:latin typeface="+mn-lt"/>
                <a:ea typeface="+mn-ea"/>
                <a:cs typeface="+mn-cs"/>
              </a:rPr>
              <a:t>P: view NASA simulation of tracked space objects. </a:t>
            </a:r>
          </a:p>
          <a:p>
            <a:r>
              <a:rPr lang="en-US" sz="1200" kern="1200" dirty="0">
                <a:solidFill>
                  <a:schemeClr val="tx1"/>
                </a:solidFill>
                <a:effectLst/>
                <a:latin typeface="+mn-lt"/>
                <a:ea typeface="+mn-ea"/>
                <a:cs typeface="+mn-cs"/>
              </a:rPr>
              <a:t>Answer: yes, there are lots of rocks in space that could potential hit the earth. </a:t>
            </a:r>
            <a:r>
              <a:rPr lang="en-US" dirty="0"/>
              <a:t>And NASA is trying to find all of them and map their orbits so we would have some advanced notice.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 can we see evidence of space rocks having hit other planets and moons?</a:t>
            </a:r>
          </a:p>
          <a:p>
            <a:r>
              <a:rPr lang="en-US" sz="1200" kern="1200" dirty="0">
                <a:solidFill>
                  <a:schemeClr val="tx1"/>
                </a:solidFill>
                <a:effectLst/>
                <a:latin typeface="+mn-lt"/>
                <a:ea typeface="+mn-ea"/>
                <a:cs typeface="+mn-cs"/>
              </a:rPr>
              <a:t>P: view pics of the moon and other planets/moons. Most are covered with visible craters.</a:t>
            </a:r>
          </a:p>
          <a:p>
            <a:r>
              <a:rPr lang="en-US" sz="1200" kern="1200" dirty="0">
                <a:solidFill>
                  <a:schemeClr val="tx1"/>
                </a:solidFill>
                <a:effectLst/>
                <a:latin typeface="+mn-lt"/>
                <a:ea typeface="+mn-ea"/>
                <a:cs typeface="+mn-cs"/>
              </a:rPr>
              <a:t>Answer: yes, there is evidence that space rocks hit other planets and moons.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 do we have any recent evidence of space rocks are hitting the earth?</a:t>
            </a:r>
          </a:p>
          <a:p>
            <a:r>
              <a:rPr lang="en-US" sz="1200" b="1" kern="1200" dirty="0">
                <a:solidFill>
                  <a:schemeClr val="tx1"/>
                </a:solidFill>
                <a:effectLst/>
                <a:latin typeface="+mn-lt"/>
                <a:ea typeface="+mn-ea"/>
                <a:cs typeface="+mn-cs"/>
              </a:rPr>
              <a:t>P: View pics/videos of meteors/shooting stars entering the atmosphere.</a:t>
            </a:r>
            <a:r>
              <a:rPr lang="en-US" sz="1200" b="1" kern="1200" baseline="0" dirty="0">
                <a:solidFill>
                  <a:schemeClr val="tx1"/>
                </a:solidFill>
                <a:effectLst/>
                <a:latin typeface="+mn-lt"/>
                <a:ea typeface="+mn-ea"/>
                <a:cs typeface="+mn-cs"/>
              </a:rPr>
              <a:t> (For example, </a:t>
            </a:r>
            <a:r>
              <a:rPr lang="en-US" sz="1200" b="1" kern="1200" dirty="0">
                <a:solidFill>
                  <a:schemeClr val="tx1"/>
                </a:solidFill>
                <a:effectLst/>
                <a:latin typeface="+mn-lt"/>
                <a:ea typeface="+mn-ea"/>
                <a:cs typeface="+mn-cs"/>
              </a:rPr>
              <a:t>YouTube dash cam videos, etc.)</a:t>
            </a:r>
          </a:p>
          <a:p>
            <a:r>
              <a:rPr lang="en-US" b="1" dirty="0"/>
              <a:t>Answer: yes,</a:t>
            </a:r>
            <a:r>
              <a:rPr lang="en-US" b="1" baseline="0" dirty="0"/>
              <a:t> just look on the internet!</a:t>
            </a:r>
            <a:endParaRPr lang="en-US" b="1" dirty="0"/>
          </a:p>
          <a:p>
            <a:endParaRPr lang="en-US" baseline="0" dirty="0"/>
          </a:p>
          <a:p>
            <a:r>
              <a:rPr lang="en-US" baseline="0"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(CNN), “</a:t>
            </a:r>
            <a:r>
              <a:rPr lang="en-US" b="0" dirty="0"/>
              <a:t>Videos capture exploding meteor in sky</a:t>
            </a:r>
            <a:r>
              <a:rPr lang="en-US" baseline="0" dirty="0"/>
              <a:t>”</a:t>
            </a:r>
          </a:p>
          <a:p>
            <a:r>
              <a:rPr lang="en-US" baseline="0" dirty="0"/>
              <a:t>URL: https://www.youtube.com/watch?v=Y7Rx2PZ7C0c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Video (The Telegraph), “</a:t>
            </a:r>
            <a:r>
              <a:rPr lang="en-US" b="0" dirty="0"/>
              <a:t>Five most dramatic asteroids caught on camera</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https://www.youtube.com/watch?v=Vx90UZGHxwo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85135F7-F3E7-45B8-BA64-443E5B646829}" type="slidenum">
              <a:rPr lang="en-US" smtClean="0"/>
              <a:t>72</a:t>
            </a:fld>
            <a:endParaRPr lang="en-US"/>
          </a:p>
        </p:txBody>
      </p:sp>
    </p:spTree>
    <p:extLst>
      <p:ext uri="{BB962C8B-B14F-4D97-AF65-F5344CB8AC3E}">
        <p14:creationId xmlns:p14="http://schemas.microsoft.com/office/powerpoint/2010/main" val="420597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9</a:t>
            </a:fld>
            <a:endParaRPr lang="en-US"/>
          </a:p>
        </p:txBody>
      </p:sp>
    </p:spTree>
    <p:extLst>
      <p:ext uri="{BB962C8B-B14F-4D97-AF65-F5344CB8AC3E}">
        <p14:creationId xmlns:p14="http://schemas.microsoft.com/office/powerpoint/2010/main" val="3378963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Transition slide.</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73</a:t>
            </a:fld>
            <a:endParaRPr lang="en-US"/>
          </a:p>
        </p:txBody>
      </p:sp>
    </p:spTree>
    <p:extLst>
      <p:ext uri="{BB962C8B-B14F-4D97-AF65-F5344CB8AC3E}">
        <p14:creationId xmlns:p14="http://schemas.microsoft.com/office/powerpoint/2010/main" val="3653584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baseline="0" dirty="0"/>
              <a:t>TEACHER NOTES:</a:t>
            </a:r>
          </a:p>
          <a:p>
            <a:r>
              <a:rPr lang="en-US" baseline="0" dirty="0"/>
              <a:t>We’ve  now finished exploring these questions and want students to link the ideas to evidence for meteor impacts on Earth.</a:t>
            </a:r>
          </a:p>
          <a:p>
            <a:r>
              <a:rPr lang="en-US" baseline="0" dirty="0"/>
              <a:t>The last question will likely be the trickiest. We haven’t provided direct evidence of direct hits. (You can explore this using the supplemental materials at the end of this PowerPoint.) We can reason, though, that impacts on Earth today are as likely as impacts on other planets.</a:t>
            </a:r>
          </a:p>
          <a:p>
            <a:endParaRPr lang="en-US" baseline="0" dirty="0"/>
          </a:p>
          <a:p>
            <a:r>
              <a:rPr lang="en-US" b="1" baseline="0" dirty="0"/>
              <a:t>Your students may need to look back through notes (as suggested a number of slides ago), </a:t>
            </a:r>
            <a:r>
              <a:rPr lang="en-US" baseline="0" dirty="0"/>
              <a:t>depending on when and how you’ve covered the above ideas. This is a chance to have the class discuss an important scientific principle, “What constitutes evidence?”</a:t>
            </a:r>
          </a:p>
        </p:txBody>
      </p:sp>
      <p:sp>
        <p:nvSpPr>
          <p:cNvPr id="4" name="Slide Number Placeholder 3"/>
          <p:cNvSpPr>
            <a:spLocks noGrp="1"/>
          </p:cNvSpPr>
          <p:nvPr>
            <p:ph type="sldNum" sz="quarter" idx="5"/>
          </p:nvPr>
        </p:nvSpPr>
        <p:spPr/>
        <p:txBody>
          <a:bodyPr/>
          <a:lstStyle/>
          <a:p>
            <a:fld id="{E85135F7-F3E7-45B8-BA64-443E5B646829}" type="slidenum">
              <a:rPr lang="en-US" smtClean="0"/>
              <a:t>74</a:t>
            </a:fld>
            <a:endParaRPr lang="en-US"/>
          </a:p>
        </p:txBody>
      </p:sp>
    </p:spTree>
    <p:extLst>
      <p:ext uri="{BB962C8B-B14F-4D97-AF65-F5344CB8AC3E}">
        <p14:creationId xmlns:p14="http://schemas.microsoft.com/office/powerpoint/2010/main" val="2977887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baseline="0" dirty="0"/>
              <a:t>TEACHER NOTES:</a:t>
            </a:r>
          </a:p>
          <a:p>
            <a:r>
              <a:rPr lang="en-US" baseline="0" dirty="0"/>
              <a:t>Add to your idea tracker. </a:t>
            </a:r>
          </a:p>
          <a:p>
            <a:r>
              <a:rPr lang="en-US" baseline="0" dirty="0"/>
              <a:t>If it’s getting messy, you can always decide how to clean it up outside of class time. Consider involving your students in the clean-up process, especially if you plan to do more than re-write ideas for tidiness: if you edit the actual ideas on the tracker, your students will get the idea that you are the knowledge authority and that their voice is secondary. (The best way to change or eliminate ideas is to do so with your students!)</a:t>
            </a:r>
          </a:p>
        </p:txBody>
      </p:sp>
      <p:sp>
        <p:nvSpPr>
          <p:cNvPr id="4" name="Slide Number Placeholder 3"/>
          <p:cNvSpPr>
            <a:spLocks noGrp="1"/>
          </p:cNvSpPr>
          <p:nvPr>
            <p:ph type="sldNum" sz="quarter" idx="5"/>
          </p:nvPr>
        </p:nvSpPr>
        <p:spPr/>
        <p:txBody>
          <a:bodyPr/>
          <a:lstStyle/>
          <a:p>
            <a:fld id="{E85135F7-F3E7-45B8-BA64-443E5B646829}" type="slidenum">
              <a:rPr lang="en-US" smtClean="0"/>
              <a:t>75</a:t>
            </a:fld>
            <a:endParaRPr lang="en-US"/>
          </a:p>
        </p:txBody>
      </p:sp>
    </p:spTree>
    <p:extLst>
      <p:ext uri="{BB962C8B-B14F-4D97-AF65-F5344CB8AC3E}">
        <p14:creationId xmlns:p14="http://schemas.microsoft.com/office/powerpoint/2010/main" val="30164347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After this</a:t>
            </a:r>
            <a:r>
              <a:rPr lang="en-US" baseline="0" dirty="0"/>
              <a:t> slide, check in to see what explanations besides the meteor seem possible if necessary. This is the time to establish the likelihood that it was caused by a space rock. Acknowledge that without this extra mineralogy data, the volcanic explanation makes sense in many ways. Some sources cite the presence of a “lava dome” (even if dormant) in the center of the crater as evidence of volcanic origin, but there are plenty of impact craters with some kind of dome in the center.</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76</a:t>
            </a:fld>
            <a:endParaRPr lang="en-US"/>
          </a:p>
        </p:txBody>
      </p:sp>
    </p:spTree>
    <p:extLst>
      <p:ext uri="{BB962C8B-B14F-4D97-AF65-F5344CB8AC3E}">
        <p14:creationId xmlns:p14="http://schemas.microsoft.com/office/powerpoint/2010/main" val="41219310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This</a:t>
            </a:r>
            <a:r>
              <a:rPr lang="en-US" baseline="0" dirty="0"/>
              <a:t> issue of whether or not we find space rocks is a bit complex. But here we’re using it mainly as a way to transition into the next learning segment where we wonder about what happens with matter at an impact site. In order to do so, we have to briefly address some of the thinking about what happened to the matter at the </a:t>
            </a:r>
            <a:r>
              <a:rPr lang="en-US" baseline="0" dirty="0" err="1"/>
              <a:t>Barringer</a:t>
            </a:r>
            <a:r>
              <a:rPr lang="en-US" baseline="0" dirty="0"/>
              <a:t> Crater site. At this and many impact locations, we find both native metamorphosed rocks (rocks on the ground transformed by the immense heat and pressure caused by the impact) AND chunks of extraterrestrial matter, i.e. pieces of the space rock. Many samples of each were found at </a:t>
            </a:r>
            <a:r>
              <a:rPr lang="en-US" baseline="0" dirty="0" err="1"/>
              <a:t>Barringer</a:t>
            </a:r>
            <a:r>
              <a:rPr lang="en-US" baseline="0" dirty="0"/>
              <a:t> crater. We see both types of rock at most impact craters.</a:t>
            </a:r>
          </a:p>
          <a:p>
            <a:endParaRPr lang="en-US" baseline="0" dirty="0"/>
          </a:p>
          <a:p>
            <a:r>
              <a:rPr lang="en-US" baseline="0" dirty="0"/>
              <a:t>However, we also find chunks of space rock at sites where there is NO impact crater. For example, the near-impact in Russia (2013) reviewed in the curriculum did NOT generate a crater. Thankfully, it broke up in the atmosphere, the pieces falling to the ground with very reduced momentum. (You can see a map of where the fragments landed in some later slides.) </a:t>
            </a:r>
          </a:p>
          <a:p>
            <a:endParaRPr lang="en-US" baseline="0" dirty="0"/>
          </a:p>
          <a:p>
            <a:r>
              <a:rPr lang="en-US" baseline="0" dirty="0"/>
              <a:t>In </a:t>
            </a:r>
            <a:r>
              <a:rPr lang="en-US" baseline="0" dirty="0" err="1"/>
              <a:t>Barringer’s</a:t>
            </a:r>
            <a:r>
              <a:rPr lang="en-US" baseline="0" dirty="0"/>
              <a:t> case, he was convinced there should be a large rock in the hole. And since there was evidence that an ancient lake had once occupied the hole, he figured that drilling through the deposited sediment at the bottom of the crater should eventually lead to a sizable space rock. It didn’t. However, there is no way of knowing if native Americans removed some of the debris prior to settlement by Spaniards and other Europeans in the 16</a:t>
            </a:r>
            <a:r>
              <a:rPr lang="en-US" baseline="30000" dirty="0"/>
              <a:t>th</a:t>
            </a:r>
            <a:r>
              <a:rPr lang="en-US" baseline="0" dirty="0"/>
              <a:t> century and beyond.</a:t>
            </a:r>
          </a:p>
          <a:p>
            <a:r>
              <a:rPr lang="en-US" baseline="0" dirty="0"/>
              <a:t> </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77</a:t>
            </a:fld>
            <a:endParaRPr lang="en-US"/>
          </a:p>
        </p:txBody>
      </p:sp>
    </p:spTree>
    <p:extLst>
      <p:ext uri="{BB962C8B-B14F-4D97-AF65-F5344CB8AC3E}">
        <p14:creationId xmlns:p14="http://schemas.microsoft.com/office/powerpoint/2010/main" val="2029861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sz="1200" kern="1200" dirty="0">
                <a:solidFill>
                  <a:schemeClr val="tx1"/>
                </a:solidFill>
                <a:effectLst/>
                <a:latin typeface="+mn-lt"/>
                <a:ea typeface="+mn-ea"/>
                <a:cs typeface="+mn-cs"/>
              </a:rPr>
              <a:t>This slide is just information for the students. You don’t need to check for understanding.</a:t>
            </a:r>
            <a:r>
              <a:rPr lang="en-US" sz="1200" kern="1200" baseline="0" dirty="0">
                <a:solidFill>
                  <a:schemeClr val="tx1"/>
                </a:solidFill>
                <a:effectLst/>
                <a:latin typeface="+mn-lt"/>
                <a:ea typeface="+mn-ea"/>
                <a:cs typeface="+mn-cs"/>
              </a:rPr>
              <a:t> If they don’t have questions, move on. We do intentionally seed the idea of tremendous heat and pressure here. We’ll spend more time thinking about what happens with matter in the next couple of learning segments and then energy (heat) in the following two before we return to our Driving Question a bit later.</a:t>
            </a:r>
            <a:endParaRPr lang="en-US" sz="1200" kern="1200" dirty="0">
              <a:solidFill>
                <a:schemeClr val="tx1"/>
              </a:solidFill>
              <a:effectLst/>
              <a:latin typeface="+mn-lt"/>
              <a:ea typeface="+mn-ea"/>
              <a:cs typeface="+mn-cs"/>
            </a:endParaRPr>
          </a:p>
          <a:p>
            <a:endParaRPr lang="en-US" baseline="0" dirty="0"/>
          </a:p>
          <a:p>
            <a:r>
              <a:rPr lang="en-US" baseline="0" dirty="0"/>
              <a:t>SOURCES:</a:t>
            </a:r>
          </a:p>
          <a:p>
            <a:r>
              <a:rPr lang="en-US" baseline="0" dirty="0"/>
              <a:t>Image modified from, “</a:t>
            </a:r>
            <a:r>
              <a:rPr lang="en-US" dirty="0"/>
              <a:t>Allotropes Of Carbon. Graphite and Diamond.</a:t>
            </a:r>
            <a:r>
              <a:rPr lang="en-US" baseline="0" dirty="0"/>
              <a:t>”</a:t>
            </a:r>
          </a:p>
          <a:p>
            <a:r>
              <a:rPr lang="en-US" baseline="0" dirty="0"/>
              <a:t>URL: https://commons.wikimedia.org/wiki/File:Allotropes_Of_Carbon.png</a:t>
            </a:r>
          </a:p>
          <a:p>
            <a:r>
              <a:rPr lang="en-US" baseline="0" dirty="0"/>
              <a:t>Attribution: </a:t>
            </a:r>
            <a:r>
              <a:rPr lang="pl-PL" baseline="0" dirty="0"/>
              <a:t>Diepizza / CC BY-SA (https://creativecommons.org/licenses/by-sa/4.0)</a:t>
            </a:r>
            <a:endParaRPr lang="en-US" baseline="0" dirty="0"/>
          </a:p>
          <a:p>
            <a:endParaRPr lang="en-US" baseline="0" dirty="0"/>
          </a:p>
          <a:p>
            <a:r>
              <a:rPr lang="en-US" baseline="0" dirty="0"/>
              <a:t>Image modified from, “</a:t>
            </a:r>
            <a:r>
              <a:rPr lang="en-US" dirty="0"/>
              <a:t>Diamond, a cubic carbon crystal, is the hardest known mineral.”</a:t>
            </a:r>
          </a:p>
          <a:p>
            <a:r>
              <a:rPr lang="en-US" baseline="0" dirty="0"/>
              <a:t>URL: https://commons.wikimedia.org/wiki/File:Rough_diamond_-_hardest_known_mineral.jpg</a:t>
            </a:r>
          </a:p>
          <a:p>
            <a:r>
              <a:rPr lang="en-US" baseline="0" dirty="0"/>
              <a:t>Attribution: Unknown author / Public domain</a:t>
            </a:r>
          </a:p>
          <a:p>
            <a:endParaRPr lang="en-US" baseline="0" dirty="0"/>
          </a:p>
          <a:p>
            <a:r>
              <a:rPr lang="en-US" baseline="0" dirty="0"/>
              <a:t>Image modified from, “[</a:t>
            </a:r>
            <a:r>
              <a:rPr lang="en-US" baseline="0" dirty="0" err="1"/>
              <a:t>Holsinger</a:t>
            </a:r>
            <a:r>
              <a:rPr lang="en-US" baseline="0" dirty="0"/>
              <a:t> Meteorite] </a:t>
            </a:r>
            <a:r>
              <a:rPr lang="en-US" dirty="0"/>
              <a:t>The largest fragment discovered from the meteorite that formed Meteor Crater, exhibited at the tourist center in Meteor Crater, Flagstaff, Arizona.”</a:t>
            </a:r>
          </a:p>
          <a:p>
            <a:r>
              <a:rPr lang="en-US" dirty="0"/>
              <a:t>URL: https://commons.wikimedia.org/wiki/File:Meteor_Crater_08_2010_151.JPG</a:t>
            </a:r>
          </a:p>
          <a:p>
            <a:r>
              <a:rPr lang="en-US" dirty="0"/>
              <a:t>Attribution: </a:t>
            </a:r>
            <a:r>
              <a:rPr lang="it-IT" dirty="0"/>
              <a:t>Mariordo Mario Roberto Duran Ortiz / CC BY-SA (https://creativecommons.org/licenses/by-sa/3.0)</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78</a:t>
            </a:fld>
            <a:endParaRPr lang="en-US"/>
          </a:p>
        </p:txBody>
      </p:sp>
    </p:spTree>
    <p:extLst>
      <p:ext uri="{BB962C8B-B14F-4D97-AF65-F5344CB8AC3E}">
        <p14:creationId xmlns:p14="http://schemas.microsoft.com/office/powerpoint/2010/main" val="1509980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Though we’ve made a conscious decision to not focus too heavily on the “Where’s the rock?” question in our most direct path through the exploration of </a:t>
            </a:r>
            <a:r>
              <a:rPr lang="en-US" baseline="0" dirty="0" err="1"/>
              <a:t>Barringer</a:t>
            </a:r>
            <a:r>
              <a:rPr lang="en-US" baseline="0" dirty="0"/>
              <a:t> Crater in this learning segment, we do need to leverage that question a bit in order to motivate the lab coming next. It is likely a question your students have already asked at some  point. It may be in the Parking Lot, so be sure to honor this as a student question if appropriate.</a:t>
            </a:r>
          </a:p>
          <a:p>
            <a:endParaRPr lang="en-US" baseline="0" dirty="0"/>
          </a:p>
          <a:p>
            <a:r>
              <a:rPr lang="en-US" baseline="0" dirty="0"/>
              <a:t>Questions about what happens during a meteor impact provide a transition into the lab. In the lab we’ll track the matter first. In a later lab, we’ll bring in the idea of what happens with energy during an impact. </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79</a:t>
            </a:fld>
            <a:endParaRPr lang="en-US"/>
          </a:p>
        </p:txBody>
      </p:sp>
    </p:spTree>
    <p:extLst>
      <p:ext uri="{BB962C8B-B14F-4D97-AF65-F5344CB8AC3E}">
        <p14:creationId xmlns:p14="http://schemas.microsoft.com/office/powerpoint/2010/main" val="6983887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80</a:t>
            </a:fld>
            <a:endParaRPr lang="en-US"/>
          </a:p>
        </p:txBody>
      </p:sp>
    </p:spTree>
    <p:extLst>
      <p:ext uri="{BB962C8B-B14F-4D97-AF65-F5344CB8AC3E}">
        <p14:creationId xmlns:p14="http://schemas.microsoft.com/office/powerpoint/2010/main" val="18065245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81</a:t>
            </a:fld>
            <a:endParaRPr lang="en-US"/>
          </a:p>
        </p:txBody>
      </p:sp>
    </p:spTree>
    <p:extLst>
      <p:ext uri="{BB962C8B-B14F-4D97-AF65-F5344CB8AC3E}">
        <p14:creationId xmlns:p14="http://schemas.microsoft.com/office/powerpoint/2010/main" val="34735154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82</a:t>
            </a:fld>
            <a:endParaRPr lang="en-US"/>
          </a:p>
        </p:txBody>
      </p:sp>
    </p:spTree>
    <p:extLst>
      <p:ext uri="{BB962C8B-B14F-4D97-AF65-F5344CB8AC3E}">
        <p14:creationId xmlns:p14="http://schemas.microsoft.com/office/powerpoint/2010/main" val="419250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Students start the unit by examining pictures of the Earth using this structured protocol. Modify as needed.</a:t>
            </a:r>
          </a:p>
          <a:p>
            <a:r>
              <a:rPr lang="en-US" baseline="0" dirty="0"/>
              <a:t>The end goal is for students to have a list of features unique to Earth by the end of this learning segment, but the immediate focus here is on noticing (noticing things like water, life, mountains, clouds, etc. Even if they just start with color, that would be a good discussion starting point).</a:t>
            </a:r>
          </a:p>
        </p:txBody>
      </p:sp>
      <p:sp>
        <p:nvSpPr>
          <p:cNvPr id="4" name="Slide Number Placeholder 3"/>
          <p:cNvSpPr>
            <a:spLocks noGrp="1"/>
          </p:cNvSpPr>
          <p:nvPr>
            <p:ph type="sldNum" sz="quarter" idx="5"/>
          </p:nvPr>
        </p:nvSpPr>
        <p:spPr/>
        <p:txBody>
          <a:bodyPr/>
          <a:lstStyle/>
          <a:p>
            <a:fld id="{E85135F7-F3E7-45B8-BA64-443E5B646829}" type="slidenum">
              <a:rPr lang="en-US" smtClean="0"/>
              <a:t>10</a:t>
            </a:fld>
            <a:endParaRPr lang="en-US"/>
          </a:p>
        </p:txBody>
      </p:sp>
    </p:spTree>
    <p:extLst>
      <p:ext uri="{BB962C8B-B14F-4D97-AF65-F5344CB8AC3E}">
        <p14:creationId xmlns:p14="http://schemas.microsoft.com/office/powerpoint/2010/main" val="30037727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a:t>
            </a:r>
            <a:r>
              <a:rPr lang="en-US" baseline="0" dirty="0"/>
              <a:t> meant to show to students.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83</a:t>
            </a:fld>
            <a:endParaRPr lang="en-US"/>
          </a:p>
        </p:txBody>
      </p:sp>
    </p:spTree>
    <p:extLst>
      <p:ext uri="{BB962C8B-B14F-4D97-AF65-F5344CB8AC3E}">
        <p14:creationId xmlns:p14="http://schemas.microsoft.com/office/powerpoint/2010/main" val="418779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 meant to show to students.</a:t>
            </a:r>
          </a:p>
        </p:txBody>
      </p:sp>
      <p:sp>
        <p:nvSpPr>
          <p:cNvPr id="4" name="Slide Number Placeholder 3"/>
          <p:cNvSpPr>
            <a:spLocks noGrp="1"/>
          </p:cNvSpPr>
          <p:nvPr>
            <p:ph type="sldNum" sz="quarter" idx="5"/>
          </p:nvPr>
        </p:nvSpPr>
        <p:spPr/>
        <p:txBody>
          <a:bodyPr/>
          <a:lstStyle/>
          <a:p>
            <a:fld id="{E85135F7-F3E7-45B8-BA64-443E5B646829}" type="slidenum">
              <a:rPr lang="en-US" smtClean="0"/>
              <a:t>84</a:t>
            </a:fld>
            <a:endParaRPr lang="en-US"/>
          </a:p>
        </p:txBody>
      </p:sp>
    </p:spTree>
    <p:extLst>
      <p:ext uri="{BB962C8B-B14F-4D97-AF65-F5344CB8AC3E}">
        <p14:creationId xmlns:p14="http://schemas.microsoft.com/office/powerpoint/2010/main" val="32106752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 NOTES:</a:t>
            </a:r>
          </a:p>
          <a:p>
            <a:r>
              <a:rPr lang="en-US" dirty="0"/>
              <a:t>Lab instructions for students.</a:t>
            </a:r>
            <a:r>
              <a:rPr lang="en-US" baseline="0" dirty="0"/>
              <a:t> Be sure that you’ve reviewed the lab and have handed students appropriate materials. The Teacher Guide provides you with instructions and a supplies list.</a:t>
            </a:r>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85</a:t>
            </a:fld>
            <a:endParaRPr lang="en-US"/>
          </a:p>
        </p:txBody>
      </p:sp>
    </p:spTree>
    <p:extLst>
      <p:ext uri="{BB962C8B-B14F-4D97-AF65-F5344CB8AC3E}">
        <p14:creationId xmlns:p14="http://schemas.microsoft.com/office/powerpoint/2010/main" val="30869182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Go over these instructions with your students.</a:t>
            </a:r>
          </a:p>
          <a:p>
            <a:endParaRPr lang="en-US" baseline="0" dirty="0"/>
          </a:p>
          <a:p>
            <a:r>
              <a:rPr lang="en-US" baseline="0" dirty="0"/>
              <a:t>SOURCES:</a:t>
            </a:r>
          </a:p>
          <a:p>
            <a:r>
              <a:rPr lang="en-US" baseline="0" dirty="0"/>
              <a:t>All images generated by MBER-LE Team.</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86</a:t>
            </a:fld>
            <a:endParaRPr lang="en-US"/>
          </a:p>
        </p:txBody>
      </p:sp>
    </p:spTree>
    <p:extLst>
      <p:ext uri="{BB962C8B-B14F-4D97-AF65-F5344CB8AC3E}">
        <p14:creationId xmlns:p14="http://schemas.microsoft.com/office/powerpoint/2010/main" val="133709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get conclusions from</a:t>
            </a:r>
            <a:r>
              <a:rPr lang="en-US" sz="1200" kern="1200" baseline="0" dirty="0">
                <a:solidFill>
                  <a:schemeClr val="tx1"/>
                </a:solidFill>
                <a:effectLst/>
                <a:latin typeface="+mn-lt"/>
                <a:ea typeface="+mn-ea"/>
                <a:cs typeface="+mn-cs"/>
              </a:rPr>
              <a:t> the lab here out to the whole class. In a minute, we’re going to think more deeply about how realistic it was, but not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course of the lab, the class should have entertained a couple of ideas: (1) the basic rule about conservation of matter, and (2) that matter/mass is conserved in an impact such as the one we’re considering.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It’s OK, however, if students are uncomfortable with translating the lab results to the impact crater in Arizona. It may still seem to them that the speed and energy of impact of a REAL meteor might produce different results in terms of conservation of mass. They might have a question here—if mass was conserved in the Arizona impact, where did it all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still gains about 80 million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rock/metal from space each year, mostly from dust &amp; some meteors.</a:t>
            </a:r>
          </a:p>
          <a:p>
            <a:endParaRPr lang="en-US" baseline="0" dirty="0"/>
          </a:p>
          <a:p>
            <a:r>
              <a:rPr lang="en-US" baseline="0" dirty="0"/>
              <a:t>It’s good to have the students acknowledge that there are some obvious differences between what you’ve simulated here and an actual impact. Primarily, the size of the objects. However, since the most important thing that they’re getting out of this lab is that accretion (the process of things smashing together and sticking) is a consequence of such impacts, you can use this discussion as a way to hone in on that topic. </a:t>
            </a:r>
          </a:p>
          <a:p>
            <a:endParaRPr lang="en-US" baseline="0" dirty="0"/>
          </a:p>
          <a:p>
            <a:r>
              <a:rPr lang="en-US" baseline="0" dirty="0"/>
              <a:t>SOURCES:</a:t>
            </a:r>
          </a:p>
          <a:p>
            <a:r>
              <a:rPr lang="en-US" dirty="0"/>
              <a:t>Statistics</a:t>
            </a:r>
            <a:r>
              <a:rPr lang="en-US" baseline="0" dirty="0"/>
              <a:t> on annual mass added to Earth pulled from Ward and Brownlee 2004, “The Life and Death of Planet Earth”.</a:t>
            </a:r>
          </a:p>
          <a:p>
            <a:r>
              <a:rPr lang="en-US" dirty="0"/>
              <a:t>Ward, P. D., &amp; Brownlee, D. (2004). </a:t>
            </a:r>
            <a:r>
              <a:rPr lang="en-US" i="1" dirty="0"/>
              <a:t>The life and death of planet Earth: how the new science of astrobiology charts the ultimate fate of our world</a:t>
            </a:r>
            <a:r>
              <a:rPr lang="en-US" dirty="0"/>
              <a:t>. Macmillan.</a:t>
            </a:r>
          </a:p>
        </p:txBody>
      </p:sp>
      <p:sp>
        <p:nvSpPr>
          <p:cNvPr id="4" name="Slide Number Placeholder 3"/>
          <p:cNvSpPr>
            <a:spLocks noGrp="1"/>
          </p:cNvSpPr>
          <p:nvPr>
            <p:ph type="sldNum" sz="quarter" idx="10"/>
          </p:nvPr>
        </p:nvSpPr>
        <p:spPr/>
        <p:txBody>
          <a:bodyPr/>
          <a:lstStyle/>
          <a:p>
            <a:fld id="{E85135F7-F3E7-45B8-BA64-443E5B646829}" type="slidenum">
              <a:rPr lang="en-US" smtClean="0"/>
              <a:t>87</a:t>
            </a:fld>
            <a:endParaRPr lang="en-US"/>
          </a:p>
        </p:txBody>
      </p:sp>
    </p:spTree>
    <p:extLst>
      <p:ext uri="{BB962C8B-B14F-4D97-AF65-F5344CB8AC3E}">
        <p14:creationId xmlns:p14="http://schemas.microsoft.com/office/powerpoint/2010/main" val="8312835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88</a:t>
            </a:fld>
            <a:endParaRPr lang="en-US"/>
          </a:p>
        </p:txBody>
      </p:sp>
    </p:spTree>
    <p:extLst>
      <p:ext uri="{BB962C8B-B14F-4D97-AF65-F5344CB8AC3E}">
        <p14:creationId xmlns:p14="http://schemas.microsoft.com/office/powerpoint/2010/main" val="18948596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89</a:t>
            </a:fld>
            <a:endParaRPr lang="en-US"/>
          </a:p>
        </p:txBody>
      </p:sp>
    </p:spTree>
    <p:extLst>
      <p:ext uri="{BB962C8B-B14F-4D97-AF65-F5344CB8AC3E}">
        <p14:creationId xmlns:p14="http://schemas.microsoft.com/office/powerpoint/2010/main" val="33162679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90</a:t>
            </a:fld>
            <a:endParaRPr lang="en-US"/>
          </a:p>
        </p:txBody>
      </p:sp>
    </p:spTree>
    <p:extLst>
      <p:ext uri="{BB962C8B-B14F-4D97-AF65-F5344CB8AC3E}">
        <p14:creationId xmlns:p14="http://schemas.microsoft.com/office/powerpoint/2010/main" val="25765412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91</a:t>
            </a:fld>
            <a:endParaRPr lang="en-US"/>
          </a:p>
        </p:txBody>
      </p:sp>
    </p:spTree>
    <p:extLst>
      <p:ext uri="{BB962C8B-B14F-4D97-AF65-F5344CB8AC3E}">
        <p14:creationId xmlns:p14="http://schemas.microsoft.com/office/powerpoint/2010/main" val="1236430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Not</a:t>
            </a:r>
            <a:r>
              <a:rPr lang="en-US" baseline="0" dirty="0"/>
              <a:t> meant to show to students.</a:t>
            </a:r>
            <a:endParaRPr lang="en-US" dirty="0"/>
          </a:p>
        </p:txBody>
      </p:sp>
      <p:sp>
        <p:nvSpPr>
          <p:cNvPr id="4" name="Slide Number Placeholder 3"/>
          <p:cNvSpPr>
            <a:spLocks noGrp="1"/>
          </p:cNvSpPr>
          <p:nvPr>
            <p:ph type="sldNum" sz="quarter" idx="5"/>
          </p:nvPr>
        </p:nvSpPr>
        <p:spPr/>
        <p:txBody>
          <a:bodyPr/>
          <a:lstStyle/>
          <a:p>
            <a:fld id="{CDB08306-E03B-9347-8B30-B23CFC3E6BCB}" type="slidenum">
              <a:rPr lang="en-US" smtClean="0"/>
              <a:t>92</a:t>
            </a:fld>
            <a:endParaRPr lang="en-US"/>
          </a:p>
        </p:txBody>
      </p:sp>
    </p:spTree>
    <p:extLst>
      <p:ext uri="{BB962C8B-B14F-4D97-AF65-F5344CB8AC3E}">
        <p14:creationId xmlns:p14="http://schemas.microsoft.com/office/powerpoint/2010/main" val="380824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students to begin with the obvious things</a:t>
            </a:r>
            <a:r>
              <a:rPr lang="en-US" baseline="0" dirty="0"/>
              <a:t> (water, clouds, land, different colors) if they are struggling. This is a practice in observation and some kids may not know what to do. It might help to ask them, “What would you describe if someone couldn’t see the picture themselves?”</a:t>
            </a:r>
          </a:p>
          <a:p>
            <a:endParaRPr lang="en-US" baseline="0" dirty="0"/>
          </a:p>
          <a:p>
            <a:r>
              <a:rPr lang="en-US" baseline="0" dirty="0"/>
              <a:t>SOURCES:</a:t>
            </a:r>
          </a:p>
          <a:p>
            <a:r>
              <a:rPr lang="en-US" dirty="0"/>
              <a:t>Image, ”Planet</a:t>
            </a:r>
            <a:r>
              <a:rPr lang="en-US" baseline="0" dirty="0"/>
              <a:t> Earth 87651”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URL: </a:t>
            </a:r>
            <a:r>
              <a:rPr lang="en-US" sz="1200" u="none" dirty="0">
                <a:solidFill>
                  <a:srgbClr val="0563C1"/>
                </a:solidFill>
                <a:latin typeface="Calibri" panose="020F0502020204030204" pitchFamily="34" charset="0"/>
                <a:ea typeface="Calibri" panose="020F0502020204030204" pitchFamily="34" charset="0"/>
                <a:cs typeface="Times New Roman" panose="02020603050405020304" pitchFamily="18" charset="0"/>
              </a:rPr>
              <a:t>https://www.pexels.com/photo/planet-earth-87651/</a:t>
            </a:r>
            <a:endParaRPr lang="en-US" u="none" baseline="0" dirty="0"/>
          </a:p>
          <a:p>
            <a:r>
              <a:rPr lang="en-US" baseline="0" dirty="0"/>
              <a:t>Attribution: None required. [https://www.pexels.com/photo-license/]</a:t>
            </a:r>
            <a:endParaRPr lang="en-US" dirty="0"/>
          </a:p>
          <a:p>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11</a:t>
            </a:fld>
            <a:endParaRPr lang="en-US"/>
          </a:p>
        </p:txBody>
      </p:sp>
    </p:spTree>
    <p:extLst>
      <p:ext uri="{BB962C8B-B14F-4D97-AF65-F5344CB8AC3E}">
        <p14:creationId xmlns:p14="http://schemas.microsoft.com/office/powerpoint/2010/main" val="23155016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It’s good to have the students acknowledge that there are some obvious differences between what you’ve simulated here and an actual impact. Primarily, the size of the objects and the speed at which they are approaching. In addition to conservation of mass (which we’ll solidify in the coming slides through the Four Corners activity), the most important idea that we’re beginning to build with this lab (and will leverage later when we build the model that addresses our driving question) is that accretion (the process of things smashing together and sticking) is a consequence of such impacts. You don’t have to surface that key idea now, but you should help students to recognize it later through reflection on the flour lab/activity. (We’ll cue you in as to exactly when you’ll want your students to reflect if they don’t naturally do so on their own.)</a:t>
            </a:r>
          </a:p>
          <a:p>
            <a:endParaRPr lang="en-US" baseline="0" dirty="0"/>
          </a:p>
          <a:p>
            <a:r>
              <a:rPr lang="en-US" baseline="0" dirty="0"/>
              <a:t>Work here to get a decent list here that includes the size of the objects involved, their speeds, and the materials used. Having this list of ways in which the lab was less than realistic will help to motivate further exploration of impacts using an online simulator in the coming learning segment..</a:t>
            </a:r>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93</a:t>
            </a:fld>
            <a:endParaRPr lang="en-US"/>
          </a:p>
        </p:txBody>
      </p:sp>
    </p:spTree>
    <p:extLst>
      <p:ext uri="{BB962C8B-B14F-4D97-AF65-F5344CB8AC3E}">
        <p14:creationId xmlns:p14="http://schemas.microsoft.com/office/powerpoint/2010/main" val="38868024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course of the lab, the class should establish a couple of ideas: (1) the basic rule about conservation of matter, and (2) that matter/mass is conserved in an impact such as the one we’re considering.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It’s OK, however, if students are uncomfortable with translating the lab results to the impact crater in Arizona. It may still seem to them that the speed and energy of impact of a REAL meteor might produce different results in terms of conservation of mass. They might have a question here—if mass was conserved in the Arizona impact, where did it all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still gains about 80 million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rock/metal from space each year, mostly from dust &amp; some meteors.</a:t>
            </a:r>
          </a:p>
          <a:p>
            <a:endParaRPr lang="en-US" baseline="0" dirty="0"/>
          </a:p>
          <a:p>
            <a:r>
              <a:rPr lang="en-US" baseline="0" dirty="0"/>
              <a:t>It’s good to have the students acknowledge that there are some obvious differences between what you’ve simulated here and an actual impact. Primarily, the size of the objects. However, since the most important thing that they’re getting out of this lab is that accretion (the process of things smashing together and sticking) is a consequence of such impacts, you can use this discussion as a way to hone in on that topic. </a:t>
            </a:r>
          </a:p>
          <a:p>
            <a:endParaRPr lang="en-US" baseline="0" dirty="0"/>
          </a:p>
          <a:p>
            <a:r>
              <a:rPr lang="en-US" baseline="0" dirty="0"/>
              <a:t>SOURCES:</a:t>
            </a:r>
          </a:p>
          <a:p>
            <a:r>
              <a:rPr lang="en-US" dirty="0"/>
              <a:t>Statistics</a:t>
            </a:r>
            <a:r>
              <a:rPr lang="en-US" baseline="0" dirty="0"/>
              <a:t> on annual mass added to Earth pulled from Ward and Brownlee 2004, “The Life and Death of Planet Earth”.</a:t>
            </a:r>
          </a:p>
          <a:p>
            <a:r>
              <a:rPr lang="en-US" dirty="0"/>
              <a:t>Ward, P. D., &amp; Brownlee, D. (2004). </a:t>
            </a:r>
            <a:r>
              <a:rPr lang="en-US" i="1" dirty="0"/>
              <a:t>The life and death of planet Earth: how the new science of astrobiology charts the ultimate fate of our world</a:t>
            </a:r>
            <a:r>
              <a:rPr lang="en-US" dirty="0"/>
              <a:t>. Macmillan.</a:t>
            </a:r>
          </a:p>
        </p:txBody>
      </p:sp>
      <p:sp>
        <p:nvSpPr>
          <p:cNvPr id="4" name="Slide Number Placeholder 3"/>
          <p:cNvSpPr>
            <a:spLocks noGrp="1"/>
          </p:cNvSpPr>
          <p:nvPr>
            <p:ph type="sldNum" sz="quarter" idx="10"/>
          </p:nvPr>
        </p:nvSpPr>
        <p:spPr/>
        <p:txBody>
          <a:bodyPr/>
          <a:lstStyle/>
          <a:p>
            <a:fld id="{E85135F7-F3E7-45B8-BA64-443E5B646829}" type="slidenum">
              <a:rPr lang="en-US" smtClean="0"/>
              <a:t>94</a:t>
            </a:fld>
            <a:endParaRPr lang="en-US"/>
          </a:p>
        </p:txBody>
      </p:sp>
    </p:spTree>
    <p:extLst>
      <p:ext uri="{BB962C8B-B14F-4D97-AF65-F5344CB8AC3E}">
        <p14:creationId xmlns:p14="http://schemas.microsoft.com/office/powerpoint/2010/main" val="11296644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course of the lab, the class should establish a couple of ideas: (1) the basic rule about conservation of matter, and (2) that matter/mass is conserved in an impact such as the one we’re considering.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It’s OK, however, if students are uncomfortable with translating the lab results to the impact crater in Arizona. It may still seem to them that the speed and energy of impact of a REAL meteor might produce different results in terms of conservation of mass. They might have a question here—if mass was conserved in the Arizona impact, where did it all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still gains about 80 million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rock/metal from space each year, mostly from dust &amp; some meteors.</a:t>
            </a:r>
          </a:p>
          <a:p>
            <a:endParaRPr lang="en-US" baseline="0" dirty="0"/>
          </a:p>
          <a:p>
            <a:r>
              <a:rPr lang="en-US" baseline="0" dirty="0"/>
              <a:t>It’s good to have the students acknowledge that there are some obvious differences between what you’ve simulated here and an actual impact. Primarily, the size of the objects. However, since the most important thing that they’re getting out of this lab is that accretion (the process of things smashing together and sticking) is a consequence of such impacts, you can use this discussion as a way to hone in on that topic. </a:t>
            </a:r>
          </a:p>
          <a:p>
            <a:endParaRPr lang="en-US" baseline="0" dirty="0"/>
          </a:p>
          <a:p>
            <a:r>
              <a:rPr lang="en-US" baseline="0" dirty="0"/>
              <a:t>SOURCES:</a:t>
            </a:r>
          </a:p>
          <a:p>
            <a:r>
              <a:rPr lang="en-US" dirty="0"/>
              <a:t>Statistics</a:t>
            </a:r>
            <a:r>
              <a:rPr lang="en-US" baseline="0" dirty="0"/>
              <a:t> on annual mass added to Earth pulled from Ward and Brownlee 2004, “The Life and Death of Planet Earth”.</a:t>
            </a:r>
          </a:p>
          <a:p>
            <a:r>
              <a:rPr lang="en-US" dirty="0"/>
              <a:t>Ward, P. D., &amp; Brownlee, D. (2004). </a:t>
            </a:r>
            <a:r>
              <a:rPr lang="en-US" i="1" dirty="0"/>
              <a:t>The life and death of planet Earth: how the new science of astrobiology charts the ultimate fate of our world</a:t>
            </a:r>
            <a:r>
              <a:rPr lang="en-US" dirty="0"/>
              <a:t>. Macmillan.</a:t>
            </a:r>
          </a:p>
        </p:txBody>
      </p:sp>
      <p:sp>
        <p:nvSpPr>
          <p:cNvPr id="4" name="Slide Number Placeholder 3"/>
          <p:cNvSpPr>
            <a:spLocks noGrp="1"/>
          </p:cNvSpPr>
          <p:nvPr>
            <p:ph type="sldNum" sz="quarter" idx="10"/>
          </p:nvPr>
        </p:nvSpPr>
        <p:spPr/>
        <p:txBody>
          <a:bodyPr/>
          <a:lstStyle/>
          <a:p>
            <a:fld id="{E85135F7-F3E7-45B8-BA64-443E5B646829}" type="slidenum">
              <a:rPr lang="en-US" smtClean="0"/>
              <a:t>95</a:t>
            </a:fld>
            <a:endParaRPr lang="en-US"/>
          </a:p>
        </p:txBody>
      </p:sp>
    </p:spTree>
    <p:extLst>
      <p:ext uri="{BB962C8B-B14F-4D97-AF65-F5344CB8AC3E}">
        <p14:creationId xmlns:p14="http://schemas.microsoft.com/office/powerpoint/2010/main" val="1270065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Hand out the student resource FE 05 Four Corners – Impacts and Mass if you think your students need to see these positions on a half-sheet in front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the course of the lab, the class should establish a couple of ideas: (1) the basic rule about conservation of matter, and (2) that matter/mass is conserved in an impact such as the one we’re considering.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It’s OK, however, if students are uncomfortable with translating the lab results to the impact crater in Arizona. It may still seem to them that the speed and energy of impact of a REAL meteor might produce different results in terms of conservation of mass. They might have a question here—if mass was conserved in the Arizona impact, where did it all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still gains about 80 million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rock/metal from space each year, mostly from dust &amp; some meteors.</a:t>
            </a:r>
          </a:p>
          <a:p>
            <a:endParaRPr lang="en-US" baseline="0" dirty="0"/>
          </a:p>
          <a:p>
            <a:r>
              <a:rPr lang="en-US" baseline="0" dirty="0"/>
              <a:t>It’s good to have the students acknowledge that there are some obvious differences between what you’ve simulated here and an actual impact. Primarily, the size of the objects. However, since the most important thing that they’re getting out of this lab is that accretion (the process of things smashing together and sticking) is a consequence of such impacts, you can use this discussion as a way to hone in on that topic. </a:t>
            </a:r>
          </a:p>
          <a:p>
            <a:endParaRPr lang="en-US" baseline="0" dirty="0"/>
          </a:p>
          <a:p>
            <a:r>
              <a:rPr lang="en-US" baseline="0" dirty="0"/>
              <a:t>SOURCES:</a:t>
            </a:r>
          </a:p>
          <a:p>
            <a:r>
              <a:rPr lang="en-US" dirty="0"/>
              <a:t>Statistics</a:t>
            </a:r>
            <a:r>
              <a:rPr lang="en-US" baseline="0" dirty="0"/>
              <a:t> on annual mass added to Earth pulled from Ward and Brownlee 2004, “The Life and Death of Planet Earth”.</a:t>
            </a:r>
          </a:p>
          <a:p>
            <a:r>
              <a:rPr lang="en-US" dirty="0"/>
              <a:t>Ward, P. D., &amp; Brownlee, D. (2004). </a:t>
            </a:r>
            <a:r>
              <a:rPr lang="en-US" i="1" dirty="0"/>
              <a:t>The life and death of planet Earth: how the new science of astrobiology charts the ultimate fate of our world</a:t>
            </a:r>
            <a:r>
              <a:rPr lang="en-US" dirty="0"/>
              <a:t>. Macmillan.</a:t>
            </a:r>
          </a:p>
        </p:txBody>
      </p:sp>
      <p:sp>
        <p:nvSpPr>
          <p:cNvPr id="4" name="Slide Number Placeholder 3"/>
          <p:cNvSpPr>
            <a:spLocks noGrp="1"/>
          </p:cNvSpPr>
          <p:nvPr>
            <p:ph type="sldNum" sz="quarter" idx="10"/>
          </p:nvPr>
        </p:nvSpPr>
        <p:spPr/>
        <p:txBody>
          <a:bodyPr/>
          <a:lstStyle/>
          <a:p>
            <a:fld id="{E85135F7-F3E7-45B8-BA64-443E5B646829}" type="slidenum">
              <a:rPr lang="en-US" smtClean="0"/>
              <a:t>96</a:t>
            </a:fld>
            <a:endParaRPr lang="en-US"/>
          </a:p>
        </p:txBody>
      </p:sp>
    </p:spTree>
    <p:extLst>
      <p:ext uri="{BB962C8B-B14F-4D97-AF65-F5344CB8AC3E}">
        <p14:creationId xmlns:p14="http://schemas.microsoft.com/office/powerpoint/2010/main" val="15981610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Decide ahead of time how you will run this activity. Once students have decided with whom they agree, how will you manage any disagreement? What is your goal? To come to consensus or to simply problematize that we still have some questions. Make sure that students are comfortable with what ever goals, parameters and process you choose.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 ever you figure out or don’t figure out, you should pause at the end to add those ideas, controversies and questions to your “What we’ve learned…” and “What are we wondering?” posters before moving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still gains about 80 million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rock/metal from space each year, mostly from dust &amp; some meteors.</a:t>
            </a:r>
          </a:p>
          <a:p>
            <a:endParaRPr lang="en-US" baseline="0" dirty="0"/>
          </a:p>
          <a:p>
            <a:r>
              <a:rPr lang="en-US" baseline="0" dirty="0"/>
              <a:t>It’s good to have the students acknowledge that there are some obvious differences between what you’ve simulated here and an actual impact. Primarily, the size of the objects. However, since the most important thing that they’re getting out of this lab is that accretion (the process of things smashing together and sticking) is a consequence of such impacts, you can use this discussion as a way to hone in on that topic. </a:t>
            </a:r>
          </a:p>
        </p:txBody>
      </p:sp>
      <p:sp>
        <p:nvSpPr>
          <p:cNvPr id="4" name="Slide Number Placeholder 3"/>
          <p:cNvSpPr>
            <a:spLocks noGrp="1"/>
          </p:cNvSpPr>
          <p:nvPr>
            <p:ph type="sldNum" sz="quarter" idx="10"/>
          </p:nvPr>
        </p:nvSpPr>
        <p:spPr/>
        <p:txBody>
          <a:bodyPr/>
          <a:lstStyle/>
          <a:p>
            <a:fld id="{E85135F7-F3E7-45B8-BA64-443E5B646829}" type="slidenum">
              <a:rPr lang="en-US" smtClean="0"/>
              <a:t>97</a:t>
            </a:fld>
            <a:endParaRPr lang="en-US"/>
          </a:p>
        </p:txBody>
      </p:sp>
    </p:spTree>
    <p:extLst>
      <p:ext uri="{BB962C8B-B14F-4D97-AF65-F5344CB8AC3E}">
        <p14:creationId xmlns:p14="http://schemas.microsoft.com/office/powerpoint/2010/main" val="8683865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Following the debate, have students return to their Doodle sheet to decide if they’ve changed their opinion. If they haven’t you might encourage them to add some notes about what evidence makes them feel secure that their unwavering answer is “correct”.</a:t>
            </a:r>
            <a:endParaRPr lang="en-US" baseline="0" dirty="0"/>
          </a:p>
        </p:txBody>
      </p:sp>
      <p:sp>
        <p:nvSpPr>
          <p:cNvPr id="4" name="Slide Number Placeholder 3"/>
          <p:cNvSpPr>
            <a:spLocks noGrp="1"/>
          </p:cNvSpPr>
          <p:nvPr>
            <p:ph type="sldNum" sz="quarter" idx="10"/>
          </p:nvPr>
        </p:nvSpPr>
        <p:spPr/>
        <p:txBody>
          <a:bodyPr/>
          <a:lstStyle/>
          <a:p>
            <a:fld id="{E85135F7-F3E7-45B8-BA64-443E5B646829}" type="slidenum">
              <a:rPr lang="en-US" smtClean="0"/>
              <a:t>98</a:t>
            </a:fld>
            <a:endParaRPr lang="en-US"/>
          </a:p>
        </p:txBody>
      </p:sp>
    </p:spTree>
    <p:extLst>
      <p:ext uri="{BB962C8B-B14F-4D97-AF65-F5344CB8AC3E}">
        <p14:creationId xmlns:p14="http://schemas.microsoft.com/office/powerpoint/2010/main" val="8803936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TEACHER</a:t>
            </a:r>
            <a:r>
              <a:rPr lang="en-US" baseline="0" dirty="0"/>
              <a:t> NOTES:</a:t>
            </a:r>
          </a:p>
          <a:p>
            <a:r>
              <a:rPr lang="en-US" baseline="0" dirty="0"/>
              <a:t>This is just information to share with students now that we’ve established a couple of important ideas through the lab.</a:t>
            </a:r>
            <a:endParaRPr lang="en-US" dirty="0"/>
          </a:p>
        </p:txBody>
      </p:sp>
      <p:sp>
        <p:nvSpPr>
          <p:cNvPr id="4" name="Slide Number Placeholder 3"/>
          <p:cNvSpPr>
            <a:spLocks noGrp="1"/>
          </p:cNvSpPr>
          <p:nvPr>
            <p:ph type="sldNum" sz="quarter" idx="5"/>
          </p:nvPr>
        </p:nvSpPr>
        <p:spPr/>
        <p:txBody>
          <a:bodyPr/>
          <a:lstStyle/>
          <a:p>
            <a:fld id="{E85135F7-F3E7-45B8-BA64-443E5B646829}" type="slidenum">
              <a:rPr lang="en-US" smtClean="0"/>
              <a:t>99</a:t>
            </a:fld>
            <a:endParaRPr lang="en-US"/>
          </a:p>
        </p:txBody>
      </p:sp>
    </p:spTree>
    <p:extLst>
      <p:ext uri="{BB962C8B-B14F-4D97-AF65-F5344CB8AC3E}">
        <p14:creationId xmlns:p14="http://schemas.microsoft.com/office/powerpoint/2010/main" val="36913402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100</a:t>
            </a:fld>
            <a:endParaRPr lang="en-US"/>
          </a:p>
        </p:txBody>
      </p:sp>
    </p:spTree>
    <p:extLst>
      <p:ext uri="{BB962C8B-B14F-4D97-AF65-F5344CB8AC3E}">
        <p14:creationId xmlns:p14="http://schemas.microsoft.com/office/powerpoint/2010/main" val="33650931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a:p>
            <a:endParaRPr lang="en-US" dirty="0"/>
          </a:p>
        </p:txBody>
      </p:sp>
      <p:sp>
        <p:nvSpPr>
          <p:cNvPr id="4" name="Slide Number Placeholder 3"/>
          <p:cNvSpPr>
            <a:spLocks noGrp="1"/>
          </p:cNvSpPr>
          <p:nvPr>
            <p:ph type="sldNum" sz="quarter" idx="10"/>
          </p:nvPr>
        </p:nvSpPr>
        <p:spPr/>
        <p:txBody>
          <a:bodyPr/>
          <a:lstStyle/>
          <a:p>
            <a:fld id="{E85135F7-F3E7-45B8-BA64-443E5B646829}" type="slidenum">
              <a:rPr lang="en-US" smtClean="0"/>
              <a:t>101</a:t>
            </a:fld>
            <a:endParaRPr lang="en-US"/>
          </a:p>
        </p:txBody>
      </p:sp>
    </p:spTree>
    <p:extLst>
      <p:ext uri="{BB962C8B-B14F-4D97-AF65-F5344CB8AC3E}">
        <p14:creationId xmlns:p14="http://schemas.microsoft.com/office/powerpoint/2010/main" val="4811234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Slide is not meant for students.</a:t>
            </a:r>
          </a:p>
        </p:txBody>
      </p:sp>
      <p:sp>
        <p:nvSpPr>
          <p:cNvPr id="4" name="Slide Number Placeholder 3"/>
          <p:cNvSpPr>
            <a:spLocks noGrp="1"/>
          </p:cNvSpPr>
          <p:nvPr>
            <p:ph type="sldNum" sz="quarter" idx="10"/>
          </p:nvPr>
        </p:nvSpPr>
        <p:spPr/>
        <p:txBody>
          <a:bodyPr/>
          <a:lstStyle/>
          <a:p>
            <a:fld id="{E85135F7-F3E7-45B8-BA64-443E5B646829}" type="slidenum">
              <a:rPr lang="en-US" smtClean="0"/>
              <a:t>102</a:t>
            </a:fld>
            <a:endParaRPr lang="en-US"/>
          </a:p>
        </p:txBody>
      </p:sp>
    </p:spTree>
    <p:extLst>
      <p:ext uri="{BB962C8B-B14F-4D97-AF65-F5344CB8AC3E}">
        <p14:creationId xmlns:p14="http://schemas.microsoft.com/office/powerpoint/2010/main" val="397501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88934A-455B-4259-8395-182341B074D4}" type="datetimeFigureOut">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120906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S Overview (Q)">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3" name="Text Placeholder 15">
            <a:extLst>
              <a:ext uri="{FF2B5EF4-FFF2-40B4-BE49-F238E27FC236}">
                <a16:creationId xmlns:a16="http://schemas.microsoft.com/office/drawing/2014/main" id="{FEB2E3E1-477C-4A46-9231-D44417761276}"/>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10">
            <a:extLst>
              <a:ext uri="{FF2B5EF4-FFF2-40B4-BE49-F238E27FC236}">
                <a16:creationId xmlns:a16="http://schemas.microsoft.com/office/drawing/2014/main" id="{F26D93DA-F885-4452-AE21-55307A5645D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78" y="896898"/>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6620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S Overview (M)">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i="0" u="none"/>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6C39C573-E990-40E7-B8EE-8403FD718A40}"/>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6">
            <a:extLst>
              <a:ext uri="{FF2B5EF4-FFF2-40B4-BE49-F238E27FC236}">
                <a16:creationId xmlns:a16="http://schemas.microsoft.com/office/drawing/2014/main" id="{4472288B-4757-4620-9FA1-2C40538D66F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79" y="900663"/>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70881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S Overview (M--&gt;Q)">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28F0DAFC-BB12-4864-B7CE-64736562CC86}"/>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8">
            <a:extLst>
              <a:ext uri="{FF2B5EF4-FFF2-40B4-BE49-F238E27FC236}">
                <a16:creationId xmlns:a16="http://schemas.microsoft.com/office/drawing/2014/main" id="{67C34137-7233-47C2-ACA5-E6034017831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42" y="900661"/>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864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S Overview (Q--&gt;M)">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D4B411E2-0598-40D1-950A-E50B118CE543}"/>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2">
            <a:extLst>
              <a:ext uri="{FF2B5EF4-FFF2-40B4-BE49-F238E27FC236}">
                <a16:creationId xmlns:a16="http://schemas.microsoft.com/office/drawing/2014/main" id="{D461A294-4217-4335-ACD8-2EF74B3974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42" y="900661"/>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39883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Overview (Q--&gt;P)">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29C7C9EC-5164-4479-9188-D420150A0690}"/>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6">
            <a:extLst>
              <a:ext uri="{FF2B5EF4-FFF2-40B4-BE49-F238E27FC236}">
                <a16:creationId xmlns:a16="http://schemas.microsoft.com/office/drawing/2014/main" id="{E5BF98BE-B91C-46B0-95FC-113EBC826B9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42" y="900661"/>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9344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Overview (P--&gt;Q)">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E4E23835-EC3E-4E8C-AADB-85384247D2D1}"/>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4">
            <a:extLst>
              <a:ext uri="{FF2B5EF4-FFF2-40B4-BE49-F238E27FC236}">
                <a16:creationId xmlns:a16="http://schemas.microsoft.com/office/drawing/2014/main" id="{25991B9A-D827-4E5D-8A8B-9D3C8D433D53}"/>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42" y="89689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0678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Overview (P--&gt;M)">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4FCC2961-7649-4220-BCED-D538A2223A27}"/>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8">
            <a:extLst>
              <a:ext uri="{FF2B5EF4-FFF2-40B4-BE49-F238E27FC236}">
                <a16:creationId xmlns:a16="http://schemas.microsoft.com/office/drawing/2014/main" id="{D06C4AC2-6143-4A77-B4F0-CB72075F9447}"/>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78" y="896898"/>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0152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Overview (M--&gt;P)">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2" name="Text Placeholder 15">
            <a:extLst>
              <a:ext uri="{FF2B5EF4-FFF2-40B4-BE49-F238E27FC236}">
                <a16:creationId xmlns:a16="http://schemas.microsoft.com/office/drawing/2014/main" id="{5077907F-2F55-4C94-B13C-AA916917802C}"/>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pic>
        <p:nvPicPr>
          <p:cNvPr id="16" name="Picture 2">
            <a:extLst>
              <a:ext uri="{FF2B5EF4-FFF2-40B4-BE49-F238E27FC236}">
                <a16:creationId xmlns:a16="http://schemas.microsoft.com/office/drawing/2014/main" id="{F4219EBE-B42D-4195-BE13-A4C59EB8B76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78" y="896898"/>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93026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Wrap-up (P)">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2">
            <a:extLst>
              <a:ext uri="{FF2B5EF4-FFF2-40B4-BE49-F238E27FC236}">
                <a16:creationId xmlns:a16="http://schemas.microsoft.com/office/drawing/2014/main" id="{4E625BD3-81F3-44D0-8979-D24495A0552C}"/>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4" y="373941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1390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Wrap-up (Q)">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10">
            <a:extLst>
              <a:ext uri="{FF2B5EF4-FFF2-40B4-BE49-F238E27FC236}">
                <a16:creationId xmlns:a16="http://schemas.microsoft.com/office/drawing/2014/main" id="{39DE04BF-C6B9-45B6-82AA-CEF455B8A8CD}"/>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6745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88934A-455B-4259-8395-182341B074D4}" type="datetimeFigureOut">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484367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S Wrap-up (M)">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6">
            <a:extLst>
              <a:ext uri="{FF2B5EF4-FFF2-40B4-BE49-F238E27FC236}">
                <a16:creationId xmlns:a16="http://schemas.microsoft.com/office/drawing/2014/main" id="{F4E20E35-A2F3-4698-85D3-F553200C9328}"/>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4" y="373941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6821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S Wrap-up (M--&gt;Q)">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8">
            <a:extLst>
              <a:ext uri="{FF2B5EF4-FFF2-40B4-BE49-F238E27FC236}">
                <a16:creationId xmlns:a16="http://schemas.microsoft.com/office/drawing/2014/main" id="{857080DE-7F36-411E-AE0D-848E79FC8D39}"/>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40912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Wrap-up (Q--&gt;M)">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2">
            <a:extLst>
              <a:ext uri="{FF2B5EF4-FFF2-40B4-BE49-F238E27FC236}">
                <a16:creationId xmlns:a16="http://schemas.microsoft.com/office/drawing/2014/main" id="{2E3945AC-7C5C-4965-ABE6-F464FD72A10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2" y="3739417"/>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04306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Wrap-up (Q--&gt;P)">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6">
            <a:extLst>
              <a:ext uri="{FF2B5EF4-FFF2-40B4-BE49-F238E27FC236}">
                <a16:creationId xmlns:a16="http://schemas.microsoft.com/office/drawing/2014/main" id="{A9029293-CF7B-495F-8CD9-20390C2B8261}"/>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2" y="3739417"/>
            <a:ext cx="1991598" cy="19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3397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Wrap-up (P--&gt;Q)">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4">
            <a:extLst>
              <a:ext uri="{FF2B5EF4-FFF2-40B4-BE49-F238E27FC236}">
                <a16:creationId xmlns:a16="http://schemas.microsoft.com/office/drawing/2014/main" id="{1359A458-A30E-4C8F-8BB1-47F53E96109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4" y="3739418"/>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30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Wrap-up (P--&gt;M)">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8">
            <a:extLst>
              <a:ext uri="{FF2B5EF4-FFF2-40B4-BE49-F238E27FC236}">
                <a16:creationId xmlns:a16="http://schemas.microsoft.com/office/drawing/2014/main" id="{DE551509-3DE7-4492-83F6-FB37CDBD0B4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13898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Wrap-up (M--&gt;P)">
    <p:spTree>
      <p:nvGrpSpPr>
        <p:cNvPr id="1" name=""/>
        <p:cNvGrpSpPr/>
        <p:nvPr/>
      </p:nvGrpSpPr>
      <p:grpSpPr>
        <a:xfrm>
          <a:off x="0" y="0"/>
          <a:ext cx="0" cy="0"/>
          <a:chOff x="0" y="0"/>
          <a:chExt cx="0" cy="0"/>
        </a:xfrm>
      </p:grpSpPr>
      <p:sp>
        <p:nvSpPr>
          <p:cNvPr id="8" name="Shape 117">
            <a:extLst>
              <a:ext uri="{FF2B5EF4-FFF2-40B4-BE49-F238E27FC236}">
                <a16:creationId xmlns:a16="http://schemas.microsoft.com/office/drawing/2014/main" id="{AAC408E3-656E-7D41-B6C0-55F66FF2F187}"/>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3" name="Text Placeholder 2">
            <a:extLst>
              <a:ext uri="{FF2B5EF4-FFF2-40B4-BE49-F238E27FC236}">
                <a16:creationId xmlns:a16="http://schemas.microsoft.com/office/drawing/2014/main" id="{5D502FD9-B003-453E-BD88-18B043FCBEC9}"/>
              </a:ext>
            </a:extLst>
          </p:cNvPr>
          <p:cNvSpPr>
            <a:spLocks noGrp="1"/>
          </p:cNvSpPr>
          <p:nvPr>
            <p:ph type="body" sz="quarter" idx="10"/>
          </p:nvPr>
        </p:nvSpPr>
        <p:spPr>
          <a:xfrm>
            <a:off x="434146" y="850544"/>
            <a:ext cx="8343174" cy="2260412"/>
          </a:xfrm>
        </p:spPr>
        <p:txBody>
          <a:bodyPr>
            <a:noAutofit/>
          </a:bodyPr>
          <a:lstStyle>
            <a:lvl1pPr marL="0" indent="0">
              <a:lnSpc>
                <a:spcPct val="100000"/>
              </a:lnSpc>
              <a:spcBef>
                <a:spcPts val="0"/>
              </a:spcBef>
              <a:spcAft>
                <a:spcPts val="400"/>
              </a:spcAft>
              <a:buNone/>
              <a:defRPr sz="1400"/>
            </a:lvl1pPr>
          </a:lstStyle>
          <a:p>
            <a:pPr lvl="0"/>
            <a:endParaRPr lang="en-US" dirty="0"/>
          </a:p>
        </p:txBody>
      </p:sp>
      <p:sp>
        <p:nvSpPr>
          <p:cNvPr id="9" name="Text Placeholder 8">
            <a:extLst>
              <a:ext uri="{FF2B5EF4-FFF2-40B4-BE49-F238E27FC236}">
                <a16:creationId xmlns:a16="http://schemas.microsoft.com/office/drawing/2014/main" id="{EA98576D-E301-4111-A91E-9959FCFA244D}"/>
              </a:ext>
            </a:extLst>
          </p:cNvPr>
          <p:cNvSpPr>
            <a:spLocks noGrp="1"/>
          </p:cNvSpPr>
          <p:nvPr>
            <p:ph type="body" sz="quarter" idx="11"/>
          </p:nvPr>
        </p:nvSpPr>
        <p:spPr>
          <a:xfrm>
            <a:off x="434145" y="3400673"/>
            <a:ext cx="5843587" cy="2669086"/>
          </a:xfrm>
        </p:spPr>
        <p:txBody>
          <a:bodyPr>
            <a:noAutofit/>
          </a:bodyPr>
          <a:lstStyle>
            <a:lvl1pPr marL="0" indent="0">
              <a:spcBef>
                <a:spcPts val="0"/>
              </a:spcBef>
              <a:buNone/>
              <a:defRPr sz="1400"/>
            </a:lvl1pPr>
          </a:lstStyle>
          <a:p>
            <a:pPr lvl="0"/>
            <a:endParaRPr lang="en-US" dirty="0"/>
          </a:p>
        </p:txBody>
      </p:sp>
      <p:sp>
        <p:nvSpPr>
          <p:cNvPr id="11" name="Shape 117">
            <a:extLst>
              <a:ext uri="{FF2B5EF4-FFF2-40B4-BE49-F238E27FC236}">
                <a16:creationId xmlns:a16="http://schemas.microsoft.com/office/drawing/2014/main" id="{62139DCE-D1D5-2643-838C-11E8A7B82F1D}"/>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pic>
        <p:nvPicPr>
          <p:cNvPr id="10" name="Picture 2">
            <a:extLst>
              <a:ext uri="{FF2B5EF4-FFF2-40B4-BE49-F238E27FC236}">
                <a16:creationId xmlns:a16="http://schemas.microsoft.com/office/drawing/2014/main" id="{D1FD311F-C37A-43AE-ACE1-323FC9F86EE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6785723" y="3739417"/>
            <a:ext cx="1991597" cy="199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7783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 Center copy 1">
    <p:spTree>
      <p:nvGrpSpPr>
        <p:cNvPr id="1" name=""/>
        <p:cNvGrpSpPr/>
        <p:nvPr/>
      </p:nvGrpSpPr>
      <p:grpSpPr>
        <a:xfrm>
          <a:off x="0" y="0"/>
          <a:ext cx="0" cy="0"/>
          <a:chOff x="0" y="0"/>
          <a:chExt cx="0" cy="0"/>
        </a:xfrm>
      </p:grpSpPr>
      <p:sp>
        <p:nvSpPr>
          <p:cNvPr id="117" name="Shape 117"/>
          <p:cNvSpPr/>
          <p:nvPr/>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hasCustomPrompt="1"/>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6" name="Text Placeholder 6">
            <a:extLst>
              <a:ext uri="{FF2B5EF4-FFF2-40B4-BE49-F238E27FC236}">
                <a16:creationId xmlns:a16="http://schemas.microsoft.com/office/drawing/2014/main" id="{F73E8EBC-4059-4177-9EAB-C7C660F28CCE}"/>
              </a:ext>
            </a:extLst>
          </p:cNvPr>
          <p:cNvSpPr>
            <a:spLocks noGrp="1"/>
          </p:cNvSpPr>
          <p:nvPr>
            <p:ph type="body" sz="quarter" idx="10"/>
          </p:nvPr>
        </p:nvSpPr>
        <p:spPr>
          <a:xfrm>
            <a:off x="428229" y="851157"/>
            <a:ext cx="8251825" cy="5360432"/>
          </a:xfrm>
        </p:spPr>
        <p:txBody>
          <a:bodyPr>
            <a:noAutofit/>
          </a:bodyPr>
          <a:lstStyle>
            <a:lvl1pPr marL="0" indent="0">
              <a:lnSpc>
                <a:spcPct val="100000"/>
              </a:lnSpc>
              <a:spcBef>
                <a:spcPts val="0"/>
              </a:spcBef>
              <a:buNone/>
              <a:defRPr sz="1400" b="0"/>
            </a:lvl1pPr>
          </a:lstStyle>
          <a:p>
            <a:pPr lvl="0"/>
            <a:endParaRPr lang="en-US" dirty="0"/>
          </a:p>
        </p:txBody>
      </p:sp>
      <p:sp>
        <p:nvSpPr>
          <p:cNvPr id="8" name="Shape 117">
            <a:extLst>
              <a:ext uri="{FF2B5EF4-FFF2-40B4-BE49-F238E27FC236}">
                <a16:creationId xmlns:a16="http://schemas.microsoft.com/office/drawing/2014/main" id="{1F5D62F5-A1FE-1C47-8727-E944FEF28B63}"/>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Tree>
    <p:extLst>
      <p:ext uri="{BB962C8B-B14F-4D97-AF65-F5344CB8AC3E}">
        <p14:creationId xmlns:p14="http://schemas.microsoft.com/office/powerpoint/2010/main" val="328734699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11_Title - Center copy 1">
    <p:spTree>
      <p:nvGrpSpPr>
        <p:cNvPr id="1" name=""/>
        <p:cNvGrpSpPr/>
        <p:nvPr/>
      </p:nvGrpSpPr>
      <p:grpSpPr>
        <a:xfrm>
          <a:off x="0" y="0"/>
          <a:ext cx="0" cy="0"/>
          <a:chOff x="0" y="0"/>
          <a:chExt cx="0" cy="0"/>
        </a:xfrm>
      </p:grpSpPr>
      <p:sp>
        <p:nvSpPr>
          <p:cNvPr id="6" name="Shape 117">
            <a:extLst>
              <a:ext uri="{FF2B5EF4-FFF2-40B4-BE49-F238E27FC236}">
                <a16:creationId xmlns:a16="http://schemas.microsoft.com/office/drawing/2014/main" id="{4694C20E-C353-B341-A770-EE844D5A14FC}"/>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7" name="Shape 117">
            <a:extLst>
              <a:ext uri="{FF2B5EF4-FFF2-40B4-BE49-F238E27FC236}">
                <a16:creationId xmlns:a16="http://schemas.microsoft.com/office/drawing/2014/main" id="{CD7E46D3-7D47-FE42-B657-64D547D244F6}"/>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Tree>
    <p:extLst>
      <p:ext uri="{BB962C8B-B14F-4D97-AF65-F5344CB8AC3E}">
        <p14:creationId xmlns:p14="http://schemas.microsoft.com/office/powerpoint/2010/main" val="27525671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 Center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55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88934A-455B-4259-8395-182341B074D4}" type="datetimeFigureOut">
              <a:rPr lang="en-US" smtClean="0"/>
              <a:t>9/28/2021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349976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825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8934A-455B-4259-8395-182341B074D4}" type="datetimeFigureOut">
              <a:rPr lang="en-US" smtClean="0"/>
              <a:t>9/28/2021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0C384-9148-4B21-961F-BA6D8FE04CFF}" type="slidenum">
              <a:rPr lang="en-US" smtClean="0"/>
              <a:t>‹#›</a:t>
            </a:fld>
            <a:endParaRPr lang="en-US"/>
          </a:p>
        </p:txBody>
      </p:sp>
    </p:spTree>
    <p:extLst>
      <p:ext uri="{BB962C8B-B14F-4D97-AF65-F5344CB8AC3E}">
        <p14:creationId xmlns:p14="http://schemas.microsoft.com/office/powerpoint/2010/main" val="274398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cher Notes">
    <p:spTree>
      <p:nvGrpSpPr>
        <p:cNvPr id="1" name=""/>
        <p:cNvGrpSpPr/>
        <p:nvPr/>
      </p:nvGrpSpPr>
      <p:grpSpPr>
        <a:xfrm>
          <a:off x="0" y="0"/>
          <a:ext cx="0" cy="0"/>
          <a:chOff x="0" y="0"/>
          <a:chExt cx="0" cy="0"/>
        </a:xfrm>
      </p:grpSpPr>
      <p:sp>
        <p:nvSpPr>
          <p:cNvPr id="5" name="Shape 117"/>
          <p:cNvSpPr/>
          <p:nvPr userDrawn="1"/>
        </p:nvSpPr>
        <p:spPr>
          <a:xfrm>
            <a:off x="0" y="0"/>
            <a:ext cx="9144001" cy="582491"/>
          </a:xfrm>
          <a:prstGeom prst="rect">
            <a:avLst/>
          </a:prstGeom>
          <a:solidFill>
            <a:srgbClr val="FFCF00"/>
          </a:solidFill>
          <a:ln w="12700">
            <a:miter lim="400000"/>
          </a:ln>
        </p:spPr>
        <p:txBody>
          <a:bodyPr lIns="35719" tIns="35719" rIns="35719" bIns="35719" anchor="ctr"/>
          <a:lstStyle/>
          <a:p>
            <a:pPr>
              <a:defRPr sz="2400"/>
            </a:pPr>
            <a:endParaRPr sz="1687"/>
          </a:p>
        </p:txBody>
      </p:sp>
      <p:sp>
        <p:nvSpPr>
          <p:cNvPr id="6" name="Shape 118"/>
          <p:cNvSpPr>
            <a:spLocks noGrp="1"/>
          </p:cNvSpPr>
          <p:nvPr>
            <p:ph type="title"/>
          </p:nvPr>
        </p:nvSpPr>
        <p:spPr>
          <a:xfrm>
            <a:off x="87703" y="70484"/>
            <a:ext cx="8932876" cy="469627"/>
          </a:xfrm>
          <a:prstGeom prst="rect">
            <a:avLst/>
          </a:prstGeom>
        </p:spPr>
        <p:txBody>
          <a:bodyPr>
            <a:noAutofit/>
          </a:bodyPr>
          <a:lstStyle>
            <a:lvl1pPr algn="l">
              <a:defRPr sz="2400" baseline="0">
                <a:solidFill>
                  <a:srgbClr val="FFFFFF"/>
                </a:solidFill>
                <a:latin typeface="Arial"/>
                <a:ea typeface="Arial"/>
                <a:cs typeface="Arial"/>
                <a:sym typeface="Arial"/>
              </a:defRPr>
            </a:lvl1pPr>
          </a:lstStyle>
          <a:p>
            <a:endParaRPr dirty="0"/>
          </a:p>
        </p:txBody>
      </p:sp>
      <p:sp>
        <p:nvSpPr>
          <p:cNvPr id="4" name="Shape 117">
            <a:extLst>
              <a:ext uri="{FF2B5EF4-FFF2-40B4-BE49-F238E27FC236}">
                <a16:creationId xmlns:a16="http://schemas.microsoft.com/office/drawing/2014/main" id="{68556412-F82B-D844-BD8A-9DEC4259DA43}"/>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a:p>
        </p:txBody>
      </p:sp>
    </p:spTree>
    <p:extLst>
      <p:ext uri="{BB962C8B-B14F-4D97-AF65-F5344CB8AC3E}">
        <p14:creationId xmlns:p14="http://schemas.microsoft.com/office/powerpoint/2010/main" val="29820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8_Title - Center copy 1">
    <p:spTree>
      <p:nvGrpSpPr>
        <p:cNvPr id="1" name=""/>
        <p:cNvGrpSpPr/>
        <p:nvPr/>
      </p:nvGrpSpPr>
      <p:grpSpPr>
        <a:xfrm>
          <a:off x="0" y="0"/>
          <a:ext cx="0" cy="0"/>
          <a:chOff x="0" y="0"/>
          <a:chExt cx="0" cy="0"/>
        </a:xfrm>
      </p:grpSpPr>
      <p:sp>
        <p:nvSpPr>
          <p:cNvPr id="6" name="Shape 117">
            <a:extLst>
              <a:ext uri="{FF2B5EF4-FFF2-40B4-BE49-F238E27FC236}">
                <a16:creationId xmlns:a16="http://schemas.microsoft.com/office/drawing/2014/main" id="{4694C20E-C353-B341-A770-EE844D5A14FC}"/>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7" name="Shape 117">
            <a:extLst>
              <a:ext uri="{FF2B5EF4-FFF2-40B4-BE49-F238E27FC236}">
                <a16:creationId xmlns:a16="http://schemas.microsoft.com/office/drawing/2014/main" id="{CD7E46D3-7D47-FE42-B657-64D547D244F6}"/>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a:p>
        </p:txBody>
      </p:sp>
    </p:spTree>
    <p:extLst>
      <p:ext uri="{BB962C8B-B14F-4D97-AF65-F5344CB8AC3E}">
        <p14:creationId xmlns:p14="http://schemas.microsoft.com/office/powerpoint/2010/main" val="398921731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 Center copy 1">
    <p:spTree>
      <p:nvGrpSpPr>
        <p:cNvPr id="1" name=""/>
        <p:cNvGrpSpPr/>
        <p:nvPr/>
      </p:nvGrpSpPr>
      <p:grpSpPr>
        <a:xfrm>
          <a:off x="0" y="0"/>
          <a:ext cx="0" cy="0"/>
          <a:chOff x="0" y="0"/>
          <a:chExt cx="0" cy="0"/>
        </a:xfrm>
      </p:grpSpPr>
      <p:sp>
        <p:nvSpPr>
          <p:cNvPr id="7" name="Shape 117">
            <a:extLst>
              <a:ext uri="{FF2B5EF4-FFF2-40B4-BE49-F238E27FC236}">
                <a16:creationId xmlns:a16="http://schemas.microsoft.com/office/drawing/2014/main" id="{9D952ED1-1DB3-A14C-AE39-9B58946B3CCF}"/>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a:p>
        </p:txBody>
      </p:sp>
      <p:sp>
        <p:nvSpPr>
          <p:cNvPr id="9" name="Shape 117">
            <a:extLst>
              <a:ext uri="{FF2B5EF4-FFF2-40B4-BE49-F238E27FC236}">
                <a16:creationId xmlns:a16="http://schemas.microsoft.com/office/drawing/2014/main" id="{10CFF29C-3AB3-074B-9ED6-5F8960E5EEC3}"/>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a:p>
        </p:txBody>
      </p:sp>
      <p:sp>
        <p:nvSpPr>
          <p:cNvPr id="118" name="Shape 118"/>
          <p:cNvSpPr>
            <a:spLocks noGrp="1"/>
          </p:cNvSpPr>
          <p:nvPr>
            <p:ph type="title" hasCustomPrompt="1"/>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5" name="Shape 120">
            <a:extLst>
              <a:ext uri="{FF2B5EF4-FFF2-40B4-BE49-F238E27FC236}">
                <a16:creationId xmlns:a16="http://schemas.microsoft.com/office/drawing/2014/main" id="{ADF04895-3C13-40AB-B455-BA2F3D9EACFE}"/>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6" name="Text Placeholder 6">
            <a:extLst>
              <a:ext uri="{FF2B5EF4-FFF2-40B4-BE49-F238E27FC236}">
                <a16:creationId xmlns:a16="http://schemas.microsoft.com/office/drawing/2014/main" id="{F73E8EBC-4059-4177-9EAB-C7C660F28CCE}"/>
              </a:ext>
            </a:extLst>
          </p:cNvPr>
          <p:cNvSpPr>
            <a:spLocks noGrp="1"/>
          </p:cNvSpPr>
          <p:nvPr>
            <p:ph type="body" sz="quarter" idx="10"/>
          </p:nvPr>
        </p:nvSpPr>
        <p:spPr>
          <a:xfrm>
            <a:off x="428229" y="851157"/>
            <a:ext cx="8251825" cy="5360432"/>
          </a:xfrm>
        </p:spPr>
        <p:txBody>
          <a:bodyPr>
            <a:noAutofit/>
          </a:bodyPr>
          <a:lstStyle>
            <a:lvl1pPr marL="0" indent="0">
              <a:lnSpc>
                <a:spcPct val="100000"/>
              </a:lnSpc>
              <a:spcBef>
                <a:spcPts val="0"/>
              </a:spcBef>
              <a:buNone/>
              <a:defRPr sz="1400" b="0"/>
            </a:lvl1pPr>
          </a:lstStyle>
          <a:p>
            <a:pPr lvl="0"/>
            <a:endParaRPr lang="en-US" dirty="0"/>
          </a:p>
        </p:txBody>
      </p:sp>
    </p:spTree>
    <p:extLst>
      <p:ext uri="{BB962C8B-B14F-4D97-AF65-F5344CB8AC3E}">
        <p14:creationId xmlns:p14="http://schemas.microsoft.com/office/powerpoint/2010/main" val="198714496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S Overview (P)">
    <p:spTree>
      <p:nvGrpSpPr>
        <p:cNvPr id="1" name=""/>
        <p:cNvGrpSpPr/>
        <p:nvPr/>
      </p:nvGrpSpPr>
      <p:grpSpPr>
        <a:xfrm>
          <a:off x="0" y="0"/>
          <a:ext cx="0" cy="0"/>
          <a:chOff x="0" y="0"/>
          <a:chExt cx="0" cy="0"/>
        </a:xfrm>
      </p:grpSpPr>
      <p:sp>
        <p:nvSpPr>
          <p:cNvPr id="9" name="Shape 117">
            <a:extLst>
              <a:ext uri="{FF2B5EF4-FFF2-40B4-BE49-F238E27FC236}">
                <a16:creationId xmlns:a16="http://schemas.microsoft.com/office/drawing/2014/main" id="{00B37BE2-E693-5F4E-9B73-AED318E68592}"/>
              </a:ext>
            </a:extLst>
          </p:cNvPr>
          <p:cNvSpPr/>
          <p:nvPr userDrawn="1"/>
        </p:nvSpPr>
        <p:spPr>
          <a:xfrm>
            <a:off x="2071" y="-21667"/>
            <a:ext cx="9144001" cy="582491"/>
          </a:xfrm>
          <a:prstGeom prst="rect">
            <a:avLst/>
          </a:prstGeom>
          <a:gradFill flip="none" rotWithShape="1">
            <a:gsLst>
              <a:gs pos="40000">
                <a:srgbClr val="FFCF00"/>
              </a:gs>
              <a:gs pos="0">
                <a:schemeClr val="bg1"/>
              </a:gs>
            </a:gsLst>
            <a:path path="circle">
              <a:fillToRect l="100000" t="100000"/>
            </a:path>
            <a:tileRect r="-100000" b="-100000"/>
          </a:gradFill>
          <a:ln w="12700">
            <a:miter lim="400000"/>
          </a:ln>
        </p:spPr>
        <p:txBody>
          <a:bodyPr lIns="35719" tIns="35719" rIns="35719" bIns="35719" anchor="ctr"/>
          <a:lstStyle/>
          <a:p>
            <a:pPr>
              <a:defRPr sz="2400"/>
            </a:pPr>
            <a:endParaRPr sz="1687" dirty="0"/>
          </a:p>
        </p:txBody>
      </p:sp>
      <p:sp>
        <p:nvSpPr>
          <p:cNvPr id="118" name="Shape 118"/>
          <p:cNvSpPr>
            <a:spLocks noGrp="1"/>
          </p:cNvSpPr>
          <p:nvPr>
            <p:ph type="title"/>
          </p:nvPr>
        </p:nvSpPr>
        <p:spPr>
          <a:xfrm>
            <a:off x="87703" y="70485"/>
            <a:ext cx="8932876" cy="469627"/>
          </a:xfrm>
          <a:prstGeom prst="rect">
            <a:avLst/>
          </a:prstGeom>
        </p:spPr>
        <p:txBody>
          <a:bodyPr/>
          <a:lstStyle>
            <a:lvl1pPr algn="l">
              <a:defRPr sz="2400">
                <a:solidFill>
                  <a:srgbClr val="FFFFFF"/>
                </a:solidFill>
                <a:latin typeface="Arial"/>
                <a:ea typeface="Arial"/>
                <a:cs typeface="Arial"/>
                <a:sym typeface="Arial"/>
              </a:defRPr>
            </a:lvl1pPr>
          </a:lstStyle>
          <a:p>
            <a:r>
              <a:rPr dirty="0"/>
              <a:t>Title Text</a:t>
            </a:r>
          </a:p>
        </p:txBody>
      </p:sp>
      <p:sp>
        <p:nvSpPr>
          <p:cNvPr id="14" name="Text Placeholder 13">
            <a:extLst>
              <a:ext uri="{FF2B5EF4-FFF2-40B4-BE49-F238E27FC236}">
                <a16:creationId xmlns:a16="http://schemas.microsoft.com/office/drawing/2014/main" id="{F8120934-ECBD-4471-ADC9-C3835387FBAE}"/>
              </a:ext>
            </a:extLst>
          </p:cNvPr>
          <p:cNvSpPr>
            <a:spLocks noGrp="1"/>
          </p:cNvSpPr>
          <p:nvPr>
            <p:ph type="body" sz="quarter" idx="10"/>
          </p:nvPr>
        </p:nvSpPr>
        <p:spPr>
          <a:xfrm>
            <a:off x="2742012" y="896898"/>
            <a:ext cx="6078538" cy="2057817"/>
          </a:xfrm>
        </p:spPr>
        <p:txBody>
          <a:bodyPr>
            <a:noAutofit/>
          </a:bodyPr>
          <a:lstStyle>
            <a:lvl1pPr marL="0" indent="0">
              <a:lnSpc>
                <a:spcPts val="1800"/>
              </a:lnSpc>
              <a:spcBef>
                <a:spcPts val="0"/>
              </a:spcBef>
              <a:buNone/>
              <a:defRPr sz="1400"/>
            </a:lvl1pPr>
          </a:lstStyle>
          <a:p>
            <a:pPr lvl="0"/>
            <a:endParaRPr lang="en-US" dirty="0"/>
          </a:p>
        </p:txBody>
      </p:sp>
      <p:sp>
        <p:nvSpPr>
          <p:cNvPr id="16" name="Text Placeholder 15">
            <a:extLst>
              <a:ext uri="{FF2B5EF4-FFF2-40B4-BE49-F238E27FC236}">
                <a16:creationId xmlns:a16="http://schemas.microsoft.com/office/drawing/2014/main" id="{22277798-5D02-42EB-B2F4-A9744171C0B3}"/>
              </a:ext>
            </a:extLst>
          </p:cNvPr>
          <p:cNvSpPr>
            <a:spLocks noGrp="1"/>
          </p:cNvSpPr>
          <p:nvPr>
            <p:ph type="body" sz="quarter" idx="11"/>
          </p:nvPr>
        </p:nvSpPr>
        <p:spPr>
          <a:xfrm>
            <a:off x="647380" y="2991963"/>
            <a:ext cx="1719995" cy="423491"/>
          </a:xfrm>
        </p:spPr>
        <p:txBody>
          <a:bodyPr>
            <a:noAutofit/>
          </a:bodyPr>
          <a:lstStyle>
            <a:lvl1pPr marL="0" indent="0">
              <a:buNone/>
              <a:defRPr sz="1400"/>
            </a:lvl1pPr>
          </a:lstStyle>
          <a:p>
            <a:pPr lvl="0"/>
            <a:endParaRPr lang="en-US" dirty="0"/>
          </a:p>
        </p:txBody>
      </p:sp>
      <p:sp>
        <p:nvSpPr>
          <p:cNvPr id="20" name="Text Placeholder 19">
            <a:extLst>
              <a:ext uri="{FF2B5EF4-FFF2-40B4-BE49-F238E27FC236}">
                <a16:creationId xmlns:a16="http://schemas.microsoft.com/office/drawing/2014/main" id="{81FCD32C-DC7B-4724-92A0-0E6474627D67}"/>
              </a:ext>
            </a:extLst>
          </p:cNvPr>
          <p:cNvSpPr>
            <a:spLocks noGrp="1"/>
          </p:cNvSpPr>
          <p:nvPr>
            <p:ph type="body" sz="quarter" idx="12"/>
          </p:nvPr>
        </p:nvSpPr>
        <p:spPr>
          <a:xfrm>
            <a:off x="375742" y="3523633"/>
            <a:ext cx="8444808" cy="2708892"/>
          </a:xfrm>
          <a:ln w="9525" cmpd="sng">
            <a:noFill/>
            <a:extLst>
              <a:ext uri="{C807C97D-BFC1-408E-A445-0C87EB9F89A2}">
                <ask:lineSketchStyleProps xmlns:ask="http://schemas.microsoft.com/office/drawing/2018/sketchyshapes" xmlns="">
                  <ask:type>
                    <ask:lineSketchNone/>
                  </ask:type>
                </ask:lineSketchStyleProps>
              </a:ext>
            </a:extLst>
          </a:ln>
        </p:spPr>
        <p:txBody>
          <a:bodyPr>
            <a:noAutofit/>
          </a:bodyPr>
          <a:lstStyle>
            <a:lvl1pPr marL="0" indent="0">
              <a:lnSpc>
                <a:spcPct val="100000"/>
              </a:lnSpc>
              <a:spcBef>
                <a:spcPts val="0"/>
              </a:spcBef>
              <a:spcAft>
                <a:spcPts val="600"/>
              </a:spcAft>
              <a:buNone/>
              <a:defRPr sz="1400" b="0"/>
            </a:lvl1pPr>
          </a:lstStyle>
          <a:p>
            <a:pPr lvl="0"/>
            <a:endParaRPr lang="en-US" dirty="0"/>
          </a:p>
        </p:txBody>
      </p:sp>
      <p:sp>
        <p:nvSpPr>
          <p:cNvPr id="24" name="Shape 120">
            <a:extLst>
              <a:ext uri="{FF2B5EF4-FFF2-40B4-BE49-F238E27FC236}">
                <a16:creationId xmlns:a16="http://schemas.microsoft.com/office/drawing/2014/main" id="{E5E8DBD2-9640-4186-8B19-A550C71BFF9B}"/>
              </a:ext>
            </a:extLst>
          </p:cNvPr>
          <p:cNvSpPr/>
          <p:nvPr userDrawn="1"/>
        </p:nvSpPr>
        <p:spPr>
          <a:xfrm>
            <a:off x="88562" y="6359478"/>
            <a:ext cx="8931158" cy="1"/>
          </a:xfrm>
          <a:prstGeom prst="line">
            <a:avLst/>
          </a:prstGeom>
          <a:ln w="6350">
            <a:solidFill>
              <a:srgbClr val="583F34"/>
            </a:solidFill>
            <a:miter lim="400000"/>
          </a:ln>
        </p:spPr>
        <p:txBody>
          <a:bodyPr lIns="32145" tIns="32145" rIns="32145" bIns="32145"/>
          <a:lstStyle/>
          <a:p>
            <a:endParaRPr sz="984"/>
          </a:p>
        </p:txBody>
      </p:sp>
      <p:sp>
        <p:nvSpPr>
          <p:cNvPr id="11" name="Shape 117">
            <a:extLst>
              <a:ext uri="{FF2B5EF4-FFF2-40B4-BE49-F238E27FC236}">
                <a16:creationId xmlns:a16="http://schemas.microsoft.com/office/drawing/2014/main" id="{5D14FA57-D270-E548-9D44-403A0A3638A5}"/>
              </a:ext>
            </a:extLst>
          </p:cNvPr>
          <p:cNvSpPr/>
          <p:nvPr userDrawn="1"/>
        </p:nvSpPr>
        <p:spPr>
          <a:xfrm rot="5400000">
            <a:off x="-3401085" y="3369214"/>
            <a:ext cx="6879668" cy="97908"/>
          </a:xfrm>
          <a:prstGeom prst="rect">
            <a:avLst/>
          </a:prstGeom>
          <a:solidFill>
            <a:srgbClr val="FFCF00"/>
          </a:solidFill>
          <a:ln w="12700">
            <a:miter lim="400000"/>
          </a:ln>
        </p:spPr>
        <p:txBody>
          <a:bodyPr lIns="25115" tIns="25115" rIns="25115" bIns="25115" anchor="ctr"/>
          <a:lstStyle/>
          <a:p>
            <a:pPr>
              <a:defRPr sz="2400"/>
            </a:pPr>
            <a:endParaRPr sz="1186"/>
          </a:p>
        </p:txBody>
      </p:sp>
      <p:sp>
        <p:nvSpPr>
          <p:cNvPr id="5" name="Flowchart: Connector 4">
            <a:extLst>
              <a:ext uri="{FF2B5EF4-FFF2-40B4-BE49-F238E27FC236}">
                <a16:creationId xmlns:a16="http://schemas.microsoft.com/office/drawing/2014/main" id="{77D0FC0B-B4E2-4F08-A440-4A27C0F3469F}"/>
              </a:ext>
            </a:extLst>
          </p:cNvPr>
          <p:cNvSpPr/>
          <p:nvPr userDrawn="1"/>
        </p:nvSpPr>
        <p:spPr>
          <a:xfrm>
            <a:off x="444322" y="3017113"/>
            <a:ext cx="192881" cy="192881"/>
          </a:xfrm>
          <a:prstGeom prst="flowChartConnector">
            <a:avLst/>
          </a:prstGeom>
          <a:noFill/>
          <a:ln w="19050" cmpd="sng">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7" name="Straight Connector 6">
            <a:extLst>
              <a:ext uri="{FF2B5EF4-FFF2-40B4-BE49-F238E27FC236}">
                <a16:creationId xmlns:a16="http://schemas.microsoft.com/office/drawing/2014/main" id="{E702D0D6-3A5E-44DA-B28D-0D94FD693862}"/>
              </a:ext>
            </a:extLst>
          </p:cNvPr>
          <p:cNvCxnSpPr/>
          <p:nvPr userDrawn="1"/>
        </p:nvCxnSpPr>
        <p:spPr>
          <a:xfrm>
            <a:off x="536477" y="317363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owchart: Connector 17">
            <a:extLst>
              <a:ext uri="{FF2B5EF4-FFF2-40B4-BE49-F238E27FC236}">
                <a16:creationId xmlns:a16="http://schemas.microsoft.com/office/drawing/2014/main" id="{E1154B51-CC54-4A9E-9084-573AD89889F0}"/>
              </a:ext>
            </a:extLst>
          </p:cNvPr>
          <p:cNvSpPr/>
          <p:nvPr userDrawn="1"/>
        </p:nvSpPr>
        <p:spPr>
          <a:xfrm>
            <a:off x="519573" y="3086376"/>
            <a:ext cx="45006" cy="45006"/>
          </a:xfrm>
          <a:prstGeom prst="flowChartConnector">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cxnSp>
        <p:nvCxnSpPr>
          <p:cNvPr id="21" name="Straight Connector 20">
            <a:extLst>
              <a:ext uri="{FF2B5EF4-FFF2-40B4-BE49-F238E27FC236}">
                <a16:creationId xmlns:a16="http://schemas.microsoft.com/office/drawing/2014/main" id="{5F696658-9020-4933-A9CF-E69B39DBD33F}"/>
              </a:ext>
            </a:extLst>
          </p:cNvPr>
          <p:cNvCxnSpPr>
            <a:cxnSpLocks/>
          </p:cNvCxnSpPr>
          <p:nvPr userDrawn="1"/>
        </p:nvCxnSpPr>
        <p:spPr>
          <a:xfrm flipV="1">
            <a:off x="541617" y="3040452"/>
            <a:ext cx="0" cy="6429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Flowchart: Delay 24">
            <a:extLst>
              <a:ext uri="{FF2B5EF4-FFF2-40B4-BE49-F238E27FC236}">
                <a16:creationId xmlns:a16="http://schemas.microsoft.com/office/drawing/2014/main" id="{FC8902ED-D914-4197-AC2E-676B99BDCDBA}"/>
              </a:ext>
            </a:extLst>
          </p:cNvPr>
          <p:cNvSpPr/>
          <p:nvPr userDrawn="1"/>
        </p:nvSpPr>
        <p:spPr>
          <a:xfrm rot="16200000">
            <a:off x="526717" y="2970105"/>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sp>
        <p:nvSpPr>
          <p:cNvPr id="29" name="Flowchart: Delay 28">
            <a:extLst>
              <a:ext uri="{FF2B5EF4-FFF2-40B4-BE49-F238E27FC236}">
                <a16:creationId xmlns:a16="http://schemas.microsoft.com/office/drawing/2014/main" id="{2DC8035E-BA5F-4275-9226-54D7C6B3E6C9}"/>
              </a:ext>
            </a:extLst>
          </p:cNvPr>
          <p:cNvSpPr/>
          <p:nvPr userDrawn="1"/>
        </p:nvSpPr>
        <p:spPr>
          <a:xfrm rot="13345484">
            <a:off x="436886" y="3005956"/>
            <a:ext cx="32147" cy="45006"/>
          </a:xfrm>
          <a:prstGeom prst="flowChartDelay">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p>
        </p:txBody>
      </p:sp>
      <p:pic>
        <p:nvPicPr>
          <p:cNvPr id="26" name="Picture 2">
            <a:extLst>
              <a:ext uri="{FF2B5EF4-FFF2-40B4-BE49-F238E27FC236}">
                <a16:creationId xmlns:a16="http://schemas.microsoft.com/office/drawing/2014/main" id="{2692FE81-9034-4440-936C-3126AEACD22F}"/>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75780" y="894849"/>
            <a:ext cx="1991596" cy="199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020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8934A-455B-4259-8395-182341B074D4}" type="datetimeFigureOut">
              <a:rPr lang="en-US" smtClean="0"/>
              <a:t>9/28/2021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0C384-9148-4B21-961F-BA6D8FE04CFF}" type="slidenum">
              <a:rPr lang="en-US" smtClean="0"/>
              <a:t>‹#›</a:t>
            </a:fld>
            <a:endParaRPr lang="en-US" dirty="0"/>
          </a:p>
        </p:txBody>
      </p:sp>
      <p:pic>
        <p:nvPicPr>
          <p:cNvPr id="12" name="pasted-image.pdf">
            <a:extLst>
              <a:ext uri="{FF2B5EF4-FFF2-40B4-BE49-F238E27FC236}">
                <a16:creationId xmlns:a16="http://schemas.microsoft.com/office/drawing/2014/main" id="{5859D80A-1F0A-B74E-B833-14C06F681D6F}"/>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33711" y="6404631"/>
            <a:ext cx="989877" cy="348814"/>
          </a:xfrm>
          <a:prstGeom prst="rect">
            <a:avLst/>
          </a:prstGeom>
          <a:ln w="12700">
            <a:miter lim="400000"/>
          </a:ln>
        </p:spPr>
      </p:pic>
      <p:pic>
        <p:nvPicPr>
          <p:cNvPr id="9" name="Picture 8" descr="Logo&#10;&#10;Description automatically generated">
            <a:extLst>
              <a:ext uri="{FF2B5EF4-FFF2-40B4-BE49-F238E27FC236}">
                <a16:creationId xmlns:a16="http://schemas.microsoft.com/office/drawing/2014/main" id="{FDD1AE79-BA44-4AC7-90E2-D0D1C7F0ED65}"/>
              </a:ext>
            </a:extLst>
          </p:cNvPr>
          <p:cNvPicPr/>
          <p:nvPr userDrawn="1"/>
        </p:nvPicPr>
        <p:blipFill>
          <a:blip r:embed="rId32" cstate="screen">
            <a:extLst>
              <a:ext uri="{28A0092B-C50C-407E-A947-70E740481C1C}">
                <a14:useLocalDpi xmlns:a14="http://schemas.microsoft.com/office/drawing/2010/main" val="0"/>
              </a:ext>
            </a:extLst>
          </a:blip>
          <a:stretch>
            <a:fillRect/>
          </a:stretch>
        </p:blipFill>
        <p:spPr>
          <a:xfrm>
            <a:off x="8321040" y="6356351"/>
            <a:ext cx="772160" cy="435055"/>
          </a:xfrm>
          <a:prstGeom prst="rect">
            <a:avLst/>
          </a:prstGeom>
        </p:spPr>
      </p:pic>
    </p:spTree>
    <p:extLst>
      <p:ext uri="{BB962C8B-B14F-4D97-AF65-F5344CB8AC3E}">
        <p14:creationId xmlns:p14="http://schemas.microsoft.com/office/powerpoint/2010/main" val="71161064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 id="2147483672" r:id="rId5"/>
    <p:sldLayoutId id="2147483673" r:id="rId6"/>
    <p:sldLayoutId id="2147483686" r:id="rId7"/>
    <p:sldLayoutId id="2147483728"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3.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3.png"/></Relationships>
</file>

<file path=ppt/slides/_rels/slide1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4.png"/><Relationship Id="rId4" Type="http://schemas.openxmlformats.org/officeDocument/2006/relationships/notesSlide" Target="../notesSlides/notesSlide130.xml"/></Relationships>
</file>

<file path=ppt/slides/_rels/slide1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13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slideLayout" Target="../slideLayouts/slideLayout4.xml"/><Relationship Id="rId7" Type="http://schemas.openxmlformats.org/officeDocument/2006/relationships/image" Target="../media/image88.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notesSlide" Target="../notesSlides/notesSlide133.xml"/><Relationship Id="rId9" Type="http://schemas.openxmlformats.org/officeDocument/2006/relationships/image" Target="../media/image84.png"/></Relationships>
</file>

<file path=ppt/slides/_rels/slide1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50.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1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1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5.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hyperlink" Target="https://phet.colorado.edu/sims/html/gravity-force-lab/latest/gravity-force-lab_en.html" TargetMode="External"/><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7.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0.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03.xml"/><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20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07.jpeg"/></Relationships>
</file>

<file path=ppt/slides/_rels/slide20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14.jpeg"/><Relationship Id="rId4" Type="http://schemas.openxmlformats.org/officeDocument/2006/relationships/image" Target="../media/image113.jpeg"/></Relationships>
</file>

<file path=ppt/slides/_rels/slide20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10.jpeg"/><Relationship Id="rId7" Type="http://schemas.openxmlformats.org/officeDocument/2006/relationships/image" Target="../media/image108.jpeg"/><Relationship Id="rId2" Type="http://schemas.openxmlformats.org/officeDocument/2006/relationships/notesSlide" Target="../notesSlides/notesSlide206.xml"/><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10.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2.jpeg"/><Relationship Id="rId7" Type="http://schemas.openxmlformats.org/officeDocument/2006/relationships/image" Target="../media/image109.jpeg"/><Relationship Id="rId2" Type="http://schemas.openxmlformats.org/officeDocument/2006/relationships/notesSlide" Target="../notesSlides/notesSlide207.xml"/><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14.jpeg"/><Relationship Id="rId10" Type="http://schemas.openxmlformats.org/officeDocument/2006/relationships/image" Target="../media/image116.png"/><Relationship Id="rId4" Type="http://schemas.openxmlformats.org/officeDocument/2006/relationships/image" Target="../media/image113.jpeg"/><Relationship Id="rId9" Type="http://schemas.openxmlformats.org/officeDocument/2006/relationships/image" Target="../media/image110.jpeg"/></Relationships>
</file>

<file path=ppt/slides/_rels/slide21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2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09.xml"/><Relationship Id="rId1" Type="http://schemas.openxmlformats.org/officeDocument/2006/relationships/slideLayout" Target="../slideLayouts/slideLayout1.xml"/><Relationship Id="rId5" Type="http://schemas.openxmlformats.org/officeDocument/2006/relationships/image" Target="../media/image121.jpeg"/><Relationship Id="rId4" Type="http://schemas.openxmlformats.org/officeDocument/2006/relationships/image" Target="../media/image120.png"/></Relationships>
</file>

<file path=ppt/slides/_rels/slide2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0.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2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2.xml"/><Relationship Id="rId1" Type="http://schemas.openxmlformats.org/officeDocument/2006/relationships/slideLayout" Target="../slideLayouts/slideLayout1.xml"/><Relationship Id="rId4" Type="http://schemas.openxmlformats.org/officeDocument/2006/relationships/image" Target="../media/image126.jpg"/></Relationships>
</file>

<file path=ppt/slides/_rels/slide2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13.xml"/><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File:FullMoon2010.jpg"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odGrgsLkfUQ"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WZlJFtlkRN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Y7Rx2PZ7C0c"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9.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6FD77D-01D8-924A-A43E-799FB5F16D68}"/>
              </a:ext>
            </a:extLst>
          </p:cNvPr>
          <p:cNvSpPr/>
          <p:nvPr/>
        </p:nvSpPr>
        <p:spPr>
          <a:xfrm>
            <a:off x="8220835" y="59436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95468" y="-1"/>
            <a:ext cx="5153063" cy="4879615"/>
          </a:xfrm>
          <a:prstGeom prst="rect">
            <a:avLst/>
          </a:prstGeom>
        </p:spPr>
      </p:pic>
      <p:sp>
        <p:nvSpPr>
          <p:cNvPr id="3" name="TextBox 2"/>
          <p:cNvSpPr txBox="1"/>
          <p:nvPr/>
        </p:nvSpPr>
        <p:spPr>
          <a:xfrm>
            <a:off x="0" y="4842050"/>
            <a:ext cx="9143999" cy="903132"/>
          </a:xfrm>
          <a:prstGeom prst="rect">
            <a:avLst/>
          </a:prstGeom>
          <a:solidFill>
            <a:srgbClr val="FFC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3600" dirty="0">
                <a:latin typeface="Arial" panose="020B0604020202020204" pitchFamily="34" charset="0"/>
                <a:cs typeface="Arial" panose="020B0604020202020204" pitchFamily="34" charset="0"/>
              </a:rPr>
              <a:t>Formation of the Earth</a:t>
            </a:r>
          </a:p>
          <a:p>
            <a:pPr algn="ctr" defTabSz="410751" hangingPunct="0"/>
            <a:r>
              <a:rPr lang="en-US" dirty="0">
                <a:latin typeface="Arial" panose="020B0604020202020204" pitchFamily="34" charset="0"/>
                <a:cs typeface="Arial" panose="020B0604020202020204" pitchFamily="34" charset="0"/>
              </a:rPr>
              <a:t>How did Earth’s geosphere form?</a:t>
            </a:r>
            <a:endParaRPr lang="en-US" sz="3600" dirty="0">
              <a:latin typeface="Arial" panose="020B0604020202020204" pitchFamily="34" charset="0"/>
              <a:cs typeface="Arial" panose="020B0604020202020204" pitchFamily="34" charset="0"/>
              <a:sym typeface="Helvetica Light"/>
            </a:endParaRPr>
          </a:p>
        </p:txBody>
      </p:sp>
      <p:sp>
        <p:nvSpPr>
          <p:cNvPr id="6" name="TextBox 5"/>
          <p:cNvSpPr txBox="1"/>
          <p:nvPr/>
        </p:nvSpPr>
        <p:spPr>
          <a:xfrm>
            <a:off x="7245350" y="6601198"/>
            <a:ext cx="1950970" cy="2568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00" i="1" dirty="0">
                <a:solidFill>
                  <a:schemeClr val="bg1">
                    <a:lumMod val="65000"/>
                  </a:schemeClr>
                </a:solidFill>
                <a:latin typeface="Arial" panose="020B0604020202020204" pitchFamily="34" charset="0"/>
                <a:cs typeface="Arial" panose="020B0604020202020204" pitchFamily="34" charset="0"/>
              </a:rPr>
              <a:t>FE version August 2021</a:t>
            </a:r>
            <a:endParaRPr lang="en-US" sz="1200" dirty="0">
              <a:solidFill>
                <a:schemeClr val="bg1">
                  <a:lumMod val="65000"/>
                </a:schemeClr>
              </a:solidFill>
              <a:latin typeface="Arial" panose="020B0604020202020204" pitchFamily="34" charset="0"/>
              <a:cs typeface="Arial" panose="020B0604020202020204" pitchFamily="34" charset="0"/>
              <a:sym typeface="Helvetica Light"/>
            </a:endParaRPr>
          </a:p>
        </p:txBody>
      </p:sp>
      <p:pic>
        <p:nvPicPr>
          <p:cNvPr id="5"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cstate="screen">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646633" y="424651"/>
            <a:ext cx="3850732" cy="3850732"/>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2377" y="1308503"/>
            <a:ext cx="2744084" cy="1598367"/>
          </a:xfrm>
          <a:prstGeom prst="rect">
            <a:avLst/>
          </a:prstGeom>
        </p:spPr>
      </p:pic>
      <p:sp>
        <p:nvSpPr>
          <p:cNvPr id="9" name="TextBox 8"/>
          <p:cNvSpPr txBox="1"/>
          <p:nvPr/>
        </p:nvSpPr>
        <p:spPr>
          <a:xfrm>
            <a:off x="6562918" y="717835"/>
            <a:ext cx="764865" cy="400110"/>
          </a:xfrm>
          <a:prstGeom prst="rect">
            <a:avLst/>
          </a:prstGeom>
          <a:noFill/>
        </p:spPr>
        <p:txBody>
          <a:bodyPr wrap="square" rtlCol="0">
            <a:spAutoFit/>
          </a:bodyPr>
          <a:lstStyle/>
          <a:p>
            <a:r>
              <a:rPr lang="en-US" sz="2000" dirty="0">
                <a:solidFill>
                  <a:srgbClr val="FFCF00"/>
                </a:solidFill>
                <a:latin typeface="Arial" panose="020B0604020202020204" pitchFamily="34" charset="0"/>
                <a:cs typeface="Arial" panose="020B0604020202020204" pitchFamily="34" charset="0"/>
              </a:rPr>
              <a:t>FE</a:t>
            </a:r>
            <a:endParaRPr lang="en-US" sz="2000" baseline="-25000" dirty="0">
              <a:solidFill>
                <a:srgbClr val="FFC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487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93422" y="256106"/>
            <a:ext cx="7886700" cy="609872"/>
          </a:xfrm>
        </p:spPr>
        <p:txBody>
          <a:bodyPr>
            <a:normAutofit fontScale="90000"/>
          </a:bodyPr>
          <a:lstStyle/>
          <a:p>
            <a:r>
              <a:rPr lang="en-US">
                <a:latin typeface="Arial" panose="020B0604020202020204" pitchFamily="34" charset="0"/>
                <a:cs typeface="Arial" panose="020B0604020202020204" pitchFamily="34" charset="0"/>
              </a:rPr>
              <a:t>Describing the Earth</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300237" y="1233026"/>
            <a:ext cx="8689215" cy="4206854"/>
          </a:xfrm>
        </p:spPr>
        <p:txBody>
          <a:bodyPr>
            <a:noAutofit/>
          </a:bodyPr>
          <a:lstStyle/>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Each person will get a new doodle sheet (Doodle Sheet: Earth).</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For this first part, you will be </a:t>
            </a:r>
            <a:r>
              <a:rPr lang="en-US" sz="1800" b="1" dirty="0">
                <a:latin typeface="Arial" panose="020B0604020202020204" pitchFamily="34" charset="0"/>
                <a:cs typeface="Arial" panose="020B0604020202020204" pitchFamily="34" charset="0"/>
              </a:rPr>
              <a:t>writing in </a:t>
            </a:r>
            <a:r>
              <a:rPr lang="en-US" sz="1800" b="1" u="sng" dirty="0">
                <a:latin typeface="Arial" panose="020B0604020202020204" pitchFamily="34" charset="0"/>
                <a:cs typeface="Arial" panose="020B0604020202020204" pitchFamily="34" charset="0"/>
              </a:rPr>
              <a:t>Box A</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of the doodle sheet.</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I will show you 4 different pictures of the earth taken from space.</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For each picture, please describe what you see. You can make a bulleted list, or use sentences, it is up to you.</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I will give you about 1 minute to write out what you see, and then I will go to the next picture.</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Each time, just keep adding notes in Box A.</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The first picture shows all of the Earth, and the other three pictures are zoomed-in sections of the original picture.</a:t>
            </a:r>
          </a:p>
          <a:p>
            <a:pPr>
              <a:lnSpc>
                <a:spcPct val="120000"/>
              </a:lnSpc>
              <a:spcBef>
                <a:spcPts val="0"/>
              </a:spcBef>
              <a:spcAft>
                <a:spcPts val="1200"/>
              </a:spcAft>
            </a:pPr>
            <a:r>
              <a:rPr lang="en-US" sz="1800" dirty="0">
                <a:latin typeface="Arial" panose="020B0604020202020204" pitchFamily="34" charset="0"/>
                <a:cs typeface="Arial" panose="020B0604020202020204" pitchFamily="34" charset="0"/>
              </a:rPr>
              <a:t>Any questions? Are you ready?</a:t>
            </a:r>
          </a:p>
        </p:txBody>
      </p:sp>
      <p:pic>
        <p:nvPicPr>
          <p:cNvPr id="6" name="Picture 5">
            <a:extLst>
              <a:ext uri="{FF2B5EF4-FFF2-40B4-BE49-F238E27FC236}">
                <a16:creationId xmlns:a16="http://schemas.microsoft.com/office/drawing/2014/main" id="{C1B7A66B-0A8B-8E4F-8387-5F70C2AB0F9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30255" y="1418120"/>
            <a:ext cx="1052624" cy="891044"/>
          </a:xfrm>
          <a:prstGeom prst="rect">
            <a:avLst/>
          </a:prstGeom>
        </p:spPr>
      </p:pic>
    </p:spTree>
    <p:extLst>
      <p:ext uri="{BB962C8B-B14F-4D97-AF65-F5344CB8AC3E}">
        <p14:creationId xmlns:p14="http://schemas.microsoft.com/office/powerpoint/2010/main" val="30948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05: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EE54E753-F4A6-F64D-A98F-42D2CAC96017}"/>
              </a:ext>
            </a:extLst>
          </p:cNvPr>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We’ve </a:t>
            </a:r>
            <a:r>
              <a:rPr lang="en-US" dirty="0"/>
              <a:t>explored the crater in Arizona and have developed a pretty solid evidence-based argument for how a meteor impact could explain its origin. But we still have some questions about what actually happened when a space rock hits the Earth which we’ll explore next.</a:t>
            </a:r>
          </a:p>
        </p:txBody>
      </p:sp>
      <p:sp>
        <p:nvSpPr>
          <p:cNvPr id="4" name="Text Placeholder 3"/>
          <p:cNvSpPr>
            <a:spLocks noGrp="1"/>
          </p:cNvSpPr>
          <p:nvPr>
            <p:ph type="body" sz="quarter" idx="11"/>
          </p:nvPr>
        </p:nvSpPr>
        <p:spPr/>
        <p:txBody>
          <a:bodyPr/>
          <a:lstStyle/>
          <a:p>
            <a:pPr>
              <a:lnSpc>
                <a:spcPct val="100000"/>
              </a:lnSpc>
              <a:spcAft>
                <a:spcPts val="400"/>
              </a:spcAft>
            </a:pPr>
            <a:r>
              <a:rPr lang="en-US" dirty="0"/>
              <a:t>LS </a:t>
            </a:r>
            <a:r>
              <a:rPr lang="en-US" dirty="0" smtClean="0"/>
              <a:t>05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a:p>
            <a:endParaRPr lang="en-US" dirty="0"/>
          </a:p>
        </p:txBody>
      </p:sp>
    </p:spTree>
    <p:extLst>
      <p:ext uri="{BB962C8B-B14F-4D97-AF65-F5344CB8AC3E}">
        <p14:creationId xmlns:p14="http://schemas.microsoft.com/office/powerpoint/2010/main" val="834881870"/>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06: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139F3180-0382-A245-869A-4DAA24C4D0CC}"/>
              </a:ext>
            </a:extLst>
          </p:cNvPr>
          <p:cNvSpPr>
            <a:spLocks noGrp="1"/>
          </p:cNvSpPr>
          <p:nvPr>
            <p:ph type="body" sz="quarter" idx="10"/>
          </p:nvPr>
        </p:nvSpPr>
        <p:spPr/>
        <p:txBody>
          <a:bodyPr/>
          <a:lstStyle/>
          <a:p>
            <a:r>
              <a:rPr lang="en-US" b="1" dirty="0" smtClean="0"/>
              <a:t>We </a:t>
            </a:r>
            <a:r>
              <a:rPr lang="en-US" b="1" dirty="0"/>
              <a:t>use a web-based simulation to begin to understand better what happens with the matter while simultaneously beginning to wonder more what happens with energy during impact.</a:t>
            </a:r>
          </a:p>
          <a:p>
            <a:pPr>
              <a:spcAft>
                <a:spcPts val="600"/>
              </a:spcAft>
            </a:pPr>
            <a:endParaRPr lang="en-US" dirty="0"/>
          </a:p>
        </p:txBody>
      </p:sp>
      <p:sp>
        <p:nvSpPr>
          <p:cNvPr id="5" name="Text Placeholder 4">
            <a:extLst>
              <a:ext uri="{FF2B5EF4-FFF2-40B4-BE49-F238E27FC236}">
                <a16:creationId xmlns:a16="http://schemas.microsoft.com/office/drawing/2014/main" id="{29932D38-3050-0C45-A07E-D72828876518}"/>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FE 06 Impact Simulator Data Sheet</a:t>
            </a:r>
          </a:p>
          <a:p>
            <a:pPr>
              <a:spcAft>
                <a:spcPts val="600"/>
              </a:spcAft>
            </a:pPr>
            <a:r>
              <a:rPr lang="en-US" dirty="0"/>
              <a:t>MBER Topic Guide  - Energy in the Earth and Physical Sciences</a:t>
            </a:r>
          </a:p>
          <a:p>
            <a:endParaRPr lang="en-US" dirty="0"/>
          </a:p>
        </p:txBody>
      </p:sp>
      <p:sp>
        <p:nvSpPr>
          <p:cNvPr id="4" name="Text Placeholder 3">
            <a:extLst>
              <a:ext uri="{FF2B5EF4-FFF2-40B4-BE49-F238E27FC236}">
                <a16:creationId xmlns:a16="http://schemas.microsoft.com/office/drawing/2014/main" id="{AF92D6F6-053F-5E4B-8979-6668FADE3A54}"/>
              </a:ext>
            </a:extLst>
          </p:cNvPr>
          <p:cNvSpPr>
            <a:spLocks noGrp="1"/>
          </p:cNvSpPr>
          <p:nvPr>
            <p:ph type="body" sz="quarter" idx="11"/>
          </p:nvPr>
        </p:nvSpPr>
        <p:spPr/>
        <p:txBody>
          <a:bodyPr/>
          <a:lstStyle/>
          <a:p>
            <a:r>
              <a:rPr lang="en-US" dirty="0"/>
              <a:t>30-55 minutes</a:t>
            </a:r>
          </a:p>
        </p:txBody>
      </p:sp>
    </p:spTree>
    <p:extLst>
      <p:ext uri="{BB962C8B-B14F-4D97-AF65-F5344CB8AC3E}">
        <p14:creationId xmlns:p14="http://schemas.microsoft.com/office/powerpoint/2010/main" val="503911441"/>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06: Preparing for the On-line Simulation</a:t>
            </a:r>
          </a:p>
        </p:txBody>
      </p:sp>
      <p:sp>
        <p:nvSpPr>
          <p:cNvPr id="2" name="Text Placeholder 1">
            <a:extLst>
              <a:ext uri="{FF2B5EF4-FFF2-40B4-BE49-F238E27FC236}">
                <a16:creationId xmlns:a16="http://schemas.microsoft.com/office/drawing/2014/main" id="{F65C8535-BA4D-8644-B75B-0FF4FFC498E8}"/>
              </a:ext>
            </a:extLst>
          </p:cNvPr>
          <p:cNvSpPr>
            <a:spLocks noGrp="1"/>
          </p:cNvSpPr>
          <p:nvPr>
            <p:ph type="body" sz="quarter" idx="10"/>
          </p:nvPr>
        </p:nvSpPr>
        <p:spPr/>
        <p:txBody>
          <a:bodyPr/>
          <a:lstStyle/>
          <a:p>
            <a:pPr>
              <a:spcAft>
                <a:spcPts val="600"/>
              </a:spcAft>
            </a:pPr>
            <a:r>
              <a:rPr lang="en-US" i="1" dirty="0"/>
              <a:t>There is no separate teacher guide for the web-based simulation outside of these notes and those included in the “presenter notes” fields on the student-facing slides.</a:t>
            </a:r>
          </a:p>
          <a:p>
            <a:pPr>
              <a:spcAft>
                <a:spcPts val="600"/>
              </a:spcAft>
            </a:pPr>
            <a:r>
              <a:rPr lang="en-US" dirty="0"/>
              <a:t>Ahead of implementing this activity with your students, please visit the site (</a:t>
            </a:r>
            <a:r>
              <a:rPr lang="en-US" dirty="0">
                <a:cs typeface="Arial" panose="020B0604020202020204" pitchFamily="34" charset="0"/>
              </a:rPr>
              <a:t>http://down2earth.eu/</a:t>
            </a:r>
            <a:r>
              <a:rPr lang="en-US" dirty="0" err="1">
                <a:cs typeface="Arial" panose="020B0604020202020204" pitchFamily="34" charset="0"/>
              </a:rPr>
              <a:t>impact_calculator</a:t>
            </a:r>
            <a:r>
              <a:rPr lang="en-US" dirty="0"/>
              <a:t>) yourself and play with the interface, parameters, and examine the results. </a:t>
            </a:r>
          </a:p>
          <a:p>
            <a:pPr>
              <a:spcAft>
                <a:spcPts val="600"/>
              </a:spcAft>
            </a:pPr>
            <a:r>
              <a:rPr lang="en-US" dirty="0"/>
              <a:t>There are lots of things to play with in the simulator. The point is to first let students play (with constraints) and then to help them to build skills, for example around noticing patterns and ideas around cause and effect (two of the cross-cutting concepts). This is a chance to let them play a bit with concepts in science. Don’t feel that you need to go over all of the results or patterns as we’ve outlined here. You are really just continuing the conversation about what happens to the matter. (There are, for example, some interesting results in the simulator that depend on the material type/density of both the space rock and the ground. ) We are also using the simulator to begin to attend to what happens with ENERGY during impact. </a:t>
            </a:r>
          </a:p>
          <a:p>
            <a:pPr>
              <a:spcAft>
                <a:spcPts val="600"/>
              </a:spcAft>
            </a:pPr>
            <a:r>
              <a:rPr lang="en-US" dirty="0"/>
              <a:t>That’s the real point of using the simulator here: to get kids to </a:t>
            </a:r>
            <a:r>
              <a:rPr lang="en-US" b="1" dirty="0"/>
              <a:t>start thinking about energy. </a:t>
            </a:r>
            <a:r>
              <a:rPr lang="en-US" dirty="0"/>
              <a:t>You’ll work with them in this segment to summarize what they know about energy and what they understand about energy during impact. Energy is not an easy subject to discuss with students, so you’ll want to be well prepared. We’ve provided a guide and some supplemental slides to help you with a review of what both you and your kids should know about energy going into the next learning segment where you’ll explore the conversion of kinetic energy to heat in a lab.</a:t>
            </a:r>
          </a:p>
          <a:p>
            <a:endParaRPr lang="en-US" dirty="0"/>
          </a:p>
        </p:txBody>
      </p:sp>
    </p:spTree>
    <p:extLst>
      <p:ext uri="{BB962C8B-B14F-4D97-AF65-F5344CB8AC3E}">
        <p14:creationId xmlns:p14="http://schemas.microsoft.com/office/powerpoint/2010/main" val="3660558706"/>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06: Conversations About Energy; Resources</a:t>
            </a:r>
          </a:p>
        </p:txBody>
      </p:sp>
      <p:sp>
        <p:nvSpPr>
          <p:cNvPr id="2" name="Text Placeholder 1">
            <a:extLst>
              <a:ext uri="{FF2B5EF4-FFF2-40B4-BE49-F238E27FC236}">
                <a16:creationId xmlns:a16="http://schemas.microsoft.com/office/drawing/2014/main" id="{407DEA7B-616F-4A4A-B235-19A6DD4CF56C}"/>
              </a:ext>
            </a:extLst>
          </p:cNvPr>
          <p:cNvSpPr>
            <a:spLocks noGrp="1"/>
          </p:cNvSpPr>
          <p:nvPr>
            <p:ph type="body" sz="quarter" idx="10"/>
          </p:nvPr>
        </p:nvSpPr>
        <p:spPr/>
        <p:txBody>
          <a:bodyPr/>
          <a:lstStyle/>
          <a:p>
            <a:pPr>
              <a:spcAft>
                <a:spcPts val="600"/>
              </a:spcAft>
            </a:pPr>
            <a:r>
              <a:rPr lang="en-US" dirty="0"/>
              <a:t>The coming learning segments require you to hold more formal conversations about energy with your students. We’ve created a couple of guides about energy and how to discuss energy with your students. The first, </a:t>
            </a:r>
            <a:r>
              <a:rPr lang="en-US" b="1" dirty="0"/>
              <a:t>“Energy in the Earth and Physical Sciences” </a:t>
            </a:r>
            <a:r>
              <a:rPr lang="en-US" dirty="0"/>
              <a:t>is germane now. (The second, “Energy and the Life Sciences” will be useful to read at a later point when starting to explore energy in ecosystems and organisms later in the curricular year.)</a:t>
            </a:r>
          </a:p>
          <a:p>
            <a:pPr>
              <a:spcAft>
                <a:spcPts val="600"/>
              </a:spcAft>
            </a:pPr>
            <a:r>
              <a:rPr lang="en-US" dirty="0"/>
              <a:t>Energy is a difficult concept to engage with as adults. As biology teachers, we usually deal with energy most directly when thinking about chemical reactions in cells such as respiration and photosynthesis. And we’re often warned by colleagues that our analogies for how energy is “stored” in chemical bonds is problematic and creates student misconceptions. In this unit, however, we are really dealing with energy from a physics perspective. The focus is on the kinetic energy of moving (falling) objects and what happens to that energy in the kinds of collisions (impacts) we’ve been discussing. The central idea for this unit can be summarized as follows: space rocks have kinetic energy associated with their size and velocity (KE = ½ mass x velocity</a:t>
            </a:r>
            <a:r>
              <a:rPr lang="en-US" baseline="30000" dirty="0"/>
              <a:t>2</a:t>
            </a:r>
            <a:r>
              <a:rPr lang="en-US" dirty="0"/>
              <a:t>) and upon impact MOST of this energy is converted to heat. The remainder generates movement in ejected matter (from both the ground and meteor), light, sound, etc. But we focus on the heat because it is the biggest component and because it helps us to understand the formation of the Earth when we build that model in a couple of learning segments.</a:t>
            </a:r>
          </a:p>
          <a:p>
            <a:pPr>
              <a:spcAft>
                <a:spcPts val="600"/>
              </a:spcAft>
            </a:pPr>
            <a:r>
              <a:rPr lang="en-US" dirty="0"/>
              <a:t>Students </a:t>
            </a:r>
            <a:r>
              <a:rPr lang="en-US" i="1" dirty="0"/>
              <a:t>should </a:t>
            </a:r>
            <a:r>
              <a:rPr lang="en-US" dirty="0"/>
              <a:t>come into your high school classroom with a number of ideas according to the NGSS. (See the above-mentioned guide “Energy and the Earth and Physical Sciences” for details.) You will of course need to assess what your students actually seem to understand about energy before you decide how to proceed with any classroom conversations.</a:t>
            </a:r>
          </a:p>
          <a:p>
            <a:endParaRPr lang="en-US" dirty="0"/>
          </a:p>
        </p:txBody>
      </p:sp>
    </p:spTree>
    <p:extLst>
      <p:ext uri="{BB962C8B-B14F-4D97-AF65-F5344CB8AC3E}">
        <p14:creationId xmlns:p14="http://schemas.microsoft.com/office/powerpoint/2010/main" val="2508626834"/>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Navigation: What have we learned over the past couple of days? </a:t>
            </a:r>
            <a:endParaRPr lang="en-US" sz="1400" dirty="0"/>
          </a:p>
        </p:txBody>
      </p:sp>
      <p:sp>
        <p:nvSpPr>
          <p:cNvPr id="4" name="TextBox 3"/>
          <p:cNvSpPr txBox="1"/>
          <p:nvPr/>
        </p:nvSpPr>
        <p:spPr>
          <a:xfrm>
            <a:off x="87703" y="622226"/>
            <a:ext cx="8932876" cy="1631216"/>
          </a:xfrm>
          <a:prstGeom prst="rect">
            <a:avLst/>
          </a:prstGeom>
          <a:noFill/>
        </p:spPr>
        <p:txBody>
          <a:bodyPr wrap="square" rtlCol="0">
            <a:spAutoFit/>
          </a:bodyPr>
          <a:lstStyle/>
          <a:p>
            <a:pPr>
              <a:spcAft>
                <a:spcPts val="600"/>
              </a:spcAft>
            </a:pPr>
            <a:r>
              <a:rPr lang="en-US" u="sng" dirty="0"/>
              <a:t>Tracking Ideas: What are we wondering? and What have we learned?</a:t>
            </a:r>
          </a:p>
          <a:p>
            <a:pPr>
              <a:spcAft>
                <a:spcPts val="600"/>
              </a:spcAft>
            </a:pPr>
            <a:r>
              <a:rPr lang="en-US" dirty="0"/>
              <a:t>Again, these are sample questions and ideas you might develop in the course of this learning segment. Please see the document Teacher Guide – Building the Model for more information on tracking ideas in Learning Segments 03-07.</a:t>
            </a:r>
          </a:p>
          <a:p>
            <a:pPr>
              <a:spcAft>
                <a:spcPts val="600"/>
              </a:spcAft>
            </a:pPr>
            <a:r>
              <a:rPr lang="en-US" u="sng" dirty="0"/>
              <a:t> </a:t>
            </a:r>
          </a:p>
        </p:txBody>
      </p:sp>
      <p:sp>
        <p:nvSpPr>
          <p:cNvPr id="6" name="TextBox 5"/>
          <p:cNvSpPr txBox="1"/>
          <p:nvPr/>
        </p:nvSpPr>
        <p:spPr>
          <a:xfrm>
            <a:off x="219177" y="1955692"/>
            <a:ext cx="8659352" cy="1431161"/>
          </a:xfrm>
          <a:prstGeom prst="rect">
            <a:avLst/>
          </a:prstGeom>
          <a:solidFill>
            <a:schemeClr val="bg1"/>
          </a:solidFill>
          <a:ln>
            <a:solidFill>
              <a:schemeClr val="tx1"/>
            </a:solidFill>
          </a:ln>
        </p:spPr>
        <p:txBody>
          <a:bodyPr wrap="square" rtlCol="0">
            <a:spAutoFit/>
          </a:bodyPr>
          <a:lstStyle/>
          <a:p>
            <a:pPr>
              <a:spcAft>
                <a:spcPts val="600"/>
              </a:spcAft>
            </a:pPr>
            <a:r>
              <a:rPr lang="en-US" b="1" u="sng" dirty="0"/>
              <a:t>What are we wondering?</a:t>
            </a:r>
          </a:p>
          <a:p>
            <a:pPr>
              <a:spcAft>
                <a:spcPts val="600"/>
              </a:spcAft>
            </a:pPr>
            <a:r>
              <a:rPr lang="en-US" dirty="0"/>
              <a:t>What really happens to matter during an impact?</a:t>
            </a:r>
          </a:p>
          <a:p>
            <a:pPr>
              <a:spcAft>
                <a:spcPts val="600"/>
              </a:spcAft>
            </a:pPr>
            <a:r>
              <a:rPr lang="en-US" dirty="0"/>
              <a:t>What happens with heat and energy during impacts?</a:t>
            </a:r>
          </a:p>
          <a:p>
            <a:pPr>
              <a:spcAft>
                <a:spcPts val="600"/>
              </a:spcAft>
            </a:pPr>
            <a:r>
              <a:rPr lang="en-US" dirty="0"/>
              <a:t>What makes a meteor vaporize or not vaporize if it actually makes it to the ground?</a:t>
            </a:r>
          </a:p>
        </p:txBody>
      </p:sp>
      <p:sp>
        <p:nvSpPr>
          <p:cNvPr id="7" name="TextBox 6"/>
          <p:cNvSpPr txBox="1"/>
          <p:nvPr/>
        </p:nvSpPr>
        <p:spPr>
          <a:xfrm>
            <a:off x="219177" y="3675605"/>
            <a:ext cx="8659352" cy="2616101"/>
          </a:xfrm>
          <a:prstGeom prst="rect">
            <a:avLst/>
          </a:prstGeom>
          <a:solidFill>
            <a:schemeClr val="bg1"/>
          </a:solidFill>
          <a:ln>
            <a:solidFill>
              <a:schemeClr val="tx1"/>
            </a:solidFill>
          </a:ln>
        </p:spPr>
        <p:txBody>
          <a:bodyPr wrap="square" rtlCol="0">
            <a:spAutoFit/>
          </a:bodyPr>
          <a:lstStyle/>
          <a:p>
            <a:pPr>
              <a:spcAft>
                <a:spcPts val="600"/>
              </a:spcAft>
            </a:pPr>
            <a:r>
              <a:rPr lang="en-US" b="1" u="sng" dirty="0"/>
              <a:t>What we have learned:</a:t>
            </a:r>
          </a:p>
          <a:p>
            <a:pPr>
              <a:spcAft>
                <a:spcPts val="600"/>
              </a:spcAft>
            </a:pPr>
            <a:r>
              <a:rPr lang="en-US" dirty="0"/>
              <a:t>Mass is conserved during a simulated impact.</a:t>
            </a:r>
          </a:p>
          <a:p>
            <a:pPr>
              <a:spcAft>
                <a:spcPts val="600"/>
              </a:spcAft>
            </a:pPr>
            <a:r>
              <a:rPr lang="en-US" dirty="0"/>
              <a:t>Matter is conserved in the universe, so the matter has to go somewhere.</a:t>
            </a:r>
          </a:p>
          <a:p>
            <a:pPr>
              <a:spcAft>
                <a:spcPts val="600"/>
              </a:spcAft>
            </a:pPr>
            <a:r>
              <a:rPr lang="en-US" dirty="0"/>
              <a:t>In special circumstances, matter can be converted to energy, but that’s not what is happening here. (We are pretty sure.)</a:t>
            </a:r>
          </a:p>
          <a:p>
            <a:pPr>
              <a:spcAft>
                <a:spcPts val="600"/>
              </a:spcAft>
            </a:pPr>
            <a:r>
              <a:rPr lang="en-US" dirty="0"/>
              <a:t>The size and speed of a meteor affects what happens at impact and the size of the crater. The material the meteor and ground are made up of also affects the depth and width of the hole. </a:t>
            </a:r>
          </a:p>
        </p:txBody>
      </p:sp>
    </p:spTree>
    <p:extLst>
      <p:ext uri="{BB962C8B-B14F-4D97-AF65-F5344CB8AC3E}">
        <p14:creationId xmlns:p14="http://schemas.microsoft.com/office/powerpoint/2010/main" val="918746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Still some questions…</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628650" y="1574613"/>
            <a:ext cx="8167620" cy="4351338"/>
          </a:xfrm>
        </p:spPr>
        <p:txBody>
          <a:bodyPr>
            <a:noAutofit/>
          </a:bodyPr>
          <a:lstStyle/>
          <a:p>
            <a:pPr marL="0" indent="0">
              <a:buNone/>
            </a:pPr>
            <a:r>
              <a:rPr lang="en-US" dirty="0">
                <a:latin typeface="Arial" panose="020B0604020202020204" pitchFamily="34" charset="0"/>
                <a:cs typeface="Arial" panose="020B0604020202020204" pitchFamily="34" charset="0"/>
              </a:rPr>
              <a:t>Since we can’t take the time to make the lab more realistic, let’s try playing with an online simulation.</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Work with a partner to follow the instructions on your handout.</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Think about how you might play with the simulator like a scientist would run an experiment. </a:t>
            </a:r>
          </a:p>
          <a:p>
            <a:pPr marL="0" indent="0">
              <a:buNone/>
            </a:pPr>
            <a:r>
              <a:rPr lang="en-US" i="1" dirty="0">
                <a:latin typeface="Arial" panose="020B0604020202020204" pitchFamily="34" charset="0"/>
                <a:cs typeface="Arial" panose="020B0604020202020204" pitchFamily="34" charset="0"/>
              </a:rPr>
              <a:t>(For example, how many things should you change in the simulator at a time?) </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3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1637269"/>
            <a:ext cx="8326507" cy="47037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Arial" panose="020B0604020202020204" pitchFamily="34" charset="0"/>
                <a:cs typeface="Arial" panose="020B0604020202020204" pitchFamily="34" charset="0"/>
              </a:rPr>
              <a:t>Have your data sheet in front of you.</a:t>
            </a: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On your computer, go to: </a:t>
            </a:r>
          </a:p>
          <a:p>
            <a:pPr marL="0" indent="0">
              <a:buNone/>
            </a:pPr>
            <a:r>
              <a:rPr lang="en-US" sz="3600" dirty="0">
                <a:solidFill>
                  <a:srgbClr val="800000"/>
                </a:solidFill>
                <a:latin typeface="Arial" panose="020B0604020202020204" pitchFamily="34" charset="0"/>
                <a:cs typeface="Arial" panose="020B0604020202020204" pitchFamily="34" charset="0"/>
              </a:rPr>
              <a:t>http://down2earth.eu/impact_calculator</a:t>
            </a:r>
            <a:endParaRPr lang="en-US" sz="2100" dirty="0">
              <a:solidFill>
                <a:srgbClr val="800000"/>
              </a:solidFill>
            </a:endParaRPr>
          </a:p>
          <a:p>
            <a:pPr marL="0" indent="0">
              <a:buNone/>
            </a:pPr>
            <a:endParaRPr lang="en-US" sz="2100" dirty="0"/>
          </a:p>
        </p:txBody>
      </p:sp>
      <p:sp>
        <p:nvSpPr>
          <p:cNvPr id="6" name="Title 1">
            <a:extLst>
              <a:ext uri="{FF2B5EF4-FFF2-40B4-BE49-F238E27FC236}">
                <a16:creationId xmlns:a16="http://schemas.microsoft.com/office/drawing/2014/main" id="{9D37F6A4-A1A8-D74F-B04B-16FB905BEEAC}"/>
              </a:ext>
            </a:extLst>
          </p:cNvPr>
          <p:cNvSpPr>
            <a:spLocks noGrp="1"/>
          </p:cNvSpPr>
          <p:nvPr>
            <p:ph type="title"/>
          </p:nvPr>
        </p:nvSpPr>
        <p:spPr>
          <a:xfrm>
            <a:off x="628650" y="365126"/>
            <a:ext cx="7886700" cy="1325563"/>
          </a:xfrm>
        </p:spPr>
        <p:txBody>
          <a:bodyPr/>
          <a:lstStyle/>
          <a:p>
            <a:r>
              <a:rPr lang="en-US" dirty="0">
                <a:latin typeface="Arial" panose="020B0604020202020204" pitchFamily="34" charset="0"/>
                <a:cs typeface="Arial" panose="020B0604020202020204" pitchFamily="34" charset="0"/>
              </a:rPr>
              <a:t>Impact Simulator Exercise</a:t>
            </a: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38662" y="2247930"/>
            <a:ext cx="4579495" cy="2652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92584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628650" y="390225"/>
            <a:ext cx="7966902" cy="994172"/>
          </a:xfrm>
        </p:spPr>
        <p:txBody>
          <a:bodyPr>
            <a:normAutofit fontScale="90000"/>
          </a:bodyPr>
          <a:lstStyle/>
          <a:p>
            <a:pPr>
              <a:lnSpc>
                <a:spcPct val="100000"/>
              </a:lnSpc>
            </a:pPr>
            <a:r>
              <a:rPr lang="en-US" sz="4000" dirty="0">
                <a:latin typeface="Arial" panose="020B0604020202020204" pitchFamily="34" charset="0"/>
                <a:cs typeface="Arial" panose="020B0604020202020204" pitchFamily="34" charset="0"/>
              </a:rPr>
              <a:t>Simulate Meteor Impacts </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and </a:t>
            </a:r>
            <a:r>
              <a:rPr lang="en-US" sz="4000" dirty="0">
                <a:latin typeface="Arial" panose="020B0604020202020204" pitchFamily="34" charset="0"/>
                <a:cs typeface="Arial" panose="020B0604020202020204" pitchFamily="34" charset="0"/>
              </a:rPr>
              <a:t>Examine the Results</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1667250"/>
            <a:ext cx="8254350" cy="1135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You’ll have plenty of time to play, but please start with the following:</a:t>
            </a:r>
          </a:p>
        </p:txBody>
      </p:sp>
      <p:pic>
        <p:nvPicPr>
          <p:cNvPr id="4" name="Picture 3">
            <a:extLst>
              <a:ext uri="{FF2B5EF4-FFF2-40B4-BE49-F238E27FC236}">
                <a16:creationId xmlns:a16="http://schemas.microsoft.com/office/drawing/2014/main" id="{5F9A7E2A-E1E1-4E95-91CE-E7D2D22A9D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224053" y="2538643"/>
            <a:ext cx="4519799" cy="3389207"/>
          </a:xfrm>
          <a:prstGeom prst="rect">
            <a:avLst/>
          </a:prstGeom>
        </p:spPr>
      </p:pic>
      <p:sp>
        <p:nvSpPr>
          <p:cNvPr id="5" name="Content Placeholder 2">
            <a:extLst>
              <a:ext uri="{FF2B5EF4-FFF2-40B4-BE49-F238E27FC236}">
                <a16:creationId xmlns:a16="http://schemas.microsoft.com/office/drawing/2014/main" id="{5982A559-5FB2-4811-83B5-8FABE6F31F17}"/>
              </a:ext>
            </a:extLst>
          </p:cNvPr>
          <p:cNvSpPr txBox="1">
            <a:spLocks/>
          </p:cNvSpPr>
          <p:nvPr/>
        </p:nvSpPr>
        <p:spPr>
          <a:xfrm>
            <a:off x="426283" y="2803161"/>
            <a:ext cx="3995815" cy="204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Select the Earth. </a:t>
            </a:r>
          </a:p>
          <a:p>
            <a:pPr>
              <a:lnSpc>
                <a:spcPct val="100000"/>
              </a:lnSpc>
              <a:spcBef>
                <a:spcPts val="0"/>
              </a:spcBef>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You will see this screen </a:t>
            </a:r>
            <a:r>
              <a:rPr lang="en-US" sz="2400" dirty="0">
                <a:latin typeface="Arial" panose="020B0604020202020204" pitchFamily="34" charset="0"/>
                <a:cs typeface="Arial" panose="020B0604020202020204" pitchFamily="34" charset="0"/>
                <a:sym typeface="Wingdings" panose="05000000000000000000" pitchFamily="2" charset="2"/>
              </a:rPr>
              <a:t></a:t>
            </a:r>
            <a:endParaRPr lang="en-US" sz="2400" dirty="0">
              <a:latin typeface="Arial" panose="020B0604020202020204" pitchFamily="34" charset="0"/>
              <a:cs typeface="Arial" panose="020B0604020202020204" pitchFamily="34" charset="0"/>
            </a:endParaRPr>
          </a:p>
          <a:p>
            <a:pPr>
              <a:lnSpc>
                <a:spcPct val="100000"/>
              </a:lnSpc>
              <a:spcBef>
                <a:spcPts val="0"/>
              </a:spcBef>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Change the variables… </a:t>
            </a:r>
          </a:p>
          <a:p>
            <a:pPr>
              <a:lnSpc>
                <a:spcPct val="100000"/>
              </a:lnSpc>
              <a:spcBef>
                <a:spcPts val="0"/>
              </a:spcBef>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Be sure record them in your new data sheet.</a:t>
            </a:r>
          </a:p>
          <a:p>
            <a:pPr>
              <a:lnSpc>
                <a:spcPct val="100000"/>
              </a:lnSpc>
              <a:spcBef>
                <a:spcPts val="0"/>
              </a:spcBef>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Click submit.</a:t>
            </a:r>
          </a:p>
        </p:txBody>
      </p:sp>
    </p:spTree>
    <p:extLst>
      <p:ext uri="{BB962C8B-B14F-4D97-AF65-F5344CB8AC3E}">
        <p14:creationId xmlns:p14="http://schemas.microsoft.com/office/powerpoint/2010/main" val="39374363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493739" y="1884044"/>
            <a:ext cx="3830924" cy="39246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Select a location on the left.</a:t>
            </a:r>
          </a:p>
          <a:p>
            <a:pPr>
              <a:lnSpc>
                <a:spcPct val="100000"/>
              </a:lnSpc>
              <a:spcBef>
                <a:spcPts val="0"/>
              </a:spcBef>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Then click on the image to see a visual representation of the crater size.</a:t>
            </a:r>
          </a:p>
          <a:p>
            <a:pPr>
              <a:lnSpc>
                <a:spcPct val="100000"/>
              </a:lnSpc>
              <a:spcBef>
                <a:spcPts val="0"/>
              </a:spcBef>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Click on DATA VIEW.</a:t>
            </a:r>
          </a:p>
          <a:p>
            <a:pPr>
              <a:lnSpc>
                <a:spcPct val="100000"/>
              </a:lnSpc>
              <a:spcBef>
                <a:spcPts val="0"/>
              </a:spcBef>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Be sure to record the values for ALL of the columns on your data sheet.</a:t>
            </a:r>
          </a:p>
          <a:p>
            <a:pPr>
              <a:lnSpc>
                <a:spcPct val="100000"/>
              </a:lnSpc>
              <a:spcBef>
                <a:spcPts val="0"/>
              </a:spcBef>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Go back, change the variables, record your results.</a:t>
            </a: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CB8AAB-A7A7-41DF-9107-70E9E9235EC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7751" y="1079463"/>
            <a:ext cx="3289502" cy="2297665"/>
          </a:xfrm>
          <a:prstGeom prst="rect">
            <a:avLst/>
          </a:prstGeom>
        </p:spPr>
      </p:pic>
      <p:pic>
        <p:nvPicPr>
          <p:cNvPr id="6" name="Picture 5">
            <a:extLst>
              <a:ext uri="{FF2B5EF4-FFF2-40B4-BE49-F238E27FC236}">
                <a16:creationId xmlns:a16="http://schemas.microsoft.com/office/drawing/2014/main" id="{F8A08059-BAA4-4679-8851-0E638D23DAA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67751" y="3530286"/>
            <a:ext cx="3289502" cy="2278370"/>
          </a:xfrm>
          <a:prstGeom prst="rect">
            <a:avLst/>
          </a:prstGeom>
        </p:spPr>
      </p:pic>
      <p:sp>
        <p:nvSpPr>
          <p:cNvPr id="7" name="Title 1">
            <a:extLst>
              <a:ext uri="{FF2B5EF4-FFF2-40B4-BE49-F238E27FC236}">
                <a16:creationId xmlns:a16="http://schemas.microsoft.com/office/drawing/2014/main" id="{8CF2287F-2DAC-420B-8C0E-38C923B1CCF0}"/>
              </a:ext>
            </a:extLst>
          </p:cNvPr>
          <p:cNvSpPr>
            <a:spLocks noGrp="1"/>
          </p:cNvSpPr>
          <p:nvPr>
            <p:ph type="title"/>
          </p:nvPr>
        </p:nvSpPr>
        <p:spPr>
          <a:xfrm>
            <a:off x="196509" y="582377"/>
            <a:ext cx="4430530" cy="994172"/>
          </a:xfrm>
        </p:spPr>
        <p:txBody>
          <a:bodyPr>
            <a:normAutofit fontScale="90000"/>
          </a:bodyPr>
          <a:lstStyle/>
          <a:p>
            <a:pPr>
              <a:lnSpc>
                <a:spcPct val="100000"/>
              </a:lnSpc>
            </a:pPr>
            <a:r>
              <a:rPr lang="en-US" sz="4000" dirty="0">
                <a:latin typeface="Arial" panose="020B0604020202020204" pitchFamily="34" charset="0"/>
                <a:cs typeface="Arial" panose="020B0604020202020204" pitchFamily="34" charset="0"/>
              </a:rPr>
              <a:t>Examine the Results</a:t>
            </a:r>
          </a:p>
        </p:txBody>
      </p:sp>
    </p:spTree>
    <p:extLst>
      <p:ext uri="{BB962C8B-B14F-4D97-AF65-F5344CB8AC3E}">
        <p14:creationId xmlns:p14="http://schemas.microsoft.com/office/powerpoint/2010/main" val="11675189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886646" y="760794"/>
            <a:ext cx="7553618" cy="547098"/>
          </a:xfrm>
        </p:spPr>
        <p:txBody>
          <a:bodyPr>
            <a:noAutofit/>
          </a:bodyPr>
          <a:lstStyle/>
          <a:p>
            <a:r>
              <a:rPr lang="en-US" sz="3200" dirty="0">
                <a:latin typeface="Arial" panose="020B0604020202020204" pitchFamily="34" charset="0"/>
                <a:cs typeface="Arial" panose="020B0604020202020204" pitchFamily="34" charset="0"/>
              </a:rPr>
              <a:t>While Observing the Impact Simulator</a:t>
            </a:r>
          </a:p>
        </p:txBody>
      </p:sp>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3565591" y="1633318"/>
            <a:ext cx="4229429" cy="34602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sz="2000" u="sng" dirty="0">
                <a:latin typeface="Arial" panose="020B0604020202020204" pitchFamily="34" charset="0"/>
                <a:cs typeface="Arial" panose="020B0604020202020204" pitchFamily="34" charset="0"/>
              </a:rPr>
              <a:t>Some of you changed:</a:t>
            </a:r>
          </a:p>
          <a:p>
            <a:pPr marL="0" indent="0">
              <a:lnSpc>
                <a:spcPct val="110000"/>
              </a:lnSpc>
              <a:spcBef>
                <a:spcPts val="0"/>
              </a:spcBef>
              <a:spcAft>
                <a:spcPts val="450"/>
              </a:spcAft>
              <a:buNone/>
            </a:pPr>
            <a:r>
              <a:rPr lang="en-US" sz="2000" dirty="0">
                <a:latin typeface="Arial" panose="020B0604020202020204" pitchFamily="34" charset="0"/>
                <a:cs typeface="Arial" panose="020B0604020202020204" pitchFamily="34" charset="0"/>
              </a:rPr>
              <a:t>The size of the space rock.</a:t>
            </a: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sz="2000" dirty="0">
                <a:latin typeface="Arial" panose="020B0604020202020204" pitchFamily="34" charset="0"/>
                <a:cs typeface="Arial" panose="020B0604020202020204" pitchFamily="34" charset="0"/>
              </a:rPr>
              <a:t>The nature or kind of material.</a:t>
            </a: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sz="2000" dirty="0">
                <a:latin typeface="Arial" panose="020B0604020202020204" pitchFamily="34" charset="0"/>
                <a:cs typeface="Arial" panose="020B0604020202020204" pitchFamily="34" charset="0"/>
              </a:rPr>
              <a:t>The angle of approach.</a:t>
            </a: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sz="2000" dirty="0">
                <a:latin typeface="Arial" panose="020B0604020202020204" pitchFamily="34" charset="0"/>
                <a:cs typeface="Arial" panose="020B0604020202020204" pitchFamily="34" charset="0"/>
              </a:rPr>
              <a:t>The speed of approach.</a:t>
            </a: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90803" y="2953179"/>
            <a:ext cx="1679221" cy="15376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0967" y="1675975"/>
            <a:ext cx="2706293" cy="162520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90804" y="1455314"/>
            <a:ext cx="1679221" cy="1497865"/>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390803" y="4490779"/>
            <a:ext cx="1679221" cy="1488251"/>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46653" y="3298511"/>
            <a:ext cx="2710608" cy="1641935"/>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58166" y="4854397"/>
            <a:ext cx="1219200" cy="1495425"/>
          </a:xfrm>
          <a:prstGeom prst="rect">
            <a:avLst/>
          </a:prstGeom>
        </p:spPr>
      </p:pic>
      <p:sp>
        <p:nvSpPr>
          <p:cNvPr id="10" name="TextBox 9"/>
          <p:cNvSpPr txBox="1"/>
          <p:nvPr/>
        </p:nvSpPr>
        <p:spPr>
          <a:xfrm>
            <a:off x="2854975" y="5550423"/>
            <a:ext cx="434018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What happened in each case?</a:t>
            </a:r>
          </a:p>
        </p:txBody>
      </p:sp>
      <p:pic>
        <p:nvPicPr>
          <p:cNvPr id="12" name="Picture 11" descr="Icon&#10;&#10;Description automatically generated with low confidence">
            <a:extLst>
              <a:ext uri="{FF2B5EF4-FFF2-40B4-BE49-F238E27FC236}">
                <a16:creationId xmlns:a16="http://schemas.microsoft.com/office/drawing/2014/main" id="{1E22422B-EA46-D44E-80A2-79DF6A36ECB3}"/>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652985" y="5182025"/>
            <a:ext cx="1201990" cy="1069848"/>
          </a:xfrm>
          <a:prstGeom prst="rect">
            <a:avLst/>
          </a:prstGeom>
        </p:spPr>
      </p:pic>
    </p:spTree>
    <p:extLst>
      <p:ext uri="{BB962C8B-B14F-4D97-AF65-F5344CB8AC3E}">
        <p14:creationId xmlns:p14="http://schemas.microsoft.com/office/powerpoint/2010/main" val="98159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fade">
                                      <p:cBhvr>
                                        <p:cTn id="13" dur="500"/>
                                        <p:tgtEl>
                                          <p:spTgt spid="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animEffect transition="in" filter="fade">
                                      <p:cBhvr>
                                        <p:cTn id="19" dur="500"/>
                                        <p:tgtEl>
                                          <p:spTgt spid="9">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87" y="269649"/>
            <a:ext cx="6020873" cy="602087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id="{622E9429-F172-40F8-A877-43B564024510}"/>
              </a:ext>
            </a:extLst>
          </p:cNvPr>
          <p:cNvSpPr txBox="1">
            <a:spLocks/>
          </p:cNvSpPr>
          <p:nvPr/>
        </p:nvSpPr>
        <p:spPr>
          <a:xfrm>
            <a:off x="6421491" y="1112251"/>
            <a:ext cx="2620851" cy="286525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latin typeface="Arial" panose="020B0604020202020204" pitchFamily="34" charset="0"/>
                <a:cs typeface="Arial" panose="020B0604020202020204" pitchFamily="34" charset="0"/>
              </a:rPr>
              <a:t>Describe what you see</a:t>
            </a:r>
            <a:r>
              <a:rPr lang="en-US" sz="2800" dirty="0">
                <a:latin typeface="Arial" panose="020B0604020202020204" pitchFamily="34" charset="0"/>
                <a:cs typeface="Arial" panose="020B0604020202020204" pitchFamily="34" charset="0"/>
              </a:rPr>
              <a:t>—</a:t>
            </a:r>
          </a:p>
          <a:p>
            <a:pPr>
              <a:lnSpc>
                <a:spcPct val="100000"/>
              </a:lnSpc>
            </a:pPr>
            <a:endParaRPr lang="en-US" sz="2800" dirty="0">
              <a:latin typeface="Arial" panose="020B0604020202020204" pitchFamily="34" charset="0"/>
              <a:cs typeface="Arial" panose="020B0604020202020204" pitchFamily="34" charset="0"/>
            </a:endParaRPr>
          </a:p>
          <a:p>
            <a:pPr>
              <a:lnSpc>
                <a:spcPct val="100000"/>
              </a:lnSpc>
            </a:pPr>
            <a:r>
              <a:rPr lang="en-US" sz="2800" dirty="0">
                <a:latin typeface="Arial" panose="020B0604020202020204" pitchFamily="34" charset="0"/>
                <a:cs typeface="Arial" panose="020B0604020202020204" pitchFamily="34" charset="0"/>
              </a:rPr>
              <a:t>Quietly write in Box A of the Doodle Sheet.</a:t>
            </a:r>
          </a:p>
        </p:txBody>
      </p:sp>
      <p:pic>
        <p:nvPicPr>
          <p:cNvPr id="6" name="Picture 5">
            <a:extLst>
              <a:ext uri="{FF2B5EF4-FFF2-40B4-BE49-F238E27FC236}">
                <a16:creationId xmlns:a16="http://schemas.microsoft.com/office/drawing/2014/main" id="{459E0DC3-7A24-2C46-A082-D8858719B12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205604" y="3977502"/>
            <a:ext cx="1052624" cy="891044"/>
          </a:xfrm>
          <a:prstGeom prst="rect">
            <a:avLst/>
          </a:prstGeom>
        </p:spPr>
      </p:pic>
    </p:spTree>
    <p:extLst>
      <p:ext uri="{BB962C8B-B14F-4D97-AF65-F5344CB8AC3E}">
        <p14:creationId xmlns:p14="http://schemas.microsoft.com/office/powerpoint/2010/main" val="4426711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0" y="273869"/>
            <a:ext cx="8860888" cy="547098"/>
          </a:xfrm>
        </p:spPr>
        <p:txBody>
          <a:bodyPr>
            <a:noAutofit/>
          </a:bodyPr>
          <a:lstStyle/>
          <a:p>
            <a:pPr algn="ctr"/>
            <a:r>
              <a:rPr lang="en-US" sz="3200" dirty="0">
                <a:latin typeface="Arial" panose="020B0604020202020204" pitchFamily="34" charset="0"/>
                <a:cs typeface="Arial" panose="020B0604020202020204" pitchFamily="34" charset="0"/>
              </a:rPr>
              <a:t>Impact Simulator Results</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5196" y="1191833"/>
            <a:ext cx="7362825" cy="5105400"/>
          </a:xfrm>
          <a:prstGeom prst="rect">
            <a:avLst/>
          </a:prstGeom>
        </p:spPr>
      </p:pic>
    </p:spTree>
    <p:extLst>
      <p:ext uri="{BB962C8B-B14F-4D97-AF65-F5344CB8AC3E}">
        <p14:creationId xmlns:p14="http://schemas.microsoft.com/office/powerpoint/2010/main" val="1227152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0" y="273869"/>
            <a:ext cx="8860888" cy="547098"/>
          </a:xfrm>
        </p:spPr>
        <p:txBody>
          <a:bodyPr>
            <a:noAutofit/>
          </a:bodyPr>
          <a:lstStyle/>
          <a:p>
            <a:pPr algn="ctr"/>
            <a:r>
              <a:rPr lang="en-US" sz="3200" dirty="0">
                <a:latin typeface="Arial" panose="020B0604020202020204" pitchFamily="34" charset="0"/>
                <a:cs typeface="Arial" panose="020B0604020202020204" pitchFamily="34" charset="0"/>
              </a:rPr>
              <a:t>Impact Simulator Results</a:t>
            </a: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4400" y="909637"/>
            <a:ext cx="7315200" cy="5038725"/>
          </a:xfrm>
          <a:prstGeom prst="rect">
            <a:avLst/>
          </a:prstGeom>
        </p:spPr>
      </p:pic>
    </p:spTree>
    <p:extLst>
      <p:ext uri="{BB962C8B-B14F-4D97-AF65-F5344CB8AC3E}">
        <p14:creationId xmlns:p14="http://schemas.microsoft.com/office/powerpoint/2010/main" val="19167182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0" y="273869"/>
            <a:ext cx="8860888" cy="547098"/>
          </a:xfrm>
        </p:spPr>
        <p:txBody>
          <a:bodyPr>
            <a:noAutofit/>
          </a:bodyPr>
          <a:lstStyle/>
          <a:p>
            <a:pPr algn="ctr"/>
            <a:r>
              <a:rPr lang="en-US" sz="3200" dirty="0">
                <a:latin typeface="Arial" panose="020B0604020202020204" pitchFamily="34" charset="0"/>
                <a:cs typeface="Arial" panose="020B0604020202020204" pitchFamily="34" charset="0"/>
              </a:rPr>
              <a:t>Impact Simulator Results</a:t>
            </a: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33450" y="885825"/>
            <a:ext cx="7277100" cy="5086350"/>
          </a:xfrm>
          <a:prstGeom prst="rect">
            <a:avLst/>
          </a:prstGeom>
        </p:spPr>
      </p:pic>
    </p:spTree>
    <p:extLst>
      <p:ext uri="{BB962C8B-B14F-4D97-AF65-F5344CB8AC3E}">
        <p14:creationId xmlns:p14="http://schemas.microsoft.com/office/powerpoint/2010/main" val="26957403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449021" y="142875"/>
            <a:ext cx="8518578" cy="994172"/>
          </a:xfrm>
        </p:spPr>
        <p:txBody>
          <a:bodyPr>
            <a:normAutofit/>
          </a:bodyPr>
          <a:lstStyle/>
          <a:p>
            <a:r>
              <a:rPr lang="en-US" sz="3600" dirty="0">
                <a:latin typeface="Arial" panose="020B0604020202020204" pitchFamily="34" charset="0"/>
                <a:cs typeface="Arial" panose="020B0604020202020204" pitchFamily="34" charset="0"/>
              </a:rPr>
              <a:t>Do you notice any patterns in your data?</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3943" y="895216"/>
            <a:ext cx="7456114" cy="4318716"/>
          </a:xfrm>
          <a:prstGeom prst="rect">
            <a:avLst/>
          </a:prstGeom>
        </p:spPr>
      </p:pic>
      <p:sp>
        <p:nvSpPr>
          <p:cNvPr id="6" name="TextBox 5"/>
          <p:cNvSpPr txBox="1"/>
          <p:nvPr/>
        </p:nvSpPr>
        <p:spPr>
          <a:xfrm>
            <a:off x="843943" y="5650017"/>
            <a:ext cx="794356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Record two patterns you notice in Doodle Box N.</a:t>
            </a:r>
          </a:p>
        </p:txBody>
      </p:sp>
      <p:pic>
        <p:nvPicPr>
          <p:cNvPr id="8" name="Picture 7" descr="A picture containing icon&#10;&#10;Description automatically generated">
            <a:extLst>
              <a:ext uri="{FF2B5EF4-FFF2-40B4-BE49-F238E27FC236}">
                <a16:creationId xmlns:a16="http://schemas.microsoft.com/office/drawing/2014/main" id="{71F628A9-D8CD-E94A-8F86-FD06AF8B2B4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658066" y="4492364"/>
            <a:ext cx="1184148" cy="987552"/>
          </a:xfrm>
          <a:prstGeom prst="rect">
            <a:avLst/>
          </a:prstGeom>
        </p:spPr>
      </p:pic>
    </p:spTree>
    <p:extLst>
      <p:ext uri="{BB962C8B-B14F-4D97-AF65-F5344CB8AC3E}">
        <p14:creationId xmlns:p14="http://schemas.microsoft.com/office/powerpoint/2010/main" val="36456520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886646" y="322913"/>
            <a:ext cx="7553618" cy="547098"/>
          </a:xfrm>
        </p:spPr>
        <p:txBody>
          <a:bodyPr>
            <a:noAutofit/>
          </a:bodyPr>
          <a:lstStyle/>
          <a:p>
            <a:r>
              <a:rPr lang="en-US" sz="2800" dirty="0">
                <a:latin typeface="Arial" panose="020B0604020202020204" pitchFamily="34" charset="0"/>
                <a:cs typeface="Arial" panose="020B0604020202020204" pitchFamily="34" charset="0"/>
              </a:rPr>
              <a:t>Impact Simulator Class Data Summary Table</a:t>
            </a:r>
          </a:p>
        </p:txBody>
      </p:sp>
      <p:graphicFrame>
        <p:nvGraphicFramePr>
          <p:cNvPr id="11" name="Table 10"/>
          <p:cNvGraphicFramePr>
            <a:graphicFrameLocks noGrp="1"/>
          </p:cNvGraphicFramePr>
          <p:nvPr>
            <p:extLst>
              <p:ext uri="{D42A27DB-BD31-4B8C-83A1-F6EECF244321}">
                <p14:modId xmlns:p14="http://schemas.microsoft.com/office/powerpoint/2010/main" val="225077677"/>
              </p:ext>
            </p:extLst>
          </p:nvPr>
        </p:nvGraphicFramePr>
        <p:xfrm>
          <a:off x="543815" y="875778"/>
          <a:ext cx="8080276" cy="4297680"/>
        </p:xfrm>
        <a:graphic>
          <a:graphicData uri="http://schemas.openxmlformats.org/drawingml/2006/table">
            <a:tbl>
              <a:tblPr firstRow="1" bandRow="1">
                <a:tableStyleId>{5C22544A-7EE6-4342-B048-85BDC9FD1C3A}</a:tableStyleId>
              </a:tblPr>
              <a:tblGrid>
                <a:gridCol w="497541">
                  <a:extLst>
                    <a:ext uri="{9D8B030D-6E8A-4147-A177-3AD203B41FA5}">
                      <a16:colId xmlns:a16="http://schemas.microsoft.com/office/drawing/2014/main" val="723547599"/>
                    </a:ext>
                  </a:extLst>
                </a:gridCol>
                <a:gridCol w="675299">
                  <a:extLst>
                    <a:ext uri="{9D8B030D-6E8A-4147-A177-3AD203B41FA5}">
                      <a16:colId xmlns:a16="http://schemas.microsoft.com/office/drawing/2014/main" val="1651138982"/>
                    </a:ext>
                  </a:extLst>
                </a:gridCol>
                <a:gridCol w="675299">
                  <a:extLst>
                    <a:ext uri="{9D8B030D-6E8A-4147-A177-3AD203B41FA5}">
                      <a16:colId xmlns:a16="http://schemas.microsoft.com/office/drawing/2014/main" val="925223154"/>
                    </a:ext>
                  </a:extLst>
                </a:gridCol>
                <a:gridCol w="675299">
                  <a:extLst>
                    <a:ext uri="{9D8B030D-6E8A-4147-A177-3AD203B41FA5}">
                      <a16:colId xmlns:a16="http://schemas.microsoft.com/office/drawing/2014/main" val="3301973813"/>
                    </a:ext>
                  </a:extLst>
                </a:gridCol>
                <a:gridCol w="675299">
                  <a:extLst>
                    <a:ext uri="{9D8B030D-6E8A-4147-A177-3AD203B41FA5}">
                      <a16:colId xmlns:a16="http://schemas.microsoft.com/office/drawing/2014/main" val="2206388513"/>
                    </a:ext>
                  </a:extLst>
                </a:gridCol>
                <a:gridCol w="675299">
                  <a:extLst>
                    <a:ext uri="{9D8B030D-6E8A-4147-A177-3AD203B41FA5}">
                      <a16:colId xmlns:a16="http://schemas.microsoft.com/office/drawing/2014/main" val="3963153217"/>
                    </a:ext>
                  </a:extLst>
                </a:gridCol>
                <a:gridCol w="731520">
                  <a:extLst>
                    <a:ext uri="{9D8B030D-6E8A-4147-A177-3AD203B41FA5}">
                      <a16:colId xmlns:a16="http://schemas.microsoft.com/office/drawing/2014/main" val="707230773"/>
                    </a:ext>
                  </a:extLst>
                </a:gridCol>
                <a:gridCol w="731520">
                  <a:extLst>
                    <a:ext uri="{9D8B030D-6E8A-4147-A177-3AD203B41FA5}">
                      <a16:colId xmlns:a16="http://schemas.microsoft.com/office/drawing/2014/main" val="3741278942"/>
                    </a:ext>
                  </a:extLst>
                </a:gridCol>
                <a:gridCol w="731520">
                  <a:extLst>
                    <a:ext uri="{9D8B030D-6E8A-4147-A177-3AD203B41FA5}">
                      <a16:colId xmlns:a16="http://schemas.microsoft.com/office/drawing/2014/main" val="128203644"/>
                    </a:ext>
                  </a:extLst>
                </a:gridCol>
                <a:gridCol w="731520">
                  <a:extLst>
                    <a:ext uri="{9D8B030D-6E8A-4147-A177-3AD203B41FA5}">
                      <a16:colId xmlns:a16="http://schemas.microsoft.com/office/drawing/2014/main" val="2171331601"/>
                    </a:ext>
                  </a:extLst>
                </a:gridCol>
                <a:gridCol w="1280160">
                  <a:extLst>
                    <a:ext uri="{9D8B030D-6E8A-4147-A177-3AD203B41FA5}">
                      <a16:colId xmlns:a16="http://schemas.microsoft.com/office/drawing/2014/main" val="1974549732"/>
                    </a:ext>
                  </a:extLst>
                </a:gridCol>
              </a:tblGrid>
              <a:tr h="439442">
                <a:tc>
                  <a:txBody>
                    <a:bodyPr/>
                    <a:lstStyle/>
                    <a:p>
                      <a:pPr algn="ctr"/>
                      <a:r>
                        <a:rPr lang="en-US" sz="1200" dirty="0">
                          <a:solidFill>
                            <a:schemeClr val="tx1"/>
                          </a:solidFill>
                        </a:rPr>
                        <a:t>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dirty="0">
                          <a:solidFill>
                            <a:schemeClr val="tx1"/>
                          </a:solidFill>
                        </a:rPr>
                        <a:t>Rock</a:t>
                      </a:r>
                      <a:r>
                        <a:rPr lang="en-US" sz="1200" baseline="0" dirty="0">
                          <a:solidFill>
                            <a:schemeClr val="tx1"/>
                          </a:solidFill>
                        </a:rPr>
                        <a:t> Size</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Angle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Speed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Rock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050" b="1" dirty="0">
                          <a:solidFill>
                            <a:schemeClr val="tx1"/>
                          </a:solidFill>
                        </a:rPr>
                        <a:t>Ground</a:t>
                      </a:r>
                      <a:r>
                        <a:rPr lang="en-US" sz="1050" b="1" baseline="0" dirty="0">
                          <a:solidFill>
                            <a:schemeClr val="tx1"/>
                          </a:solidFill>
                        </a:rPr>
                        <a:t> Density</a:t>
                      </a:r>
                      <a:endParaRPr lang="en-US" sz="105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Crater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lang="en-US" sz="1200" dirty="0">
                          <a:solidFill>
                            <a:schemeClr val="tx1"/>
                          </a:solidFill>
                        </a:rPr>
                        <a:t>Crater Depth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lang="en-US" sz="1200" dirty="0">
                          <a:solidFill>
                            <a:schemeClr val="tx1"/>
                          </a:solidFill>
                        </a:rPr>
                        <a:t>Kinetic</a:t>
                      </a:r>
                      <a:r>
                        <a:rPr lang="en-US" sz="1200" baseline="0" dirty="0">
                          <a:solidFill>
                            <a:schemeClr val="tx1"/>
                          </a:solidFill>
                        </a:rPr>
                        <a:t> Energy</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lang="en-US" sz="1200" dirty="0">
                          <a:solidFill>
                            <a:schemeClr val="tx1"/>
                          </a:solidFill>
                        </a:rPr>
                        <a:t>Impact Energy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en-US" sz="1200" dirty="0">
                          <a:solidFill>
                            <a:schemeClr val="tx1"/>
                          </a:solidFill>
                        </a:rPr>
                        <a:t>Notes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985501100"/>
                  </a:ext>
                </a:extLst>
              </a:tr>
              <a:tr h="365760">
                <a:tc>
                  <a:txBody>
                    <a:bodyPr/>
                    <a:lstStyle/>
                    <a:p>
                      <a:r>
                        <a:rPr lang="en-US" dirty="0"/>
                        <a:t>1</a:t>
                      </a:r>
                    </a:p>
                  </a:txBody>
                  <a:tcPr/>
                </a:tc>
                <a:tc>
                  <a:txBody>
                    <a:bodyPr/>
                    <a:lstStyle/>
                    <a:p>
                      <a:pPr algn="ctr"/>
                      <a:r>
                        <a:rPr lang="en-US" dirty="0"/>
                        <a:t>↑</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95213197"/>
                  </a:ext>
                </a:extLst>
              </a:tr>
              <a:tr h="365760">
                <a:tc>
                  <a:txBody>
                    <a:bodyPr/>
                    <a:lstStyle/>
                    <a:p>
                      <a:r>
                        <a:rPr lang="en-US" dirty="0"/>
                        <a:t>2</a:t>
                      </a:r>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07983959"/>
                  </a:ext>
                </a:extLst>
              </a:tr>
              <a:tr h="365760">
                <a:tc>
                  <a:txBody>
                    <a:bodyPr/>
                    <a:lstStyle/>
                    <a:p>
                      <a:r>
                        <a:rPr lang="en-US" dirty="0"/>
                        <a:t>3</a:t>
                      </a:r>
                    </a:p>
                  </a:txBody>
                  <a:tcPr/>
                </a:tc>
                <a:tc>
                  <a:txBody>
                    <a:bodyPr/>
                    <a:lstStyle/>
                    <a:p>
                      <a:pPr algn="ctr"/>
                      <a:endParaRPr lang="en-US"/>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45431050"/>
                  </a:ext>
                </a:extLst>
              </a:tr>
              <a:tr h="365760">
                <a:tc>
                  <a:txBody>
                    <a:bodyPr/>
                    <a:lstStyle/>
                    <a:p>
                      <a:r>
                        <a:rPr lang="en-US" dirty="0"/>
                        <a:t>4</a:t>
                      </a:r>
                    </a:p>
                  </a:txBody>
                  <a:tcPr/>
                </a:tc>
                <a:tc>
                  <a:txBody>
                    <a:bodyPr/>
                    <a:lstStyle/>
                    <a:p>
                      <a:pPr algn="ctr"/>
                      <a:endParaRPr lang="en-US"/>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7027599"/>
                  </a:ext>
                </a:extLst>
              </a:tr>
              <a:tr h="365760">
                <a:tc>
                  <a:txBody>
                    <a:bodyPr/>
                    <a:lstStyle/>
                    <a:p>
                      <a:r>
                        <a:rPr lang="en-US" dirty="0"/>
                        <a:t>5</a:t>
                      </a:r>
                    </a:p>
                  </a:txBody>
                  <a:tcPr/>
                </a:tc>
                <a:tc>
                  <a:txBody>
                    <a:bodyPr/>
                    <a:lstStyle/>
                    <a:p>
                      <a:pPr algn="ctr"/>
                      <a:endParaRPr lang="en-US"/>
                    </a:p>
                  </a:txBody>
                  <a:tcPr/>
                </a:tc>
                <a:tc>
                  <a:txBody>
                    <a:bodyPr/>
                    <a:lstStyle/>
                    <a:p>
                      <a:pPr algn="ctr"/>
                      <a:endParaRPr lang="en-US"/>
                    </a:p>
                  </a:txBody>
                  <a:tcPr/>
                </a:tc>
                <a:tc>
                  <a:txBody>
                    <a:bodyPr/>
                    <a:lstStyle/>
                    <a:p>
                      <a:pPr algn="ctr"/>
                      <a:r>
                        <a:rPr lang="en-US" dirty="0"/>
                        <a:t>↑</a:t>
                      </a:r>
                    </a:p>
                  </a:txBody>
                  <a:tcPr/>
                </a:tc>
                <a:tc>
                  <a:txBody>
                    <a:bodyPr/>
                    <a:lstStyle/>
                    <a:p>
                      <a:pPr algn="ctr"/>
                      <a:endParaRPr lang="en-US"/>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24835544"/>
                  </a:ext>
                </a:extLst>
              </a:tr>
              <a:tr h="365760">
                <a:tc>
                  <a:txBody>
                    <a:bodyPr/>
                    <a:lstStyle/>
                    <a:p>
                      <a:r>
                        <a:rPr lang="en-US" dirty="0"/>
                        <a:t>6</a:t>
                      </a:r>
                    </a:p>
                  </a:txBody>
                  <a:tcPr/>
                </a:tc>
                <a:tc>
                  <a:txBody>
                    <a:bodyPr/>
                    <a:lstStyle/>
                    <a:p>
                      <a:pPr algn="ctr"/>
                      <a:endParaRPr lang="en-US"/>
                    </a:p>
                  </a:txBody>
                  <a:tcPr/>
                </a:tc>
                <a:tc>
                  <a:txBody>
                    <a:bodyPr/>
                    <a:lstStyle/>
                    <a:p>
                      <a:pPr algn="ctr"/>
                      <a:endParaRPr lang="en-US"/>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06844473"/>
                  </a:ext>
                </a:extLst>
              </a:tr>
              <a:tr h="365760">
                <a:tc>
                  <a:txBody>
                    <a:bodyPr/>
                    <a:lstStyle/>
                    <a:p>
                      <a:r>
                        <a:rPr lang="en-US" dirty="0"/>
                        <a:t>7</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3173587"/>
                  </a:ext>
                </a:extLst>
              </a:tr>
              <a:tr h="0">
                <a:tc>
                  <a:txBody>
                    <a:bodyPr/>
                    <a:lstStyle/>
                    <a:p>
                      <a:r>
                        <a:rPr lang="en-US" dirty="0"/>
                        <a:t>8</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04565080"/>
                  </a:ext>
                </a:extLst>
              </a:tr>
              <a:tr h="365760">
                <a:tc>
                  <a:txBody>
                    <a:bodyPr/>
                    <a:lstStyle/>
                    <a:p>
                      <a:r>
                        <a:rPr lang="en-US" dirty="0"/>
                        <a:t>9</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27072040"/>
                  </a:ext>
                </a:extLst>
              </a:tr>
              <a:tr h="365760">
                <a:tc>
                  <a:txBody>
                    <a:bodyPr/>
                    <a:lstStyle/>
                    <a:p>
                      <a:r>
                        <a:rPr lang="en-US" dirty="0"/>
                        <a:t>10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15908318"/>
                  </a:ext>
                </a:extLst>
              </a:tr>
            </a:tbl>
          </a:graphicData>
        </a:graphic>
      </p:graphicFrame>
      <p:sp>
        <p:nvSpPr>
          <p:cNvPr id="5" name="TextBox 4"/>
          <p:cNvSpPr txBox="1"/>
          <p:nvPr/>
        </p:nvSpPr>
        <p:spPr>
          <a:xfrm>
            <a:off x="1538009" y="5386154"/>
            <a:ext cx="604818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What patterns (if any) do we notice?</a:t>
            </a:r>
          </a:p>
        </p:txBody>
      </p:sp>
      <p:pic>
        <p:nvPicPr>
          <p:cNvPr id="9" name="Picture 8">
            <a:extLst>
              <a:ext uri="{FF2B5EF4-FFF2-40B4-BE49-F238E27FC236}">
                <a16:creationId xmlns:a16="http://schemas.microsoft.com/office/drawing/2014/main" id="{59637A22-A6BA-4644-BFAD-C014DF62D74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3815" y="5337110"/>
            <a:ext cx="871327" cy="750047"/>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0291F07B-B5E3-DA46-83B0-A389B628DAB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587541" y="5337110"/>
            <a:ext cx="854067" cy="743627"/>
          </a:xfrm>
          <a:prstGeom prst="rect">
            <a:avLst/>
          </a:prstGeom>
        </p:spPr>
      </p:pic>
    </p:spTree>
    <p:extLst>
      <p:ext uri="{BB962C8B-B14F-4D97-AF65-F5344CB8AC3E}">
        <p14:creationId xmlns:p14="http://schemas.microsoft.com/office/powerpoint/2010/main" val="10064506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886646" y="322913"/>
            <a:ext cx="7553618" cy="547098"/>
          </a:xfrm>
        </p:spPr>
        <p:txBody>
          <a:bodyPr>
            <a:noAutofit/>
          </a:bodyPr>
          <a:lstStyle/>
          <a:p>
            <a:r>
              <a:rPr lang="en-US" sz="2800" dirty="0">
                <a:latin typeface="Arial" panose="020B0604020202020204" pitchFamily="34" charset="0"/>
                <a:cs typeface="Arial" panose="020B0604020202020204" pitchFamily="34" charset="0"/>
              </a:rPr>
              <a:t>Impact Simulator Class Data Summary Table</a:t>
            </a:r>
          </a:p>
        </p:txBody>
      </p:sp>
      <p:graphicFrame>
        <p:nvGraphicFramePr>
          <p:cNvPr id="11" name="Table 10"/>
          <p:cNvGraphicFramePr>
            <a:graphicFrameLocks noGrp="1"/>
          </p:cNvGraphicFramePr>
          <p:nvPr>
            <p:extLst>
              <p:ext uri="{D42A27DB-BD31-4B8C-83A1-F6EECF244321}">
                <p14:modId xmlns:p14="http://schemas.microsoft.com/office/powerpoint/2010/main" val="1190283653"/>
              </p:ext>
            </p:extLst>
          </p:nvPr>
        </p:nvGraphicFramePr>
        <p:xfrm>
          <a:off x="543815" y="1179853"/>
          <a:ext cx="8080276" cy="4297680"/>
        </p:xfrm>
        <a:graphic>
          <a:graphicData uri="http://schemas.openxmlformats.org/drawingml/2006/table">
            <a:tbl>
              <a:tblPr firstRow="1" bandRow="1">
                <a:tableStyleId>{5C22544A-7EE6-4342-B048-85BDC9FD1C3A}</a:tableStyleId>
              </a:tblPr>
              <a:tblGrid>
                <a:gridCol w="497541">
                  <a:extLst>
                    <a:ext uri="{9D8B030D-6E8A-4147-A177-3AD203B41FA5}">
                      <a16:colId xmlns:a16="http://schemas.microsoft.com/office/drawing/2014/main" val="723547599"/>
                    </a:ext>
                  </a:extLst>
                </a:gridCol>
                <a:gridCol w="675299">
                  <a:extLst>
                    <a:ext uri="{9D8B030D-6E8A-4147-A177-3AD203B41FA5}">
                      <a16:colId xmlns:a16="http://schemas.microsoft.com/office/drawing/2014/main" val="1651138982"/>
                    </a:ext>
                  </a:extLst>
                </a:gridCol>
                <a:gridCol w="675299">
                  <a:extLst>
                    <a:ext uri="{9D8B030D-6E8A-4147-A177-3AD203B41FA5}">
                      <a16:colId xmlns:a16="http://schemas.microsoft.com/office/drawing/2014/main" val="925223154"/>
                    </a:ext>
                  </a:extLst>
                </a:gridCol>
                <a:gridCol w="675299">
                  <a:extLst>
                    <a:ext uri="{9D8B030D-6E8A-4147-A177-3AD203B41FA5}">
                      <a16:colId xmlns:a16="http://schemas.microsoft.com/office/drawing/2014/main" val="3301973813"/>
                    </a:ext>
                  </a:extLst>
                </a:gridCol>
                <a:gridCol w="675299">
                  <a:extLst>
                    <a:ext uri="{9D8B030D-6E8A-4147-A177-3AD203B41FA5}">
                      <a16:colId xmlns:a16="http://schemas.microsoft.com/office/drawing/2014/main" val="2206388513"/>
                    </a:ext>
                  </a:extLst>
                </a:gridCol>
                <a:gridCol w="675299">
                  <a:extLst>
                    <a:ext uri="{9D8B030D-6E8A-4147-A177-3AD203B41FA5}">
                      <a16:colId xmlns:a16="http://schemas.microsoft.com/office/drawing/2014/main" val="3963153217"/>
                    </a:ext>
                  </a:extLst>
                </a:gridCol>
                <a:gridCol w="731520">
                  <a:extLst>
                    <a:ext uri="{9D8B030D-6E8A-4147-A177-3AD203B41FA5}">
                      <a16:colId xmlns:a16="http://schemas.microsoft.com/office/drawing/2014/main" val="707230773"/>
                    </a:ext>
                  </a:extLst>
                </a:gridCol>
                <a:gridCol w="731520">
                  <a:extLst>
                    <a:ext uri="{9D8B030D-6E8A-4147-A177-3AD203B41FA5}">
                      <a16:colId xmlns:a16="http://schemas.microsoft.com/office/drawing/2014/main" val="3741278942"/>
                    </a:ext>
                  </a:extLst>
                </a:gridCol>
                <a:gridCol w="731520">
                  <a:extLst>
                    <a:ext uri="{9D8B030D-6E8A-4147-A177-3AD203B41FA5}">
                      <a16:colId xmlns:a16="http://schemas.microsoft.com/office/drawing/2014/main" val="128203644"/>
                    </a:ext>
                  </a:extLst>
                </a:gridCol>
                <a:gridCol w="731520">
                  <a:extLst>
                    <a:ext uri="{9D8B030D-6E8A-4147-A177-3AD203B41FA5}">
                      <a16:colId xmlns:a16="http://schemas.microsoft.com/office/drawing/2014/main" val="2171331601"/>
                    </a:ext>
                  </a:extLst>
                </a:gridCol>
                <a:gridCol w="1280160">
                  <a:extLst>
                    <a:ext uri="{9D8B030D-6E8A-4147-A177-3AD203B41FA5}">
                      <a16:colId xmlns:a16="http://schemas.microsoft.com/office/drawing/2014/main" val="1974549732"/>
                    </a:ext>
                  </a:extLst>
                </a:gridCol>
              </a:tblGrid>
              <a:tr h="439442">
                <a:tc>
                  <a:txBody>
                    <a:bodyPr/>
                    <a:lstStyle/>
                    <a:p>
                      <a:pPr algn="ctr"/>
                      <a:r>
                        <a:rPr lang="en-US" sz="1200" dirty="0">
                          <a:solidFill>
                            <a:schemeClr val="tx1"/>
                          </a:solidFill>
                        </a:rPr>
                        <a:t>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dirty="0">
                          <a:solidFill>
                            <a:schemeClr val="tx1"/>
                          </a:solidFill>
                        </a:rPr>
                        <a:t>Rock</a:t>
                      </a:r>
                      <a:r>
                        <a:rPr lang="en-US" sz="1200" baseline="0" dirty="0">
                          <a:solidFill>
                            <a:schemeClr val="tx1"/>
                          </a:solidFill>
                        </a:rPr>
                        <a:t> Size</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Angle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Speed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Rock Density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050" dirty="0">
                          <a:solidFill>
                            <a:schemeClr val="tx1"/>
                          </a:solidFill>
                        </a:rPr>
                        <a:t>Ground</a:t>
                      </a:r>
                      <a:r>
                        <a:rPr lang="en-US" sz="1050" baseline="0" dirty="0">
                          <a:solidFill>
                            <a:schemeClr val="tx1"/>
                          </a:solidFill>
                        </a:rPr>
                        <a:t> Density</a:t>
                      </a:r>
                      <a:endParaRPr lang="en-US" sz="10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tc>
                  <a:txBody>
                    <a:bodyPr/>
                    <a:lstStyle/>
                    <a:p>
                      <a:pPr algn="ctr"/>
                      <a:r>
                        <a:rPr lang="en-US" sz="1200" dirty="0">
                          <a:solidFill>
                            <a:schemeClr val="tx1"/>
                          </a:solidFill>
                        </a:rPr>
                        <a:t>Crater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lang="en-US" sz="1200" dirty="0">
                          <a:solidFill>
                            <a:schemeClr val="tx1"/>
                          </a:solidFill>
                        </a:rPr>
                        <a:t>Crater Depth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lang="en-US" sz="1200" dirty="0">
                          <a:solidFill>
                            <a:schemeClr val="tx1"/>
                          </a:solidFill>
                        </a:rPr>
                        <a:t>Kinetic</a:t>
                      </a:r>
                      <a:r>
                        <a:rPr lang="en-US" sz="1200" baseline="0" dirty="0">
                          <a:solidFill>
                            <a:schemeClr val="tx1"/>
                          </a:solidFill>
                        </a:rPr>
                        <a:t> Energy</a:t>
                      </a: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pPr algn="ctr"/>
                      <a:r>
                        <a:rPr lang="en-US" sz="1200" dirty="0">
                          <a:solidFill>
                            <a:schemeClr val="tx1"/>
                          </a:solidFill>
                        </a:rPr>
                        <a:t>Impact Energy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20000"/>
                        <a:lumOff val="80000"/>
                      </a:schemeClr>
                    </a:solidFill>
                  </a:tcPr>
                </a:tc>
                <a:tc>
                  <a:txBody>
                    <a:bodyPr/>
                    <a:lstStyle/>
                    <a:p>
                      <a:r>
                        <a:rPr lang="en-US" sz="1200" dirty="0">
                          <a:solidFill>
                            <a:schemeClr val="tx1"/>
                          </a:solidFill>
                        </a:rPr>
                        <a:t>Notes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985501100"/>
                  </a:ext>
                </a:extLst>
              </a:tr>
              <a:tr h="365760">
                <a:tc>
                  <a:txBody>
                    <a:bodyPr/>
                    <a:lstStyle/>
                    <a:p>
                      <a:r>
                        <a:rPr lang="en-US" dirty="0"/>
                        <a:t>1</a:t>
                      </a:r>
                    </a:p>
                  </a:txBody>
                  <a:tcPr/>
                </a:tc>
                <a:tc>
                  <a:txBody>
                    <a:bodyPr/>
                    <a:lstStyle/>
                    <a:p>
                      <a:pPr algn="ctr"/>
                      <a:r>
                        <a:rPr lang="en-US" dirty="0"/>
                        <a:t>↑</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95213197"/>
                  </a:ext>
                </a:extLst>
              </a:tr>
              <a:tr h="365760">
                <a:tc>
                  <a:txBody>
                    <a:bodyPr/>
                    <a:lstStyle/>
                    <a:p>
                      <a:r>
                        <a:rPr lang="en-US" dirty="0"/>
                        <a:t>2</a:t>
                      </a:r>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07983959"/>
                  </a:ext>
                </a:extLst>
              </a:tr>
              <a:tr h="365760">
                <a:tc>
                  <a:txBody>
                    <a:bodyPr/>
                    <a:lstStyle/>
                    <a:p>
                      <a:r>
                        <a:rPr lang="en-US" dirty="0"/>
                        <a:t>3</a:t>
                      </a:r>
                    </a:p>
                  </a:txBody>
                  <a:tcPr/>
                </a:tc>
                <a:tc>
                  <a:txBody>
                    <a:bodyPr/>
                    <a:lstStyle/>
                    <a:p>
                      <a:pPr algn="ctr"/>
                      <a:endParaRPr lang="en-US"/>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45431050"/>
                  </a:ext>
                </a:extLst>
              </a:tr>
              <a:tr h="365760">
                <a:tc>
                  <a:txBody>
                    <a:bodyPr/>
                    <a:lstStyle/>
                    <a:p>
                      <a:r>
                        <a:rPr lang="en-US" dirty="0"/>
                        <a:t>4</a:t>
                      </a:r>
                    </a:p>
                  </a:txBody>
                  <a:tcPr/>
                </a:tc>
                <a:tc>
                  <a:txBody>
                    <a:bodyPr/>
                    <a:lstStyle/>
                    <a:p>
                      <a:pPr algn="ctr"/>
                      <a:endParaRPr lang="en-US"/>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7027599"/>
                  </a:ext>
                </a:extLst>
              </a:tr>
              <a:tr h="365760">
                <a:tc>
                  <a:txBody>
                    <a:bodyPr/>
                    <a:lstStyle/>
                    <a:p>
                      <a:r>
                        <a:rPr lang="en-US" dirty="0"/>
                        <a:t>5</a:t>
                      </a:r>
                    </a:p>
                  </a:txBody>
                  <a:tcPr/>
                </a:tc>
                <a:tc>
                  <a:txBody>
                    <a:bodyPr/>
                    <a:lstStyle/>
                    <a:p>
                      <a:pPr algn="ctr"/>
                      <a:endParaRPr lang="en-US"/>
                    </a:p>
                  </a:txBody>
                  <a:tcPr/>
                </a:tc>
                <a:tc>
                  <a:txBody>
                    <a:bodyPr/>
                    <a:lstStyle/>
                    <a:p>
                      <a:pPr algn="ctr"/>
                      <a:endParaRPr lang="en-US"/>
                    </a:p>
                  </a:txBody>
                  <a:tcPr/>
                </a:tc>
                <a:tc>
                  <a:txBody>
                    <a:bodyPr/>
                    <a:lstStyle/>
                    <a:p>
                      <a:pPr algn="ctr"/>
                      <a:r>
                        <a:rPr lang="en-US" dirty="0"/>
                        <a:t>↑</a:t>
                      </a:r>
                    </a:p>
                  </a:txBody>
                  <a:tcPr/>
                </a:tc>
                <a:tc>
                  <a:txBody>
                    <a:bodyPr/>
                    <a:lstStyle/>
                    <a:p>
                      <a:pPr algn="ctr"/>
                      <a:endParaRPr lang="en-US"/>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24835544"/>
                  </a:ext>
                </a:extLst>
              </a:tr>
              <a:tr h="365760">
                <a:tc>
                  <a:txBody>
                    <a:bodyPr/>
                    <a:lstStyle/>
                    <a:p>
                      <a:r>
                        <a:rPr lang="en-US" dirty="0"/>
                        <a:t>6</a:t>
                      </a:r>
                    </a:p>
                  </a:txBody>
                  <a:tcPr/>
                </a:tc>
                <a:tc>
                  <a:txBody>
                    <a:bodyPr/>
                    <a:lstStyle/>
                    <a:p>
                      <a:pPr algn="ctr"/>
                      <a:endParaRPr lang="en-US"/>
                    </a:p>
                  </a:txBody>
                  <a:tcPr/>
                </a:tc>
                <a:tc>
                  <a:txBody>
                    <a:bodyPr/>
                    <a:lstStyle/>
                    <a:p>
                      <a:pPr algn="ctr"/>
                      <a:endParaRPr lang="en-US"/>
                    </a:p>
                  </a:txBody>
                  <a:tcPr/>
                </a:tc>
                <a:tc>
                  <a:txBody>
                    <a:bodyPr/>
                    <a:lstStyle/>
                    <a:p>
                      <a:pPr algn="ctr"/>
                      <a:r>
                        <a:rPr lang="en-US" dirty="0"/>
                        <a:t>↓</a:t>
                      </a:r>
                    </a:p>
                  </a:txBody>
                  <a:tcPr/>
                </a:tc>
                <a:tc>
                  <a:txBody>
                    <a:bodyPr/>
                    <a:lstStyle/>
                    <a:p>
                      <a:pPr algn="ctr"/>
                      <a:endParaRPr lang="en-US" dirty="0"/>
                    </a:p>
                  </a:txBody>
                  <a:tcPr/>
                </a:tc>
                <a:tc>
                  <a:txBody>
                    <a:bodyPr/>
                    <a:lstStyle/>
                    <a:p>
                      <a:pPr algn="ctr"/>
                      <a:endParaRPr lang="en-US"/>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06844473"/>
                  </a:ext>
                </a:extLst>
              </a:tr>
              <a:tr h="365760">
                <a:tc>
                  <a:txBody>
                    <a:bodyPr/>
                    <a:lstStyle/>
                    <a:p>
                      <a:r>
                        <a:rPr lang="en-US" dirty="0"/>
                        <a:t>7</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3173587"/>
                  </a:ext>
                </a:extLst>
              </a:tr>
              <a:tr h="365760">
                <a:tc>
                  <a:txBody>
                    <a:bodyPr/>
                    <a:lstStyle/>
                    <a:p>
                      <a:r>
                        <a:rPr lang="en-US" dirty="0"/>
                        <a:t>8</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tc>
                <a:tc>
                  <a:txBody>
                    <a:bodyPr/>
                    <a:lstStyle/>
                    <a:p>
                      <a:pPr algn="ctr"/>
                      <a:endParaRPr lang="en-US" dirty="0"/>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04565080"/>
                  </a:ext>
                </a:extLst>
              </a:tr>
              <a:tr h="365760">
                <a:tc>
                  <a:txBody>
                    <a:bodyPr/>
                    <a:lstStyle/>
                    <a:p>
                      <a:r>
                        <a:rPr lang="en-US" dirty="0"/>
                        <a:t>9</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27072040"/>
                  </a:ext>
                </a:extLst>
              </a:tr>
              <a:tr h="365760">
                <a:tc>
                  <a:txBody>
                    <a:bodyPr/>
                    <a:lstStyle/>
                    <a:p>
                      <a:r>
                        <a:rPr lang="en-US" dirty="0"/>
                        <a:t>10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a:t>
                      </a:r>
                    </a:p>
                  </a:txBody>
                  <a:tcPr>
                    <a:lnR w="12700" cap="flat" cmpd="sng" algn="ctr">
                      <a:solidFill>
                        <a:schemeClr val="tx1"/>
                      </a:solidFill>
                      <a:prstDash val="solid"/>
                      <a:round/>
                      <a:headEnd type="none" w="med" len="med"/>
                      <a:tailEnd type="none" w="med" len="med"/>
                    </a:lnR>
                  </a:tcPr>
                </a:tc>
                <a:tc>
                  <a:txBody>
                    <a:bodyPr/>
                    <a:lstStyle/>
                    <a:p>
                      <a:endParaRPr lang="en-US" dirty="0"/>
                    </a:p>
                  </a:txBody>
                  <a:tcPr>
                    <a:lnL w="12700" cap="flat" cmpd="sng" algn="ctr">
                      <a:solidFill>
                        <a:schemeClr val="tx1"/>
                      </a:solidFill>
                      <a:prstDash val="solid"/>
                      <a:round/>
                      <a:headEnd type="none" w="med" len="med"/>
                      <a:tailEnd type="none" w="med" len="med"/>
                    </a:ln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15908318"/>
                  </a:ext>
                </a:extLst>
              </a:tr>
            </a:tbl>
          </a:graphicData>
        </a:graphic>
      </p:graphicFrame>
      <p:sp>
        <p:nvSpPr>
          <p:cNvPr id="5" name="TextBox 4"/>
          <p:cNvSpPr txBox="1"/>
          <p:nvPr/>
        </p:nvSpPr>
        <p:spPr>
          <a:xfrm>
            <a:off x="1771353" y="5539314"/>
            <a:ext cx="6048188"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What do we think determines the amount of energy in an impact?</a:t>
            </a:r>
          </a:p>
        </p:txBody>
      </p:sp>
      <p:pic>
        <p:nvPicPr>
          <p:cNvPr id="9" name="Picture 8">
            <a:extLst>
              <a:ext uri="{FF2B5EF4-FFF2-40B4-BE49-F238E27FC236}">
                <a16:creationId xmlns:a16="http://schemas.microsoft.com/office/drawing/2014/main" id="{59637A22-A6BA-4644-BFAD-C014DF62D74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3815" y="5641345"/>
            <a:ext cx="871327" cy="750047"/>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0291F07B-B5E3-DA46-83B0-A389B628DAB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321685" y="5641345"/>
            <a:ext cx="854067" cy="743627"/>
          </a:xfrm>
          <a:prstGeom prst="rect">
            <a:avLst/>
          </a:prstGeom>
        </p:spPr>
      </p:pic>
    </p:spTree>
    <p:extLst>
      <p:ext uri="{BB962C8B-B14F-4D97-AF65-F5344CB8AC3E}">
        <p14:creationId xmlns:p14="http://schemas.microsoft.com/office/powerpoint/2010/main" val="79740414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06: Learning Segment </a:t>
            </a:r>
            <a:r>
              <a:rPr lang="en-US" dirty="0" smtClean="0"/>
              <a:t>Summary</a:t>
            </a:r>
            <a:endParaRPr lang="en-US" dirty="0"/>
          </a:p>
        </p:txBody>
      </p:sp>
      <p:sp>
        <p:nvSpPr>
          <p:cNvPr id="4" name="Text Placeholder 3">
            <a:extLst>
              <a:ext uri="{FF2B5EF4-FFF2-40B4-BE49-F238E27FC236}">
                <a16:creationId xmlns:a16="http://schemas.microsoft.com/office/drawing/2014/main" id="{16CEE0D8-69C3-7748-84DF-9FA7B186C8CE}"/>
              </a:ext>
            </a:extLst>
          </p:cNvPr>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 </a:t>
            </a:r>
            <a:r>
              <a:rPr lang="en-US" dirty="0"/>
              <a:t>see that multiple factors change the outcome of impacts, but now we are more focused on wondering what happens with energy when a space rock hits the ground.</a:t>
            </a:r>
          </a:p>
          <a:p>
            <a:endParaRPr lang="en-US" dirty="0"/>
          </a:p>
        </p:txBody>
      </p:sp>
      <p:sp>
        <p:nvSpPr>
          <p:cNvPr id="2" name="Text Placeholder 1"/>
          <p:cNvSpPr>
            <a:spLocks noGrp="1"/>
          </p:cNvSpPr>
          <p:nvPr>
            <p:ph type="body" sz="quarter" idx="11"/>
          </p:nvPr>
        </p:nvSpPr>
        <p:spPr/>
        <p:txBody>
          <a:bodyPr/>
          <a:lstStyle/>
          <a:p>
            <a:pPr>
              <a:lnSpc>
                <a:spcPct val="100000"/>
              </a:lnSpc>
              <a:spcAft>
                <a:spcPts val="400"/>
              </a:spcAft>
            </a:pPr>
            <a:r>
              <a:rPr lang="en-US" dirty="0"/>
              <a:t>LS </a:t>
            </a:r>
            <a:r>
              <a:rPr lang="en-US" dirty="0" smtClean="0"/>
              <a:t>06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p:txBody>
      </p:sp>
    </p:spTree>
    <p:extLst>
      <p:ext uri="{BB962C8B-B14F-4D97-AF65-F5344CB8AC3E}">
        <p14:creationId xmlns:p14="http://schemas.microsoft.com/office/powerpoint/2010/main" val="1774200377"/>
      </p:ext>
    </p:extLst>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07: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5EDDDA22-BD0A-554A-ABFC-7F850959156F}"/>
              </a:ext>
            </a:extLst>
          </p:cNvPr>
          <p:cNvSpPr>
            <a:spLocks noGrp="1"/>
          </p:cNvSpPr>
          <p:nvPr>
            <p:ph type="body" sz="quarter" idx="10"/>
          </p:nvPr>
        </p:nvSpPr>
        <p:spPr/>
        <p:txBody>
          <a:bodyPr/>
          <a:lstStyle/>
          <a:p>
            <a:r>
              <a:rPr lang="en-US" b="1" dirty="0" smtClean="0"/>
              <a:t>We </a:t>
            </a:r>
            <a:r>
              <a:rPr lang="en-US" b="1" dirty="0"/>
              <a:t>explore how energy is involved in impacts through a lab and run some calculations that show us how much energy is released as heat.</a:t>
            </a:r>
          </a:p>
          <a:p>
            <a:pPr>
              <a:spcAft>
                <a:spcPts val="600"/>
              </a:spcAft>
            </a:pPr>
            <a:endParaRPr lang="en-US" dirty="0"/>
          </a:p>
          <a:p>
            <a:endParaRPr lang="en-US" dirty="0"/>
          </a:p>
        </p:txBody>
      </p:sp>
      <p:sp>
        <p:nvSpPr>
          <p:cNvPr id="8" name="Text Placeholder 7">
            <a:extLst>
              <a:ext uri="{FF2B5EF4-FFF2-40B4-BE49-F238E27FC236}">
                <a16:creationId xmlns:a16="http://schemas.microsoft.com/office/drawing/2014/main" id="{7CF4A897-6461-F14A-B6C2-D0A33F7FCA2E}"/>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FE 07 Shaking BBs Lab (for Students)</a:t>
            </a:r>
          </a:p>
          <a:p>
            <a:pPr>
              <a:spcAft>
                <a:spcPts val="600"/>
              </a:spcAft>
            </a:pPr>
            <a:r>
              <a:rPr lang="en-US" dirty="0"/>
              <a:t>FE 07 Shaking BBs Lab Teacher Guide</a:t>
            </a:r>
          </a:p>
          <a:p>
            <a:pPr>
              <a:spcAft>
                <a:spcPts val="600"/>
              </a:spcAft>
            </a:pPr>
            <a:r>
              <a:rPr lang="en-US" dirty="0"/>
              <a:t>FE 07 Calculating the KE of Meteors (for Students)</a:t>
            </a:r>
          </a:p>
          <a:p>
            <a:pPr>
              <a:spcAft>
                <a:spcPts val="600"/>
              </a:spcAft>
            </a:pPr>
            <a:r>
              <a:rPr lang="en-US" dirty="0"/>
              <a:t>FE 07 Calculating the KE of Meteors Teacher Guide</a:t>
            </a:r>
          </a:p>
          <a:p>
            <a:pPr>
              <a:spcAft>
                <a:spcPts val="600"/>
              </a:spcAft>
            </a:pPr>
            <a:endParaRPr lang="en-US" dirty="0"/>
          </a:p>
          <a:p>
            <a:pPr>
              <a:spcAft>
                <a:spcPts val="600"/>
              </a:spcAft>
            </a:pPr>
            <a:r>
              <a:rPr lang="en-US" dirty="0"/>
              <a:t>MBER Teacher Guide – Energy and the Earth and Physical Sciences</a:t>
            </a:r>
          </a:p>
          <a:p>
            <a:endParaRPr lang="en-US" dirty="0"/>
          </a:p>
        </p:txBody>
      </p:sp>
      <p:sp>
        <p:nvSpPr>
          <p:cNvPr id="7" name="Text Placeholder 6">
            <a:extLst>
              <a:ext uri="{FF2B5EF4-FFF2-40B4-BE49-F238E27FC236}">
                <a16:creationId xmlns:a16="http://schemas.microsoft.com/office/drawing/2014/main" id="{412F69E4-4636-1048-BE3D-0939BB84C8F0}"/>
              </a:ext>
            </a:extLst>
          </p:cNvPr>
          <p:cNvSpPr>
            <a:spLocks noGrp="1"/>
          </p:cNvSpPr>
          <p:nvPr>
            <p:ph type="body" sz="quarter" idx="11"/>
          </p:nvPr>
        </p:nvSpPr>
        <p:spPr/>
        <p:txBody>
          <a:bodyPr/>
          <a:lstStyle/>
          <a:p>
            <a:r>
              <a:rPr lang="en-US" dirty="0"/>
              <a:t>110 minutes</a:t>
            </a:r>
          </a:p>
        </p:txBody>
      </p:sp>
    </p:spTree>
    <p:extLst>
      <p:ext uri="{BB962C8B-B14F-4D97-AF65-F5344CB8AC3E}">
        <p14:creationId xmlns:p14="http://schemas.microsoft.com/office/powerpoint/2010/main" val="1399634299"/>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07: Preparing for the Lab</a:t>
            </a:r>
          </a:p>
        </p:txBody>
      </p:sp>
      <p:sp>
        <p:nvSpPr>
          <p:cNvPr id="2" name="Text Placeholder 1">
            <a:extLst>
              <a:ext uri="{FF2B5EF4-FFF2-40B4-BE49-F238E27FC236}">
                <a16:creationId xmlns:a16="http://schemas.microsoft.com/office/drawing/2014/main" id="{5598DBF7-590F-E740-AB00-1C16F979C802}"/>
              </a:ext>
            </a:extLst>
          </p:cNvPr>
          <p:cNvSpPr>
            <a:spLocks noGrp="1"/>
          </p:cNvSpPr>
          <p:nvPr>
            <p:ph type="body" sz="quarter" idx="10"/>
          </p:nvPr>
        </p:nvSpPr>
        <p:spPr/>
        <p:txBody>
          <a:bodyPr/>
          <a:lstStyle/>
          <a:p>
            <a:pPr>
              <a:spcAft>
                <a:spcPts val="600"/>
              </a:spcAft>
            </a:pPr>
            <a:r>
              <a:rPr lang="en-US" dirty="0"/>
              <a:t>Coming out of the on-line simulator, students should be ready to further explore the questions and ideas they have about energy during impact events.</a:t>
            </a:r>
          </a:p>
          <a:p>
            <a:r>
              <a:rPr lang="en-US" dirty="0"/>
              <a:t>Your students may have a fairly good understanding of matter– as particles (molecules and atoms), the phases of matter and how matter generally behaves. They have also (by this point) worked with you to understand that matter is conserved. </a:t>
            </a:r>
            <a:r>
              <a:rPr lang="en-US" b="1" dirty="0"/>
              <a:t>Student understanding of energy, however, might be a bit less concrete, as it is among adults. </a:t>
            </a:r>
            <a:r>
              <a:rPr lang="en-US" dirty="0"/>
              <a:t>Again, please be certain to read the teacher guide on energy as specified in the introductory notes to the previous learning segment.</a:t>
            </a:r>
          </a:p>
          <a:p>
            <a:r>
              <a:rPr lang="en-US" dirty="0"/>
              <a:t>Beyond completing the preparations outlined in the Shaking BBs Lab Teacher Guide, you’ll also need to decide how you will plant to talk to your students about the following concepts around energy. You do not need to come conclusively to each of these statements by the end of this learning segment, but you should be most of the way there, with students at least wondering where they stand on each.</a:t>
            </a:r>
          </a:p>
          <a:p>
            <a:pPr marL="342900" lvl="0" indent="-342900">
              <a:spcBef>
                <a:spcPts val="600"/>
              </a:spcBef>
              <a:buFont typeface="+mj-lt"/>
              <a:buAutoNum type="arabicPeriod"/>
            </a:pPr>
            <a:r>
              <a:rPr lang="en-US" dirty="0"/>
              <a:t>Energy is conserved. </a:t>
            </a:r>
          </a:p>
          <a:p>
            <a:pPr marL="342900" lvl="0" indent="-342900">
              <a:buFont typeface="+mj-lt"/>
              <a:buAutoNum type="arabicPeriod"/>
            </a:pPr>
            <a:r>
              <a:rPr lang="en-US" dirty="0"/>
              <a:t>There are different kinds or forms of energy.</a:t>
            </a:r>
          </a:p>
          <a:p>
            <a:pPr marL="342900" lvl="0" indent="-342900">
              <a:buFont typeface="+mj-lt"/>
              <a:buAutoNum type="arabicPeriod"/>
            </a:pPr>
            <a:r>
              <a:rPr lang="en-US" dirty="0"/>
              <a:t>Energy can be transformed from one form to another.</a:t>
            </a:r>
          </a:p>
          <a:p>
            <a:pPr marL="342900" lvl="0" indent="-342900">
              <a:buFont typeface="+mj-lt"/>
              <a:buAutoNum type="arabicPeriod"/>
            </a:pPr>
            <a:r>
              <a:rPr lang="en-US" dirty="0"/>
              <a:t>Heat is a form of energy that “appears to disappear”.</a:t>
            </a:r>
          </a:p>
          <a:p>
            <a:pPr>
              <a:spcBef>
                <a:spcPts val="600"/>
              </a:spcBef>
            </a:pPr>
            <a:r>
              <a:rPr lang="en-US" dirty="0"/>
              <a:t>We’ve provided some optional, supplemental student-facing slides at the end of this PowerPoint. As always, you are welcome to use them as-is or to modify them for your own purposes. The punchline of this lab is that kinetic energy is often transformed into heat. And that is exactly what is happening to most of the kinetic energy at the time of impact</a:t>
            </a:r>
            <a:r>
              <a:rPr lang="en-US" dirty="0" smtClean="0"/>
              <a:t>.</a:t>
            </a:r>
          </a:p>
          <a:p>
            <a:pPr>
              <a:spcBef>
                <a:spcPts val="600"/>
              </a:spcBef>
            </a:pPr>
            <a:r>
              <a:rPr lang="en-US" i="1" dirty="0"/>
              <a:t>Be sure to read the Earth Science Guides on the website for more complete background information. These guides may be particularly germane during enactment of earth science units, but they will more generally inform you instruction using the Living Earth curricular resources</a:t>
            </a:r>
            <a:r>
              <a:rPr lang="en-US" i="1" dirty="0" smtClean="0"/>
              <a:t>. More than one guide is devoted to the topic of energy since this is often a tricky concept for teachers and students alike.</a:t>
            </a:r>
            <a:endParaRPr lang="en-US" i="1" dirty="0"/>
          </a:p>
          <a:p>
            <a:pPr>
              <a:spcBef>
                <a:spcPts val="600"/>
              </a:spcBef>
            </a:pPr>
            <a:endParaRPr lang="en-US" dirty="0"/>
          </a:p>
          <a:p>
            <a:pPr>
              <a:spcAft>
                <a:spcPts val="600"/>
              </a:spcAft>
            </a:pPr>
            <a:endParaRPr lang="en-US" dirty="0"/>
          </a:p>
          <a:p>
            <a:endParaRPr lang="en-US" dirty="0"/>
          </a:p>
        </p:txBody>
      </p:sp>
    </p:spTree>
    <p:extLst>
      <p:ext uri="{BB962C8B-B14F-4D97-AF65-F5344CB8AC3E}">
        <p14:creationId xmlns:p14="http://schemas.microsoft.com/office/powerpoint/2010/main" val="1701298618"/>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07: Preparing Your Students for Calculations</a:t>
            </a:r>
          </a:p>
        </p:txBody>
      </p:sp>
      <p:sp>
        <p:nvSpPr>
          <p:cNvPr id="2" name="Text Placeholder 1">
            <a:extLst>
              <a:ext uri="{FF2B5EF4-FFF2-40B4-BE49-F238E27FC236}">
                <a16:creationId xmlns:a16="http://schemas.microsoft.com/office/drawing/2014/main" id="{D62F9E00-9605-B047-999C-F61320C57611}"/>
              </a:ext>
            </a:extLst>
          </p:cNvPr>
          <p:cNvSpPr>
            <a:spLocks noGrp="1"/>
          </p:cNvSpPr>
          <p:nvPr>
            <p:ph type="body" sz="quarter" idx="10"/>
          </p:nvPr>
        </p:nvSpPr>
        <p:spPr/>
        <p:txBody>
          <a:bodyPr/>
          <a:lstStyle/>
          <a:p>
            <a:pPr>
              <a:spcAft>
                <a:spcPts val="600"/>
              </a:spcAft>
            </a:pPr>
            <a:r>
              <a:rPr lang="en-US" dirty="0"/>
              <a:t>A second challenge students will encounter in this learning segment is performing a calculation. As the instructor, you may be wary of having students tackle this, but it is an important opportunity to have students engage in a less commonly enacted Science and Engineering Practice (or SEP) as defined by the NGSS. You may, however, need to scaffold the activity for your particular student population and the wide variation students might exhibit in their computational skills. </a:t>
            </a:r>
            <a:endParaRPr lang="en-US" dirty="0" smtClean="0"/>
          </a:p>
          <a:p>
            <a:pPr>
              <a:spcAft>
                <a:spcPts val="600"/>
              </a:spcAft>
            </a:pPr>
            <a:r>
              <a:rPr lang="en-US" dirty="0"/>
              <a:t>Please read the Teacher Guide provided with the unit materials. Decide how much independent work you will require from students. This is an excellent opportunity for them to exercise their understanding of algebra, but the calculations require an attention to conversions and units. The task is not straight forward. </a:t>
            </a:r>
          </a:p>
          <a:p>
            <a:pPr>
              <a:spcAft>
                <a:spcPts val="600"/>
              </a:spcAft>
            </a:pPr>
            <a:r>
              <a:rPr lang="en-US" dirty="0"/>
              <a:t>Beyond managing the calculation itself, you’ll want to make sure students understand WHY they are engaged in the calculation. What are we trying to figure out? (Is the heat of impact enough to melt rock?) Why are we trying to figure this out? (We are still wondering if matter vaporizes or melts during impact and we are also wondering what happens to all of the energy in a collision.) During calculations, students often lose sight of the motivation. Help them to ground the lab and calculation in making sense of something</a:t>
            </a:r>
            <a:r>
              <a:rPr lang="en-US" dirty="0" smtClean="0"/>
              <a:t>. </a:t>
            </a:r>
            <a:r>
              <a:rPr lang="en-US" dirty="0"/>
              <a:t>By then end, we want students to have an appreciation of just how much heat meteor impacts produce and how/why such impacts melt huge amounts of rock.</a:t>
            </a:r>
            <a:r>
              <a:rPr lang="en-US" dirty="0" smtClean="0"/>
              <a:t> </a:t>
            </a:r>
            <a:r>
              <a:rPr lang="en-US" dirty="0"/>
              <a:t>If the math prevents them from getting to that conceptual understanding, consider leading the class through the calculations from the front of the room and/or truncating the activity in other ways</a:t>
            </a:r>
            <a:r>
              <a:rPr lang="en-US" dirty="0" smtClean="0"/>
              <a:t>.</a:t>
            </a:r>
            <a:endParaRPr lang="en-US" dirty="0"/>
          </a:p>
        </p:txBody>
      </p:sp>
    </p:spTree>
    <p:extLst>
      <p:ext uri="{BB962C8B-B14F-4D97-AF65-F5344CB8AC3E}">
        <p14:creationId xmlns:p14="http://schemas.microsoft.com/office/powerpoint/2010/main" val="301351151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B03C2-CEA7-4981-9410-7AA42EDD6E1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5154" y="1246521"/>
            <a:ext cx="7686379" cy="4364957"/>
          </a:xfrm>
          <a:prstGeom prst="rect">
            <a:avLst/>
          </a:prstGeom>
        </p:spPr>
      </p:pic>
      <p:sp>
        <p:nvSpPr>
          <p:cNvPr id="7" name="Title 1">
            <a:extLst>
              <a:ext uri="{FF2B5EF4-FFF2-40B4-BE49-F238E27FC236}">
                <a16:creationId xmlns:a16="http://schemas.microsoft.com/office/drawing/2014/main" id="{82B20DFB-A913-46B9-87AD-21826AE6C605}"/>
              </a:ext>
            </a:extLst>
          </p:cNvPr>
          <p:cNvSpPr>
            <a:spLocks noGrp="1"/>
          </p:cNvSpPr>
          <p:nvPr>
            <p:ph type="title"/>
          </p:nvPr>
        </p:nvSpPr>
        <p:spPr>
          <a:xfrm>
            <a:off x="776766" y="568037"/>
            <a:ext cx="7763156" cy="428482"/>
          </a:xfrm>
        </p:spPr>
        <p:txBody>
          <a:bodyPr>
            <a:normAutofit fontScale="90000"/>
          </a:bodyPr>
          <a:lstStyle/>
          <a:p>
            <a:r>
              <a:rPr lang="en-US" dirty="0">
                <a:latin typeface="Arial" panose="020B0604020202020204" pitchFamily="34" charset="0"/>
                <a:cs typeface="Arial" panose="020B0604020202020204" pitchFamily="34" charset="0"/>
              </a:rPr>
              <a:t>Earth: Describe what you see…</a:t>
            </a:r>
          </a:p>
        </p:txBody>
      </p:sp>
    </p:spTree>
    <p:extLst>
      <p:ext uri="{BB962C8B-B14F-4D97-AF65-F5344CB8AC3E}">
        <p14:creationId xmlns:p14="http://schemas.microsoft.com/office/powerpoint/2010/main" val="18838479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Navigation: What have we learned over the past couple of days? </a:t>
            </a:r>
            <a:endParaRPr lang="en-US" sz="1400" dirty="0"/>
          </a:p>
        </p:txBody>
      </p:sp>
      <p:sp>
        <p:nvSpPr>
          <p:cNvPr id="4" name="TextBox 3"/>
          <p:cNvSpPr txBox="1"/>
          <p:nvPr/>
        </p:nvSpPr>
        <p:spPr>
          <a:xfrm>
            <a:off x="87703" y="622226"/>
            <a:ext cx="8932876" cy="1631216"/>
          </a:xfrm>
          <a:prstGeom prst="rect">
            <a:avLst/>
          </a:prstGeom>
          <a:noFill/>
        </p:spPr>
        <p:txBody>
          <a:bodyPr wrap="square" rtlCol="0">
            <a:spAutoFit/>
          </a:bodyPr>
          <a:lstStyle/>
          <a:p>
            <a:pPr>
              <a:spcAft>
                <a:spcPts val="600"/>
              </a:spcAft>
            </a:pPr>
            <a:r>
              <a:rPr lang="en-US" u="sng" dirty="0"/>
              <a:t>Tracking Ideas: What are we wondering? and What have we learned?</a:t>
            </a:r>
          </a:p>
          <a:p>
            <a:pPr>
              <a:spcAft>
                <a:spcPts val="600"/>
              </a:spcAft>
            </a:pPr>
            <a:r>
              <a:rPr lang="en-US" dirty="0"/>
              <a:t>Again, these are sample questions and ideas you might develop in the course of this learning segment. Please see the document Teacher Guide – Building the Model for more information on tracking ideas in Learning Segments 03-07.</a:t>
            </a:r>
          </a:p>
          <a:p>
            <a:pPr>
              <a:spcAft>
                <a:spcPts val="600"/>
              </a:spcAft>
            </a:pPr>
            <a:r>
              <a:rPr lang="en-US" u="sng" dirty="0"/>
              <a:t> </a:t>
            </a:r>
          </a:p>
        </p:txBody>
      </p:sp>
      <p:sp>
        <p:nvSpPr>
          <p:cNvPr id="6" name="TextBox 5"/>
          <p:cNvSpPr txBox="1"/>
          <p:nvPr/>
        </p:nvSpPr>
        <p:spPr>
          <a:xfrm>
            <a:off x="219177" y="2032750"/>
            <a:ext cx="8659352" cy="1431161"/>
          </a:xfrm>
          <a:prstGeom prst="rect">
            <a:avLst/>
          </a:prstGeom>
          <a:solidFill>
            <a:schemeClr val="bg1"/>
          </a:solidFill>
          <a:ln>
            <a:solidFill>
              <a:schemeClr val="tx1"/>
            </a:solidFill>
          </a:ln>
        </p:spPr>
        <p:txBody>
          <a:bodyPr wrap="square" rtlCol="0">
            <a:spAutoFit/>
          </a:bodyPr>
          <a:lstStyle/>
          <a:p>
            <a:pPr>
              <a:spcAft>
                <a:spcPts val="600"/>
              </a:spcAft>
            </a:pPr>
            <a:r>
              <a:rPr lang="en-US" b="1" u="sng" dirty="0"/>
              <a:t>What are we wondering?</a:t>
            </a:r>
          </a:p>
          <a:p>
            <a:pPr>
              <a:spcAft>
                <a:spcPts val="600"/>
              </a:spcAft>
            </a:pPr>
            <a:r>
              <a:rPr lang="en-US" dirty="0"/>
              <a:t>What really happens to matter during an impact?</a:t>
            </a:r>
          </a:p>
          <a:p>
            <a:pPr>
              <a:spcAft>
                <a:spcPts val="600"/>
              </a:spcAft>
            </a:pPr>
            <a:r>
              <a:rPr lang="en-US" dirty="0"/>
              <a:t>What happens with energy and heat?</a:t>
            </a:r>
          </a:p>
          <a:p>
            <a:pPr>
              <a:spcAft>
                <a:spcPts val="600"/>
              </a:spcAft>
            </a:pPr>
            <a:r>
              <a:rPr lang="en-US" dirty="0"/>
              <a:t>What makes a meteor vaporize or not vaporize if it actually makes it to the ground?</a:t>
            </a:r>
          </a:p>
        </p:txBody>
      </p:sp>
      <p:sp>
        <p:nvSpPr>
          <p:cNvPr id="7" name="TextBox 6"/>
          <p:cNvSpPr txBox="1"/>
          <p:nvPr/>
        </p:nvSpPr>
        <p:spPr>
          <a:xfrm>
            <a:off x="219177" y="3559716"/>
            <a:ext cx="8659352" cy="2739211"/>
          </a:xfrm>
          <a:prstGeom prst="rect">
            <a:avLst/>
          </a:prstGeom>
          <a:solidFill>
            <a:schemeClr val="bg1"/>
          </a:solidFill>
          <a:ln>
            <a:solidFill>
              <a:schemeClr val="tx1"/>
            </a:solidFill>
          </a:ln>
        </p:spPr>
        <p:txBody>
          <a:bodyPr wrap="square" rtlCol="0">
            <a:spAutoFit/>
          </a:bodyPr>
          <a:lstStyle/>
          <a:p>
            <a:pPr>
              <a:spcAft>
                <a:spcPts val="600"/>
              </a:spcAft>
            </a:pPr>
            <a:r>
              <a:rPr lang="en-US" b="1" u="sng" dirty="0"/>
              <a:t>What we have learned:</a:t>
            </a:r>
          </a:p>
          <a:p>
            <a:pPr>
              <a:spcAft>
                <a:spcPts val="600"/>
              </a:spcAft>
            </a:pPr>
            <a:r>
              <a:rPr lang="en-US" dirty="0"/>
              <a:t>In special circumstances, matter can be converted to energy, but that’s not what is happening here. (We are pretty sure.)</a:t>
            </a:r>
          </a:p>
          <a:p>
            <a:r>
              <a:rPr lang="en-US" dirty="0"/>
              <a:t>Energy comes in many forms and can be transformed or converted from one kind to another.</a:t>
            </a:r>
          </a:p>
          <a:p>
            <a:r>
              <a:rPr lang="en-US" dirty="0"/>
              <a:t>Kinetic energy is the energy of motion (and thus of meteors) and depends on the size (or mass) and speed of an object (like a space rock).</a:t>
            </a:r>
          </a:p>
          <a:p>
            <a:r>
              <a:rPr lang="en-US" dirty="0"/>
              <a:t>During impacts, most of the kinetic energy is converted to heat. </a:t>
            </a:r>
          </a:p>
          <a:p>
            <a:r>
              <a:rPr lang="en-US" dirty="0"/>
              <a:t>The heat from an impact is enough to melt rock.</a:t>
            </a:r>
          </a:p>
        </p:txBody>
      </p:sp>
    </p:spTree>
    <p:extLst>
      <p:ext uri="{BB962C8B-B14F-4D97-AF65-F5344CB8AC3E}">
        <p14:creationId xmlns:p14="http://schemas.microsoft.com/office/powerpoint/2010/main" val="54385971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r>
              <a:rPr lang="en-US" sz="3600" dirty="0">
                <a:latin typeface="Arial" panose="020B0604020202020204" pitchFamily="34" charset="0"/>
                <a:cs typeface="Arial" panose="020B0604020202020204" pitchFamily="34" charset="0"/>
              </a:rPr>
              <a:t>Focusing on Energy…</a:t>
            </a:r>
          </a:p>
        </p:txBody>
      </p:sp>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419964" y="1151080"/>
            <a:ext cx="7842587" cy="42638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Up until our work with the online simulator, we were mostly been focused on matter, but what about energy? </a:t>
            </a:r>
          </a:p>
          <a:p>
            <a:pPr marL="0" indent="0">
              <a:lnSpc>
                <a:spcPct val="110000"/>
              </a:lnSpc>
              <a:spcBef>
                <a:spcPts val="0"/>
              </a:spcBef>
              <a:spcAft>
                <a:spcPts val="450"/>
              </a:spcAft>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i="1" dirty="0">
                <a:latin typeface="Arial" panose="020B0604020202020204" pitchFamily="34" charset="0"/>
                <a:cs typeface="Arial" panose="020B0604020202020204" pitchFamily="34" charset="0"/>
              </a:rPr>
              <a:t>		</a:t>
            </a:r>
          </a:p>
          <a:p>
            <a:pPr marL="0" indent="0">
              <a:lnSpc>
                <a:spcPct val="110000"/>
              </a:lnSpc>
              <a:spcBef>
                <a:spcPts val="0"/>
              </a:spcBef>
              <a:spcAft>
                <a:spcPts val="450"/>
              </a:spcAft>
              <a:buNone/>
            </a:pPr>
            <a:r>
              <a:rPr lang="en-US" i="1" dirty="0">
                <a:latin typeface="Arial" panose="020B0604020202020204" pitchFamily="34" charset="0"/>
                <a:cs typeface="Arial" panose="020B0604020202020204" pitchFamily="34" charset="0"/>
              </a:rPr>
              <a:t>		How is energy involved in impacts?</a:t>
            </a:r>
          </a:p>
          <a:p>
            <a:pPr marL="0" indent="0">
              <a:lnSpc>
                <a:spcPct val="110000"/>
              </a:lnSpc>
              <a:spcBef>
                <a:spcPts val="0"/>
              </a:spcBef>
              <a:spcAft>
                <a:spcPts val="450"/>
              </a:spcAft>
              <a:buNone/>
            </a:pPr>
            <a:endParaRPr lang="en-US" i="1" dirty="0">
              <a:solidFill>
                <a:srgbClr val="800000"/>
              </a:solidFill>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i="1" dirty="0">
              <a:solidFill>
                <a:srgbClr val="800000"/>
              </a:solidFill>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i="1" dirty="0">
              <a:solidFill>
                <a:srgbClr val="800000"/>
              </a:solidFill>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100" baseline="30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100" baseline="30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100" baseline="30000" dirty="0"/>
          </a:p>
        </p:txBody>
      </p:sp>
      <p:pic>
        <p:nvPicPr>
          <p:cNvPr id="5" name="Picture 4" descr="Icon&#10;&#10;Description automatically generated with low confidence">
            <a:extLst>
              <a:ext uri="{FF2B5EF4-FFF2-40B4-BE49-F238E27FC236}">
                <a16:creationId xmlns:a16="http://schemas.microsoft.com/office/drawing/2014/main" id="{F7288F3D-E902-4844-9ACC-F24B5AEFF63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81449" y="3429000"/>
            <a:ext cx="1201990" cy="1069848"/>
          </a:xfrm>
          <a:prstGeom prst="rect">
            <a:avLst/>
          </a:prstGeom>
        </p:spPr>
      </p:pic>
    </p:spTree>
    <p:extLst>
      <p:ext uri="{BB962C8B-B14F-4D97-AF65-F5344CB8AC3E}">
        <p14:creationId xmlns:p14="http://schemas.microsoft.com/office/powerpoint/2010/main" val="276454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142111" y="612259"/>
            <a:ext cx="4245413" cy="547098"/>
          </a:xfrm>
        </p:spPr>
        <p:txBody>
          <a:bodyPr>
            <a:noAutofit/>
          </a:bodyPr>
          <a:lstStyle/>
          <a:p>
            <a:r>
              <a:rPr lang="en-US" sz="3600" dirty="0">
                <a:latin typeface="Arial" panose="020B0604020202020204" pitchFamily="34" charset="0"/>
                <a:cs typeface="Arial" panose="020B0604020202020204" pitchFamily="34" charset="0"/>
              </a:rPr>
              <a:t>What is energy?</a:t>
            </a:r>
          </a:p>
        </p:txBody>
      </p:sp>
      <p:sp>
        <p:nvSpPr>
          <p:cNvPr id="3" name="TextBox 2"/>
          <p:cNvSpPr txBox="1"/>
          <p:nvPr/>
        </p:nvSpPr>
        <p:spPr>
          <a:xfrm>
            <a:off x="578644" y="1507331"/>
            <a:ext cx="7372349" cy="4963923"/>
          </a:xfrm>
          <a:prstGeom prst="rect">
            <a:avLst/>
          </a:prstGeom>
          <a:noFill/>
        </p:spPr>
        <p:txBody>
          <a:bodyPr wrap="square" rtlCol="0">
            <a:spAutoFit/>
          </a:bodyPr>
          <a:lstStyle/>
          <a:p>
            <a:pPr>
              <a:lnSpc>
                <a:spcPct val="120000"/>
              </a:lnSpc>
              <a:spcAft>
                <a:spcPts val="1200"/>
              </a:spcAft>
            </a:pPr>
            <a:r>
              <a:rPr lang="en-US" sz="2800" i="1" dirty="0">
                <a:latin typeface="Arial" panose="020B0604020202020204" pitchFamily="34" charset="0"/>
                <a:cs typeface="Arial" panose="020B0604020202020204" pitchFamily="34" charset="0"/>
              </a:rPr>
              <a:t>What do we know about energy?</a:t>
            </a:r>
          </a:p>
          <a:p>
            <a:pPr marL="342900" indent="-342900">
              <a:spcAft>
                <a:spcPts val="600"/>
              </a:spcAft>
              <a:buFont typeface="Arial" panose="020B0604020202020204" pitchFamily="34" charset="0"/>
              <a:buChar char="•"/>
            </a:pPr>
            <a:r>
              <a:rPr lang="en-US" sz="2000" dirty="0"/>
              <a:t>What does ‘energy’ mean to you? </a:t>
            </a:r>
          </a:p>
          <a:p>
            <a:pPr marL="342900" indent="-342900">
              <a:spcAft>
                <a:spcPts val="600"/>
              </a:spcAft>
              <a:buFont typeface="Arial" panose="020B0604020202020204" pitchFamily="34" charset="0"/>
              <a:buChar char="•"/>
            </a:pPr>
            <a:r>
              <a:rPr lang="en-US" sz="2000" dirty="0"/>
              <a:t>Give an example from your life.</a:t>
            </a:r>
          </a:p>
          <a:p>
            <a:pPr marL="342900" indent="-342900">
              <a:spcAft>
                <a:spcPts val="600"/>
              </a:spcAft>
              <a:buFont typeface="Arial" panose="020B0604020202020204" pitchFamily="34" charset="0"/>
              <a:buChar char="•"/>
            </a:pPr>
            <a:r>
              <a:rPr lang="en-US" sz="2000" dirty="0"/>
              <a:t>Give an example of energy in the world- where? What?</a:t>
            </a:r>
          </a:p>
          <a:p>
            <a:pPr marL="342900" indent="-342900">
              <a:spcAft>
                <a:spcPts val="600"/>
              </a:spcAft>
              <a:buFont typeface="Arial" panose="020B0604020202020204" pitchFamily="34" charset="0"/>
              <a:buChar char="•"/>
            </a:pPr>
            <a:r>
              <a:rPr lang="en-US" sz="2000" dirty="0"/>
              <a:t>Can we see energy? Explain.</a:t>
            </a:r>
          </a:p>
          <a:p>
            <a:pPr marL="342900" indent="-342900">
              <a:spcAft>
                <a:spcPts val="600"/>
              </a:spcAft>
              <a:buFont typeface="Arial" panose="020B0604020202020204" pitchFamily="34" charset="0"/>
              <a:buChar char="•"/>
            </a:pPr>
            <a:r>
              <a:rPr lang="en-US" sz="2000" dirty="0"/>
              <a:t>How does energy “move”? Can it transfer between things (people, animals, rocks)?</a:t>
            </a:r>
          </a:p>
          <a:p>
            <a:pPr marL="342900" indent="-342900">
              <a:spcAft>
                <a:spcPts val="600"/>
              </a:spcAft>
              <a:buFont typeface="Arial" panose="020B0604020202020204" pitchFamily="34" charset="0"/>
              <a:buChar char="•"/>
            </a:pPr>
            <a:r>
              <a:rPr lang="en-US" sz="2000" dirty="0"/>
              <a:t>Can you think of any other words that might mean ‘energy’?</a:t>
            </a:r>
          </a:p>
          <a:p>
            <a:pPr marL="342900" indent="-342900">
              <a:spcAft>
                <a:spcPts val="600"/>
              </a:spcAft>
              <a:buFont typeface="Arial" panose="020B0604020202020204" pitchFamily="34" charset="0"/>
              <a:buChar char="•"/>
            </a:pPr>
            <a:r>
              <a:rPr lang="en-US" sz="2000" dirty="0"/>
              <a:t>When you’re ‘full of energy’, how do you feel?</a:t>
            </a:r>
          </a:p>
          <a:p>
            <a:pPr marL="342900" indent="-342900">
              <a:spcAft>
                <a:spcPts val="600"/>
              </a:spcAft>
              <a:buFont typeface="Arial" panose="020B0604020202020204" pitchFamily="34" charset="0"/>
              <a:buChar char="•"/>
            </a:pPr>
            <a:endParaRPr lang="en-US" sz="2000" i="1" dirty="0">
              <a:latin typeface="Arial" panose="020B0604020202020204" pitchFamily="34" charset="0"/>
              <a:cs typeface="Arial" panose="020B0604020202020204" pitchFamily="34" charset="0"/>
            </a:endParaRPr>
          </a:p>
          <a:p>
            <a:pPr>
              <a:lnSpc>
                <a:spcPct val="110000"/>
              </a:lnSpc>
              <a:spcAft>
                <a:spcPts val="450"/>
              </a:spcAft>
            </a:pPr>
            <a:r>
              <a:rPr lang="en-US" sz="2800" i="1" dirty="0">
                <a:latin typeface="Arial" panose="020B0604020202020204" pitchFamily="34" charset="0"/>
                <a:cs typeface="Arial" panose="020B0604020202020204" pitchFamily="34" charset="0"/>
              </a:rPr>
              <a:t>Write some of your ideas in Doodle O.</a:t>
            </a:r>
          </a:p>
          <a:p>
            <a:endParaRPr lang="en-US" dirty="0"/>
          </a:p>
        </p:txBody>
      </p:sp>
      <p:pic>
        <p:nvPicPr>
          <p:cNvPr id="7" name="Picture 6" descr="Icon&#10;&#10;Description automatically generated with low confidence">
            <a:extLst>
              <a:ext uri="{FF2B5EF4-FFF2-40B4-BE49-F238E27FC236}">
                <a16:creationId xmlns:a16="http://schemas.microsoft.com/office/drawing/2014/main" id="{8EEC0619-20ED-BC4F-9BB4-3E8A4B40BFA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65473" y="353090"/>
            <a:ext cx="1197033" cy="1065436"/>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CE7EFDA-C238-5743-AB50-030F82565A2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133368" y="5350669"/>
            <a:ext cx="1184148" cy="987552"/>
          </a:xfrm>
          <a:prstGeom prst="rect">
            <a:avLst/>
          </a:prstGeom>
        </p:spPr>
      </p:pic>
    </p:spTree>
    <p:extLst>
      <p:ext uri="{BB962C8B-B14F-4D97-AF65-F5344CB8AC3E}">
        <p14:creationId xmlns:p14="http://schemas.microsoft.com/office/powerpoint/2010/main" val="37797628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r>
              <a:rPr lang="en-US" sz="3600" dirty="0">
                <a:latin typeface="Arial" panose="020B0604020202020204" pitchFamily="34" charset="0"/>
                <a:cs typeface="Arial" panose="020B0604020202020204" pitchFamily="34" charset="0"/>
              </a:rPr>
              <a:t>Shifting to a Focus on Energy…</a:t>
            </a:r>
          </a:p>
        </p:txBody>
      </p:sp>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419964" y="1151080"/>
            <a:ext cx="7842587" cy="51014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endParaRPr lang="en-US" sz="2100" baseline="30000" dirty="0"/>
          </a:p>
        </p:txBody>
      </p:sp>
      <p:sp>
        <p:nvSpPr>
          <p:cNvPr id="3" name="TextBox 2">
            <a:extLst>
              <a:ext uri="{FF2B5EF4-FFF2-40B4-BE49-F238E27FC236}">
                <a16:creationId xmlns:a16="http://schemas.microsoft.com/office/drawing/2014/main" id="{5B611FAE-C035-4750-B443-C8A886EDA64D}"/>
              </a:ext>
            </a:extLst>
          </p:cNvPr>
          <p:cNvSpPr txBox="1"/>
          <p:nvPr/>
        </p:nvSpPr>
        <p:spPr>
          <a:xfrm>
            <a:off x="6365406" y="2806288"/>
            <a:ext cx="1533000" cy="553998"/>
          </a:xfrm>
          <a:prstGeom prst="rect">
            <a:avLst/>
          </a:prstGeom>
          <a:noFill/>
        </p:spPr>
        <p:txBody>
          <a:bodyPr wrap="square" rtlCol="0">
            <a:spAutoFit/>
          </a:bodyPr>
          <a:lstStyle/>
          <a:p>
            <a:r>
              <a:rPr lang="en-US" sz="1500" dirty="0"/>
              <a:t>Speed in a certain direction</a:t>
            </a:r>
          </a:p>
        </p:txBody>
      </p:sp>
      <p:cxnSp>
        <p:nvCxnSpPr>
          <p:cNvPr id="5" name="Straight Arrow Connector 4">
            <a:extLst>
              <a:ext uri="{FF2B5EF4-FFF2-40B4-BE49-F238E27FC236}">
                <a16:creationId xmlns:a16="http://schemas.microsoft.com/office/drawing/2014/main" id="{640F42C0-B72F-40E9-B282-9E75F7692C0C}"/>
              </a:ext>
            </a:extLst>
          </p:cNvPr>
          <p:cNvCxnSpPr>
            <a:cxnSpLocks/>
            <a:stCxn id="3" idx="1"/>
          </p:cNvCxnSpPr>
          <p:nvPr/>
        </p:nvCxnSpPr>
        <p:spPr>
          <a:xfrm flipH="1" flipV="1">
            <a:off x="6051232" y="2651330"/>
            <a:ext cx="314174" cy="43195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499864" y="3329503"/>
            <a:ext cx="7055776" cy="3064429"/>
          </a:xfrm>
          <a:prstGeom prst="rect">
            <a:avLst/>
          </a:prstGeom>
          <a:noFill/>
        </p:spPr>
        <p:txBody>
          <a:bodyPr wrap="square" rtlCol="0">
            <a:spAutoFit/>
          </a:bodyPr>
          <a:lstStyle/>
          <a:p>
            <a:pPr>
              <a:lnSpc>
                <a:spcPct val="110000"/>
              </a:lnSpc>
              <a:spcAft>
                <a:spcPts val="450"/>
              </a:spcAft>
            </a:pPr>
            <a:r>
              <a:rPr lang="en-US" sz="2800" dirty="0"/>
              <a:t>Based on what we saw in the simulation and the equation above…</a:t>
            </a:r>
          </a:p>
          <a:p>
            <a:pPr>
              <a:lnSpc>
                <a:spcPct val="110000"/>
              </a:lnSpc>
              <a:spcAft>
                <a:spcPts val="450"/>
              </a:spcAft>
            </a:pPr>
            <a:r>
              <a:rPr lang="en-US" sz="2800" dirty="0">
                <a:sym typeface="Wingdings" panose="05000000000000000000" pitchFamily="2" charset="2"/>
              </a:rPr>
              <a:t> </a:t>
            </a:r>
            <a:r>
              <a:rPr lang="en-US" sz="2800" dirty="0"/>
              <a:t>What happens to the kinetic energy if we increase </a:t>
            </a:r>
            <a:r>
              <a:rPr lang="en-US" sz="2800" b="1" dirty="0"/>
              <a:t>mass</a:t>
            </a:r>
            <a:r>
              <a:rPr lang="en-US" sz="2800" dirty="0"/>
              <a:t>?</a:t>
            </a:r>
          </a:p>
          <a:p>
            <a:pPr>
              <a:lnSpc>
                <a:spcPct val="110000"/>
              </a:lnSpc>
              <a:spcAft>
                <a:spcPts val="450"/>
              </a:spcAft>
            </a:pPr>
            <a:r>
              <a:rPr lang="en-US" sz="2800" dirty="0">
                <a:sym typeface="Wingdings" panose="05000000000000000000" pitchFamily="2" charset="2"/>
              </a:rPr>
              <a:t> </a:t>
            </a:r>
            <a:r>
              <a:rPr lang="en-US" sz="2800" dirty="0"/>
              <a:t>What happens to the kinetic energy if we increase </a:t>
            </a:r>
            <a:r>
              <a:rPr lang="en-US" sz="2800" b="1" dirty="0"/>
              <a:t>velocity (speed)</a:t>
            </a:r>
            <a:r>
              <a:rPr lang="en-US" sz="2800" dirty="0"/>
              <a:t>?</a:t>
            </a:r>
          </a:p>
        </p:txBody>
      </p:sp>
      <p:sp>
        <p:nvSpPr>
          <p:cNvPr id="6" name="TextBox 5"/>
          <p:cNvSpPr txBox="1"/>
          <p:nvPr/>
        </p:nvSpPr>
        <p:spPr>
          <a:xfrm>
            <a:off x="881449" y="1122342"/>
            <a:ext cx="5555308" cy="2521716"/>
          </a:xfrm>
          <a:prstGeom prst="rect">
            <a:avLst/>
          </a:prstGeom>
          <a:noFill/>
        </p:spPr>
        <p:txBody>
          <a:bodyPr wrap="square" rtlCol="0">
            <a:spAutoFit/>
          </a:bodyPr>
          <a:lstStyle/>
          <a:p>
            <a:pPr>
              <a:lnSpc>
                <a:spcPct val="110000"/>
              </a:lnSpc>
              <a:spcAft>
                <a:spcPts val="450"/>
              </a:spcAft>
            </a:pPr>
            <a:r>
              <a:rPr lang="en-US" sz="2800" u="sng" dirty="0"/>
              <a:t>What is “Kinetic” Energy?</a:t>
            </a:r>
          </a:p>
          <a:p>
            <a:pPr>
              <a:lnSpc>
                <a:spcPct val="110000"/>
              </a:lnSpc>
              <a:spcAft>
                <a:spcPts val="450"/>
              </a:spcAft>
            </a:pPr>
            <a:r>
              <a:rPr lang="en-US" sz="2800" i="1" dirty="0"/>
              <a:t> = energy based on </a:t>
            </a:r>
            <a:r>
              <a:rPr lang="en-US" sz="2800" i="1" u="sng" dirty="0"/>
              <a:t>motion</a:t>
            </a:r>
          </a:p>
          <a:p>
            <a:pPr>
              <a:lnSpc>
                <a:spcPct val="110000"/>
              </a:lnSpc>
              <a:spcAft>
                <a:spcPts val="450"/>
              </a:spcAft>
            </a:pPr>
            <a:r>
              <a:rPr lang="en-US" sz="2800" dirty="0"/>
              <a:t>KE = ½ (mass) x (velocity)</a:t>
            </a:r>
            <a:r>
              <a:rPr lang="en-US" sz="2800" baseline="30000" dirty="0"/>
              <a:t>2</a:t>
            </a:r>
          </a:p>
          <a:p>
            <a:pPr>
              <a:lnSpc>
                <a:spcPct val="110000"/>
              </a:lnSpc>
              <a:spcAft>
                <a:spcPts val="450"/>
              </a:spcAft>
            </a:pPr>
            <a:r>
              <a:rPr lang="en-US" sz="2800" dirty="0"/>
              <a:t>KE = ½ m v</a:t>
            </a:r>
            <a:r>
              <a:rPr lang="en-US" sz="2800" baseline="30000" dirty="0"/>
              <a:t>2</a:t>
            </a:r>
            <a:endParaRPr lang="en-US" sz="3200" baseline="30000" dirty="0"/>
          </a:p>
          <a:p>
            <a:endParaRPr lang="en-US" dirty="0"/>
          </a:p>
        </p:txBody>
      </p:sp>
    </p:spTree>
    <p:extLst>
      <p:ext uri="{BB962C8B-B14F-4D97-AF65-F5344CB8AC3E}">
        <p14:creationId xmlns:p14="http://schemas.microsoft.com/office/powerpoint/2010/main" val="195883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34710" y="568863"/>
            <a:ext cx="8628057" cy="547098"/>
          </a:xfrm>
        </p:spPr>
        <p:txBody>
          <a:bodyPr>
            <a:noAutofit/>
          </a:bodyPr>
          <a:lstStyle/>
          <a:p>
            <a:r>
              <a:rPr lang="en-US" sz="3600" dirty="0">
                <a:latin typeface="Arial" panose="020B0604020202020204" pitchFamily="34" charset="0"/>
                <a:cs typeface="Arial" panose="020B0604020202020204" pitchFamily="34" charset="0"/>
              </a:rPr>
              <a:t>Energy During the Dropping Objects Lab</a:t>
            </a:r>
          </a:p>
        </p:txBody>
      </p:sp>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3204982" y="2009554"/>
            <a:ext cx="4700153" cy="48484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sz="2000" u="sng" dirty="0">
                <a:latin typeface="Arial" panose="020B0604020202020204" pitchFamily="34" charset="0"/>
                <a:cs typeface="Arial" panose="020B0604020202020204" pitchFamily="34" charset="0"/>
              </a:rPr>
              <a:t>Some of you tested Scenario A:</a:t>
            </a:r>
          </a:p>
          <a:p>
            <a:pPr marL="0" indent="0">
              <a:lnSpc>
                <a:spcPct val="110000"/>
              </a:lnSpc>
              <a:spcBef>
                <a:spcPts val="0"/>
              </a:spcBef>
              <a:spcAft>
                <a:spcPts val="450"/>
              </a:spcAft>
              <a:buNone/>
            </a:pPr>
            <a:r>
              <a:rPr lang="en-US" sz="2000" dirty="0">
                <a:latin typeface="Arial" panose="020B0604020202020204" pitchFamily="34" charset="0"/>
                <a:cs typeface="Arial" panose="020B0604020202020204" pitchFamily="34" charset="0"/>
              </a:rPr>
              <a:t>Two space rocks about the same size dropped at two </a:t>
            </a:r>
            <a:r>
              <a:rPr lang="en-US" sz="2000" b="1" dirty="0">
                <a:latin typeface="Arial" panose="020B0604020202020204" pitchFamily="34" charset="0"/>
                <a:cs typeface="Arial" panose="020B0604020202020204" pitchFamily="34" charset="0"/>
              </a:rPr>
              <a:t>different heights</a:t>
            </a:r>
            <a:r>
              <a:rPr lang="en-US" sz="2000" dirty="0">
                <a:latin typeface="Arial" panose="020B0604020202020204" pitchFamily="34" charset="0"/>
                <a:cs typeface="Arial" panose="020B0604020202020204" pitchFamily="34" charset="0"/>
              </a:rPr>
              <a:t>.</a:t>
            </a: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sz="2000" u="sng" dirty="0">
                <a:latin typeface="Arial" panose="020B0604020202020204" pitchFamily="34" charset="0"/>
                <a:cs typeface="Arial" panose="020B0604020202020204" pitchFamily="34" charset="0"/>
              </a:rPr>
              <a:t>Some of you tested Scenario B:</a:t>
            </a:r>
          </a:p>
          <a:p>
            <a:pPr marL="0" indent="0">
              <a:lnSpc>
                <a:spcPct val="110000"/>
              </a:lnSpc>
              <a:spcBef>
                <a:spcPts val="0"/>
              </a:spcBef>
              <a:spcAft>
                <a:spcPts val="450"/>
              </a:spcAft>
              <a:buNone/>
            </a:pPr>
            <a:r>
              <a:rPr lang="en-US" sz="2000" dirty="0">
                <a:latin typeface="Arial" panose="020B0604020202020204" pitchFamily="34" charset="0"/>
                <a:cs typeface="Arial" panose="020B0604020202020204" pitchFamily="34" charset="0"/>
              </a:rPr>
              <a:t>Two space rocks of </a:t>
            </a:r>
            <a:r>
              <a:rPr lang="en-US" sz="2000" b="1" dirty="0">
                <a:latin typeface="Arial" panose="020B0604020202020204" pitchFamily="34" charset="0"/>
                <a:cs typeface="Arial" panose="020B0604020202020204" pitchFamily="34" charset="0"/>
              </a:rPr>
              <a:t>different sizes </a:t>
            </a:r>
            <a:r>
              <a:rPr lang="en-US" sz="2000" dirty="0">
                <a:latin typeface="Arial" panose="020B0604020202020204" pitchFamily="34" charset="0"/>
                <a:cs typeface="Arial" panose="020B0604020202020204" pitchFamily="34" charset="0"/>
              </a:rPr>
              <a:t>dropped at the same height.</a:t>
            </a:r>
          </a:p>
        </p:txBody>
      </p:sp>
      <p:grpSp>
        <p:nvGrpSpPr>
          <p:cNvPr id="3" name="Group 2"/>
          <p:cNvGrpSpPr/>
          <p:nvPr/>
        </p:nvGrpSpPr>
        <p:grpSpPr>
          <a:xfrm>
            <a:off x="1678594" y="1406797"/>
            <a:ext cx="1084700" cy="1630068"/>
            <a:chOff x="1678594" y="2043682"/>
            <a:chExt cx="1084700" cy="1630068"/>
          </a:xfrm>
        </p:grpSpPr>
        <p:sp>
          <p:nvSpPr>
            <p:cNvPr id="35" name="Trapezoid 34">
              <a:extLst>
                <a:ext uri="{FF2B5EF4-FFF2-40B4-BE49-F238E27FC236}">
                  <a16:creationId xmlns:a16="http://schemas.microsoft.com/office/drawing/2014/main" id="{ACE4AB9A-13BB-4559-BC1A-86EBA5711212}"/>
                </a:ext>
              </a:extLst>
            </p:cNvPr>
            <p:cNvSpPr/>
            <p:nvPr/>
          </p:nvSpPr>
          <p:spPr>
            <a:xfrm rot="10800000">
              <a:off x="1982244" y="3011762"/>
              <a:ext cx="781050" cy="661988"/>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6" name="Trapezoid 35">
              <a:extLst>
                <a:ext uri="{FF2B5EF4-FFF2-40B4-BE49-F238E27FC236}">
                  <a16:creationId xmlns:a16="http://schemas.microsoft.com/office/drawing/2014/main" id="{1080140E-20FE-4021-88D2-E9376DCDC7B2}"/>
                </a:ext>
              </a:extLst>
            </p:cNvPr>
            <p:cNvSpPr/>
            <p:nvPr/>
          </p:nvSpPr>
          <p:spPr>
            <a:xfrm rot="10800000">
              <a:off x="2054220" y="3237808"/>
              <a:ext cx="639845" cy="42723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CB6B68A2-BFF8-4B40-A3E1-9AE6518003E7}"/>
                </a:ext>
              </a:extLst>
            </p:cNvPr>
            <p:cNvSpPr/>
            <p:nvPr/>
          </p:nvSpPr>
          <p:spPr>
            <a:xfrm>
              <a:off x="2052606" y="2574325"/>
              <a:ext cx="217967" cy="1751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45C5C85C-DE27-4DB3-817B-52F08F6EDE65}"/>
                </a:ext>
              </a:extLst>
            </p:cNvPr>
            <p:cNvSpPr/>
            <p:nvPr/>
          </p:nvSpPr>
          <p:spPr>
            <a:xfrm>
              <a:off x="1719829" y="2043682"/>
              <a:ext cx="210797" cy="1194126"/>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9" name="Straight Connector 38">
              <a:extLst>
                <a:ext uri="{FF2B5EF4-FFF2-40B4-BE49-F238E27FC236}">
                  <a16:creationId xmlns:a16="http://schemas.microsoft.com/office/drawing/2014/main" id="{6E73EBD5-5858-4C32-866B-99BF227AAEE9}"/>
                </a:ext>
              </a:extLst>
            </p:cNvPr>
            <p:cNvCxnSpPr>
              <a:cxnSpLocks/>
            </p:cNvCxnSpPr>
            <p:nvPr/>
          </p:nvCxnSpPr>
          <p:spPr>
            <a:xfrm>
              <a:off x="1827521" y="2733283"/>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708852-3003-43D1-8A8C-D255F90400EA}"/>
                </a:ext>
              </a:extLst>
            </p:cNvPr>
            <p:cNvCxnSpPr/>
            <p:nvPr/>
          </p:nvCxnSpPr>
          <p:spPr>
            <a:xfrm>
              <a:off x="1825227" y="2984316"/>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A22C75E-9F0A-4E29-B900-C655AC3CFDC8}"/>
                </a:ext>
              </a:extLst>
            </p:cNvPr>
            <p:cNvCxnSpPr/>
            <p:nvPr/>
          </p:nvCxnSpPr>
          <p:spPr>
            <a:xfrm>
              <a:off x="1829363" y="2497327"/>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7774383-0285-4DA2-9A28-442323629FFD}"/>
                </a:ext>
              </a:extLst>
            </p:cNvPr>
            <p:cNvCxnSpPr/>
            <p:nvPr/>
          </p:nvCxnSpPr>
          <p:spPr>
            <a:xfrm>
              <a:off x="1825227" y="2276896"/>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2E5EDC7-D85A-4DEF-92A5-9B34689FE10B}"/>
                </a:ext>
              </a:extLst>
            </p:cNvPr>
            <p:cNvSpPr txBox="1"/>
            <p:nvPr/>
          </p:nvSpPr>
          <p:spPr>
            <a:xfrm>
              <a:off x="1678594" y="2880441"/>
              <a:ext cx="198185" cy="230832"/>
            </a:xfrm>
            <a:prstGeom prst="rect">
              <a:avLst/>
            </a:prstGeom>
            <a:noFill/>
          </p:spPr>
          <p:txBody>
            <a:bodyPr wrap="square" rtlCol="0">
              <a:spAutoFit/>
            </a:bodyPr>
            <a:lstStyle/>
            <a:p>
              <a:r>
                <a:rPr lang="en-US" sz="900" dirty="0"/>
                <a:t>1</a:t>
              </a:r>
            </a:p>
          </p:txBody>
        </p:sp>
        <p:sp>
          <p:nvSpPr>
            <p:cNvPr id="44" name="TextBox 43">
              <a:extLst>
                <a:ext uri="{FF2B5EF4-FFF2-40B4-BE49-F238E27FC236}">
                  <a16:creationId xmlns:a16="http://schemas.microsoft.com/office/drawing/2014/main" id="{A0FA8DF3-AF55-4335-AB00-6EDCEBF965EE}"/>
                </a:ext>
              </a:extLst>
            </p:cNvPr>
            <p:cNvSpPr txBox="1"/>
            <p:nvPr/>
          </p:nvSpPr>
          <p:spPr>
            <a:xfrm>
              <a:off x="1678594" y="2629942"/>
              <a:ext cx="198185" cy="230832"/>
            </a:xfrm>
            <a:prstGeom prst="rect">
              <a:avLst/>
            </a:prstGeom>
            <a:noFill/>
          </p:spPr>
          <p:txBody>
            <a:bodyPr wrap="square" rtlCol="0">
              <a:spAutoFit/>
            </a:bodyPr>
            <a:lstStyle/>
            <a:p>
              <a:r>
                <a:rPr lang="en-US" sz="900" dirty="0"/>
                <a:t>2</a:t>
              </a:r>
            </a:p>
          </p:txBody>
        </p:sp>
        <p:sp>
          <p:nvSpPr>
            <p:cNvPr id="45" name="TextBox 44">
              <a:extLst>
                <a:ext uri="{FF2B5EF4-FFF2-40B4-BE49-F238E27FC236}">
                  <a16:creationId xmlns:a16="http://schemas.microsoft.com/office/drawing/2014/main" id="{864B921C-65A4-4140-9C21-F90D9F065122}"/>
                </a:ext>
              </a:extLst>
            </p:cNvPr>
            <p:cNvSpPr txBox="1"/>
            <p:nvPr/>
          </p:nvSpPr>
          <p:spPr>
            <a:xfrm>
              <a:off x="1679897" y="2386640"/>
              <a:ext cx="198185" cy="230832"/>
            </a:xfrm>
            <a:prstGeom prst="rect">
              <a:avLst/>
            </a:prstGeom>
            <a:noFill/>
          </p:spPr>
          <p:txBody>
            <a:bodyPr wrap="square" rtlCol="0">
              <a:spAutoFit/>
            </a:bodyPr>
            <a:lstStyle/>
            <a:p>
              <a:r>
                <a:rPr lang="en-US" sz="900" dirty="0"/>
                <a:t>3</a:t>
              </a:r>
            </a:p>
          </p:txBody>
        </p:sp>
        <p:sp>
          <p:nvSpPr>
            <p:cNvPr id="46" name="TextBox 45">
              <a:extLst>
                <a:ext uri="{FF2B5EF4-FFF2-40B4-BE49-F238E27FC236}">
                  <a16:creationId xmlns:a16="http://schemas.microsoft.com/office/drawing/2014/main" id="{06A8619B-6D9C-456C-BB30-FD94E9844FCA}"/>
                </a:ext>
              </a:extLst>
            </p:cNvPr>
            <p:cNvSpPr txBox="1"/>
            <p:nvPr/>
          </p:nvSpPr>
          <p:spPr>
            <a:xfrm>
              <a:off x="1681916" y="2165557"/>
              <a:ext cx="198185" cy="230832"/>
            </a:xfrm>
            <a:prstGeom prst="rect">
              <a:avLst/>
            </a:prstGeom>
            <a:noFill/>
          </p:spPr>
          <p:txBody>
            <a:bodyPr wrap="square" rtlCol="0">
              <a:spAutoFit/>
            </a:bodyPr>
            <a:lstStyle/>
            <a:p>
              <a:r>
                <a:rPr lang="en-US" sz="900" dirty="0"/>
                <a:t>4</a:t>
              </a:r>
            </a:p>
          </p:txBody>
        </p:sp>
        <p:sp>
          <p:nvSpPr>
            <p:cNvPr id="47" name="Oval 46">
              <a:extLst>
                <a:ext uri="{FF2B5EF4-FFF2-40B4-BE49-F238E27FC236}">
                  <a16:creationId xmlns:a16="http://schemas.microsoft.com/office/drawing/2014/main" id="{BE543999-CC4A-4986-A4EA-C7A008166D2D}"/>
                </a:ext>
              </a:extLst>
            </p:cNvPr>
            <p:cNvSpPr/>
            <p:nvPr/>
          </p:nvSpPr>
          <p:spPr>
            <a:xfrm>
              <a:off x="2407843" y="2072213"/>
              <a:ext cx="217967" cy="1751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 name="Group 3"/>
          <p:cNvGrpSpPr/>
          <p:nvPr/>
        </p:nvGrpSpPr>
        <p:grpSpPr>
          <a:xfrm>
            <a:off x="1712294" y="3917972"/>
            <a:ext cx="1084699" cy="1630068"/>
            <a:chOff x="1712294" y="4141906"/>
            <a:chExt cx="1084699" cy="1630068"/>
          </a:xfrm>
        </p:grpSpPr>
        <p:sp>
          <p:nvSpPr>
            <p:cNvPr id="18" name="Trapezoid 17">
              <a:extLst>
                <a:ext uri="{FF2B5EF4-FFF2-40B4-BE49-F238E27FC236}">
                  <a16:creationId xmlns:a16="http://schemas.microsoft.com/office/drawing/2014/main" id="{7B0F5E28-FF88-4ACF-BC5C-B940316B9299}"/>
                </a:ext>
              </a:extLst>
            </p:cNvPr>
            <p:cNvSpPr/>
            <p:nvPr/>
          </p:nvSpPr>
          <p:spPr>
            <a:xfrm rot="10800000">
              <a:off x="2015943" y="5109986"/>
              <a:ext cx="781050" cy="661988"/>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9" name="Trapezoid 18">
              <a:extLst>
                <a:ext uri="{FF2B5EF4-FFF2-40B4-BE49-F238E27FC236}">
                  <a16:creationId xmlns:a16="http://schemas.microsoft.com/office/drawing/2014/main" id="{789CB1F4-5859-4954-ABB1-BC6C1FCDEE79}"/>
                </a:ext>
              </a:extLst>
            </p:cNvPr>
            <p:cNvSpPr/>
            <p:nvPr/>
          </p:nvSpPr>
          <p:spPr>
            <a:xfrm rot="10800000">
              <a:off x="2087920" y="5336031"/>
              <a:ext cx="639845" cy="42723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1773D2BE-0BE2-4D59-B4A1-D1D723F059C5}"/>
                </a:ext>
              </a:extLst>
            </p:cNvPr>
            <p:cNvSpPr/>
            <p:nvPr/>
          </p:nvSpPr>
          <p:spPr>
            <a:xfrm>
              <a:off x="2119611" y="4237793"/>
              <a:ext cx="217967" cy="1751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5BD95C2-206F-4BFA-9627-119B22D25C72}"/>
                </a:ext>
              </a:extLst>
            </p:cNvPr>
            <p:cNvSpPr/>
            <p:nvPr/>
          </p:nvSpPr>
          <p:spPr>
            <a:xfrm>
              <a:off x="1753529" y="4141906"/>
              <a:ext cx="210797" cy="1194126"/>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Connector 21">
              <a:extLst>
                <a:ext uri="{FF2B5EF4-FFF2-40B4-BE49-F238E27FC236}">
                  <a16:creationId xmlns:a16="http://schemas.microsoft.com/office/drawing/2014/main" id="{D7C26F42-EC76-46A2-B8A3-1D4F02380D75}"/>
                </a:ext>
              </a:extLst>
            </p:cNvPr>
            <p:cNvCxnSpPr>
              <a:cxnSpLocks/>
            </p:cNvCxnSpPr>
            <p:nvPr/>
          </p:nvCxnSpPr>
          <p:spPr>
            <a:xfrm>
              <a:off x="1861221" y="4831506"/>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D0E448-D51C-4C5A-A1E2-F8CC4BF88724}"/>
                </a:ext>
              </a:extLst>
            </p:cNvPr>
            <p:cNvCxnSpPr/>
            <p:nvPr/>
          </p:nvCxnSpPr>
          <p:spPr>
            <a:xfrm>
              <a:off x="1858927" y="5082540"/>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9E0417-146B-4897-AE31-37AB144BBF14}"/>
                </a:ext>
              </a:extLst>
            </p:cNvPr>
            <p:cNvCxnSpPr/>
            <p:nvPr/>
          </p:nvCxnSpPr>
          <p:spPr>
            <a:xfrm>
              <a:off x="1863063" y="4595550"/>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06C87D-7EB7-4CBC-9C5A-8C1EF194DDBD}"/>
                </a:ext>
              </a:extLst>
            </p:cNvPr>
            <p:cNvCxnSpPr/>
            <p:nvPr/>
          </p:nvCxnSpPr>
          <p:spPr>
            <a:xfrm>
              <a:off x="1858927" y="4375119"/>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36CE46-52FF-4522-9DAE-830D02B63ADD}"/>
                </a:ext>
              </a:extLst>
            </p:cNvPr>
            <p:cNvSpPr txBox="1"/>
            <p:nvPr/>
          </p:nvSpPr>
          <p:spPr>
            <a:xfrm>
              <a:off x="1712294" y="4978665"/>
              <a:ext cx="198185" cy="230832"/>
            </a:xfrm>
            <a:prstGeom prst="rect">
              <a:avLst/>
            </a:prstGeom>
            <a:noFill/>
          </p:spPr>
          <p:txBody>
            <a:bodyPr wrap="square" rtlCol="0">
              <a:spAutoFit/>
            </a:bodyPr>
            <a:lstStyle/>
            <a:p>
              <a:r>
                <a:rPr lang="en-US" sz="900" dirty="0"/>
                <a:t>1</a:t>
              </a:r>
            </a:p>
          </p:txBody>
        </p:sp>
        <p:sp>
          <p:nvSpPr>
            <p:cNvPr id="27" name="TextBox 26">
              <a:extLst>
                <a:ext uri="{FF2B5EF4-FFF2-40B4-BE49-F238E27FC236}">
                  <a16:creationId xmlns:a16="http://schemas.microsoft.com/office/drawing/2014/main" id="{51F0C27D-E09F-4D5A-8446-9D8E5F9BAAF3}"/>
                </a:ext>
              </a:extLst>
            </p:cNvPr>
            <p:cNvSpPr txBox="1"/>
            <p:nvPr/>
          </p:nvSpPr>
          <p:spPr>
            <a:xfrm>
              <a:off x="1712294" y="4728166"/>
              <a:ext cx="198185" cy="230832"/>
            </a:xfrm>
            <a:prstGeom prst="rect">
              <a:avLst/>
            </a:prstGeom>
            <a:noFill/>
          </p:spPr>
          <p:txBody>
            <a:bodyPr wrap="square" rtlCol="0">
              <a:spAutoFit/>
            </a:bodyPr>
            <a:lstStyle/>
            <a:p>
              <a:r>
                <a:rPr lang="en-US" sz="900" dirty="0"/>
                <a:t>2</a:t>
              </a:r>
            </a:p>
          </p:txBody>
        </p:sp>
        <p:sp>
          <p:nvSpPr>
            <p:cNvPr id="28" name="TextBox 27">
              <a:extLst>
                <a:ext uri="{FF2B5EF4-FFF2-40B4-BE49-F238E27FC236}">
                  <a16:creationId xmlns:a16="http://schemas.microsoft.com/office/drawing/2014/main" id="{6AE1AD86-7831-414A-85D6-062B0777E10B}"/>
                </a:ext>
              </a:extLst>
            </p:cNvPr>
            <p:cNvSpPr txBox="1"/>
            <p:nvPr/>
          </p:nvSpPr>
          <p:spPr>
            <a:xfrm>
              <a:off x="1713597" y="4484864"/>
              <a:ext cx="198185" cy="230832"/>
            </a:xfrm>
            <a:prstGeom prst="rect">
              <a:avLst/>
            </a:prstGeom>
            <a:noFill/>
          </p:spPr>
          <p:txBody>
            <a:bodyPr wrap="square" rtlCol="0">
              <a:spAutoFit/>
            </a:bodyPr>
            <a:lstStyle/>
            <a:p>
              <a:r>
                <a:rPr lang="en-US" sz="900" dirty="0"/>
                <a:t>3</a:t>
              </a:r>
            </a:p>
          </p:txBody>
        </p:sp>
        <p:sp>
          <p:nvSpPr>
            <p:cNvPr id="29" name="TextBox 28">
              <a:extLst>
                <a:ext uri="{FF2B5EF4-FFF2-40B4-BE49-F238E27FC236}">
                  <a16:creationId xmlns:a16="http://schemas.microsoft.com/office/drawing/2014/main" id="{FFCC8C51-E479-4CAD-B6AE-E3928D6A52FA}"/>
                </a:ext>
              </a:extLst>
            </p:cNvPr>
            <p:cNvSpPr txBox="1"/>
            <p:nvPr/>
          </p:nvSpPr>
          <p:spPr>
            <a:xfrm>
              <a:off x="1715616" y="4263781"/>
              <a:ext cx="198185" cy="230832"/>
            </a:xfrm>
            <a:prstGeom prst="rect">
              <a:avLst/>
            </a:prstGeom>
            <a:noFill/>
          </p:spPr>
          <p:txBody>
            <a:bodyPr wrap="square" rtlCol="0">
              <a:spAutoFit/>
            </a:bodyPr>
            <a:lstStyle/>
            <a:p>
              <a:r>
                <a:rPr lang="en-US" sz="900" dirty="0"/>
                <a:t>4</a:t>
              </a:r>
            </a:p>
          </p:txBody>
        </p:sp>
        <p:sp>
          <p:nvSpPr>
            <p:cNvPr id="48" name="Oval 47">
              <a:extLst>
                <a:ext uri="{FF2B5EF4-FFF2-40B4-BE49-F238E27FC236}">
                  <a16:creationId xmlns:a16="http://schemas.microsoft.com/office/drawing/2014/main" id="{D8053042-230E-4412-9275-8F6F8AB3C28C}"/>
                </a:ext>
              </a:extLst>
            </p:cNvPr>
            <p:cNvSpPr/>
            <p:nvPr/>
          </p:nvSpPr>
          <p:spPr>
            <a:xfrm>
              <a:off x="2388780" y="4175244"/>
              <a:ext cx="290273" cy="23321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2052606" y="5841844"/>
            <a:ext cx="5948710" cy="584775"/>
          </a:xfrm>
          <a:prstGeom prst="rect">
            <a:avLst/>
          </a:prstGeom>
          <a:noFill/>
        </p:spPr>
        <p:txBody>
          <a:bodyPr wrap="square" rtlCol="0">
            <a:spAutoFit/>
          </a:bodyPr>
          <a:lstStyle/>
          <a:p>
            <a:r>
              <a:rPr lang="en-US" sz="3200" dirty="0"/>
              <a:t>What happened in each case?</a:t>
            </a:r>
          </a:p>
        </p:txBody>
      </p:sp>
    </p:spTree>
    <p:extLst>
      <p:ext uri="{BB962C8B-B14F-4D97-AF65-F5344CB8AC3E}">
        <p14:creationId xmlns:p14="http://schemas.microsoft.com/office/powerpoint/2010/main" val="39672802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754651" y="2046177"/>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6" name="Picture 15"/>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00650" y="1371983"/>
            <a:ext cx="732678" cy="764812"/>
          </a:xfrm>
          <a:prstGeom prst="rect">
            <a:avLst/>
          </a:prstGeom>
        </p:spPr>
      </p:pic>
      <p:sp>
        <p:nvSpPr>
          <p:cNvPr id="17" name="Freeform 16"/>
          <p:cNvSpPr/>
          <p:nvPr/>
        </p:nvSpPr>
        <p:spPr>
          <a:xfrm>
            <a:off x="754651" y="4539527"/>
            <a:ext cx="3904736" cy="159863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8" name="Picture 17"/>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95385" y="4059590"/>
            <a:ext cx="732678" cy="764812"/>
          </a:xfrm>
          <a:prstGeom prst="rect">
            <a:avLst/>
          </a:prstGeom>
        </p:spPr>
      </p:pic>
      <p:grpSp>
        <p:nvGrpSpPr>
          <p:cNvPr id="19" name="Group 18"/>
          <p:cNvGrpSpPr/>
          <p:nvPr/>
        </p:nvGrpSpPr>
        <p:grpSpPr>
          <a:xfrm>
            <a:off x="3539053" y="4724574"/>
            <a:ext cx="1413588" cy="1413588"/>
            <a:chOff x="7786396" y="4624746"/>
            <a:chExt cx="1413588" cy="1413588"/>
          </a:xfrm>
        </p:grpSpPr>
        <p:pic>
          <p:nvPicPr>
            <p:cNvPr id="20" name="Picture 1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86396" y="4624746"/>
              <a:ext cx="1413588" cy="1413588"/>
            </a:xfrm>
            <a:prstGeom prst="rect">
              <a:avLst/>
            </a:prstGeom>
          </p:spPr>
        </p:pic>
        <p:sp>
          <p:nvSpPr>
            <p:cNvPr id="21" name="TextBox 20"/>
            <p:cNvSpPr txBox="1"/>
            <p:nvPr/>
          </p:nvSpPr>
          <p:spPr>
            <a:xfrm rot="5400000">
              <a:off x="8354008" y="4625387"/>
              <a:ext cx="370614" cy="369332"/>
            </a:xfrm>
            <a:prstGeom prst="rect">
              <a:avLst/>
            </a:prstGeom>
            <a:noFill/>
          </p:spPr>
          <p:txBody>
            <a:bodyPr wrap="none" rtlCol="0">
              <a:spAutoFit/>
            </a:bodyPr>
            <a:lstStyle/>
            <a:p>
              <a:r>
                <a:rPr lang="en-US" dirty="0"/>
                <a:t>: )</a:t>
              </a:r>
            </a:p>
          </p:txBody>
        </p:sp>
      </p:grpSp>
      <p:sp>
        <p:nvSpPr>
          <p:cNvPr id="22" name="TextBox 21"/>
          <p:cNvSpPr txBox="1"/>
          <p:nvPr/>
        </p:nvSpPr>
        <p:spPr>
          <a:xfrm>
            <a:off x="2607547" y="2185046"/>
            <a:ext cx="175648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Which ball will have more energy when it hits the pin?</a:t>
            </a:r>
          </a:p>
        </p:txBody>
      </p:sp>
      <p:grpSp>
        <p:nvGrpSpPr>
          <p:cNvPr id="2" name="Group 1"/>
          <p:cNvGrpSpPr/>
          <p:nvPr/>
        </p:nvGrpSpPr>
        <p:grpSpPr>
          <a:xfrm>
            <a:off x="4430529" y="329009"/>
            <a:ext cx="4767582" cy="5809153"/>
            <a:chOff x="4430529" y="329009"/>
            <a:chExt cx="4767582" cy="5809153"/>
          </a:xfrm>
        </p:grpSpPr>
        <p:sp>
          <p:nvSpPr>
            <p:cNvPr id="6" name="Freeform 5"/>
            <p:cNvSpPr/>
            <p:nvPr/>
          </p:nvSpPr>
          <p:spPr>
            <a:xfrm>
              <a:off x="5000121" y="2046177"/>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46120" y="1371983"/>
              <a:ext cx="732678" cy="764812"/>
            </a:xfrm>
            <a:prstGeom prst="rect">
              <a:avLst/>
            </a:prstGeom>
          </p:spPr>
        </p:pic>
        <p:sp>
          <p:nvSpPr>
            <p:cNvPr id="11" name="Freeform 10"/>
            <p:cNvSpPr/>
            <p:nvPr/>
          </p:nvSpPr>
          <p:spPr>
            <a:xfrm>
              <a:off x="4609290" y="2046177"/>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6"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430529" y="936138"/>
              <a:ext cx="1139183" cy="1189146"/>
            </a:xfrm>
            <a:prstGeom prst="rect">
              <a:avLst/>
            </a:prstGeom>
          </p:spPr>
        </p:pic>
        <p:grpSp>
          <p:nvGrpSpPr>
            <p:cNvPr id="10" name="Group 9"/>
            <p:cNvGrpSpPr/>
            <p:nvPr/>
          </p:nvGrpSpPr>
          <p:grpSpPr>
            <a:xfrm>
              <a:off x="7784523" y="4724574"/>
              <a:ext cx="1413588" cy="1413588"/>
              <a:chOff x="7786396" y="4624746"/>
              <a:chExt cx="1413588" cy="1413588"/>
            </a:xfrm>
          </p:grpSpPr>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86396" y="4624746"/>
                <a:ext cx="1413588" cy="1413588"/>
              </a:xfrm>
              <a:prstGeom prst="rect">
                <a:avLst/>
              </a:prstGeom>
            </p:spPr>
          </p:pic>
          <p:sp>
            <p:nvSpPr>
              <p:cNvPr id="8" name="TextBox 7"/>
              <p:cNvSpPr txBox="1"/>
              <p:nvPr/>
            </p:nvSpPr>
            <p:spPr>
              <a:xfrm rot="5400000">
                <a:off x="8354008" y="4625387"/>
                <a:ext cx="370614" cy="369332"/>
              </a:xfrm>
              <a:prstGeom prst="rect">
                <a:avLst/>
              </a:prstGeom>
              <a:noFill/>
            </p:spPr>
            <p:txBody>
              <a:bodyPr wrap="none" rtlCol="0">
                <a:spAutoFit/>
              </a:bodyPr>
              <a:lstStyle/>
              <a:p>
                <a:r>
                  <a:rPr lang="en-US" dirty="0"/>
                  <a:t>: )</a:t>
                </a:r>
              </a:p>
            </p:txBody>
          </p:sp>
        </p:grpSp>
        <p:sp>
          <p:nvSpPr>
            <p:cNvPr id="13" name="TextBox 12"/>
            <p:cNvSpPr txBox="1"/>
            <p:nvPr/>
          </p:nvSpPr>
          <p:spPr>
            <a:xfrm>
              <a:off x="6853017" y="2185046"/>
              <a:ext cx="175648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Which ball will have more energy when it hits the pin?</a:t>
              </a:r>
            </a:p>
          </p:txBody>
        </p:sp>
        <p:sp>
          <p:nvSpPr>
            <p:cNvPr id="23" name="Title 1">
              <a:extLst>
                <a:ext uri="{FF2B5EF4-FFF2-40B4-BE49-F238E27FC236}">
                  <a16:creationId xmlns:a16="http://schemas.microsoft.com/office/drawing/2014/main" id="{82F88BC6-3197-4429-846B-61705834A7E0}"/>
                </a:ext>
              </a:extLst>
            </p:cNvPr>
            <p:cNvSpPr txBox="1">
              <a:spLocks/>
            </p:cNvSpPr>
            <p:nvPr/>
          </p:nvSpPr>
          <p:spPr>
            <a:xfrm>
              <a:off x="5626866" y="329009"/>
              <a:ext cx="2982639" cy="54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latin typeface="Arial" panose="020B0604020202020204" pitchFamily="34" charset="0"/>
                  <a:cs typeface="Arial" panose="020B0604020202020204" pitchFamily="34" charset="0"/>
                </a:rPr>
                <a:t>What happens when we increase size?</a:t>
              </a:r>
            </a:p>
          </p:txBody>
        </p:sp>
      </p:grpSp>
      <p:sp>
        <p:nvSpPr>
          <p:cNvPr id="24" name="Title 1">
            <a:extLst>
              <a:ext uri="{FF2B5EF4-FFF2-40B4-BE49-F238E27FC236}">
                <a16:creationId xmlns:a16="http://schemas.microsoft.com/office/drawing/2014/main" id="{82F88BC6-3197-4429-846B-61705834A7E0}"/>
              </a:ext>
            </a:extLst>
          </p:cNvPr>
          <p:cNvSpPr txBox="1">
            <a:spLocks/>
          </p:cNvSpPr>
          <p:nvPr/>
        </p:nvSpPr>
        <p:spPr>
          <a:xfrm>
            <a:off x="868053" y="357693"/>
            <a:ext cx="2982639" cy="54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latin typeface="Arial" panose="020B0604020202020204" pitchFamily="34" charset="0"/>
                <a:cs typeface="Arial" panose="020B0604020202020204" pitchFamily="34" charset="0"/>
              </a:rPr>
              <a:t>What happens when we increase height?</a:t>
            </a:r>
          </a:p>
        </p:txBody>
      </p:sp>
    </p:spTree>
    <p:extLst>
      <p:ext uri="{BB962C8B-B14F-4D97-AF65-F5344CB8AC3E}">
        <p14:creationId xmlns:p14="http://schemas.microsoft.com/office/powerpoint/2010/main" val="9242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pPr>
              <a:lnSpc>
                <a:spcPct val="100000"/>
              </a:lnSpc>
            </a:pPr>
            <a:r>
              <a:rPr lang="en-US" sz="3600" dirty="0">
                <a:latin typeface="Arial" panose="020B0604020202020204" pitchFamily="34" charset="0"/>
                <a:cs typeface="Arial" panose="020B0604020202020204" pitchFamily="34" charset="0"/>
              </a:rPr>
              <a:t>Let’s focus on mass first.</a:t>
            </a:r>
          </a:p>
        </p:txBody>
      </p:sp>
      <p:sp>
        <p:nvSpPr>
          <p:cNvPr id="14" name="TextBox 13"/>
          <p:cNvSpPr txBox="1"/>
          <p:nvPr/>
        </p:nvSpPr>
        <p:spPr>
          <a:xfrm>
            <a:off x="3491452" y="1094744"/>
            <a:ext cx="4844846" cy="3821559"/>
          </a:xfrm>
          <a:prstGeom prst="rect">
            <a:avLst/>
          </a:prstGeom>
          <a:noFill/>
        </p:spPr>
        <p:txBody>
          <a:bodyPr wrap="square" rtlCol="0">
            <a:spAutoFit/>
          </a:bodyPr>
          <a:lstStyle/>
          <a:p>
            <a:pPr>
              <a:lnSpc>
                <a:spcPct val="110000"/>
              </a:lnSpc>
              <a:spcAft>
                <a:spcPts val="450"/>
              </a:spcAft>
            </a:pPr>
            <a:r>
              <a:rPr lang="en-US" i="1" dirty="0">
                <a:latin typeface="Arial" panose="020B0604020202020204" pitchFamily="34" charset="0"/>
                <a:cs typeface="Arial" panose="020B0604020202020204" pitchFamily="34" charset="0"/>
              </a:rPr>
              <a:t>What do we remember about kinetic energy from the simulation?</a:t>
            </a:r>
          </a:p>
          <a:p>
            <a:pPr>
              <a:lnSpc>
                <a:spcPct val="110000"/>
              </a:lnSpc>
              <a:spcAft>
                <a:spcPts val="450"/>
              </a:spcAft>
            </a:pPr>
            <a:endParaRPr lang="en-US" u="sng" dirty="0">
              <a:latin typeface="Arial" panose="020B0604020202020204" pitchFamily="34" charset="0"/>
              <a:cs typeface="Arial" panose="020B0604020202020204" pitchFamily="34" charset="0"/>
            </a:endParaRPr>
          </a:p>
          <a:p>
            <a:pPr>
              <a:lnSpc>
                <a:spcPct val="110000"/>
              </a:lnSpc>
              <a:spcAft>
                <a:spcPts val="450"/>
              </a:spcAft>
            </a:pPr>
            <a:r>
              <a:rPr lang="en-US" u="sng" dirty="0">
                <a:latin typeface="Arial" panose="020B0604020202020204" pitchFamily="34" charset="0"/>
                <a:cs typeface="Arial" panose="020B0604020202020204" pitchFamily="34" charset="0"/>
              </a:rPr>
              <a:t>Kinetic Energy</a:t>
            </a:r>
          </a:p>
          <a:p>
            <a:pPr>
              <a:lnSpc>
                <a:spcPct val="110000"/>
              </a:lnSpc>
              <a:spcAft>
                <a:spcPts val="450"/>
              </a:spcAft>
            </a:pPr>
            <a:r>
              <a:rPr lang="en-US" i="1" dirty="0">
                <a:latin typeface="Arial" panose="020B0604020202020204" pitchFamily="34" charset="0"/>
                <a:cs typeface="Arial" panose="020B0604020202020204" pitchFamily="34" charset="0"/>
              </a:rPr>
              <a:t> = energy based on </a:t>
            </a:r>
            <a:r>
              <a:rPr lang="en-US" i="1" u="sng" dirty="0">
                <a:latin typeface="Arial" panose="020B0604020202020204" pitchFamily="34" charset="0"/>
                <a:cs typeface="Arial" panose="020B0604020202020204" pitchFamily="34" charset="0"/>
              </a:rPr>
              <a:t>motion</a:t>
            </a:r>
          </a:p>
          <a:p>
            <a:pPr>
              <a:lnSpc>
                <a:spcPct val="110000"/>
              </a:lnSpc>
              <a:spcAft>
                <a:spcPts val="450"/>
              </a:spcAft>
            </a:pPr>
            <a:r>
              <a:rPr lang="en-US" dirty="0">
                <a:latin typeface="Arial" panose="020B0604020202020204" pitchFamily="34" charset="0"/>
                <a:cs typeface="Arial" panose="020B0604020202020204" pitchFamily="34" charset="0"/>
              </a:rPr>
              <a:t>KE = ½ (mass) x (velocity)</a:t>
            </a:r>
            <a:r>
              <a:rPr lang="en-US" baseline="30000" dirty="0">
                <a:latin typeface="Arial" panose="020B0604020202020204" pitchFamily="34" charset="0"/>
                <a:cs typeface="Arial" panose="020B0604020202020204" pitchFamily="34" charset="0"/>
              </a:rPr>
              <a:t>2</a:t>
            </a:r>
          </a:p>
          <a:p>
            <a:pPr>
              <a:lnSpc>
                <a:spcPct val="110000"/>
              </a:lnSpc>
              <a:spcAft>
                <a:spcPts val="450"/>
              </a:spcAft>
            </a:pPr>
            <a:r>
              <a:rPr lang="en-US" dirty="0">
                <a:latin typeface="Arial" panose="020B0604020202020204" pitchFamily="34" charset="0"/>
                <a:cs typeface="Arial" panose="020B0604020202020204" pitchFamily="34" charset="0"/>
              </a:rPr>
              <a:t>KE = ½ mv</a:t>
            </a:r>
            <a:r>
              <a:rPr lang="en-US" baseline="30000" dirty="0">
                <a:latin typeface="Arial" panose="020B0604020202020204" pitchFamily="34" charset="0"/>
                <a:cs typeface="Arial" panose="020B0604020202020204" pitchFamily="34" charset="0"/>
              </a:rPr>
              <a:t>2</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dirty="0">
                <a:latin typeface="Arial" panose="020B0604020202020204" pitchFamily="34" charset="0"/>
                <a:cs typeface="Arial" panose="020B0604020202020204" pitchFamily="34" charset="0"/>
              </a:rPr>
              <a:t>So, what happens to kinetic energy if we increase </a:t>
            </a:r>
            <a:r>
              <a:rPr lang="en-US" b="1" dirty="0">
                <a:latin typeface="Arial" panose="020B0604020202020204" pitchFamily="34" charset="0"/>
                <a:cs typeface="Arial" panose="020B0604020202020204" pitchFamily="34" charset="0"/>
              </a:rPr>
              <a:t>mass</a:t>
            </a:r>
            <a:r>
              <a:rPr lang="en-US" dirty="0">
                <a:latin typeface="Arial" panose="020B0604020202020204" pitchFamily="34" charset="0"/>
                <a:cs typeface="Arial" panose="020B0604020202020204" pitchFamily="34" charset="0"/>
              </a:rPr>
              <a:t>? </a:t>
            </a:r>
          </a:p>
          <a:p>
            <a:pPr>
              <a:lnSpc>
                <a:spcPct val="110000"/>
              </a:lnSpc>
              <a:spcAft>
                <a:spcPts val="450"/>
              </a:spcAft>
            </a:pPr>
            <a:r>
              <a:rPr lang="en-US" sz="1600" dirty="0">
                <a:latin typeface="Arial" panose="020B0604020202020204" pitchFamily="34" charset="0"/>
                <a:cs typeface="Arial" panose="020B0604020202020204" pitchFamily="34" charset="0"/>
              </a:rPr>
              <a:t>(For example, what happens if we double mass?)</a:t>
            </a:r>
          </a:p>
        </p:txBody>
      </p:sp>
      <p:sp>
        <p:nvSpPr>
          <p:cNvPr id="15" name="Freeform 14"/>
          <p:cNvSpPr/>
          <p:nvPr/>
        </p:nvSpPr>
        <p:spPr>
          <a:xfrm>
            <a:off x="936940" y="2237906"/>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6" name="Picture 15"/>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182939" y="1563712"/>
            <a:ext cx="732678" cy="764812"/>
          </a:xfrm>
          <a:prstGeom prst="rect">
            <a:avLst/>
          </a:prstGeom>
        </p:spPr>
      </p:pic>
      <p:sp>
        <p:nvSpPr>
          <p:cNvPr id="17" name="Freeform 16"/>
          <p:cNvSpPr/>
          <p:nvPr/>
        </p:nvSpPr>
        <p:spPr>
          <a:xfrm>
            <a:off x="546109" y="2237906"/>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8" name="Picture 17"/>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67348" y="1127867"/>
            <a:ext cx="1139183" cy="1189146"/>
          </a:xfrm>
          <a:prstGeom prst="rect">
            <a:avLst/>
          </a:prstGeom>
        </p:spPr>
      </p:pic>
      <p:sp>
        <p:nvSpPr>
          <p:cNvPr id="22" name="TextBox 21"/>
          <p:cNvSpPr txBox="1"/>
          <p:nvPr/>
        </p:nvSpPr>
        <p:spPr>
          <a:xfrm>
            <a:off x="546109" y="4759823"/>
            <a:ext cx="1756488"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Which ball will have more energy when it hits the pin?</a:t>
            </a:r>
          </a:p>
          <a:p>
            <a:r>
              <a:rPr lang="en-US" b="1" dirty="0">
                <a:latin typeface="Arial" panose="020B0604020202020204" pitchFamily="34" charset="0"/>
                <a:cs typeface="Arial" panose="020B0604020202020204" pitchFamily="34" charset="0"/>
              </a:rPr>
              <a:t>And why?</a:t>
            </a:r>
          </a:p>
        </p:txBody>
      </p:sp>
      <p:grpSp>
        <p:nvGrpSpPr>
          <p:cNvPr id="24" name="Group 23"/>
          <p:cNvGrpSpPr/>
          <p:nvPr/>
        </p:nvGrpSpPr>
        <p:grpSpPr>
          <a:xfrm>
            <a:off x="3809946" y="5049039"/>
            <a:ext cx="1413588" cy="1413588"/>
            <a:chOff x="7786396" y="4624746"/>
            <a:chExt cx="1413588" cy="1413588"/>
          </a:xfrm>
        </p:grpSpPr>
        <p:pic>
          <p:nvPicPr>
            <p:cNvPr id="25" name="Picture 2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86396" y="4624746"/>
              <a:ext cx="1413588" cy="1413588"/>
            </a:xfrm>
            <a:prstGeom prst="rect">
              <a:avLst/>
            </a:prstGeom>
          </p:spPr>
        </p:pic>
        <p:sp>
          <p:nvSpPr>
            <p:cNvPr id="26" name="TextBox 25"/>
            <p:cNvSpPr txBox="1"/>
            <p:nvPr/>
          </p:nvSpPr>
          <p:spPr>
            <a:xfrm rot="5400000">
              <a:off x="8354008" y="4625387"/>
              <a:ext cx="370614" cy="369332"/>
            </a:xfrm>
            <a:prstGeom prst="rect">
              <a:avLst/>
            </a:prstGeom>
            <a:noFill/>
          </p:spPr>
          <p:txBody>
            <a:bodyPr wrap="none" rtlCol="0">
              <a:spAutoFit/>
            </a:bodyPr>
            <a:lstStyle/>
            <a:p>
              <a:r>
                <a:rPr lang="en-US" dirty="0"/>
                <a:t>: )</a:t>
              </a:r>
            </a:p>
          </p:txBody>
        </p:sp>
      </p:grpSp>
    </p:spTree>
    <p:extLst>
      <p:ext uri="{BB962C8B-B14F-4D97-AF65-F5344CB8AC3E}">
        <p14:creationId xmlns:p14="http://schemas.microsoft.com/office/powerpoint/2010/main" val="45973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animEffect transition="in" filter="fade">
                                      <p:cBhvr>
                                        <p:cTn id="23" dur="1000"/>
                                        <p:tgtEl>
                                          <p:spTgt spid="14">
                                            <p:txEl>
                                              <p:pRg st="7" end="7"/>
                                            </p:txEl>
                                          </p:spTgt>
                                        </p:tgtEl>
                                      </p:cBhvr>
                                    </p:animEffect>
                                    <p:anim calcmode="lin" valueType="num">
                                      <p:cBhvr>
                                        <p:cTn id="24"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xEl>
                                              <p:pRg st="8" end="8"/>
                                            </p:txEl>
                                          </p:spTgt>
                                        </p:tgtEl>
                                        <p:attrNameLst>
                                          <p:attrName>style.visibility</p:attrName>
                                        </p:attrNameLst>
                                      </p:cBhvr>
                                      <p:to>
                                        <p:strVal val="visible"/>
                                      </p:to>
                                    </p:set>
                                    <p:animEffect transition="in" filter="fade">
                                      <p:cBhvr>
                                        <p:cTn id="28" dur="1000"/>
                                        <p:tgtEl>
                                          <p:spTgt spid="14">
                                            <p:txEl>
                                              <p:pRg st="8" end="8"/>
                                            </p:txEl>
                                          </p:spTgt>
                                        </p:tgtEl>
                                      </p:cBhvr>
                                    </p:animEffect>
                                    <p:anim calcmode="lin" valueType="num">
                                      <p:cBhvr>
                                        <p:cTn id="29"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pPr>
              <a:lnSpc>
                <a:spcPct val="100000"/>
              </a:lnSpc>
            </a:pPr>
            <a:r>
              <a:rPr lang="en-US" sz="3600" dirty="0">
                <a:latin typeface="Arial" panose="020B0604020202020204" pitchFamily="34" charset="0"/>
                <a:cs typeface="Arial" panose="020B0604020202020204" pitchFamily="34" charset="0"/>
              </a:rPr>
              <a:t>Now let’s focus on height…</a:t>
            </a:r>
          </a:p>
        </p:txBody>
      </p:sp>
      <p:sp>
        <p:nvSpPr>
          <p:cNvPr id="6" name="Freeform 5"/>
          <p:cNvSpPr/>
          <p:nvPr/>
        </p:nvSpPr>
        <p:spPr>
          <a:xfrm>
            <a:off x="5001994" y="1946349"/>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47993" y="1272155"/>
            <a:ext cx="732678" cy="764812"/>
          </a:xfrm>
          <a:prstGeom prst="rect">
            <a:avLst/>
          </a:prstGeom>
        </p:spPr>
      </p:pic>
      <p:sp>
        <p:nvSpPr>
          <p:cNvPr id="11" name="Freeform 10"/>
          <p:cNvSpPr/>
          <p:nvPr/>
        </p:nvSpPr>
        <p:spPr>
          <a:xfrm>
            <a:off x="5001994" y="4439699"/>
            <a:ext cx="3904736" cy="159863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342728" y="3959762"/>
            <a:ext cx="732678" cy="764812"/>
          </a:xfrm>
          <a:prstGeom prst="rect">
            <a:avLst/>
          </a:prstGeom>
        </p:spPr>
      </p:pic>
      <p:grpSp>
        <p:nvGrpSpPr>
          <p:cNvPr id="10" name="Group 9"/>
          <p:cNvGrpSpPr/>
          <p:nvPr/>
        </p:nvGrpSpPr>
        <p:grpSpPr>
          <a:xfrm>
            <a:off x="7786396" y="4624746"/>
            <a:ext cx="1413588" cy="1413588"/>
            <a:chOff x="7786396" y="4624746"/>
            <a:chExt cx="1413588" cy="1413588"/>
          </a:xfrm>
        </p:grpSpPr>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86396" y="4624746"/>
              <a:ext cx="1413588" cy="1413588"/>
            </a:xfrm>
            <a:prstGeom prst="rect">
              <a:avLst/>
            </a:prstGeom>
          </p:spPr>
        </p:pic>
        <p:sp>
          <p:nvSpPr>
            <p:cNvPr id="8" name="TextBox 7"/>
            <p:cNvSpPr txBox="1"/>
            <p:nvPr/>
          </p:nvSpPr>
          <p:spPr>
            <a:xfrm rot="5400000">
              <a:off x="8354008" y="4625387"/>
              <a:ext cx="370614" cy="369332"/>
            </a:xfrm>
            <a:prstGeom prst="rect">
              <a:avLst/>
            </a:prstGeom>
            <a:noFill/>
          </p:spPr>
          <p:txBody>
            <a:bodyPr wrap="none" rtlCol="0">
              <a:spAutoFit/>
            </a:bodyPr>
            <a:lstStyle/>
            <a:p>
              <a:r>
                <a:rPr lang="en-US" dirty="0"/>
                <a:t>: )</a:t>
              </a:r>
            </a:p>
          </p:txBody>
        </p:sp>
      </p:grpSp>
      <p:sp>
        <p:nvSpPr>
          <p:cNvPr id="13" name="TextBox 12"/>
          <p:cNvSpPr txBox="1"/>
          <p:nvPr/>
        </p:nvSpPr>
        <p:spPr>
          <a:xfrm>
            <a:off x="6854890" y="2085218"/>
            <a:ext cx="1756488"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Which ball will have more energy when it hits the pin?</a:t>
            </a:r>
          </a:p>
          <a:p>
            <a:r>
              <a:rPr lang="en-US" b="1" dirty="0">
                <a:latin typeface="Arial" panose="020B0604020202020204" pitchFamily="34" charset="0"/>
                <a:cs typeface="Arial" panose="020B0604020202020204" pitchFamily="34" charset="0"/>
              </a:rPr>
              <a:t>And why?</a:t>
            </a:r>
          </a:p>
        </p:txBody>
      </p:sp>
      <p:sp>
        <p:nvSpPr>
          <p:cNvPr id="14" name="TextBox 13"/>
          <p:cNvSpPr txBox="1"/>
          <p:nvPr/>
        </p:nvSpPr>
        <p:spPr>
          <a:xfrm>
            <a:off x="360455" y="1482728"/>
            <a:ext cx="5216590" cy="4454040"/>
          </a:xfrm>
          <a:prstGeom prst="rect">
            <a:avLst/>
          </a:prstGeom>
          <a:noFill/>
        </p:spPr>
        <p:txBody>
          <a:bodyPr wrap="square" rtlCol="0">
            <a:spAutoFit/>
          </a:bodyPr>
          <a:lstStyle/>
          <a:p>
            <a:pPr>
              <a:lnSpc>
                <a:spcPct val="110000"/>
              </a:lnSpc>
              <a:spcAft>
                <a:spcPts val="450"/>
              </a:spcAft>
            </a:pPr>
            <a:r>
              <a:rPr lang="en-US" u="sng" dirty="0">
                <a:latin typeface="Arial" panose="020B0604020202020204" pitchFamily="34" charset="0"/>
                <a:cs typeface="Arial" panose="020B0604020202020204" pitchFamily="34" charset="0"/>
              </a:rPr>
              <a:t>Kinetic Energy</a:t>
            </a:r>
          </a:p>
          <a:p>
            <a:pPr>
              <a:lnSpc>
                <a:spcPct val="110000"/>
              </a:lnSpc>
              <a:spcAft>
                <a:spcPts val="450"/>
              </a:spcAft>
            </a:pPr>
            <a:r>
              <a:rPr lang="en-US" i="1" dirty="0">
                <a:latin typeface="Arial" panose="020B0604020202020204" pitchFamily="34" charset="0"/>
                <a:cs typeface="Arial" panose="020B0604020202020204" pitchFamily="34" charset="0"/>
              </a:rPr>
              <a:t> = energy based on </a:t>
            </a:r>
            <a:r>
              <a:rPr lang="en-US" i="1" u="sng" dirty="0">
                <a:latin typeface="Arial" panose="020B0604020202020204" pitchFamily="34" charset="0"/>
                <a:cs typeface="Arial" panose="020B0604020202020204" pitchFamily="34" charset="0"/>
              </a:rPr>
              <a:t>motion</a:t>
            </a:r>
          </a:p>
          <a:p>
            <a:pPr>
              <a:lnSpc>
                <a:spcPct val="110000"/>
              </a:lnSpc>
              <a:spcAft>
                <a:spcPts val="450"/>
              </a:spcAft>
            </a:pPr>
            <a:r>
              <a:rPr lang="en-US" dirty="0">
                <a:latin typeface="Arial" panose="020B0604020202020204" pitchFamily="34" charset="0"/>
                <a:cs typeface="Arial" panose="020B0604020202020204" pitchFamily="34" charset="0"/>
              </a:rPr>
              <a:t>KE = ½ (mass) x (velocity)</a:t>
            </a:r>
            <a:r>
              <a:rPr lang="en-US" baseline="30000" dirty="0">
                <a:latin typeface="Arial" panose="020B0604020202020204" pitchFamily="34" charset="0"/>
                <a:cs typeface="Arial" panose="020B0604020202020204" pitchFamily="34" charset="0"/>
              </a:rPr>
              <a:t>2</a:t>
            </a:r>
          </a:p>
          <a:p>
            <a:pPr>
              <a:lnSpc>
                <a:spcPct val="110000"/>
              </a:lnSpc>
              <a:spcAft>
                <a:spcPts val="450"/>
              </a:spcAft>
            </a:pPr>
            <a:r>
              <a:rPr lang="en-US" dirty="0">
                <a:latin typeface="Arial" panose="020B0604020202020204" pitchFamily="34" charset="0"/>
                <a:cs typeface="Arial" panose="020B0604020202020204" pitchFamily="34" charset="0"/>
              </a:rPr>
              <a:t>KE = ½ mv</a:t>
            </a:r>
            <a:r>
              <a:rPr lang="en-US" baseline="30000" dirty="0">
                <a:latin typeface="Arial" panose="020B0604020202020204" pitchFamily="34" charset="0"/>
                <a:cs typeface="Arial" panose="020B0604020202020204" pitchFamily="34" charset="0"/>
              </a:rPr>
              <a:t>2</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dirty="0">
                <a:latin typeface="Arial" panose="020B0604020202020204" pitchFamily="34" charset="0"/>
                <a:cs typeface="Arial" panose="020B0604020202020204" pitchFamily="34" charset="0"/>
              </a:rPr>
              <a:t>What happens to energy if we increase </a:t>
            </a:r>
            <a:r>
              <a:rPr lang="en-US" b="1" dirty="0">
                <a:latin typeface="Arial" panose="020B0604020202020204" pitchFamily="34" charset="0"/>
                <a:cs typeface="Arial" panose="020B0604020202020204" pitchFamily="34" charset="0"/>
              </a:rPr>
              <a:t>height</a:t>
            </a:r>
            <a:r>
              <a:rPr lang="en-US" dirty="0">
                <a:latin typeface="Arial" panose="020B0604020202020204" pitchFamily="34" charset="0"/>
                <a:cs typeface="Arial" panose="020B0604020202020204" pitchFamily="34" charset="0"/>
              </a:rPr>
              <a:t>?</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b="1" u="sng" dirty="0">
                <a:latin typeface="Arial" panose="020B0604020202020204" pitchFamily="34" charset="0"/>
                <a:cs typeface="Arial" panose="020B0604020202020204" pitchFamily="34" charset="0"/>
              </a:rPr>
              <a:t>Potential Energy</a:t>
            </a:r>
          </a:p>
          <a:p>
            <a:pPr>
              <a:lnSpc>
                <a:spcPct val="110000"/>
              </a:lnSpc>
              <a:spcAft>
                <a:spcPts val="450"/>
              </a:spcAft>
            </a:pPr>
            <a:r>
              <a:rPr lang="en-US" b="1" i="1" dirty="0">
                <a:latin typeface="Arial" panose="020B0604020202020204" pitchFamily="34" charset="0"/>
                <a:cs typeface="Arial" panose="020B0604020202020204" pitchFamily="34" charset="0"/>
              </a:rPr>
              <a:t>Another “kind” of energy = the amount of energy when an object is at </a:t>
            </a:r>
            <a:r>
              <a:rPr lang="en-US" b="1" i="1" u="sng" dirty="0">
                <a:latin typeface="Arial" panose="020B0604020202020204" pitchFamily="34" charset="0"/>
                <a:cs typeface="Arial" panose="020B0604020202020204" pitchFamily="34" charset="0"/>
              </a:rPr>
              <a:t>rest</a:t>
            </a:r>
          </a:p>
          <a:p>
            <a:pPr>
              <a:lnSpc>
                <a:spcPct val="110000"/>
              </a:lnSpc>
              <a:spcAft>
                <a:spcPts val="450"/>
              </a:spcAft>
            </a:pPr>
            <a:r>
              <a:rPr lang="en-US" dirty="0">
                <a:latin typeface="Arial" panose="020B0604020202020204" pitchFamily="34" charset="0"/>
                <a:cs typeface="Arial" panose="020B0604020202020204" pitchFamily="34" charset="0"/>
              </a:rPr>
              <a:t>PE = (mass) x (acceleration of gravity) x (height)</a:t>
            </a:r>
          </a:p>
          <a:p>
            <a:pPr>
              <a:lnSpc>
                <a:spcPct val="110000"/>
              </a:lnSpc>
              <a:spcAft>
                <a:spcPts val="450"/>
              </a:spcAft>
            </a:pPr>
            <a:r>
              <a:rPr lang="en-US" dirty="0">
                <a:latin typeface="Arial" panose="020B0604020202020204" pitchFamily="34" charset="0"/>
                <a:cs typeface="Arial" panose="020B0604020202020204" pitchFamily="34" charset="0"/>
              </a:rPr>
              <a:t>PE = m x g x h</a:t>
            </a:r>
          </a:p>
        </p:txBody>
      </p:sp>
    </p:spTree>
    <p:extLst>
      <p:ext uri="{BB962C8B-B14F-4D97-AF65-F5344CB8AC3E}">
        <p14:creationId xmlns:p14="http://schemas.microsoft.com/office/powerpoint/2010/main" val="1940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8" end="8"/>
                                            </p:txEl>
                                          </p:spTgt>
                                        </p:tgtEl>
                                        <p:attrNameLst>
                                          <p:attrName>style.visibility</p:attrName>
                                        </p:attrNameLst>
                                      </p:cBhvr>
                                      <p:to>
                                        <p:strVal val="visible"/>
                                      </p:to>
                                    </p:set>
                                    <p:animEffect transition="in" filter="fade">
                                      <p:cBhvr>
                                        <p:cTn id="7" dur="1000"/>
                                        <p:tgtEl>
                                          <p:spTgt spid="14">
                                            <p:txEl>
                                              <p:pRg st="8" end="8"/>
                                            </p:txEl>
                                          </p:spTgt>
                                        </p:tgtEl>
                                      </p:cBhvr>
                                    </p:animEffect>
                                    <p:anim calcmode="lin" valueType="num">
                                      <p:cBhvr>
                                        <p:cTn id="8"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xEl>
                                              <p:pRg st="9" end="9"/>
                                            </p:txEl>
                                          </p:spTgt>
                                        </p:tgtEl>
                                        <p:attrNameLst>
                                          <p:attrName>style.visibility</p:attrName>
                                        </p:attrNameLst>
                                      </p:cBhvr>
                                      <p:to>
                                        <p:strVal val="visible"/>
                                      </p:to>
                                    </p:set>
                                    <p:animEffect transition="in" filter="fade">
                                      <p:cBhvr>
                                        <p:cTn id="12" dur="1000"/>
                                        <p:tgtEl>
                                          <p:spTgt spid="14">
                                            <p:txEl>
                                              <p:pRg st="9" end="9"/>
                                            </p:txEl>
                                          </p:spTgt>
                                        </p:tgtEl>
                                      </p:cBhvr>
                                    </p:animEffect>
                                    <p:anim calcmode="lin" valueType="num">
                                      <p:cBhvr>
                                        <p:cTn id="13"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xEl>
                                              <p:pRg st="10" end="10"/>
                                            </p:txEl>
                                          </p:spTgt>
                                        </p:tgtEl>
                                        <p:attrNameLst>
                                          <p:attrName>style.visibility</p:attrName>
                                        </p:attrNameLst>
                                      </p:cBhvr>
                                      <p:to>
                                        <p:strVal val="visible"/>
                                      </p:to>
                                    </p:set>
                                    <p:animEffect transition="in" filter="fade">
                                      <p:cBhvr>
                                        <p:cTn id="17" dur="1000"/>
                                        <p:tgtEl>
                                          <p:spTgt spid="14">
                                            <p:txEl>
                                              <p:pRg st="10" end="10"/>
                                            </p:txEl>
                                          </p:spTgt>
                                        </p:tgtEl>
                                      </p:cBhvr>
                                    </p:animEffect>
                                    <p:anim calcmode="lin" valueType="num">
                                      <p:cBhvr>
                                        <p:cTn id="18"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10" end="1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xEl>
                                              <p:pRg st="11" end="11"/>
                                            </p:txEl>
                                          </p:spTgt>
                                        </p:tgtEl>
                                        <p:attrNameLst>
                                          <p:attrName>style.visibility</p:attrName>
                                        </p:attrNameLst>
                                      </p:cBhvr>
                                      <p:to>
                                        <p:strVal val="visible"/>
                                      </p:to>
                                    </p:set>
                                    <p:animEffect transition="in" filter="fade">
                                      <p:cBhvr>
                                        <p:cTn id="22" dur="1000"/>
                                        <p:tgtEl>
                                          <p:spTgt spid="14">
                                            <p:txEl>
                                              <p:pRg st="11" end="11"/>
                                            </p:txEl>
                                          </p:spTgt>
                                        </p:tgtEl>
                                      </p:cBhvr>
                                    </p:animEffect>
                                    <p:anim calcmode="lin" valueType="num">
                                      <p:cBhvr>
                                        <p:cTn id="23" dur="1000" fill="hold"/>
                                        <p:tgtEl>
                                          <p:spTgt spid="14">
                                            <p:txEl>
                                              <p:pRg st="11" end="11"/>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pPr>
              <a:lnSpc>
                <a:spcPct val="100000"/>
              </a:lnSpc>
            </a:pPr>
            <a:r>
              <a:rPr lang="en-US" sz="3600" dirty="0">
                <a:latin typeface="Arial" panose="020B0604020202020204" pitchFamily="34" charset="0"/>
                <a:cs typeface="Arial" panose="020B0604020202020204" pitchFamily="34" charset="0"/>
              </a:rPr>
              <a:t>Height and </a:t>
            </a:r>
            <a:r>
              <a:rPr lang="en-US" sz="3600" dirty="0" smtClean="0">
                <a:latin typeface="Arial" panose="020B0604020202020204" pitchFamily="34" charset="0"/>
                <a:cs typeface="Arial" panose="020B0604020202020204" pitchFamily="34" charset="0"/>
              </a:rPr>
              <a:t>Energy</a:t>
            </a:r>
            <a:endParaRPr lang="en-US" sz="3600" dirty="0">
              <a:latin typeface="Arial" panose="020B0604020202020204" pitchFamily="34" charset="0"/>
              <a:cs typeface="Arial" panose="020B0604020202020204" pitchFamily="34" charset="0"/>
            </a:endParaRPr>
          </a:p>
        </p:txBody>
      </p:sp>
      <p:sp>
        <p:nvSpPr>
          <p:cNvPr id="6" name="Freeform 5"/>
          <p:cNvSpPr/>
          <p:nvPr/>
        </p:nvSpPr>
        <p:spPr>
          <a:xfrm>
            <a:off x="5001994" y="1946349"/>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a:solidFill>
              <a:srgbClr val="8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47993" y="1272155"/>
            <a:ext cx="732678" cy="764812"/>
          </a:xfrm>
          <a:prstGeom prst="rect">
            <a:avLst/>
          </a:prstGeom>
        </p:spPr>
      </p:pic>
      <p:sp>
        <p:nvSpPr>
          <p:cNvPr id="11" name="Freeform 10"/>
          <p:cNvSpPr/>
          <p:nvPr/>
        </p:nvSpPr>
        <p:spPr>
          <a:xfrm>
            <a:off x="5001994" y="4439699"/>
            <a:ext cx="3904736" cy="159863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342728" y="3959762"/>
            <a:ext cx="732678" cy="764812"/>
          </a:xfrm>
          <a:prstGeom prst="rect">
            <a:avLst/>
          </a:prstGeom>
        </p:spPr>
      </p:pic>
      <p:grpSp>
        <p:nvGrpSpPr>
          <p:cNvPr id="10" name="Group 9"/>
          <p:cNvGrpSpPr/>
          <p:nvPr/>
        </p:nvGrpSpPr>
        <p:grpSpPr>
          <a:xfrm>
            <a:off x="7786396" y="4624746"/>
            <a:ext cx="1413588" cy="1413588"/>
            <a:chOff x="7786396" y="4624746"/>
            <a:chExt cx="1413588" cy="1413588"/>
          </a:xfrm>
        </p:grpSpPr>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86396" y="4624746"/>
              <a:ext cx="1413588" cy="1413588"/>
            </a:xfrm>
            <a:prstGeom prst="rect">
              <a:avLst/>
            </a:prstGeom>
          </p:spPr>
        </p:pic>
        <p:sp>
          <p:nvSpPr>
            <p:cNvPr id="8" name="TextBox 7"/>
            <p:cNvSpPr txBox="1"/>
            <p:nvPr/>
          </p:nvSpPr>
          <p:spPr>
            <a:xfrm rot="5400000">
              <a:off x="8354008" y="4625387"/>
              <a:ext cx="370614" cy="369332"/>
            </a:xfrm>
            <a:prstGeom prst="rect">
              <a:avLst/>
            </a:prstGeom>
            <a:noFill/>
          </p:spPr>
          <p:txBody>
            <a:bodyPr wrap="none" rtlCol="0">
              <a:spAutoFit/>
            </a:bodyPr>
            <a:lstStyle/>
            <a:p>
              <a:r>
                <a:rPr lang="en-US" dirty="0"/>
                <a:t>: )</a:t>
              </a:r>
            </a:p>
          </p:txBody>
        </p:sp>
      </p:grpSp>
      <p:sp>
        <p:nvSpPr>
          <p:cNvPr id="14" name="TextBox 13"/>
          <p:cNvSpPr txBox="1"/>
          <p:nvPr/>
        </p:nvSpPr>
        <p:spPr>
          <a:xfrm>
            <a:off x="6160767" y="1389716"/>
            <a:ext cx="2620768" cy="369332"/>
          </a:xfrm>
          <a:prstGeom prst="rect">
            <a:avLst/>
          </a:prstGeom>
          <a:noFill/>
        </p:spPr>
        <p:txBody>
          <a:bodyPr wrap="square" rtlCol="0">
            <a:spAutoFit/>
          </a:bodyPr>
          <a:lstStyle/>
          <a:p>
            <a:r>
              <a:rPr lang="en-US" dirty="0"/>
              <a:t>Higher Potential Energy</a:t>
            </a:r>
          </a:p>
        </p:txBody>
      </p:sp>
      <p:sp>
        <p:nvSpPr>
          <p:cNvPr id="15" name="TextBox 14"/>
          <p:cNvSpPr txBox="1"/>
          <p:nvPr/>
        </p:nvSpPr>
        <p:spPr>
          <a:xfrm>
            <a:off x="6204247" y="6148939"/>
            <a:ext cx="2620768" cy="646331"/>
          </a:xfrm>
          <a:prstGeom prst="rect">
            <a:avLst/>
          </a:prstGeom>
          <a:noFill/>
        </p:spPr>
        <p:txBody>
          <a:bodyPr wrap="square" rtlCol="0">
            <a:spAutoFit/>
          </a:bodyPr>
          <a:lstStyle/>
          <a:p>
            <a:r>
              <a:rPr lang="en-US" dirty="0">
                <a:sym typeface="Wingdings" panose="05000000000000000000" pitchFamily="2" charset="2"/>
              </a:rPr>
              <a:t> </a:t>
            </a:r>
            <a:r>
              <a:rPr lang="en-US" dirty="0"/>
              <a:t>Higher Kinetic Energy</a:t>
            </a:r>
          </a:p>
        </p:txBody>
      </p:sp>
      <p:sp>
        <p:nvSpPr>
          <p:cNvPr id="16" name="TextBox 15"/>
          <p:cNvSpPr txBox="1"/>
          <p:nvPr/>
        </p:nvSpPr>
        <p:spPr>
          <a:xfrm>
            <a:off x="360455" y="1482728"/>
            <a:ext cx="5216590" cy="4555606"/>
          </a:xfrm>
          <a:prstGeom prst="rect">
            <a:avLst/>
          </a:prstGeom>
          <a:noFill/>
        </p:spPr>
        <p:txBody>
          <a:bodyPr wrap="square" rtlCol="0">
            <a:spAutoFit/>
          </a:bodyPr>
          <a:lstStyle/>
          <a:p>
            <a:pPr>
              <a:lnSpc>
                <a:spcPct val="110000"/>
              </a:lnSpc>
              <a:spcAft>
                <a:spcPts val="450"/>
              </a:spcAft>
            </a:pPr>
            <a:r>
              <a:rPr lang="en-US" u="sng" dirty="0">
                <a:latin typeface="Arial" panose="020B0604020202020204" pitchFamily="34" charset="0"/>
                <a:cs typeface="Arial" panose="020B0604020202020204" pitchFamily="34" charset="0"/>
              </a:rPr>
              <a:t>Kinetic Energy</a:t>
            </a:r>
          </a:p>
          <a:p>
            <a:pPr>
              <a:lnSpc>
                <a:spcPct val="110000"/>
              </a:lnSpc>
              <a:spcAft>
                <a:spcPts val="450"/>
              </a:spcAft>
            </a:pPr>
            <a:r>
              <a:rPr lang="en-US" i="1" dirty="0">
                <a:latin typeface="Arial" panose="020B0604020202020204" pitchFamily="34" charset="0"/>
                <a:cs typeface="Arial" panose="020B0604020202020204" pitchFamily="34" charset="0"/>
              </a:rPr>
              <a:t> = energy based on </a:t>
            </a:r>
            <a:r>
              <a:rPr lang="en-US" i="1" u="sng" dirty="0">
                <a:latin typeface="Arial" panose="020B0604020202020204" pitchFamily="34" charset="0"/>
                <a:cs typeface="Arial" panose="020B0604020202020204" pitchFamily="34" charset="0"/>
              </a:rPr>
              <a:t>motion</a:t>
            </a:r>
          </a:p>
          <a:p>
            <a:pPr>
              <a:lnSpc>
                <a:spcPct val="110000"/>
              </a:lnSpc>
              <a:spcAft>
                <a:spcPts val="450"/>
              </a:spcAft>
            </a:pPr>
            <a:r>
              <a:rPr lang="en-US" dirty="0">
                <a:latin typeface="Arial" panose="020B0604020202020204" pitchFamily="34" charset="0"/>
                <a:cs typeface="Arial" panose="020B0604020202020204" pitchFamily="34" charset="0"/>
              </a:rPr>
              <a:t>KE = ½ (mass) x (velocity)</a:t>
            </a:r>
            <a:r>
              <a:rPr lang="en-US" baseline="30000" dirty="0">
                <a:latin typeface="Arial" panose="020B0604020202020204" pitchFamily="34" charset="0"/>
                <a:cs typeface="Arial" panose="020B0604020202020204" pitchFamily="34" charset="0"/>
              </a:rPr>
              <a:t>2</a:t>
            </a:r>
          </a:p>
          <a:p>
            <a:pPr>
              <a:lnSpc>
                <a:spcPct val="110000"/>
              </a:lnSpc>
              <a:spcAft>
                <a:spcPts val="450"/>
              </a:spcAft>
            </a:pPr>
            <a:r>
              <a:rPr lang="en-US" dirty="0">
                <a:latin typeface="Arial" panose="020B0604020202020204" pitchFamily="34" charset="0"/>
                <a:cs typeface="Arial" panose="020B0604020202020204" pitchFamily="34" charset="0"/>
              </a:rPr>
              <a:t>KE = ½ mv</a:t>
            </a:r>
            <a:r>
              <a:rPr lang="en-US" baseline="30000" dirty="0">
                <a:latin typeface="Arial" panose="020B0604020202020204" pitchFamily="34" charset="0"/>
                <a:cs typeface="Arial" panose="020B0604020202020204" pitchFamily="34" charset="0"/>
              </a:rPr>
              <a:t>2</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dirty="0">
                <a:latin typeface="Arial" panose="020B0604020202020204" pitchFamily="34" charset="0"/>
                <a:cs typeface="Arial" panose="020B0604020202020204" pitchFamily="34" charset="0"/>
              </a:rPr>
              <a:t>What happens to energy if we increase </a:t>
            </a:r>
            <a:r>
              <a:rPr lang="en-US" b="1" dirty="0">
                <a:latin typeface="Arial" panose="020B0604020202020204" pitchFamily="34" charset="0"/>
                <a:cs typeface="Arial" panose="020B0604020202020204" pitchFamily="34" charset="0"/>
              </a:rPr>
              <a:t>height</a:t>
            </a:r>
            <a:r>
              <a:rPr lang="en-US" dirty="0">
                <a:latin typeface="Arial" panose="020B0604020202020204" pitchFamily="34" charset="0"/>
                <a:cs typeface="Arial" panose="020B0604020202020204" pitchFamily="34" charset="0"/>
              </a:rPr>
              <a:t>?</a:t>
            </a:r>
          </a:p>
          <a:p>
            <a:pPr>
              <a:lnSpc>
                <a:spcPct val="110000"/>
              </a:lnSpc>
              <a:spcAft>
                <a:spcPts val="450"/>
              </a:spcAft>
            </a:pPr>
            <a:endParaRPr lang="en-US" dirty="0">
              <a:solidFill>
                <a:srgbClr val="800000"/>
              </a:solidFill>
              <a:latin typeface="Arial" panose="020B0604020202020204" pitchFamily="34" charset="0"/>
              <a:cs typeface="Arial" panose="020B0604020202020204" pitchFamily="34" charset="0"/>
            </a:endParaRP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b="1" u="sng" dirty="0">
                <a:latin typeface="Arial" panose="020B0604020202020204" pitchFamily="34" charset="0"/>
                <a:cs typeface="Arial" panose="020B0604020202020204" pitchFamily="34" charset="0"/>
              </a:rPr>
              <a:t>Potential Energy</a:t>
            </a:r>
          </a:p>
          <a:p>
            <a:pPr>
              <a:lnSpc>
                <a:spcPct val="110000"/>
              </a:lnSpc>
              <a:spcAft>
                <a:spcPts val="450"/>
              </a:spcAft>
            </a:pPr>
            <a:r>
              <a:rPr lang="en-US" b="1" i="1" dirty="0">
                <a:latin typeface="Arial" panose="020B0604020202020204" pitchFamily="34" charset="0"/>
                <a:cs typeface="Arial" panose="020B0604020202020204" pitchFamily="34" charset="0"/>
              </a:rPr>
              <a:t>Another “kind” of energy = the amount of energy when an object is at </a:t>
            </a:r>
            <a:r>
              <a:rPr lang="en-US" b="1" i="1" u="sng" dirty="0">
                <a:latin typeface="Arial" panose="020B0604020202020204" pitchFamily="34" charset="0"/>
                <a:cs typeface="Arial" panose="020B0604020202020204" pitchFamily="34" charset="0"/>
              </a:rPr>
              <a:t>rest</a:t>
            </a:r>
          </a:p>
          <a:p>
            <a:pPr>
              <a:lnSpc>
                <a:spcPct val="110000"/>
              </a:lnSpc>
              <a:spcAft>
                <a:spcPts val="450"/>
              </a:spcAft>
            </a:pPr>
            <a:r>
              <a:rPr lang="en-US" dirty="0">
                <a:latin typeface="Arial" panose="020B0604020202020204" pitchFamily="34" charset="0"/>
                <a:cs typeface="Arial" panose="020B0604020202020204" pitchFamily="34" charset="0"/>
              </a:rPr>
              <a:t>PE = (mass) x (acceleration of gravity) x </a:t>
            </a:r>
            <a:r>
              <a:rPr lang="en-US" dirty="0">
                <a:solidFill>
                  <a:srgbClr val="800000"/>
                </a:solidFill>
                <a:latin typeface="Arial" panose="020B0604020202020204" pitchFamily="34" charset="0"/>
                <a:cs typeface="Arial" panose="020B0604020202020204" pitchFamily="34" charset="0"/>
              </a:rPr>
              <a:t>(height)</a:t>
            </a:r>
          </a:p>
          <a:p>
            <a:pPr>
              <a:lnSpc>
                <a:spcPct val="110000"/>
              </a:lnSpc>
              <a:spcAft>
                <a:spcPts val="450"/>
              </a:spcAft>
            </a:pPr>
            <a:r>
              <a:rPr lang="en-US" dirty="0">
                <a:latin typeface="Arial" panose="020B0604020202020204" pitchFamily="34" charset="0"/>
                <a:cs typeface="Arial" panose="020B0604020202020204" pitchFamily="34" charset="0"/>
              </a:rPr>
              <a:t>PE = m x g x </a:t>
            </a:r>
            <a:r>
              <a:rPr lang="en-US" dirty="0">
                <a:solidFill>
                  <a:srgbClr val="800000"/>
                </a:solidFill>
                <a:latin typeface="Arial" panose="020B0604020202020204" pitchFamily="34" charset="0"/>
                <a:cs typeface="Arial" panose="020B0604020202020204" pitchFamily="34" charset="0"/>
              </a:rPr>
              <a:t>h</a:t>
            </a:r>
          </a:p>
        </p:txBody>
      </p:sp>
    </p:spTree>
    <p:extLst>
      <p:ext uri="{BB962C8B-B14F-4D97-AF65-F5344CB8AC3E}">
        <p14:creationId xmlns:p14="http://schemas.microsoft.com/office/powerpoint/2010/main" val="22305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pPr>
              <a:lnSpc>
                <a:spcPct val="100000"/>
              </a:lnSpc>
            </a:pPr>
            <a:r>
              <a:rPr lang="en-US" sz="3600" dirty="0">
                <a:latin typeface="Arial" panose="020B0604020202020204" pitchFamily="34" charset="0"/>
                <a:cs typeface="Arial" panose="020B0604020202020204" pitchFamily="34" charset="0"/>
              </a:rPr>
              <a:t>Height and Energy</a:t>
            </a:r>
          </a:p>
        </p:txBody>
      </p:sp>
      <p:sp>
        <p:nvSpPr>
          <p:cNvPr id="6" name="Freeform 5"/>
          <p:cNvSpPr/>
          <p:nvPr/>
        </p:nvSpPr>
        <p:spPr>
          <a:xfrm>
            <a:off x="5001994" y="1946349"/>
            <a:ext cx="3904736" cy="409198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a:solidFill>
              <a:srgbClr val="8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3" cstate="screen">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47993" y="1272155"/>
            <a:ext cx="732678" cy="764812"/>
          </a:xfrm>
          <a:prstGeom prst="rect">
            <a:avLst/>
          </a:prstGeom>
        </p:spPr>
      </p:pic>
      <p:sp>
        <p:nvSpPr>
          <p:cNvPr id="11" name="Freeform 10"/>
          <p:cNvSpPr/>
          <p:nvPr/>
        </p:nvSpPr>
        <p:spPr>
          <a:xfrm>
            <a:off x="5001994" y="4439699"/>
            <a:ext cx="3904736" cy="1598635"/>
          </a:xfrm>
          <a:custGeom>
            <a:avLst/>
            <a:gdLst>
              <a:gd name="connsiteX0" fmla="*/ 0 w 3904736"/>
              <a:gd name="connsiteY0" fmla="*/ 1203784 h 4470582"/>
              <a:gd name="connsiteX1" fmla="*/ 823784 w 3904736"/>
              <a:gd name="connsiteY1" fmla="*/ 124628 h 4470582"/>
              <a:gd name="connsiteX2" fmla="*/ 2463114 w 3904736"/>
              <a:gd name="connsiteY2" fmla="*/ 3773990 h 4470582"/>
              <a:gd name="connsiteX3" fmla="*/ 3904736 w 3904736"/>
              <a:gd name="connsiteY3" fmla="*/ 4465968 h 4470582"/>
            </a:gdLst>
            <a:ahLst/>
            <a:cxnLst>
              <a:cxn ang="0">
                <a:pos x="connsiteX0" y="connsiteY0"/>
              </a:cxn>
              <a:cxn ang="0">
                <a:pos x="connsiteX1" y="connsiteY1"/>
              </a:cxn>
              <a:cxn ang="0">
                <a:pos x="connsiteX2" y="connsiteY2"/>
              </a:cxn>
              <a:cxn ang="0">
                <a:pos x="connsiteX3" y="connsiteY3"/>
              </a:cxn>
            </a:cxnLst>
            <a:rect l="l" t="t" r="r" b="b"/>
            <a:pathLst>
              <a:path w="3904736" h="4470582">
                <a:moveTo>
                  <a:pt x="0" y="1203784"/>
                </a:moveTo>
                <a:cubicBezTo>
                  <a:pt x="206632" y="450022"/>
                  <a:pt x="413265" y="-303740"/>
                  <a:pt x="823784" y="124628"/>
                </a:cubicBezTo>
                <a:cubicBezTo>
                  <a:pt x="1234303" y="552996"/>
                  <a:pt x="1949622" y="3050433"/>
                  <a:pt x="2463114" y="3773990"/>
                </a:cubicBezTo>
                <a:cubicBezTo>
                  <a:pt x="2976606" y="4497547"/>
                  <a:pt x="3440671" y="4481757"/>
                  <a:pt x="3904736" y="4465968"/>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342728" y="3959762"/>
            <a:ext cx="732678" cy="764812"/>
          </a:xfrm>
          <a:prstGeom prst="rect">
            <a:avLst/>
          </a:prstGeom>
        </p:spPr>
      </p:pic>
      <p:grpSp>
        <p:nvGrpSpPr>
          <p:cNvPr id="10" name="Group 9"/>
          <p:cNvGrpSpPr/>
          <p:nvPr/>
        </p:nvGrpSpPr>
        <p:grpSpPr>
          <a:xfrm>
            <a:off x="7786396" y="4624746"/>
            <a:ext cx="1413588" cy="1413588"/>
            <a:chOff x="7786396" y="4624746"/>
            <a:chExt cx="1413588" cy="1413588"/>
          </a:xfrm>
        </p:grpSpPr>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786396" y="4624746"/>
              <a:ext cx="1413588" cy="1413588"/>
            </a:xfrm>
            <a:prstGeom prst="rect">
              <a:avLst/>
            </a:prstGeom>
          </p:spPr>
        </p:pic>
        <p:sp>
          <p:nvSpPr>
            <p:cNvPr id="8" name="TextBox 7"/>
            <p:cNvSpPr txBox="1"/>
            <p:nvPr/>
          </p:nvSpPr>
          <p:spPr>
            <a:xfrm rot="5400000">
              <a:off x="8354008" y="4625387"/>
              <a:ext cx="370614" cy="369332"/>
            </a:xfrm>
            <a:prstGeom prst="rect">
              <a:avLst/>
            </a:prstGeom>
            <a:noFill/>
          </p:spPr>
          <p:txBody>
            <a:bodyPr wrap="none" rtlCol="0">
              <a:spAutoFit/>
            </a:bodyPr>
            <a:lstStyle/>
            <a:p>
              <a:r>
                <a:rPr lang="en-US" dirty="0"/>
                <a:t>: )</a:t>
              </a:r>
            </a:p>
          </p:txBody>
        </p:sp>
      </p:grpSp>
      <p:sp>
        <p:nvSpPr>
          <p:cNvPr id="14" name="TextBox 13"/>
          <p:cNvSpPr txBox="1"/>
          <p:nvPr/>
        </p:nvSpPr>
        <p:spPr>
          <a:xfrm>
            <a:off x="6160767" y="1389716"/>
            <a:ext cx="2620768" cy="369332"/>
          </a:xfrm>
          <a:prstGeom prst="rect">
            <a:avLst/>
          </a:prstGeom>
          <a:noFill/>
        </p:spPr>
        <p:txBody>
          <a:bodyPr wrap="square" rtlCol="0">
            <a:spAutoFit/>
          </a:bodyPr>
          <a:lstStyle/>
          <a:p>
            <a:r>
              <a:rPr lang="en-US" dirty="0"/>
              <a:t>Higher Potential Energy</a:t>
            </a:r>
          </a:p>
        </p:txBody>
      </p:sp>
      <p:sp>
        <p:nvSpPr>
          <p:cNvPr id="15" name="TextBox 14"/>
          <p:cNvSpPr txBox="1"/>
          <p:nvPr/>
        </p:nvSpPr>
        <p:spPr>
          <a:xfrm>
            <a:off x="6204247" y="6148939"/>
            <a:ext cx="2620768" cy="646331"/>
          </a:xfrm>
          <a:prstGeom prst="rect">
            <a:avLst/>
          </a:prstGeom>
          <a:noFill/>
        </p:spPr>
        <p:txBody>
          <a:bodyPr wrap="square" rtlCol="0">
            <a:spAutoFit/>
          </a:bodyPr>
          <a:lstStyle/>
          <a:p>
            <a:r>
              <a:rPr lang="en-US" dirty="0">
                <a:sym typeface="Wingdings" panose="05000000000000000000" pitchFamily="2" charset="2"/>
              </a:rPr>
              <a:t> </a:t>
            </a:r>
            <a:r>
              <a:rPr lang="en-US" dirty="0"/>
              <a:t>Higher Kinetic Energy</a:t>
            </a:r>
          </a:p>
        </p:txBody>
      </p:sp>
      <p:sp>
        <p:nvSpPr>
          <p:cNvPr id="13" name="TextBox 12"/>
          <p:cNvSpPr txBox="1"/>
          <p:nvPr/>
        </p:nvSpPr>
        <p:spPr>
          <a:xfrm>
            <a:off x="360455" y="1482728"/>
            <a:ext cx="5216590" cy="4555606"/>
          </a:xfrm>
          <a:prstGeom prst="rect">
            <a:avLst/>
          </a:prstGeom>
          <a:noFill/>
        </p:spPr>
        <p:txBody>
          <a:bodyPr wrap="square" rtlCol="0">
            <a:spAutoFit/>
          </a:bodyPr>
          <a:lstStyle/>
          <a:p>
            <a:pPr>
              <a:lnSpc>
                <a:spcPct val="110000"/>
              </a:lnSpc>
              <a:spcAft>
                <a:spcPts val="450"/>
              </a:spcAft>
            </a:pPr>
            <a:r>
              <a:rPr lang="en-US" u="sng" dirty="0">
                <a:latin typeface="Arial" panose="020B0604020202020204" pitchFamily="34" charset="0"/>
                <a:cs typeface="Arial" panose="020B0604020202020204" pitchFamily="34" charset="0"/>
              </a:rPr>
              <a:t>Kinetic Energy</a:t>
            </a:r>
          </a:p>
          <a:p>
            <a:pPr>
              <a:lnSpc>
                <a:spcPct val="110000"/>
              </a:lnSpc>
              <a:spcAft>
                <a:spcPts val="450"/>
              </a:spcAft>
            </a:pPr>
            <a:r>
              <a:rPr lang="en-US" i="1" dirty="0">
                <a:latin typeface="Arial" panose="020B0604020202020204" pitchFamily="34" charset="0"/>
                <a:cs typeface="Arial" panose="020B0604020202020204" pitchFamily="34" charset="0"/>
              </a:rPr>
              <a:t> = energy based on </a:t>
            </a:r>
            <a:r>
              <a:rPr lang="en-US" i="1" u="sng" dirty="0">
                <a:latin typeface="Arial" panose="020B0604020202020204" pitchFamily="34" charset="0"/>
                <a:cs typeface="Arial" panose="020B0604020202020204" pitchFamily="34" charset="0"/>
              </a:rPr>
              <a:t>motion</a:t>
            </a:r>
          </a:p>
          <a:p>
            <a:pPr>
              <a:lnSpc>
                <a:spcPct val="110000"/>
              </a:lnSpc>
              <a:spcAft>
                <a:spcPts val="450"/>
              </a:spcAft>
            </a:pPr>
            <a:r>
              <a:rPr lang="en-US" dirty="0">
                <a:latin typeface="Arial" panose="020B0604020202020204" pitchFamily="34" charset="0"/>
                <a:cs typeface="Arial" panose="020B0604020202020204" pitchFamily="34" charset="0"/>
              </a:rPr>
              <a:t>KE = ½ (mass) x (velocity)</a:t>
            </a:r>
            <a:r>
              <a:rPr lang="en-US" baseline="30000" dirty="0">
                <a:latin typeface="Arial" panose="020B0604020202020204" pitchFamily="34" charset="0"/>
                <a:cs typeface="Arial" panose="020B0604020202020204" pitchFamily="34" charset="0"/>
              </a:rPr>
              <a:t>2</a:t>
            </a:r>
          </a:p>
          <a:p>
            <a:pPr>
              <a:lnSpc>
                <a:spcPct val="110000"/>
              </a:lnSpc>
              <a:spcAft>
                <a:spcPts val="450"/>
              </a:spcAft>
            </a:pPr>
            <a:r>
              <a:rPr lang="en-US" dirty="0">
                <a:latin typeface="Arial" panose="020B0604020202020204" pitchFamily="34" charset="0"/>
                <a:cs typeface="Arial" panose="020B0604020202020204" pitchFamily="34" charset="0"/>
              </a:rPr>
              <a:t>KE = ½ mv</a:t>
            </a:r>
            <a:r>
              <a:rPr lang="en-US" baseline="30000" dirty="0">
                <a:latin typeface="Arial" panose="020B0604020202020204" pitchFamily="34" charset="0"/>
                <a:cs typeface="Arial" panose="020B0604020202020204" pitchFamily="34" charset="0"/>
              </a:rPr>
              <a:t>2</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b="1" dirty="0">
                <a:latin typeface="Arial" panose="020B0604020202020204" pitchFamily="34" charset="0"/>
                <a:cs typeface="Arial" panose="020B0604020202020204" pitchFamily="34" charset="0"/>
              </a:rPr>
              <a:t>Why does </a:t>
            </a:r>
            <a:r>
              <a:rPr lang="en-US" b="1" u="sng" dirty="0">
                <a:latin typeface="Arial" panose="020B0604020202020204" pitchFamily="34" charset="0"/>
                <a:cs typeface="Arial" panose="020B0604020202020204" pitchFamily="34" charset="0"/>
              </a:rPr>
              <a:t>greater</a:t>
            </a:r>
            <a:r>
              <a:rPr lang="en-US" b="1" dirty="0">
                <a:latin typeface="Arial" panose="020B0604020202020204" pitchFamily="34" charset="0"/>
                <a:cs typeface="Arial" panose="020B0604020202020204" pitchFamily="34" charset="0"/>
              </a:rPr>
              <a:t> potential energy lead to </a:t>
            </a:r>
            <a:r>
              <a:rPr lang="en-US" b="1" u="sng" dirty="0">
                <a:latin typeface="Arial" panose="020B0604020202020204" pitchFamily="34" charset="0"/>
                <a:cs typeface="Arial" panose="020B0604020202020204" pitchFamily="34" charset="0"/>
              </a:rPr>
              <a:t>greater</a:t>
            </a:r>
            <a:r>
              <a:rPr lang="en-US" b="1" dirty="0">
                <a:latin typeface="Arial" panose="020B0604020202020204" pitchFamily="34" charset="0"/>
                <a:cs typeface="Arial" panose="020B0604020202020204" pitchFamily="34" charset="0"/>
              </a:rPr>
              <a:t> kinetic energy? What is happening?</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u="sng" dirty="0">
                <a:latin typeface="Arial" panose="020B0604020202020204" pitchFamily="34" charset="0"/>
                <a:cs typeface="Arial" panose="020B0604020202020204" pitchFamily="34" charset="0"/>
              </a:rPr>
              <a:t>Potential Energy</a:t>
            </a:r>
          </a:p>
          <a:p>
            <a:pPr>
              <a:lnSpc>
                <a:spcPct val="110000"/>
              </a:lnSpc>
            </a:pPr>
            <a:r>
              <a:rPr lang="en-US" i="1" dirty="0">
                <a:latin typeface="Arial" panose="020B0604020202020204" pitchFamily="34" charset="0"/>
                <a:cs typeface="Arial" panose="020B0604020202020204" pitchFamily="34" charset="0"/>
              </a:rPr>
              <a:t>Another “kind” of energy = the amount of </a:t>
            </a:r>
          </a:p>
          <a:p>
            <a:pPr>
              <a:lnSpc>
                <a:spcPct val="110000"/>
              </a:lnSpc>
              <a:spcAft>
                <a:spcPts val="450"/>
              </a:spcAft>
            </a:pPr>
            <a:r>
              <a:rPr lang="en-US" i="1" dirty="0">
                <a:latin typeface="Arial" panose="020B0604020202020204" pitchFamily="34" charset="0"/>
                <a:cs typeface="Arial" panose="020B0604020202020204" pitchFamily="34" charset="0"/>
              </a:rPr>
              <a:t>energy when an object is at </a:t>
            </a:r>
            <a:r>
              <a:rPr lang="en-US" i="1" u="sng" dirty="0">
                <a:latin typeface="Arial" panose="020B0604020202020204" pitchFamily="34" charset="0"/>
                <a:cs typeface="Arial" panose="020B0604020202020204" pitchFamily="34" charset="0"/>
              </a:rPr>
              <a:t>rest</a:t>
            </a:r>
          </a:p>
          <a:p>
            <a:pPr>
              <a:lnSpc>
                <a:spcPct val="110000"/>
              </a:lnSpc>
              <a:spcAft>
                <a:spcPts val="450"/>
              </a:spcAft>
            </a:pPr>
            <a:r>
              <a:rPr lang="en-US" dirty="0">
                <a:latin typeface="Arial" panose="020B0604020202020204" pitchFamily="34" charset="0"/>
                <a:cs typeface="Arial" panose="020B0604020202020204" pitchFamily="34" charset="0"/>
              </a:rPr>
              <a:t>PE = (mass) x (acceleration of gravity) x </a:t>
            </a:r>
            <a:r>
              <a:rPr lang="en-US" dirty="0">
                <a:solidFill>
                  <a:srgbClr val="800000"/>
                </a:solidFill>
                <a:latin typeface="Arial" panose="020B0604020202020204" pitchFamily="34" charset="0"/>
                <a:cs typeface="Arial" panose="020B0604020202020204" pitchFamily="34" charset="0"/>
              </a:rPr>
              <a:t>(height)</a:t>
            </a:r>
          </a:p>
          <a:p>
            <a:pPr>
              <a:lnSpc>
                <a:spcPct val="110000"/>
              </a:lnSpc>
              <a:spcAft>
                <a:spcPts val="450"/>
              </a:spcAft>
            </a:pPr>
            <a:r>
              <a:rPr lang="en-US" dirty="0">
                <a:latin typeface="Arial" panose="020B0604020202020204" pitchFamily="34" charset="0"/>
                <a:cs typeface="Arial" panose="020B0604020202020204" pitchFamily="34" charset="0"/>
              </a:rPr>
              <a:t>PE = m x g x h</a:t>
            </a:r>
          </a:p>
        </p:txBody>
      </p:sp>
    </p:spTree>
    <p:extLst>
      <p:ext uri="{BB962C8B-B14F-4D97-AF65-F5344CB8AC3E}">
        <p14:creationId xmlns:p14="http://schemas.microsoft.com/office/powerpoint/2010/main" val="2941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57A4E-C01F-4292-BFF2-36DEC26E290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5965" y="1242098"/>
            <a:ext cx="7684757" cy="4373803"/>
          </a:xfrm>
          <a:prstGeom prst="rect">
            <a:avLst/>
          </a:prstGeom>
        </p:spPr>
      </p:pic>
      <p:sp>
        <p:nvSpPr>
          <p:cNvPr id="7" name="Title 1">
            <a:extLst>
              <a:ext uri="{FF2B5EF4-FFF2-40B4-BE49-F238E27FC236}">
                <a16:creationId xmlns:a16="http://schemas.microsoft.com/office/drawing/2014/main" id="{82B20DFB-A913-46B9-87AD-21826AE6C605}"/>
              </a:ext>
            </a:extLst>
          </p:cNvPr>
          <p:cNvSpPr>
            <a:spLocks noGrp="1"/>
          </p:cNvSpPr>
          <p:nvPr>
            <p:ph type="title"/>
          </p:nvPr>
        </p:nvSpPr>
        <p:spPr>
          <a:xfrm>
            <a:off x="776766" y="568037"/>
            <a:ext cx="7763156" cy="428482"/>
          </a:xfrm>
        </p:spPr>
        <p:txBody>
          <a:bodyPr>
            <a:normAutofit fontScale="90000"/>
          </a:bodyPr>
          <a:lstStyle/>
          <a:p>
            <a:r>
              <a:rPr lang="en-US" dirty="0">
                <a:latin typeface="Arial" panose="020B0604020202020204" pitchFamily="34" charset="0"/>
                <a:cs typeface="Arial" panose="020B0604020202020204" pitchFamily="34" charset="0"/>
              </a:rPr>
              <a:t>Earth: Describe what you see…</a:t>
            </a:r>
          </a:p>
        </p:txBody>
      </p:sp>
    </p:spTree>
    <p:extLst>
      <p:ext uri="{BB962C8B-B14F-4D97-AF65-F5344CB8AC3E}">
        <p14:creationId xmlns:p14="http://schemas.microsoft.com/office/powerpoint/2010/main" val="346800923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12742" y="485065"/>
            <a:ext cx="6713721" cy="547098"/>
          </a:xfrm>
        </p:spPr>
        <p:txBody>
          <a:bodyPr>
            <a:noAutofit/>
          </a:bodyPr>
          <a:lstStyle/>
          <a:p>
            <a:r>
              <a:rPr lang="en-US" sz="3600" dirty="0">
                <a:latin typeface="Arial" panose="020B0604020202020204" pitchFamily="34" charset="0"/>
                <a:cs typeface="Arial" panose="020B0604020202020204" pitchFamily="34" charset="0"/>
              </a:rPr>
              <a:t>Properties of Energy…</a:t>
            </a:r>
          </a:p>
        </p:txBody>
      </p:sp>
      <p:sp>
        <p:nvSpPr>
          <p:cNvPr id="6" name="TextBox 5"/>
          <p:cNvSpPr txBox="1"/>
          <p:nvPr/>
        </p:nvSpPr>
        <p:spPr>
          <a:xfrm>
            <a:off x="377072" y="1329179"/>
            <a:ext cx="8389856" cy="5202450"/>
          </a:xfrm>
          <a:prstGeom prst="rect">
            <a:avLst/>
          </a:prstGeom>
          <a:noFill/>
        </p:spPr>
        <p:txBody>
          <a:bodyPr wrap="square" rtlCol="0">
            <a:spAutoFit/>
          </a:bodyPr>
          <a:lstStyle/>
          <a:p>
            <a:pPr>
              <a:lnSpc>
                <a:spcPct val="110000"/>
              </a:lnSpc>
              <a:spcAft>
                <a:spcPts val="450"/>
              </a:spcAft>
            </a:pPr>
            <a:r>
              <a:rPr lang="en-US" sz="2400" i="1" dirty="0">
                <a:latin typeface="Arial" panose="020B0604020202020204" pitchFamily="34" charset="0"/>
                <a:cs typeface="Arial" panose="020B0604020202020204" pitchFamily="34" charset="0"/>
              </a:rPr>
              <a:t>(1) Energy is conserved, just like matter.</a:t>
            </a:r>
          </a:p>
          <a:p>
            <a:pPr>
              <a:lnSpc>
                <a:spcPct val="110000"/>
              </a:lnSpc>
              <a:spcAft>
                <a:spcPts val="450"/>
              </a:spcAft>
            </a:pPr>
            <a:r>
              <a:rPr lang="en-US" sz="2400" i="1" dirty="0">
                <a:latin typeface="Arial" panose="020B0604020202020204" pitchFamily="34" charset="0"/>
                <a:cs typeface="Arial" panose="020B0604020202020204" pitchFamily="34" charset="0"/>
              </a:rPr>
              <a:t>(2) But it can be TRANSFORMED from one type to another!</a:t>
            </a:r>
          </a:p>
          <a:p>
            <a:pPr>
              <a:lnSpc>
                <a:spcPct val="110000"/>
              </a:lnSpc>
              <a:spcAft>
                <a:spcPts val="450"/>
              </a:spcAft>
            </a:pPr>
            <a:endParaRPr lang="en-US" sz="2400" dirty="0">
              <a:latin typeface="Arial" panose="020B0604020202020204" pitchFamily="34" charset="0"/>
              <a:cs typeface="Arial" panose="020B0604020202020204" pitchFamily="34" charset="0"/>
            </a:endParaRPr>
          </a:p>
          <a:p>
            <a:pPr>
              <a:lnSpc>
                <a:spcPct val="110000"/>
              </a:lnSpc>
              <a:spcAft>
                <a:spcPts val="450"/>
              </a:spcAft>
            </a:pPr>
            <a:r>
              <a:rPr lang="en-US" sz="2400" dirty="0">
                <a:latin typeface="Arial" panose="020B0604020202020204" pitchFamily="34" charset="0"/>
                <a:cs typeface="Arial" panose="020B0604020202020204" pitchFamily="34" charset="0"/>
              </a:rPr>
              <a:t>Bowling ball:</a:t>
            </a:r>
          </a:p>
          <a:p>
            <a:pPr>
              <a:lnSpc>
                <a:spcPct val="110000"/>
              </a:lnSpc>
              <a:spcAft>
                <a:spcPts val="450"/>
              </a:spcAft>
            </a:pPr>
            <a:r>
              <a:rPr lang="en-US" sz="2400" u="sng" dirty="0">
                <a:latin typeface="Arial" panose="020B0604020202020204" pitchFamily="34" charset="0"/>
                <a:cs typeface="Arial" panose="020B0604020202020204" pitchFamily="34" charset="0"/>
              </a:rPr>
              <a:t>Potential Energy is transformed into Kinetic Energy.</a:t>
            </a:r>
          </a:p>
          <a:p>
            <a:pPr>
              <a:lnSpc>
                <a:spcPct val="110000"/>
              </a:lnSpc>
              <a:spcAft>
                <a:spcPts val="450"/>
              </a:spcAft>
            </a:pPr>
            <a:endParaRPr lang="en-US" sz="2400" u="sng" dirty="0">
              <a:latin typeface="Arial" panose="020B0604020202020204" pitchFamily="34" charset="0"/>
              <a:cs typeface="Arial" panose="020B0604020202020204" pitchFamily="34" charset="0"/>
            </a:endParaRPr>
          </a:p>
          <a:p>
            <a:pPr>
              <a:lnSpc>
                <a:spcPct val="110000"/>
              </a:lnSpc>
              <a:spcAft>
                <a:spcPts val="450"/>
              </a:spcAft>
            </a:pPr>
            <a:r>
              <a:rPr lang="en-US" sz="2400" dirty="0">
                <a:latin typeface="Arial" panose="020B0604020202020204" pitchFamily="34" charset="0"/>
                <a:cs typeface="Arial" panose="020B0604020202020204" pitchFamily="34" charset="0"/>
              </a:rPr>
              <a:t>Can you think of other examples where one type of energy is transformed into another?</a:t>
            </a:r>
          </a:p>
          <a:p>
            <a:pPr>
              <a:lnSpc>
                <a:spcPct val="110000"/>
              </a:lnSpc>
              <a:spcAft>
                <a:spcPts val="450"/>
              </a:spcAft>
            </a:pPr>
            <a:endParaRPr lang="en-US" sz="2400" dirty="0">
              <a:latin typeface="Arial" panose="020B0604020202020204" pitchFamily="34" charset="0"/>
              <a:cs typeface="Arial" panose="020B0604020202020204" pitchFamily="34" charset="0"/>
            </a:endParaRPr>
          </a:p>
          <a:p>
            <a:pPr>
              <a:lnSpc>
                <a:spcPct val="110000"/>
              </a:lnSpc>
              <a:spcAft>
                <a:spcPts val="450"/>
              </a:spcAft>
            </a:pPr>
            <a:r>
              <a:rPr lang="en-US" sz="2400" dirty="0">
                <a:latin typeface="Arial" panose="020B0604020202020204" pitchFamily="34" charset="0"/>
                <a:cs typeface="Arial" panose="020B0604020202020204" pitchFamily="34" charset="0"/>
              </a:rPr>
              <a:t>We’re going to do a lab that deals with transforming energy.</a:t>
            </a:r>
          </a:p>
          <a:p>
            <a:pPr>
              <a:lnSpc>
                <a:spcPct val="110000"/>
              </a:lnSpc>
              <a:spcAft>
                <a:spcPts val="450"/>
              </a:spcAft>
            </a:pPr>
            <a:endParaRPr lang="en-US" baseline="30000" dirty="0"/>
          </a:p>
          <a:p>
            <a:pPr>
              <a:lnSpc>
                <a:spcPct val="110000"/>
              </a:lnSpc>
              <a:spcAft>
                <a:spcPts val="450"/>
              </a:spcAft>
            </a:pPr>
            <a:endParaRPr lang="en-US" baseline="30000" dirty="0"/>
          </a:p>
        </p:txBody>
      </p:sp>
    </p:spTree>
    <p:extLst>
      <p:ext uri="{BB962C8B-B14F-4D97-AF65-F5344CB8AC3E}">
        <p14:creationId xmlns:p14="http://schemas.microsoft.com/office/powerpoint/2010/main" val="41702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 calcmode="lin" valueType="num">
                                      <p:cBhvr additive="base">
                                        <p:cTn id="1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0455" y="1482728"/>
            <a:ext cx="5216590" cy="4928016"/>
          </a:xfrm>
          <a:prstGeom prst="rect">
            <a:avLst/>
          </a:prstGeom>
          <a:noFill/>
        </p:spPr>
        <p:txBody>
          <a:bodyPr wrap="square" rtlCol="0">
            <a:spAutoFit/>
          </a:bodyPr>
          <a:lstStyle/>
          <a:p>
            <a:pPr>
              <a:lnSpc>
                <a:spcPct val="110000"/>
              </a:lnSpc>
              <a:spcAft>
                <a:spcPts val="450"/>
              </a:spcAft>
            </a:pPr>
            <a:r>
              <a:rPr lang="en-US" sz="2000" dirty="0">
                <a:latin typeface="Arial" panose="020B0604020202020204" pitchFamily="34" charset="0"/>
                <a:cs typeface="Arial" panose="020B0604020202020204" pitchFamily="34" charset="0"/>
              </a:rPr>
              <a:t>In thinking about meteors falling to the ground, we’re going to be more focused on</a:t>
            </a:r>
          </a:p>
          <a:p>
            <a:pPr>
              <a:lnSpc>
                <a:spcPct val="110000"/>
              </a:lnSpc>
              <a:spcAft>
                <a:spcPts val="450"/>
              </a:spcAft>
            </a:pPr>
            <a:endParaRPr lang="en-US" u="sng" dirty="0">
              <a:latin typeface="Arial" panose="020B0604020202020204" pitchFamily="34" charset="0"/>
              <a:cs typeface="Arial" panose="020B0604020202020204" pitchFamily="34" charset="0"/>
            </a:endParaRPr>
          </a:p>
          <a:p>
            <a:pPr>
              <a:lnSpc>
                <a:spcPct val="110000"/>
              </a:lnSpc>
              <a:spcAft>
                <a:spcPts val="450"/>
              </a:spcAft>
            </a:pPr>
            <a:r>
              <a:rPr lang="en-US" u="sng" dirty="0">
                <a:latin typeface="Arial" panose="020B0604020202020204" pitchFamily="34" charset="0"/>
                <a:cs typeface="Arial" panose="020B0604020202020204" pitchFamily="34" charset="0"/>
              </a:rPr>
              <a:t>Kinetic Energy</a:t>
            </a:r>
          </a:p>
          <a:p>
            <a:pPr>
              <a:lnSpc>
                <a:spcPct val="110000"/>
              </a:lnSpc>
              <a:spcAft>
                <a:spcPts val="450"/>
              </a:spcAft>
            </a:pPr>
            <a:r>
              <a:rPr lang="en-US" i="1" dirty="0">
                <a:latin typeface="Arial" panose="020B0604020202020204" pitchFamily="34" charset="0"/>
                <a:cs typeface="Arial" panose="020B0604020202020204" pitchFamily="34" charset="0"/>
              </a:rPr>
              <a:t> = energy based on </a:t>
            </a:r>
            <a:r>
              <a:rPr lang="en-US" i="1" u="sng" dirty="0">
                <a:latin typeface="Arial" panose="020B0604020202020204" pitchFamily="34" charset="0"/>
                <a:cs typeface="Arial" panose="020B0604020202020204" pitchFamily="34" charset="0"/>
              </a:rPr>
              <a:t>motion</a:t>
            </a:r>
          </a:p>
          <a:p>
            <a:pPr>
              <a:lnSpc>
                <a:spcPct val="110000"/>
              </a:lnSpc>
              <a:spcAft>
                <a:spcPts val="450"/>
              </a:spcAft>
            </a:pPr>
            <a:r>
              <a:rPr lang="en-US" dirty="0">
                <a:latin typeface="Arial" panose="020B0604020202020204" pitchFamily="34" charset="0"/>
                <a:cs typeface="Arial" panose="020B0604020202020204" pitchFamily="34" charset="0"/>
              </a:rPr>
              <a:t>KE = ½ (mass) x (velocity)</a:t>
            </a:r>
            <a:r>
              <a:rPr lang="en-US" baseline="30000" dirty="0">
                <a:latin typeface="Arial" panose="020B0604020202020204" pitchFamily="34" charset="0"/>
                <a:cs typeface="Arial" panose="020B0604020202020204" pitchFamily="34" charset="0"/>
              </a:rPr>
              <a:t>2</a:t>
            </a:r>
          </a:p>
          <a:p>
            <a:pPr>
              <a:lnSpc>
                <a:spcPct val="110000"/>
              </a:lnSpc>
              <a:spcAft>
                <a:spcPts val="450"/>
              </a:spcAft>
            </a:pPr>
            <a:r>
              <a:rPr lang="en-US" dirty="0">
                <a:latin typeface="Arial" panose="020B0604020202020204" pitchFamily="34" charset="0"/>
                <a:cs typeface="Arial" panose="020B0604020202020204" pitchFamily="34" charset="0"/>
              </a:rPr>
              <a:t>KE = ½ mv</a:t>
            </a:r>
            <a:r>
              <a:rPr lang="en-US" baseline="30000" dirty="0">
                <a:latin typeface="Arial" panose="020B0604020202020204" pitchFamily="34" charset="0"/>
                <a:cs typeface="Arial" panose="020B0604020202020204" pitchFamily="34" charset="0"/>
              </a:rPr>
              <a:t>2</a:t>
            </a: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endParaRPr lang="en-US" baseline="30000" dirty="0">
              <a:latin typeface="Arial" panose="020B0604020202020204" pitchFamily="34" charset="0"/>
              <a:cs typeface="Arial" panose="020B0604020202020204" pitchFamily="34" charset="0"/>
            </a:endParaRPr>
          </a:p>
          <a:p>
            <a:pPr>
              <a:lnSpc>
                <a:spcPct val="110000"/>
              </a:lnSpc>
              <a:spcAft>
                <a:spcPts val="450"/>
              </a:spcAft>
            </a:pPr>
            <a:r>
              <a:rPr lang="en-US" u="sng" dirty="0">
                <a:latin typeface="Arial" panose="020B0604020202020204" pitchFamily="34" charset="0"/>
                <a:cs typeface="Arial" panose="020B0604020202020204" pitchFamily="34" charset="0"/>
              </a:rPr>
              <a:t>Potential Energy</a:t>
            </a:r>
          </a:p>
          <a:p>
            <a:pPr>
              <a:lnSpc>
                <a:spcPct val="110000"/>
              </a:lnSpc>
            </a:pPr>
            <a:r>
              <a:rPr lang="en-US" i="1" dirty="0">
                <a:latin typeface="Arial" panose="020B0604020202020204" pitchFamily="34" charset="0"/>
                <a:cs typeface="Arial" panose="020B0604020202020204" pitchFamily="34" charset="0"/>
              </a:rPr>
              <a:t>Another “kind” of energy = the amount of </a:t>
            </a:r>
          </a:p>
          <a:p>
            <a:pPr>
              <a:lnSpc>
                <a:spcPct val="110000"/>
              </a:lnSpc>
              <a:spcAft>
                <a:spcPts val="450"/>
              </a:spcAft>
            </a:pPr>
            <a:r>
              <a:rPr lang="en-US" i="1" dirty="0">
                <a:latin typeface="Arial" panose="020B0604020202020204" pitchFamily="34" charset="0"/>
                <a:cs typeface="Arial" panose="020B0604020202020204" pitchFamily="34" charset="0"/>
              </a:rPr>
              <a:t>energy when an object is at </a:t>
            </a:r>
            <a:r>
              <a:rPr lang="en-US" i="1" u="sng" dirty="0">
                <a:latin typeface="Arial" panose="020B0604020202020204" pitchFamily="34" charset="0"/>
                <a:cs typeface="Arial" panose="020B0604020202020204" pitchFamily="34" charset="0"/>
              </a:rPr>
              <a:t>rest</a:t>
            </a:r>
          </a:p>
          <a:p>
            <a:pPr>
              <a:lnSpc>
                <a:spcPct val="110000"/>
              </a:lnSpc>
              <a:spcAft>
                <a:spcPts val="450"/>
              </a:spcAft>
            </a:pPr>
            <a:r>
              <a:rPr lang="en-US" dirty="0">
                <a:latin typeface="Arial" panose="020B0604020202020204" pitchFamily="34" charset="0"/>
                <a:cs typeface="Arial" panose="020B0604020202020204" pitchFamily="34" charset="0"/>
              </a:rPr>
              <a:t>PE = (mass) x (acceleration of gravity) x (height)</a:t>
            </a:r>
          </a:p>
          <a:p>
            <a:pPr>
              <a:lnSpc>
                <a:spcPct val="110000"/>
              </a:lnSpc>
              <a:spcAft>
                <a:spcPts val="450"/>
              </a:spcAft>
            </a:pPr>
            <a:r>
              <a:rPr lang="en-US" dirty="0">
                <a:latin typeface="Arial" panose="020B0604020202020204" pitchFamily="34" charset="0"/>
                <a:cs typeface="Arial" panose="020B0604020202020204" pitchFamily="34" charset="0"/>
              </a:rPr>
              <a:t>PE = m x g x h</a:t>
            </a:r>
          </a:p>
        </p:txBody>
      </p:sp>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r>
              <a:rPr lang="en-US" sz="3600" dirty="0">
                <a:latin typeface="Arial" panose="020B0604020202020204" pitchFamily="34" charset="0"/>
                <a:cs typeface="Arial" panose="020B0604020202020204" pitchFamily="34" charset="0"/>
              </a:rPr>
              <a:t>Thinking about meteors…</a:t>
            </a:r>
          </a:p>
        </p:txBody>
      </p:sp>
      <p:sp>
        <p:nvSpPr>
          <p:cNvPr id="10" name="Content Placeholder 2">
            <a:extLst>
              <a:ext uri="{FF2B5EF4-FFF2-40B4-BE49-F238E27FC236}">
                <a16:creationId xmlns:a16="http://schemas.microsoft.com/office/drawing/2014/main" id="{BA9FD209-4060-4638-B0B8-BCC8C5CB7996}"/>
              </a:ext>
            </a:extLst>
          </p:cNvPr>
          <p:cNvSpPr txBox="1">
            <a:spLocks/>
          </p:cNvSpPr>
          <p:nvPr/>
        </p:nvSpPr>
        <p:spPr>
          <a:xfrm>
            <a:off x="6206849" y="1815638"/>
            <a:ext cx="2722212" cy="439672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sz="1800" b="1" dirty="0">
                <a:latin typeface="Arial" panose="020B0604020202020204" pitchFamily="34" charset="0"/>
                <a:cs typeface="Arial" panose="020B0604020202020204" pitchFamily="34" charset="0"/>
              </a:rPr>
              <a:t>Normally we don’t just drop space rocks at rest (zero velocity) onto planets.</a:t>
            </a:r>
          </a:p>
          <a:p>
            <a:pPr marL="0" indent="0">
              <a:lnSpc>
                <a:spcPct val="110000"/>
              </a:lnSpc>
              <a:spcBef>
                <a:spcPts val="0"/>
              </a:spcBef>
              <a:spcAft>
                <a:spcPts val="450"/>
              </a:spcAft>
              <a:buNone/>
            </a:pPr>
            <a:endParaRPr lang="en-US" sz="1800" b="1"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sz="1800" b="1" dirty="0">
                <a:latin typeface="Arial" panose="020B0604020202020204" pitchFamily="34" charset="0"/>
                <a:cs typeface="Arial" panose="020B0604020202020204" pitchFamily="34" charset="0"/>
              </a:rPr>
              <a:t>Real space rocks are already in motion at high speeds, so it </a:t>
            </a:r>
            <a:r>
              <a:rPr lang="en-US" sz="1800" b="1" u="sng" dirty="0">
                <a:latin typeface="Arial" panose="020B0604020202020204" pitchFamily="34" charset="0"/>
                <a:cs typeface="Arial" panose="020B0604020202020204" pitchFamily="34" charset="0"/>
              </a:rPr>
              <a:t>turns out the kinetic energy formula will be much more useful for us</a:t>
            </a:r>
            <a:r>
              <a:rPr lang="en-US" sz="1800" b="1" dirty="0">
                <a:latin typeface="Arial" panose="020B0604020202020204" pitchFamily="34" charset="0"/>
                <a:cs typeface="Arial" panose="020B0604020202020204" pitchFamily="34" charset="0"/>
              </a:rPr>
              <a:t>.</a:t>
            </a:r>
          </a:p>
          <a:p>
            <a:pPr marL="0" indent="0">
              <a:lnSpc>
                <a:spcPct val="110000"/>
              </a:lnSpc>
              <a:spcBef>
                <a:spcPts val="0"/>
              </a:spcBef>
              <a:spcAft>
                <a:spcPts val="450"/>
              </a:spcAft>
              <a:buNone/>
            </a:pPr>
            <a:endParaRPr lang="en-US" sz="1800" b="1"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sz="1800" b="1" dirty="0">
                <a:latin typeface="Arial" panose="020B0604020202020204" pitchFamily="34" charset="0"/>
                <a:cs typeface="Arial" panose="020B0604020202020204" pitchFamily="34" charset="0"/>
              </a:rPr>
              <a:t>KE is also the focus of our next lab.</a:t>
            </a:r>
          </a:p>
        </p:txBody>
      </p:sp>
      <p:sp>
        <p:nvSpPr>
          <p:cNvPr id="4" name="TextBox 3"/>
          <p:cNvSpPr txBox="1"/>
          <p:nvPr/>
        </p:nvSpPr>
        <p:spPr>
          <a:xfrm>
            <a:off x="6206849" y="1173247"/>
            <a:ext cx="2781763" cy="369332"/>
          </a:xfrm>
          <a:prstGeom prst="rect">
            <a:avLst/>
          </a:prstGeom>
          <a:noFill/>
        </p:spPr>
        <p:txBody>
          <a:bodyPr wrap="square" rtlCol="0">
            <a:spAutoFit/>
          </a:bodyPr>
          <a:lstStyle/>
          <a:p>
            <a:r>
              <a:rPr lang="en-US" b="1" u="sng" dirty="0"/>
              <a:t>Our lab was not realistic…</a:t>
            </a:r>
          </a:p>
        </p:txBody>
      </p:sp>
      <p:sp>
        <p:nvSpPr>
          <p:cNvPr id="6" name="Rounded Rectangle 5"/>
          <p:cNvSpPr/>
          <p:nvPr/>
        </p:nvSpPr>
        <p:spPr>
          <a:xfrm>
            <a:off x="360455" y="2597100"/>
            <a:ext cx="3023287" cy="1555291"/>
          </a:xfrm>
          <a:prstGeom prst="roundRect">
            <a:avLst/>
          </a:prstGeom>
          <a:solidFill>
            <a:schemeClr val="accent5">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6713721" cy="547098"/>
          </a:xfrm>
        </p:spPr>
        <p:txBody>
          <a:bodyPr>
            <a:noAutofit/>
          </a:bodyPr>
          <a:lstStyle/>
          <a:p>
            <a:r>
              <a:rPr lang="en-US" sz="3600" dirty="0">
                <a:latin typeface="Arial" panose="020B0604020202020204" pitchFamily="34" charset="0"/>
                <a:cs typeface="Arial" panose="020B0604020202020204" pitchFamily="34" charset="0"/>
              </a:rPr>
              <a:t>Shifting to a Focus on Energy…</a:t>
            </a:r>
          </a:p>
        </p:txBody>
      </p:sp>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467773" y="1464118"/>
            <a:ext cx="8229766" cy="17074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i="1" dirty="0">
                <a:latin typeface="Arial" panose="020B0604020202020204" pitchFamily="34" charset="0"/>
                <a:cs typeface="Arial" panose="020B0604020202020204" pitchFamily="34" charset="0"/>
              </a:rPr>
              <a:t>We’re going to do another lab, this time focusing on kinetic energy and what happens with all of that energy when the moving space rock hits another object… for example, a planet.</a:t>
            </a:r>
          </a:p>
          <a:p>
            <a:pPr marL="0" indent="0">
              <a:lnSpc>
                <a:spcPct val="120000"/>
              </a:lnSpc>
              <a:spcBef>
                <a:spcPts val="0"/>
              </a:spcBef>
              <a:buNone/>
            </a:pPr>
            <a:endParaRPr lang="en-US" i="1" dirty="0"/>
          </a:p>
        </p:txBody>
      </p:sp>
    </p:spTree>
    <p:extLst>
      <p:ext uri="{BB962C8B-B14F-4D97-AF65-F5344CB8AC3E}">
        <p14:creationId xmlns:p14="http://schemas.microsoft.com/office/powerpoint/2010/main" val="119701362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439387" y="843632"/>
            <a:ext cx="6093218" cy="49707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We’re going to create kinetic energy to simulate (on a small scale) the KE of impact… or many small impacts. </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One way to do this is to put a bunch of small BBs into a container, and shake it.</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The shaking will force the BBs to impact each other and the walls of the container.</a:t>
            </a:r>
          </a:p>
        </p:txBody>
      </p:sp>
      <p:pic>
        <p:nvPicPr>
          <p:cNvPr id="2" name="shaking video">
            <a:hlinkClick r:id="" action="ppaction://media"/>
            <a:extLst>
              <a:ext uri="{FF2B5EF4-FFF2-40B4-BE49-F238E27FC236}">
                <a16:creationId xmlns:a16="http://schemas.microsoft.com/office/drawing/2014/main" id="{7BECE2A3-03F9-4AA9-A0E3-0CE4BE666D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75878" y="333836"/>
            <a:ext cx="1772308" cy="3150769"/>
          </a:xfrm>
          <a:prstGeom prst="rect">
            <a:avLst/>
          </a:prstGeom>
        </p:spPr>
      </p:pic>
      <p:sp>
        <p:nvSpPr>
          <p:cNvPr id="4" name="Content Placeholder 2">
            <a:extLst>
              <a:ext uri="{FF2B5EF4-FFF2-40B4-BE49-F238E27FC236}">
                <a16:creationId xmlns:a16="http://schemas.microsoft.com/office/drawing/2014/main" id="{FEC3D0BE-8B99-4AB7-B694-BF4E7AA9E114}"/>
              </a:ext>
            </a:extLst>
          </p:cNvPr>
          <p:cNvSpPr txBox="1">
            <a:spLocks/>
          </p:cNvSpPr>
          <p:nvPr/>
        </p:nvSpPr>
        <p:spPr>
          <a:xfrm>
            <a:off x="437657" y="3954775"/>
            <a:ext cx="8581045" cy="29032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We will measure and record the temperature of the BBs </a:t>
            </a:r>
            <a:r>
              <a:rPr lang="en-US" sz="2400" b="1" dirty="0">
                <a:latin typeface="Arial" panose="020B0604020202020204" pitchFamily="34" charset="0"/>
                <a:cs typeface="Arial" panose="020B0604020202020204" pitchFamily="34" charset="0"/>
              </a:rPr>
              <a:t>before</a:t>
            </a:r>
            <a:r>
              <a:rPr lang="en-US" sz="2400" dirty="0">
                <a:latin typeface="Arial" panose="020B0604020202020204" pitchFamily="34" charset="0"/>
                <a:cs typeface="Arial" panose="020B0604020202020204" pitchFamily="34" charset="0"/>
              </a:rPr>
              <a:t> we do any shaking, and </a:t>
            </a:r>
            <a:r>
              <a:rPr lang="en-US" sz="2400" b="1" dirty="0">
                <a:latin typeface="Arial" panose="020B0604020202020204" pitchFamily="34" charset="0"/>
                <a:cs typeface="Arial" panose="020B0604020202020204" pitchFamily="34" charset="0"/>
              </a:rPr>
              <a:t>after</a:t>
            </a:r>
            <a:r>
              <a:rPr lang="en-US" sz="2400" dirty="0">
                <a:latin typeface="Arial" panose="020B0604020202020204" pitchFamily="34" charset="0"/>
                <a:cs typeface="Arial" panose="020B0604020202020204" pitchFamily="34" charset="0"/>
              </a:rPr>
              <a:t> 3 minutes of shaking. </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3 minutes is a lot of shaking for one person, so you will take turns in your group.</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You need to shake the BBs vigorously, but not so much that you destroy the container.</a:t>
            </a:r>
            <a:endParaRPr lang="en-US" sz="2400" baseline="300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2F88BC6-3197-4429-846B-61705834A7E0}"/>
              </a:ext>
            </a:extLst>
          </p:cNvPr>
          <p:cNvSpPr>
            <a:spLocks noGrp="1"/>
          </p:cNvSpPr>
          <p:nvPr>
            <p:ph type="title"/>
          </p:nvPr>
        </p:nvSpPr>
        <p:spPr>
          <a:xfrm>
            <a:off x="533761" y="296534"/>
            <a:ext cx="6713721" cy="547098"/>
          </a:xfrm>
        </p:spPr>
        <p:txBody>
          <a:bodyPr>
            <a:noAutofit/>
          </a:bodyPr>
          <a:lstStyle/>
          <a:p>
            <a:r>
              <a:rPr lang="en-US" sz="3600" dirty="0">
                <a:latin typeface="Arial" panose="020B0604020202020204" pitchFamily="34" charset="0"/>
                <a:cs typeface="Arial" panose="020B0604020202020204" pitchFamily="34" charset="0"/>
              </a:rPr>
              <a:t>What are we doing?</a:t>
            </a:r>
          </a:p>
        </p:txBody>
      </p:sp>
    </p:spTree>
    <p:extLst>
      <p:ext uri="{BB962C8B-B14F-4D97-AF65-F5344CB8AC3E}">
        <p14:creationId xmlns:p14="http://schemas.microsoft.com/office/powerpoint/2010/main" val="84551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410"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
                </p:tgtEl>
              </p:cMediaNode>
            </p:video>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2218759" y="1019525"/>
            <a:ext cx="6779701" cy="49383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We will use infrared temperature guns to measure the temperature of the BBs. </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We should practice using the temperature guns before doing the experiment.</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Make sure it is set on C (Celsius). </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Do NOT look into the laser beam and do NOT point it at someone’s face.</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Find the temperature of a wall, the table top, and your arm.</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Then pass it to the next person in your group to test.</a:t>
            </a:r>
          </a:p>
        </p:txBody>
      </p:sp>
      <p:pic>
        <p:nvPicPr>
          <p:cNvPr id="3" name="Picture 2">
            <a:extLst>
              <a:ext uri="{FF2B5EF4-FFF2-40B4-BE49-F238E27FC236}">
                <a16:creationId xmlns:a16="http://schemas.microsoft.com/office/drawing/2014/main" id="{B50DE5A5-4F27-48D8-B8E9-57D135856F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2255" y="1406703"/>
            <a:ext cx="1735443" cy="3855066"/>
          </a:xfrm>
          <a:prstGeom prst="rect">
            <a:avLst/>
          </a:prstGeom>
        </p:spPr>
      </p:pic>
      <p:sp>
        <p:nvSpPr>
          <p:cNvPr id="5" name="Title 1">
            <a:extLst>
              <a:ext uri="{FF2B5EF4-FFF2-40B4-BE49-F238E27FC236}">
                <a16:creationId xmlns:a16="http://schemas.microsoft.com/office/drawing/2014/main" id="{82F88BC6-3197-4429-846B-61705834A7E0}"/>
              </a:ext>
            </a:extLst>
          </p:cNvPr>
          <p:cNvSpPr>
            <a:spLocks noGrp="1"/>
          </p:cNvSpPr>
          <p:nvPr>
            <p:ph type="title"/>
          </p:nvPr>
        </p:nvSpPr>
        <p:spPr>
          <a:xfrm>
            <a:off x="467773" y="353090"/>
            <a:ext cx="7531168" cy="547098"/>
          </a:xfrm>
        </p:spPr>
        <p:txBody>
          <a:bodyPr>
            <a:noAutofit/>
          </a:bodyPr>
          <a:lstStyle/>
          <a:p>
            <a:r>
              <a:rPr lang="en-US" sz="3200" dirty="0">
                <a:latin typeface="Arial" panose="020B0604020202020204" pitchFamily="34" charset="0"/>
                <a:cs typeface="Arial" panose="020B0604020202020204" pitchFamily="34" charset="0"/>
              </a:rPr>
              <a:t>Practice the Procedure Before You Start</a:t>
            </a:r>
          </a:p>
        </p:txBody>
      </p:sp>
    </p:spTree>
    <p:extLst>
      <p:ext uri="{BB962C8B-B14F-4D97-AF65-F5344CB8AC3E}">
        <p14:creationId xmlns:p14="http://schemas.microsoft.com/office/powerpoint/2010/main" val="6233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5FEC-8432-4EDD-AFDA-DE98143670C9}"/>
              </a:ext>
            </a:extLst>
          </p:cNvPr>
          <p:cNvSpPr txBox="1">
            <a:spLocks/>
          </p:cNvSpPr>
          <p:nvPr/>
        </p:nvSpPr>
        <p:spPr>
          <a:xfrm>
            <a:off x="377933" y="389248"/>
            <a:ext cx="3304175" cy="5470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Basically…</a:t>
            </a:r>
          </a:p>
        </p:txBody>
      </p:sp>
      <p:pic>
        <p:nvPicPr>
          <p:cNvPr id="4" name="Picture 3">
            <a:extLst>
              <a:ext uri="{FF2B5EF4-FFF2-40B4-BE49-F238E27FC236}">
                <a16:creationId xmlns:a16="http://schemas.microsoft.com/office/drawing/2014/main" id="{495C0FBC-3C5D-4FB0-BF2F-6EC749C3F64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58388" y="290524"/>
            <a:ext cx="3045711" cy="2024307"/>
          </a:xfrm>
          <a:prstGeom prst="rect">
            <a:avLst/>
          </a:prstGeom>
        </p:spPr>
      </p:pic>
      <p:pic>
        <p:nvPicPr>
          <p:cNvPr id="3" name="Picture 2">
            <a:extLst>
              <a:ext uri="{FF2B5EF4-FFF2-40B4-BE49-F238E27FC236}">
                <a16:creationId xmlns:a16="http://schemas.microsoft.com/office/drawing/2014/main" id="{A20B9C9A-5EAA-4FB0-9177-44175DE471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60085" y="327246"/>
            <a:ext cx="1775758" cy="2502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6FABFD8-B274-49D5-9EEE-3686C63EA56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47178" y="3183599"/>
            <a:ext cx="1666108" cy="1237814"/>
          </a:xfrm>
          <a:prstGeom prst="rect">
            <a:avLst/>
          </a:prstGeom>
        </p:spPr>
      </p:pic>
      <p:pic>
        <p:nvPicPr>
          <p:cNvPr id="8" name="Picture 7">
            <a:extLst>
              <a:ext uri="{FF2B5EF4-FFF2-40B4-BE49-F238E27FC236}">
                <a16:creationId xmlns:a16="http://schemas.microsoft.com/office/drawing/2014/main" id="{DBE49472-E941-4E30-AFFB-D7FDA1D8F26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5400000">
            <a:off x="3465517" y="4991457"/>
            <a:ext cx="1732725" cy="1299544"/>
          </a:xfrm>
          <a:prstGeom prst="rect">
            <a:avLst/>
          </a:prstGeom>
        </p:spPr>
      </p:pic>
      <p:sp>
        <p:nvSpPr>
          <p:cNvPr id="5" name="TextBox 4"/>
          <p:cNvSpPr txBox="1"/>
          <p:nvPr/>
        </p:nvSpPr>
        <p:spPr>
          <a:xfrm>
            <a:off x="198305" y="1578696"/>
            <a:ext cx="3641409" cy="292387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Read through the lab.</a:t>
            </a:r>
          </a:p>
          <a:p>
            <a:pPr marL="285750" indent="-285750">
              <a:spcAft>
                <a:spcPts val="1200"/>
              </a:spcAft>
              <a:buFont typeface="Arial" panose="020B0604020202020204" pitchFamily="34" charset="0"/>
              <a:buChar char="•"/>
            </a:pPr>
            <a:r>
              <a:rPr lang="en-US" sz="2400" dirty="0"/>
              <a:t>Then get the materials.</a:t>
            </a:r>
          </a:p>
          <a:p>
            <a:pPr marL="285750" indent="-285750">
              <a:spcAft>
                <a:spcPts val="1200"/>
              </a:spcAft>
              <a:buFont typeface="Arial" panose="020B0604020202020204" pitchFamily="34" charset="0"/>
              <a:buChar char="•"/>
            </a:pPr>
            <a:r>
              <a:rPr lang="en-US" sz="2400" dirty="0"/>
              <a:t>Record initial temperature.</a:t>
            </a:r>
          </a:p>
          <a:p>
            <a:pPr marL="285750" indent="-285750">
              <a:spcAft>
                <a:spcPts val="1200"/>
              </a:spcAft>
              <a:buFont typeface="Arial" panose="020B0604020202020204" pitchFamily="34" charset="0"/>
              <a:buChar char="•"/>
            </a:pPr>
            <a:r>
              <a:rPr lang="en-US" sz="2400" dirty="0"/>
              <a:t>Put on the lid.</a:t>
            </a:r>
          </a:p>
          <a:p>
            <a:pPr marL="285750" indent="-285750">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33426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5FEC-8432-4EDD-AFDA-DE98143670C9}"/>
              </a:ext>
            </a:extLst>
          </p:cNvPr>
          <p:cNvSpPr txBox="1">
            <a:spLocks/>
          </p:cNvSpPr>
          <p:nvPr/>
        </p:nvSpPr>
        <p:spPr>
          <a:xfrm>
            <a:off x="377933" y="389248"/>
            <a:ext cx="3304175" cy="5470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Basically…</a:t>
            </a:r>
          </a:p>
        </p:txBody>
      </p:sp>
      <p:pic>
        <p:nvPicPr>
          <p:cNvPr id="4" name="Picture 3">
            <a:extLst>
              <a:ext uri="{FF2B5EF4-FFF2-40B4-BE49-F238E27FC236}">
                <a16:creationId xmlns:a16="http://schemas.microsoft.com/office/drawing/2014/main" id="{495C0FBC-3C5D-4FB0-BF2F-6EC749C3F64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58388" y="290524"/>
            <a:ext cx="3045711" cy="2024307"/>
          </a:xfrm>
          <a:prstGeom prst="rect">
            <a:avLst/>
          </a:prstGeom>
        </p:spPr>
      </p:pic>
      <p:pic>
        <p:nvPicPr>
          <p:cNvPr id="3" name="Picture 2">
            <a:extLst>
              <a:ext uri="{FF2B5EF4-FFF2-40B4-BE49-F238E27FC236}">
                <a16:creationId xmlns:a16="http://schemas.microsoft.com/office/drawing/2014/main" id="{A20B9C9A-5EAA-4FB0-9177-44175DE4711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835014" y="327246"/>
            <a:ext cx="1775758" cy="2502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6FABFD8-B274-49D5-9EEE-3686C63EA56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47178" y="3183599"/>
            <a:ext cx="1666108" cy="1237814"/>
          </a:xfrm>
          <a:prstGeom prst="rect">
            <a:avLst/>
          </a:prstGeom>
        </p:spPr>
      </p:pic>
      <p:pic>
        <p:nvPicPr>
          <p:cNvPr id="8" name="Picture 7">
            <a:extLst>
              <a:ext uri="{FF2B5EF4-FFF2-40B4-BE49-F238E27FC236}">
                <a16:creationId xmlns:a16="http://schemas.microsoft.com/office/drawing/2014/main" id="{DBE49472-E941-4E30-AFFB-D7FDA1D8F26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5400000">
            <a:off x="3465517" y="4991457"/>
            <a:ext cx="1732725" cy="1299544"/>
          </a:xfrm>
          <a:prstGeom prst="rect">
            <a:avLst/>
          </a:prstGeom>
        </p:spPr>
      </p:pic>
      <p:pic>
        <p:nvPicPr>
          <p:cNvPr id="9" name="shaking video">
            <a:hlinkClick r:id="" action="ppaction://media"/>
            <a:extLst>
              <a:ext uri="{FF2B5EF4-FFF2-40B4-BE49-F238E27FC236}">
                <a16:creationId xmlns:a16="http://schemas.microsoft.com/office/drawing/2014/main" id="{1816A1DF-4705-4E6E-8C27-2923C02249E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322465" y="3183599"/>
            <a:ext cx="1875285" cy="3333841"/>
          </a:xfrm>
          <a:prstGeom prst="rect">
            <a:avLst/>
          </a:prstGeom>
        </p:spPr>
      </p:pic>
      <p:pic>
        <p:nvPicPr>
          <p:cNvPr id="10" name="Picture 9">
            <a:extLst>
              <a:ext uri="{FF2B5EF4-FFF2-40B4-BE49-F238E27FC236}">
                <a16:creationId xmlns:a16="http://schemas.microsoft.com/office/drawing/2014/main" id="{92A82A1D-13D0-4190-90CD-9C98290E072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23516" y="4155959"/>
            <a:ext cx="1666108" cy="1237814"/>
          </a:xfrm>
          <a:prstGeom prst="rect">
            <a:avLst/>
          </a:prstGeom>
        </p:spPr>
      </p:pic>
      <p:sp>
        <p:nvSpPr>
          <p:cNvPr id="5" name="TextBox 4"/>
          <p:cNvSpPr txBox="1"/>
          <p:nvPr/>
        </p:nvSpPr>
        <p:spPr>
          <a:xfrm>
            <a:off x="198305" y="1578696"/>
            <a:ext cx="3641409" cy="433965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Read through the lab.</a:t>
            </a:r>
          </a:p>
          <a:p>
            <a:pPr marL="285750" indent="-285750">
              <a:spcAft>
                <a:spcPts val="1200"/>
              </a:spcAft>
              <a:buFont typeface="Arial" panose="020B0604020202020204" pitchFamily="34" charset="0"/>
              <a:buChar char="•"/>
            </a:pPr>
            <a:r>
              <a:rPr lang="en-US" sz="2400" dirty="0"/>
              <a:t>Then get the materials.</a:t>
            </a:r>
          </a:p>
          <a:p>
            <a:pPr marL="285750" indent="-285750">
              <a:spcAft>
                <a:spcPts val="1200"/>
              </a:spcAft>
              <a:buFont typeface="Arial" panose="020B0604020202020204" pitchFamily="34" charset="0"/>
              <a:buChar char="•"/>
            </a:pPr>
            <a:r>
              <a:rPr lang="en-US" sz="2400" dirty="0"/>
              <a:t>Record initial temperature.</a:t>
            </a:r>
          </a:p>
          <a:p>
            <a:pPr marL="285750" indent="-285750">
              <a:spcAft>
                <a:spcPts val="1200"/>
              </a:spcAft>
              <a:buFont typeface="Arial" panose="020B0604020202020204" pitchFamily="34" charset="0"/>
              <a:buChar char="•"/>
            </a:pPr>
            <a:r>
              <a:rPr lang="en-US" sz="2400" dirty="0"/>
              <a:t>Put on the lid.</a:t>
            </a:r>
          </a:p>
          <a:p>
            <a:pPr marL="285750" indent="-285750">
              <a:spcAft>
                <a:spcPts val="1200"/>
              </a:spcAft>
              <a:buFont typeface="Arial" panose="020B0604020202020204" pitchFamily="34" charset="0"/>
              <a:buChar char="•"/>
            </a:pPr>
            <a:r>
              <a:rPr lang="en-US" sz="2400" dirty="0"/>
              <a:t>Shake for 3 minutes.</a:t>
            </a:r>
          </a:p>
          <a:p>
            <a:pPr marL="285750" indent="-285750">
              <a:spcAft>
                <a:spcPts val="1200"/>
              </a:spcAft>
              <a:buFont typeface="Arial" panose="020B0604020202020204" pitchFamily="34" charset="0"/>
              <a:buChar char="•"/>
            </a:pPr>
            <a:r>
              <a:rPr lang="en-US" sz="2400" dirty="0"/>
              <a:t>Remove lid and record final temperature.</a:t>
            </a:r>
          </a:p>
          <a:p>
            <a:pPr marL="285750" indent="-285750">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03035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4410"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421200" y="1267650"/>
            <a:ext cx="4865400" cy="4514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Each person needs to fill in the data table and answer the questions at the bottom.</a:t>
            </a:r>
          </a:p>
          <a:p>
            <a:pPr marL="0" indent="0">
              <a:lnSpc>
                <a:spcPct val="110000"/>
              </a:lnSpc>
              <a:spcBef>
                <a:spcPts val="0"/>
              </a:spcBef>
              <a:spcAft>
                <a:spcPts val="450"/>
              </a:spcAft>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We will also be compiling a class data table in the front of the room.</a:t>
            </a:r>
          </a:p>
          <a:p>
            <a:pPr marL="0" indent="0">
              <a:lnSpc>
                <a:spcPct val="110000"/>
              </a:lnSpc>
              <a:spcBef>
                <a:spcPts val="0"/>
              </a:spcBef>
              <a:spcAft>
                <a:spcPts val="450"/>
              </a:spcAft>
              <a:buNone/>
            </a:pP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FB0CC0B-263F-4255-9A31-C7B17FC4AA0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91801" y="1267650"/>
            <a:ext cx="2861999" cy="4033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DF8F5FEC-8432-4EDD-AFDA-DE98143670C9}"/>
              </a:ext>
            </a:extLst>
          </p:cNvPr>
          <p:cNvSpPr txBox="1">
            <a:spLocks/>
          </p:cNvSpPr>
          <p:nvPr/>
        </p:nvSpPr>
        <p:spPr>
          <a:xfrm>
            <a:off x="421200" y="389248"/>
            <a:ext cx="5633611" cy="54709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After the lab procedure…</a:t>
            </a:r>
          </a:p>
        </p:txBody>
      </p:sp>
    </p:spTree>
    <p:extLst>
      <p:ext uri="{BB962C8B-B14F-4D97-AF65-F5344CB8AC3E}">
        <p14:creationId xmlns:p14="http://schemas.microsoft.com/office/powerpoint/2010/main" val="16861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So what happened?</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2034450"/>
            <a:ext cx="4865400" cy="3758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Discuss results (see Q6).</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Is the class data consistent?</a:t>
            </a: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Discuss causes (see Q7).</a:t>
            </a:r>
          </a:p>
          <a:p>
            <a:pPr marL="0" indent="0">
              <a:lnSpc>
                <a:spcPct val="110000"/>
              </a:lnSpc>
              <a:spcBef>
                <a:spcPts val="0"/>
              </a:spcBef>
              <a:spcAft>
                <a:spcPts val="450"/>
              </a:spcAft>
              <a:buNone/>
            </a:pPr>
            <a:endParaRPr lang="en-US" sz="2100" dirty="0"/>
          </a:p>
        </p:txBody>
      </p:sp>
      <p:pic>
        <p:nvPicPr>
          <p:cNvPr id="4" name="Picture 3">
            <a:extLst>
              <a:ext uri="{FF2B5EF4-FFF2-40B4-BE49-F238E27FC236}">
                <a16:creationId xmlns:a16="http://schemas.microsoft.com/office/drawing/2014/main" id="{19BE5D46-B931-4EB4-AD0C-5CB706DF9AF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57704" y="1896681"/>
            <a:ext cx="2861999" cy="4033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785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628650" y="562683"/>
            <a:ext cx="8065350" cy="994172"/>
          </a:xfrm>
        </p:spPr>
        <p:txBody>
          <a:bodyPr>
            <a:normAutofit/>
          </a:bodyPr>
          <a:lstStyle/>
          <a:p>
            <a:r>
              <a:rPr lang="en-US" sz="4000" dirty="0">
                <a:latin typeface="Arial" panose="020B0604020202020204" pitchFamily="34" charset="0"/>
                <a:cs typeface="Arial" panose="020B0604020202020204" pitchFamily="34" charset="0"/>
              </a:rPr>
              <a:t>Conclusion:</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2164050"/>
            <a:ext cx="7676550" cy="3628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Can someone volunteer to summarize what we learned from this lab activity?</a:t>
            </a:r>
          </a:p>
          <a:p>
            <a:pPr marL="0" indent="0">
              <a:lnSpc>
                <a:spcPct val="110000"/>
              </a:lnSpc>
              <a:spcBef>
                <a:spcPts val="0"/>
              </a:spcBef>
              <a:spcAft>
                <a:spcPts val="45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426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CDA90-DEA2-4C0C-9434-1842FC8B0A0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42033" y="1187407"/>
            <a:ext cx="7832621" cy="4483185"/>
          </a:xfrm>
          <a:prstGeom prst="rect">
            <a:avLst/>
          </a:prstGeom>
        </p:spPr>
      </p:pic>
      <p:sp>
        <p:nvSpPr>
          <p:cNvPr id="5" name="Title 1">
            <a:extLst>
              <a:ext uri="{FF2B5EF4-FFF2-40B4-BE49-F238E27FC236}">
                <a16:creationId xmlns:a16="http://schemas.microsoft.com/office/drawing/2014/main" id="{82B20DFB-A913-46B9-87AD-21826AE6C605}"/>
              </a:ext>
            </a:extLst>
          </p:cNvPr>
          <p:cNvSpPr>
            <a:spLocks noGrp="1"/>
          </p:cNvSpPr>
          <p:nvPr>
            <p:ph type="title"/>
          </p:nvPr>
        </p:nvSpPr>
        <p:spPr>
          <a:xfrm>
            <a:off x="776766" y="568037"/>
            <a:ext cx="7763156" cy="428482"/>
          </a:xfrm>
        </p:spPr>
        <p:txBody>
          <a:bodyPr>
            <a:normAutofit fontScale="90000"/>
          </a:bodyPr>
          <a:lstStyle/>
          <a:p>
            <a:r>
              <a:rPr lang="en-US" dirty="0">
                <a:latin typeface="Arial" panose="020B0604020202020204" pitchFamily="34" charset="0"/>
                <a:cs typeface="Arial" panose="020B0604020202020204" pitchFamily="34" charset="0"/>
              </a:rPr>
              <a:t>Earth: Describe what you see…</a:t>
            </a:r>
          </a:p>
        </p:txBody>
      </p:sp>
    </p:spTree>
    <p:extLst>
      <p:ext uri="{BB962C8B-B14F-4D97-AF65-F5344CB8AC3E}">
        <p14:creationId xmlns:p14="http://schemas.microsoft.com/office/powerpoint/2010/main" val="332076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628650" y="430878"/>
            <a:ext cx="8065350" cy="994172"/>
          </a:xfrm>
        </p:spPr>
        <p:txBody>
          <a:bodyPr>
            <a:noAutofit/>
          </a:bodyPr>
          <a:lstStyle/>
          <a:p>
            <a:r>
              <a:rPr lang="en-US" sz="3200" dirty="0">
                <a:latin typeface="Arial" panose="020B0604020202020204" pitchFamily="34" charset="0"/>
                <a:cs typeface="Arial" panose="020B0604020202020204" pitchFamily="34" charset="0"/>
              </a:rPr>
              <a:t>Applying What We’ve Learned to Impacts:</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2010032" y="1579164"/>
            <a:ext cx="6886832" cy="3628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b="1" dirty="0">
                <a:latin typeface="Arial" panose="020B0604020202020204" pitchFamily="34" charset="0"/>
                <a:cs typeface="Arial" panose="020B0604020202020204" pitchFamily="34" charset="0"/>
              </a:rPr>
              <a:t>So what does this tell us about what happens with kinetic energy during an impact event?</a:t>
            </a:r>
          </a:p>
          <a:p>
            <a:pPr marL="0" indent="0">
              <a:lnSpc>
                <a:spcPct val="110000"/>
              </a:lnSpc>
              <a:spcBef>
                <a:spcPts val="0"/>
              </a:spcBef>
              <a:spcAft>
                <a:spcPts val="450"/>
              </a:spcAft>
              <a:buNone/>
            </a:pPr>
            <a:endParaRPr lang="en-US" b="1"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Use our formula for kinetic energy and your mime skills or whatever you need to work through this with your group.</a:t>
            </a:r>
          </a:p>
          <a:p>
            <a:pPr marL="0" indent="0">
              <a:lnSpc>
                <a:spcPct val="110000"/>
              </a:lnSpc>
              <a:spcBef>
                <a:spcPts val="0"/>
              </a:spcBef>
              <a:spcAft>
                <a:spcPts val="450"/>
              </a:spcAft>
              <a:buNone/>
            </a:pPr>
            <a:endParaRPr lang="en-US" b="1" dirty="0">
              <a:latin typeface="Arial" panose="020B0604020202020204" pitchFamily="34" charset="0"/>
              <a:cs typeface="Arial" panose="020B0604020202020204" pitchFamily="34" charset="0"/>
            </a:endParaRPr>
          </a:p>
          <a:p>
            <a:pPr marL="0" indent="0">
              <a:lnSpc>
                <a:spcPct val="110000"/>
              </a:lnSpc>
              <a:spcBef>
                <a:spcPts val="0"/>
              </a:spcBef>
              <a:spcAft>
                <a:spcPts val="450"/>
              </a:spcAft>
              <a:buNone/>
            </a:pPr>
            <a:r>
              <a:rPr lang="en-US" dirty="0">
                <a:latin typeface="Arial" panose="020B0604020202020204" pitchFamily="34" charset="0"/>
                <a:cs typeface="Arial" panose="020B0604020202020204" pitchFamily="34" charset="0"/>
              </a:rPr>
              <a:t>Let’s share out our ideas.</a:t>
            </a:r>
          </a:p>
          <a:p>
            <a:pPr marL="0" indent="0">
              <a:lnSpc>
                <a:spcPct val="110000"/>
              </a:lnSpc>
              <a:spcBef>
                <a:spcPts val="0"/>
              </a:spcBef>
              <a:spcAft>
                <a:spcPts val="450"/>
              </a:spcAft>
              <a:buNone/>
            </a:pPr>
            <a:endParaRPr lang="en-US" b="1"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D05347F7-0AE3-4F4A-BB9C-0BCB3967191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97362" y="3617009"/>
            <a:ext cx="897493" cy="1112681"/>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81F559AE-A0BB-824A-99DB-1EDF3587952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8650" y="5203335"/>
            <a:ext cx="1145675" cy="997527"/>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F1F97165-2DCC-4B43-9520-EEC16C4C7D6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47591" y="1579164"/>
            <a:ext cx="1197033" cy="1065436"/>
          </a:xfrm>
          <a:prstGeom prst="rect">
            <a:avLst/>
          </a:prstGeom>
        </p:spPr>
      </p:pic>
    </p:spTree>
    <p:extLst>
      <p:ext uri="{BB962C8B-B14F-4D97-AF65-F5344CB8AC3E}">
        <p14:creationId xmlns:p14="http://schemas.microsoft.com/office/powerpoint/2010/main" val="300209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457296" y="2518001"/>
            <a:ext cx="8254350" cy="13122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450"/>
              </a:spcAft>
              <a:buNone/>
            </a:pPr>
            <a:r>
              <a:rPr lang="en-US" sz="3000" dirty="0">
                <a:latin typeface="Arial" panose="020B0604020202020204" pitchFamily="34" charset="0"/>
                <a:cs typeface="Arial" panose="020B0604020202020204" pitchFamily="34" charset="0"/>
              </a:rPr>
              <a:t>Today we will compare the energy released in meteor impacts to the energy required to melt rock.</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14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437028" y="203247"/>
            <a:ext cx="7868171" cy="994172"/>
          </a:xfrm>
        </p:spPr>
        <p:txBody>
          <a:bodyPr>
            <a:normAutofit/>
          </a:bodyPr>
          <a:lstStyle/>
          <a:p>
            <a:r>
              <a:rPr lang="en-US" sz="3600" dirty="0">
                <a:latin typeface="Arial" panose="020B0604020202020204" pitchFamily="34" charset="0"/>
                <a:cs typeface="Arial" panose="020B0604020202020204" pitchFamily="34" charset="0"/>
              </a:rPr>
              <a:t>More about energy…</a:t>
            </a:r>
          </a:p>
        </p:txBody>
      </p:sp>
      <p:sp>
        <p:nvSpPr>
          <p:cNvPr id="5" name="TextBox 4"/>
          <p:cNvSpPr txBox="1"/>
          <p:nvPr/>
        </p:nvSpPr>
        <p:spPr>
          <a:xfrm>
            <a:off x="437029" y="1197419"/>
            <a:ext cx="7806018" cy="381642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We’ve been talking about heat.</a:t>
            </a:r>
          </a:p>
          <a:p>
            <a:r>
              <a:rPr lang="en-US" sz="2800" dirty="0">
                <a:latin typeface="Arial" panose="020B0604020202020204" pitchFamily="34" charset="0"/>
                <a:cs typeface="Arial" panose="020B0604020202020204" pitchFamily="34" charset="0"/>
              </a:rPr>
              <a:t>How do we usually measure heat?</a:t>
            </a:r>
          </a:p>
          <a:p>
            <a:r>
              <a:rPr lang="en-US" sz="2800" dirty="0">
                <a:latin typeface="Arial" panose="020B0604020202020204" pitchFamily="34" charset="0"/>
                <a:cs typeface="Arial" panose="020B0604020202020204" pitchFamily="34" charset="0"/>
              </a:rPr>
              <a:t>	</a:t>
            </a:r>
          </a:p>
          <a:p>
            <a:r>
              <a:rPr lang="en-US" sz="2800" i="1" dirty="0">
                <a:latin typeface="Arial" panose="020B0604020202020204" pitchFamily="34" charset="0"/>
                <a:cs typeface="Arial" panose="020B0604020202020204" pitchFamily="34" charset="0"/>
              </a:rPr>
              <a:t>Temperature</a:t>
            </a:r>
            <a:r>
              <a:rPr lang="en-US" sz="2800" dirty="0">
                <a:latin typeface="Arial" panose="020B0604020202020204" pitchFamily="34" charset="0"/>
                <a:cs typeface="Arial" panose="020B0604020202020204" pitchFamily="34" charset="0"/>
              </a:rPr>
              <a:t> is actually a measure of the </a:t>
            </a:r>
            <a:r>
              <a:rPr lang="en-US" sz="2800" i="1" dirty="0">
                <a:latin typeface="Arial" panose="020B0604020202020204" pitchFamily="34" charset="0"/>
                <a:cs typeface="Arial" panose="020B0604020202020204" pitchFamily="34" charset="0"/>
              </a:rPr>
              <a:t>average kinetic energy</a:t>
            </a:r>
            <a:r>
              <a:rPr lang="en-US" sz="2800" dirty="0">
                <a:latin typeface="Arial" panose="020B0604020202020204" pitchFamily="34" charset="0"/>
                <a:cs typeface="Arial" panose="020B0604020202020204" pitchFamily="34" charset="0"/>
              </a:rPr>
              <a:t> in a substance.</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Energy (whether kinetic, heat or other forms) is actually measured in Joules!</a:t>
            </a:r>
          </a:p>
          <a:p>
            <a:endParaRPr lang="en-US" dirty="0"/>
          </a:p>
        </p:txBody>
      </p:sp>
    </p:spTree>
    <p:extLst>
      <p:ext uri="{BB962C8B-B14F-4D97-AF65-F5344CB8AC3E}">
        <p14:creationId xmlns:p14="http://schemas.microsoft.com/office/powerpoint/2010/main" val="305288066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437028" y="203247"/>
            <a:ext cx="7868171" cy="994172"/>
          </a:xfrm>
        </p:spPr>
        <p:txBody>
          <a:bodyPr>
            <a:normAutofit/>
          </a:bodyPr>
          <a:lstStyle/>
          <a:p>
            <a:r>
              <a:rPr lang="en-US" sz="3600" dirty="0">
                <a:latin typeface="Arial" panose="020B0604020202020204" pitchFamily="34" charset="0"/>
                <a:cs typeface="Arial" panose="020B0604020202020204" pitchFamily="34" charset="0"/>
              </a:rPr>
              <a:t>Joules</a:t>
            </a:r>
          </a:p>
        </p:txBody>
      </p:sp>
      <p:sp>
        <p:nvSpPr>
          <p:cNvPr id="5" name="TextBox 4"/>
          <p:cNvSpPr txBox="1"/>
          <p:nvPr/>
        </p:nvSpPr>
        <p:spPr>
          <a:xfrm>
            <a:off x="531977" y="1063580"/>
            <a:ext cx="7678271" cy="188769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joule is the metric (SI) measurement unit of energy. </a:t>
            </a:r>
          </a:p>
          <a:p>
            <a:r>
              <a:rPr lang="en-US" sz="2800" dirty="0">
                <a:latin typeface="Arial" panose="020B0604020202020204" pitchFamily="34" charset="0"/>
                <a:cs typeface="Arial" panose="020B0604020202020204" pitchFamily="34" charset="0"/>
              </a:rPr>
              <a:t>Mathematically it is equivalent to 1 kg*m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/s</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a:t>
            </a:r>
          </a:p>
          <a:p>
            <a:endParaRPr lang="en-US" sz="2800" baseline="30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1 joule is a relatively small amount of energy!</a:t>
            </a:r>
            <a:endParaRPr lang="en-US" sz="2100" dirty="0"/>
          </a:p>
          <a:p>
            <a:endParaRPr lang="en-US" dirty="0"/>
          </a:p>
        </p:txBody>
      </p:sp>
      <p:sp>
        <p:nvSpPr>
          <p:cNvPr id="3" name="TextBox 2"/>
          <p:cNvSpPr txBox="1"/>
          <p:nvPr/>
        </p:nvSpPr>
        <p:spPr>
          <a:xfrm>
            <a:off x="4463538" y="2982603"/>
            <a:ext cx="4242547" cy="3323987"/>
          </a:xfrm>
          <a:prstGeom prst="rect">
            <a:avLst/>
          </a:prstGeom>
          <a:noFill/>
        </p:spPr>
        <p:txBody>
          <a:bodyPr wrap="square" rtlCol="0">
            <a:spAutoFit/>
          </a:bodyPr>
          <a:lstStyle/>
          <a:p>
            <a:pPr marL="0" lvl="1"/>
            <a:r>
              <a:rPr lang="en-US" sz="2400" dirty="0">
                <a:latin typeface="Arial" panose="020B0604020202020204" pitchFamily="34" charset="0"/>
                <a:cs typeface="Arial" panose="020B0604020202020204" pitchFamily="34" charset="0"/>
              </a:rPr>
              <a:t>1 J is the energy required to lift a medium-sized </a:t>
            </a:r>
            <a:r>
              <a:rPr lang="en-US" dirty="0">
                <a:latin typeface="Arial" panose="020B0604020202020204" pitchFamily="34" charset="0"/>
                <a:cs typeface="Arial" panose="020B0604020202020204" pitchFamily="34" charset="0"/>
              </a:rPr>
              <a:t>(100 gram) </a:t>
            </a:r>
            <a:r>
              <a:rPr lang="en-US" sz="2400" dirty="0">
                <a:latin typeface="Arial" panose="020B0604020202020204" pitchFamily="34" charset="0"/>
                <a:cs typeface="Arial" panose="020B0604020202020204" pitchFamily="34" charset="0"/>
              </a:rPr>
              <a:t>tomato up 1 meter </a:t>
            </a:r>
          </a:p>
          <a:p>
            <a:pPr marL="0" lvl="1"/>
            <a:r>
              <a:rPr lang="en-US" dirty="0">
                <a:latin typeface="Arial" panose="020B0604020202020204" pitchFamily="34" charset="0"/>
                <a:cs typeface="Arial" panose="020B0604020202020204" pitchFamily="34" charset="0"/>
              </a:rPr>
              <a:t>(from the ground to your waist) </a:t>
            </a:r>
            <a:r>
              <a:rPr lang="en-US" sz="2400" dirty="0">
                <a:latin typeface="Arial" panose="020B0604020202020204" pitchFamily="34" charset="0"/>
                <a:cs typeface="Arial" panose="020B0604020202020204" pitchFamily="34" charset="0"/>
              </a:rPr>
              <a:t>.</a:t>
            </a:r>
          </a:p>
          <a:p>
            <a:pPr marL="0" lvl="1"/>
            <a:endParaRPr lang="en-US" sz="2400" dirty="0">
              <a:latin typeface="Arial" panose="020B0604020202020204" pitchFamily="34" charset="0"/>
              <a:cs typeface="Arial" panose="020B0604020202020204" pitchFamily="34" charset="0"/>
            </a:endParaRPr>
          </a:p>
          <a:p>
            <a:pPr marL="0" lvl="1"/>
            <a:r>
              <a:rPr lang="en-US" sz="2400" dirty="0">
                <a:latin typeface="Arial" panose="020B0604020202020204" pitchFamily="34" charset="0"/>
                <a:cs typeface="Arial" panose="020B0604020202020204" pitchFamily="34" charset="0"/>
              </a:rPr>
              <a:t>1 J is the energy released when that same tomato falls back down 1 meter.</a:t>
            </a:r>
          </a:p>
          <a:p>
            <a:endParaRPr lang="en-US" dirty="0"/>
          </a:p>
        </p:txBody>
      </p:sp>
      <p:grpSp>
        <p:nvGrpSpPr>
          <p:cNvPr id="17" name="Group 16"/>
          <p:cNvGrpSpPr/>
          <p:nvPr/>
        </p:nvGrpSpPr>
        <p:grpSpPr>
          <a:xfrm>
            <a:off x="382143" y="2982603"/>
            <a:ext cx="2213139" cy="3452937"/>
            <a:chOff x="382143" y="2982603"/>
            <a:chExt cx="2213139" cy="3452937"/>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36885" y="2982603"/>
              <a:ext cx="1258397" cy="1135074"/>
            </a:xfrm>
            <a:prstGeom prst="rect">
              <a:avLst/>
            </a:prstGeom>
          </p:spPr>
        </p:pic>
        <p:pic>
          <p:nvPicPr>
            <p:cNvPr id="6" name="Picture 5"/>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143" y="5300466"/>
              <a:ext cx="1258397" cy="1135074"/>
            </a:xfrm>
            <a:prstGeom prst="rect">
              <a:avLst/>
            </a:prstGeom>
          </p:spPr>
        </p:pic>
        <p:cxnSp>
          <p:nvCxnSpPr>
            <p:cNvPr id="10" name="Straight Arrow Connector 9"/>
            <p:cNvCxnSpPr/>
            <p:nvPr/>
          </p:nvCxnSpPr>
          <p:spPr>
            <a:xfrm flipV="1">
              <a:off x="1124136" y="4201878"/>
              <a:ext cx="481103" cy="953467"/>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336885" y="2951277"/>
            <a:ext cx="2745394" cy="3417402"/>
            <a:chOff x="1336885" y="2982603"/>
            <a:chExt cx="2745394" cy="3319213"/>
          </a:xfrm>
        </p:grpSpPr>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23882" y="5166742"/>
              <a:ext cx="1258397" cy="1135074"/>
            </a:xfrm>
            <a:prstGeom prst="rect">
              <a:avLst/>
            </a:prstGeom>
          </p:spPr>
        </p:pic>
        <p:cxnSp>
          <p:nvCxnSpPr>
            <p:cNvPr id="12" name="Straight Arrow Connector 11"/>
            <p:cNvCxnSpPr/>
            <p:nvPr/>
          </p:nvCxnSpPr>
          <p:spPr>
            <a:xfrm>
              <a:off x="2465269" y="4135220"/>
              <a:ext cx="717225" cy="906073"/>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36885" y="2982603"/>
              <a:ext cx="1258397" cy="1135074"/>
            </a:xfrm>
            <a:prstGeom prst="rect">
              <a:avLst/>
            </a:prstGeom>
          </p:spPr>
        </p:pic>
      </p:grpSp>
      <p:sp>
        <p:nvSpPr>
          <p:cNvPr id="19" name="TextBox 18"/>
          <p:cNvSpPr txBox="1"/>
          <p:nvPr/>
        </p:nvSpPr>
        <p:spPr>
          <a:xfrm>
            <a:off x="203593" y="3941205"/>
            <a:ext cx="1436947" cy="369332"/>
          </a:xfrm>
          <a:prstGeom prst="rect">
            <a:avLst/>
          </a:prstGeom>
          <a:noFill/>
        </p:spPr>
        <p:txBody>
          <a:bodyPr wrap="square" rtlCol="0">
            <a:spAutoFit/>
          </a:bodyPr>
          <a:lstStyle/>
          <a:p>
            <a:r>
              <a:rPr lang="en-US" dirty="0"/>
              <a:t>1 joule used</a:t>
            </a:r>
          </a:p>
        </p:txBody>
      </p:sp>
      <p:sp>
        <p:nvSpPr>
          <p:cNvPr id="20" name="TextBox 19"/>
          <p:cNvSpPr txBox="1"/>
          <p:nvPr/>
        </p:nvSpPr>
        <p:spPr>
          <a:xfrm>
            <a:off x="2921584" y="3956740"/>
            <a:ext cx="1436947" cy="646331"/>
          </a:xfrm>
          <a:prstGeom prst="rect">
            <a:avLst/>
          </a:prstGeom>
          <a:noFill/>
        </p:spPr>
        <p:txBody>
          <a:bodyPr wrap="square" rtlCol="0">
            <a:spAutoFit/>
          </a:bodyPr>
          <a:lstStyle/>
          <a:p>
            <a:r>
              <a:rPr lang="en-US" dirty="0"/>
              <a:t>1 joule returned</a:t>
            </a:r>
          </a:p>
        </p:txBody>
      </p:sp>
    </p:spTree>
    <p:extLst>
      <p:ext uri="{BB962C8B-B14F-4D97-AF65-F5344CB8AC3E}">
        <p14:creationId xmlns:p14="http://schemas.microsoft.com/office/powerpoint/2010/main" val="27276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Effect transition="in" filter="fade">
                                      <p:cBhvr>
                                        <p:cTn id="11" dur="1000"/>
                                        <p:tgtEl>
                                          <p:spTgt spid="5">
                                            <p:txEl>
                                              <p:pRg st="3" end="3"/>
                                            </p:txEl>
                                          </p:spTgt>
                                        </p:tgtEl>
                                      </p:cBhvr>
                                    </p:animEffect>
                                    <p:anim calcmode="lin" valueType="num">
                                      <p:cBhvr>
                                        <p:cTn id="1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531214" y="411566"/>
            <a:ext cx="8065350" cy="994172"/>
          </a:xfrm>
        </p:spPr>
        <p:txBody>
          <a:bodyPr>
            <a:noAutofit/>
          </a:bodyPr>
          <a:lstStyle/>
          <a:p>
            <a:pPr>
              <a:lnSpc>
                <a:spcPct val="100000"/>
              </a:lnSpc>
            </a:pPr>
            <a:r>
              <a:rPr lang="en-US" sz="4000" dirty="0">
                <a:latin typeface="Arial" panose="020B0604020202020204" pitchFamily="34" charset="0"/>
                <a:cs typeface="Arial" panose="020B0604020202020204" pitchFamily="34" charset="0"/>
              </a:rPr>
              <a:t>How much kinetic energy do meteors have?</a:t>
            </a:r>
          </a:p>
        </p:txBody>
      </p:sp>
      <p:sp>
        <p:nvSpPr>
          <p:cNvPr id="4" name="TextBox 3"/>
          <p:cNvSpPr txBox="1"/>
          <p:nvPr/>
        </p:nvSpPr>
        <p:spPr>
          <a:xfrm>
            <a:off x="531214" y="1714500"/>
            <a:ext cx="8175757" cy="45284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 an example… </a:t>
            </a:r>
          </a:p>
          <a:p>
            <a:endParaRPr lang="en-US" sz="2100" dirty="0">
              <a:latin typeface="Arial" panose="020B0604020202020204" pitchFamily="34" charset="0"/>
              <a:cs typeface="Arial" panose="020B0604020202020204" pitchFamily="34" charset="0"/>
            </a:endParaRPr>
          </a:p>
          <a:p>
            <a:pPr>
              <a:lnSpc>
                <a:spcPct val="100000"/>
              </a:lnSpc>
              <a:spcBef>
                <a:spcPts val="0"/>
              </a:spcBef>
            </a:pPr>
            <a:r>
              <a:rPr lang="en-US" sz="2400" dirty="0">
                <a:latin typeface="Arial" panose="020B0604020202020204" pitchFamily="34" charset="0"/>
                <a:cs typeface="Arial" panose="020B0604020202020204" pitchFamily="34" charset="0"/>
              </a:rPr>
              <a:t>Let’s consider a cube of granite rock.</a:t>
            </a:r>
          </a:p>
          <a:p>
            <a:pPr>
              <a:lnSpc>
                <a:spcPct val="100000"/>
              </a:lnSpc>
              <a:spcBef>
                <a:spcPts val="0"/>
              </a:spcBef>
            </a:pPr>
            <a:endParaRPr lang="en-US" sz="2400" dirty="0">
              <a:latin typeface="Arial" panose="020B0604020202020204" pitchFamily="34" charset="0"/>
              <a:cs typeface="Arial" panose="020B0604020202020204" pitchFamily="34" charset="0"/>
            </a:endParaRPr>
          </a:p>
          <a:p>
            <a:pPr>
              <a:lnSpc>
                <a:spcPct val="100000"/>
              </a:lnSpc>
              <a:spcBef>
                <a:spcPts val="0"/>
              </a:spcBef>
            </a:pPr>
            <a:r>
              <a:rPr lang="en-US" sz="2400" dirty="0">
                <a:latin typeface="Arial" panose="020B0604020202020204" pitchFamily="34" charset="0"/>
                <a:cs typeface="Arial" panose="020B0604020202020204" pitchFamily="34" charset="0"/>
              </a:rPr>
              <a:t>You will use the kinetic energy equation </a:t>
            </a:r>
          </a:p>
          <a:p>
            <a:r>
              <a:rPr lang="en-US" sz="2400" dirty="0">
                <a:latin typeface="Arial" panose="020B0604020202020204" pitchFamily="34" charset="0"/>
                <a:cs typeface="Arial" panose="020B0604020202020204" pitchFamily="34" charset="0"/>
              </a:rPr>
              <a:t>			to calculate the energy:</a:t>
            </a:r>
          </a:p>
          <a:p>
            <a:pPr marL="342900" lvl="1" indent="0">
              <a:lnSpc>
                <a:spcPct val="100000"/>
              </a:lnSpc>
              <a:spcBef>
                <a:spcPts val="0"/>
              </a:spcBef>
              <a:buNone/>
            </a:pPr>
            <a:endParaRPr lang="en-US" sz="2100" dirty="0">
              <a:latin typeface="Arial" panose="020B0604020202020204" pitchFamily="34" charset="0"/>
              <a:cs typeface="Arial" panose="020B0604020202020204" pitchFamily="34" charset="0"/>
            </a:endParaRPr>
          </a:p>
          <a:p>
            <a:pPr marL="342900" lvl="1" indent="0">
              <a:lnSpc>
                <a:spcPct val="100000"/>
              </a:lnSpc>
              <a:spcBef>
                <a:spcPts val="0"/>
              </a:spcBef>
              <a:buNone/>
            </a:pPr>
            <a:r>
              <a:rPr lang="en-US" sz="2100"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KE = ½ (mass) x (velocity)</a:t>
            </a:r>
            <a:r>
              <a:rPr lang="en-US" sz="2100" b="1" baseline="30000" dirty="0">
                <a:latin typeface="Arial" panose="020B0604020202020204" pitchFamily="34" charset="0"/>
                <a:cs typeface="Arial" panose="020B0604020202020204" pitchFamily="34" charset="0"/>
              </a:rPr>
              <a:t>2</a:t>
            </a:r>
            <a:endParaRPr lang="en-US" sz="2100" b="1" dirty="0">
              <a:latin typeface="Arial" panose="020B0604020202020204" pitchFamily="34" charset="0"/>
              <a:cs typeface="Arial" panose="020B0604020202020204" pitchFamily="34" charset="0"/>
            </a:endParaRPr>
          </a:p>
          <a:p>
            <a:pPr marL="342900" lvl="1" indent="0">
              <a:lnSpc>
                <a:spcPct val="100000"/>
              </a:lnSpc>
              <a:spcBef>
                <a:spcPts val="0"/>
              </a:spcBef>
              <a:buNone/>
            </a:pPr>
            <a:r>
              <a:rPr lang="en-US" sz="2100" b="1" dirty="0">
                <a:latin typeface="Arial" panose="020B0604020202020204" pitchFamily="34" charset="0"/>
                <a:cs typeface="Arial" panose="020B0604020202020204" pitchFamily="34" charset="0"/>
              </a:rPr>
              <a:t>			or KE = ½ mv</a:t>
            </a:r>
            <a:r>
              <a:rPr lang="en-US" sz="2100" b="1" baseline="30000" dirty="0">
                <a:latin typeface="Arial" panose="020B0604020202020204" pitchFamily="34" charset="0"/>
                <a:cs typeface="Arial" panose="020B0604020202020204" pitchFamily="34" charset="0"/>
              </a:rPr>
              <a:t>2</a:t>
            </a:r>
          </a:p>
          <a:p>
            <a:endParaRPr lang="en-US" sz="2100" dirty="0"/>
          </a:p>
          <a:p>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a:latin typeface="Arial" panose="020B0604020202020204" pitchFamily="34" charset="0"/>
                <a:cs typeface="Arial" panose="020B0604020202020204" pitchFamily="34" charset="0"/>
              </a:rPr>
              <a:t>So, what do you need to know about the granite cube?</a:t>
            </a:r>
          </a:p>
          <a:p>
            <a:pPr>
              <a:lnSpc>
                <a:spcPct val="110000"/>
              </a:lnSpc>
              <a:spcAft>
                <a:spcPts val="450"/>
              </a:spcAft>
            </a:pPr>
            <a:endParaRPr lang="en-US" sz="2100" dirty="0"/>
          </a:p>
          <a:p>
            <a:endParaRPr lang="en-US" dirty="0"/>
          </a:p>
        </p:txBody>
      </p:sp>
    </p:spTree>
    <p:extLst>
      <p:ext uri="{BB962C8B-B14F-4D97-AF65-F5344CB8AC3E}">
        <p14:creationId xmlns:p14="http://schemas.microsoft.com/office/powerpoint/2010/main" val="189357218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01794" y="1489881"/>
            <a:ext cx="3345662" cy="4383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294547" y="288854"/>
            <a:ext cx="5314950" cy="994172"/>
          </a:xfrm>
        </p:spPr>
        <p:txBody>
          <a:bodyPr>
            <a:normAutofit/>
          </a:bodyPr>
          <a:lstStyle/>
          <a:p>
            <a:r>
              <a:rPr lang="en-US" dirty="0">
                <a:latin typeface="Arial" panose="020B0604020202020204" pitchFamily="34" charset="0"/>
                <a:cs typeface="Arial" panose="020B0604020202020204" pitchFamily="34" charset="0"/>
              </a:rPr>
              <a:t>Let’s do some math!</a:t>
            </a:r>
          </a:p>
        </p:txBody>
      </p:sp>
      <p:sp>
        <p:nvSpPr>
          <p:cNvPr id="8" name="Rectangle: Rounded Corners 7">
            <a:extLst>
              <a:ext uri="{FF2B5EF4-FFF2-40B4-BE49-F238E27FC236}">
                <a16:creationId xmlns:a16="http://schemas.microsoft.com/office/drawing/2014/main" id="{C2863664-10ED-4CF7-8DDD-8F1C2FDAE0B4}"/>
              </a:ext>
            </a:extLst>
          </p:cNvPr>
          <p:cNvSpPr/>
          <p:nvPr/>
        </p:nvSpPr>
        <p:spPr>
          <a:xfrm>
            <a:off x="5092650" y="1532250"/>
            <a:ext cx="3163950" cy="21492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Rounded Corners 9">
            <a:extLst>
              <a:ext uri="{FF2B5EF4-FFF2-40B4-BE49-F238E27FC236}">
                <a16:creationId xmlns:a16="http://schemas.microsoft.com/office/drawing/2014/main" id="{2E3FC354-2674-471B-A46A-0D1EFB9AC124}"/>
              </a:ext>
            </a:extLst>
          </p:cNvPr>
          <p:cNvSpPr/>
          <p:nvPr/>
        </p:nvSpPr>
        <p:spPr>
          <a:xfrm>
            <a:off x="5075775" y="3681451"/>
            <a:ext cx="3163950" cy="54539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FD1AEB89-8A76-4EC8-9E60-C899994C1B24}"/>
              </a:ext>
            </a:extLst>
          </p:cNvPr>
          <p:cNvCxnSpPr>
            <a:cxnSpLocks/>
          </p:cNvCxnSpPr>
          <p:nvPr/>
        </p:nvCxnSpPr>
        <p:spPr>
          <a:xfrm>
            <a:off x="4216714" y="2125266"/>
            <a:ext cx="859061"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CAE031A6-F3DD-4AF4-B4D2-5DFF4876A9C9}"/>
              </a:ext>
            </a:extLst>
          </p:cNvPr>
          <p:cNvCxnSpPr>
            <a:cxnSpLocks/>
          </p:cNvCxnSpPr>
          <p:nvPr/>
        </p:nvCxnSpPr>
        <p:spPr>
          <a:xfrm>
            <a:off x="3712939" y="3789366"/>
            <a:ext cx="1362836" cy="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294547" y="1787082"/>
            <a:ext cx="4099810" cy="452431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Quietly read the top section.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Follow these instructions to fill in boxes 1, 2, and 3.</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Leave the 2</a:t>
            </a:r>
            <a:r>
              <a:rPr lang="en-US" sz="2400" baseline="30000" dirty="0">
                <a:latin typeface="Arial" panose="020B0604020202020204" pitchFamily="34" charset="0"/>
                <a:cs typeface="Arial" panose="020B0604020202020204" pitchFamily="34" charset="0"/>
              </a:rPr>
              <a:t>nd</a:t>
            </a:r>
            <a:r>
              <a:rPr lang="en-US" sz="2400" dirty="0">
                <a:latin typeface="Arial" panose="020B0604020202020204" pitchFamily="34" charset="0"/>
                <a:cs typeface="Arial" panose="020B0604020202020204" pitchFamily="34" charset="0"/>
              </a:rPr>
              <a:t> row </a:t>
            </a:r>
          </a:p>
          <a:p>
            <a:r>
              <a:rPr lang="en-US" sz="2400" dirty="0">
                <a:latin typeface="Arial" panose="020B0604020202020204" pitchFamily="34" charset="0"/>
                <a:cs typeface="Arial" panose="020B0604020202020204" pitchFamily="34" charset="0"/>
              </a:rPr>
              <a:t>(and everything else) </a:t>
            </a:r>
          </a:p>
          <a:p>
            <a:r>
              <a:rPr lang="en-US" sz="2400" dirty="0">
                <a:latin typeface="Arial" panose="020B0604020202020204" pitchFamily="34" charset="0"/>
                <a:cs typeface="Arial" panose="020B0604020202020204" pitchFamily="34" charset="0"/>
              </a:rPr>
              <a:t>blank for now</a:t>
            </a:r>
          </a:p>
        </p:txBody>
      </p:sp>
    </p:spTree>
    <p:extLst>
      <p:ext uri="{BB962C8B-B14F-4D97-AF65-F5344CB8AC3E}">
        <p14:creationId xmlns:p14="http://schemas.microsoft.com/office/powerpoint/2010/main" val="2072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01794" y="1489881"/>
            <a:ext cx="3345662" cy="4383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294547" y="288854"/>
            <a:ext cx="5840782" cy="994172"/>
          </a:xfrm>
        </p:spPr>
        <p:txBody>
          <a:bodyPr>
            <a:normAutofit/>
          </a:bodyPr>
          <a:lstStyle/>
          <a:p>
            <a:r>
              <a:rPr lang="en-US" dirty="0">
                <a:latin typeface="Arial" panose="020B0604020202020204" pitchFamily="34" charset="0"/>
                <a:cs typeface="Arial" panose="020B0604020202020204" pitchFamily="34" charset="0"/>
              </a:rPr>
              <a:t>Let’s do some math…</a:t>
            </a:r>
          </a:p>
        </p:txBody>
      </p:sp>
      <p:sp>
        <p:nvSpPr>
          <p:cNvPr id="5" name="TextBox 4"/>
          <p:cNvSpPr txBox="1"/>
          <p:nvPr/>
        </p:nvSpPr>
        <p:spPr>
          <a:xfrm>
            <a:off x="294547" y="1142293"/>
            <a:ext cx="4099810" cy="507831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How much energy does it take to completely melt rock?</a:t>
            </a:r>
          </a:p>
          <a:p>
            <a:endParaRPr lang="en-US" sz="2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To raise the temperature of 1m</a:t>
            </a:r>
            <a:r>
              <a:rPr lang="en-US" sz="2000" baseline="30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of granite rock from the cold temperatures of the solar system to granite’s melting temperature, and to then keep adding heat until all of the granite is molten requires a total of about 5.45 gigajoules of energy. </a:t>
            </a:r>
          </a:p>
          <a:p>
            <a:endParaRPr lang="en-US" sz="2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4301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01794" y="1489881"/>
            <a:ext cx="3345662" cy="4383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id="{4890B2CE-7954-41ED-BB8A-4DE5800C0298}"/>
              </a:ext>
            </a:extLst>
          </p:cNvPr>
          <p:cNvCxnSpPr>
            <a:cxnSpLocks/>
          </p:cNvCxnSpPr>
          <p:nvPr/>
        </p:nvCxnSpPr>
        <p:spPr>
          <a:xfrm>
            <a:off x="3007147" y="4877135"/>
            <a:ext cx="2252453" cy="41579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FB941F2C-2AA7-4C2F-BFB0-E9A0E68FFE90}"/>
              </a:ext>
            </a:extLst>
          </p:cNvPr>
          <p:cNvSpPr/>
          <p:nvPr/>
        </p:nvSpPr>
        <p:spPr>
          <a:xfrm>
            <a:off x="5259600" y="4156650"/>
            <a:ext cx="637200" cy="5238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Arrow Connector 11">
            <a:extLst>
              <a:ext uri="{FF2B5EF4-FFF2-40B4-BE49-F238E27FC236}">
                <a16:creationId xmlns:a16="http://schemas.microsoft.com/office/drawing/2014/main" id="{E9F5FDD6-C4C7-415B-938C-03A52E195108}"/>
              </a:ext>
            </a:extLst>
          </p:cNvPr>
          <p:cNvCxnSpPr>
            <a:cxnSpLocks/>
          </p:cNvCxnSpPr>
          <p:nvPr/>
        </p:nvCxnSpPr>
        <p:spPr>
          <a:xfrm>
            <a:off x="3425252" y="3531080"/>
            <a:ext cx="1834348" cy="70657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EA0250F1-A0FA-402D-BDBC-E87F8F4BEF46}"/>
              </a:ext>
            </a:extLst>
          </p:cNvPr>
          <p:cNvSpPr/>
          <p:nvPr/>
        </p:nvSpPr>
        <p:spPr>
          <a:xfrm>
            <a:off x="5939879" y="4140946"/>
            <a:ext cx="2073721" cy="571904"/>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Arrow Connector 15">
            <a:extLst>
              <a:ext uri="{FF2B5EF4-FFF2-40B4-BE49-F238E27FC236}">
                <a16:creationId xmlns:a16="http://schemas.microsoft.com/office/drawing/2014/main" id="{C606F8AB-7E22-4647-AC29-E29699BC4124}"/>
              </a:ext>
            </a:extLst>
          </p:cNvPr>
          <p:cNvCxnSpPr>
            <a:cxnSpLocks/>
          </p:cNvCxnSpPr>
          <p:nvPr/>
        </p:nvCxnSpPr>
        <p:spPr>
          <a:xfrm>
            <a:off x="3222885" y="2191466"/>
            <a:ext cx="3105916" cy="1900384"/>
          </a:xfrm>
          <a:prstGeom prst="straightConnector1">
            <a:avLst/>
          </a:prstGeom>
          <a:ln w="5715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294547" y="1787082"/>
            <a:ext cx="4099810"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Then do three more calculations.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Write the following in this box—”Divide by 5.45.”</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takes 5.45 gigajoules </a:t>
            </a:r>
          </a:p>
          <a:p>
            <a:r>
              <a:rPr lang="en-US" sz="2400" dirty="0">
                <a:latin typeface="Arial" panose="020B0604020202020204" pitchFamily="34" charset="0"/>
                <a:cs typeface="Arial" panose="020B0604020202020204" pitchFamily="34" charset="0"/>
              </a:rPr>
              <a:t>of energy to melt 1m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of granite rock.</a:t>
            </a:r>
          </a:p>
        </p:txBody>
      </p:sp>
    </p:spTree>
    <p:extLst>
      <p:ext uri="{BB962C8B-B14F-4D97-AF65-F5344CB8AC3E}">
        <p14:creationId xmlns:p14="http://schemas.microsoft.com/office/powerpoint/2010/main" val="27392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EBA7-84E8-4361-A31A-31202110A2F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Question:</a:t>
            </a:r>
          </a:p>
        </p:txBody>
      </p:sp>
      <p:sp>
        <p:nvSpPr>
          <p:cNvPr id="3" name="Content Placeholder 2">
            <a:extLst>
              <a:ext uri="{FF2B5EF4-FFF2-40B4-BE49-F238E27FC236}">
                <a16:creationId xmlns:a16="http://schemas.microsoft.com/office/drawing/2014/main" id="{8BAB6D29-B3B7-435E-A5D5-2B82D48C0B7E}"/>
              </a:ext>
            </a:extLst>
          </p:cNvPr>
          <p:cNvSpPr>
            <a:spLocks noGrp="1"/>
          </p:cNvSpPr>
          <p:nvPr>
            <p:ph idx="1"/>
          </p:nvPr>
        </p:nvSpPr>
        <p:spPr>
          <a:xfrm>
            <a:off x="464226" y="1810809"/>
            <a:ext cx="8215547" cy="3439322"/>
          </a:xfrm>
        </p:spPr>
        <p:txBody>
          <a:bodyPr>
            <a:noAutofit/>
          </a:bodyPr>
          <a:lstStyle/>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How does the energy released in meteor impacts compare to the energy required to melt rock?</a:t>
            </a: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Talk about this with your group for 1 minute</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OK, let’s share out some possible answers.</a:t>
            </a: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(I will capture a few of your ideas on the board</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Let’s decide if we need to add anything to our class poster about what we’ve learned.</a:t>
            </a:r>
          </a:p>
          <a:p>
            <a:pPr marL="0" indent="0">
              <a:lnSpc>
                <a:spcPct val="100000"/>
              </a:lnSpc>
              <a:spcBef>
                <a:spcPts val="0"/>
              </a:spcBef>
              <a:spcAft>
                <a:spcPts val="1800"/>
              </a:spcAft>
              <a:buNone/>
            </a:pPr>
            <a:endParaRPr lang="en-US" sz="2400" dirty="0"/>
          </a:p>
        </p:txBody>
      </p:sp>
    </p:spTree>
    <p:extLst>
      <p:ext uri="{BB962C8B-B14F-4D97-AF65-F5344CB8AC3E}">
        <p14:creationId xmlns:p14="http://schemas.microsoft.com/office/powerpoint/2010/main" val="11933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628650" y="430878"/>
            <a:ext cx="8065350" cy="994172"/>
          </a:xfrm>
        </p:spPr>
        <p:txBody>
          <a:bodyPr>
            <a:noAutofit/>
          </a:bodyPr>
          <a:lstStyle/>
          <a:p>
            <a:r>
              <a:rPr lang="en-US" sz="3200" dirty="0">
                <a:latin typeface="Arial" panose="020B0604020202020204" pitchFamily="34" charset="0"/>
                <a:cs typeface="Arial" panose="020B0604020202020204" pitchFamily="34" charset="0"/>
              </a:rPr>
              <a:t>Challenge Statements</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1256875"/>
            <a:ext cx="8268214" cy="3628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dirty="0">
                <a:latin typeface="Arial" panose="020B0604020202020204" pitchFamily="34" charset="0"/>
                <a:cs typeface="Arial" panose="020B0604020202020204" pitchFamily="34" charset="0"/>
              </a:rPr>
              <a:t>For each of the following statements, </a:t>
            </a:r>
          </a:p>
          <a:p>
            <a:pPr marL="0" indent="0">
              <a:lnSpc>
                <a:spcPct val="100000"/>
              </a:lnSpc>
              <a:spcBef>
                <a:spcPts val="0"/>
              </a:spcBef>
              <a:buNone/>
            </a:pPr>
            <a:r>
              <a:rPr lang="en-US" sz="2400" b="1" dirty="0">
                <a:latin typeface="Arial" panose="020B0604020202020204" pitchFamily="34" charset="0"/>
                <a:cs typeface="Arial" panose="020B0604020202020204" pitchFamily="34" charset="0"/>
              </a:rPr>
              <a:t>				do you agree or disagree?</a:t>
            </a:r>
            <a:endParaRPr lang="en-US" sz="2400" dirty="0">
              <a:latin typeface="Arial" panose="020B0604020202020204" pitchFamily="34" charset="0"/>
              <a:cs typeface="Arial" panose="020B0604020202020204" pitchFamily="34" charset="0"/>
            </a:endParaRPr>
          </a:p>
          <a:p>
            <a:pPr marL="514350" indent="-514350">
              <a:lnSpc>
                <a:spcPct val="100000"/>
              </a:lnSpc>
              <a:spcBef>
                <a:spcPts val="1200"/>
              </a:spcBef>
              <a:spcAft>
                <a:spcPts val="1800"/>
              </a:spcAft>
              <a:buFont typeface="+mj-lt"/>
              <a:buAutoNum type="arabicParenR"/>
            </a:pPr>
            <a:r>
              <a:rPr lang="en-US" dirty="0">
                <a:latin typeface="Arial" panose="020B0604020202020204" pitchFamily="34" charset="0"/>
                <a:cs typeface="Arial" panose="020B0604020202020204" pitchFamily="34" charset="0"/>
              </a:rPr>
              <a:t>Like matter, energy is conserved; it cannot be created nor destroyed.</a:t>
            </a:r>
          </a:p>
          <a:p>
            <a:pPr marL="514350" indent="-514350">
              <a:lnSpc>
                <a:spcPct val="100000"/>
              </a:lnSpc>
              <a:spcBef>
                <a:spcPts val="0"/>
              </a:spcBef>
              <a:spcAft>
                <a:spcPts val="1800"/>
              </a:spcAft>
              <a:buFont typeface="+mj-lt"/>
              <a:buAutoNum type="arabicParenR"/>
            </a:pPr>
            <a:r>
              <a:rPr lang="en-US" dirty="0">
                <a:latin typeface="Arial" panose="020B0604020202020204" pitchFamily="34" charset="0"/>
                <a:cs typeface="Arial" panose="020B0604020202020204" pitchFamily="34" charset="0"/>
              </a:rPr>
              <a:t>Energy can switch from one form to another and back to the original form.</a:t>
            </a:r>
          </a:p>
          <a:p>
            <a:pPr marL="514350" indent="-514350">
              <a:lnSpc>
                <a:spcPct val="100000"/>
              </a:lnSpc>
              <a:spcBef>
                <a:spcPts val="0"/>
              </a:spcBef>
              <a:spcAft>
                <a:spcPts val="1800"/>
              </a:spcAft>
              <a:buFont typeface="+mj-lt"/>
              <a:buAutoNum type="arabicParenR"/>
            </a:pPr>
            <a:r>
              <a:rPr lang="en-US" dirty="0">
                <a:latin typeface="Arial" panose="020B0604020202020204" pitchFamily="34" charset="0"/>
                <a:cs typeface="Arial" panose="020B0604020202020204" pitchFamily="34" charset="0"/>
              </a:rPr>
              <a:t>Heat is a form of energy that can cause solid objects to vaporize.</a:t>
            </a:r>
          </a:p>
          <a:p>
            <a:pPr mar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Write your ideas about each in </a:t>
            </a:r>
            <a:r>
              <a:rPr lang="en-US" sz="2400" b="1" dirty="0">
                <a:latin typeface="Arial" panose="020B0604020202020204" pitchFamily="34" charset="0"/>
                <a:cs typeface="Arial" panose="020B0604020202020204" pitchFamily="34" charset="0"/>
              </a:rPr>
              <a:t>Doodle Box P</a:t>
            </a:r>
            <a:r>
              <a:rPr lang="en-US" sz="2400" dirty="0">
                <a:latin typeface="Arial" panose="020B0604020202020204" pitchFamily="34" charset="0"/>
                <a:cs typeface="Arial" panose="020B0604020202020204" pitchFamily="34" charset="0"/>
              </a:rPr>
              <a:t>.</a:t>
            </a:r>
          </a:p>
        </p:txBody>
      </p:sp>
      <p:pic>
        <p:nvPicPr>
          <p:cNvPr id="6" name="Picture 5" descr="A picture containing icon&#10;&#10;Description automatically generated">
            <a:extLst>
              <a:ext uri="{FF2B5EF4-FFF2-40B4-BE49-F238E27FC236}">
                <a16:creationId xmlns:a16="http://schemas.microsoft.com/office/drawing/2014/main" id="{722F411C-B3B4-DA40-9C16-22133E3A78C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194741" y="5057586"/>
            <a:ext cx="1184148" cy="987552"/>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3B2073B9-4158-B241-A647-273ED4593F0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94921" y="187027"/>
            <a:ext cx="1201990" cy="1069848"/>
          </a:xfrm>
          <a:prstGeom prst="rect">
            <a:avLst/>
          </a:prstGeom>
        </p:spPr>
      </p:pic>
    </p:spTree>
    <p:extLst>
      <p:ext uri="{BB962C8B-B14F-4D97-AF65-F5344CB8AC3E}">
        <p14:creationId xmlns:p14="http://schemas.microsoft.com/office/powerpoint/2010/main" val="21488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0" y="346258"/>
            <a:ext cx="9144000" cy="609872"/>
          </a:xfrm>
        </p:spPr>
        <p:txBody>
          <a:bodyPr>
            <a:noAutofit/>
          </a:bodyPr>
          <a:lstStyle/>
          <a:p>
            <a:pPr algn="ctr"/>
            <a:r>
              <a:rPr lang="en-US" sz="3200" dirty="0">
                <a:latin typeface="Arial" panose="020B0604020202020204" pitchFamily="34" charset="0"/>
                <a:cs typeface="Arial" panose="020B0604020202020204" pitchFamily="34" charset="0"/>
              </a:rPr>
              <a:t>Earth—What did you notice?</a:t>
            </a:r>
            <a:endParaRPr lang="en-US" sz="3200"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560320" y="2937638"/>
            <a:ext cx="5564778" cy="1123407"/>
          </a:xfrm>
        </p:spPr>
        <p:txBody>
          <a:bodyPr>
            <a:noAutofit/>
          </a:bodyPr>
          <a:lstStyle/>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Let’s share what we wrote in small workgroups.</a:t>
            </a:r>
          </a:p>
        </p:txBody>
      </p:sp>
      <p:pic>
        <p:nvPicPr>
          <p:cNvPr id="6" name="Picture 5">
            <a:extLst>
              <a:ext uri="{FF2B5EF4-FFF2-40B4-BE49-F238E27FC236}">
                <a16:creationId xmlns:a16="http://schemas.microsoft.com/office/drawing/2014/main" id="{DD5B05C3-E91B-7C45-AB0F-F5256E1C824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289750" y="2849525"/>
            <a:ext cx="916008" cy="1158949"/>
          </a:xfrm>
          <a:prstGeom prst="rect">
            <a:avLst/>
          </a:prstGeom>
        </p:spPr>
      </p:pic>
    </p:spTree>
    <p:extLst>
      <p:ext uri="{BB962C8B-B14F-4D97-AF65-F5344CB8AC3E}">
        <p14:creationId xmlns:p14="http://schemas.microsoft.com/office/powerpoint/2010/main" val="2827482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628650" y="430878"/>
            <a:ext cx="8065350" cy="994172"/>
          </a:xfrm>
        </p:spPr>
        <p:txBody>
          <a:bodyPr>
            <a:noAutofit/>
          </a:bodyPr>
          <a:lstStyle/>
          <a:p>
            <a:r>
              <a:rPr lang="en-US" sz="3200" dirty="0">
                <a:latin typeface="Arial" panose="020B0604020202020204" pitchFamily="34" charset="0"/>
                <a:cs typeface="Arial" panose="020B0604020202020204" pitchFamily="34" charset="0"/>
              </a:rPr>
              <a:t>Challenge Statements</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1256875"/>
            <a:ext cx="7743357" cy="3628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dirty="0">
                <a:latin typeface="Arial" panose="020B0604020202020204" pitchFamily="34" charset="0"/>
                <a:cs typeface="Arial" panose="020B0604020202020204" pitchFamily="34" charset="0"/>
              </a:rPr>
              <a:t>Move into to work groups, </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deciding who will take on each of the following roles:</a:t>
            </a:r>
          </a:p>
          <a:p>
            <a:pPr marL="457200" indent="-457200">
              <a:lnSpc>
                <a:spcPct val="100000"/>
              </a:lnSpc>
              <a:spcBef>
                <a:spcPts val="0"/>
              </a:spcBef>
              <a:spcAft>
                <a:spcPts val="1200"/>
              </a:spcAft>
              <a:buFont typeface="+mj-lt"/>
              <a:buAutoNum type="arabicPeriod"/>
            </a:pPr>
            <a:r>
              <a:rPr lang="en-US" sz="2000" b="1" dirty="0">
                <a:latin typeface="Arial" panose="020B0604020202020204" pitchFamily="34" charset="0"/>
                <a:cs typeface="Arial" panose="020B0604020202020204" pitchFamily="34" charset="0"/>
              </a:rPr>
              <a:t>The Recorder </a:t>
            </a:r>
            <a:r>
              <a:rPr lang="en-US" sz="2000" dirty="0">
                <a:latin typeface="Arial" panose="020B0604020202020204" pitchFamily="34" charset="0"/>
                <a:cs typeface="Arial" panose="020B0604020202020204" pitchFamily="34" charset="0"/>
              </a:rPr>
              <a:t>– records the group’s ideas</a:t>
            </a:r>
          </a:p>
          <a:p>
            <a:pPr marL="457200" indent="-457200">
              <a:lnSpc>
                <a:spcPct val="100000"/>
              </a:lnSpc>
              <a:spcBef>
                <a:spcPts val="0"/>
              </a:spcBef>
              <a:spcAft>
                <a:spcPts val="1200"/>
              </a:spcAft>
              <a:buFont typeface="+mj-lt"/>
              <a:buAutoNum type="arabicPeriod"/>
            </a:pPr>
            <a:r>
              <a:rPr lang="en-US" sz="2000" b="1" dirty="0">
                <a:latin typeface="Arial" panose="020B0604020202020204" pitchFamily="34" charset="0"/>
                <a:cs typeface="Arial" panose="020B0604020202020204" pitchFamily="34" charset="0"/>
              </a:rPr>
              <a:t>The Researcher </a:t>
            </a:r>
            <a:r>
              <a:rPr lang="en-US" sz="2000" dirty="0">
                <a:latin typeface="Arial" panose="020B0604020202020204" pitchFamily="34" charset="0"/>
                <a:cs typeface="Arial" panose="020B0604020202020204" pitchFamily="34" charset="0"/>
              </a:rPr>
              <a:t>– recalls what we’ve already learned about this ideas by going back through notes and materials</a:t>
            </a:r>
          </a:p>
          <a:p>
            <a:pPr marL="457200" indent="-457200">
              <a:lnSpc>
                <a:spcPct val="100000"/>
              </a:lnSpc>
              <a:spcBef>
                <a:spcPts val="0"/>
              </a:spcBef>
              <a:spcAft>
                <a:spcPts val="1200"/>
              </a:spcAft>
              <a:buFont typeface="+mj-lt"/>
              <a:buAutoNum type="arabicPeriod"/>
            </a:pPr>
            <a:r>
              <a:rPr lang="en-US" sz="2000" b="1" dirty="0">
                <a:latin typeface="Arial" panose="020B0604020202020204" pitchFamily="34" charset="0"/>
                <a:cs typeface="Arial" panose="020B0604020202020204" pitchFamily="34" charset="0"/>
              </a:rPr>
              <a:t>The Skeptic </a:t>
            </a:r>
            <a:r>
              <a:rPr lang="en-US" sz="2000" dirty="0">
                <a:latin typeface="Arial" panose="020B0604020202020204" pitchFamily="34" charset="0"/>
                <a:cs typeface="Arial" panose="020B0604020202020204" pitchFamily="34" charset="0"/>
              </a:rPr>
              <a:t>– challenges the group answer to push the group to support the consensus idea with evidence</a:t>
            </a:r>
          </a:p>
          <a:p>
            <a:pPr marL="457200" indent="-457200">
              <a:lnSpc>
                <a:spcPct val="100000"/>
              </a:lnSpc>
              <a:spcBef>
                <a:spcPts val="0"/>
              </a:spcBef>
              <a:spcAft>
                <a:spcPts val="1200"/>
              </a:spcAft>
              <a:buFont typeface="+mj-lt"/>
              <a:buAutoNum type="arabicPeriod"/>
            </a:pPr>
            <a:r>
              <a:rPr lang="en-US" sz="2000" b="1" dirty="0">
                <a:latin typeface="Arial" panose="020B0604020202020204" pitchFamily="34" charset="0"/>
                <a:cs typeface="Arial" panose="020B0604020202020204" pitchFamily="34" charset="0"/>
              </a:rPr>
              <a:t>The Reporter </a:t>
            </a:r>
            <a:r>
              <a:rPr lang="en-US" sz="2000" dirty="0">
                <a:latin typeface="Arial" panose="020B0604020202020204" pitchFamily="34" charset="0"/>
                <a:cs typeface="Arial" panose="020B0604020202020204" pitchFamily="34" charset="0"/>
              </a:rPr>
              <a:t>– reports the group’s ideas out to the class </a:t>
            </a:r>
          </a:p>
          <a:p>
            <a:pPr>
              <a:lnSpc>
                <a:spcPct val="100000"/>
              </a:lnSpc>
              <a:spcBef>
                <a:spcPts val="0"/>
              </a:spcBef>
              <a:buFont typeface="Wingdings" panose="05000000000000000000" pitchFamily="2" charset="2"/>
              <a:buChar char="Ø"/>
            </a:pPr>
            <a:r>
              <a:rPr lang="en-US" sz="2400" dirty="0">
                <a:latin typeface="Arial" panose="020B0604020202020204" pitchFamily="34" charset="0"/>
                <a:cs typeface="Arial" panose="020B0604020202020204" pitchFamily="34" charset="0"/>
              </a:rPr>
              <a:t>Do a round of </a:t>
            </a:r>
            <a:r>
              <a:rPr lang="en-US" sz="2400" u="sng" dirty="0">
                <a:latin typeface="Arial" panose="020B0604020202020204" pitchFamily="34" charset="0"/>
                <a:cs typeface="Arial" panose="020B0604020202020204" pitchFamily="34" charset="0"/>
              </a:rPr>
              <a:t>talking sticks</a:t>
            </a:r>
            <a:r>
              <a:rPr lang="en-US" sz="2400" dirty="0">
                <a:latin typeface="Arial" panose="020B0604020202020204" pitchFamily="34" charset="0"/>
                <a:cs typeface="Arial" panose="020B0604020202020204" pitchFamily="34" charset="0"/>
              </a:rPr>
              <a:t> to share ideas, and then try to come to consensus on your response to each.</a:t>
            </a:r>
          </a:p>
          <a:p>
            <a:pPr>
              <a:lnSpc>
                <a:spcPct val="100000"/>
              </a:lnSpc>
              <a:spcBef>
                <a:spcPts val="0"/>
              </a:spcBef>
            </a:pPr>
            <a:endParaRPr lang="en-US" sz="2400" dirty="0">
              <a:latin typeface="Arial" panose="020B0604020202020204" pitchFamily="34" charset="0"/>
              <a:cs typeface="Arial" panose="020B0604020202020204" pitchFamily="34" charset="0"/>
            </a:endParaRPr>
          </a:p>
          <a:p>
            <a:pPr marL="0" indent="0">
              <a:lnSpc>
                <a:spcPct val="100000"/>
              </a:lnSpc>
              <a:spcBef>
                <a:spcPts val="0"/>
              </a:spcBef>
              <a:buNone/>
            </a:pPr>
            <a:r>
              <a:rPr lang="en-US" sz="2000" i="1" dirty="0">
                <a:latin typeface="Arial" panose="020B0604020202020204" pitchFamily="34" charset="0"/>
                <a:cs typeface="Arial" panose="020B0604020202020204" pitchFamily="34" charset="0"/>
              </a:rPr>
              <a:t>We’ll share out in 5 minutes, so reporters be ready!</a:t>
            </a:r>
          </a:p>
          <a:p>
            <a:pPr marL="0" indent="0">
              <a:lnSpc>
                <a:spcPct val="100000"/>
              </a:lnSpc>
              <a:spcBef>
                <a:spcPts val="0"/>
              </a:spcBef>
              <a:buNone/>
            </a:pPr>
            <a:endParaRPr lang="en-US" dirty="0">
              <a:latin typeface="Arial" panose="020B0604020202020204" pitchFamily="34" charset="0"/>
              <a:cs typeface="Arial" panose="020B060402020202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0FBBFE91-1599-554F-81F4-264E11D4395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586190" y="5456755"/>
            <a:ext cx="915623" cy="797223"/>
          </a:xfrm>
          <a:prstGeom prst="rect">
            <a:avLst/>
          </a:prstGeom>
        </p:spPr>
      </p:pic>
      <p:pic>
        <p:nvPicPr>
          <p:cNvPr id="8" name="Picture 7" descr="Logo&#10;&#10;Description automatically generated">
            <a:extLst>
              <a:ext uri="{FF2B5EF4-FFF2-40B4-BE49-F238E27FC236}">
                <a16:creationId xmlns:a16="http://schemas.microsoft.com/office/drawing/2014/main" id="{CB682BFA-F494-6C4A-A401-28E374477DC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493500" y="371623"/>
            <a:ext cx="897493" cy="1112681"/>
          </a:xfrm>
          <a:prstGeom prst="rect">
            <a:avLst/>
          </a:prstGeom>
        </p:spPr>
      </p:pic>
    </p:spTree>
    <p:extLst>
      <p:ext uri="{BB962C8B-B14F-4D97-AF65-F5344CB8AC3E}">
        <p14:creationId xmlns:p14="http://schemas.microsoft.com/office/powerpoint/2010/main" val="2396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7F-2DAC-420B-8C0E-38C923B1CCF0}"/>
              </a:ext>
            </a:extLst>
          </p:cNvPr>
          <p:cNvSpPr>
            <a:spLocks noGrp="1"/>
          </p:cNvSpPr>
          <p:nvPr>
            <p:ph type="title"/>
          </p:nvPr>
        </p:nvSpPr>
        <p:spPr>
          <a:xfrm>
            <a:off x="628650" y="35648"/>
            <a:ext cx="8065350" cy="994172"/>
          </a:xfrm>
        </p:spPr>
        <p:txBody>
          <a:bodyPr>
            <a:noAutofit/>
          </a:bodyPr>
          <a:lstStyle/>
          <a:p>
            <a:r>
              <a:rPr lang="en-US" sz="3200" dirty="0">
                <a:latin typeface="Arial" panose="020B0604020202020204" pitchFamily="34" charset="0"/>
                <a:cs typeface="Arial" panose="020B0604020202020204" pitchFamily="34" charset="0"/>
              </a:rPr>
              <a:t>Challenge Statements: Summary</a:t>
            </a:r>
          </a:p>
        </p:txBody>
      </p:sp>
      <p:sp>
        <p:nvSpPr>
          <p:cNvPr id="3" name="Content Placeholder 2">
            <a:extLst>
              <a:ext uri="{FF2B5EF4-FFF2-40B4-BE49-F238E27FC236}">
                <a16:creationId xmlns:a16="http://schemas.microsoft.com/office/drawing/2014/main" id="{5982A559-5FB2-4811-83B5-8FABE6F31F17}"/>
              </a:ext>
            </a:extLst>
          </p:cNvPr>
          <p:cNvSpPr txBox="1">
            <a:spLocks/>
          </p:cNvSpPr>
          <p:nvPr/>
        </p:nvSpPr>
        <p:spPr>
          <a:xfrm>
            <a:off x="628650" y="717230"/>
            <a:ext cx="8268214" cy="3628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u="sng" dirty="0">
                <a:latin typeface="Arial" panose="020B0604020202020204" pitchFamily="34" charset="0"/>
                <a:cs typeface="Arial" panose="020B0604020202020204" pitchFamily="34" charset="0"/>
              </a:rPr>
              <a:t>As a class</a:t>
            </a:r>
            <a:r>
              <a:rPr lang="en-US" sz="2400" b="1" dirty="0">
                <a:latin typeface="Arial" panose="020B0604020202020204" pitchFamily="34" charset="0"/>
                <a:cs typeface="Arial" panose="020B0604020202020204" pitchFamily="34" charset="0"/>
              </a:rPr>
              <a:t>, do we agree or disagree?</a:t>
            </a:r>
            <a:endParaRPr lang="en-US" sz="2400" dirty="0">
              <a:latin typeface="Arial" panose="020B0604020202020204" pitchFamily="34" charset="0"/>
              <a:cs typeface="Arial" panose="020B0604020202020204" pitchFamily="34" charset="0"/>
            </a:endParaRPr>
          </a:p>
          <a:p>
            <a:pPr marL="514350" indent="-514350">
              <a:lnSpc>
                <a:spcPct val="100000"/>
              </a:lnSpc>
              <a:spcBef>
                <a:spcPts val="1200"/>
              </a:spcBef>
              <a:spcAft>
                <a:spcPts val="1800"/>
              </a:spcAft>
              <a:buFont typeface="+mj-lt"/>
              <a:buAutoNum type="arabicParenR"/>
            </a:pPr>
            <a:r>
              <a:rPr lang="en-US" dirty="0">
                <a:latin typeface="Arial" panose="020B0604020202020204" pitchFamily="34" charset="0"/>
                <a:cs typeface="Arial" panose="020B0604020202020204" pitchFamily="34" charset="0"/>
              </a:rPr>
              <a:t>Like matter, energy is conserved; it cannot be created nor destroyed.</a:t>
            </a:r>
          </a:p>
          <a:p>
            <a:pPr marL="514350" indent="-514350">
              <a:lnSpc>
                <a:spcPct val="100000"/>
              </a:lnSpc>
              <a:spcBef>
                <a:spcPts val="0"/>
              </a:spcBef>
              <a:spcAft>
                <a:spcPts val="1800"/>
              </a:spcAft>
              <a:buFont typeface="+mj-lt"/>
              <a:buAutoNum type="arabicParenR"/>
            </a:pPr>
            <a:r>
              <a:rPr lang="en-US" dirty="0">
                <a:latin typeface="Arial" panose="020B0604020202020204" pitchFamily="34" charset="0"/>
                <a:cs typeface="Arial" panose="020B0604020202020204" pitchFamily="34" charset="0"/>
              </a:rPr>
              <a:t>Energy can switch from one form to another and back to the original form.</a:t>
            </a:r>
          </a:p>
          <a:p>
            <a:pPr marL="514350" indent="-514350">
              <a:lnSpc>
                <a:spcPct val="100000"/>
              </a:lnSpc>
              <a:spcBef>
                <a:spcPts val="0"/>
              </a:spcBef>
              <a:spcAft>
                <a:spcPts val="1800"/>
              </a:spcAft>
              <a:buFont typeface="+mj-lt"/>
              <a:buAutoNum type="arabicParenR"/>
            </a:pPr>
            <a:r>
              <a:rPr lang="en-US" dirty="0">
                <a:latin typeface="Arial" panose="020B0604020202020204" pitchFamily="34" charset="0"/>
                <a:cs typeface="Arial" panose="020B0604020202020204" pitchFamily="34" charset="0"/>
              </a:rPr>
              <a:t>Heat is a form of energy that can cause solid objects to vaporize.</a:t>
            </a:r>
          </a:p>
          <a:p>
            <a:pPr mar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Let’s record our class ideas in </a:t>
            </a:r>
            <a:r>
              <a:rPr lang="en-US" sz="2400" b="1" u="sng" dirty="0">
                <a:latin typeface="Arial" panose="020B0604020202020204" pitchFamily="34" charset="0"/>
                <a:cs typeface="Arial" panose="020B0604020202020204" pitchFamily="34" charset="0"/>
              </a:rPr>
              <a:t>Doodle Box Q</a:t>
            </a:r>
            <a:r>
              <a:rPr lang="en-US" sz="2400" dirty="0">
                <a:latin typeface="Arial" panose="020B0604020202020204" pitchFamily="34" charset="0"/>
                <a:cs typeface="Arial" panose="020B0604020202020204" pitchFamily="34" charset="0"/>
              </a:rPr>
              <a:t>. </a:t>
            </a:r>
          </a:p>
          <a:p>
            <a:pPr marL="0" indent="0">
              <a:lnSpc>
                <a:spcPct val="100000"/>
              </a:lnSpc>
              <a:spcBef>
                <a:spcPts val="0"/>
              </a:spcBef>
              <a:spcAft>
                <a:spcPts val="1800"/>
              </a:spcAft>
              <a:buNone/>
            </a:pPr>
            <a:r>
              <a:rPr lang="en-US" dirty="0">
                <a:latin typeface="Arial" panose="020B0604020202020204" pitchFamily="34" charset="0"/>
                <a:cs typeface="Arial" panose="020B0604020202020204" pitchFamily="34" charset="0"/>
                <a:sym typeface="Wingdings" panose="05000000000000000000" pitchFamily="2" charset="2"/>
              </a:rPr>
              <a:t> </a:t>
            </a:r>
            <a:r>
              <a:rPr lang="en-US" dirty="0">
                <a:latin typeface="Arial" panose="020B0604020202020204" pitchFamily="34" charset="0"/>
                <a:cs typeface="Arial" panose="020B0604020202020204" pitchFamily="34" charset="0"/>
              </a:rPr>
              <a:t>Let’s also add any notes to our class poster we think are important </a:t>
            </a:r>
            <a:r>
              <a:rPr lang="en-US" sz="2400" dirty="0">
                <a:latin typeface="Arial" panose="020B0604020202020204" pitchFamily="34" charset="0"/>
                <a:cs typeface="Arial" panose="020B0604020202020204" pitchFamily="34" charset="0"/>
              </a:rPr>
              <a:t>(and you can add them to Box Q)</a:t>
            </a:r>
            <a:r>
              <a:rPr lang="en-US" dirty="0">
                <a:latin typeface="Arial" panose="020B0604020202020204" pitchFamily="34" charset="0"/>
                <a:cs typeface="Arial" panose="020B0604020202020204" pitchFamily="34" charset="0"/>
              </a:rPr>
              <a:t>.</a:t>
            </a:r>
          </a:p>
        </p:txBody>
      </p:sp>
      <p:pic>
        <p:nvPicPr>
          <p:cNvPr id="5" name="Picture 4" descr="A picture containing icon&#10;&#10;Description automatically generated">
            <a:extLst>
              <a:ext uri="{FF2B5EF4-FFF2-40B4-BE49-F238E27FC236}">
                <a16:creationId xmlns:a16="http://schemas.microsoft.com/office/drawing/2014/main" id="{E4FA6C63-D53A-604A-8C8A-730840AABB0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232811" y="4040060"/>
            <a:ext cx="1184148" cy="987552"/>
          </a:xfrm>
          <a:prstGeom prst="rect">
            <a:avLst/>
          </a:prstGeom>
        </p:spPr>
      </p:pic>
    </p:spTree>
    <p:extLst>
      <p:ext uri="{BB962C8B-B14F-4D97-AF65-F5344CB8AC3E}">
        <p14:creationId xmlns:p14="http://schemas.microsoft.com/office/powerpoint/2010/main" val="150268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07: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BB5B4261-A8AA-1442-B027-EC10D46BEBFA}"/>
              </a:ext>
            </a:extLst>
          </p:cNvPr>
          <p:cNvSpPr>
            <a:spLocks noGrp="1"/>
          </p:cNvSpPr>
          <p:nvPr>
            <p:ph type="body" sz="quarter" idx="10"/>
          </p:nvPr>
        </p:nvSpPr>
        <p:spPr/>
        <p:txBody>
          <a:bodyPr/>
          <a:lstStyle/>
          <a:p>
            <a:pPr>
              <a:lnSpc>
                <a:spcPct val="100000"/>
              </a:lnSpc>
              <a:spcAft>
                <a:spcPts val="400"/>
              </a:spcAft>
            </a:pPr>
            <a:r>
              <a:rPr lang="en-US" b="1" dirty="0" smtClean="0">
                <a:sym typeface="Wingdings" panose="05000000000000000000" pitchFamily="2" charset="2"/>
              </a:rPr>
              <a:t>What we’ve figured out…</a:t>
            </a:r>
          </a:p>
          <a:p>
            <a:pPr>
              <a:lnSpc>
                <a:spcPct val="100000"/>
              </a:lnSpc>
              <a:spcAft>
                <a:spcPts val="400"/>
              </a:spcAft>
            </a:pPr>
            <a:r>
              <a:rPr lang="en-US" dirty="0" smtClean="0"/>
              <a:t>We </a:t>
            </a:r>
            <a:r>
              <a:rPr lang="en-US" dirty="0"/>
              <a:t>now see that beyond the movement of a lot of matter on the ground, the generation and deposition of heat is a huge consequence of impacts.</a:t>
            </a:r>
          </a:p>
          <a:p>
            <a:endParaRPr lang="en-US" dirty="0"/>
          </a:p>
        </p:txBody>
      </p:sp>
      <p:sp>
        <p:nvSpPr>
          <p:cNvPr id="5" name="Text Placeholder 4"/>
          <p:cNvSpPr>
            <a:spLocks noGrp="1"/>
          </p:cNvSpPr>
          <p:nvPr>
            <p:ph type="body" sz="quarter" idx="11"/>
          </p:nvPr>
        </p:nvSpPr>
        <p:spPr/>
        <p:txBody>
          <a:bodyPr/>
          <a:lstStyle/>
          <a:p>
            <a:pPr>
              <a:lnSpc>
                <a:spcPct val="100000"/>
              </a:lnSpc>
              <a:spcAft>
                <a:spcPts val="400"/>
              </a:spcAft>
            </a:pPr>
            <a:r>
              <a:rPr lang="en-US" dirty="0"/>
              <a:t>LS </a:t>
            </a:r>
            <a:r>
              <a:rPr lang="en-US" dirty="0" smtClean="0"/>
              <a:t>07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p:txBody>
      </p:sp>
    </p:spTree>
    <p:extLst>
      <p:ext uri="{BB962C8B-B14F-4D97-AF65-F5344CB8AC3E}">
        <p14:creationId xmlns:p14="http://schemas.microsoft.com/office/powerpoint/2010/main" val="3561098485"/>
      </p:ext>
    </p:extLst>
  </p:cSld>
  <p:clrMapOvr>
    <a:masterClrMapping/>
  </p:clrMapOvr>
  <p:transition spd="med"/>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08: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15B5E4B7-D817-2A46-A303-6E9DE2345B93}"/>
              </a:ext>
            </a:extLst>
          </p:cNvPr>
          <p:cNvSpPr>
            <a:spLocks noGrp="1"/>
          </p:cNvSpPr>
          <p:nvPr>
            <p:ph type="body" sz="quarter" idx="10"/>
          </p:nvPr>
        </p:nvSpPr>
        <p:spPr/>
        <p:txBody>
          <a:bodyPr/>
          <a:lstStyle/>
          <a:p>
            <a:pPr>
              <a:spcAft>
                <a:spcPts val="600"/>
              </a:spcAft>
            </a:pPr>
            <a:r>
              <a:rPr lang="en-US" b="1" dirty="0" smtClean="0"/>
              <a:t>We </a:t>
            </a:r>
            <a:r>
              <a:rPr lang="en-US" b="1" dirty="0"/>
              <a:t>finally step back to wonder how impact craters might help us understand how the Earth formed through an activity called “Rewind the Clock”.</a:t>
            </a:r>
          </a:p>
          <a:p>
            <a:pPr>
              <a:spcAft>
                <a:spcPts val="600"/>
              </a:spcAft>
            </a:pPr>
            <a:endParaRPr lang="en-US" dirty="0"/>
          </a:p>
        </p:txBody>
      </p:sp>
      <p:sp>
        <p:nvSpPr>
          <p:cNvPr id="5" name="Text Placeholder 4">
            <a:extLst>
              <a:ext uri="{FF2B5EF4-FFF2-40B4-BE49-F238E27FC236}">
                <a16:creationId xmlns:a16="http://schemas.microsoft.com/office/drawing/2014/main" id="{932563E3-5D22-B549-9C3C-4D3EE65E3CD4}"/>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FE Teacher Guide – Building the Model (Read this </a:t>
            </a:r>
            <a:r>
              <a:rPr lang="en-US" u="sng" dirty="0"/>
              <a:t>now</a:t>
            </a:r>
            <a:r>
              <a:rPr lang="en-US" dirty="0"/>
              <a:t> if you haven’t already!)</a:t>
            </a:r>
          </a:p>
          <a:p>
            <a:pPr>
              <a:spcAft>
                <a:spcPts val="600"/>
              </a:spcAft>
            </a:pPr>
            <a:r>
              <a:rPr lang="en-US" dirty="0"/>
              <a:t>FE 08 Rewind the </a:t>
            </a:r>
            <a:r>
              <a:rPr lang="en-US" dirty="0" smtClean="0"/>
              <a:t>Clock</a:t>
            </a:r>
          </a:p>
          <a:p>
            <a:pPr>
              <a:spcAft>
                <a:spcPts val="600"/>
              </a:spcAft>
            </a:pPr>
            <a:endParaRPr lang="en-US" dirty="0"/>
          </a:p>
          <a:p>
            <a:pPr>
              <a:spcAft>
                <a:spcPts val="600"/>
              </a:spcAft>
            </a:pPr>
            <a:r>
              <a:rPr lang="en-US" u="sng" dirty="0"/>
              <a:t>MBER Essentials</a:t>
            </a:r>
            <a:r>
              <a:rPr lang="en-US" dirty="0"/>
              <a:t>:</a:t>
            </a:r>
          </a:p>
          <a:p>
            <a:pPr>
              <a:spcAft>
                <a:spcPts val="600"/>
              </a:spcAft>
            </a:pPr>
            <a:r>
              <a:rPr lang="en-US" dirty="0"/>
              <a:t>The Silent Board Meeting</a:t>
            </a:r>
          </a:p>
          <a:p>
            <a:pPr>
              <a:spcAft>
                <a:spcPts val="600"/>
              </a:spcAft>
            </a:pPr>
            <a:r>
              <a:rPr lang="en-US" dirty="0"/>
              <a:t>FAQs germane to model building.</a:t>
            </a:r>
          </a:p>
          <a:p>
            <a:endParaRPr lang="en-US" dirty="0"/>
          </a:p>
        </p:txBody>
      </p:sp>
      <p:sp>
        <p:nvSpPr>
          <p:cNvPr id="4" name="Text Placeholder 3">
            <a:extLst>
              <a:ext uri="{FF2B5EF4-FFF2-40B4-BE49-F238E27FC236}">
                <a16:creationId xmlns:a16="http://schemas.microsoft.com/office/drawing/2014/main" id="{0ECBF353-BF56-634B-AE3D-BD840C4F8EE4}"/>
              </a:ext>
            </a:extLst>
          </p:cNvPr>
          <p:cNvSpPr>
            <a:spLocks noGrp="1"/>
          </p:cNvSpPr>
          <p:nvPr>
            <p:ph type="body" sz="quarter" idx="11"/>
          </p:nvPr>
        </p:nvSpPr>
        <p:spPr/>
        <p:txBody>
          <a:bodyPr/>
          <a:lstStyle/>
          <a:p>
            <a:r>
              <a:rPr lang="en-US" dirty="0"/>
              <a:t>55 minutes</a:t>
            </a:r>
          </a:p>
        </p:txBody>
      </p:sp>
    </p:spTree>
    <p:extLst>
      <p:ext uri="{BB962C8B-B14F-4D97-AF65-F5344CB8AC3E}">
        <p14:creationId xmlns:p14="http://schemas.microsoft.com/office/powerpoint/2010/main" val="3673037019"/>
      </p:ext>
    </p:extLst>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08: Building a Model (Finally)</a:t>
            </a:r>
          </a:p>
        </p:txBody>
      </p:sp>
      <p:sp>
        <p:nvSpPr>
          <p:cNvPr id="2" name="Text Placeholder 1">
            <a:extLst>
              <a:ext uri="{FF2B5EF4-FFF2-40B4-BE49-F238E27FC236}">
                <a16:creationId xmlns:a16="http://schemas.microsoft.com/office/drawing/2014/main" id="{00FFBE32-5ACC-2D4A-88E5-9001AAF7107B}"/>
              </a:ext>
            </a:extLst>
          </p:cNvPr>
          <p:cNvSpPr>
            <a:spLocks noGrp="1"/>
          </p:cNvSpPr>
          <p:nvPr>
            <p:ph type="body" sz="quarter" idx="10"/>
          </p:nvPr>
        </p:nvSpPr>
        <p:spPr/>
        <p:txBody>
          <a:bodyPr/>
          <a:lstStyle/>
          <a:p>
            <a:pPr>
              <a:spcAft>
                <a:spcPts val="600"/>
              </a:spcAft>
            </a:pPr>
            <a:r>
              <a:rPr lang="en-US" dirty="0"/>
              <a:t>We finally work to build a model that attempts to answer our Driving Question about the formation of the Earth. You should first review what the class learned about models back in the Setting the Stage unit at the beginning of the year. (If you skipped that unit, please at least prepare an activity on models and modeling and engage your students in completing it before taking on this learning segment.)</a:t>
            </a:r>
          </a:p>
          <a:p>
            <a:pPr>
              <a:spcAft>
                <a:spcPts val="600"/>
              </a:spcAft>
            </a:pPr>
            <a:r>
              <a:rPr lang="en-US" dirty="0"/>
              <a:t>Models are often represented in this curriculum as a series of statements, but in the present case a representation can go a long way toward having students generate the key ideas that will become the model statements. We therefore have students engage in an activity called “Rewind the Clock” in order to make their thinking about the model visible. Given all that we’ve talked about so far, how do we think the Earth came together? We ask our students to create a multi-panel comic strip of sorts that shows in steps how the rocky ball (geosphere) of Earth may have come to exist from the swirling mass of gas and dust that was the proto-solar system. After framing the activity for students, you will co-create both the first panel and last panel of the comic strip so that we have a common understanding of how things began and how they ended. The three panels in between will reveal what your students think happened in between the swirling mass and the formed geosphere. Be certain you’ve read the FE Teacher Guide – Building the Model.</a:t>
            </a:r>
          </a:p>
          <a:p>
            <a:pPr>
              <a:spcAft>
                <a:spcPts val="600"/>
              </a:spcAft>
            </a:pPr>
            <a:r>
              <a:rPr lang="en-US" dirty="0"/>
              <a:t>Students will have a chance to see the work of other groups and then to revise their own representations before you then ask them to share out their model statements. </a:t>
            </a:r>
          </a:p>
          <a:p>
            <a:endParaRPr lang="en-US" dirty="0"/>
          </a:p>
        </p:txBody>
      </p:sp>
    </p:spTree>
    <p:extLst>
      <p:ext uri="{BB962C8B-B14F-4D97-AF65-F5344CB8AC3E}">
        <p14:creationId xmlns:p14="http://schemas.microsoft.com/office/powerpoint/2010/main" val="111356984"/>
      </p:ext>
    </p:extLst>
  </p:cSld>
  <p:clrMapOvr>
    <a:masterClrMapping/>
  </p:clrMapOvr>
  <p:transition spd="med"/>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08: Building a Model (Finally)</a:t>
            </a:r>
          </a:p>
        </p:txBody>
      </p:sp>
      <p:sp>
        <p:nvSpPr>
          <p:cNvPr id="2" name="Text Placeholder 1">
            <a:extLst>
              <a:ext uri="{FF2B5EF4-FFF2-40B4-BE49-F238E27FC236}">
                <a16:creationId xmlns:a16="http://schemas.microsoft.com/office/drawing/2014/main" id="{F9390223-8AD2-E14A-9F70-4E2AAFBC71F7}"/>
              </a:ext>
            </a:extLst>
          </p:cNvPr>
          <p:cNvSpPr>
            <a:spLocks noGrp="1"/>
          </p:cNvSpPr>
          <p:nvPr>
            <p:ph type="body" sz="quarter" idx="10"/>
          </p:nvPr>
        </p:nvSpPr>
        <p:spPr/>
        <p:txBody>
          <a:bodyPr/>
          <a:lstStyle/>
          <a:p>
            <a:pPr>
              <a:spcAft>
                <a:spcPts val="600"/>
              </a:spcAft>
            </a:pPr>
            <a:r>
              <a:rPr lang="en-US" dirty="0"/>
              <a:t>This first model-building conversation with the whole class is one you should prepare for. After reading through the coming student-facing slides, consider how you will choose to elicit student ideas, record them, and when and how you will provide an opportunity for those ideas to be evaluated.</a:t>
            </a:r>
          </a:p>
          <a:p>
            <a:pPr>
              <a:spcAft>
                <a:spcPts val="600"/>
              </a:spcAft>
            </a:pPr>
            <a:r>
              <a:rPr lang="en-US" dirty="0"/>
              <a:t>The suggested method here involves asking student groups to share out a single idea, which you will record on the board. Brainstorming is key at this point… you’ll have time to evaluate as a class at a couple of later points. Remind students of classroom norms that explicitly state the importance of getting all voices into the room and all ideas on the table. That’s how we do our best science: we consider all ideas as a starting point. Having groups share instead of individuals also provides a degree of anonymity and safety as well: if the idea I’m speaking into the class belongs to my group, there’s much less personal risk in “being wrong”.</a:t>
            </a:r>
          </a:p>
          <a:p>
            <a:pPr>
              <a:spcAft>
                <a:spcPts val="600"/>
              </a:spcAft>
            </a:pPr>
            <a:r>
              <a:rPr lang="en-US" dirty="0"/>
              <a:t>If you are concerned about crazy ideas you see coming up during the Rewind the Clock activity, find subtle ways to address those while students are working in their small groups. You can also problematize aspects of the model they may be missing. A couple of ideas may not be evident to students, even though we feel they are central to a final model. For example, there are two ideas that describe the consequences of energy transformation:</a:t>
            </a:r>
          </a:p>
          <a:p>
            <a:pPr marL="342900" indent="-342900">
              <a:spcAft>
                <a:spcPts val="600"/>
              </a:spcAft>
              <a:buFont typeface="+mj-lt"/>
              <a:buAutoNum type="arabicParenR"/>
            </a:pPr>
            <a:r>
              <a:rPr lang="en-US" b="1" dirty="0" smtClean="0"/>
              <a:t>Early </a:t>
            </a:r>
            <a:r>
              <a:rPr lang="en-US" b="1" dirty="0"/>
              <a:t>on, space rocks were colliding frequently, converting enormous amounts of kinetic energy into heat. There was so much heat that the solid rocks melted into liquid rocks (magma/lava). </a:t>
            </a:r>
            <a:endParaRPr lang="en-US" b="1" dirty="0" smtClean="0"/>
          </a:p>
          <a:p>
            <a:pPr marL="342900" indent="-342900">
              <a:spcAft>
                <a:spcPts val="600"/>
              </a:spcAft>
              <a:buFont typeface="+mj-lt"/>
              <a:buAutoNum type="arabicParenR"/>
            </a:pPr>
            <a:r>
              <a:rPr lang="en-US" b="1" dirty="0" smtClean="0"/>
              <a:t>The </a:t>
            </a:r>
            <a:r>
              <a:rPr lang="en-US" b="1" dirty="0"/>
              <a:t>earth was a sphere of lava being constantly hit (and therefore heated) by more space rocks.</a:t>
            </a:r>
            <a:endParaRPr lang="en-US" dirty="0"/>
          </a:p>
          <a:p>
            <a:pPr>
              <a:spcAft>
                <a:spcPts val="600"/>
              </a:spcAft>
            </a:pPr>
            <a:endParaRPr lang="en-US" dirty="0"/>
          </a:p>
          <a:p>
            <a:pPr>
              <a:spcAft>
                <a:spcPts val="600"/>
              </a:spcAft>
            </a:pPr>
            <a:endParaRPr lang="en-US" dirty="0"/>
          </a:p>
          <a:p>
            <a:pPr>
              <a:spcAft>
                <a:spcPts val="600"/>
              </a:spcAft>
            </a:pPr>
            <a:endParaRPr lang="en-US" dirty="0"/>
          </a:p>
          <a:p>
            <a:endParaRPr lang="en-US" dirty="0"/>
          </a:p>
        </p:txBody>
      </p:sp>
    </p:spTree>
    <p:extLst>
      <p:ext uri="{BB962C8B-B14F-4D97-AF65-F5344CB8AC3E}">
        <p14:creationId xmlns:p14="http://schemas.microsoft.com/office/powerpoint/2010/main" val="4078481959"/>
      </p:ext>
    </p:extLst>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08: Building a Model (Finally)</a:t>
            </a:r>
          </a:p>
        </p:txBody>
      </p:sp>
      <p:sp>
        <p:nvSpPr>
          <p:cNvPr id="2" name="Text Placeholder 1">
            <a:extLst>
              <a:ext uri="{FF2B5EF4-FFF2-40B4-BE49-F238E27FC236}">
                <a16:creationId xmlns:a16="http://schemas.microsoft.com/office/drawing/2014/main" id="{C0CBB74B-6665-5E4E-89D2-05D44977FC78}"/>
              </a:ext>
            </a:extLst>
          </p:cNvPr>
          <p:cNvSpPr>
            <a:spLocks noGrp="1"/>
          </p:cNvSpPr>
          <p:nvPr>
            <p:ph type="body" sz="quarter" idx="10"/>
          </p:nvPr>
        </p:nvSpPr>
        <p:spPr/>
        <p:txBody>
          <a:bodyPr/>
          <a:lstStyle/>
          <a:p>
            <a:pPr>
              <a:spcAft>
                <a:spcPts val="600"/>
              </a:spcAft>
            </a:pPr>
            <a:r>
              <a:rPr lang="en-US" dirty="0"/>
              <a:t>Don’t worry if your students don’t put these ideas together immediately, but try to think of ways to help them connect the discussion of energy, the Shaking BBs Lab, and the ensuing calculation about melting rock with the task in front of them. How do these ideas connect to the formation of the Earth. This is why it is SO important to have your record of “What we’ve learned…” posted or visible in some other way to students as they piece together the model.</a:t>
            </a:r>
          </a:p>
          <a:p>
            <a:pPr>
              <a:spcAft>
                <a:spcPts val="600"/>
              </a:spcAft>
            </a:pPr>
            <a:r>
              <a:rPr lang="en-US" dirty="0"/>
              <a:t>Students may also completely miss the idea of gravity. It’s not something we’ve explicitly talked about, but it is a key component of several model ideas as listed in the curricular sample:</a:t>
            </a:r>
          </a:p>
          <a:p>
            <a:pPr marL="342900" lvl="0" indent="-342900">
              <a:spcAft>
                <a:spcPts val="400"/>
              </a:spcAft>
              <a:buFont typeface="+mj-lt"/>
              <a:buAutoNum type="arabicParenR"/>
            </a:pPr>
            <a:r>
              <a:rPr lang="en-US" b="1" dirty="0" smtClean="0"/>
              <a:t>Gravity </a:t>
            </a:r>
            <a:r>
              <a:rPr lang="en-US" b="1" dirty="0"/>
              <a:t>increases when (A) the mass of an object increases and (B) the distance between objects </a:t>
            </a:r>
            <a:r>
              <a:rPr lang="en-US" b="1" dirty="0" smtClean="0"/>
              <a:t>decreases.</a:t>
            </a:r>
          </a:p>
          <a:p>
            <a:pPr marL="342900" lvl="0" indent="-342900">
              <a:spcAft>
                <a:spcPts val="400"/>
              </a:spcAft>
              <a:buFont typeface="+mj-lt"/>
              <a:buAutoNum type="arabicParenR"/>
            </a:pPr>
            <a:r>
              <a:rPr lang="en-US" b="1" dirty="0" smtClean="0"/>
              <a:t>More </a:t>
            </a:r>
            <a:r>
              <a:rPr lang="en-US" b="1" dirty="0"/>
              <a:t>gravitational attraction caused more collisions as the proto-Earth gained mass.</a:t>
            </a:r>
          </a:p>
          <a:p>
            <a:pPr lvl="0">
              <a:spcAft>
                <a:spcPts val="400"/>
              </a:spcAft>
            </a:pPr>
            <a:r>
              <a:rPr lang="en-US" dirty="0"/>
              <a:t>These ideas will be more formally generated in the next learning segment, but we hope and expect gravity will at least come up in their initial models.</a:t>
            </a:r>
          </a:p>
          <a:p>
            <a:pPr>
              <a:spcAft>
                <a:spcPts val="400"/>
              </a:spcAft>
            </a:pPr>
            <a:r>
              <a:rPr lang="en-US" dirty="0"/>
              <a:t>There are also model statements about the abundance of space rocks through time, i.e. </a:t>
            </a:r>
            <a:r>
              <a:rPr lang="en-US" b="1" dirty="0"/>
              <a:t>As more and more nearby space rocks collided with the forming Earth, the number of nearby space rocks decreased.</a:t>
            </a:r>
            <a:r>
              <a:rPr lang="en-US" dirty="0"/>
              <a:t> These are logic-based inferences, but they have real consequences for the model. For example, if the number of space rocks never decreases, then proto-Earth would continue to be bombarded and would never have a chance to cool. (Cooling will be addressed in learning segment 10.) Be sure to read through the MBER Essentials related to building and finalizing models for further guidance on the important moves you’ll need to facilitate as you come to these final few learning segments in Formation of the Earth.</a:t>
            </a:r>
          </a:p>
          <a:p>
            <a:endParaRPr lang="en-US" dirty="0"/>
          </a:p>
        </p:txBody>
      </p:sp>
    </p:spTree>
    <p:extLst>
      <p:ext uri="{BB962C8B-B14F-4D97-AF65-F5344CB8AC3E}">
        <p14:creationId xmlns:p14="http://schemas.microsoft.com/office/powerpoint/2010/main" val="953765182"/>
      </p:ext>
    </p:extLst>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rmAutofit/>
          </a:bodyPr>
          <a:lstStyle/>
          <a:p>
            <a:r>
              <a:rPr lang="en-US" sz="2000" dirty="0">
                <a:latin typeface="Arial" panose="020B0604020202020204" pitchFamily="34" charset="0"/>
                <a:cs typeface="Arial" panose="020B0604020202020204" pitchFamily="34" charset="0"/>
              </a:rPr>
              <a:t>Navigation: What have we learned over the past couple of weeks? </a:t>
            </a:r>
            <a:endParaRPr lang="en-US" sz="1400" dirty="0"/>
          </a:p>
        </p:txBody>
      </p:sp>
      <p:sp>
        <p:nvSpPr>
          <p:cNvPr id="4" name="TextBox 3"/>
          <p:cNvSpPr txBox="1"/>
          <p:nvPr/>
        </p:nvSpPr>
        <p:spPr>
          <a:xfrm>
            <a:off x="87703" y="622226"/>
            <a:ext cx="8932876" cy="923330"/>
          </a:xfrm>
          <a:prstGeom prst="rect">
            <a:avLst/>
          </a:prstGeom>
          <a:noFill/>
        </p:spPr>
        <p:txBody>
          <a:bodyPr wrap="square" rtlCol="0">
            <a:spAutoFit/>
          </a:bodyPr>
          <a:lstStyle/>
          <a:p>
            <a:pPr>
              <a:spcAft>
                <a:spcPts val="600"/>
              </a:spcAft>
            </a:pPr>
            <a:r>
              <a:rPr lang="en-US" dirty="0"/>
              <a:t>Here we provide  a fairly complete list of what you </a:t>
            </a:r>
            <a:r>
              <a:rPr lang="en-US" i="1" dirty="0"/>
              <a:t>may</a:t>
            </a:r>
            <a:r>
              <a:rPr lang="en-US" dirty="0"/>
              <a:t> have recorded. The minimal list is provided in the FE Teacher Guide – Building the Model and is highlighted in a learning segment by learning segment manner on the FE Learning Segment Table.</a:t>
            </a:r>
          </a:p>
        </p:txBody>
      </p:sp>
      <p:sp>
        <p:nvSpPr>
          <p:cNvPr id="7" name="TextBox 6"/>
          <p:cNvSpPr txBox="1"/>
          <p:nvPr/>
        </p:nvSpPr>
        <p:spPr>
          <a:xfrm>
            <a:off x="224465" y="1687844"/>
            <a:ext cx="8659352" cy="4755148"/>
          </a:xfrm>
          <a:prstGeom prst="rect">
            <a:avLst/>
          </a:prstGeom>
          <a:solidFill>
            <a:schemeClr val="bg1"/>
          </a:solidFill>
          <a:ln>
            <a:solidFill>
              <a:schemeClr val="tx1"/>
            </a:solidFill>
          </a:ln>
        </p:spPr>
        <p:txBody>
          <a:bodyPr wrap="square" rtlCol="0">
            <a:spAutoFit/>
          </a:bodyPr>
          <a:lstStyle/>
          <a:p>
            <a:pPr>
              <a:spcAft>
                <a:spcPts val="600"/>
              </a:spcAft>
            </a:pPr>
            <a:r>
              <a:rPr lang="en-US" b="1" u="sng" dirty="0"/>
              <a:t>What we have learned:</a:t>
            </a:r>
          </a:p>
          <a:p>
            <a:r>
              <a:rPr lang="en-US" sz="1600" dirty="0"/>
              <a:t>There are lots of space rocks floating around the solar system.</a:t>
            </a:r>
          </a:p>
          <a:p>
            <a:r>
              <a:rPr lang="en-US" sz="1600" dirty="0"/>
              <a:t>Sometimes they enter our atmosphere and are visible as “shooting stars”.</a:t>
            </a:r>
          </a:p>
          <a:p>
            <a:r>
              <a:rPr lang="en-US" sz="1600" dirty="0"/>
              <a:t>We see evidence that they have hit both Earth and other planets in the past.</a:t>
            </a:r>
          </a:p>
          <a:p>
            <a:r>
              <a:rPr lang="en-US" sz="1600" dirty="0"/>
              <a:t>Our atmosphere breaks up most space rocks that are headed toward Earth.</a:t>
            </a:r>
          </a:p>
          <a:p>
            <a:r>
              <a:rPr lang="en-US" sz="1600" dirty="0"/>
              <a:t>Minerals near impact craters sometimes show evidence of heat and pressure from the impact, even when the space rock itself is not found.</a:t>
            </a:r>
          </a:p>
          <a:p>
            <a:r>
              <a:rPr lang="en-US" sz="1600" dirty="0"/>
              <a:t>Mass is conserved during (at least a) simulated impact.</a:t>
            </a:r>
          </a:p>
          <a:p>
            <a:r>
              <a:rPr lang="en-US" sz="1600" dirty="0"/>
              <a:t>Matter is conserved in the universe, so the matter in a real impact has to go </a:t>
            </a:r>
            <a:r>
              <a:rPr lang="en-US" sz="1600" i="1" dirty="0"/>
              <a:t>somewhere</a:t>
            </a:r>
            <a:r>
              <a:rPr lang="en-US" sz="1600" dirty="0"/>
              <a:t>.</a:t>
            </a:r>
          </a:p>
          <a:p>
            <a:r>
              <a:rPr lang="en-US" sz="1600" dirty="0"/>
              <a:t>In special circumstances, matter can be converted to energy (E=mc</a:t>
            </a:r>
            <a:r>
              <a:rPr lang="en-US" sz="1600" baseline="30000" dirty="0"/>
              <a:t>2</a:t>
            </a:r>
            <a:r>
              <a:rPr lang="en-US" sz="1600" dirty="0"/>
              <a:t>), but that’s not what is happening during an impact. (We are pretty sure.)</a:t>
            </a:r>
          </a:p>
          <a:p>
            <a:r>
              <a:rPr lang="en-US" sz="1600" dirty="0"/>
              <a:t>The size and speed of a meteor affects what happens at impact and the size of the crater. The material the meteor and ground are made up of also affect the size or width of the hole. </a:t>
            </a:r>
          </a:p>
          <a:p>
            <a:r>
              <a:rPr lang="en-US" sz="1600" dirty="0"/>
              <a:t>Energy comes in many forms and can be transformed or converted from one kind to another.</a:t>
            </a:r>
          </a:p>
          <a:p>
            <a:r>
              <a:rPr lang="en-US" sz="1600" dirty="0"/>
              <a:t>Kinetic energy is the energy of motion (and thus of meteors) and depends on the size (or mass) and speed of an object (like a space rock).</a:t>
            </a:r>
          </a:p>
          <a:p>
            <a:r>
              <a:rPr lang="en-US" sz="1600" dirty="0"/>
              <a:t>During impacts, most of the kinetic energy is converted to heat. </a:t>
            </a:r>
          </a:p>
          <a:p>
            <a:r>
              <a:rPr lang="en-US" sz="1600" dirty="0"/>
              <a:t>The heat from an impact is enough to melt rock.</a:t>
            </a:r>
          </a:p>
        </p:txBody>
      </p:sp>
    </p:spTree>
    <p:extLst>
      <p:ext uri="{BB962C8B-B14F-4D97-AF65-F5344CB8AC3E}">
        <p14:creationId xmlns:p14="http://schemas.microsoft.com/office/powerpoint/2010/main" val="8998686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DFE21C-3736-7D4A-B638-84401B492813}"/>
              </a:ext>
            </a:extLst>
          </p:cNvPr>
          <p:cNvSpPr txBox="1">
            <a:spLocks/>
          </p:cNvSpPr>
          <p:nvPr/>
        </p:nvSpPr>
        <p:spPr>
          <a:xfrm>
            <a:off x="628650" y="365127"/>
            <a:ext cx="7886700" cy="6766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Back to the Beginning </a:t>
            </a:r>
          </a:p>
        </p:txBody>
      </p:sp>
      <p:sp>
        <p:nvSpPr>
          <p:cNvPr id="7" name="TextBox 6"/>
          <p:cNvSpPr txBox="1"/>
          <p:nvPr/>
        </p:nvSpPr>
        <p:spPr>
          <a:xfrm>
            <a:off x="628650" y="1041817"/>
            <a:ext cx="7682459" cy="550920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What does all of this have to do with Earth’s formation?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What do you think?</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Let’s return to our Driving Question and see if we can’t begin to piece together a model.</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In a minute, we’re going to engage in an activity called “Rewind the Clock”.</a:t>
            </a:r>
            <a:endParaRPr lang="en-US" sz="3200" dirty="0"/>
          </a:p>
        </p:txBody>
      </p:sp>
      <p:pic>
        <p:nvPicPr>
          <p:cNvPr id="5" name="Picture 4" descr="Icon&#10;&#10;Description automatically generated with low confidence">
            <a:extLst>
              <a:ext uri="{FF2B5EF4-FFF2-40B4-BE49-F238E27FC236}">
                <a16:creationId xmlns:a16="http://schemas.microsoft.com/office/drawing/2014/main" id="{863217F2-2062-BA49-A060-982C9782A76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20437" y="306983"/>
            <a:ext cx="1197033" cy="1065436"/>
          </a:xfrm>
          <a:prstGeom prst="rect">
            <a:avLst/>
          </a:prstGeom>
        </p:spPr>
      </p:pic>
    </p:spTree>
    <p:extLst>
      <p:ext uri="{BB962C8B-B14F-4D97-AF65-F5344CB8AC3E}">
        <p14:creationId xmlns:p14="http://schemas.microsoft.com/office/powerpoint/2010/main" val="22254829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4FFB8-81D6-8043-8EA4-6F2068B3F135}"/>
              </a:ext>
            </a:extLst>
          </p:cNvPr>
          <p:cNvSpPr>
            <a:spLocks noGrp="1"/>
          </p:cNvSpPr>
          <p:nvPr>
            <p:ph type="title"/>
          </p:nvPr>
        </p:nvSpPr>
        <p:spPr/>
        <p:txBody>
          <a:bodyPr>
            <a:normAutofit/>
          </a:bodyPr>
          <a:lstStyle/>
          <a:p>
            <a:pPr>
              <a:lnSpc>
                <a:spcPct val="100000"/>
              </a:lnSpc>
            </a:pPr>
            <a:r>
              <a:rPr lang="en-US" sz="3200" dirty="0">
                <a:latin typeface="Arial" panose="020B0604020202020204" pitchFamily="34" charset="0"/>
                <a:cs typeface="Arial" panose="020B0604020202020204" pitchFamily="34" charset="0"/>
              </a:rPr>
              <a:t>But first…</a:t>
            </a:r>
            <a:br>
              <a:rPr lang="en-US" sz="3200"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does it mean to develop a model?</a:t>
            </a:r>
          </a:p>
        </p:txBody>
      </p:sp>
      <p:sp>
        <p:nvSpPr>
          <p:cNvPr id="3" name="Content Placeholder 2">
            <a:extLst>
              <a:ext uri="{FF2B5EF4-FFF2-40B4-BE49-F238E27FC236}">
                <a16:creationId xmlns:a16="http://schemas.microsoft.com/office/drawing/2014/main" id="{0B534E28-908B-C64F-98CA-D8D47071C95F}"/>
              </a:ext>
            </a:extLst>
          </p:cNvPr>
          <p:cNvSpPr>
            <a:spLocks noGrp="1"/>
          </p:cNvSpPr>
          <p:nvPr>
            <p:ph idx="1"/>
          </p:nvPr>
        </p:nvSpPr>
        <p:spPr>
          <a:xfrm>
            <a:off x="628650" y="2060086"/>
            <a:ext cx="7886700" cy="4351338"/>
          </a:xfrm>
        </p:spPr>
        <p:txBody>
          <a:bodyPr>
            <a:normAutofit/>
          </a:bodyPr>
          <a:lstStyle/>
          <a:p>
            <a:pPr>
              <a:lnSpc>
                <a:spcPct val="100000"/>
              </a:lnSpc>
              <a:spcBef>
                <a:spcPts val="0"/>
              </a:spcBef>
              <a:spcAft>
                <a:spcPts val="1200"/>
              </a:spcAft>
            </a:pPr>
            <a:r>
              <a:rPr lang="en-US" sz="3200" dirty="0">
                <a:latin typeface="Arial" panose="020B0604020202020204" pitchFamily="34" charset="0"/>
                <a:cs typeface="Arial" panose="020B0604020202020204" pitchFamily="34" charset="0"/>
              </a:rPr>
              <a:t>Let’s review: What is a model? </a:t>
            </a:r>
          </a:p>
          <a:p>
            <a:pPr>
              <a:lnSpc>
                <a:spcPct val="100000"/>
              </a:lnSpc>
              <a:spcBef>
                <a:spcPts val="0"/>
              </a:spcBef>
              <a:spcAft>
                <a:spcPts val="1200"/>
              </a:spcAft>
            </a:pPr>
            <a:endParaRPr lang="en-US" sz="3200" dirty="0">
              <a:latin typeface="Arial" panose="020B0604020202020204" pitchFamily="34" charset="0"/>
              <a:cs typeface="Arial" panose="020B0604020202020204" pitchFamily="34" charset="0"/>
            </a:endParaRPr>
          </a:p>
          <a:p>
            <a:pPr>
              <a:lnSpc>
                <a:spcPct val="100000"/>
              </a:lnSpc>
              <a:spcBef>
                <a:spcPts val="0"/>
              </a:spcBef>
              <a:spcAft>
                <a:spcPts val="1200"/>
              </a:spcAft>
            </a:pPr>
            <a:r>
              <a:rPr lang="en-US" sz="3200" dirty="0">
                <a:latin typeface="Arial" panose="020B0604020202020204" pitchFamily="34" charset="0"/>
                <a:cs typeface="Arial" panose="020B0604020202020204" pitchFamily="34" charset="0"/>
              </a:rPr>
              <a:t>How would we decide if we like our model? </a:t>
            </a:r>
            <a:r>
              <a:rPr lang="en-US" sz="2400" dirty="0">
                <a:latin typeface="Arial" panose="020B0604020202020204" pitchFamily="34" charset="0"/>
                <a:cs typeface="Arial" panose="020B0604020202020204" pitchFamily="34" charset="0"/>
              </a:rPr>
              <a:t>(Do we have criteria or rules for models?) </a:t>
            </a:r>
          </a:p>
        </p:txBody>
      </p:sp>
    </p:spTree>
    <p:extLst>
      <p:ext uri="{BB962C8B-B14F-4D97-AF65-F5344CB8AC3E}">
        <p14:creationId xmlns:p14="http://schemas.microsoft.com/office/powerpoint/2010/main" val="498844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55162" y="346258"/>
            <a:ext cx="8708534" cy="609872"/>
          </a:xfrm>
        </p:spPr>
        <p:txBody>
          <a:bodyPr>
            <a:noAutofit/>
          </a:bodyPr>
          <a:lstStyle/>
          <a:p>
            <a:r>
              <a:rPr lang="en-US" sz="3200" dirty="0">
                <a:latin typeface="Arial" panose="020B0604020202020204" pitchFamily="34" charset="0"/>
                <a:cs typeface="Arial" panose="020B0604020202020204" pitchFamily="34" charset="0"/>
              </a:rPr>
              <a:t>Group Talk—Discussion Protocol: </a:t>
            </a:r>
            <a:r>
              <a:rPr lang="en-US" sz="3200" i="1" dirty="0">
                <a:latin typeface="Arial" panose="020B0604020202020204" pitchFamily="34" charset="0"/>
                <a:cs typeface="Arial" panose="020B0604020202020204" pitchFamily="34" charset="0"/>
              </a:rPr>
              <a:t>Microphone</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172657" y="1207268"/>
            <a:ext cx="8791039" cy="5170479"/>
          </a:xfrm>
        </p:spPr>
        <p:txBody>
          <a:bodyPr>
            <a:noAutofit/>
          </a:bodyPr>
          <a:lstStyle/>
          <a:p>
            <a:pPr marL="385763" indent="-385763">
              <a:lnSpc>
                <a:spcPct val="100000"/>
              </a:lnSpc>
              <a:spcBef>
                <a:spcPts val="0"/>
              </a:spcBef>
              <a:spcAft>
                <a:spcPts val="800"/>
              </a:spcAft>
              <a:buFont typeface="+mj-lt"/>
              <a:buAutoNum type="arabicPeriod"/>
            </a:pPr>
            <a:r>
              <a:rPr lang="en-US" sz="2000" dirty="0">
                <a:latin typeface="Arial" panose="020B0604020202020204" pitchFamily="34" charset="0"/>
                <a:cs typeface="Arial" panose="020B0604020202020204" pitchFamily="34" charset="0"/>
              </a:rPr>
              <a:t>One person will share what they wrote in doodle Box A to the group. Everyone needs to listen respectfully.</a:t>
            </a:r>
          </a:p>
          <a:p>
            <a:pPr marL="385763" indent="-385763">
              <a:lnSpc>
                <a:spcPct val="100000"/>
              </a:lnSpc>
              <a:spcBef>
                <a:spcPts val="0"/>
              </a:spcBef>
              <a:spcAft>
                <a:spcPts val="800"/>
              </a:spcAft>
              <a:buFont typeface="+mj-lt"/>
              <a:buAutoNum type="arabicPeriod"/>
            </a:pPr>
            <a:r>
              <a:rPr lang="en-US" sz="2000" dirty="0">
                <a:latin typeface="Arial" panose="020B0604020202020204" pitchFamily="34" charset="0"/>
                <a:cs typeface="Arial" panose="020B0604020202020204" pitchFamily="34" charset="0"/>
              </a:rPr>
              <a:t>Next, the same person will ask the group if anyone has any questions about what they just described.</a:t>
            </a:r>
          </a:p>
          <a:p>
            <a:pPr marL="385763" indent="-385763">
              <a:lnSpc>
                <a:spcPct val="100000"/>
              </a:lnSpc>
              <a:spcBef>
                <a:spcPts val="0"/>
              </a:spcBef>
              <a:spcAft>
                <a:spcPts val="800"/>
              </a:spcAft>
              <a:buFont typeface="+mj-lt"/>
              <a:buAutoNum type="arabicPeriod"/>
            </a:pPr>
            <a:r>
              <a:rPr lang="en-US" sz="2000" dirty="0">
                <a:latin typeface="Arial" panose="020B0604020202020204" pitchFamily="34" charset="0"/>
                <a:cs typeface="Arial" panose="020B0604020202020204" pitchFamily="34" charset="0"/>
              </a:rPr>
              <a:t>The person should pause and make eye contact with each person in the group to make sure anyone with a question has a chance to ask it.</a:t>
            </a:r>
          </a:p>
          <a:p>
            <a:pPr marL="385763" indent="-385763">
              <a:lnSpc>
                <a:spcPct val="100000"/>
              </a:lnSpc>
              <a:spcBef>
                <a:spcPts val="0"/>
              </a:spcBef>
              <a:spcAft>
                <a:spcPts val="800"/>
              </a:spcAft>
              <a:buFont typeface="+mj-lt"/>
              <a:buAutoNum type="arabicPeriod"/>
            </a:pPr>
            <a:r>
              <a:rPr lang="en-US" sz="2000" dirty="0">
                <a:latin typeface="Arial" panose="020B0604020202020204" pitchFamily="34" charset="0"/>
                <a:cs typeface="Arial" panose="020B0604020202020204" pitchFamily="34" charset="0"/>
              </a:rPr>
              <a:t>Then continue to the next person in the group, and repeat steps 1-3 until everyone has shared what they wrote.</a:t>
            </a:r>
          </a:p>
          <a:p>
            <a:pPr lvl="1">
              <a:lnSpc>
                <a:spcPct val="100000"/>
              </a:lnSpc>
              <a:spcBef>
                <a:spcPts val="0"/>
              </a:spcBef>
              <a:spcAft>
                <a:spcPts val="800"/>
              </a:spcAft>
            </a:pPr>
            <a:r>
              <a:rPr lang="en-US" sz="2000" dirty="0">
                <a:latin typeface="Arial" panose="020B0604020202020204" pitchFamily="34" charset="0"/>
                <a:cs typeface="Arial" panose="020B0604020202020204" pitchFamily="34" charset="0"/>
              </a:rPr>
              <a:t>As you are listening, think to yourself, “Did I see that same thing?”</a:t>
            </a:r>
          </a:p>
          <a:p>
            <a:pPr lvl="1">
              <a:lnSpc>
                <a:spcPct val="100000"/>
              </a:lnSpc>
              <a:spcBef>
                <a:spcPts val="0"/>
              </a:spcBef>
              <a:spcAft>
                <a:spcPts val="800"/>
              </a:spcAft>
            </a:pPr>
            <a:r>
              <a:rPr lang="en-US" sz="2000" dirty="0">
                <a:latin typeface="Arial" panose="020B0604020202020204" pitchFamily="34" charset="0"/>
                <a:cs typeface="Arial" panose="020B0604020202020204" pitchFamily="34" charset="0"/>
              </a:rPr>
              <a:t>If the other person described something that you didn’t see, and/or you are not sure what they are talking about, ask them to clarify when they ask if you have any questions.</a:t>
            </a:r>
          </a:p>
          <a:p>
            <a:pPr lvl="1">
              <a:lnSpc>
                <a:spcPct val="100000"/>
              </a:lnSpc>
              <a:spcBef>
                <a:spcPts val="0"/>
              </a:spcBef>
              <a:spcAft>
                <a:spcPts val="800"/>
              </a:spcAft>
            </a:pPr>
            <a:r>
              <a:rPr lang="en-US" sz="2000" dirty="0">
                <a:latin typeface="Arial" panose="020B0604020202020204" pitchFamily="34" charset="0"/>
                <a:cs typeface="Arial" panose="020B0604020202020204" pitchFamily="34" charset="0"/>
              </a:rPr>
              <a:t>Each group should be prepared to summarize what they agree they saw in the pictures to the class.</a:t>
            </a:r>
          </a:p>
          <a:p>
            <a:pPr marL="342900" lvl="1" indent="0">
              <a:lnSpc>
                <a:spcPct val="100000"/>
              </a:lnSpc>
              <a:spcBef>
                <a:spcPts val="0"/>
              </a:spcBef>
              <a:buNone/>
            </a:pPr>
            <a:endParaRPr lang="en-US" dirty="0"/>
          </a:p>
          <a:p>
            <a:pPr lvl="1">
              <a:lnSpc>
                <a:spcPct val="100000"/>
              </a:lnSpc>
              <a:spcBef>
                <a:spcPts val="0"/>
              </a:spcBef>
            </a:pPr>
            <a:endParaRPr lang="en-US" dirty="0"/>
          </a:p>
        </p:txBody>
      </p:sp>
    </p:spTree>
    <p:extLst>
      <p:ext uri="{BB962C8B-B14F-4D97-AF65-F5344CB8AC3E}">
        <p14:creationId xmlns:p14="http://schemas.microsoft.com/office/powerpoint/2010/main" val="76137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E21C-3736-7D4A-B638-84401B492813}"/>
              </a:ext>
            </a:extLst>
          </p:cNvPr>
          <p:cNvSpPr>
            <a:spLocks noGrp="1"/>
          </p:cNvSpPr>
          <p:nvPr>
            <p:ph type="title"/>
          </p:nvPr>
        </p:nvSpPr>
        <p:spPr>
          <a:xfrm>
            <a:off x="628650" y="365127"/>
            <a:ext cx="7886700" cy="1118868"/>
          </a:xfrm>
        </p:spPr>
        <p:txBody>
          <a:bodyPr/>
          <a:lstStyle/>
          <a:p>
            <a:r>
              <a:rPr lang="en-US" dirty="0">
                <a:latin typeface="Arial" panose="020B0604020202020204" pitchFamily="34" charset="0"/>
                <a:cs typeface="Arial" panose="020B0604020202020204" pitchFamily="34" charset="0"/>
              </a:rPr>
              <a:t>Rewind the clock… </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08DEF5-6F1E-8A49-A41E-991BC609C219}"/>
              </a:ext>
            </a:extLst>
          </p:cNvPr>
          <p:cNvSpPr>
            <a:spLocks noGrp="1"/>
          </p:cNvSpPr>
          <p:nvPr>
            <p:ph idx="1"/>
          </p:nvPr>
        </p:nvSpPr>
        <p:spPr>
          <a:xfrm>
            <a:off x="442038" y="1403142"/>
            <a:ext cx="8073312" cy="4555447"/>
          </a:xfrm>
        </p:spPr>
        <p:txBody>
          <a:bodyPr>
            <a:normAutofit fontScale="77500" lnSpcReduction="20000"/>
          </a:bodyPr>
          <a:lstStyle/>
          <a:p>
            <a:pPr marL="0" indent="0">
              <a:lnSpc>
                <a:spcPct val="120000"/>
              </a:lnSpc>
              <a:spcBef>
                <a:spcPts val="0"/>
              </a:spcBef>
              <a:buNone/>
            </a:pPr>
            <a:r>
              <a:rPr lang="en-US" sz="4100" dirty="0">
                <a:latin typeface="Arial" panose="020B0604020202020204" pitchFamily="34" charset="0"/>
                <a:cs typeface="Arial" panose="020B0604020202020204" pitchFamily="34" charset="0"/>
              </a:rPr>
              <a:t>Let’s first try to build a model that addresses our Driving Question </a:t>
            </a:r>
            <a:r>
              <a:rPr lang="en-US" sz="4100" i="1" dirty="0">
                <a:latin typeface="Arial" panose="020B0604020202020204" pitchFamily="34" charset="0"/>
                <a:cs typeface="Arial" panose="020B0604020202020204" pitchFamily="34" charset="0"/>
              </a:rPr>
              <a:t>visually</a:t>
            </a:r>
            <a:r>
              <a:rPr lang="en-US" sz="4100" dirty="0">
                <a:latin typeface="Arial" panose="020B0604020202020204" pitchFamily="34" charset="0"/>
                <a:cs typeface="Arial" panose="020B0604020202020204" pitchFamily="34" charset="0"/>
              </a:rPr>
              <a:t>.</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In order to figure out how earth formed, we could take what we’ve figured out about impacts and go back in time. </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r>
              <a:rPr lang="en-US" dirty="0">
                <a:latin typeface="Arial" panose="020B0604020202020204" pitchFamily="34" charset="0"/>
                <a:cs typeface="Arial" panose="020B0604020202020204" pitchFamily="34" charset="0"/>
              </a:rPr>
              <a:t>In teams, take a white board and draw your ideas about what we’ve figured out so far and where that leaves us with our understanding of how the Earth formed.</a:t>
            </a:r>
          </a:p>
        </p:txBody>
      </p:sp>
    </p:spTree>
    <p:extLst>
      <p:ext uri="{BB962C8B-B14F-4D97-AF65-F5344CB8AC3E}">
        <p14:creationId xmlns:p14="http://schemas.microsoft.com/office/powerpoint/2010/main" val="3189590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E2058B-1535-6849-8A21-DA923BF76FB6}"/>
              </a:ext>
            </a:extLst>
          </p:cNvPr>
          <p:cNvSpPr txBox="1"/>
          <p:nvPr/>
        </p:nvSpPr>
        <p:spPr>
          <a:xfrm>
            <a:off x="249976" y="1619415"/>
            <a:ext cx="8809028" cy="409342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We’re going to </a:t>
            </a:r>
            <a:r>
              <a:rPr lang="en-US" sz="2000" i="1" u="sng" dirty="0">
                <a:latin typeface="Arial" panose="020B0604020202020204" pitchFamily="34" charset="0"/>
                <a:cs typeface="Arial" panose="020B0604020202020204" pitchFamily="34" charset="0"/>
              </a:rPr>
              <a:t>USE</a:t>
            </a:r>
            <a:r>
              <a:rPr lang="en-US" sz="2000" dirty="0">
                <a:latin typeface="Arial" panose="020B0604020202020204" pitchFamily="34" charset="0"/>
                <a:cs typeface="Arial" panose="020B0604020202020204" pitchFamily="34" charset="0"/>
              </a:rPr>
              <a:t> our ideas about space rock impacts to…</a:t>
            </a:r>
          </a:p>
          <a:p>
            <a:r>
              <a:rPr lang="en-US" sz="2000" b="1" u="sng" dirty="0">
                <a:latin typeface="Arial" panose="020B0604020202020204" pitchFamily="34" charset="0"/>
                <a:cs typeface="Arial" panose="020B0604020202020204" pitchFamily="34" charset="0"/>
              </a:rPr>
              <a:t>Create a visual “comic strip” representation of how Earth formed.</a:t>
            </a:r>
          </a:p>
          <a:p>
            <a:pPr>
              <a:spcAft>
                <a:spcPts val="1200"/>
              </a:spcAft>
            </a:pPr>
            <a:endParaRPr lang="en-US" sz="2000" b="1" u="sng" dirty="0">
              <a:latin typeface="Arial" panose="020B0604020202020204" pitchFamily="34" charset="0"/>
              <a:cs typeface="Arial" panose="020B0604020202020204" pitchFamily="34" charset="0"/>
            </a:endParaRPr>
          </a:p>
          <a:p>
            <a:pPr>
              <a:spcAft>
                <a:spcPts val="1200"/>
              </a:spcAft>
            </a:pPr>
            <a:r>
              <a:rPr lang="en-US" sz="2000" b="1" u="sng" dirty="0">
                <a:latin typeface="Arial" panose="020B0604020202020204" pitchFamily="34" charset="0"/>
                <a:cs typeface="Arial" panose="020B0604020202020204" pitchFamily="34" charset="0"/>
              </a:rPr>
              <a:t>Guidelines for the boards </a:t>
            </a:r>
            <a:r>
              <a:rPr lang="en-US" sz="2000" b="1" u="sng" dirty="0">
                <a:latin typeface="Arial" panose="020B0604020202020204" pitchFamily="34" charset="0"/>
                <a:cs typeface="Arial" panose="020B0604020202020204" pitchFamily="34" charset="0"/>
                <a:sym typeface="Wingdings" panose="05000000000000000000" pitchFamily="2" charset="2"/>
              </a:rPr>
              <a:t></a:t>
            </a:r>
            <a:r>
              <a:rPr lang="en-US" sz="2000" b="1" u="sng" dirty="0">
                <a:latin typeface="Arial" panose="020B0604020202020204" pitchFamily="34" charset="0"/>
                <a:cs typeface="Arial" panose="020B0604020202020204" pitchFamily="34" charset="0"/>
              </a:rPr>
              <a:t> 3 requirements:</a:t>
            </a:r>
          </a:p>
          <a:p>
            <a:pPr marL="385763" indent="-385763">
              <a:spcAft>
                <a:spcPts val="1200"/>
              </a:spcAft>
              <a:buFont typeface="+mj-lt"/>
              <a:buAutoNum type="arabicParenR"/>
            </a:pPr>
            <a:r>
              <a:rPr lang="en-US" sz="2000" dirty="0">
                <a:latin typeface="Arial" panose="020B0604020202020204" pitchFamily="34" charset="0"/>
                <a:cs typeface="Arial" panose="020B0604020202020204" pitchFamily="34" charset="0"/>
              </a:rPr>
              <a:t>Drawing: Five panels (</a:t>
            </a:r>
            <a:r>
              <a:rPr lang="en-US" sz="2000" b="1" dirty="0">
                <a:latin typeface="Arial" panose="020B0604020202020204" pitchFamily="34" charset="0"/>
                <a:cs typeface="Arial" panose="020B0604020202020204" pitchFamily="34" charset="0"/>
              </a:rPr>
              <a:t>LABELED</a:t>
            </a:r>
            <a:r>
              <a:rPr lang="en-US" sz="2000" dirty="0">
                <a:latin typeface="Arial" panose="020B0604020202020204" pitchFamily="34" charset="0"/>
                <a:cs typeface="Arial" panose="020B0604020202020204" pitchFamily="34" charset="0"/>
              </a:rPr>
              <a:t>) representing 5 different time points. You will be given the first and last in a moment, so your job is just to fill in the other three.</a:t>
            </a:r>
          </a:p>
          <a:p>
            <a:pPr marL="385763" indent="-385763">
              <a:spcAft>
                <a:spcPts val="1200"/>
              </a:spcAft>
              <a:buFont typeface="+mj-lt"/>
              <a:buAutoNum type="arabicParenR"/>
            </a:pPr>
            <a:r>
              <a:rPr lang="en-US" sz="2000" dirty="0">
                <a:latin typeface="Arial" panose="020B0604020202020204" pitchFamily="34" charset="0"/>
                <a:cs typeface="Arial" panose="020B0604020202020204" pitchFamily="34" charset="0"/>
              </a:rPr>
              <a:t>Questions: Record </a:t>
            </a:r>
            <a:r>
              <a:rPr lang="en-US" sz="2000" b="1" dirty="0">
                <a:latin typeface="Arial" panose="020B0604020202020204" pitchFamily="34" charset="0"/>
                <a:cs typeface="Arial" panose="020B0604020202020204" pitchFamily="34" charset="0"/>
              </a:rPr>
              <a:t>questions</a:t>
            </a:r>
            <a:r>
              <a:rPr lang="en-US" sz="2000" dirty="0">
                <a:latin typeface="Arial" panose="020B0604020202020204" pitchFamily="34" charset="0"/>
                <a:cs typeface="Arial" panose="020B0604020202020204" pitchFamily="34" charset="0"/>
              </a:rPr>
              <a:t> that are coming up as you talk about how this process works. They can just be added neatly to each panel or to wherever you prefer on your whiteboard.</a:t>
            </a:r>
          </a:p>
          <a:p>
            <a:pPr marL="385763" indent="-385763">
              <a:spcAft>
                <a:spcPts val="1200"/>
              </a:spcAft>
              <a:buFont typeface="+mj-lt"/>
              <a:buAutoNum type="arabicParenR"/>
            </a:pPr>
            <a:r>
              <a:rPr lang="en-US" sz="2000" dirty="0">
                <a:latin typeface="Arial" panose="020B0604020202020204" pitchFamily="34" charset="0"/>
                <a:cs typeface="Arial" panose="020B0604020202020204" pitchFamily="34" charset="0"/>
              </a:rPr>
              <a:t>Model Ideas: Clearly stated </a:t>
            </a:r>
            <a:r>
              <a:rPr lang="en-US" sz="2000" b="1" dirty="0">
                <a:latin typeface="Arial" panose="020B0604020202020204" pitchFamily="34" charset="0"/>
                <a:cs typeface="Arial" panose="020B0604020202020204" pitchFamily="34" charset="0"/>
              </a:rPr>
              <a:t>proposed</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model ideas </a:t>
            </a:r>
            <a:r>
              <a:rPr lang="en-US" sz="2000" dirty="0">
                <a:latin typeface="Arial" panose="020B0604020202020204" pitchFamily="34" charset="0"/>
                <a:cs typeface="Arial" panose="020B0604020202020204" pitchFamily="34" charset="0"/>
              </a:rPr>
              <a:t>for Earth formation.</a:t>
            </a:r>
          </a:p>
        </p:txBody>
      </p:sp>
      <p:sp>
        <p:nvSpPr>
          <p:cNvPr id="5" name="TextBox 4">
            <a:extLst>
              <a:ext uri="{FF2B5EF4-FFF2-40B4-BE49-F238E27FC236}">
                <a16:creationId xmlns:a16="http://schemas.microsoft.com/office/drawing/2014/main" id="{A054C494-ECAB-564F-A22A-3EEF8DA58E6F}"/>
              </a:ext>
            </a:extLst>
          </p:cNvPr>
          <p:cNvSpPr txBox="1"/>
          <p:nvPr/>
        </p:nvSpPr>
        <p:spPr>
          <a:xfrm>
            <a:off x="357149" y="5954877"/>
            <a:ext cx="8370561" cy="300082"/>
          </a:xfrm>
          <a:prstGeom prst="rect">
            <a:avLst/>
          </a:prstGeom>
          <a:noFill/>
        </p:spPr>
        <p:txBody>
          <a:bodyPr wrap="none" rtlCol="0">
            <a:spAutoFit/>
          </a:bodyPr>
          <a:lstStyle/>
          <a:p>
            <a:r>
              <a:rPr lang="en-US" sz="1350" b="1" i="1" dirty="0"/>
              <a:t>Someone should take a pic of your board. We will be holding a “board meeting” during the last 10 minutes of class.</a:t>
            </a:r>
          </a:p>
        </p:txBody>
      </p:sp>
      <p:sp>
        <p:nvSpPr>
          <p:cNvPr id="6" name="Title 1">
            <a:extLst>
              <a:ext uri="{FF2B5EF4-FFF2-40B4-BE49-F238E27FC236}">
                <a16:creationId xmlns:a16="http://schemas.microsoft.com/office/drawing/2014/main" id="{4CDFE21C-3736-7D4A-B638-84401B492813}"/>
              </a:ext>
            </a:extLst>
          </p:cNvPr>
          <p:cNvSpPr>
            <a:spLocks noGrp="1"/>
          </p:cNvSpPr>
          <p:nvPr>
            <p:ph type="title"/>
          </p:nvPr>
        </p:nvSpPr>
        <p:spPr>
          <a:xfrm>
            <a:off x="628650" y="365127"/>
            <a:ext cx="7886700" cy="1118868"/>
          </a:xfrm>
        </p:spPr>
        <p:txBody>
          <a:bodyPr/>
          <a:lstStyle/>
          <a:p>
            <a:r>
              <a:rPr lang="en-US" dirty="0">
                <a:latin typeface="Arial" panose="020B0604020202020204" pitchFamily="34" charset="0"/>
                <a:cs typeface="Arial" panose="020B0604020202020204" pitchFamily="34" charset="0"/>
              </a:rPr>
              <a:t>Rewind the clock…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63061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E2058B-1535-6849-8A21-DA923BF76FB6}"/>
              </a:ext>
            </a:extLst>
          </p:cNvPr>
          <p:cNvSpPr txBox="1"/>
          <p:nvPr/>
        </p:nvSpPr>
        <p:spPr>
          <a:xfrm>
            <a:off x="402376" y="4398407"/>
            <a:ext cx="8231958" cy="1785104"/>
          </a:xfrm>
          <a:prstGeom prst="rect">
            <a:avLst/>
          </a:prstGeom>
          <a:noFill/>
        </p:spPr>
        <p:txBody>
          <a:bodyPr wrap="square" rtlCol="0">
            <a:spAutoFit/>
          </a:bodyPr>
          <a:lstStyle/>
          <a:p>
            <a:pPr marL="457200" indent="-457200">
              <a:spcAft>
                <a:spcPts val="1200"/>
              </a:spcAft>
              <a:buFont typeface="+mj-lt"/>
              <a:buAutoNum type="arabicParenR" startAt="2"/>
            </a:pPr>
            <a:r>
              <a:rPr lang="en-US" sz="2000" dirty="0">
                <a:latin typeface="Arial" panose="020B0604020202020204" pitchFamily="34" charset="0"/>
                <a:cs typeface="Arial" panose="020B0604020202020204" pitchFamily="34" charset="0"/>
              </a:rPr>
              <a:t>Questions: </a:t>
            </a:r>
            <a:r>
              <a:rPr lang="en-US" sz="2000" b="1" dirty="0">
                <a:latin typeface="Arial" panose="020B0604020202020204" pitchFamily="34" charset="0"/>
                <a:cs typeface="Arial" panose="020B0604020202020204" pitchFamily="34" charset="0"/>
              </a:rPr>
              <a:t>Record questions</a:t>
            </a:r>
            <a:r>
              <a:rPr lang="en-US" sz="2000" dirty="0">
                <a:latin typeface="Arial" panose="020B0604020202020204" pitchFamily="34" charset="0"/>
                <a:cs typeface="Arial" panose="020B0604020202020204" pitchFamily="34" charset="0"/>
              </a:rPr>
              <a:t> that are coming up as you talk about how this process works. They can just be added neatly to each panel or to wherever you prefer on your whiteboard.</a:t>
            </a:r>
          </a:p>
          <a:p>
            <a:pPr marL="385763" indent="-385763">
              <a:spcAft>
                <a:spcPts val="1200"/>
              </a:spcAft>
              <a:buFont typeface="+mj-lt"/>
              <a:buAutoNum type="arabicParenR" startAt="2"/>
            </a:pPr>
            <a:r>
              <a:rPr lang="en-US" sz="2000" dirty="0">
                <a:latin typeface="Arial" panose="020B0604020202020204" pitchFamily="34" charset="0"/>
                <a:cs typeface="Arial" panose="020B0604020202020204" pitchFamily="34" charset="0"/>
              </a:rPr>
              <a:t>Model Ideas: </a:t>
            </a:r>
            <a:r>
              <a:rPr lang="en-US" sz="2000" b="1" dirty="0">
                <a:latin typeface="Arial" panose="020B0604020202020204" pitchFamily="34" charset="0"/>
                <a:cs typeface="Arial" panose="020B0604020202020204" pitchFamily="34" charset="0"/>
              </a:rPr>
              <a:t>Clearly stated proposed</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model ideas </a:t>
            </a:r>
            <a:r>
              <a:rPr lang="en-US" sz="2000" dirty="0">
                <a:latin typeface="Arial" panose="020B0604020202020204" pitchFamily="34" charset="0"/>
                <a:cs typeface="Arial" panose="020B0604020202020204" pitchFamily="34" charset="0"/>
              </a:rPr>
              <a:t>for Earth formation.</a:t>
            </a:r>
          </a:p>
        </p:txBody>
      </p:sp>
      <p:sp>
        <p:nvSpPr>
          <p:cNvPr id="8" name="TextBox 7">
            <a:extLst>
              <a:ext uri="{FF2B5EF4-FFF2-40B4-BE49-F238E27FC236}">
                <a16:creationId xmlns:a16="http://schemas.microsoft.com/office/drawing/2014/main" id="{22E2058B-1535-6849-8A21-DA923BF76FB6}"/>
              </a:ext>
            </a:extLst>
          </p:cNvPr>
          <p:cNvSpPr txBox="1"/>
          <p:nvPr/>
        </p:nvSpPr>
        <p:spPr>
          <a:xfrm>
            <a:off x="402376" y="1201711"/>
            <a:ext cx="8171998" cy="1169551"/>
          </a:xfrm>
          <a:prstGeom prst="rect">
            <a:avLst/>
          </a:prstGeom>
          <a:noFill/>
        </p:spPr>
        <p:txBody>
          <a:bodyPr wrap="square" rtlCol="0">
            <a:spAutoFit/>
          </a:bodyPr>
          <a:lstStyle/>
          <a:p>
            <a:pPr>
              <a:spcAft>
                <a:spcPts val="1200"/>
              </a:spcAft>
            </a:pPr>
            <a:r>
              <a:rPr lang="en-US" sz="2000" b="1" u="sng" dirty="0">
                <a:latin typeface="Arial" panose="020B0604020202020204" pitchFamily="34" charset="0"/>
                <a:cs typeface="Arial" panose="020B0604020202020204" pitchFamily="34" charset="0"/>
              </a:rPr>
              <a:t>Guidelines for the boards </a:t>
            </a:r>
            <a:r>
              <a:rPr lang="en-US" sz="2000" b="1" u="sng" dirty="0">
                <a:latin typeface="Arial" panose="020B0604020202020204" pitchFamily="34" charset="0"/>
                <a:cs typeface="Arial" panose="020B0604020202020204" pitchFamily="34" charset="0"/>
                <a:sym typeface="Wingdings" panose="05000000000000000000" pitchFamily="2" charset="2"/>
              </a:rPr>
              <a:t></a:t>
            </a:r>
            <a:r>
              <a:rPr lang="en-US" sz="2000" b="1" u="sng" dirty="0">
                <a:latin typeface="Arial" panose="020B0604020202020204" pitchFamily="34" charset="0"/>
                <a:cs typeface="Arial" panose="020B0604020202020204" pitchFamily="34" charset="0"/>
              </a:rPr>
              <a:t> 3 requirements:</a:t>
            </a:r>
          </a:p>
          <a:p>
            <a:pPr marL="385763" indent="-385763">
              <a:spcAft>
                <a:spcPts val="1200"/>
              </a:spcAft>
              <a:buFont typeface="+mj-lt"/>
              <a:buAutoNum type="arabicParenR"/>
            </a:pPr>
            <a:r>
              <a:rPr lang="en-US" sz="2000" dirty="0">
                <a:latin typeface="Arial" panose="020B0604020202020204" pitchFamily="34" charset="0"/>
                <a:cs typeface="Arial" panose="020B0604020202020204" pitchFamily="34" charset="0"/>
              </a:rPr>
              <a:t>Drawing: Five panels (</a:t>
            </a:r>
            <a:r>
              <a:rPr lang="en-US" sz="2000" b="1" dirty="0">
                <a:latin typeface="Arial" panose="020B0604020202020204" pitchFamily="34" charset="0"/>
                <a:cs typeface="Arial" panose="020B0604020202020204" pitchFamily="34" charset="0"/>
              </a:rPr>
              <a:t>LABELED</a:t>
            </a:r>
            <a:r>
              <a:rPr lang="en-US" sz="2000" dirty="0">
                <a:latin typeface="Arial" panose="020B0604020202020204" pitchFamily="34" charset="0"/>
                <a:cs typeface="Arial" panose="020B0604020202020204" pitchFamily="34" charset="0"/>
              </a:rPr>
              <a:t>) representing 5 different time points. You’ll be given the first and last…</a:t>
            </a:r>
            <a:endParaRPr lang="en-US" sz="2000" b="1" dirty="0">
              <a:latin typeface="Arial" panose="020B0604020202020204" pitchFamily="34" charset="0"/>
              <a:cs typeface="Arial" panose="020B0604020202020204" pitchFamily="34" charset="0"/>
            </a:endParaRPr>
          </a:p>
        </p:txBody>
      </p:sp>
      <p:sp>
        <p:nvSpPr>
          <p:cNvPr id="12" name="Rectangle 11"/>
          <p:cNvSpPr/>
          <p:nvPr/>
        </p:nvSpPr>
        <p:spPr>
          <a:xfrm>
            <a:off x="695058" y="2447462"/>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99839" y="2447461"/>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04620" y="2447461"/>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09401" y="2447460"/>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27265" y="2447460"/>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27266" y="3695760"/>
            <a:ext cx="1401834" cy="430887"/>
          </a:xfrm>
          <a:prstGeom prst="rect">
            <a:avLst/>
          </a:prstGeom>
          <a:noFill/>
        </p:spPr>
        <p:txBody>
          <a:bodyPr wrap="square" rtlCol="0">
            <a:spAutoFit/>
          </a:bodyPr>
          <a:lstStyle/>
          <a:p>
            <a:r>
              <a:rPr lang="en-US" sz="1100" dirty="0"/>
              <a:t>… and then there </a:t>
            </a:r>
          </a:p>
          <a:p>
            <a:r>
              <a:rPr lang="en-US" sz="1100" dirty="0"/>
              <a:t>	was “Earth”!</a:t>
            </a:r>
          </a:p>
        </p:txBody>
      </p:sp>
      <p:sp>
        <p:nvSpPr>
          <p:cNvPr id="21" name="TextBox 20"/>
          <p:cNvSpPr txBox="1"/>
          <p:nvPr/>
        </p:nvSpPr>
        <p:spPr>
          <a:xfrm>
            <a:off x="2427115" y="3010599"/>
            <a:ext cx="987240" cy="369332"/>
          </a:xfrm>
          <a:prstGeom prst="rect">
            <a:avLst/>
          </a:prstGeom>
          <a:noFill/>
        </p:spPr>
        <p:txBody>
          <a:bodyPr wrap="square" rtlCol="0">
            <a:spAutoFit/>
          </a:bodyPr>
          <a:lstStyle/>
          <a:p>
            <a:r>
              <a:rPr lang="en-US" dirty="0"/>
              <a:t>EARLY</a:t>
            </a:r>
          </a:p>
        </p:txBody>
      </p:sp>
      <p:sp>
        <p:nvSpPr>
          <p:cNvPr id="22" name="TextBox 21"/>
          <p:cNvSpPr txBox="1"/>
          <p:nvPr/>
        </p:nvSpPr>
        <p:spPr>
          <a:xfrm>
            <a:off x="3911622" y="3011916"/>
            <a:ext cx="1153506" cy="369332"/>
          </a:xfrm>
          <a:prstGeom prst="rect">
            <a:avLst/>
          </a:prstGeom>
          <a:noFill/>
        </p:spPr>
        <p:txBody>
          <a:bodyPr wrap="square" rtlCol="0">
            <a:spAutoFit/>
          </a:bodyPr>
          <a:lstStyle/>
          <a:p>
            <a:r>
              <a:rPr lang="en-US" dirty="0"/>
              <a:t>MIDDLE</a:t>
            </a:r>
          </a:p>
        </p:txBody>
      </p:sp>
      <p:sp>
        <p:nvSpPr>
          <p:cNvPr id="23" name="TextBox 22"/>
          <p:cNvSpPr txBox="1"/>
          <p:nvPr/>
        </p:nvSpPr>
        <p:spPr>
          <a:xfrm>
            <a:off x="5542117" y="3010599"/>
            <a:ext cx="776359" cy="369332"/>
          </a:xfrm>
          <a:prstGeom prst="rect">
            <a:avLst/>
          </a:prstGeom>
          <a:noFill/>
        </p:spPr>
        <p:txBody>
          <a:bodyPr wrap="square" rtlCol="0">
            <a:spAutoFit/>
          </a:bodyPr>
          <a:lstStyle/>
          <a:p>
            <a:r>
              <a:rPr lang="en-US" dirty="0"/>
              <a:t>LATE</a:t>
            </a:r>
          </a:p>
        </p:txBody>
      </p:sp>
      <p:sp>
        <p:nvSpPr>
          <p:cNvPr id="24" name="TextBox 23"/>
          <p:cNvSpPr txBox="1"/>
          <p:nvPr/>
        </p:nvSpPr>
        <p:spPr>
          <a:xfrm>
            <a:off x="745140" y="2787059"/>
            <a:ext cx="1358421" cy="1138773"/>
          </a:xfrm>
          <a:prstGeom prst="rect">
            <a:avLst/>
          </a:prstGeom>
          <a:noFill/>
        </p:spPr>
        <p:txBody>
          <a:bodyPr wrap="square" rtlCol="0">
            <a:spAutoFit/>
          </a:bodyPr>
          <a:lstStyle/>
          <a:p>
            <a:pPr algn="ctr"/>
            <a:r>
              <a:rPr lang="en-US" sz="1600" dirty="0"/>
              <a:t>IN THE</a:t>
            </a:r>
          </a:p>
          <a:p>
            <a:pPr algn="ctr"/>
            <a:r>
              <a:rPr lang="en-US" sz="1600" dirty="0"/>
              <a:t>BEGINNING</a:t>
            </a:r>
            <a:r>
              <a:rPr lang="en-US" sz="1200" dirty="0"/>
              <a:t>OF THE</a:t>
            </a:r>
          </a:p>
          <a:p>
            <a:pPr algn="ctr"/>
            <a:r>
              <a:rPr lang="en-US" sz="1200" dirty="0"/>
              <a:t>SOLAR SYSTEM</a:t>
            </a:r>
          </a:p>
        </p:txBody>
      </p:sp>
      <p:pic>
        <p:nvPicPr>
          <p:cNvPr id="17" name="Picture 16">
            <a:extLst>
              <a:ext uri="{FF2B5EF4-FFF2-40B4-BE49-F238E27FC236}">
                <a16:creationId xmlns:a16="http://schemas.microsoft.com/office/drawing/2014/main" id="{9C2500AA-2D35-455E-9432-C2DC91C74CAD}"/>
              </a:ext>
            </a:extLst>
          </p:cNvPr>
          <p:cNvPicPr>
            <a:picLocks noChangeAspect="1"/>
          </p:cNvPicPr>
          <p:nvPr/>
        </p:nvPicPr>
        <p:blipFill>
          <a:blip r:embed="rId3" cstate="screen">
            <a:biLevel thresh="50000"/>
            <a:extLst>
              <a:ext uri="{28A0092B-C50C-407E-A947-70E740481C1C}">
                <a14:useLocalDpi xmlns:a14="http://schemas.microsoft.com/office/drawing/2010/main" val="0"/>
              </a:ext>
            </a:extLst>
          </a:blip>
          <a:stretch>
            <a:fillRect/>
          </a:stretch>
        </p:blipFill>
        <p:spPr>
          <a:xfrm>
            <a:off x="6905546" y="2572431"/>
            <a:ext cx="1085230" cy="1085230"/>
          </a:xfrm>
          <a:prstGeom prst="rect">
            <a:avLst/>
          </a:prstGeom>
        </p:spPr>
      </p:pic>
      <p:sp>
        <p:nvSpPr>
          <p:cNvPr id="18" name="Title 1">
            <a:extLst>
              <a:ext uri="{FF2B5EF4-FFF2-40B4-BE49-F238E27FC236}">
                <a16:creationId xmlns:a16="http://schemas.microsoft.com/office/drawing/2014/main" id="{4CDFE21C-3736-7D4A-B638-84401B492813}"/>
              </a:ext>
            </a:extLst>
          </p:cNvPr>
          <p:cNvSpPr txBox="1">
            <a:spLocks/>
          </p:cNvSpPr>
          <p:nvPr/>
        </p:nvSpPr>
        <p:spPr>
          <a:xfrm>
            <a:off x="628650" y="365127"/>
            <a:ext cx="7886700" cy="1118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Arial" panose="020B0604020202020204" pitchFamily="34" charset="0"/>
                <a:cs typeface="Arial" panose="020B0604020202020204" pitchFamily="34" charset="0"/>
              </a:rPr>
              <a:t>Rewind the clock…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3506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84E0-C13E-A646-89BA-36A931B4029A}"/>
              </a:ext>
            </a:extLst>
          </p:cNvPr>
          <p:cNvSpPr>
            <a:spLocks noGrp="1"/>
          </p:cNvSpPr>
          <p:nvPr>
            <p:ph type="title"/>
          </p:nvPr>
        </p:nvSpPr>
        <p:spPr>
          <a:xfrm>
            <a:off x="301796" y="434375"/>
            <a:ext cx="8220112" cy="810072"/>
          </a:xfrm>
        </p:spPr>
        <p:txBody>
          <a:bodyPr>
            <a:normAutofit fontScale="90000"/>
          </a:bodyPr>
          <a:lstStyle/>
          <a:p>
            <a:pPr>
              <a:lnSpc>
                <a:spcPct val="100000"/>
              </a:lnSpc>
            </a:pPr>
            <a:r>
              <a:rPr lang="en-US" dirty="0">
                <a:latin typeface="Arial" panose="020B0604020202020204" pitchFamily="34" charset="0"/>
                <a:cs typeface="Arial" panose="020B0604020202020204" pitchFamily="34" charset="0"/>
              </a:rPr>
              <a:t>How did things start out? (Panel 1)</a:t>
            </a:r>
            <a:br>
              <a:rPr lang="en-US"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What can we agree on as a starting point?</a:t>
            </a:r>
          </a:p>
        </p:txBody>
      </p:sp>
      <p:sp>
        <p:nvSpPr>
          <p:cNvPr id="6" name="TextBox 5">
            <a:extLst>
              <a:ext uri="{FF2B5EF4-FFF2-40B4-BE49-F238E27FC236}">
                <a16:creationId xmlns:a16="http://schemas.microsoft.com/office/drawing/2014/main" id="{3E7922F2-CC18-0642-80C3-3B6254CEB27E}"/>
              </a:ext>
            </a:extLst>
          </p:cNvPr>
          <p:cNvSpPr txBox="1"/>
          <p:nvPr/>
        </p:nvSpPr>
        <p:spPr>
          <a:xfrm>
            <a:off x="188710" y="1730015"/>
            <a:ext cx="4289984" cy="4247317"/>
          </a:xfrm>
          <a:prstGeom prst="rect">
            <a:avLst/>
          </a:prstGeom>
          <a:noFill/>
        </p:spPr>
        <p:txBody>
          <a:bodyPr wrap="square" rtlCol="0">
            <a:spAutoFit/>
          </a:bodyPr>
          <a:lstStyle/>
          <a:p>
            <a:pPr marL="257175" indent="-257175" defTabSz="6858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Our model begins with a collection of gas, dust, and small rocks orbiting a star (the sun). </a:t>
            </a:r>
          </a:p>
          <a:p>
            <a:pPr marL="257175" indent="-257175" defTabSz="6858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The gas, dust, and small rocks are concentrated in a spinning, disk-shaped area surrounding the sun.</a:t>
            </a:r>
          </a:p>
          <a:p>
            <a:pPr marL="257175" indent="-257175" defTabSz="685800">
              <a:spcAft>
                <a:spcPts val="1200"/>
              </a:spcAft>
              <a:buFont typeface="Arial" panose="020B0604020202020204" pitchFamily="34" charset="0"/>
              <a:buChar char="•"/>
              <a:defRPr/>
            </a:pPr>
            <a:endParaRPr lang="en-US" sz="2400" dirty="0">
              <a:solidFill>
                <a:prstClr val="black"/>
              </a:solidFill>
              <a:latin typeface="Arial" panose="020B0604020202020204" pitchFamily="34" charset="0"/>
              <a:cs typeface="Arial" panose="020B0604020202020204" pitchFamily="34" charset="0"/>
            </a:endParaRPr>
          </a:p>
          <a:p>
            <a:pPr marL="257175" indent="-257175" defTabSz="6858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Side view:</a:t>
            </a:r>
          </a:p>
        </p:txBody>
      </p:sp>
      <p:grpSp>
        <p:nvGrpSpPr>
          <p:cNvPr id="3" name="Group 2"/>
          <p:cNvGrpSpPr/>
          <p:nvPr/>
        </p:nvGrpSpPr>
        <p:grpSpPr>
          <a:xfrm>
            <a:off x="2295330" y="5536163"/>
            <a:ext cx="6490324" cy="323993"/>
            <a:chOff x="869908" y="5222192"/>
            <a:chExt cx="7075992" cy="359009"/>
          </a:xfrm>
        </p:grpSpPr>
        <p:sp>
          <p:nvSpPr>
            <p:cNvPr id="8" name="Oval 7">
              <a:extLst>
                <a:ext uri="{FF2B5EF4-FFF2-40B4-BE49-F238E27FC236}">
                  <a16:creationId xmlns:a16="http://schemas.microsoft.com/office/drawing/2014/main" id="{B9C937F0-18CD-4062-A5FA-4B8EF39BEB9C}"/>
                </a:ext>
              </a:extLst>
            </p:cNvPr>
            <p:cNvSpPr/>
            <p:nvPr/>
          </p:nvSpPr>
          <p:spPr>
            <a:xfrm>
              <a:off x="4188444" y="5222192"/>
              <a:ext cx="359009" cy="35900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1E410A4B-75AF-4AEA-AB81-B4A2150E8BE1}"/>
                </a:ext>
              </a:extLst>
            </p:cNvPr>
            <p:cNvSpPr/>
            <p:nvPr/>
          </p:nvSpPr>
          <p:spPr>
            <a:xfrm>
              <a:off x="869908" y="5383286"/>
              <a:ext cx="7075992" cy="7824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pic>
        <p:nvPicPr>
          <p:cNvPr id="1026" name="Picture 2" descr="Related image">
            <a:extLst>
              <a:ext uri="{FF2B5EF4-FFF2-40B4-BE49-F238E27FC236}">
                <a16:creationId xmlns:a16="http://schemas.microsoft.com/office/drawing/2014/main" id="{8CB15BE3-83D1-419D-BE6D-6F24A037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865" y="2114362"/>
            <a:ext cx="4075960" cy="22290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472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8CB15BE3-83D1-419D-BE6D-6F24A037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07" y="1256155"/>
            <a:ext cx="8362031" cy="457298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a:extLst>
              <a:ext uri="{FF2B5EF4-FFF2-40B4-BE49-F238E27FC236}">
                <a16:creationId xmlns:a16="http://schemas.microsoft.com/office/drawing/2014/main" id="{9F42BA5B-D4E8-41ED-B6F7-6A96BF884DA7}"/>
              </a:ext>
            </a:extLst>
          </p:cNvPr>
          <p:cNvSpPr txBox="1">
            <a:spLocks/>
          </p:cNvSpPr>
          <p:nvPr/>
        </p:nvSpPr>
        <p:spPr>
          <a:xfrm>
            <a:off x="276767" y="468856"/>
            <a:ext cx="8649509" cy="575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dirty="0">
                <a:solidFill>
                  <a:prstClr val="black"/>
                </a:solidFill>
                <a:latin typeface="Arial" panose="020B0604020202020204" pitchFamily="34" charset="0"/>
                <a:cs typeface="Arial" panose="020B0604020202020204" pitchFamily="34" charset="0"/>
              </a:rPr>
              <a:t>Closer in, it might have looked something like this.</a:t>
            </a:r>
          </a:p>
        </p:txBody>
      </p:sp>
      <p:sp>
        <p:nvSpPr>
          <p:cNvPr id="4" name="TextBox 3">
            <a:extLst>
              <a:ext uri="{FF2B5EF4-FFF2-40B4-BE49-F238E27FC236}">
                <a16:creationId xmlns:a16="http://schemas.microsoft.com/office/drawing/2014/main" id="{904146C6-ADAD-4CF7-8CFA-820EF6223F72}"/>
              </a:ext>
            </a:extLst>
          </p:cNvPr>
          <p:cNvSpPr txBox="1"/>
          <p:nvPr/>
        </p:nvSpPr>
        <p:spPr>
          <a:xfrm>
            <a:off x="515659" y="1407448"/>
            <a:ext cx="6080013" cy="1277273"/>
          </a:xfrm>
          <a:prstGeom prst="rect">
            <a:avLst/>
          </a:prstGeom>
          <a:noFill/>
        </p:spPr>
        <p:txBody>
          <a:bodyPr wrap="square" rtlCol="0">
            <a:spAutoFit/>
          </a:bodyPr>
          <a:lstStyle/>
          <a:p>
            <a:pPr marL="214313" indent="-214313" defTabSz="685800">
              <a:spcAft>
                <a:spcPts val="600"/>
              </a:spcAft>
              <a:buFont typeface="Arial" panose="020B0604020202020204" pitchFamily="34" charset="0"/>
              <a:buChar char="•"/>
              <a:defRPr/>
            </a:pPr>
            <a:r>
              <a:rPr lang="en-US" dirty="0">
                <a:solidFill>
                  <a:prstClr val="white"/>
                </a:solidFill>
                <a:latin typeface="Arial" panose="020B0604020202020204" pitchFamily="34" charset="0"/>
                <a:cs typeface="Arial" panose="020B0604020202020204" pitchFamily="34" charset="0"/>
              </a:rPr>
              <a:t>We are not trying to understand where this gas, dust, and small rocks came from.</a:t>
            </a:r>
          </a:p>
          <a:p>
            <a:pPr marL="214313" indent="-214313" defTabSz="685800">
              <a:spcAft>
                <a:spcPts val="600"/>
              </a:spcAft>
              <a:buFont typeface="Arial" panose="020B0604020202020204" pitchFamily="34" charset="0"/>
              <a:buChar char="•"/>
              <a:defRPr/>
            </a:pPr>
            <a:r>
              <a:rPr lang="en-US" dirty="0">
                <a:solidFill>
                  <a:prstClr val="white"/>
                </a:solidFill>
                <a:latin typeface="Arial" panose="020B0604020202020204" pitchFamily="34" charset="0"/>
                <a:cs typeface="Arial" panose="020B0604020202020204" pitchFamily="34" charset="0"/>
              </a:rPr>
              <a:t>We are not trying to understand why this stuff orbits the sun in a disk-shape.</a:t>
            </a:r>
          </a:p>
        </p:txBody>
      </p:sp>
      <p:sp>
        <p:nvSpPr>
          <p:cNvPr id="5" name="TextBox 4">
            <a:extLst>
              <a:ext uri="{FF2B5EF4-FFF2-40B4-BE49-F238E27FC236}">
                <a16:creationId xmlns:a16="http://schemas.microsoft.com/office/drawing/2014/main" id="{904146C6-ADAD-4CF7-8CFA-820EF6223F72}"/>
              </a:ext>
            </a:extLst>
          </p:cNvPr>
          <p:cNvSpPr txBox="1"/>
          <p:nvPr/>
        </p:nvSpPr>
        <p:spPr>
          <a:xfrm>
            <a:off x="420507" y="5890063"/>
            <a:ext cx="8362031" cy="707886"/>
          </a:xfrm>
          <a:prstGeom prst="rect">
            <a:avLst/>
          </a:prstGeom>
          <a:noFill/>
        </p:spPr>
        <p:txBody>
          <a:bodyPr wrap="square" rtlCol="0">
            <a:spAutoFit/>
          </a:bodyPr>
          <a:lstStyle/>
          <a:p>
            <a:pPr defTabSz="685800">
              <a:defRPr/>
            </a:pPr>
            <a:r>
              <a:rPr lang="en-US" sz="2000" b="1" dirty="0">
                <a:latin typeface="Arial" panose="020B0604020202020204" pitchFamily="34" charset="0"/>
                <a:cs typeface="Arial" panose="020B0604020202020204" pitchFamily="34" charset="0"/>
              </a:rPr>
              <a:t>We ARE focused on understanding how Earth formed from the gas, dust, and small rocks orbiting the sun that you see in this picture.</a:t>
            </a:r>
          </a:p>
        </p:txBody>
      </p:sp>
      <p:sp>
        <p:nvSpPr>
          <p:cNvPr id="7" name="TextBox 6">
            <a:extLst>
              <a:ext uri="{FF2B5EF4-FFF2-40B4-BE49-F238E27FC236}">
                <a16:creationId xmlns:a16="http://schemas.microsoft.com/office/drawing/2014/main" id="{904146C6-ADAD-4CF7-8CFA-820EF6223F72}"/>
              </a:ext>
            </a:extLst>
          </p:cNvPr>
          <p:cNvSpPr txBox="1"/>
          <p:nvPr/>
        </p:nvSpPr>
        <p:spPr>
          <a:xfrm>
            <a:off x="3627621" y="4110936"/>
            <a:ext cx="5074970" cy="1554272"/>
          </a:xfrm>
          <a:prstGeom prst="rect">
            <a:avLst/>
          </a:prstGeom>
          <a:noFill/>
        </p:spPr>
        <p:txBody>
          <a:bodyPr wrap="square" rtlCol="0">
            <a:spAutoFit/>
          </a:bodyPr>
          <a:lstStyle/>
          <a:p>
            <a:pPr marL="214313" indent="-214313" defTabSz="685800">
              <a:spcAft>
                <a:spcPts val="600"/>
              </a:spcAft>
              <a:buFont typeface="Arial" panose="020B0604020202020204" pitchFamily="34" charset="0"/>
              <a:buChar char="•"/>
              <a:defRPr/>
            </a:pPr>
            <a:r>
              <a:rPr lang="en-US" dirty="0">
                <a:solidFill>
                  <a:prstClr val="white"/>
                </a:solidFill>
                <a:latin typeface="Arial" panose="020B0604020202020204" pitchFamily="34" charset="0"/>
                <a:cs typeface="Arial" panose="020B0604020202020204" pitchFamily="34" charset="0"/>
              </a:rPr>
              <a:t>We are not trying to understand what causes the sun to produce heat and light.</a:t>
            </a:r>
          </a:p>
          <a:p>
            <a:pPr marL="214313" indent="-214313" defTabSz="685800">
              <a:spcAft>
                <a:spcPts val="600"/>
              </a:spcAft>
              <a:buFont typeface="Arial" panose="020B0604020202020204" pitchFamily="34" charset="0"/>
              <a:buChar char="•"/>
              <a:defRPr/>
            </a:pPr>
            <a:r>
              <a:rPr lang="en-US" dirty="0">
                <a:solidFill>
                  <a:prstClr val="white"/>
                </a:solidFill>
                <a:latin typeface="Arial" panose="020B0604020202020204" pitchFamily="34" charset="0"/>
                <a:cs typeface="Arial" panose="020B0604020202020204" pitchFamily="34" charset="0"/>
              </a:rPr>
              <a:t>We are not even trying to understand how the other planets formed… unless we think it helps us to understand our driving question…</a:t>
            </a:r>
          </a:p>
        </p:txBody>
      </p:sp>
    </p:spTree>
    <p:extLst>
      <p:ext uri="{BB962C8B-B14F-4D97-AF65-F5344CB8AC3E}">
        <p14:creationId xmlns:p14="http://schemas.microsoft.com/office/powerpoint/2010/main" val="251988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42BA5B-D4E8-41ED-B6F7-6A96BF884DA7}"/>
              </a:ext>
            </a:extLst>
          </p:cNvPr>
          <p:cNvSpPr txBox="1">
            <a:spLocks/>
          </p:cNvSpPr>
          <p:nvPr/>
        </p:nvSpPr>
        <p:spPr>
          <a:xfrm>
            <a:off x="276767" y="468856"/>
            <a:ext cx="8649509" cy="575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dirty="0">
                <a:solidFill>
                  <a:prstClr val="black"/>
                </a:solidFill>
                <a:latin typeface="Arial" panose="020B0604020202020204" pitchFamily="34" charset="0"/>
                <a:cs typeface="Arial" panose="020B0604020202020204" pitchFamily="34" charset="0"/>
              </a:rPr>
              <a:t>The endpoint = “Earth” (</a:t>
            </a:r>
            <a:r>
              <a:rPr lang="en-US" sz="3000" i="1" dirty="0">
                <a:solidFill>
                  <a:prstClr val="black"/>
                </a:solidFill>
                <a:latin typeface="Arial" panose="020B0604020202020204" pitchFamily="34" charset="0"/>
                <a:cs typeface="Arial" panose="020B0604020202020204" pitchFamily="34" charset="0"/>
              </a:rPr>
              <a:t>geosphere</a:t>
            </a:r>
            <a:r>
              <a:rPr lang="en-US" sz="3000" dirty="0">
                <a:solidFill>
                  <a:prstClr val="black"/>
                </a:solidFill>
                <a:latin typeface="Arial" panose="020B0604020202020204" pitchFamily="34" charset="0"/>
                <a:cs typeface="Arial" panose="020B0604020202020204" pitchFamily="34" charset="0"/>
              </a:rPr>
              <a:t> only)</a:t>
            </a:r>
          </a:p>
        </p:txBody>
      </p:sp>
      <p:sp>
        <p:nvSpPr>
          <p:cNvPr id="7" name="TextBox 6">
            <a:extLst>
              <a:ext uri="{FF2B5EF4-FFF2-40B4-BE49-F238E27FC236}">
                <a16:creationId xmlns:a16="http://schemas.microsoft.com/office/drawing/2014/main" id="{904146C6-ADAD-4CF7-8CFA-820EF6223F72}"/>
              </a:ext>
            </a:extLst>
          </p:cNvPr>
          <p:cNvSpPr txBox="1"/>
          <p:nvPr/>
        </p:nvSpPr>
        <p:spPr>
          <a:xfrm>
            <a:off x="4696878" y="1197281"/>
            <a:ext cx="4137406" cy="5047536"/>
          </a:xfrm>
          <a:prstGeom prst="rect">
            <a:avLst/>
          </a:prstGeom>
          <a:noFill/>
        </p:spPr>
        <p:txBody>
          <a:bodyPr wrap="square" rtlCol="0">
            <a:spAutoFit/>
          </a:bodyPr>
          <a:lstStyle/>
          <a:p>
            <a:pPr marL="214313" indent="-214313" defTabSz="685800">
              <a:spcAft>
                <a:spcPts val="6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We just need to get to a version of Earth that is a big, spherical rock like Mercury and the other terrestrial planets.</a:t>
            </a:r>
          </a:p>
          <a:p>
            <a:pPr marL="214313" indent="-214313" defTabSz="685800">
              <a:spcAft>
                <a:spcPts val="600"/>
              </a:spcAft>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214313" indent="-214313" defTabSz="685800">
              <a:spcAft>
                <a:spcPts val="6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Think of all of the ideas you’ll need (some of which we likely already have) in order to go from the swirling gas and dust of the solar system to a rocky planet.</a:t>
            </a:r>
          </a:p>
        </p:txBody>
      </p:sp>
      <p:pic>
        <p:nvPicPr>
          <p:cNvPr id="9" name="Picture 8">
            <a:extLst>
              <a:ext uri="{FF2B5EF4-FFF2-40B4-BE49-F238E27FC236}">
                <a16:creationId xmlns:a16="http://schemas.microsoft.com/office/drawing/2014/main" id="{9C2500AA-2D35-455E-9432-C2DC91C74CAD}"/>
              </a:ext>
            </a:extLst>
          </p:cNvPr>
          <p:cNvPicPr>
            <a:picLocks noChangeAspect="1"/>
          </p:cNvPicPr>
          <p:nvPr/>
        </p:nvPicPr>
        <p:blipFill>
          <a:blip r:embed="rId3" cstate="screen">
            <a:biLevel thresh="50000"/>
            <a:extLst>
              <a:ext uri="{28A0092B-C50C-407E-A947-70E740481C1C}">
                <a14:useLocalDpi xmlns:a14="http://schemas.microsoft.com/office/drawing/2010/main" val="0"/>
              </a:ext>
            </a:extLst>
          </a:blip>
          <a:stretch>
            <a:fillRect/>
          </a:stretch>
        </p:blipFill>
        <p:spPr>
          <a:xfrm>
            <a:off x="504319" y="1338697"/>
            <a:ext cx="3846479" cy="3846479"/>
          </a:xfrm>
          <a:prstGeom prst="rect">
            <a:avLst/>
          </a:prstGeom>
        </p:spPr>
      </p:pic>
      <p:sp>
        <p:nvSpPr>
          <p:cNvPr id="2" name="TextBox 1"/>
          <p:cNvSpPr txBox="1"/>
          <p:nvPr/>
        </p:nvSpPr>
        <p:spPr>
          <a:xfrm>
            <a:off x="665126" y="5338916"/>
            <a:ext cx="3524864" cy="800219"/>
          </a:xfrm>
          <a:prstGeom prst="rect">
            <a:avLst/>
          </a:prstGeom>
          <a:noFill/>
        </p:spPr>
        <p:txBody>
          <a:bodyPr wrap="square" rtlCol="0">
            <a:spAutoFit/>
          </a:bodyPr>
          <a:lstStyle/>
          <a:p>
            <a:pPr algn="ctr"/>
            <a:r>
              <a:rPr lang="en-US" sz="2800" dirty="0"/>
              <a:t>“proto-Earth”</a:t>
            </a:r>
          </a:p>
          <a:p>
            <a:pPr algn="ctr"/>
            <a:r>
              <a:rPr lang="en-US" dirty="0"/>
              <a:t>(why does this image look familiar?)</a:t>
            </a:r>
          </a:p>
        </p:txBody>
      </p:sp>
    </p:spTree>
    <p:extLst>
      <p:ext uri="{BB962C8B-B14F-4D97-AF65-F5344CB8AC3E}">
        <p14:creationId xmlns:p14="http://schemas.microsoft.com/office/powerpoint/2010/main" val="379195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0C01-B143-2F45-96CA-1C2E1F4F41DF}"/>
              </a:ext>
            </a:extLst>
          </p:cNvPr>
          <p:cNvSpPr>
            <a:spLocks noGrp="1"/>
          </p:cNvSpPr>
          <p:nvPr>
            <p:ph type="title"/>
          </p:nvPr>
        </p:nvSpPr>
        <p:spPr>
          <a:xfrm>
            <a:off x="458122" y="291384"/>
            <a:ext cx="7886700" cy="1325563"/>
          </a:xfrm>
        </p:spPr>
        <p:txBody>
          <a:bodyPr>
            <a:normAutofit/>
          </a:bodyPr>
          <a:lstStyle/>
          <a:p>
            <a:pPr>
              <a:lnSpc>
                <a:spcPct val="100000"/>
              </a:lnSpc>
            </a:pPr>
            <a:r>
              <a:rPr lang="en-US" sz="3600" dirty="0">
                <a:latin typeface="Arial" panose="020B0604020202020204" pitchFamily="34" charset="0"/>
                <a:cs typeface="Arial" panose="020B0604020202020204" pitchFamily="34" charset="0"/>
              </a:rPr>
              <a:t>So what is our model for Earth formation at this point? </a:t>
            </a:r>
          </a:p>
        </p:txBody>
      </p:sp>
      <p:sp>
        <p:nvSpPr>
          <p:cNvPr id="3" name="Content Placeholder 2">
            <a:extLst>
              <a:ext uri="{FF2B5EF4-FFF2-40B4-BE49-F238E27FC236}">
                <a16:creationId xmlns:a16="http://schemas.microsoft.com/office/drawing/2014/main" id="{B2E78C71-CBA5-464E-8C9A-C0625B8AE5ED}"/>
              </a:ext>
            </a:extLst>
          </p:cNvPr>
          <p:cNvSpPr>
            <a:spLocks noGrp="1"/>
          </p:cNvSpPr>
          <p:nvPr>
            <p:ph idx="1"/>
          </p:nvPr>
        </p:nvSpPr>
        <p:spPr>
          <a:xfrm>
            <a:off x="287594" y="1825625"/>
            <a:ext cx="8227756" cy="4351338"/>
          </a:xfrm>
        </p:spPr>
        <p:txBody>
          <a:bodyPr>
            <a:normAutofit fontScale="92500" lnSpcReduction="10000"/>
          </a:bodyPr>
          <a:lstStyle/>
          <a:p>
            <a:pPr>
              <a:lnSpc>
                <a:spcPct val="100000"/>
              </a:lnSpc>
              <a:spcBef>
                <a:spcPts val="0"/>
              </a:spcBef>
              <a:spcAft>
                <a:spcPts val="1200"/>
              </a:spcAft>
            </a:pPr>
            <a:r>
              <a:rPr lang="en-US" dirty="0">
                <a:latin typeface="Arial" panose="020B0604020202020204" pitchFamily="34" charset="0"/>
                <a:cs typeface="Arial" panose="020B0604020202020204" pitchFamily="34" charset="0"/>
              </a:rPr>
              <a:t>If the solar system started out as a bunch of dust, gas and tiny space rocks, how might we think the Earth formed?</a:t>
            </a:r>
          </a:p>
          <a:p>
            <a:pPr>
              <a:lnSpc>
                <a:spcPct val="100000"/>
              </a:lnSpc>
              <a:spcBef>
                <a:spcPts val="0"/>
              </a:spcBef>
              <a:spcAft>
                <a:spcPts val="1200"/>
              </a:spcAft>
            </a:pPr>
            <a:r>
              <a:rPr lang="en-US" dirty="0">
                <a:latin typeface="Arial" panose="020B0604020202020204" pitchFamily="34" charset="0"/>
                <a:cs typeface="Arial" panose="020B0604020202020204" pitchFamily="34" charset="0"/>
              </a:rPr>
              <a:t>Think first in terms of the matter (all of the stuff that makes up proto-Earth).</a:t>
            </a:r>
          </a:p>
          <a:p>
            <a:pPr>
              <a:lnSpc>
                <a:spcPct val="100000"/>
              </a:lnSpc>
              <a:spcBef>
                <a:spcPts val="0"/>
              </a:spcBef>
              <a:spcAft>
                <a:spcPts val="1200"/>
              </a:spcAft>
            </a:pPr>
            <a:r>
              <a:rPr lang="en-US" dirty="0">
                <a:latin typeface="Arial" panose="020B0604020202020204" pitchFamily="34" charset="0"/>
                <a:cs typeface="Arial" panose="020B0604020202020204" pitchFamily="34" charset="0"/>
              </a:rPr>
              <a:t>Then think about how what we know about energy might also be part of our model.</a:t>
            </a:r>
          </a:p>
          <a:p>
            <a:pPr>
              <a:lnSpc>
                <a:spcPct val="100000"/>
              </a:lnSpc>
              <a:spcBef>
                <a:spcPts val="0"/>
              </a:spcBef>
              <a:spcAft>
                <a:spcPts val="1200"/>
              </a:spcAft>
            </a:pPr>
            <a:r>
              <a:rPr lang="en-US" dirty="0">
                <a:latin typeface="Arial" panose="020B0604020202020204" pitchFamily="34" charset="0"/>
                <a:cs typeface="Arial" panose="020B0604020202020204" pitchFamily="34" charset="0"/>
              </a:rPr>
              <a:t>Be sure to draw upon the ideas we’ve already learned about to see what might help us to make sense of Earth’s formation.</a:t>
            </a:r>
          </a:p>
        </p:txBody>
      </p:sp>
    </p:spTree>
    <p:extLst>
      <p:ext uri="{BB962C8B-B14F-4D97-AF65-F5344CB8AC3E}">
        <p14:creationId xmlns:p14="http://schemas.microsoft.com/office/powerpoint/2010/main" val="138121196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E21C-3736-7D4A-B638-84401B492813}"/>
              </a:ext>
            </a:extLst>
          </p:cNvPr>
          <p:cNvSpPr>
            <a:spLocks noGrp="1"/>
          </p:cNvSpPr>
          <p:nvPr>
            <p:ph type="title"/>
          </p:nvPr>
        </p:nvSpPr>
        <p:spPr>
          <a:xfrm>
            <a:off x="172387" y="365126"/>
            <a:ext cx="8740087" cy="684185"/>
          </a:xfrm>
        </p:spPr>
        <p:txBody>
          <a:bodyPr>
            <a:normAutofit fontScale="90000"/>
          </a:bodyPr>
          <a:lstStyle/>
          <a:p>
            <a:r>
              <a:rPr lang="en-US" dirty="0">
                <a:latin typeface="Arial" panose="020B0604020202020204" pitchFamily="34" charset="0"/>
                <a:cs typeface="Arial" panose="020B0604020202020204" pitchFamily="34" charset="0"/>
              </a:rPr>
              <a:t>Rewind the clock! </a:t>
            </a: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2E2058B-1535-6849-8A21-DA923BF76FB6}"/>
              </a:ext>
            </a:extLst>
          </p:cNvPr>
          <p:cNvSpPr txBox="1"/>
          <p:nvPr/>
        </p:nvSpPr>
        <p:spPr>
          <a:xfrm>
            <a:off x="402376" y="4707750"/>
            <a:ext cx="8231958" cy="1785104"/>
          </a:xfrm>
          <a:prstGeom prst="rect">
            <a:avLst/>
          </a:prstGeom>
          <a:noFill/>
        </p:spPr>
        <p:txBody>
          <a:bodyPr wrap="square" rtlCol="0">
            <a:spAutoFit/>
          </a:bodyPr>
          <a:lstStyle/>
          <a:p>
            <a:pPr marL="457200" indent="-457200">
              <a:spcAft>
                <a:spcPts val="1200"/>
              </a:spcAft>
              <a:buFont typeface="+mj-lt"/>
              <a:buAutoNum type="arabicParenR" startAt="2"/>
            </a:pPr>
            <a:r>
              <a:rPr lang="en-US" sz="2000" dirty="0">
                <a:latin typeface="Arial" panose="020B0604020202020204" pitchFamily="34" charset="0"/>
                <a:cs typeface="Arial" panose="020B0604020202020204" pitchFamily="34" charset="0"/>
              </a:rPr>
              <a:t>Questions: </a:t>
            </a:r>
            <a:r>
              <a:rPr lang="en-US" sz="2000" b="1" dirty="0">
                <a:latin typeface="Arial" panose="020B0604020202020204" pitchFamily="34" charset="0"/>
                <a:cs typeface="Arial" panose="020B0604020202020204" pitchFamily="34" charset="0"/>
              </a:rPr>
              <a:t>Record questions</a:t>
            </a:r>
            <a:r>
              <a:rPr lang="en-US" sz="2000" dirty="0">
                <a:latin typeface="Arial" panose="020B0604020202020204" pitchFamily="34" charset="0"/>
                <a:cs typeface="Arial" panose="020B0604020202020204" pitchFamily="34" charset="0"/>
              </a:rPr>
              <a:t> that are coming up as you talk about how this process works. They can just be added neatly to each panel or to wherever you prefer on your whiteboard.</a:t>
            </a:r>
          </a:p>
          <a:p>
            <a:pPr marL="385763" indent="-385763">
              <a:spcAft>
                <a:spcPts val="1200"/>
              </a:spcAft>
              <a:buFont typeface="+mj-lt"/>
              <a:buAutoNum type="arabicParenR" startAt="2"/>
            </a:pPr>
            <a:r>
              <a:rPr lang="en-US" sz="2000" dirty="0">
                <a:latin typeface="Arial" panose="020B0604020202020204" pitchFamily="34" charset="0"/>
                <a:cs typeface="Arial" panose="020B0604020202020204" pitchFamily="34" charset="0"/>
              </a:rPr>
              <a:t>Model Ideas: </a:t>
            </a:r>
            <a:r>
              <a:rPr lang="en-US" sz="2000" b="1" dirty="0">
                <a:latin typeface="Arial" panose="020B0604020202020204" pitchFamily="34" charset="0"/>
                <a:cs typeface="Arial" panose="020B0604020202020204" pitchFamily="34" charset="0"/>
              </a:rPr>
              <a:t>Clearly stated proposed</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model ideas </a:t>
            </a:r>
            <a:r>
              <a:rPr lang="en-US" sz="2000" dirty="0">
                <a:latin typeface="Arial" panose="020B0604020202020204" pitchFamily="34" charset="0"/>
                <a:cs typeface="Arial" panose="020B0604020202020204" pitchFamily="34" charset="0"/>
              </a:rPr>
              <a:t>for Earth formation.</a:t>
            </a:r>
          </a:p>
        </p:txBody>
      </p:sp>
      <p:sp>
        <p:nvSpPr>
          <p:cNvPr id="8" name="TextBox 7">
            <a:extLst>
              <a:ext uri="{FF2B5EF4-FFF2-40B4-BE49-F238E27FC236}">
                <a16:creationId xmlns:a16="http://schemas.microsoft.com/office/drawing/2014/main" id="{22E2058B-1535-6849-8A21-DA923BF76FB6}"/>
              </a:ext>
            </a:extLst>
          </p:cNvPr>
          <p:cNvSpPr txBox="1"/>
          <p:nvPr/>
        </p:nvSpPr>
        <p:spPr>
          <a:xfrm>
            <a:off x="402376" y="1201711"/>
            <a:ext cx="8171998" cy="1169551"/>
          </a:xfrm>
          <a:prstGeom prst="rect">
            <a:avLst/>
          </a:prstGeom>
          <a:noFill/>
        </p:spPr>
        <p:txBody>
          <a:bodyPr wrap="square" rtlCol="0">
            <a:spAutoFit/>
          </a:bodyPr>
          <a:lstStyle/>
          <a:p>
            <a:pPr>
              <a:spcAft>
                <a:spcPts val="1200"/>
              </a:spcAft>
            </a:pPr>
            <a:r>
              <a:rPr lang="en-US" sz="2000" b="1" u="sng" dirty="0">
                <a:latin typeface="Arial" panose="020B0604020202020204" pitchFamily="34" charset="0"/>
                <a:cs typeface="Arial" panose="020B0604020202020204" pitchFamily="34" charset="0"/>
              </a:rPr>
              <a:t>Guidelines for the boards </a:t>
            </a:r>
            <a:r>
              <a:rPr lang="en-US" sz="2000" b="1" u="sng" dirty="0">
                <a:latin typeface="Arial" panose="020B0604020202020204" pitchFamily="34" charset="0"/>
                <a:cs typeface="Arial" panose="020B0604020202020204" pitchFamily="34" charset="0"/>
                <a:sym typeface="Wingdings" panose="05000000000000000000" pitchFamily="2" charset="2"/>
              </a:rPr>
              <a:t></a:t>
            </a:r>
            <a:r>
              <a:rPr lang="en-US" sz="2000" b="1" u="sng" dirty="0">
                <a:latin typeface="Arial" panose="020B0604020202020204" pitchFamily="34" charset="0"/>
                <a:cs typeface="Arial" panose="020B0604020202020204" pitchFamily="34" charset="0"/>
              </a:rPr>
              <a:t> 3 requirements:</a:t>
            </a:r>
          </a:p>
          <a:p>
            <a:pPr marL="385763" indent="-385763">
              <a:spcAft>
                <a:spcPts val="1200"/>
              </a:spcAft>
              <a:buFont typeface="+mj-lt"/>
              <a:buAutoNum type="arabicParenR"/>
            </a:pPr>
            <a:r>
              <a:rPr lang="en-US" sz="2000" dirty="0">
                <a:latin typeface="Arial" panose="020B0604020202020204" pitchFamily="34" charset="0"/>
                <a:cs typeface="Arial" panose="020B0604020202020204" pitchFamily="34" charset="0"/>
              </a:rPr>
              <a:t>Drawing: Five panels (</a:t>
            </a:r>
            <a:r>
              <a:rPr lang="en-US" sz="2000" b="1" dirty="0">
                <a:latin typeface="Arial" panose="020B0604020202020204" pitchFamily="34" charset="0"/>
                <a:cs typeface="Arial" panose="020B0604020202020204" pitchFamily="34" charset="0"/>
              </a:rPr>
              <a:t>LABELED</a:t>
            </a:r>
            <a:r>
              <a:rPr lang="en-US" sz="2000" dirty="0">
                <a:latin typeface="Arial" panose="020B0604020202020204" pitchFamily="34" charset="0"/>
                <a:cs typeface="Arial" panose="020B0604020202020204" pitchFamily="34" charset="0"/>
              </a:rPr>
              <a:t>) representing 5 different time points. Your job is to </a:t>
            </a:r>
            <a:r>
              <a:rPr lang="en-US" sz="2000" b="1" dirty="0">
                <a:latin typeface="Arial" panose="020B0604020202020204" pitchFamily="34" charset="0"/>
                <a:cs typeface="Arial" panose="020B0604020202020204" pitchFamily="34" charset="0"/>
              </a:rPr>
              <a:t>fill in the middle three.</a:t>
            </a:r>
          </a:p>
        </p:txBody>
      </p:sp>
      <p:sp>
        <p:nvSpPr>
          <p:cNvPr id="12" name="Rectangle 11"/>
          <p:cNvSpPr/>
          <p:nvPr/>
        </p:nvSpPr>
        <p:spPr>
          <a:xfrm>
            <a:off x="695058" y="2447462"/>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99839" y="2447461"/>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04620" y="2447461"/>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09401" y="2447460"/>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27265" y="2447460"/>
            <a:ext cx="1441793" cy="16948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Related image">
            <a:extLst>
              <a:ext uri="{FF2B5EF4-FFF2-40B4-BE49-F238E27FC236}">
                <a16:creationId xmlns:a16="http://schemas.microsoft.com/office/drawing/2014/main" id="{8CB15BE3-83D1-419D-BE6D-6F24A037E5F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645"/>
          <a:stretch/>
        </p:blipFill>
        <p:spPr bwMode="auto">
          <a:xfrm>
            <a:off x="733586" y="2549261"/>
            <a:ext cx="1364738" cy="107742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733586" y="3680085"/>
            <a:ext cx="1364738" cy="430887"/>
          </a:xfrm>
          <a:prstGeom prst="rect">
            <a:avLst/>
          </a:prstGeom>
          <a:noFill/>
        </p:spPr>
        <p:txBody>
          <a:bodyPr wrap="square" rtlCol="0">
            <a:spAutoFit/>
          </a:bodyPr>
          <a:lstStyle/>
          <a:p>
            <a:r>
              <a:rPr lang="en-US" sz="1100" dirty="0"/>
              <a:t>Dust and gas swirled around the sun.</a:t>
            </a:r>
          </a:p>
        </p:txBody>
      </p:sp>
      <p:sp>
        <p:nvSpPr>
          <p:cNvPr id="21" name="TextBox 20"/>
          <p:cNvSpPr txBox="1"/>
          <p:nvPr/>
        </p:nvSpPr>
        <p:spPr>
          <a:xfrm>
            <a:off x="2445590" y="3015502"/>
            <a:ext cx="939810" cy="369332"/>
          </a:xfrm>
          <a:prstGeom prst="rect">
            <a:avLst/>
          </a:prstGeom>
          <a:noFill/>
        </p:spPr>
        <p:txBody>
          <a:bodyPr wrap="square" rtlCol="0">
            <a:spAutoFit/>
          </a:bodyPr>
          <a:lstStyle/>
          <a:p>
            <a:r>
              <a:rPr lang="en-US" dirty="0"/>
              <a:t>EARLY</a:t>
            </a:r>
          </a:p>
        </p:txBody>
      </p:sp>
      <p:sp>
        <p:nvSpPr>
          <p:cNvPr id="22" name="TextBox 21"/>
          <p:cNvSpPr txBox="1"/>
          <p:nvPr/>
        </p:nvSpPr>
        <p:spPr>
          <a:xfrm>
            <a:off x="3886799" y="3015502"/>
            <a:ext cx="1090518" cy="369332"/>
          </a:xfrm>
          <a:prstGeom prst="rect">
            <a:avLst/>
          </a:prstGeom>
          <a:noFill/>
        </p:spPr>
        <p:txBody>
          <a:bodyPr wrap="square" rtlCol="0">
            <a:spAutoFit/>
          </a:bodyPr>
          <a:lstStyle/>
          <a:p>
            <a:r>
              <a:rPr lang="en-US" dirty="0"/>
              <a:t>MIDDLE</a:t>
            </a:r>
          </a:p>
        </p:txBody>
      </p:sp>
      <p:sp>
        <p:nvSpPr>
          <p:cNvPr id="23" name="TextBox 22"/>
          <p:cNvSpPr txBox="1"/>
          <p:nvPr/>
        </p:nvSpPr>
        <p:spPr>
          <a:xfrm>
            <a:off x="5542117" y="3015502"/>
            <a:ext cx="776359" cy="369332"/>
          </a:xfrm>
          <a:prstGeom prst="rect">
            <a:avLst/>
          </a:prstGeom>
          <a:noFill/>
        </p:spPr>
        <p:txBody>
          <a:bodyPr wrap="square" rtlCol="0">
            <a:spAutoFit/>
          </a:bodyPr>
          <a:lstStyle/>
          <a:p>
            <a:r>
              <a:rPr lang="en-US" dirty="0"/>
              <a:t>LATE</a:t>
            </a:r>
          </a:p>
        </p:txBody>
      </p:sp>
      <p:sp>
        <p:nvSpPr>
          <p:cNvPr id="24" name="TextBox 23"/>
          <p:cNvSpPr txBox="1"/>
          <p:nvPr/>
        </p:nvSpPr>
        <p:spPr>
          <a:xfrm>
            <a:off x="6727266" y="3695760"/>
            <a:ext cx="1401834" cy="430887"/>
          </a:xfrm>
          <a:prstGeom prst="rect">
            <a:avLst/>
          </a:prstGeom>
          <a:noFill/>
        </p:spPr>
        <p:txBody>
          <a:bodyPr wrap="square" rtlCol="0">
            <a:spAutoFit/>
          </a:bodyPr>
          <a:lstStyle/>
          <a:p>
            <a:r>
              <a:rPr lang="en-US" sz="1100" dirty="0"/>
              <a:t>… and then there </a:t>
            </a:r>
          </a:p>
          <a:p>
            <a:r>
              <a:rPr lang="en-US" sz="1100" dirty="0"/>
              <a:t>	was “Earth”!</a:t>
            </a:r>
          </a:p>
        </p:txBody>
      </p:sp>
      <p:pic>
        <p:nvPicPr>
          <p:cNvPr id="25" name="Picture 24">
            <a:extLst>
              <a:ext uri="{FF2B5EF4-FFF2-40B4-BE49-F238E27FC236}">
                <a16:creationId xmlns:a16="http://schemas.microsoft.com/office/drawing/2014/main" id="{9C2500AA-2D35-455E-9432-C2DC91C74CAD}"/>
              </a:ext>
            </a:extLst>
          </p:cNvPr>
          <p:cNvPicPr>
            <a:picLocks noChangeAspect="1"/>
          </p:cNvPicPr>
          <p:nvPr/>
        </p:nvPicPr>
        <p:blipFill>
          <a:blip r:embed="rId4" cstate="screen">
            <a:biLevel thresh="50000"/>
            <a:extLst>
              <a:ext uri="{28A0092B-C50C-407E-A947-70E740481C1C}">
                <a14:useLocalDpi xmlns:a14="http://schemas.microsoft.com/office/drawing/2010/main" val="0"/>
              </a:ext>
            </a:extLst>
          </a:blip>
          <a:stretch>
            <a:fillRect/>
          </a:stretch>
        </p:blipFill>
        <p:spPr>
          <a:xfrm>
            <a:off x="6905546" y="2572431"/>
            <a:ext cx="1085230" cy="1085230"/>
          </a:xfrm>
          <a:prstGeom prst="rect">
            <a:avLst/>
          </a:prstGeom>
        </p:spPr>
      </p:pic>
      <p:cxnSp>
        <p:nvCxnSpPr>
          <p:cNvPr id="5" name="Straight Arrow Connector 4"/>
          <p:cNvCxnSpPr/>
          <p:nvPr/>
        </p:nvCxnSpPr>
        <p:spPr>
          <a:xfrm>
            <a:off x="695058" y="4313903"/>
            <a:ext cx="7474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4100076" y="4336403"/>
            <a:ext cx="663964" cy="369332"/>
          </a:xfrm>
          <a:prstGeom prst="rect">
            <a:avLst/>
          </a:prstGeom>
          <a:noFill/>
        </p:spPr>
        <p:txBody>
          <a:bodyPr wrap="none" rtlCol="0">
            <a:spAutoFit/>
          </a:bodyPr>
          <a:lstStyle/>
          <a:p>
            <a:r>
              <a:rPr lang="en-US" i="1" dirty="0"/>
              <a:t>TIME</a:t>
            </a:r>
          </a:p>
        </p:txBody>
      </p:sp>
    </p:spTree>
    <p:extLst>
      <p:ext uri="{BB962C8B-B14F-4D97-AF65-F5344CB8AC3E}">
        <p14:creationId xmlns:p14="http://schemas.microsoft.com/office/powerpoint/2010/main" val="2002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7584-C8EA-C248-AE74-ED50EB6557E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Silent “Board Meeting”</a:t>
            </a:r>
          </a:p>
        </p:txBody>
      </p:sp>
      <p:sp>
        <p:nvSpPr>
          <p:cNvPr id="3" name="Content Placeholder 2">
            <a:extLst>
              <a:ext uri="{FF2B5EF4-FFF2-40B4-BE49-F238E27FC236}">
                <a16:creationId xmlns:a16="http://schemas.microsoft.com/office/drawing/2014/main" id="{600EAFFF-E37F-AF4D-982D-3F131C68066D}"/>
              </a:ext>
            </a:extLst>
          </p:cNvPr>
          <p:cNvSpPr>
            <a:spLocks noGrp="1"/>
          </p:cNvSpPr>
          <p:nvPr>
            <p:ph idx="1"/>
          </p:nvPr>
        </p:nvSpPr>
        <p:spPr>
          <a:xfrm>
            <a:off x="628650" y="1476834"/>
            <a:ext cx="7886700" cy="4351338"/>
          </a:xfrm>
        </p:spPr>
        <p:txBody>
          <a:bodyPr>
            <a:normAutofit lnSpcReduction="10000"/>
          </a:bodyPr>
          <a:lstStyle/>
          <a:p>
            <a:pPr marL="0" indent="0">
              <a:lnSpc>
                <a:spcPct val="100000"/>
              </a:lnSpc>
              <a:spcBef>
                <a:spcPts val="0"/>
              </a:spcBef>
              <a:spcAft>
                <a:spcPts val="1800"/>
              </a:spcAft>
              <a:buNone/>
            </a:pPr>
            <a:r>
              <a:rPr lang="en-US" sz="2400" i="1" dirty="0">
                <a:latin typeface="Arial" panose="020B0604020202020204" pitchFamily="34" charset="0"/>
                <a:cs typeface="Arial" panose="020B0604020202020204" pitchFamily="34" charset="0"/>
              </a:rPr>
              <a:t>Let’s gather to see the ideas that other groups have…</a:t>
            </a:r>
            <a:endParaRPr lang="en-US" dirty="0">
              <a:latin typeface="Arial" panose="020B0604020202020204" pitchFamily="34" charset="0"/>
              <a:cs typeface="Arial" panose="020B0604020202020204" pitchFamily="34" charset="0"/>
            </a:endParaRPr>
          </a:p>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Process: </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Silently view each other’s boards. </a:t>
            </a:r>
            <a:r>
              <a:rPr lang="en-US" dirty="0">
                <a:latin typeface="Arial" panose="020B0604020202020204" pitchFamily="34" charset="0"/>
                <a:cs typeface="Arial" panose="020B0604020202020204" pitchFamily="34" charset="0"/>
              </a:rPr>
              <a:t>Just read and appreciate what other groups did for a minute.</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Identify some differences and similarities. </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Notice any unresolved questions about Earth’s formation. </a:t>
            </a:r>
            <a:r>
              <a:rPr lang="en-US" dirty="0">
                <a:latin typeface="Arial" panose="020B0604020202020204" pitchFamily="34" charset="0"/>
                <a:cs typeface="Arial" panose="020B0604020202020204" pitchFamily="34" charset="0"/>
              </a:rPr>
              <a:t>Are there pieces still missing?</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Return to your tables and record some notes in Doodle Box R.</a:t>
            </a:r>
          </a:p>
        </p:txBody>
      </p:sp>
      <p:pic>
        <p:nvPicPr>
          <p:cNvPr id="5" name="Picture 4" descr="A picture containing icon&#10;&#10;Description automatically generated">
            <a:extLst>
              <a:ext uri="{FF2B5EF4-FFF2-40B4-BE49-F238E27FC236}">
                <a16:creationId xmlns:a16="http://schemas.microsoft.com/office/drawing/2014/main" id="{99E63649-44E0-7444-B4BC-BD38131EA2C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43340" y="5640756"/>
            <a:ext cx="1180406" cy="984431"/>
          </a:xfrm>
          <a:prstGeom prst="rect">
            <a:avLst/>
          </a:prstGeom>
        </p:spPr>
      </p:pic>
    </p:spTree>
    <p:extLst>
      <p:ext uri="{BB962C8B-B14F-4D97-AF65-F5344CB8AC3E}">
        <p14:creationId xmlns:p14="http://schemas.microsoft.com/office/powerpoint/2010/main" val="315048104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7584-C8EA-C248-AE74-ED50EB6557E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Back to the Drawing Board</a:t>
            </a:r>
          </a:p>
        </p:txBody>
      </p:sp>
      <p:sp>
        <p:nvSpPr>
          <p:cNvPr id="3" name="Content Placeholder 2">
            <a:extLst>
              <a:ext uri="{FF2B5EF4-FFF2-40B4-BE49-F238E27FC236}">
                <a16:creationId xmlns:a16="http://schemas.microsoft.com/office/drawing/2014/main" id="{600EAFFF-E37F-AF4D-982D-3F131C68066D}"/>
              </a:ext>
            </a:extLst>
          </p:cNvPr>
          <p:cNvSpPr>
            <a:spLocks noGrp="1"/>
          </p:cNvSpPr>
          <p:nvPr>
            <p:ph idx="1"/>
          </p:nvPr>
        </p:nvSpPr>
        <p:spPr>
          <a:xfrm>
            <a:off x="369631" y="1479038"/>
            <a:ext cx="8404737" cy="4351338"/>
          </a:xfrm>
        </p:spPr>
        <p:txBody>
          <a:bodyPr>
            <a:normAutofit fontScale="92500" lnSpcReduction="10000"/>
          </a:bodyPr>
          <a:lstStyle/>
          <a:p>
            <a:pPr>
              <a:lnSpc>
                <a:spcPct val="100000"/>
              </a:lnSpc>
              <a:spcBef>
                <a:spcPts val="0"/>
              </a:spcBef>
            </a:pPr>
            <a:r>
              <a:rPr lang="en-US" dirty="0">
                <a:latin typeface="Arial" panose="020B0604020202020204" pitchFamily="34" charset="0"/>
                <a:cs typeface="Arial" panose="020B0604020202020204" pitchFamily="34" charset="0"/>
              </a:rPr>
              <a:t>Return to your group to edit your poster / model.</a:t>
            </a:r>
          </a:p>
          <a:p>
            <a:pPr>
              <a:lnSpc>
                <a:spcPct val="100000"/>
              </a:lnSpc>
              <a:spcBef>
                <a:spcPts val="0"/>
              </a:spcBef>
            </a:pPr>
            <a:endParaRPr lang="en-US" dirty="0">
              <a:latin typeface="Arial" panose="020B0604020202020204" pitchFamily="34" charset="0"/>
              <a:cs typeface="Arial" panose="020B0604020202020204" pitchFamily="34" charset="0"/>
            </a:endParaRPr>
          </a:p>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Process: </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Do one round of </a:t>
            </a:r>
            <a:r>
              <a:rPr lang="en-US" sz="2800" u="sng" dirty="0">
                <a:latin typeface="Arial" panose="020B0604020202020204" pitchFamily="34" charset="0"/>
                <a:cs typeface="Arial" panose="020B0604020202020204" pitchFamily="34" charset="0"/>
              </a:rPr>
              <a:t>talking sticks</a:t>
            </a:r>
            <a:r>
              <a:rPr lang="en-US" sz="2800" dirty="0">
                <a:latin typeface="Arial" panose="020B0604020202020204" pitchFamily="34" charset="0"/>
                <a:cs typeface="Arial" panose="020B0604020202020204" pitchFamily="34" charset="0"/>
              </a:rPr>
              <a:t> to share what you noticed about other posters.</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Decide what you might like to edit or add to your poster. </a:t>
            </a:r>
          </a:p>
          <a:p>
            <a:pPr lvl="1">
              <a:lnSpc>
                <a:spcPct val="110000"/>
              </a:lnSpc>
              <a:spcBef>
                <a:spcPts val="0"/>
              </a:spcBef>
              <a:spcAft>
                <a:spcPts val="1200"/>
              </a:spcAft>
            </a:pPr>
            <a:r>
              <a:rPr lang="en-US" sz="2800" dirty="0">
                <a:latin typeface="Arial" panose="020B0604020202020204" pitchFamily="34" charset="0"/>
                <a:cs typeface="Arial" panose="020B0604020202020204" pitchFamily="34" charset="0"/>
              </a:rPr>
              <a:t>Record any new unresolved questions about Earth’s formation you may have noticed or thought about in Doodle Box S.</a:t>
            </a:r>
          </a:p>
        </p:txBody>
      </p:sp>
    </p:spTree>
    <p:extLst>
      <p:ext uri="{BB962C8B-B14F-4D97-AF65-F5344CB8AC3E}">
        <p14:creationId xmlns:p14="http://schemas.microsoft.com/office/powerpoint/2010/main" val="812750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404213"/>
            <a:ext cx="7886700" cy="609872"/>
          </a:xfrm>
        </p:spPr>
        <p:txBody>
          <a:bodyPr>
            <a:normAutofit fontScale="90000"/>
          </a:bodyPr>
          <a:lstStyle/>
          <a:p>
            <a:r>
              <a:rPr lang="en-US" dirty="0">
                <a:latin typeface="Arial" panose="020B0604020202020204" pitchFamily="34" charset="0"/>
                <a:cs typeface="Arial" panose="020B0604020202020204" pitchFamily="34" charset="0"/>
              </a:rPr>
              <a:t>Share Out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63335" y="1295256"/>
            <a:ext cx="7886700" cy="4206854"/>
          </a:xfrm>
        </p:spPr>
        <p:txBody>
          <a:bodyPr>
            <a:normAutofit fontScale="85000" lnSpcReduction="10000"/>
          </a:bodyPr>
          <a:lstStyle/>
          <a:p>
            <a:pPr>
              <a:lnSpc>
                <a:spcPct val="110000"/>
              </a:lnSpc>
              <a:spcBef>
                <a:spcPts val="0"/>
              </a:spcBef>
              <a:spcAft>
                <a:spcPts val="1800"/>
              </a:spcAft>
            </a:pPr>
            <a:r>
              <a:rPr lang="en-US" dirty="0">
                <a:latin typeface="Arial" panose="020B0604020202020204" pitchFamily="34" charset="0"/>
                <a:cs typeface="Arial" panose="020B0604020202020204" pitchFamily="34" charset="0"/>
              </a:rPr>
              <a:t>Each group should share ONE thing they saw in the pictures.</a:t>
            </a:r>
          </a:p>
          <a:p>
            <a:pPr>
              <a:lnSpc>
                <a:spcPct val="110000"/>
              </a:lnSpc>
              <a:spcBef>
                <a:spcPts val="0"/>
              </a:spcBef>
              <a:spcAft>
                <a:spcPts val="1800"/>
              </a:spcAft>
            </a:pPr>
            <a:r>
              <a:rPr lang="en-US" dirty="0">
                <a:latin typeface="Arial" panose="020B0604020202020204" pitchFamily="34" charset="0"/>
                <a:cs typeface="Arial" panose="020B0604020202020204" pitchFamily="34" charset="0"/>
              </a:rPr>
              <a:t>I will try to capture what you share, so give me a moment to write it out before we go to the next group.</a:t>
            </a:r>
          </a:p>
          <a:p>
            <a:pPr>
              <a:lnSpc>
                <a:spcPct val="110000"/>
              </a:lnSpc>
              <a:spcBef>
                <a:spcPts val="0"/>
              </a:spcBef>
              <a:spcAft>
                <a:spcPts val="1800"/>
              </a:spcAft>
            </a:pPr>
            <a:r>
              <a:rPr lang="en-US" dirty="0">
                <a:latin typeface="Arial" panose="020B0604020202020204" pitchFamily="34" charset="0"/>
                <a:cs typeface="Arial" panose="020B0604020202020204" pitchFamily="34" charset="0"/>
              </a:rPr>
              <a:t>Try not to repeat what a previous group shared—pick something different.</a:t>
            </a:r>
          </a:p>
          <a:p>
            <a:pPr>
              <a:lnSpc>
                <a:spcPct val="110000"/>
              </a:lnSpc>
              <a:spcBef>
                <a:spcPts val="0"/>
              </a:spcBef>
              <a:spcAft>
                <a:spcPts val="1800"/>
              </a:spcAft>
            </a:pPr>
            <a:r>
              <a:rPr lang="en-US" dirty="0">
                <a:latin typeface="Arial" panose="020B0604020202020204" pitchFamily="34" charset="0"/>
                <a:cs typeface="Arial" panose="020B0604020202020204" pitchFamily="34" charset="0"/>
              </a:rPr>
              <a:t>We will go around a couple of times to get all the big things out.</a:t>
            </a:r>
          </a:p>
          <a:p>
            <a:pPr marL="342900" lvl="1" indent="0">
              <a:buNone/>
            </a:pPr>
            <a:endParaRPr lang="en-US" dirty="0"/>
          </a:p>
          <a:p>
            <a:pPr lvl="1"/>
            <a:endParaRPr lang="en-US" dirty="0"/>
          </a:p>
        </p:txBody>
      </p:sp>
      <p:pic>
        <p:nvPicPr>
          <p:cNvPr id="6" name="Picture 5">
            <a:extLst>
              <a:ext uri="{FF2B5EF4-FFF2-40B4-BE49-F238E27FC236}">
                <a16:creationId xmlns:a16="http://schemas.microsoft.com/office/drawing/2014/main" id="{4CAADB0A-0C9B-0F45-B7AB-353F076AB1C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79486" y="123042"/>
            <a:ext cx="1227199" cy="891043"/>
          </a:xfrm>
          <a:prstGeom prst="rect">
            <a:avLst/>
          </a:prstGeom>
        </p:spPr>
      </p:pic>
    </p:spTree>
    <p:extLst>
      <p:ext uri="{BB962C8B-B14F-4D97-AF65-F5344CB8AC3E}">
        <p14:creationId xmlns:p14="http://schemas.microsoft.com/office/powerpoint/2010/main" val="224423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0C01-B143-2F45-96CA-1C2E1F4F41D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So what is our model for Earth formation </a:t>
            </a:r>
            <a:r>
              <a:rPr lang="en-US" i="1" dirty="0">
                <a:latin typeface="Arial" panose="020B0604020202020204" pitchFamily="34" charset="0"/>
                <a:cs typeface="Arial" panose="020B0604020202020204" pitchFamily="34" charset="0"/>
              </a:rPr>
              <a:t>at this point</a:t>
            </a:r>
            <a:r>
              <a:rPr lang="en-US"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B2E78C71-CBA5-464E-8C9A-C0625B8AE5ED}"/>
              </a:ext>
            </a:extLst>
          </p:cNvPr>
          <p:cNvSpPr>
            <a:spLocks noGrp="1"/>
          </p:cNvSpPr>
          <p:nvPr>
            <p:ph idx="1"/>
          </p:nvPr>
        </p:nvSpPr>
        <p:spPr>
          <a:xfrm>
            <a:off x="326307" y="1840373"/>
            <a:ext cx="8382615" cy="4351338"/>
          </a:xfrm>
        </p:spPr>
        <p:txBody>
          <a:bodyPr/>
          <a:lstStyle/>
          <a:p>
            <a:pPr>
              <a:lnSpc>
                <a:spcPct val="100000"/>
              </a:lnSpc>
              <a:spcBef>
                <a:spcPts val="0"/>
              </a:spcBef>
              <a:spcAft>
                <a:spcPts val="1200"/>
              </a:spcAft>
            </a:pPr>
            <a:r>
              <a:rPr lang="en-US" dirty="0">
                <a:latin typeface="Arial" panose="020B0604020202020204" pitchFamily="34" charset="0"/>
                <a:cs typeface="Arial" panose="020B0604020202020204" pitchFamily="34" charset="0"/>
              </a:rPr>
              <a:t>What are the key ideas we have?</a:t>
            </a:r>
          </a:p>
          <a:p>
            <a:pPr>
              <a:lnSpc>
                <a:spcPct val="100000"/>
              </a:lnSpc>
              <a:spcBef>
                <a:spcPts val="0"/>
              </a:spcBef>
              <a:spcAft>
                <a:spcPts val="1200"/>
              </a:spcAft>
            </a:pPr>
            <a:r>
              <a:rPr lang="en-US" dirty="0">
                <a:latin typeface="Arial" panose="020B0604020202020204" pitchFamily="34" charset="0"/>
                <a:cs typeface="Arial" panose="020B0604020202020204" pitchFamily="34" charset="0"/>
              </a:rPr>
              <a:t>What rules or laws might be important to controlling this process?</a:t>
            </a:r>
          </a:p>
          <a:p>
            <a:pPr>
              <a:lnSpc>
                <a:spcPct val="100000"/>
              </a:lnSpc>
              <a:spcBef>
                <a:spcPts val="0"/>
              </a:spcBef>
              <a:spcAft>
                <a:spcPts val="1800"/>
              </a:spcAft>
            </a:pPr>
            <a:r>
              <a:rPr lang="en-US" dirty="0">
                <a:latin typeface="Arial" panose="020B0604020202020204" pitchFamily="34" charset="0"/>
                <a:cs typeface="Arial" panose="020B0604020202020204" pitchFamily="34" charset="0"/>
              </a:rPr>
              <a:t>How would we describe the formation of the Earth in terms of the matter? Of energy?</a:t>
            </a:r>
          </a:p>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Take a minute in your group to pull out two key ideas that you can tell the class about.</a:t>
            </a:r>
          </a:p>
          <a:p>
            <a:pPr marL="0" indent="0">
              <a:buNone/>
            </a:pPr>
            <a:r>
              <a:rPr lang="en-US" sz="3200" dirty="0" smtClean="0">
                <a:latin typeface="Arial" panose="020B0604020202020204" pitchFamily="34" charset="0"/>
                <a:cs typeface="Arial" panose="020B0604020202020204" pitchFamily="34" charset="0"/>
                <a:sym typeface="Wingdings" panose="05000000000000000000" pitchFamily="2" charset="2"/>
              </a:rPr>
              <a:t> </a:t>
            </a:r>
            <a:r>
              <a:rPr lang="en-US" sz="3200" dirty="0">
                <a:latin typeface="Arial" panose="020B0604020202020204" pitchFamily="34" charset="0"/>
                <a:cs typeface="Arial" panose="020B0604020202020204" pitchFamily="34" charset="0"/>
              </a:rPr>
              <a:t>Record these in Doodle Box S.</a:t>
            </a:r>
          </a:p>
        </p:txBody>
      </p:sp>
      <p:pic>
        <p:nvPicPr>
          <p:cNvPr id="5" name="Picture 4" descr="A picture containing icon&#10;&#10;Description automatically generated">
            <a:extLst>
              <a:ext uri="{FF2B5EF4-FFF2-40B4-BE49-F238E27FC236}">
                <a16:creationId xmlns:a16="http://schemas.microsoft.com/office/drawing/2014/main" id="{A2EBBC40-3318-5C41-B412-A6492865421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716667" y="5443655"/>
            <a:ext cx="1180406" cy="984431"/>
          </a:xfrm>
          <a:prstGeom prst="rect">
            <a:avLst/>
          </a:prstGeom>
        </p:spPr>
      </p:pic>
    </p:spTree>
    <p:extLst>
      <p:ext uri="{BB962C8B-B14F-4D97-AF65-F5344CB8AC3E}">
        <p14:creationId xmlns:p14="http://schemas.microsoft.com/office/powerpoint/2010/main" val="238596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C0C01-B143-2F45-96CA-1C2E1F4F41DF}"/>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Our model for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Formation of the Earth</a:t>
            </a:r>
          </a:p>
        </p:txBody>
      </p:sp>
      <p:sp>
        <p:nvSpPr>
          <p:cNvPr id="3" name="Content Placeholder 2">
            <a:extLst>
              <a:ext uri="{FF2B5EF4-FFF2-40B4-BE49-F238E27FC236}">
                <a16:creationId xmlns:a16="http://schemas.microsoft.com/office/drawing/2014/main" id="{B2E78C71-CBA5-464E-8C9A-C0625B8AE5ED}"/>
              </a:ext>
            </a:extLst>
          </p:cNvPr>
          <p:cNvSpPr>
            <a:spLocks noGrp="1"/>
          </p:cNvSpPr>
          <p:nvPr>
            <p:ph idx="1"/>
          </p:nvPr>
        </p:nvSpPr>
        <p:spPr/>
        <p:txBody>
          <a:bodyPr>
            <a:normAutofit lnSpcReduction="10000"/>
          </a:bodyPr>
          <a:lstStyle/>
          <a:p>
            <a:pPr>
              <a:lnSpc>
                <a:spcPct val="110000"/>
              </a:lnSpc>
            </a:pPr>
            <a:r>
              <a:rPr lang="en-US" dirty="0">
                <a:latin typeface="Arial" panose="020B0604020202020204" pitchFamily="34" charset="0"/>
                <a:cs typeface="Arial" panose="020B0604020202020204" pitchFamily="34" charset="0"/>
              </a:rPr>
              <a:t>What are the key ideas we have?</a:t>
            </a:r>
          </a:p>
          <a:p>
            <a:pPr>
              <a:lnSpc>
                <a:spcPct val="110000"/>
              </a:lnSpc>
            </a:pPr>
            <a:r>
              <a:rPr lang="en-US" dirty="0">
                <a:latin typeface="Arial" panose="020B0604020202020204" pitchFamily="34" charset="0"/>
                <a:cs typeface="Arial" panose="020B0604020202020204" pitchFamily="34" charset="0"/>
              </a:rPr>
              <a:t>What rules or laws might be important to controlling this process?</a:t>
            </a:r>
          </a:p>
          <a:p>
            <a:pPr>
              <a:lnSpc>
                <a:spcPct val="110000"/>
              </a:lnSpc>
            </a:pPr>
            <a:r>
              <a:rPr lang="en-US" dirty="0">
                <a:latin typeface="Arial" panose="020B0604020202020204" pitchFamily="34" charset="0"/>
                <a:cs typeface="Arial" panose="020B0604020202020204" pitchFamily="34" charset="0"/>
              </a:rPr>
              <a:t>How would we describe the formation of the Earth in terms of the matter? Of energy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lnSpc>
                <a:spcPct val="110000"/>
              </a:lnSpc>
              <a:buNone/>
            </a:pPr>
            <a:r>
              <a:rPr lang="en-US" dirty="0">
                <a:latin typeface="Arial" panose="020B0604020202020204" pitchFamily="34" charset="0"/>
                <a:cs typeface="Arial" panose="020B0604020202020204" pitchFamily="34" charset="0"/>
              </a:rPr>
              <a:t>I’m going to call on each group for one idea and will record them on the board. </a:t>
            </a:r>
            <a:endParaRPr lang="en-US" dirty="0" smtClean="0">
              <a:latin typeface="Arial" panose="020B0604020202020204" pitchFamily="34" charset="0"/>
              <a:cs typeface="Arial" panose="020B0604020202020204" pitchFamily="34" charset="0"/>
            </a:endParaRPr>
          </a:p>
          <a:p>
            <a:pPr marL="0" indent="0">
              <a:lnSpc>
                <a:spcPct val="110000"/>
              </a:lnSpc>
              <a:buNone/>
            </a:pPr>
            <a:r>
              <a:rPr lang="en-US" i="1" dirty="0" smtClean="0">
                <a:latin typeface="Arial" panose="020B0604020202020204" pitchFamily="34" charset="0"/>
                <a:cs typeface="Arial" panose="020B0604020202020204" pitchFamily="34" charset="0"/>
              </a:rPr>
              <a:t>We’re </a:t>
            </a:r>
            <a:r>
              <a:rPr lang="en-US" i="1" dirty="0">
                <a:latin typeface="Arial" panose="020B0604020202020204" pitchFamily="34" charset="0"/>
                <a:cs typeface="Arial" panose="020B0604020202020204" pitchFamily="34" charset="0"/>
              </a:rPr>
              <a:t>taking </a:t>
            </a:r>
            <a:r>
              <a:rPr lang="en-US" i="1" dirty="0" smtClean="0">
                <a:latin typeface="Arial" panose="020B0604020202020204" pitchFamily="34" charset="0"/>
                <a:cs typeface="Arial" panose="020B0604020202020204" pitchFamily="34" charset="0"/>
              </a:rPr>
              <a:t>up all </a:t>
            </a:r>
            <a:r>
              <a:rPr lang="en-US" i="1" dirty="0">
                <a:latin typeface="Arial" panose="020B0604020202020204" pitchFamily="34" charset="0"/>
                <a:cs typeface="Arial" panose="020B0604020202020204" pitchFamily="34" charset="0"/>
              </a:rPr>
              <a:t>ideas that groups thought were important at this point.</a:t>
            </a:r>
          </a:p>
        </p:txBody>
      </p:sp>
    </p:spTree>
    <p:extLst>
      <p:ext uri="{BB962C8B-B14F-4D97-AF65-F5344CB8AC3E}">
        <p14:creationId xmlns:p14="http://schemas.microsoft.com/office/powerpoint/2010/main" val="30508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08: Learning Segment Wrap-Up</a:t>
            </a:r>
          </a:p>
        </p:txBody>
      </p:sp>
      <p:sp>
        <p:nvSpPr>
          <p:cNvPr id="2" name="Text Placeholder 1">
            <a:extLst>
              <a:ext uri="{FF2B5EF4-FFF2-40B4-BE49-F238E27FC236}">
                <a16:creationId xmlns:a16="http://schemas.microsoft.com/office/drawing/2014/main" id="{4739E920-1B1C-EC42-94E9-C965365CD460}"/>
              </a:ext>
            </a:extLst>
          </p:cNvPr>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We’ve </a:t>
            </a:r>
            <a:r>
              <a:rPr lang="en-US" dirty="0"/>
              <a:t>pulled together an accretion-based model of Earth’s formation but have begun to wonder about the role of gravity.</a:t>
            </a:r>
          </a:p>
          <a:p>
            <a:endParaRPr lang="en-US" dirty="0"/>
          </a:p>
        </p:txBody>
      </p:sp>
      <p:sp>
        <p:nvSpPr>
          <p:cNvPr id="4" name="Text Placeholder 3"/>
          <p:cNvSpPr>
            <a:spLocks noGrp="1"/>
          </p:cNvSpPr>
          <p:nvPr>
            <p:ph type="body" sz="quarter" idx="11"/>
          </p:nvPr>
        </p:nvSpPr>
        <p:spPr/>
        <p:txBody>
          <a:bodyPr/>
          <a:lstStyle/>
          <a:p>
            <a:pPr>
              <a:lnSpc>
                <a:spcPct val="100000"/>
              </a:lnSpc>
              <a:spcAft>
                <a:spcPts val="400"/>
              </a:spcAft>
            </a:pPr>
            <a:r>
              <a:rPr lang="en-US" dirty="0"/>
              <a:t>LS </a:t>
            </a:r>
            <a:r>
              <a:rPr lang="en-US" dirty="0" smtClean="0"/>
              <a:t>08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a:p>
            <a:endParaRPr lang="en-US" dirty="0"/>
          </a:p>
        </p:txBody>
      </p:sp>
    </p:spTree>
    <p:extLst>
      <p:ext uri="{BB962C8B-B14F-4D97-AF65-F5344CB8AC3E}">
        <p14:creationId xmlns:p14="http://schemas.microsoft.com/office/powerpoint/2010/main" val="2551012552"/>
      </p:ext>
    </p:extLst>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09: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07FE260E-5BD5-0544-B076-64CD4CD62E76}"/>
              </a:ext>
            </a:extLst>
          </p:cNvPr>
          <p:cNvSpPr>
            <a:spLocks noGrp="1"/>
          </p:cNvSpPr>
          <p:nvPr>
            <p:ph type="body" sz="quarter" idx="10"/>
          </p:nvPr>
        </p:nvSpPr>
        <p:spPr/>
        <p:txBody>
          <a:bodyPr/>
          <a:lstStyle/>
          <a:p>
            <a:pPr>
              <a:spcAft>
                <a:spcPts val="600"/>
              </a:spcAft>
            </a:pPr>
            <a:r>
              <a:rPr lang="en-US" b="1" dirty="0" smtClean="0"/>
              <a:t>We </a:t>
            </a:r>
            <a:r>
              <a:rPr lang="en-US" b="1" dirty="0"/>
              <a:t>explore gravity and consider its role in Earth’s formation.</a:t>
            </a:r>
          </a:p>
          <a:p>
            <a:pPr>
              <a:spcAft>
                <a:spcPts val="600"/>
              </a:spcAft>
            </a:pPr>
            <a:endParaRPr lang="en-US" dirty="0"/>
          </a:p>
        </p:txBody>
      </p:sp>
      <p:sp>
        <p:nvSpPr>
          <p:cNvPr id="5" name="Text Placeholder 4">
            <a:extLst>
              <a:ext uri="{FF2B5EF4-FFF2-40B4-BE49-F238E27FC236}">
                <a16:creationId xmlns:a16="http://schemas.microsoft.com/office/drawing/2014/main" id="{C6210218-5CFB-4F40-9AD7-BEEEA8BA680D}"/>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Prepared video clip of astronauts on the moon.</a:t>
            </a:r>
          </a:p>
          <a:p>
            <a:pPr>
              <a:spcAft>
                <a:spcPts val="600"/>
              </a:spcAft>
            </a:pPr>
            <a:r>
              <a:rPr lang="en-US" dirty="0"/>
              <a:t>A plan for engaging students in the Gravity </a:t>
            </a:r>
            <a:r>
              <a:rPr lang="en-US" dirty="0" err="1"/>
              <a:t>PhET</a:t>
            </a:r>
            <a:r>
              <a:rPr lang="en-US" dirty="0"/>
              <a:t> (online simulator) from the University of Colorado</a:t>
            </a:r>
            <a:r>
              <a:rPr lang="en-US" dirty="0" smtClean="0"/>
              <a:t>.</a:t>
            </a:r>
          </a:p>
          <a:p>
            <a:r>
              <a:rPr lang="en-US" dirty="0"/>
              <a:t>Read the Earth Science Guide “About Gravity” on the website.</a:t>
            </a:r>
          </a:p>
          <a:p>
            <a:pPr>
              <a:spcAft>
                <a:spcPts val="600"/>
              </a:spcAft>
            </a:pPr>
            <a:endParaRPr lang="en-US" dirty="0"/>
          </a:p>
          <a:p>
            <a:endParaRPr lang="en-US" dirty="0"/>
          </a:p>
        </p:txBody>
      </p:sp>
      <p:sp>
        <p:nvSpPr>
          <p:cNvPr id="4" name="Text Placeholder 3">
            <a:extLst>
              <a:ext uri="{FF2B5EF4-FFF2-40B4-BE49-F238E27FC236}">
                <a16:creationId xmlns:a16="http://schemas.microsoft.com/office/drawing/2014/main" id="{C3CB53A0-CC26-104E-802C-CE559023B0BF}"/>
              </a:ext>
            </a:extLst>
          </p:cNvPr>
          <p:cNvSpPr>
            <a:spLocks noGrp="1"/>
          </p:cNvSpPr>
          <p:nvPr>
            <p:ph type="body" sz="quarter" idx="11"/>
          </p:nvPr>
        </p:nvSpPr>
        <p:spPr/>
        <p:txBody>
          <a:bodyPr/>
          <a:lstStyle/>
          <a:p>
            <a:r>
              <a:rPr lang="en-US" dirty="0"/>
              <a:t>30-55 minutes</a:t>
            </a:r>
          </a:p>
        </p:txBody>
      </p:sp>
    </p:spTree>
    <p:extLst>
      <p:ext uri="{BB962C8B-B14F-4D97-AF65-F5344CB8AC3E}">
        <p14:creationId xmlns:p14="http://schemas.microsoft.com/office/powerpoint/2010/main" val="910728116"/>
      </p:ext>
    </p:extLst>
  </p:cSld>
  <p:clrMapOvr>
    <a:masterClrMapping/>
  </p:clrMapOvr>
  <p:transition spd="med"/>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09: Exploring Gravity</a:t>
            </a:r>
          </a:p>
        </p:txBody>
      </p:sp>
      <p:sp>
        <p:nvSpPr>
          <p:cNvPr id="2" name="Text Placeholder 1">
            <a:extLst>
              <a:ext uri="{FF2B5EF4-FFF2-40B4-BE49-F238E27FC236}">
                <a16:creationId xmlns:a16="http://schemas.microsoft.com/office/drawing/2014/main" id="{EE4D7BA6-B3D6-5443-87A3-8C76CEDB12F3}"/>
              </a:ext>
            </a:extLst>
          </p:cNvPr>
          <p:cNvSpPr>
            <a:spLocks noGrp="1"/>
          </p:cNvSpPr>
          <p:nvPr>
            <p:ph type="body" sz="quarter" idx="10"/>
          </p:nvPr>
        </p:nvSpPr>
        <p:spPr/>
        <p:txBody>
          <a:bodyPr/>
          <a:lstStyle/>
          <a:p>
            <a:pPr>
              <a:spcAft>
                <a:spcPts val="600"/>
              </a:spcAft>
            </a:pPr>
            <a:r>
              <a:rPr lang="en-US" dirty="0"/>
              <a:t>The goal of this learning segment is fairly straightforward: you need to formalize some ideas about gravity with your students. If they already asserted its role in their model (last learning segment), the transition will be easier. If, however, they did not bring up gravity (and you did not seed the idea), you’ll have to problematize it now. “How would rocks just randomly come together as planets? Why isn’t the solar system just a giant asteroid belt?”</a:t>
            </a:r>
          </a:p>
          <a:p>
            <a:pPr>
              <a:spcAft>
                <a:spcPts val="600"/>
              </a:spcAft>
            </a:pPr>
            <a:r>
              <a:rPr lang="en-US" dirty="0"/>
              <a:t>Once you’ve motivated an exploration of gravity, proceed through the activities here, which are designed to get your students thinking about the relationship between gravity, mass and distance. (If you need to brush up on this, consider a lunchtime chat with a physics colleague.)</a:t>
            </a:r>
          </a:p>
          <a:p>
            <a:pPr>
              <a:spcAft>
                <a:spcPts val="600"/>
              </a:spcAft>
            </a:pPr>
            <a:r>
              <a:rPr lang="en-US" dirty="0"/>
              <a:t>Perhaps the more difficult part of this learning segment is working with students to add to the model. What feels important to record about gravity in terms of our model for the formation of Earth? One idea is that gravity was a factor all the way from the start in pulling even small particles together. Other models might really assert that gravity was a driving force as clumps of larger rock formed. Both are true. Use the model we’ve provided in the MBER resources as a guide, but as always, try to honor student language.</a:t>
            </a:r>
          </a:p>
          <a:p>
            <a:pPr>
              <a:spcAft>
                <a:spcPts val="600"/>
              </a:spcAft>
            </a:pPr>
            <a:r>
              <a:rPr lang="en-US" dirty="0"/>
              <a:t>If your students wonder how some of the first particles came together and are not convinced that gravity played a role, consider exploring an optional slide included at the end of the learning segment. The recent characterization of Ultima Thule by New Horizons has provided NASA with some of the best evidence yet for how early accretion might work. (There’s a great NOVA special if you have time to watch it outside of class.)</a:t>
            </a:r>
          </a:p>
          <a:p>
            <a:endParaRPr lang="en-US" dirty="0"/>
          </a:p>
        </p:txBody>
      </p:sp>
    </p:spTree>
    <p:extLst>
      <p:ext uri="{BB962C8B-B14F-4D97-AF65-F5344CB8AC3E}">
        <p14:creationId xmlns:p14="http://schemas.microsoft.com/office/powerpoint/2010/main" val="740565441"/>
      </p:ext>
    </p:extLst>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533-696E-5B4B-A65D-C9445F901DA6}"/>
              </a:ext>
            </a:extLst>
          </p:cNvPr>
          <p:cNvSpPr>
            <a:spLocks noGrp="1"/>
          </p:cNvSpPr>
          <p:nvPr>
            <p:ph type="title"/>
          </p:nvPr>
        </p:nvSpPr>
        <p:spPr>
          <a:xfrm>
            <a:off x="628650" y="365127"/>
            <a:ext cx="7886700" cy="696758"/>
          </a:xfrm>
        </p:spPr>
        <p:txBody>
          <a:bodyPr>
            <a:normAutofit/>
          </a:bodyPr>
          <a:lstStyle/>
          <a:p>
            <a:r>
              <a:rPr lang="en-US" sz="3600" dirty="0">
                <a:latin typeface="Arial" panose="020B0604020202020204" pitchFamily="34" charset="0"/>
                <a:cs typeface="Arial" panose="020B0604020202020204" pitchFamily="34" charset="0"/>
              </a:rPr>
              <a:t>Thinking About Gravity</a:t>
            </a:r>
          </a:p>
        </p:txBody>
      </p:sp>
      <p:sp>
        <p:nvSpPr>
          <p:cNvPr id="3" name="Content Placeholder 2">
            <a:extLst>
              <a:ext uri="{FF2B5EF4-FFF2-40B4-BE49-F238E27FC236}">
                <a16:creationId xmlns:a16="http://schemas.microsoft.com/office/drawing/2014/main" id="{D076B116-2E88-DF49-99ED-72BB1D65C6AA}"/>
              </a:ext>
            </a:extLst>
          </p:cNvPr>
          <p:cNvSpPr>
            <a:spLocks noGrp="1"/>
          </p:cNvSpPr>
          <p:nvPr>
            <p:ph idx="1"/>
          </p:nvPr>
        </p:nvSpPr>
        <p:spPr>
          <a:xfrm>
            <a:off x="481166" y="1663393"/>
            <a:ext cx="3773744" cy="4351338"/>
          </a:xfrm>
        </p:spPr>
        <p:txBody>
          <a:bodyPr/>
          <a:lstStyle/>
          <a:p>
            <a:pPr marL="0" indent="0">
              <a:lnSpc>
                <a:spcPct val="100000"/>
              </a:lnSpc>
              <a:buNone/>
            </a:pPr>
            <a:r>
              <a:rPr lang="en-US" i="1" dirty="0"/>
              <a:t>Have you ever seen videos of astronauts bouncing on the surface of the moon?</a:t>
            </a:r>
          </a:p>
          <a:p>
            <a:endParaRPr lang="en-US" i="1" dirty="0"/>
          </a:p>
          <a:p>
            <a:pPr marL="0" indent="0">
              <a:lnSpc>
                <a:spcPct val="100000"/>
              </a:lnSpc>
              <a:buNone/>
            </a:pPr>
            <a:r>
              <a:rPr lang="en-US" i="1" dirty="0"/>
              <a:t>Why can they do this?</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2000" y="1584758"/>
            <a:ext cx="4010176" cy="4033726"/>
          </a:xfrm>
          <a:prstGeom prst="rect">
            <a:avLst/>
          </a:prstGeom>
        </p:spPr>
      </p:pic>
    </p:spTree>
    <p:extLst>
      <p:ext uri="{BB962C8B-B14F-4D97-AF65-F5344CB8AC3E}">
        <p14:creationId xmlns:p14="http://schemas.microsoft.com/office/powerpoint/2010/main" val="98868409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533-696E-5B4B-A65D-C9445F901DA6}"/>
              </a:ext>
            </a:extLst>
          </p:cNvPr>
          <p:cNvSpPr>
            <a:spLocks noGrp="1"/>
          </p:cNvSpPr>
          <p:nvPr>
            <p:ph type="title"/>
          </p:nvPr>
        </p:nvSpPr>
        <p:spPr>
          <a:xfrm>
            <a:off x="628650" y="365126"/>
            <a:ext cx="7886700" cy="652513"/>
          </a:xfrm>
        </p:spPr>
        <p:txBody>
          <a:bodyPr>
            <a:normAutofit/>
          </a:bodyPr>
          <a:lstStyle/>
          <a:p>
            <a:r>
              <a:rPr lang="en-US" sz="3600" dirty="0">
                <a:latin typeface="Arial" panose="020B0604020202020204" pitchFamily="34" charset="0"/>
                <a:cs typeface="Arial" panose="020B0604020202020204" pitchFamily="34" charset="0"/>
              </a:rPr>
              <a:t>Gravity, Weight and Mass</a:t>
            </a:r>
          </a:p>
        </p:txBody>
      </p:sp>
      <p:sp>
        <p:nvSpPr>
          <p:cNvPr id="3" name="Content Placeholder 2">
            <a:extLst>
              <a:ext uri="{FF2B5EF4-FFF2-40B4-BE49-F238E27FC236}">
                <a16:creationId xmlns:a16="http://schemas.microsoft.com/office/drawing/2014/main" id="{D076B116-2E88-DF49-99ED-72BB1D65C6AA}"/>
              </a:ext>
            </a:extLst>
          </p:cNvPr>
          <p:cNvSpPr>
            <a:spLocks noGrp="1"/>
          </p:cNvSpPr>
          <p:nvPr>
            <p:ph idx="1"/>
          </p:nvPr>
        </p:nvSpPr>
        <p:spPr>
          <a:xfrm>
            <a:off x="628650" y="1338928"/>
            <a:ext cx="8161389" cy="4351338"/>
          </a:xfrm>
        </p:spPr>
        <p:txBody>
          <a:bodyPr>
            <a:normAutofit fontScale="92500"/>
          </a:bodyPr>
          <a:lstStyle/>
          <a:p>
            <a:pPr marL="0" indent="0">
              <a:lnSpc>
                <a:spcPct val="100000"/>
              </a:lnSpc>
              <a:spcBef>
                <a:spcPts val="0"/>
              </a:spcBef>
              <a:spcAft>
                <a:spcPts val="600"/>
              </a:spcAft>
              <a:buNone/>
            </a:pPr>
            <a:r>
              <a:rPr lang="en-US" dirty="0"/>
              <a:t>How much would you weigh on the moon?</a:t>
            </a:r>
          </a:p>
          <a:p>
            <a:pPr>
              <a:lnSpc>
                <a:spcPct val="100000"/>
              </a:lnSpc>
              <a:spcBef>
                <a:spcPts val="0"/>
              </a:spcBef>
              <a:spcAft>
                <a:spcPts val="600"/>
              </a:spcAft>
            </a:pPr>
            <a:r>
              <a:rPr lang="en-US" i="1" dirty="0"/>
              <a:t>A person weighing 100 </a:t>
            </a:r>
            <a:r>
              <a:rPr lang="en-US" i="1" dirty="0" err="1"/>
              <a:t>lbs</a:t>
            </a:r>
            <a:r>
              <a:rPr lang="en-US" i="1" dirty="0"/>
              <a:t> on the Earth would only weigh about 16 </a:t>
            </a:r>
            <a:r>
              <a:rPr lang="en-US" i="1" dirty="0" err="1"/>
              <a:t>lbs</a:t>
            </a:r>
            <a:r>
              <a:rPr lang="en-US" i="1" dirty="0"/>
              <a:t> </a:t>
            </a:r>
            <a:r>
              <a:rPr lang="en-US" sz="2000" i="1" dirty="0"/>
              <a:t>(16.6 </a:t>
            </a:r>
            <a:r>
              <a:rPr lang="en-US" sz="2000" i="1" dirty="0" err="1"/>
              <a:t>lbs</a:t>
            </a:r>
            <a:r>
              <a:rPr lang="en-US" sz="2000" i="1" dirty="0"/>
              <a:t> more precisely)</a:t>
            </a:r>
            <a:r>
              <a:rPr lang="en-US" i="1" dirty="0"/>
              <a:t> on the Moon.</a:t>
            </a:r>
          </a:p>
          <a:p>
            <a:pPr>
              <a:lnSpc>
                <a:spcPct val="100000"/>
              </a:lnSpc>
              <a:spcBef>
                <a:spcPts val="0"/>
              </a:spcBef>
              <a:spcAft>
                <a:spcPts val="600"/>
              </a:spcAft>
            </a:pPr>
            <a:endParaRPr lang="en-US" i="1" dirty="0"/>
          </a:p>
          <a:p>
            <a:pPr marL="0" indent="0">
              <a:lnSpc>
                <a:spcPct val="100000"/>
              </a:lnSpc>
              <a:spcBef>
                <a:spcPts val="0"/>
              </a:spcBef>
              <a:spcAft>
                <a:spcPts val="600"/>
              </a:spcAft>
              <a:buNone/>
            </a:pPr>
            <a:r>
              <a:rPr lang="en-US" i="1" dirty="0"/>
              <a:t>Some definitions:</a:t>
            </a:r>
          </a:p>
          <a:p>
            <a:pPr>
              <a:lnSpc>
                <a:spcPct val="100000"/>
              </a:lnSpc>
              <a:spcBef>
                <a:spcPts val="0"/>
              </a:spcBef>
              <a:spcAft>
                <a:spcPts val="600"/>
              </a:spcAft>
            </a:pPr>
            <a:r>
              <a:rPr lang="en-US" sz="2400" i="1" dirty="0"/>
              <a:t>Your mass is the amount of matter you are made up of. </a:t>
            </a:r>
          </a:p>
          <a:p>
            <a:pPr>
              <a:lnSpc>
                <a:spcPct val="100000"/>
              </a:lnSpc>
              <a:spcBef>
                <a:spcPts val="0"/>
              </a:spcBef>
              <a:spcAft>
                <a:spcPts val="600"/>
              </a:spcAft>
            </a:pPr>
            <a:r>
              <a:rPr lang="en-US" sz="2400" i="1" dirty="0"/>
              <a:t>Your weight, however, is a measure of the amount of force you exert on the ground because of your mass and the acceleration due to gravity. </a:t>
            </a:r>
          </a:p>
          <a:p>
            <a:pPr>
              <a:lnSpc>
                <a:spcPct val="100000"/>
              </a:lnSpc>
              <a:spcBef>
                <a:spcPts val="0"/>
              </a:spcBef>
              <a:spcAft>
                <a:spcPts val="600"/>
              </a:spcAft>
            </a:pPr>
            <a:r>
              <a:rPr lang="en-US" sz="2400" i="1" dirty="0"/>
              <a:t>Your mass and weight are related.</a:t>
            </a:r>
          </a:p>
        </p:txBody>
      </p:sp>
    </p:spTree>
    <p:extLst>
      <p:ext uri="{BB962C8B-B14F-4D97-AF65-F5344CB8AC3E}">
        <p14:creationId xmlns:p14="http://schemas.microsoft.com/office/powerpoint/2010/main" val="35598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533-696E-5B4B-A65D-C9445F901DA6}"/>
              </a:ext>
            </a:extLst>
          </p:cNvPr>
          <p:cNvSpPr>
            <a:spLocks noGrp="1"/>
          </p:cNvSpPr>
          <p:nvPr>
            <p:ph type="title"/>
          </p:nvPr>
        </p:nvSpPr>
        <p:spPr>
          <a:xfrm>
            <a:off x="628650" y="365126"/>
            <a:ext cx="7886700" cy="652513"/>
          </a:xfrm>
        </p:spPr>
        <p:txBody>
          <a:bodyPr>
            <a:normAutofit/>
          </a:bodyPr>
          <a:lstStyle/>
          <a:p>
            <a:r>
              <a:rPr lang="en-US" sz="3600" dirty="0">
                <a:latin typeface="Arial" panose="020B0604020202020204" pitchFamily="34" charset="0"/>
                <a:cs typeface="Arial" panose="020B0604020202020204" pitchFamily="34" charset="0"/>
              </a:rPr>
              <a:t>Gravity, Weight and Mass</a:t>
            </a:r>
          </a:p>
        </p:txBody>
      </p:sp>
      <p:sp>
        <p:nvSpPr>
          <p:cNvPr id="3" name="Content Placeholder 2">
            <a:extLst>
              <a:ext uri="{FF2B5EF4-FFF2-40B4-BE49-F238E27FC236}">
                <a16:creationId xmlns:a16="http://schemas.microsoft.com/office/drawing/2014/main" id="{D076B116-2E88-DF49-99ED-72BB1D65C6AA}"/>
              </a:ext>
            </a:extLst>
          </p:cNvPr>
          <p:cNvSpPr>
            <a:spLocks noGrp="1"/>
          </p:cNvSpPr>
          <p:nvPr>
            <p:ph idx="1"/>
          </p:nvPr>
        </p:nvSpPr>
        <p:spPr>
          <a:xfrm>
            <a:off x="628650" y="1338928"/>
            <a:ext cx="8161389" cy="1042937"/>
          </a:xfrm>
        </p:spPr>
        <p:txBody>
          <a:bodyPr/>
          <a:lstStyle/>
          <a:p>
            <a:pPr marL="0" indent="0">
              <a:lnSpc>
                <a:spcPct val="100000"/>
              </a:lnSpc>
              <a:spcBef>
                <a:spcPts val="0"/>
              </a:spcBef>
              <a:spcAft>
                <a:spcPts val="600"/>
              </a:spcAft>
              <a:buNone/>
            </a:pPr>
            <a:r>
              <a:rPr lang="en-US" dirty="0">
                <a:latin typeface="Arial" panose="020B0604020202020204" pitchFamily="34" charset="0"/>
                <a:cs typeface="Arial" panose="020B0604020202020204" pitchFamily="34" charset="0"/>
              </a:rPr>
              <a:t>If you were to travel to other planets, your mass would not change, but your </a:t>
            </a:r>
            <a:r>
              <a:rPr lang="en-US" u="sng" dirty="0">
                <a:latin typeface="Arial" panose="020B0604020202020204" pitchFamily="34" charset="0"/>
                <a:cs typeface="Arial" panose="020B0604020202020204" pitchFamily="34" charset="0"/>
              </a:rPr>
              <a:t>weight would</a:t>
            </a:r>
            <a:r>
              <a:rPr lang="en-US" dirty="0">
                <a:latin typeface="Arial" panose="020B0604020202020204" pitchFamily="34" charset="0"/>
                <a:cs typeface="Arial" panose="020B0604020202020204" pitchFamily="34" charset="0"/>
              </a:rPr>
              <a:t> change.</a:t>
            </a:r>
          </a:p>
          <a:p>
            <a:pPr marL="0" indent="0">
              <a:lnSpc>
                <a:spcPct val="100000"/>
              </a:lnSpc>
              <a:spcBef>
                <a:spcPts val="0"/>
              </a:spcBef>
              <a:spcAft>
                <a:spcPts val="600"/>
              </a:spcAft>
              <a:buNone/>
            </a:pPr>
            <a:endParaRPr lang="en-US" sz="2400" i="1" dirty="0"/>
          </a:p>
          <a:p>
            <a:pPr marL="0" indent="0">
              <a:lnSpc>
                <a:spcPct val="100000"/>
              </a:lnSpc>
              <a:spcBef>
                <a:spcPts val="0"/>
              </a:spcBef>
              <a:spcAft>
                <a:spcPts val="600"/>
              </a:spcAft>
              <a:buNone/>
            </a:pP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228234259"/>
              </p:ext>
            </p:extLst>
          </p:nvPr>
        </p:nvGraphicFramePr>
        <p:xfrm>
          <a:off x="557981" y="2651535"/>
          <a:ext cx="3070122" cy="2494280"/>
        </p:xfrm>
        <a:graphic>
          <a:graphicData uri="http://schemas.openxmlformats.org/drawingml/2006/table">
            <a:tbl>
              <a:tblPr firstRow="1" bandRow="1">
                <a:tableStyleId>{2D5ABB26-0587-4C30-8999-92F81FD0307C}</a:tableStyleId>
              </a:tblPr>
              <a:tblGrid>
                <a:gridCol w="1064342">
                  <a:extLst>
                    <a:ext uri="{9D8B030D-6E8A-4147-A177-3AD203B41FA5}">
                      <a16:colId xmlns:a16="http://schemas.microsoft.com/office/drawing/2014/main" val="212246765"/>
                    </a:ext>
                  </a:extLst>
                </a:gridCol>
                <a:gridCol w="907026">
                  <a:extLst>
                    <a:ext uri="{9D8B030D-6E8A-4147-A177-3AD203B41FA5}">
                      <a16:colId xmlns:a16="http://schemas.microsoft.com/office/drawing/2014/main" val="3320356301"/>
                    </a:ext>
                  </a:extLst>
                </a:gridCol>
                <a:gridCol w="1098754">
                  <a:extLst>
                    <a:ext uri="{9D8B030D-6E8A-4147-A177-3AD203B41FA5}">
                      <a16:colId xmlns:a16="http://schemas.microsoft.com/office/drawing/2014/main" val="2777014264"/>
                    </a:ext>
                  </a:extLst>
                </a:gridCol>
              </a:tblGrid>
              <a:tr h="370840">
                <a:tc>
                  <a:txBody>
                    <a:bodyPr/>
                    <a:lstStyle/>
                    <a:p>
                      <a:pPr algn="ctr"/>
                      <a:r>
                        <a:rPr lang="en-US" dirty="0"/>
                        <a:t>Mass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Weight (</a:t>
                      </a:r>
                      <a:r>
                        <a:rPr lang="en-US" dirty="0" err="1"/>
                        <a:t>lbs</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Planet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0008355"/>
                  </a:ext>
                </a:extLst>
              </a:tr>
              <a:tr h="370840">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Mercury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05457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Venus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3836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Earth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357732"/>
                  </a:ext>
                </a:extLst>
              </a:tr>
              <a:tr h="370840">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131274"/>
                  </a:ext>
                </a:extLst>
              </a:tr>
              <a:tr h="370840">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863043"/>
                  </a:ext>
                </a:extLst>
              </a:tr>
            </a:tbl>
          </a:graphicData>
        </a:graphic>
      </p:graphicFrame>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05373" y="2769522"/>
            <a:ext cx="4884666" cy="2141867"/>
          </a:xfrm>
          <a:prstGeom prst="rect">
            <a:avLst/>
          </a:prstGeom>
        </p:spPr>
      </p:pic>
      <p:sp>
        <p:nvSpPr>
          <p:cNvPr id="15" name="Content Placeholder 2">
            <a:extLst>
              <a:ext uri="{FF2B5EF4-FFF2-40B4-BE49-F238E27FC236}">
                <a16:creationId xmlns:a16="http://schemas.microsoft.com/office/drawing/2014/main" id="{D076B116-2E88-DF49-99ED-72BB1D65C6AA}"/>
              </a:ext>
            </a:extLst>
          </p:cNvPr>
          <p:cNvSpPr txBox="1">
            <a:spLocks/>
          </p:cNvSpPr>
          <p:nvPr/>
        </p:nvSpPr>
        <p:spPr>
          <a:xfrm>
            <a:off x="1970753" y="5415485"/>
            <a:ext cx="4953615" cy="10429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dirty="0">
                <a:latin typeface="Arial" panose="020B0604020202020204" pitchFamily="34" charset="0"/>
                <a:cs typeface="Arial" panose="020B0604020202020204" pitchFamily="34" charset="0"/>
              </a:rPr>
              <a:t>Why do you think this is? </a:t>
            </a:r>
          </a:p>
          <a:p>
            <a:pPr marL="0" indent="0">
              <a:lnSpc>
                <a:spcPct val="100000"/>
              </a:lnSpc>
              <a:spcBef>
                <a:spcPts val="0"/>
              </a:spcBef>
              <a:spcAft>
                <a:spcPts val="600"/>
              </a:spcAft>
              <a:buFont typeface="Arial" panose="020B0604020202020204" pitchFamily="34" charset="0"/>
              <a:buNone/>
            </a:pPr>
            <a:r>
              <a:rPr lang="en-US" dirty="0">
                <a:latin typeface="Arial" panose="020B0604020202020204" pitchFamily="34" charset="0"/>
                <a:cs typeface="Arial" panose="020B0604020202020204" pitchFamily="34" charset="0"/>
              </a:rPr>
              <a:t>What patterns do you notice?</a:t>
            </a:r>
          </a:p>
          <a:p>
            <a:pPr marL="0" indent="0">
              <a:lnSpc>
                <a:spcPct val="100000"/>
              </a:lnSpc>
              <a:spcBef>
                <a:spcPts val="0"/>
              </a:spcBef>
              <a:spcAft>
                <a:spcPts val="600"/>
              </a:spcAft>
              <a:buFont typeface="Arial" panose="020B0604020202020204" pitchFamily="34" charset="0"/>
              <a:buNone/>
            </a:pPr>
            <a:endParaRPr lang="en-US" sz="2400" i="1" dirty="0"/>
          </a:p>
          <a:p>
            <a:pPr marL="0" indent="0">
              <a:lnSpc>
                <a:spcPct val="100000"/>
              </a:lnSpc>
              <a:spcBef>
                <a:spcPts val="0"/>
              </a:spcBef>
              <a:spcAft>
                <a:spcPts val="600"/>
              </a:spcAft>
              <a:buFont typeface="Arial" panose="020B0604020202020204" pitchFamily="34" charset="0"/>
              <a:buNone/>
            </a:pPr>
            <a:endParaRPr lang="en-US" sz="2400" dirty="0"/>
          </a:p>
        </p:txBody>
      </p:sp>
      <p:pic>
        <p:nvPicPr>
          <p:cNvPr id="8" name="Picture 7" descr="Icon&#10;&#10;Description automatically generated with low confidence">
            <a:extLst>
              <a:ext uri="{FF2B5EF4-FFF2-40B4-BE49-F238E27FC236}">
                <a16:creationId xmlns:a16="http://schemas.microsoft.com/office/drawing/2014/main" id="{FFAF39E6-23D2-B04B-989A-A34188FA58B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57981" y="5392986"/>
            <a:ext cx="1197033" cy="1065436"/>
          </a:xfrm>
          <a:prstGeom prst="rect">
            <a:avLst/>
          </a:prstGeom>
        </p:spPr>
      </p:pic>
    </p:spTree>
    <p:extLst>
      <p:ext uri="{BB962C8B-B14F-4D97-AF65-F5344CB8AC3E}">
        <p14:creationId xmlns:p14="http://schemas.microsoft.com/office/powerpoint/2010/main" val="194167775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533-696E-5B4B-A65D-C9445F901DA6}"/>
              </a:ext>
            </a:extLst>
          </p:cNvPr>
          <p:cNvSpPr>
            <a:spLocks noGrp="1"/>
          </p:cNvSpPr>
          <p:nvPr>
            <p:ph type="title"/>
          </p:nvPr>
        </p:nvSpPr>
        <p:spPr>
          <a:xfrm>
            <a:off x="628650" y="365126"/>
            <a:ext cx="7886700" cy="652513"/>
          </a:xfrm>
        </p:spPr>
        <p:txBody>
          <a:bodyPr>
            <a:normAutofit/>
          </a:bodyPr>
          <a:lstStyle/>
          <a:p>
            <a:r>
              <a:rPr lang="en-US" sz="3600" dirty="0">
                <a:latin typeface="Arial" panose="020B0604020202020204" pitchFamily="34" charset="0"/>
                <a:cs typeface="Arial" panose="020B0604020202020204" pitchFamily="34" charset="0"/>
              </a:rPr>
              <a:t>Gravity, Weight and Mass</a:t>
            </a:r>
          </a:p>
        </p:txBody>
      </p:sp>
      <p:sp>
        <p:nvSpPr>
          <p:cNvPr id="3" name="Content Placeholder 2">
            <a:extLst>
              <a:ext uri="{FF2B5EF4-FFF2-40B4-BE49-F238E27FC236}">
                <a16:creationId xmlns:a16="http://schemas.microsoft.com/office/drawing/2014/main" id="{D076B116-2E88-DF49-99ED-72BB1D65C6AA}"/>
              </a:ext>
            </a:extLst>
          </p:cNvPr>
          <p:cNvSpPr>
            <a:spLocks noGrp="1"/>
          </p:cNvSpPr>
          <p:nvPr>
            <p:ph idx="1"/>
          </p:nvPr>
        </p:nvSpPr>
        <p:spPr>
          <a:xfrm>
            <a:off x="628651" y="5194490"/>
            <a:ext cx="6498014" cy="1042937"/>
          </a:xfrm>
        </p:spPr>
        <p:txBody>
          <a:bodyPr/>
          <a:lstStyle/>
          <a:p>
            <a:pPr marL="0" indent="0">
              <a:lnSpc>
                <a:spcPct val="100000"/>
              </a:lnSpc>
              <a:spcBef>
                <a:spcPts val="0"/>
              </a:spcBef>
              <a:spcAft>
                <a:spcPts val="600"/>
              </a:spcAft>
              <a:buNone/>
            </a:pPr>
            <a:r>
              <a:rPr lang="en-US" dirty="0">
                <a:latin typeface="Arial" panose="020B0604020202020204" pitchFamily="34" charset="0"/>
                <a:cs typeface="Arial" panose="020B0604020202020204" pitchFamily="34" charset="0"/>
              </a:rPr>
              <a:t>Write your thoughts in Doodle Box T.</a:t>
            </a:r>
          </a:p>
          <a:p>
            <a:pPr marL="0" indent="0">
              <a:lnSpc>
                <a:spcPct val="100000"/>
              </a:lnSpc>
              <a:spcBef>
                <a:spcPts val="0"/>
              </a:spcBef>
              <a:spcAft>
                <a:spcPts val="600"/>
              </a:spcAft>
              <a:buNone/>
            </a:pPr>
            <a:endParaRPr lang="en-US" dirty="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endParaRPr lang="en-US" sz="2400" i="1" dirty="0"/>
          </a:p>
          <a:p>
            <a:pPr marL="0" indent="0">
              <a:lnSpc>
                <a:spcPct val="100000"/>
              </a:lnSpc>
              <a:spcBef>
                <a:spcPts val="0"/>
              </a:spcBef>
              <a:spcAft>
                <a:spcPts val="600"/>
              </a:spcAft>
              <a:buNone/>
            </a:pP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479775638"/>
              </p:ext>
            </p:extLst>
          </p:nvPr>
        </p:nvGraphicFramePr>
        <p:xfrm>
          <a:off x="557981" y="1114963"/>
          <a:ext cx="3070122" cy="2494280"/>
        </p:xfrm>
        <a:graphic>
          <a:graphicData uri="http://schemas.openxmlformats.org/drawingml/2006/table">
            <a:tbl>
              <a:tblPr firstRow="1" bandRow="1">
                <a:tableStyleId>{2D5ABB26-0587-4C30-8999-92F81FD0307C}</a:tableStyleId>
              </a:tblPr>
              <a:tblGrid>
                <a:gridCol w="1064342">
                  <a:extLst>
                    <a:ext uri="{9D8B030D-6E8A-4147-A177-3AD203B41FA5}">
                      <a16:colId xmlns:a16="http://schemas.microsoft.com/office/drawing/2014/main" val="212246765"/>
                    </a:ext>
                  </a:extLst>
                </a:gridCol>
                <a:gridCol w="907026">
                  <a:extLst>
                    <a:ext uri="{9D8B030D-6E8A-4147-A177-3AD203B41FA5}">
                      <a16:colId xmlns:a16="http://schemas.microsoft.com/office/drawing/2014/main" val="3320356301"/>
                    </a:ext>
                  </a:extLst>
                </a:gridCol>
                <a:gridCol w="1098754">
                  <a:extLst>
                    <a:ext uri="{9D8B030D-6E8A-4147-A177-3AD203B41FA5}">
                      <a16:colId xmlns:a16="http://schemas.microsoft.com/office/drawing/2014/main" val="2777014264"/>
                    </a:ext>
                  </a:extLst>
                </a:gridCol>
              </a:tblGrid>
              <a:tr h="370840">
                <a:tc>
                  <a:txBody>
                    <a:bodyPr/>
                    <a:lstStyle/>
                    <a:p>
                      <a:pPr algn="ctr"/>
                      <a:r>
                        <a:rPr lang="en-US" dirty="0"/>
                        <a:t>Mass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Weight (</a:t>
                      </a:r>
                      <a:r>
                        <a:rPr lang="en-US" dirty="0" err="1"/>
                        <a:t>lbs</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Planet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0008355"/>
                  </a:ext>
                </a:extLst>
              </a:tr>
              <a:tr h="370840">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Mercury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05457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Venus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3836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Earth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5357732"/>
                  </a:ext>
                </a:extLst>
              </a:tr>
              <a:tr h="370840">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131274"/>
                  </a:ext>
                </a:extLst>
              </a:tr>
              <a:tr h="370840">
                <a:tc>
                  <a:txBody>
                    <a:bodyPr/>
                    <a:lstStyle/>
                    <a:p>
                      <a:pPr algn="ct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Mars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863043"/>
                  </a:ext>
                </a:extLst>
              </a:tr>
            </a:tbl>
          </a:graphicData>
        </a:graphic>
      </p:graphicFrame>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905373" y="1232950"/>
            <a:ext cx="4884666" cy="2141867"/>
          </a:xfrm>
          <a:prstGeom prst="rect">
            <a:avLst/>
          </a:prstGeom>
        </p:spPr>
      </p:pic>
      <p:sp>
        <p:nvSpPr>
          <p:cNvPr id="15" name="Content Placeholder 2">
            <a:extLst>
              <a:ext uri="{FF2B5EF4-FFF2-40B4-BE49-F238E27FC236}">
                <a16:creationId xmlns:a16="http://schemas.microsoft.com/office/drawing/2014/main" id="{D076B116-2E88-DF49-99ED-72BB1D65C6AA}"/>
              </a:ext>
            </a:extLst>
          </p:cNvPr>
          <p:cNvSpPr txBox="1">
            <a:spLocks/>
          </p:cNvSpPr>
          <p:nvPr/>
        </p:nvSpPr>
        <p:spPr>
          <a:xfrm>
            <a:off x="1970753" y="3878913"/>
            <a:ext cx="4953615" cy="10429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dirty="0">
                <a:latin typeface="Arial" panose="020B0604020202020204" pitchFamily="34" charset="0"/>
                <a:cs typeface="Arial" panose="020B0604020202020204" pitchFamily="34" charset="0"/>
              </a:rPr>
              <a:t>Why do you think this is? </a:t>
            </a:r>
          </a:p>
          <a:p>
            <a:pPr marL="0" indent="0">
              <a:lnSpc>
                <a:spcPct val="100000"/>
              </a:lnSpc>
              <a:spcBef>
                <a:spcPts val="0"/>
              </a:spcBef>
              <a:spcAft>
                <a:spcPts val="600"/>
              </a:spcAft>
              <a:buFont typeface="Arial" panose="020B0604020202020204" pitchFamily="34" charset="0"/>
              <a:buNone/>
            </a:pPr>
            <a:r>
              <a:rPr lang="en-US" dirty="0">
                <a:latin typeface="Arial" panose="020B0604020202020204" pitchFamily="34" charset="0"/>
                <a:cs typeface="Arial" panose="020B0604020202020204" pitchFamily="34" charset="0"/>
              </a:rPr>
              <a:t>What patterns do you notice?</a:t>
            </a:r>
          </a:p>
          <a:p>
            <a:pPr marL="0" indent="0">
              <a:lnSpc>
                <a:spcPct val="100000"/>
              </a:lnSpc>
              <a:spcBef>
                <a:spcPts val="0"/>
              </a:spcBef>
              <a:spcAft>
                <a:spcPts val="600"/>
              </a:spcAft>
              <a:buFont typeface="Arial" panose="020B0604020202020204" pitchFamily="34" charset="0"/>
              <a:buNone/>
            </a:pPr>
            <a:endParaRPr lang="en-US" sz="2400" i="1" dirty="0"/>
          </a:p>
          <a:p>
            <a:pPr marL="0" indent="0">
              <a:lnSpc>
                <a:spcPct val="100000"/>
              </a:lnSpc>
              <a:spcBef>
                <a:spcPts val="0"/>
              </a:spcBef>
              <a:spcAft>
                <a:spcPts val="600"/>
              </a:spcAft>
              <a:buFont typeface="Arial" panose="020B0604020202020204" pitchFamily="34" charset="0"/>
              <a:buNone/>
            </a:pPr>
            <a:endParaRPr lang="en-US" sz="2400" dirty="0"/>
          </a:p>
        </p:txBody>
      </p:sp>
      <p:pic>
        <p:nvPicPr>
          <p:cNvPr id="9" name="Picture 8" descr="A picture containing icon&#10;&#10;Description automatically generated">
            <a:extLst>
              <a:ext uri="{FF2B5EF4-FFF2-40B4-BE49-F238E27FC236}">
                <a16:creationId xmlns:a16="http://schemas.microsoft.com/office/drawing/2014/main" id="{B03B70F4-023A-3E4D-A78B-FA997529E13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924368" y="4960064"/>
            <a:ext cx="1180406" cy="984431"/>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FE2BE8BC-4D02-BF4B-9F92-8F436A7B082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57981" y="3843669"/>
            <a:ext cx="1197033" cy="1065436"/>
          </a:xfrm>
          <a:prstGeom prst="rect">
            <a:avLst/>
          </a:prstGeom>
        </p:spPr>
      </p:pic>
    </p:spTree>
    <p:extLst>
      <p:ext uri="{BB962C8B-B14F-4D97-AF65-F5344CB8AC3E}">
        <p14:creationId xmlns:p14="http://schemas.microsoft.com/office/powerpoint/2010/main" val="173015509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7F3D-01C0-1C49-98F5-21632C3C9EE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What’s going on with gravity?</a:t>
            </a:r>
          </a:p>
        </p:txBody>
      </p:sp>
      <p:sp>
        <p:nvSpPr>
          <p:cNvPr id="3" name="Content Placeholder 2">
            <a:extLst>
              <a:ext uri="{FF2B5EF4-FFF2-40B4-BE49-F238E27FC236}">
                <a16:creationId xmlns:a16="http://schemas.microsoft.com/office/drawing/2014/main" id="{CC58E548-661F-5947-AD5E-17B4C46CEA65}"/>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Work with a partner on the following simulation:</a:t>
            </a:r>
          </a:p>
          <a:p>
            <a:pPr marL="0" indent="0">
              <a:buNone/>
            </a:pPr>
            <a:r>
              <a:rPr lang="en-US" dirty="0">
                <a:latin typeface="Arial" panose="020B0604020202020204" pitchFamily="34" charset="0"/>
                <a:cs typeface="Arial" panose="020B0604020202020204" pitchFamily="34" charset="0"/>
                <a:hlinkClick r:id="rId3"/>
              </a:rPr>
              <a:t>https://phet.colorado.edu/sims/html/gravity-force-lab/latest/gravity-force-lab_en.html</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You can also navigate there by going to:</a:t>
            </a:r>
          </a:p>
          <a:p>
            <a:r>
              <a:rPr lang="en-US" dirty="0">
                <a:latin typeface="Arial" panose="020B0604020202020204" pitchFamily="34" charset="0"/>
                <a:cs typeface="Arial" panose="020B0604020202020204" pitchFamily="34" charset="0"/>
              </a:rPr>
              <a:t>https://phet.colorado.edu</a:t>
            </a:r>
          </a:p>
          <a:p>
            <a:r>
              <a:rPr lang="en-US" dirty="0">
                <a:latin typeface="Arial" panose="020B0604020202020204" pitchFamily="34" charset="0"/>
                <a:cs typeface="Arial" panose="020B0604020202020204" pitchFamily="34" charset="0"/>
              </a:rPr>
              <a:t>Then click on Earth Science.</a:t>
            </a:r>
          </a:p>
          <a:p>
            <a:r>
              <a:rPr lang="en-US" dirty="0">
                <a:latin typeface="Arial" panose="020B0604020202020204" pitchFamily="34" charset="0"/>
                <a:cs typeface="Arial" panose="020B0604020202020204" pitchFamily="34" charset="0"/>
              </a:rPr>
              <a:t>Find the “Gravity Force Lab” on the list.</a:t>
            </a:r>
          </a:p>
        </p:txBody>
      </p:sp>
    </p:spTree>
    <p:extLst>
      <p:ext uri="{BB962C8B-B14F-4D97-AF65-F5344CB8AC3E}">
        <p14:creationId xmlns:p14="http://schemas.microsoft.com/office/powerpoint/2010/main" val="977461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A3CD5-E801-414A-8B0D-2FEBA8E6FE69}"/>
              </a:ext>
            </a:extLst>
          </p:cNvPr>
          <p:cNvSpPr txBox="1"/>
          <p:nvPr/>
        </p:nvSpPr>
        <p:spPr>
          <a:xfrm>
            <a:off x="953528" y="1940943"/>
            <a:ext cx="7842202" cy="1323439"/>
          </a:xfrm>
          <a:prstGeom prst="rect">
            <a:avLst/>
          </a:prstGeom>
          <a:noFill/>
        </p:spPr>
        <p:txBody>
          <a:bodyPr wrap="square" rtlCol="0">
            <a:spAutoFit/>
          </a:bodyPr>
          <a:lstStyle/>
          <a:p>
            <a:r>
              <a:rPr lang="en-US" sz="4000" i="1" dirty="0">
                <a:latin typeface="Arial" panose="020B0604020202020204" pitchFamily="34" charset="0"/>
                <a:cs typeface="Arial" panose="020B0604020202020204" pitchFamily="34" charset="0"/>
              </a:rPr>
              <a:t>Now that we have a good description of Earth’s features…</a:t>
            </a:r>
          </a:p>
        </p:txBody>
      </p:sp>
    </p:spTree>
    <p:extLst>
      <p:ext uri="{BB962C8B-B14F-4D97-AF65-F5344CB8AC3E}">
        <p14:creationId xmlns:p14="http://schemas.microsoft.com/office/powerpoint/2010/main" val="390653225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7F3D-01C0-1C49-98F5-21632C3C9EE1}"/>
              </a:ext>
            </a:extLst>
          </p:cNvPr>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What did we learn?</a:t>
            </a:r>
          </a:p>
        </p:txBody>
      </p:sp>
      <p:sp>
        <p:nvSpPr>
          <p:cNvPr id="3" name="Content Placeholder 2">
            <a:extLst>
              <a:ext uri="{FF2B5EF4-FFF2-40B4-BE49-F238E27FC236}">
                <a16:creationId xmlns:a16="http://schemas.microsoft.com/office/drawing/2014/main" id="{CC58E548-661F-5947-AD5E-17B4C46CEA65}"/>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What did you notice in the simulation?</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Record your ideas in Doodle Box U.</a:t>
            </a:r>
          </a:p>
          <a:p>
            <a:pPr marL="0" indent="0">
              <a:buNone/>
            </a:pPr>
            <a:endParaRPr lang="en-US"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Let’s share out our ideas about gravity.</a:t>
            </a:r>
            <a:endParaRPr lang="en-US" dirty="0">
              <a:latin typeface="Arial" panose="020B0604020202020204" pitchFamily="34" charset="0"/>
              <a:cs typeface="Arial" panose="020B060402020202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98B854D-1A69-5E4C-B240-E9E4F5464C8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369675" y="3502530"/>
            <a:ext cx="1145675" cy="997527"/>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34219B9-AC59-6D42-9FA8-3DE53204B56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32906" y="2518099"/>
            <a:ext cx="1180406" cy="984431"/>
          </a:xfrm>
          <a:prstGeom prst="rect">
            <a:avLst/>
          </a:prstGeom>
        </p:spPr>
      </p:pic>
    </p:spTree>
    <p:extLst>
      <p:ext uri="{BB962C8B-B14F-4D97-AF65-F5344CB8AC3E}">
        <p14:creationId xmlns:p14="http://schemas.microsoft.com/office/powerpoint/2010/main" val="21607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533-696E-5B4B-A65D-C9445F901DA6}"/>
              </a:ext>
            </a:extLst>
          </p:cNvPr>
          <p:cNvSpPr>
            <a:spLocks noGrp="1"/>
          </p:cNvSpPr>
          <p:nvPr>
            <p:ph type="title"/>
          </p:nvPr>
        </p:nvSpPr>
        <p:spPr/>
        <p:txBody>
          <a:bodyPr>
            <a:normAutofit/>
          </a:bodyPr>
          <a:lstStyle/>
          <a:p>
            <a:pPr>
              <a:lnSpc>
                <a:spcPct val="100000"/>
              </a:lnSpc>
            </a:pPr>
            <a:r>
              <a:rPr lang="en-US" sz="4000" dirty="0">
                <a:latin typeface="Arial" panose="020B0604020202020204" pitchFamily="34" charset="0"/>
                <a:cs typeface="Arial" panose="020B0604020202020204" pitchFamily="34" charset="0"/>
              </a:rPr>
              <a:t>How does gravity relate back to the Formation of Earth?</a:t>
            </a:r>
          </a:p>
        </p:txBody>
      </p:sp>
      <p:sp>
        <p:nvSpPr>
          <p:cNvPr id="3" name="Content Placeholder 2">
            <a:extLst>
              <a:ext uri="{FF2B5EF4-FFF2-40B4-BE49-F238E27FC236}">
                <a16:creationId xmlns:a16="http://schemas.microsoft.com/office/drawing/2014/main" id="{D076B116-2E88-DF49-99ED-72BB1D65C6AA}"/>
              </a:ext>
            </a:extLst>
          </p:cNvPr>
          <p:cNvSpPr>
            <a:spLocks noGrp="1"/>
          </p:cNvSpPr>
          <p:nvPr>
            <p:ph idx="1"/>
          </p:nvPr>
        </p:nvSpPr>
        <p:spPr>
          <a:xfrm>
            <a:off x="628650" y="2329890"/>
            <a:ext cx="7886700" cy="2988422"/>
          </a:xfrm>
        </p:spPr>
        <p:txBody>
          <a:bodyPr>
            <a:normAutofit fontScale="92500" lnSpcReduction="10000"/>
          </a:bodyPr>
          <a:lstStyle/>
          <a:p>
            <a:pPr>
              <a:lnSpc>
                <a:spcPct val="100000"/>
              </a:lnSpc>
              <a:spcBef>
                <a:spcPts val="0"/>
              </a:spcBef>
            </a:pPr>
            <a:r>
              <a:rPr lang="en-US" sz="2400" i="1" dirty="0">
                <a:latin typeface="Arial" panose="020B0604020202020204" pitchFamily="34" charset="0"/>
                <a:cs typeface="Arial" panose="020B0604020202020204" pitchFamily="34" charset="0"/>
              </a:rPr>
              <a:t>“As our infant planet grew larger, it was like both a gravitational vacuum cleaner and a leaf blower.” </a:t>
            </a:r>
          </a:p>
          <a:p>
            <a:pPr marL="0" indent="0">
              <a:lnSpc>
                <a:spcPct val="100000"/>
              </a:lnSpc>
              <a:spcBef>
                <a:spcPts val="0"/>
              </a:spcBef>
              <a:buNone/>
            </a:pPr>
            <a:r>
              <a:rPr lang="en-US" sz="1800" i="1" dirty="0">
                <a:latin typeface="Arial" panose="020B0604020202020204" pitchFamily="34" charset="0"/>
                <a:cs typeface="Arial" panose="020B0604020202020204" pitchFamily="34" charset="0"/>
              </a:rPr>
              <a:t>		—quote from “The Life and Death of Planet Earth” </a:t>
            </a:r>
          </a:p>
          <a:p>
            <a:pPr marL="0" indent="0">
              <a:lnSpc>
                <a:spcPct val="100000"/>
              </a:lnSpc>
              <a:spcBef>
                <a:spcPts val="0"/>
              </a:spcBef>
              <a:buNone/>
            </a:pPr>
            <a:r>
              <a:rPr lang="en-US" sz="1800" i="1" dirty="0">
                <a:latin typeface="Arial" panose="020B0604020202020204" pitchFamily="34" charset="0"/>
                <a:cs typeface="Arial" panose="020B0604020202020204" pitchFamily="34" charset="0"/>
              </a:rPr>
              <a:t>				by Peter Ward and Donald Brownlee</a:t>
            </a:r>
          </a:p>
          <a:p>
            <a:pPr>
              <a:lnSpc>
                <a:spcPct val="100000"/>
              </a:lnSpc>
              <a:spcBef>
                <a:spcPts val="0"/>
              </a:spcBef>
            </a:pPr>
            <a:endParaRPr lang="en-US" sz="2400" i="1" dirty="0">
              <a:latin typeface="Arial" panose="020B0604020202020204" pitchFamily="34" charset="0"/>
              <a:cs typeface="Arial" panose="020B0604020202020204" pitchFamily="34" charset="0"/>
            </a:endParaRP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What does it mean to be a gravitational vacuum? </a:t>
            </a:r>
          </a:p>
          <a:p>
            <a:pPr marL="0" indent="0" algn="ctr">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AND </a:t>
            </a:r>
          </a:p>
          <a:p>
            <a:pPr>
              <a:lnSpc>
                <a:spcPct val="100000"/>
              </a:lnSpc>
              <a:spcBef>
                <a:spcPts val="0"/>
              </a:spcBef>
            </a:pPr>
            <a:r>
              <a:rPr lang="en-US" sz="2400" dirty="0">
                <a:latin typeface="Arial" panose="020B0604020202020204" pitchFamily="34" charset="0"/>
                <a:cs typeface="Arial" panose="020B0604020202020204" pitchFamily="34" charset="0"/>
              </a:rPr>
              <a:t>What did that mean for the frequency of impacts from large meteors over time? </a:t>
            </a:r>
          </a:p>
          <a:p>
            <a:pPr>
              <a:lnSpc>
                <a:spcPct val="100000"/>
              </a:lnSpc>
              <a:spcBef>
                <a:spcPts val="0"/>
              </a:spcBef>
            </a:pP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86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84E0-C13E-A646-89BA-36A931B4029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Let’s revisit our model…</a:t>
            </a:r>
          </a:p>
        </p:txBody>
      </p:sp>
      <p:sp>
        <p:nvSpPr>
          <p:cNvPr id="3" name="Content Placeholder 2">
            <a:extLst>
              <a:ext uri="{FF2B5EF4-FFF2-40B4-BE49-F238E27FC236}">
                <a16:creationId xmlns:a16="http://schemas.microsoft.com/office/drawing/2014/main" id="{0E9EACE0-3680-124C-9F75-E6BB15C8F9BE}"/>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Do we need to change or add anything?</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63154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E21C-3736-7D4A-B638-84401B492813}"/>
              </a:ext>
            </a:extLst>
          </p:cNvPr>
          <p:cNvSpPr>
            <a:spLocks noGrp="1"/>
          </p:cNvSpPr>
          <p:nvPr>
            <p:ph type="title"/>
          </p:nvPr>
        </p:nvSpPr>
        <p:spPr>
          <a:xfrm>
            <a:off x="440391" y="275539"/>
            <a:ext cx="7886700" cy="1325563"/>
          </a:xfrm>
        </p:spPr>
        <p:txBody>
          <a:bodyPr>
            <a:normAutofit/>
          </a:bodyPr>
          <a:lstStyle/>
          <a:p>
            <a:r>
              <a:rPr lang="en-US" sz="2400" dirty="0">
                <a:latin typeface="Arial" panose="020B0604020202020204" pitchFamily="34" charset="0"/>
                <a:cs typeface="Arial" panose="020B0604020202020204" pitchFamily="34" charset="0"/>
              </a:rPr>
              <a:t>Rewind, Rewind, Rewind the Clock</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All the way back to the VERY beginning.</a:t>
            </a:r>
          </a:p>
        </p:txBody>
      </p:sp>
      <p:sp>
        <p:nvSpPr>
          <p:cNvPr id="3" name="Content Placeholder 2">
            <a:extLst>
              <a:ext uri="{FF2B5EF4-FFF2-40B4-BE49-F238E27FC236}">
                <a16:creationId xmlns:a16="http://schemas.microsoft.com/office/drawing/2014/main" id="{0108DEF5-6F1E-8A49-A41E-991BC609C219}"/>
              </a:ext>
            </a:extLst>
          </p:cNvPr>
          <p:cNvSpPr>
            <a:spLocks noGrp="1"/>
          </p:cNvSpPr>
          <p:nvPr>
            <p:ph idx="1"/>
          </p:nvPr>
        </p:nvSpPr>
        <p:spPr>
          <a:xfrm>
            <a:off x="410135" y="1455831"/>
            <a:ext cx="8431861" cy="1035021"/>
          </a:xfrm>
        </p:spPr>
        <p:txBody>
          <a:bodyPr>
            <a:normAutofit/>
          </a:bodyPr>
          <a:lstStyle/>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Scientists have been wondering for a long time how the first space rocks on our solar system might have stuck together.</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7498" y="2490852"/>
            <a:ext cx="2087812" cy="298228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25762" y="2490852"/>
            <a:ext cx="5301841" cy="2982286"/>
          </a:xfrm>
          <a:prstGeom prst="rect">
            <a:avLst/>
          </a:prstGeom>
        </p:spPr>
      </p:pic>
      <p:sp>
        <p:nvSpPr>
          <p:cNvPr id="6" name="Content Placeholder 2">
            <a:extLst>
              <a:ext uri="{FF2B5EF4-FFF2-40B4-BE49-F238E27FC236}">
                <a16:creationId xmlns:a16="http://schemas.microsoft.com/office/drawing/2014/main" id="{0108DEF5-6F1E-8A49-A41E-991BC609C219}"/>
              </a:ext>
            </a:extLst>
          </p:cNvPr>
          <p:cNvSpPr txBox="1">
            <a:spLocks/>
          </p:cNvSpPr>
          <p:nvPr/>
        </p:nvSpPr>
        <p:spPr>
          <a:xfrm>
            <a:off x="440391" y="5688554"/>
            <a:ext cx="8213346" cy="103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What do we think might have caused the first space rocks to stick together? What role might gravity play and why?</a:t>
            </a:r>
          </a:p>
        </p:txBody>
      </p:sp>
    </p:spTree>
    <p:extLst>
      <p:ext uri="{BB962C8B-B14F-4D97-AF65-F5344CB8AC3E}">
        <p14:creationId xmlns:p14="http://schemas.microsoft.com/office/powerpoint/2010/main" val="241780221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09: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2AA21F23-C20E-244C-926C-1E1110129CAE}"/>
              </a:ext>
            </a:extLst>
          </p:cNvPr>
          <p:cNvSpPr>
            <a:spLocks noGrp="1"/>
          </p:cNvSpPr>
          <p:nvPr>
            <p:ph type="body" sz="quarter" idx="10"/>
          </p:nvPr>
        </p:nvSpPr>
        <p:spPr/>
        <p:txBody>
          <a:bodyPr/>
          <a:lstStyle/>
          <a:p>
            <a:r>
              <a:rPr lang="en-US" b="1" dirty="0" smtClean="0">
                <a:sym typeface="Wingdings" panose="05000000000000000000" pitchFamily="2" charset="2"/>
              </a:rPr>
              <a:t>What we’ve figured out…</a:t>
            </a:r>
          </a:p>
          <a:p>
            <a:r>
              <a:rPr lang="en-US" dirty="0" smtClean="0"/>
              <a:t>We </a:t>
            </a:r>
            <a:r>
              <a:rPr lang="en-US" dirty="0"/>
              <a:t>now have a fairly complete model for molten Earth.</a:t>
            </a:r>
          </a:p>
          <a:p>
            <a:endParaRPr lang="en-US" dirty="0"/>
          </a:p>
        </p:txBody>
      </p:sp>
      <p:sp>
        <p:nvSpPr>
          <p:cNvPr id="4" name="Text Placeholder 3"/>
          <p:cNvSpPr>
            <a:spLocks noGrp="1"/>
          </p:cNvSpPr>
          <p:nvPr>
            <p:ph type="body" sz="quarter" idx="11"/>
          </p:nvPr>
        </p:nvSpPr>
        <p:spPr/>
        <p:txBody>
          <a:bodyPr/>
          <a:lstStyle/>
          <a:p>
            <a:pPr>
              <a:lnSpc>
                <a:spcPct val="100000"/>
              </a:lnSpc>
              <a:spcAft>
                <a:spcPts val="400"/>
              </a:spcAft>
            </a:pPr>
            <a:r>
              <a:rPr lang="en-US" dirty="0"/>
              <a:t>LS </a:t>
            </a:r>
            <a:r>
              <a:rPr lang="en-US" dirty="0" smtClean="0"/>
              <a:t>09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a:p>
            <a:endParaRPr lang="en-US" dirty="0"/>
          </a:p>
        </p:txBody>
      </p:sp>
    </p:spTree>
    <p:extLst>
      <p:ext uri="{BB962C8B-B14F-4D97-AF65-F5344CB8AC3E}">
        <p14:creationId xmlns:p14="http://schemas.microsoft.com/office/powerpoint/2010/main" val="1822330497"/>
      </p:ext>
    </p:extLst>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10: Learning Segment </a:t>
            </a:r>
            <a:r>
              <a:rPr lang="en-US" dirty="0" smtClean="0"/>
              <a:t>Overview</a:t>
            </a:r>
            <a:endParaRPr lang="en-US" dirty="0"/>
          </a:p>
        </p:txBody>
      </p:sp>
      <p:sp>
        <p:nvSpPr>
          <p:cNvPr id="4" name="Text Placeholder 3">
            <a:extLst>
              <a:ext uri="{FF2B5EF4-FFF2-40B4-BE49-F238E27FC236}">
                <a16:creationId xmlns:a16="http://schemas.microsoft.com/office/drawing/2014/main" id="{AA4842D7-1D76-0640-8F00-3FB1D51B08E4}"/>
              </a:ext>
            </a:extLst>
          </p:cNvPr>
          <p:cNvSpPr>
            <a:spLocks noGrp="1"/>
          </p:cNvSpPr>
          <p:nvPr>
            <p:ph type="body" sz="quarter" idx="10"/>
          </p:nvPr>
        </p:nvSpPr>
        <p:spPr/>
        <p:txBody>
          <a:bodyPr/>
          <a:lstStyle/>
          <a:p>
            <a:r>
              <a:rPr lang="en-US" b="1" dirty="0" smtClean="0"/>
              <a:t>We </a:t>
            </a:r>
            <a:r>
              <a:rPr lang="en-US" b="1" dirty="0"/>
              <a:t>consider the final pieces of the </a:t>
            </a:r>
            <a:r>
              <a:rPr lang="en-US" b="1" dirty="0" smtClean="0"/>
              <a:t>model </a:t>
            </a:r>
            <a:r>
              <a:rPr lang="en-US" b="1" dirty="0"/>
              <a:t>and work to understand how Earth must have cooled enough to form an exterior crust.</a:t>
            </a:r>
            <a:endParaRPr lang="en-US" dirty="0"/>
          </a:p>
          <a:p>
            <a:pPr>
              <a:spcAft>
                <a:spcPts val="600"/>
              </a:spcAft>
            </a:pPr>
            <a:endParaRPr lang="en-US" dirty="0"/>
          </a:p>
        </p:txBody>
      </p:sp>
      <p:sp>
        <p:nvSpPr>
          <p:cNvPr id="7" name="Text Placeholder 6">
            <a:extLst>
              <a:ext uri="{FF2B5EF4-FFF2-40B4-BE49-F238E27FC236}">
                <a16:creationId xmlns:a16="http://schemas.microsoft.com/office/drawing/2014/main" id="{3B23B2BE-55F7-444D-BBE8-683B04DA3777}"/>
              </a:ext>
            </a:extLst>
          </p:cNvPr>
          <p:cNvSpPr>
            <a:spLocks noGrp="1"/>
          </p:cNvSpPr>
          <p:nvPr>
            <p:ph type="body" sz="quarter" idx="12"/>
          </p:nvPr>
        </p:nvSpPr>
        <p:spPr/>
        <p:txBody>
          <a:bodyPr/>
          <a:lstStyle/>
          <a:p>
            <a:pPr>
              <a:spcAft>
                <a:spcPts val="600"/>
              </a:spcAft>
            </a:pPr>
            <a:r>
              <a:rPr lang="en-US" u="sng" dirty="0"/>
              <a:t>Resources you will need</a:t>
            </a:r>
            <a:r>
              <a:rPr lang="en-US" dirty="0"/>
              <a:t>:</a:t>
            </a:r>
          </a:p>
          <a:p>
            <a:r>
              <a:rPr lang="en-US" dirty="0"/>
              <a:t>FE Doodle Sheet</a:t>
            </a:r>
          </a:p>
          <a:p>
            <a:r>
              <a:rPr lang="en-US" dirty="0"/>
              <a:t>FE 10 Cooling Butter Lab (for </a:t>
            </a:r>
            <a:r>
              <a:rPr lang="en-US" dirty="0" smtClean="0"/>
              <a:t>Students), FE </a:t>
            </a:r>
            <a:r>
              <a:rPr lang="en-US" dirty="0"/>
              <a:t>10 Cooling Butter Lab Teacher </a:t>
            </a:r>
            <a:r>
              <a:rPr lang="en-US" dirty="0" smtClean="0"/>
              <a:t>Guide, FE </a:t>
            </a:r>
            <a:r>
              <a:rPr lang="en-US" dirty="0"/>
              <a:t>10 Butter Lab Teacher Guide </a:t>
            </a:r>
            <a:r>
              <a:rPr lang="en-US" dirty="0" smtClean="0"/>
              <a:t>Video</a:t>
            </a:r>
          </a:p>
          <a:p>
            <a:r>
              <a:rPr lang="en-US" dirty="0" smtClean="0"/>
              <a:t>FE 10 Optional Reading – </a:t>
            </a:r>
            <a:r>
              <a:rPr lang="en-US" dirty="0" smtClean="0"/>
              <a:t>Earth’s Formation</a:t>
            </a:r>
            <a:endParaRPr lang="en-US" dirty="0" smtClean="0"/>
          </a:p>
          <a:p>
            <a:r>
              <a:rPr lang="en-US" dirty="0" smtClean="0"/>
              <a:t>FE 10 Optional Reading Summary Sheet</a:t>
            </a:r>
            <a:endParaRPr lang="en-US" dirty="0"/>
          </a:p>
          <a:p>
            <a:endParaRPr lang="en-US" dirty="0"/>
          </a:p>
          <a:p>
            <a:pPr>
              <a:spcAft>
                <a:spcPts val="600"/>
              </a:spcAft>
            </a:pPr>
            <a:r>
              <a:rPr lang="en-US" u="sng" dirty="0"/>
              <a:t>MBER </a:t>
            </a:r>
            <a:r>
              <a:rPr lang="en-US" u="sng" dirty="0" smtClean="0"/>
              <a:t>Essentials</a:t>
            </a:r>
            <a:r>
              <a:rPr lang="en-US" dirty="0" smtClean="0"/>
              <a:t>: FAQ </a:t>
            </a:r>
            <a:r>
              <a:rPr lang="en-US" dirty="0"/>
              <a:t>Finalizing the </a:t>
            </a:r>
            <a:r>
              <a:rPr lang="en-US" dirty="0" smtClean="0"/>
              <a:t>Model, FAQ Close Enough</a:t>
            </a:r>
            <a:endParaRPr lang="en-US" dirty="0"/>
          </a:p>
          <a:p>
            <a:endParaRPr lang="en-US" dirty="0"/>
          </a:p>
        </p:txBody>
      </p:sp>
      <p:sp>
        <p:nvSpPr>
          <p:cNvPr id="5" name="Text Placeholder 4">
            <a:extLst>
              <a:ext uri="{FF2B5EF4-FFF2-40B4-BE49-F238E27FC236}">
                <a16:creationId xmlns:a16="http://schemas.microsoft.com/office/drawing/2014/main" id="{A438A7CC-DCF7-3B40-B51D-71224279A7EA}"/>
              </a:ext>
            </a:extLst>
          </p:cNvPr>
          <p:cNvSpPr>
            <a:spLocks noGrp="1"/>
          </p:cNvSpPr>
          <p:nvPr>
            <p:ph type="body" sz="quarter" idx="11"/>
          </p:nvPr>
        </p:nvSpPr>
        <p:spPr/>
        <p:txBody>
          <a:bodyPr/>
          <a:lstStyle/>
          <a:p>
            <a:r>
              <a:rPr lang="en-US" dirty="0"/>
              <a:t>55 minutes</a:t>
            </a:r>
          </a:p>
        </p:txBody>
      </p:sp>
    </p:spTree>
    <p:extLst>
      <p:ext uri="{BB962C8B-B14F-4D97-AF65-F5344CB8AC3E}">
        <p14:creationId xmlns:p14="http://schemas.microsoft.com/office/powerpoint/2010/main" val="3342552639"/>
      </p:ext>
    </p:extLst>
  </p:cSld>
  <p:clrMapOvr>
    <a:masterClrMapping/>
  </p:clrMapOvr>
  <p:transition spd="med"/>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10: A Last Step</a:t>
            </a:r>
          </a:p>
        </p:txBody>
      </p:sp>
      <p:sp>
        <p:nvSpPr>
          <p:cNvPr id="2" name="Text Placeholder 1">
            <a:extLst>
              <a:ext uri="{FF2B5EF4-FFF2-40B4-BE49-F238E27FC236}">
                <a16:creationId xmlns:a16="http://schemas.microsoft.com/office/drawing/2014/main" id="{9CB3C22F-A1D1-2C4E-96FC-164142FC2D8B}"/>
              </a:ext>
            </a:extLst>
          </p:cNvPr>
          <p:cNvSpPr>
            <a:spLocks noGrp="1"/>
          </p:cNvSpPr>
          <p:nvPr>
            <p:ph type="body" sz="quarter" idx="10"/>
          </p:nvPr>
        </p:nvSpPr>
        <p:spPr/>
        <p:txBody>
          <a:bodyPr/>
          <a:lstStyle/>
          <a:p>
            <a:pPr>
              <a:spcAft>
                <a:spcPts val="600"/>
              </a:spcAft>
            </a:pPr>
            <a:r>
              <a:rPr lang="en-US" dirty="0"/>
              <a:t>In this learning segment, you’ll need to be certain you develop ideas about two processes instrumental in Earth’s formation: (1) heating and (2) cooling. </a:t>
            </a:r>
          </a:p>
          <a:p>
            <a:pPr>
              <a:spcAft>
                <a:spcPts val="600"/>
              </a:spcAft>
            </a:pPr>
            <a:r>
              <a:rPr lang="en-US" dirty="0"/>
              <a:t>Heating: If the class has not already established the idea of a “molten Earth”—that the collisions and impacts that formed the growing proto-Earth generated enough heat to make the entire mass of rock molten—you’ll need to do so at this time.</a:t>
            </a:r>
          </a:p>
          <a:p>
            <a:pPr>
              <a:spcAft>
                <a:spcPts val="600"/>
              </a:spcAft>
            </a:pPr>
            <a:r>
              <a:rPr lang="en-US" dirty="0"/>
              <a:t>Cooling: Once the idea of molten Earth is on the table, it’s a relatively easy push toward asking students, “How then did the Earth cool?”</a:t>
            </a:r>
          </a:p>
          <a:p>
            <a:pPr>
              <a:spcAft>
                <a:spcPts val="600"/>
              </a:spcAft>
            </a:pPr>
            <a:r>
              <a:rPr lang="en-US" dirty="0"/>
              <a:t>Though we haven’t formally established that contemporary (i.e. “cooled”) Earth still has a molten core, your students will likely have this idea from middle school science or informal education experiences. This is not the time to unpack all of the layers of the Earth’s interior, but we do need to address the cooling of the exterior before moving on to the development of the other spheres (hydro, </a:t>
            </a:r>
            <a:r>
              <a:rPr lang="en-US" dirty="0" err="1"/>
              <a:t>atmo</a:t>
            </a:r>
            <a:r>
              <a:rPr lang="en-US" dirty="0"/>
              <a:t>, bio) in the next unit.</a:t>
            </a:r>
          </a:p>
          <a:p>
            <a:pPr>
              <a:spcAft>
                <a:spcPts val="600"/>
              </a:spcAft>
            </a:pPr>
            <a:r>
              <a:rPr lang="en-US" dirty="0"/>
              <a:t>You’ll give students an opportunity to offer their own ideas about cooling (or rearticulate the ideas if already present in the class’s model). Following the discussion, you can engage kids in a demo using cooled butter to simulate the process of planetary cooling (or have them do it individually at home). The big idea here is that planets—and other hot objects—cool from the outside inward. This sets us up to understand the molten interior later during plate tectonics.</a:t>
            </a:r>
          </a:p>
          <a:p>
            <a:pPr>
              <a:spcAft>
                <a:spcPts val="600"/>
              </a:spcAft>
            </a:pPr>
            <a:r>
              <a:rPr lang="en-US" dirty="0"/>
              <a:t>At the end of this learning segment, you should have completed your model for formation of the Earth’s geosphere. (See notes on “Finalizing the Model” on the next slide and tips about doing so on the MBER website.) The final slides provide a transition to the next unit. </a:t>
            </a:r>
            <a:endParaRPr lang="en-US" dirty="0" smtClean="0"/>
          </a:p>
        </p:txBody>
      </p:sp>
    </p:spTree>
    <p:extLst>
      <p:ext uri="{BB962C8B-B14F-4D97-AF65-F5344CB8AC3E}">
        <p14:creationId xmlns:p14="http://schemas.microsoft.com/office/powerpoint/2010/main" val="894739349"/>
      </p:ext>
    </p:extLst>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10: A Last Step</a:t>
            </a:r>
          </a:p>
        </p:txBody>
      </p:sp>
      <p:sp>
        <p:nvSpPr>
          <p:cNvPr id="2" name="Text Placeholder 1">
            <a:extLst>
              <a:ext uri="{FF2B5EF4-FFF2-40B4-BE49-F238E27FC236}">
                <a16:creationId xmlns:a16="http://schemas.microsoft.com/office/drawing/2014/main" id="{9CB3C22F-A1D1-2C4E-96FC-164142FC2D8B}"/>
              </a:ext>
            </a:extLst>
          </p:cNvPr>
          <p:cNvSpPr>
            <a:spLocks noGrp="1"/>
          </p:cNvSpPr>
          <p:nvPr>
            <p:ph type="body" sz="quarter" idx="10"/>
          </p:nvPr>
        </p:nvSpPr>
        <p:spPr/>
        <p:txBody>
          <a:bodyPr/>
          <a:lstStyle/>
          <a:p>
            <a:pPr>
              <a:spcAft>
                <a:spcPts val="600"/>
              </a:spcAft>
            </a:pPr>
            <a:r>
              <a:rPr lang="en-US" dirty="0" smtClean="0"/>
              <a:t>Some teachers find it helpful to reinforce the model with their students at this point. You may have students engage with a reading or video that recaps current thinking on the origins of the Solar System and of the Earth. Keep in mind that we have only explored the formation of the rocky geosphere. Anything you show students will likely need to be muted and screen for the stealing of “</a:t>
            </a:r>
            <a:r>
              <a:rPr lang="en-US" dirty="0" err="1" smtClean="0"/>
              <a:t>ahas</a:t>
            </a:r>
            <a:r>
              <a:rPr lang="en-US" dirty="0" smtClean="0"/>
              <a:t>!” from the next, shorter unit which explores the origin of both the oceans (hydrosphere) and atmosphere.</a:t>
            </a:r>
          </a:p>
          <a:p>
            <a:pPr>
              <a:spcAft>
                <a:spcPts val="600"/>
              </a:spcAft>
            </a:pPr>
            <a:r>
              <a:rPr lang="en-US" dirty="0" smtClean="0"/>
              <a:t>See the optional resources we’ve provided for ideas. But if your students are ready to move on to the next unit, move on! There will be an opportunity to assess their understanding of the origin of the geosphere at the end of the next unit (after we’ve added ideas about the oceans and atmosphere).</a:t>
            </a:r>
            <a:endParaRPr lang="en-US" dirty="0"/>
          </a:p>
          <a:p>
            <a:endParaRPr lang="en-US" dirty="0"/>
          </a:p>
        </p:txBody>
      </p:sp>
    </p:spTree>
    <p:extLst>
      <p:ext uri="{BB962C8B-B14F-4D97-AF65-F5344CB8AC3E}">
        <p14:creationId xmlns:p14="http://schemas.microsoft.com/office/powerpoint/2010/main" val="2945761733"/>
      </p:ext>
    </p:extLst>
  </p:cSld>
  <p:clrMapOvr>
    <a:masterClrMapping/>
  </p:clrMapOvr>
  <p:transition spd="med"/>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10: Finalizing the Model</a:t>
            </a:r>
          </a:p>
        </p:txBody>
      </p:sp>
      <p:sp>
        <p:nvSpPr>
          <p:cNvPr id="2" name="Text Placeholder 1">
            <a:extLst>
              <a:ext uri="{FF2B5EF4-FFF2-40B4-BE49-F238E27FC236}">
                <a16:creationId xmlns:a16="http://schemas.microsoft.com/office/drawing/2014/main" id="{21D9C623-A511-2043-9BE8-7B5E46525946}"/>
              </a:ext>
            </a:extLst>
          </p:cNvPr>
          <p:cNvSpPr>
            <a:spLocks noGrp="1"/>
          </p:cNvSpPr>
          <p:nvPr>
            <p:ph type="body" sz="quarter" idx="10"/>
          </p:nvPr>
        </p:nvSpPr>
        <p:spPr/>
        <p:txBody>
          <a:bodyPr/>
          <a:lstStyle/>
          <a:p>
            <a:r>
              <a:rPr lang="en-US" dirty="0"/>
              <a:t>Models in science are never really "final", but in the classroom, there are times when we need to put a "period" (or at least a "comma") on our model so that  we can move on to new phenomena and ideas. Working through the process of finalizing the model with your students can be tricky, especially if there are ideas that still need to be evaluated or even generated before you are ready to do so. Here are some tips for handling pieces of this process that teachers have found useful.</a:t>
            </a:r>
          </a:p>
          <a:p>
            <a:r>
              <a:rPr lang="en-US" b="1" dirty="0"/>
              <a:t>How do you guide the class to settle on a “final" working model? </a:t>
            </a:r>
            <a:endParaRPr lang="en-US" dirty="0"/>
          </a:p>
          <a:p>
            <a:r>
              <a:rPr lang="en-US" dirty="0"/>
              <a:t>First, note that there is no final model. Models are always subject to revision in the light of new data. Once you have completed all of the activities designed to test and deepen the model, the class decides whether or not further revisions are needed. To do this, we direct the class to </a:t>
            </a:r>
            <a:r>
              <a:rPr lang="en-US" u="sng" dirty="0"/>
              <a:t>consider whether or not our model meets the model criteria</a:t>
            </a:r>
            <a:r>
              <a:rPr lang="en-US" dirty="0"/>
              <a:t>: </a:t>
            </a:r>
          </a:p>
          <a:p>
            <a:pPr lvl="1"/>
            <a:r>
              <a:rPr lang="en-US" sz="1410" dirty="0"/>
              <a:t>Does it fit our data and explain our observations?</a:t>
            </a:r>
          </a:p>
          <a:p>
            <a:pPr lvl="1"/>
            <a:r>
              <a:rPr lang="en-US" sz="1410" dirty="0"/>
              <a:t>Is it realistic/plausible, given what we know about the natural world?</a:t>
            </a:r>
          </a:p>
          <a:p>
            <a:pPr lvl="1"/>
            <a:r>
              <a:rPr lang="en-US" sz="1410" dirty="0"/>
              <a:t>Using it, can we make accurate predictions?</a:t>
            </a:r>
            <a:r>
              <a:rPr lang="en-US" sz="1410" dirty="0" smtClean="0"/>
              <a:t>​</a:t>
            </a:r>
          </a:p>
          <a:p>
            <a:pPr marL="457200" lvl="1" indent="0">
              <a:buNone/>
            </a:pPr>
            <a:endParaRPr lang="en-US" sz="1410" dirty="0"/>
          </a:p>
          <a:p>
            <a:r>
              <a:rPr lang="en-US" dirty="0"/>
              <a:t>Note that any re-evaluation of the model is not a discussion about what is right or wrong, but a judgment as to what is best based on the criteria. Because the model ideas came from the whole group, no one is personally associated with them and there are no hurt feelings if an idea is discarded or changed. Our goal is to develop the best possible model for the benefit of all. </a:t>
            </a:r>
          </a:p>
          <a:p>
            <a:r>
              <a:rPr lang="en-US" dirty="0"/>
              <a:t>Once everyone is happy with the model it is considered “final” (unless future evidence suggests it should be revised). You can use a number of strategies for determining when the class is happy with the model such as five-finger voting.</a:t>
            </a:r>
            <a:r>
              <a:rPr lang="en-US" b="1" dirty="0"/>
              <a:t> </a:t>
            </a:r>
            <a:endParaRPr lang="en-US" dirty="0"/>
          </a:p>
          <a:p>
            <a:endParaRPr lang="en-US" dirty="0"/>
          </a:p>
        </p:txBody>
      </p:sp>
    </p:spTree>
    <p:extLst>
      <p:ext uri="{BB962C8B-B14F-4D97-AF65-F5344CB8AC3E}">
        <p14:creationId xmlns:p14="http://schemas.microsoft.com/office/powerpoint/2010/main" val="523944709"/>
      </p:ext>
    </p:extLst>
  </p:cSld>
  <p:clrMapOvr>
    <a:masterClrMapping/>
  </p:clrMapOvr>
  <p:transition spd="med"/>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10: Finalizing the Model</a:t>
            </a:r>
          </a:p>
        </p:txBody>
      </p:sp>
      <p:sp>
        <p:nvSpPr>
          <p:cNvPr id="2" name="Text Placeholder 1">
            <a:extLst>
              <a:ext uri="{FF2B5EF4-FFF2-40B4-BE49-F238E27FC236}">
                <a16:creationId xmlns:a16="http://schemas.microsoft.com/office/drawing/2014/main" id="{0F0B5658-33AD-A049-B7BA-6E8B651801CB}"/>
              </a:ext>
            </a:extLst>
          </p:cNvPr>
          <p:cNvSpPr>
            <a:spLocks noGrp="1"/>
          </p:cNvSpPr>
          <p:nvPr>
            <p:ph type="body" sz="quarter" idx="10"/>
          </p:nvPr>
        </p:nvSpPr>
        <p:spPr/>
        <p:txBody>
          <a:bodyPr/>
          <a:lstStyle/>
          <a:p>
            <a:r>
              <a:rPr lang="en-US" b="1" dirty="0"/>
              <a:t>What do you do if students are happy with the model but you know there is still something missing? </a:t>
            </a:r>
            <a:r>
              <a:rPr lang="en-US" dirty="0"/>
              <a:t>In this case you may need to ask some probing questions to help students see that the model does not have all the ideas needed to answer the original question. You may need to find another activity, reading, or video to provide the information students need to complete the model.</a:t>
            </a:r>
          </a:p>
          <a:p>
            <a:r>
              <a:rPr lang="en-US" b="1" dirty="0"/>
              <a:t>What do you do / can you do with the model now? </a:t>
            </a:r>
            <a:r>
              <a:rPr lang="en-US" dirty="0"/>
              <a:t>Models in science do not work in isolation: they are inextricably linked to one another. Any model can be connected to others, and this provides incredible opportunities for students to make connections across the curriculum. Be ready to revisit models as the year goes along. Some models, such as Natural Selection, are revised very intentionally as student understanding of biology deepens throughout the year. Others may not be so directly re-addressed, but the opportunities are there should you want or need them. </a:t>
            </a:r>
          </a:p>
          <a:p>
            <a:r>
              <a:rPr lang="en-US" dirty="0"/>
              <a:t>Classroom models are ALWAYS subject to revision. (Are you sensing this point is important?) Be prepared for both planned and spontaneous revisions as student ideas or understandings shift in light of new phenomena. This is how science works. Our understanding of what's going on with the universe shifts as new data is generated, new observations made, new patterns recognized. This is the exciting part of science: we may never get to a complete "right" answer!</a:t>
            </a:r>
          </a:p>
          <a:p>
            <a:r>
              <a:rPr lang="en-US" dirty="0"/>
              <a:t>A "final" </a:t>
            </a:r>
            <a:r>
              <a:rPr lang="en-US" u="sng" dirty="0"/>
              <a:t>list of model ideas is NEVER to be the subject of an assessment</a:t>
            </a:r>
            <a:r>
              <a:rPr lang="en-US" dirty="0"/>
              <a:t>. The ideas are </a:t>
            </a:r>
            <a:r>
              <a:rPr lang="en-US" u="sng" dirty="0"/>
              <a:t>tools for students</a:t>
            </a:r>
            <a:r>
              <a:rPr lang="en-US" dirty="0"/>
              <a:t> in their evaluation of natural phenomena. If you want to test their understanding of a model, why not give them a pattern or phenomenon and ask them to apply appropriate models. Alternately, you can give them a scenario (phenomenon) and ask which model ideas apply. Some teachers allow students to use their "model summary" sheet as a "cheat sheet" for such exams. Importantly here we are evaluating student understanding of how to use model ideas, not their ability to memorize the components of a model.</a:t>
            </a:r>
          </a:p>
          <a:p>
            <a:endParaRPr lang="en-US" dirty="0"/>
          </a:p>
        </p:txBody>
      </p:sp>
    </p:spTree>
    <p:extLst>
      <p:ext uri="{BB962C8B-B14F-4D97-AF65-F5344CB8AC3E}">
        <p14:creationId xmlns:p14="http://schemas.microsoft.com/office/powerpoint/2010/main" val="367551320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6A6-EA29-4285-B33C-31CD72BF640E}"/>
              </a:ext>
            </a:extLst>
          </p:cNvPr>
          <p:cNvSpPr>
            <a:spLocks noGrp="1"/>
          </p:cNvSpPr>
          <p:nvPr>
            <p:ph type="title"/>
          </p:nvPr>
        </p:nvSpPr>
        <p:spPr>
          <a:xfrm>
            <a:off x="785611" y="304426"/>
            <a:ext cx="8201149" cy="837483"/>
          </a:xfrm>
        </p:spPr>
        <p:txBody>
          <a:bodyPr>
            <a:noAutofit/>
          </a:bodyPr>
          <a:lstStyle/>
          <a:p>
            <a:r>
              <a:rPr lang="en-US" sz="3600" dirty="0">
                <a:latin typeface="Arial" panose="020B0604020202020204" pitchFamily="34" charset="0"/>
                <a:cs typeface="Arial" panose="020B0604020202020204" pitchFamily="34" charset="0"/>
              </a:rPr>
              <a:t>How does Earth compare with other nearby objects in the solar system?</a:t>
            </a:r>
          </a:p>
        </p:txBody>
      </p:sp>
      <p:grpSp>
        <p:nvGrpSpPr>
          <p:cNvPr id="16" name="Group 15"/>
          <p:cNvGrpSpPr/>
          <p:nvPr/>
        </p:nvGrpSpPr>
        <p:grpSpPr>
          <a:xfrm>
            <a:off x="1666624" y="1401200"/>
            <a:ext cx="5708269" cy="5317825"/>
            <a:chOff x="6783852" y="1900197"/>
            <a:chExt cx="7435696" cy="6858000"/>
          </a:xfrm>
        </p:grpSpPr>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83852" y="1900197"/>
              <a:ext cx="7435696" cy="6858000"/>
            </a:xfrm>
            <a:prstGeom prst="rect">
              <a:avLst/>
            </a:prstGeom>
          </p:spPr>
        </p:pic>
        <p:sp>
          <p:nvSpPr>
            <p:cNvPr id="12" name="Oval 11"/>
            <p:cNvSpPr/>
            <p:nvPr/>
          </p:nvSpPr>
          <p:spPr>
            <a:xfrm>
              <a:off x="8530309" y="2806381"/>
              <a:ext cx="5273748" cy="5045631"/>
            </a:xfrm>
            <a:prstGeom prst="ellipse">
              <a:avLst/>
            </a:prstGeom>
            <a:noFill/>
            <a:ln w="206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530310" y="3306727"/>
              <a:ext cx="3885208" cy="391862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230140" y="2349795"/>
              <a:ext cx="5958785" cy="592233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2519919" y="3870251"/>
            <a:ext cx="414670" cy="2551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445276" y="2923953"/>
            <a:ext cx="2141792" cy="216904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594682" y="2739287"/>
            <a:ext cx="1063256" cy="369332"/>
          </a:xfrm>
          <a:prstGeom prst="rect">
            <a:avLst/>
          </a:prstGeom>
          <a:noFill/>
        </p:spPr>
        <p:txBody>
          <a:bodyPr wrap="square" rtlCol="0">
            <a:spAutoFit/>
          </a:bodyPr>
          <a:lstStyle/>
          <a:p>
            <a:r>
              <a:rPr lang="en-US" dirty="0">
                <a:solidFill>
                  <a:srgbClr val="00B0F0"/>
                </a:solidFill>
                <a:latin typeface="Arial" panose="020B0604020202020204" pitchFamily="34" charset="0"/>
                <a:cs typeface="Arial" panose="020B0604020202020204" pitchFamily="34" charset="0"/>
              </a:rPr>
              <a:t>Earth</a:t>
            </a:r>
          </a:p>
        </p:txBody>
      </p:sp>
    </p:spTree>
    <p:extLst>
      <p:ext uri="{BB962C8B-B14F-4D97-AF65-F5344CB8AC3E}">
        <p14:creationId xmlns:p14="http://schemas.microsoft.com/office/powerpoint/2010/main" val="29658649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F89D93-12E6-4ECC-A96E-C2DD5A05F4F2}"/>
              </a:ext>
            </a:extLst>
          </p:cNvPr>
          <p:cNvSpPr txBox="1">
            <a:spLocks/>
          </p:cNvSpPr>
          <p:nvPr/>
        </p:nvSpPr>
        <p:spPr>
          <a:xfrm>
            <a:off x="628650" y="1778631"/>
            <a:ext cx="7886700" cy="41252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5" name="Title 4"/>
          <p:cNvSpPr>
            <a:spLocks noGrp="1"/>
          </p:cNvSpPr>
          <p:nvPr>
            <p:ph type="title"/>
          </p:nvPr>
        </p:nvSpPr>
        <p:spPr/>
        <p:txBody>
          <a:bodyPr/>
          <a:lstStyle/>
          <a:p>
            <a:r>
              <a:rPr lang="en-US" dirty="0"/>
              <a:t>LS10: Sample model statements about </a:t>
            </a:r>
            <a:r>
              <a:rPr lang="en-US" dirty="0" smtClean="0"/>
              <a:t>cooling…</a:t>
            </a:r>
            <a:endParaRPr lang="en-US" dirty="0"/>
          </a:p>
        </p:txBody>
      </p:sp>
      <p:sp>
        <p:nvSpPr>
          <p:cNvPr id="4" name="Text Placeholder 3">
            <a:extLst>
              <a:ext uri="{FF2B5EF4-FFF2-40B4-BE49-F238E27FC236}">
                <a16:creationId xmlns:a16="http://schemas.microsoft.com/office/drawing/2014/main" id="{F7ED2559-663C-764F-AF46-E54900758211}"/>
              </a:ext>
            </a:extLst>
          </p:cNvPr>
          <p:cNvSpPr>
            <a:spLocks noGrp="1"/>
          </p:cNvSpPr>
          <p:nvPr>
            <p:ph type="body" sz="quarter" idx="10"/>
          </p:nvPr>
        </p:nvSpPr>
        <p:spPr/>
        <p:txBody>
          <a:bodyPr/>
          <a:lstStyle/>
          <a:p>
            <a:r>
              <a:rPr lang="en-US" dirty="0"/>
              <a:t>The curricular resources offer this statement as an outgrowth of the class’s exploration of cooling: </a:t>
            </a:r>
            <a:r>
              <a:rPr lang="en-US" b="1" dirty="0"/>
              <a:t>Earth was molten, as space rocks decrease in number, their were fewer collisions so the cold empty vacuum of space cooled the earth down. The parts of earth closest to the surface cooled down first, while the deepest center of earth remained molten rock.</a:t>
            </a:r>
          </a:p>
          <a:p>
            <a:endParaRPr lang="en-US" dirty="0"/>
          </a:p>
          <a:p>
            <a:pPr>
              <a:spcAft>
                <a:spcPts val="400"/>
              </a:spcAft>
            </a:pPr>
            <a:r>
              <a:rPr lang="en-US" dirty="0"/>
              <a:t>The statement above came from an actual 9</a:t>
            </a:r>
            <a:r>
              <a:rPr lang="en-US" baseline="30000" dirty="0"/>
              <a:t>th</a:t>
            </a:r>
            <a:r>
              <a:rPr lang="en-US" dirty="0"/>
              <a:t> grade classroom and was the product of a consensus-making conversation that started with the following offerings:</a:t>
            </a:r>
          </a:p>
          <a:p>
            <a:pPr marL="285750" indent="-285750">
              <a:spcAft>
                <a:spcPts val="400"/>
              </a:spcAft>
              <a:buFont typeface="Arial" panose="020B0604020202020204" pitchFamily="34" charset="0"/>
              <a:buChar char="•"/>
            </a:pPr>
            <a:r>
              <a:rPr lang="en-US" dirty="0"/>
              <a:t>Asteroids became less common, letting the earth cool. The outside cooled, but the inside was still molten, just like the butter.</a:t>
            </a:r>
          </a:p>
          <a:p>
            <a:pPr marL="285750" indent="-285750">
              <a:spcAft>
                <a:spcPts val="400"/>
              </a:spcAft>
              <a:buFont typeface="Arial" panose="020B0604020202020204" pitchFamily="34" charset="0"/>
              <a:buChar char="•"/>
            </a:pPr>
            <a:r>
              <a:rPr lang="en-US" dirty="0"/>
              <a:t>I think the atmosphere helped cool the earth down, the atmosphere was kind of like insulation similar to the freezer.</a:t>
            </a:r>
          </a:p>
          <a:p>
            <a:pPr marL="285750" indent="-285750">
              <a:spcAft>
                <a:spcPts val="400"/>
              </a:spcAft>
              <a:buFont typeface="Arial" panose="020B0604020202020204" pitchFamily="34" charset="0"/>
              <a:buChar char="•"/>
            </a:pPr>
            <a:r>
              <a:rPr lang="en-US" dirty="0"/>
              <a:t>The crust of earth is like the solid top of the butter, the inside was molten also, similar earth. When we re-mixed (added energy) the materials, it turned them back into liquids.</a:t>
            </a:r>
          </a:p>
          <a:p>
            <a:pPr marL="285750" indent="-285750">
              <a:spcAft>
                <a:spcPts val="400"/>
              </a:spcAft>
              <a:buFont typeface="Arial" panose="020B0604020202020204" pitchFamily="34" charset="0"/>
              <a:buChar char="•"/>
            </a:pPr>
            <a:r>
              <a:rPr lang="en-US" dirty="0"/>
              <a:t>When earth’s orbit was clear of meteors, their were less collisions, which resulted in less KE which decreased the temperature. When it started to cool down, the shallowest part of earth cooled down quickest and became the most solid, whereas the deeper the earth was, the more molten the materials.</a:t>
            </a:r>
          </a:p>
          <a:p>
            <a:pPr marL="285750" indent="-285750">
              <a:spcAft>
                <a:spcPts val="400"/>
              </a:spcAft>
              <a:buFont typeface="Arial" panose="020B0604020202020204" pitchFamily="34" charset="0"/>
              <a:buChar char="•"/>
            </a:pPr>
            <a:r>
              <a:rPr lang="en-US" dirty="0"/>
              <a:t>Earth was molten, as space rocks decrease in number, their were fewer collisions so the cold empty vacuum of space cooled the earth down. The parts of earth closest to the surface cooled down first, while the deepest center of earth remained molten rock.</a:t>
            </a:r>
          </a:p>
          <a:p>
            <a:pPr marL="285750" indent="-285750">
              <a:spcAft>
                <a:spcPts val="400"/>
              </a:spcAft>
              <a:buFont typeface="Arial" panose="020B0604020202020204" pitchFamily="34" charset="0"/>
              <a:buChar char="•"/>
            </a:pPr>
            <a:r>
              <a:rPr lang="en-US" dirty="0"/>
              <a:t>-OR- As the number of impacts declined, earth began to cool from the outside. A solid crust of rock formed on the outside of sphere, but it was still molten on the inside.</a:t>
            </a:r>
          </a:p>
          <a:p>
            <a:endParaRPr lang="en-US" dirty="0"/>
          </a:p>
        </p:txBody>
      </p:sp>
    </p:spTree>
    <p:extLst>
      <p:ext uri="{BB962C8B-B14F-4D97-AF65-F5344CB8AC3E}">
        <p14:creationId xmlns:p14="http://schemas.microsoft.com/office/powerpoint/2010/main" val="2281769642"/>
      </p:ext>
    </p:extLst>
  </p:cSld>
  <p:clrMapOvr>
    <a:masterClrMapping/>
  </p:clrMapOvr>
  <p:transition spd="med"/>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092-3EF1-47D1-A13F-8EFD29B3B1A7}"/>
              </a:ext>
            </a:extLst>
          </p:cNvPr>
          <p:cNvSpPr>
            <a:spLocks noGrp="1"/>
          </p:cNvSpPr>
          <p:nvPr>
            <p:ph type="title"/>
          </p:nvPr>
        </p:nvSpPr>
        <p:spPr>
          <a:xfrm>
            <a:off x="365203" y="384275"/>
            <a:ext cx="7886700" cy="1139400"/>
          </a:xfrm>
        </p:spPr>
        <p:txBody>
          <a:bodyPr>
            <a:normAutofit/>
          </a:bodyPr>
          <a:lstStyle/>
          <a:p>
            <a:r>
              <a:rPr lang="en-US" dirty="0">
                <a:latin typeface="Arial" panose="020B0604020202020204" pitchFamily="34" charset="0"/>
                <a:cs typeface="Arial" panose="020B0604020202020204" pitchFamily="34" charset="0"/>
              </a:rPr>
              <a:t>Reviewing Our Model</a:t>
            </a:r>
          </a:p>
        </p:txBody>
      </p:sp>
      <p:sp>
        <p:nvSpPr>
          <p:cNvPr id="6" name="Content Placeholder 2">
            <a:extLst>
              <a:ext uri="{FF2B5EF4-FFF2-40B4-BE49-F238E27FC236}">
                <a16:creationId xmlns:a16="http://schemas.microsoft.com/office/drawing/2014/main" id="{7992F836-7812-4404-991A-C6A55113224D}"/>
              </a:ext>
            </a:extLst>
          </p:cNvPr>
          <p:cNvSpPr txBox="1">
            <a:spLocks/>
          </p:cNvSpPr>
          <p:nvPr/>
        </p:nvSpPr>
        <p:spPr>
          <a:xfrm>
            <a:off x="365203" y="1523675"/>
            <a:ext cx="8017678" cy="3780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As the Earth was forming, was it hot or cold?</a:t>
            </a:r>
          </a:p>
          <a:p>
            <a:pPr marL="0" indent="0">
              <a:buNone/>
            </a:pPr>
            <a:r>
              <a:rPr lang="en-US" dirty="0">
                <a:latin typeface="Arial" panose="020B0604020202020204" pitchFamily="34" charset="0"/>
                <a:cs typeface="Arial" panose="020B0604020202020204" pitchFamily="34" charset="0"/>
              </a:rPr>
              <a:t>							Why?</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55536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092-3EF1-47D1-A13F-8EFD29B3B1A7}"/>
              </a:ext>
            </a:extLst>
          </p:cNvPr>
          <p:cNvSpPr>
            <a:spLocks noGrp="1"/>
          </p:cNvSpPr>
          <p:nvPr>
            <p:ph type="title"/>
          </p:nvPr>
        </p:nvSpPr>
        <p:spPr>
          <a:xfrm>
            <a:off x="472780" y="153112"/>
            <a:ext cx="8335044" cy="1139400"/>
          </a:xfrm>
        </p:spPr>
        <p:txBody>
          <a:bodyPr>
            <a:normAutofit/>
          </a:bodyPr>
          <a:lstStyle/>
          <a:p>
            <a:pPr algn="ctr"/>
            <a:r>
              <a:rPr lang="en-US" u="sng" dirty="0">
                <a:latin typeface="Arial" panose="020B0604020202020204" pitchFamily="34" charset="0"/>
                <a:cs typeface="Arial" panose="020B0604020202020204" pitchFamily="34" charset="0"/>
              </a:rPr>
              <a:t>Cooling</a:t>
            </a:r>
            <a:endParaRPr lang="en-US" sz="3600" u="sng"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7992F836-7812-4404-991A-C6A55113224D}"/>
              </a:ext>
            </a:extLst>
          </p:cNvPr>
          <p:cNvSpPr txBox="1">
            <a:spLocks/>
          </p:cNvSpPr>
          <p:nvPr/>
        </p:nvSpPr>
        <p:spPr>
          <a:xfrm>
            <a:off x="472780" y="1288351"/>
            <a:ext cx="8017678" cy="3780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latin typeface="Arial" panose="020B0604020202020204" pitchFamily="34" charset="0"/>
                <a:cs typeface="Arial" panose="020B0604020202020204" pitchFamily="34" charset="0"/>
              </a:rPr>
              <a:t>If the Earth was a molten fireball during its creation and is no longer a fiery planet…</a:t>
            </a:r>
          </a:p>
          <a:p>
            <a:pPr marL="0" indent="0">
              <a:lnSpc>
                <a:spcPct val="100000"/>
              </a:lnSpc>
              <a:spcBef>
                <a:spcPts val="0"/>
              </a:spcBef>
              <a:buNone/>
            </a:pPr>
            <a:endParaRPr lang="en-US" dirty="0">
              <a:latin typeface="Arial" panose="020B0604020202020204" pitchFamily="34" charset="0"/>
              <a:cs typeface="Arial" panose="020B0604020202020204" pitchFamily="34" charset="0"/>
            </a:endParaRPr>
          </a:p>
          <a:p>
            <a:pPr marL="0" indent="0">
              <a:buNone/>
            </a:pPr>
            <a:r>
              <a:rPr lang="en-US" dirty="0">
                <a:solidFill>
                  <a:srgbClr val="FFC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Why might the Earth have cooled?</a:t>
            </a:r>
          </a:p>
          <a:p>
            <a:pPr marL="0" indent="0">
              <a:buNone/>
            </a:pPr>
            <a:r>
              <a:rPr lang="en-US" dirty="0">
                <a:latin typeface="Arial" panose="020B0604020202020204" pitchFamily="34" charset="0"/>
                <a:cs typeface="Arial" panose="020B0604020202020204" pitchFamily="34" charset="0"/>
              </a:rPr>
              <a:t>Share with an elbow partner and be ready to offer some ideas.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solidFill>
                  <a:srgbClr val="FFC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How might the Earth have cooled?</a:t>
            </a:r>
          </a:p>
          <a:p>
            <a:pPr marL="0" indent="0">
              <a:buNone/>
            </a:pPr>
            <a:r>
              <a:rPr lang="en-US" dirty="0">
                <a:latin typeface="Arial" panose="020B0604020202020204" pitchFamily="34" charset="0"/>
                <a:cs typeface="Arial" panose="020B0604020202020204" pitchFamily="34" charset="0"/>
              </a:rPr>
              <a:t>Again, share with peers first. Then we’ll discuss.</a:t>
            </a:r>
          </a:p>
        </p:txBody>
      </p:sp>
      <p:pic>
        <p:nvPicPr>
          <p:cNvPr id="7" name="Picture 6" descr="Icon&#10;&#10;Description automatically generated with low confidence">
            <a:extLst>
              <a:ext uri="{FF2B5EF4-FFF2-40B4-BE49-F238E27FC236}">
                <a16:creationId xmlns:a16="http://schemas.microsoft.com/office/drawing/2014/main" id="{C5AA5290-9227-1841-AE23-CEC1AFA6DAD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88732" y="2140622"/>
            <a:ext cx="1197033" cy="1065436"/>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50F5416-0E28-324E-9886-D5B2BAA2EE6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88733" y="4054168"/>
            <a:ext cx="1197033" cy="1065436"/>
          </a:xfrm>
          <a:prstGeom prst="rect">
            <a:avLst/>
          </a:prstGeom>
        </p:spPr>
      </p:pic>
    </p:spTree>
    <p:extLst>
      <p:ext uri="{BB962C8B-B14F-4D97-AF65-F5344CB8AC3E}">
        <p14:creationId xmlns:p14="http://schemas.microsoft.com/office/powerpoint/2010/main" val="238462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092-3EF1-47D1-A13F-8EFD29B3B1A7}"/>
              </a:ext>
            </a:extLst>
          </p:cNvPr>
          <p:cNvSpPr>
            <a:spLocks noGrp="1"/>
          </p:cNvSpPr>
          <p:nvPr>
            <p:ph type="title"/>
          </p:nvPr>
        </p:nvSpPr>
        <p:spPr>
          <a:xfrm>
            <a:off x="184063" y="434806"/>
            <a:ext cx="7886700" cy="411396"/>
          </a:xfrm>
        </p:spPr>
        <p:txBody>
          <a:bodyPr>
            <a:noAutofit/>
          </a:bodyPr>
          <a:lstStyle/>
          <a:p>
            <a:r>
              <a:rPr lang="en-US" sz="3200" dirty="0">
                <a:latin typeface="Arial" panose="020B0604020202020204" pitchFamily="34" charset="0"/>
                <a:cs typeface="Arial" panose="020B0604020202020204" pitchFamily="34" charset="0"/>
              </a:rPr>
              <a:t>Cooling Lab: Prep the Butter</a:t>
            </a:r>
          </a:p>
        </p:txBody>
      </p:sp>
      <p:sp>
        <p:nvSpPr>
          <p:cNvPr id="6" name="Content Placeholder 2">
            <a:extLst>
              <a:ext uri="{FF2B5EF4-FFF2-40B4-BE49-F238E27FC236}">
                <a16:creationId xmlns:a16="http://schemas.microsoft.com/office/drawing/2014/main" id="{48D6B6E5-07DB-48D6-8247-FF685CC95858}"/>
              </a:ext>
            </a:extLst>
          </p:cNvPr>
          <p:cNvSpPr txBox="1">
            <a:spLocks/>
          </p:cNvSpPr>
          <p:nvPr/>
        </p:nvSpPr>
        <p:spPr>
          <a:xfrm>
            <a:off x="240947" y="1024271"/>
            <a:ext cx="5534564" cy="46403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anose="020B0604020202020204" pitchFamily="34" charset="0"/>
                <a:cs typeface="Arial" panose="020B0604020202020204" pitchFamily="34" charset="0"/>
              </a:rPr>
              <a:t>Materials for each group:</a:t>
            </a:r>
          </a:p>
          <a:p>
            <a:r>
              <a:rPr lang="en-US" sz="2000" dirty="0">
                <a:latin typeface="Arial" panose="020B0604020202020204" pitchFamily="34" charset="0"/>
                <a:cs typeface="Arial" panose="020B0604020202020204" pitchFamily="34" charset="0"/>
              </a:rPr>
              <a:t>Molten butter, shot glass, spoon, waste/dump cup, small piece of blue tape to label shot glass.</a:t>
            </a:r>
          </a:p>
          <a:p>
            <a:pPr marL="0" indent="0">
              <a:buNone/>
            </a:pPr>
            <a:r>
              <a:rPr lang="en-US" sz="2000" u="sng" dirty="0">
                <a:latin typeface="Arial" panose="020B0604020202020204" pitchFamily="34" charset="0"/>
                <a:cs typeface="Arial" panose="020B0604020202020204" pitchFamily="34" charset="0"/>
              </a:rPr>
              <a:t>Materials for class:</a:t>
            </a:r>
          </a:p>
          <a:p>
            <a:r>
              <a:rPr lang="en-US" sz="2000" dirty="0">
                <a:latin typeface="Arial" panose="020B0604020202020204" pitchFamily="34" charset="0"/>
                <a:cs typeface="Arial" panose="020B0604020202020204" pitchFamily="34" charset="0"/>
              </a:rPr>
              <a:t>Microwave or hot plate to melt butter, freezer for cooling.</a:t>
            </a:r>
          </a:p>
          <a:p>
            <a:pPr marL="0" indent="0">
              <a:buNone/>
            </a:pPr>
            <a:r>
              <a:rPr lang="en-US" sz="2000" u="sng" dirty="0">
                <a:latin typeface="Arial" panose="020B0604020202020204" pitchFamily="34" charset="0"/>
                <a:cs typeface="Arial" panose="020B0604020202020204" pitchFamily="34" charset="0"/>
              </a:rPr>
              <a:t>Procedure</a:t>
            </a:r>
            <a:r>
              <a:rPr lang="en-US" sz="2000" dirty="0">
                <a:latin typeface="Arial" panose="020B0604020202020204" pitchFamily="34" charset="0"/>
                <a:cs typeface="Arial" panose="020B0604020202020204" pitchFamily="34" charset="0"/>
              </a:rPr>
              <a:t>:</a:t>
            </a:r>
          </a:p>
          <a:p>
            <a:pPr marL="385763" indent="-385763">
              <a:buFont typeface="+mj-lt"/>
              <a:buAutoNum type="arabicPeriod"/>
            </a:pPr>
            <a:r>
              <a:rPr lang="en-US" sz="2000" dirty="0">
                <a:latin typeface="Arial" panose="020B0604020202020204" pitchFamily="34" charset="0"/>
                <a:cs typeface="Arial" panose="020B0604020202020204" pitchFamily="34" charset="0"/>
              </a:rPr>
              <a:t>Use a small piece of blue tape to label the side of the shot glass with your table #.</a:t>
            </a:r>
          </a:p>
          <a:p>
            <a:pPr marL="385763" indent="-385763">
              <a:buFont typeface="+mj-lt"/>
              <a:buAutoNum type="arabicPeriod"/>
            </a:pPr>
            <a:r>
              <a:rPr lang="en-US" sz="2000" dirty="0">
                <a:latin typeface="Arial" panose="020B0604020202020204" pitchFamily="34" charset="0"/>
                <a:cs typeface="Arial" panose="020B0604020202020204" pitchFamily="34" charset="0"/>
              </a:rPr>
              <a:t>Send one person to fill the shot glass with 2-3 tablespoons of molten butter. Show your group.</a:t>
            </a:r>
          </a:p>
          <a:p>
            <a:pPr marL="385763" indent="-385763">
              <a:buFont typeface="+mj-lt"/>
              <a:buAutoNum type="arabicPeriod"/>
            </a:pPr>
            <a:r>
              <a:rPr lang="en-US" sz="2000" dirty="0">
                <a:latin typeface="Arial" panose="020B0604020202020204" pitchFamily="34" charset="0"/>
                <a:cs typeface="Arial" panose="020B0604020202020204" pitchFamily="34" charset="0"/>
              </a:rPr>
              <a:t>Drop off the shot of butter on top of the freezer (the teacher will put all of the shots in at the same time).</a:t>
            </a:r>
          </a:p>
          <a:p>
            <a:endParaRPr lang="en-US" sz="2100" dirty="0"/>
          </a:p>
        </p:txBody>
      </p:sp>
      <p:pic>
        <p:nvPicPr>
          <p:cNvPr id="9" name="Picture 8" descr="A picture containing text&#10;&#10;Description automatically generated">
            <a:extLst>
              <a:ext uri="{FF2B5EF4-FFF2-40B4-BE49-F238E27FC236}">
                <a16:creationId xmlns:a16="http://schemas.microsoft.com/office/drawing/2014/main" id="{39855CA7-1CE3-48C3-8EEA-27BEEBD63F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5443133" y="1565223"/>
            <a:ext cx="3866685" cy="29000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03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8D6B6E5-07DB-48D6-8247-FF685CC95858}"/>
              </a:ext>
            </a:extLst>
          </p:cNvPr>
          <p:cNvSpPr txBox="1">
            <a:spLocks/>
          </p:cNvSpPr>
          <p:nvPr/>
        </p:nvSpPr>
        <p:spPr>
          <a:xfrm>
            <a:off x="234224" y="1453841"/>
            <a:ext cx="8388137" cy="20436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dirty="0">
                <a:latin typeface="Arial" panose="020B0604020202020204" pitchFamily="34" charset="0"/>
                <a:cs typeface="Arial" panose="020B0604020202020204" pitchFamily="34" charset="0"/>
              </a:rPr>
              <a:t>The butter will cool for about 12 minutes.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Work on Box A now.</a:t>
            </a:r>
          </a:p>
          <a:p>
            <a:pPr marL="0" indent="0">
              <a:buNone/>
            </a:pPr>
            <a:r>
              <a:rPr lang="en-US" sz="2000" u="sng" dirty="0">
                <a:latin typeface="Arial" panose="020B0604020202020204" pitchFamily="34" charset="0"/>
                <a:cs typeface="Arial" panose="020B0604020202020204" pitchFamily="34" charset="0"/>
              </a:rPr>
              <a:t>Instructions for </a:t>
            </a:r>
            <a:r>
              <a:rPr lang="en-US" sz="2000" b="1" u="sng" dirty="0">
                <a:latin typeface="Arial" panose="020B0604020202020204" pitchFamily="34" charset="0"/>
                <a:cs typeface="Arial" panose="020B0604020202020204" pitchFamily="34" charset="0"/>
              </a:rPr>
              <a:t>Butter Box A: Predict</a:t>
            </a:r>
          </a:p>
          <a:p>
            <a:pPr marL="0" indent="0">
              <a:buNone/>
            </a:pPr>
            <a:r>
              <a:rPr lang="en-US" sz="2000" dirty="0">
                <a:latin typeface="Arial" panose="020B0604020202020204" pitchFamily="34" charset="0"/>
                <a:cs typeface="Arial" panose="020B0604020202020204" pitchFamily="34" charset="0"/>
              </a:rPr>
              <a:t>Draw and label the glass-butter system (side view recommended) and what you think will happen.</a:t>
            </a:r>
          </a:p>
          <a:p>
            <a:endParaRPr lang="en-US" sz="21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A108487D-243F-4CD4-8481-479779319D86}"/>
              </a:ext>
            </a:extLst>
          </p:cNvPr>
          <p:cNvSpPr txBox="1">
            <a:spLocks/>
          </p:cNvSpPr>
          <p:nvPr/>
        </p:nvSpPr>
        <p:spPr>
          <a:xfrm>
            <a:off x="2204552" y="4103649"/>
            <a:ext cx="3518013" cy="2200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anose="020B0604020202020204" pitchFamily="34" charset="0"/>
                <a:cs typeface="Arial" panose="020B0604020202020204" pitchFamily="34" charset="0"/>
              </a:rPr>
              <a:t>Specifically:</a:t>
            </a:r>
          </a:p>
          <a:p>
            <a:r>
              <a:rPr lang="en-US" sz="2000" dirty="0">
                <a:latin typeface="Arial" panose="020B0604020202020204" pitchFamily="34" charset="0"/>
                <a:cs typeface="Arial" panose="020B0604020202020204" pitchFamily="34" charset="0"/>
              </a:rPr>
              <a:t>Draw &amp; label what you predict will happen to the </a:t>
            </a:r>
            <a:r>
              <a:rPr lang="en-US" sz="2000" b="1" dirty="0">
                <a:latin typeface="Arial" panose="020B0604020202020204" pitchFamily="34" charset="0"/>
                <a:cs typeface="Arial" panose="020B0604020202020204" pitchFamily="34" charset="0"/>
              </a:rPr>
              <a:t>matter</a:t>
            </a:r>
            <a:r>
              <a:rPr lang="en-US" sz="2000" dirty="0">
                <a:latin typeface="Arial" panose="020B0604020202020204" pitchFamily="34" charset="0"/>
                <a:cs typeface="Arial" panose="020B0604020202020204" pitchFamily="34" charset="0"/>
              </a:rPr>
              <a:t> (butter &amp; glass).</a:t>
            </a:r>
          </a:p>
          <a:p>
            <a:r>
              <a:rPr lang="en-US" sz="2000" dirty="0">
                <a:latin typeface="Arial" panose="020B0604020202020204" pitchFamily="34" charset="0"/>
                <a:cs typeface="Arial" panose="020B0604020202020204" pitchFamily="34" charset="0"/>
              </a:rPr>
              <a:t>Draw &amp; label what you predict will happen to the </a:t>
            </a:r>
            <a:r>
              <a:rPr lang="en-US" sz="2000" b="1" dirty="0">
                <a:latin typeface="Arial" panose="020B0604020202020204" pitchFamily="34" charset="0"/>
                <a:cs typeface="Arial" panose="020B0604020202020204" pitchFamily="34" charset="0"/>
              </a:rPr>
              <a:t>energy</a:t>
            </a:r>
            <a:r>
              <a:rPr lang="en-US" sz="2000" dirty="0">
                <a:latin typeface="Arial" panose="020B0604020202020204" pitchFamily="34" charset="0"/>
                <a:cs typeface="Arial" panose="020B0604020202020204" pitchFamily="34" charset="0"/>
              </a:rPr>
              <a:t> (heat).</a:t>
            </a:r>
          </a:p>
          <a:p>
            <a:endParaRPr lang="en-US" sz="2000" dirty="0">
              <a:latin typeface="Arial" panose="020B0604020202020204" pitchFamily="34" charset="0"/>
              <a:cs typeface="Arial" panose="020B0604020202020204" pitchFamily="34" charset="0"/>
            </a:endParaRPr>
          </a:p>
        </p:txBody>
      </p:sp>
      <p:grpSp>
        <p:nvGrpSpPr>
          <p:cNvPr id="12" name="Group 11"/>
          <p:cNvGrpSpPr/>
          <p:nvPr/>
        </p:nvGrpSpPr>
        <p:grpSpPr>
          <a:xfrm>
            <a:off x="6056347" y="4484881"/>
            <a:ext cx="1583474" cy="1438508"/>
            <a:chOff x="373566" y="3901532"/>
            <a:chExt cx="1583474" cy="1438508"/>
          </a:xfrm>
        </p:grpSpPr>
        <p:sp>
          <p:nvSpPr>
            <p:cNvPr id="5" name="Trapezoid 4">
              <a:extLst>
                <a:ext uri="{FF2B5EF4-FFF2-40B4-BE49-F238E27FC236}">
                  <a16:creationId xmlns:a16="http://schemas.microsoft.com/office/drawing/2014/main" id="{72182005-58B1-4226-95EF-55C09E7D252C}"/>
                </a:ext>
              </a:extLst>
            </p:cNvPr>
            <p:cNvSpPr/>
            <p:nvPr/>
          </p:nvSpPr>
          <p:spPr>
            <a:xfrm rot="10800000">
              <a:off x="373566" y="3901532"/>
              <a:ext cx="1583474" cy="1438508"/>
            </a:xfrm>
            <a:prstGeom prst="trapezoid">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9" name="Trapezoid 8">
              <a:extLst>
                <a:ext uri="{FF2B5EF4-FFF2-40B4-BE49-F238E27FC236}">
                  <a16:creationId xmlns:a16="http://schemas.microsoft.com/office/drawing/2014/main" id="{5F2E34C3-5359-4DEF-B478-6E1B9246B826}"/>
                </a:ext>
              </a:extLst>
            </p:cNvPr>
            <p:cNvSpPr/>
            <p:nvPr/>
          </p:nvSpPr>
          <p:spPr>
            <a:xfrm rot="10800000">
              <a:off x="521318" y="3901532"/>
              <a:ext cx="1296329" cy="1321420"/>
            </a:xfrm>
            <a:prstGeom prst="trapezoid">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0" name="Trapezoid 9">
              <a:extLst>
                <a:ext uri="{FF2B5EF4-FFF2-40B4-BE49-F238E27FC236}">
                  <a16:creationId xmlns:a16="http://schemas.microsoft.com/office/drawing/2014/main" id="{DC6494E2-862A-44FE-82DC-A98864EE55DB}"/>
                </a:ext>
              </a:extLst>
            </p:cNvPr>
            <p:cNvSpPr/>
            <p:nvPr/>
          </p:nvSpPr>
          <p:spPr>
            <a:xfrm rot="10800000">
              <a:off x="585440" y="4103649"/>
              <a:ext cx="1165301" cy="1112331"/>
            </a:xfrm>
            <a:prstGeom prst="trapezoid">
              <a:avLst/>
            </a:prstGeom>
            <a:solidFill>
              <a:schemeClr val="accent4">
                <a:lumMod val="60000"/>
                <a:lumOff val="40000"/>
              </a:schemeClr>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grpSp>
      <p:sp>
        <p:nvSpPr>
          <p:cNvPr id="11" name="Title 1">
            <a:extLst>
              <a:ext uri="{FF2B5EF4-FFF2-40B4-BE49-F238E27FC236}">
                <a16:creationId xmlns:a16="http://schemas.microsoft.com/office/drawing/2014/main" id="{E2305092-3EF1-47D1-A13F-8EFD29B3B1A7}"/>
              </a:ext>
            </a:extLst>
          </p:cNvPr>
          <p:cNvSpPr>
            <a:spLocks noGrp="1"/>
          </p:cNvSpPr>
          <p:nvPr>
            <p:ph type="title"/>
          </p:nvPr>
        </p:nvSpPr>
        <p:spPr>
          <a:xfrm>
            <a:off x="184063" y="434806"/>
            <a:ext cx="7886700" cy="411396"/>
          </a:xfrm>
        </p:spPr>
        <p:txBody>
          <a:bodyPr>
            <a:noAutofit/>
          </a:bodyPr>
          <a:lstStyle/>
          <a:p>
            <a:r>
              <a:rPr lang="en-US" sz="3600" dirty="0">
                <a:latin typeface="Arial" panose="020B0604020202020204" pitchFamily="34" charset="0"/>
                <a:cs typeface="Arial" panose="020B0604020202020204" pitchFamily="34" charset="0"/>
              </a:rPr>
              <a:t>Cooling Lab: While we wait…</a:t>
            </a:r>
          </a:p>
        </p:txBody>
      </p:sp>
    </p:spTree>
    <p:extLst>
      <p:ext uri="{BB962C8B-B14F-4D97-AF65-F5344CB8AC3E}">
        <p14:creationId xmlns:p14="http://schemas.microsoft.com/office/powerpoint/2010/main" val="152639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8D6B6E5-07DB-48D6-8247-FF685CC95858}"/>
              </a:ext>
            </a:extLst>
          </p:cNvPr>
          <p:cNvSpPr txBox="1">
            <a:spLocks/>
          </p:cNvSpPr>
          <p:nvPr/>
        </p:nvSpPr>
        <p:spPr>
          <a:xfrm>
            <a:off x="234225" y="1336755"/>
            <a:ext cx="8510876" cy="4663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anose="020B0604020202020204" pitchFamily="34" charset="0"/>
                <a:cs typeface="Arial" panose="020B0604020202020204" pitchFamily="34" charset="0"/>
              </a:rPr>
              <a:t>Instructions for </a:t>
            </a:r>
            <a:r>
              <a:rPr lang="en-US" sz="2000" b="1" u="sng" dirty="0">
                <a:latin typeface="Arial" panose="020B0604020202020204" pitchFamily="34" charset="0"/>
                <a:cs typeface="Arial" panose="020B0604020202020204" pitchFamily="34" charset="0"/>
              </a:rPr>
              <a:t>Butter Box B: Notice</a:t>
            </a:r>
          </a:p>
          <a:p>
            <a:pPr marL="0" indent="0">
              <a:buNone/>
            </a:pPr>
            <a:r>
              <a:rPr lang="en-US" sz="2000" dirty="0">
                <a:latin typeface="Arial" panose="020B0604020202020204" pitchFamily="34" charset="0"/>
                <a:cs typeface="Arial" panose="020B0604020202020204" pitchFamily="34" charset="0"/>
              </a:rPr>
              <a:t>How exactly did the molten butter cool? Record your observations. </a:t>
            </a:r>
          </a:p>
          <a:p>
            <a:pPr marL="0" indent="0">
              <a:buNone/>
            </a:pPr>
            <a:r>
              <a:rPr lang="en-US" sz="2000" dirty="0">
                <a:latin typeface="Arial" panose="020B0604020202020204" pitchFamily="34" charset="0"/>
                <a:cs typeface="Arial" panose="020B0604020202020204" pitchFamily="34" charset="0"/>
              </a:rPr>
              <a:t>Specifically:</a:t>
            </a:r>
          </a:p>
          <a:p>
            <a:pPr marL="385763" indent="-385763">
              <a:buFont typeface="+mj-lt"/>
              <a:buAutoNum type="arabicPeriod"/>
            </a:pPr>
            <a:r>
              <a:rPr lang="en-US" sz="2000" dirty="0">
                <a:latin typeface="Arial" panose="020B0604020202020204" pitchFamily="34" charset="0"/>
                <a:cs typeface="Arial" panose="020B0604020202020204" pitchFamily="34" charset="0"/>
              </a:rPr>
              <a:t>Use the spoon to gently tap on the surface until small cracks appear and you can see beneath the surface. Draw and label what you observe.</a:t>
            </a:r>
          </a:p>
          <a:p>
            <a:pPr marL="385763" indent="-385763">
              <a:buFont typeface="+mj-lt"/>
              <a:buAutoNum type="arabicPeriod"/>
            </a:pPr>
            <a:r>
              <a:rPr lang="en-US" sz="2000" dirty="0">
                <a:latin typeface="Arial" panose="020B0604020202020204" pitchFamily="34" charset="0"/>
                <a:cs typeface="Arial" panose="020B0604020202020204" pitchFamily="34" charset="0"/>
              </a:rPr>
              <a:t>Make a bigger crack in the surface with the spoon, then pour the molten butter into the waste/dump cup. Examine the inside of the glass. Draw and label what you observe.</a:t>
            </a:r>
          </a:p>
          <a:p>
            <a:pPr marL="0" indent="0">
              <a:buNone/>
            </a:pPr>
            <a:endParaRPr lang="en-US" sz="2000" u="sng" dirty="0">
              <a:latin typeface="Arial" panose="020B0604020202020204" pitchFamily="34" charset="0"/>
              <a:cs typeface="Arial" panose="020B0604020202020204" pitchFamily="34" charset="0"/>
            </a:endParaRPr>
          </a:p>
          <a:p>
            <a:pPr marL="0" indent="0">
              <a:buNone/>
            </a:pPr>
            <a:r>
              <a:rPr lang="en-US" sz="2000" u="sng" dirty="0">
                <a:latin typeface="Arial" panose="020B0604020202020204" pitchFamily="34" charset="0"/>
                <a:cs typeface="Arial" panose="020B0604020202020204" pitchFamily="34" charset="0"/>
              </a:rPr>
              <a:t>Instructions for </a:t>
            </a:r>
            <a:r>
              <a:rPr lang="en-US" sz="2000" b="1" u="sng" dirty="0">
                <a:latin typeface="Arial" panose="020B0604020202020204" pitchFamily="34" charset="0"/>
                <a:cs typeface="Arial" panose="020B0604020202020204" pitchFamily="34" charset="0"/>
              </a:rPr>
              <a:t>Butter Box C: Wonder</a:t>
            </a:r>
          </a:p>
          <a:p>
            <a:r>
              <a:rPr lang="en-US" sz="2000" dirty="0">
                <a:latin typeface="Arial" panose="020B0604020202020204" pitchFamily="34" charset="0"/>
                <a:cs typeface="Arial" panose="020B0604020202020204" pitchFamily="34" charset="0"/>
              </a:rPr>
              <a:t>List a couple of questions you are wondering about related to this activity.</a:t>
            </a:r>
          </a:p>
          <a:p>
            <a:pPr marL="385763" indent="-385763">
              <a:buFont typeface="+mj-lt"/>
              <a:buAutoNum type="arabicPeriod"/>
            </a:pPr>
            <a:endParaRPr lang="en-US" sz="2100" dirty="0"/>
          </a:p>
          <a:p>
            <a:endParaRPr lang="en-US" sz="2100" dirty="0"/>
          </a:p>
        </p:txBody>
      </p:sp>
      <p:sp>
        <p:nvSpPr>
          <p:cNvPr id="9" name="Title 1">
            <a:extLst>
              <a:ext uri="{FF2B5EF4-FFF2-40B4-BE49-F238E27FC236}">
                <a16:creationId xmlns:a16="http://schemas.microsoft.com/office/drawing/2014/main" id="{E2305092-3EF1-47D1-A13F-8EFD29B3B1A7}"/>
              </a:ext>
            </a:extLst>
          </p:cNvPr>
          <p:cNvSpPr>
            <a:spLocks noGrp="1"/>
          </p:cNvSpPr>
          <p:nvPr>
            <p:ph type="title"/>
          </p:nvPr>
        </p:nvSpPr>
        <p:spPr>
          <a:xfrm>
            <a:off x="184063" y="434806"/>
            <a:ext cx="7886700" cy="411396"/>
          </a:xfrm>
        </p:spPr>
        <p:txBody>
          <a:bodyPr>
            <a:noAutofit/>
          </a:bodyPr>
          <a:lstStyle/>
          <a:p>
            <a:r>
              <a:rPr lang="en-US" sz="3600" dirty="0">
                <a:latin typeface="Arial" panose="020B0604020202020204" pitchFamily="34" charset="0"/>
                <a:cs typeface="Arial" panose="020B0604020202020204" pitchFamily="34" charset="0"/>
              </a:rPr>
              <a:t>Cooling Lab: After Cooling</a:t>
            </a:r>
          </a:p>
        </p:txBody>
      </p:sp>
    </p:spTree>
    <p:extLst>
      <p:ext uri="{BB962C8B-B14F-4D97-AF65-F5344CB8AC3E}">
        <p14:creationId xmlns:p14="http://schemas.microsoft.com/office/powerpoint/2010/main" val="14763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500"/>
                                        <p:tgtEl>
                                          <p:spTgt spid="6">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8D6B6E5-07DB-48D6-8247-FF685CC95858}"/>
              </a:ext>
            </a:extLst>
          </p:cNvPr>
          <p:cNvSpPr txBox="1">
            <a:spLocks/>
          </p:cNvSpPr>
          <p:nvPr/>
        </p:nvSpPr>
        <p:spPr>
          <a:xfrm>
            <a:off x="234225" y="1336755"/>
            <a:ext cx="8498602" cy="4593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latin typeface="Arial" panose="020B0604020202020204" pitchFamily="34" charset="0"/>
                <a:cs typeface="Arial" panose="020B0604020202020204" pitchFamily="34" charset="0"/>
              </a:rPr>
              <a:t>Also complete </a:t>
            </a:r>
            <a:r>
              <a:rPr lang="en-US" sz="2000" b="1" u="sng" dirty="0">
                <a:latin typeface="Arial" panose="020B0604020202020204" pitchFamily="34" charset="0"/>
                <a:cs typeface="Arial" panose="020B0604020202020204" pitchFamily="34" charset="0"/>
              </a:rPr>
              <a:t>Butter Box D: Relating it Back to Earth</a:t>
            </a:r>
          </a:p>
          <a:p>
            <a:r>
              <a:rPr lang="en-US" sz="2000" dirty="0">
                <a:latin typeface="Arial" panose="020B0604020202020204" pitchFamily="34" charset="0"/>
                <a:cs typeface="Arial" panose="020B0604020202020204" pitchFamily="34" charset="0"/>
              </a:rPr>
              <a:t>How does this activity relate to the early Earth?</a:t>
            </a:r>
          </a:p>
          <a:p>
            <a:r>
              <a:rPr lang="en-US" sz="2000" dirty="0">
                <a:latin typeface="Arial" panose="020B0604020202020204" pitchFamily="34" charset="0"/>
                <a:cs typeface="Arial" panose="020B0604020202020204" pitchFamily="34" charset="0"/>
              </a:rPr>
              <a:t>Use our Model Tracking Sheet (Earth’s Formation) to help you.</a:t>
            </a:r>
          </a:p>
          <a:p>
            <a:r>
              <a:rPr lang="en-US" sz="2000" dirty="0">
                <a:latin typeface="Arial" panose="020B0604020202020204" pitchFamily="34" charset="0"/>
                <a:cs typeface="Arial" panose="020B0604020202020204" pitchFamily="34" charset="0"/>
              </a:rPr>
              <a:t>Write several complete sentences.</a:t>
            </a:r>
          </a:p>
          <a:p>
            <a:pPr marL="0" indent="0">
              <a:buNone/>
            </a:pPr>
            <a:endParaRPr lang="en-US" sz="2000" u="sng" dirty="0">
              <a:latin typeface="Arial" panose="020B0604020202020204" pitchFamily="34" charset="0"/>
              <a:cs typeface="Arial" panose="020B0604020202020204" pitchFamily="34" charset="0"/>
            </a:endParaRPr>
          </a:p>
          <a:p>
            <a:pPr marL="0" indent="0">
              <a:spcBef>
                <a:spcPts val="0"/>
              </a:spcBef>
              <a:spcAft>
                <a:spcPts val="1200"/>
              </a:spcAft>
              <a:buNone/>
            </a:pPr>
            <a:r>
              <a:rPr lang="en-US" sz="2000" u="sng" dirty="0">
                <a:latin typeface="Arial" panose="020B0604020202020204" pitchFamily="34" charset="0"/>
                <a:cs typeface="Arial" panose="020B0604020202020204" pitchFamily="34" charset="0"/>
              </a:rPr>
              <a:t>Instructions for </a:t>
            </a:r>
            <a:r>
              <a:rPr lang="en-US" sz="2000" b="1" u="sng" dirty="0">
                <a:latin typeface="Arial" panose="020B0604020202020204" pitchFamily="34" charset="0"/>
                <a:cs typeface="Arial" panose="020B0604020202020204" pitchFamily="34" charset="0"/>
              </a:rPr>
              <a:t>Butter Box E: Writing A Model Statement</a:t>
            </a:r>
            <a:endParaRPr lang="en-US" sz="2000" u="sng" dirty="0">
              <a:latin typeface="Arial" panose="020B0604020202020204" pitchFamily="34" charset="0"/>
              <a:cs typeface="Arial" panose="020B0604020202020204" pitchFamily="34" charset="0"/>
            </a:endParaRPr>
          </a:p>
          <a:p>
            <a:pPr marL="0" indent="0">
              <a:lnSpc>
                <a:spcPct val="100000"/>
              </a:lnSpc>
              <a:spcBef>
                <a:spcPts val="0"/>
              </a:spcBef>
              <a:spcAft>
                <a:spcPts val="1200"/>
              </a:spcAft>
              <a:buNone/>
            </a:pPr>
            <a:r>
              <a:rPr lang="en-US" sz="2000" dirty="0">
                <a:latin typeface="Arial" panose="020B0604020202020204" pitchFamily="34" charset="0"/>
                <a:cs typeface="Arial" panose="020B0604020202020204" pitchFamily="34" charset="0"/>
              </a:rPr>
              <a:t>What should we add to our Model Tracking Sheet on Earth’s Formation after today’s activity? </a:t>
            </a:r>
          </a:p>
          <a:p>
            <a:pPr marL="0" indent="0">
              <a:lnSpc>
                <a:spcPct val="100000"/>
              </a:lnSpc>
              <a:spcBef>
                <a:spcPts val="0"/>
              </a:spcBef>
              <a:spcAft>
                <a:spcPts val="1200"/>
              </a:spcAft>
              <a:buNone/>
            </a:pPr>
            <a:r>
              <a:rPr lang="en-US" sz="2000" dirty="0">
                <a:latin typeface="Arial" panose="020B0604020202020204" pitchFamily="34" charset="0"/>
                <a:cs typeface="Arial" panose="020B0604020202020204" pitchFamily="34" charset="0"/>
              </a:rPr>
              <a:t>Write out your draft model statement in Box E. </a:t>
            </a:r>
          </a:p>
          <a:p>
            <a:pPr marL="0" indent="0">
              <a:lnSpc>
                <a:spcPct val="100000"/>
              </a:lnSpc>
              <a:spcBef>
                <a:spcPts val="0"/>
              </a:spcBef>
              <a:spcAft>
                <a:spcPts val="1200"/>
              </a:spcAft>
              <a:buNone/>
            </a:pPr>
            <a:r>
              <a:rPr lang="en-US" sz="2000" dirty="0">
                <a:latin typeface="Arial" panose="020B0604020202020204" pitchFamily="34" charset="0"/>
                <a:cs typeface="Arial" panose="020B0604020202020204" pitchFamily="34" charset="0"/>
              </a:rPr>
              <a:t>Include WHY “lava earth” began to cool, and HOW it would cool.</a:t>
            </a:r>
          </a:p>
          <a:p>
            <a:pPr marL="385763" indent="-385763">
              <a:lnSpc>
                <a:spcPct val="100000"/>
              </a:lnSpc>
              <a:spcBef>
                <a:spcPts val="0"/>
              </a:spcBef>
              <a:buFont typeface="+mj-lt"/>
              <a:buAutoNum type="arabicPeriod"/>
            </a:pPr>
            <a:endParaRPr lang="en-US" sz="2100" dirty="0"/>
          </a:p>
          <a:p>
            <a:endParaRPr lang="en-US" sz="2100" dirty="0"/>
          </a:p>
        </p:txBody>
      </p:sp>
      <p:sp>
        <p:nvSpPr>
          <p:cNvPr id="7" name="Title 1">
            <a:extLst>
              <a:ext uri="{FF2B5EF4-FFF2-40B4-BE49-F238E27FC236}">
                <a16:creationId xmlns:a16="http://schemas.microsoft.com/office/drawing/2014/main" id="{E2305092-3EF1-47D1-A13F-8EFD29B3B1A7}"/>
              </a:ext>
            </a:extLst>
          </p:cNvPr>
          <p:cNvSpPr txBox="1">
            <a:spLocks/>
          </p:cNvSpPr>
          <p:nvPr/>
        </p:nvSpPr>
        <p:spPr>
          <a:xfrm>
            <a:off x="184063" y="434806"/>
            <a:ext cx="7886700" cy="411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Arial" panose="020B0604020202020204" pitchFamily="34" charset="0"/>
                <a:cs typeface="Arial" panose="020B0604020202020204" pitchFamily="34" charset="0"/>
              </a:rPr>
              <a:t>Cooling Lab: After Cooling</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0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fade">
                                      <p:cBhvr>
                                        <p:cTn id="3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84E0-C13E-A646-89BA-36A931B4029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Our model.</a:t>
            </a:r>
          </a:p>
        </p:txBody>
      </p:sp>
      <p:sp>
        <p:nvSpPr>
          <p:cNvPr id="3" name="Content Placeholder 2">
            <a:extLst>
              <a:ext uri="{FF2B5EF4-FFF2-40B4-BE49-F238E27FC236}">
                <a16:creationId xmlns:a16="http://schemas.microsoft.com/office/drawing/2014/main" id="{0E9EACE0-3680-124C-9F75-E6BB15C8F9BE}"/>
              </a:ext>
            </a:extLst>
          </p:cNvPr>
          <p:cNvSpPr>
            <a:spLocks noGrp="1"/>
          </p:cNvSpPr>
          <p:nvPr>
            <p:ph idx="1"/>
          </p:nvPr>
        </p:nvSpPr>
        <p:spPr>
          <a:xfrm>
            <a:off x="628649" y="1825625"/>
            <a:ext cx="8183577" cy="4351338"/>
          </a:xfrm>
        </p:spPr>
        <p:txBody>
          <a:bodyPr/>
          <a:lstStyle/>
          <a:p>
            <a:pPr marL="0" indent="0">
              <a:buNone/>
            </a:pPr>
            <a:r>
              <a:rPr lang="en-US" dirty="0">
                <a:latin typeface="Arial" panose="020B0604020202020204" pitchFamily="34" charset="0"/>
                <a:cs typeface="Arial" panose="020B0604020202020204" pitchFamily="34" charset="0"/>
              </a:rPr>
              <a:t>How should we add ideas about cooling?</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OK, so…</a:t>
            </a:r>
          </a:p>
          <a:p>
            <a:pPr marL="0" indent="0">
              <a:buNone/>
            </a:pPr>
            <a:r>
              <a:rPr lang="en-US" dirty="0">
                <a:latin typeface="Arial" panose="020B0604020202020204" pitchFamily="34" charset="0"/>
                <a:cs typeface="Arial" panose="020B0604020202020204" pitchFamily="34" charset="0"/>
              </a:rPr>
              <a:t>What do we think about our model?</a:t>
            </a:r>
          </a:p>
          <a:p>
            <a:pPr marL="0" indent="0">
              <a:buNone/>
            </a:pPr>
            <a:r>
              <a:rPr lang="en-US" i="1" dirty="0">
                <a:latin typeface="Arial" panose="020B0604020202020204" pitchFamily="34" charset="0"/>
                <a:cs typeface="Arial" panose="020B0604020202020204" pitchFamily="34" charset="0"/>
              </a:rPr>
              <a:t>				Are we done?!? </a:t>
            </a:r>
            <a:r>
              <a:rPr lang="en-US" i="1" dirty="0">
                <a:latin typeface="Arial" panose="020B0604020202020204" pitchFamily="34" charset="0"/>
                <a:cs typeface="Arial" panose="020B0604020202020204" pitchFamily="34" charset="0"/>
                <a:sym typeface="Wingdings" panose="05000000000000000000" pitchFamily="2" charset="2"/>
              </a:rPr>
              <a:t></a:t>
            </a:r>
            <a:endParaRPr lang="en-US" i="1"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Have we answered the Driving Question?</a:t>
            </a:r>
          </a:p>
          <a:p>
            <a:r>
              <a:rPr lang="en-US" dirty="0">
                <a:latin typeface="Arial" panose="020B0604020202020204" pitchFamily="34" charset="0"/>
                <a:cs typeface="Arial" panose="020B0604020202020204" pitchFamily="34" charset="0"/>
              </a:rPr>
              <a:t>Does our model fit the criteria we agreed upon?</a:t>
            </a:r>
          </a:p>
        </p:txBody>
      </p:sp>
    </p:spTree>
    <p:extLst>
      <p:ext uri="{BB962C8B-B14F-4D97-AF65-F5344CB8AC3E}">
        <p14:creationId xmlns:p14="http://schemas.microsoft.com/office/powerpoint/2010/main" val="141663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2342474" y="2469942"/>
            <a:ext cx="4368427" cy="8457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10000"/>
              </a:lnSpc>
              <a:spcBef>
                <a:spcPts val="0"/>
              </a:spcBef>
              <a:spcAft>
                <a:spcPts val="450"/>
              </a:spcAft>
              <a:buNone/>
              <a:defRPr/>
            </a:pPr>
            <a:r>
              <a:rPr lang="en-US" sz="4400" i="1" dirty="0" smtClean="0">
                <a:solidFill>
                  <a:prstClr val="black"/>
                </a:solidFill>
              </a:rPr>
              <a:t>Review Activities</a:t>
            </a:r>
          </a:p>
          <a:p>
            <a:pPr marL="0" indent="0" algn="ctr" defTabSz="685800">
              <a:lnSpc>
                <a:spcPct val="110000"/>
              </a:lnSpc>
              <a:spcBef>
                <a:spcPts val="0"/>
              </a:spcBef>
              <a:spcAft>
                <a:spcPts val="450"/>
              </a:spcAft>
              <a:buNone/>
              <a:defRPr/>
            </a:pPr>
            <a:r>
              <a:rPr lang="en-US" sz="4400" i="1" dirty="0" smtClean="0">
                <a:solidFill>
                  <a:prstClr val="black"/>
                </a:solidFill>
              </a:rPr>
              <a:t>(Optional)</a:t>
            </a:r>
            <a:endParaRPr lang="en-US" sz="4400" i="1" dirty="0">
              <a:solidFill>
                <a:prstClr val="black"/>
              </a:solidFill>
            </a:endParaRPr>
          </a:p>
        </p:txBody>
      </p:sp>
    </p:spTree>
    <p:extLst>
      <p:ext uri="{BB962C8B-B14F-4D97-AF65-F5344CB8AC3E}">
        <p14:creationId xmlns:p14="http://schemas.microsoft.com/office/powerpoint/2010/main" val="3260190907"/>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498" y="667910"/>
            <a:ext cx="4261899" cy="646331"/>
          </a:xfrm>
          <a:prstGeom prst="rect">
            <a:avLst/>
          </a:prstGeom>
          <a:noFill/>
        </p:spPr>
        <p:txBody>
          <a:bodyPr wrap="square" rtlCol="0">
            <a:spAutoFit/>
          </a:bodyPr>
          <a:lstStyle/>
          <a:p>
            <a:r>
              <a:rPr lang="en-US" sz="3600" dirty="0" smtClean="0"/>
              <a:t>Let’s </a:t>
            </a:r>
            <a:r>
              <a:rPr lang="en-US" sz="3600" dirty="0" smtClean="0"/>
              <a:t>watch a </a:t>
            </a:r>
            <a:r>
              <a:rPr lang="en-US" sz="3600" dirty="0" smtClean="0"/>
              <a:t>video.</a:t>
            </a:r>
            <a:endParaRPr lang="en-US" sz="3600" dirty="0"/>
          </a:p>
        </p:txBody>
      </p:sp>
      <p:sp>
        <p:nvSpPr>
          <p:cNvPr id="3" name="TextBox 2"/>
          <p:cNvSpPr txBox="1"/>
          <p:nvPr/>
        </p:nvSpPr>
        <p:spPr>
          <a:xfrm>
            <a:off x="898497" y="1364225"/>
            <a:ext cx="7665057" cy="646331"/>
          </a:xfrm>
          <a:prstGeom prst="rect">
            <a:avLst/>
          </a:prstGeom>
          <a:noFill/>
        </p:spPr>
        <p:txBody>
          <a:bodyPr wrap="square" rtlCol="0">
            <a:spAutoFit/>
          </a:bodyPr>
          <a:lstStyle/>
          <a:p>
            <a:r>
              <a:rPr lang="en-US" dirty="0"/>
              <a:t>https://www.yout-ube.com/watch?v=Tz8ithgTBj4&amp;ab_channel=MIKOLBZ </a:t>
            </a:r>
          </a:p>
          <a:p>
            <a:endParaRPr lang="en-US" dirty="0"/>
          </a:p>
        </p:txBody>
      </p:sp>
      <p:sp>
        <p:nvSpPr>
          <p:cNvPr id="5" name="TextBox 4"/>
          <p:cNvSpPr txBox="1"/>
          <p:nvPr/>
        </p:nvSpPr>
        <p:spPr>
          <a:xfrm>
            <a:off x="691761" y="2363815"/>
            <a:ext cx="7871793" cy="2939266"/>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dirty="0" smtClean="0"/>
              <a:t>What did you notice?</a:t>
            </a:r>
          </a:p>
          <a:p>
            <a:pPr marL="457200" indent="-457200">
              <a:spcAft>
                <a:spcPts val="1800"/>
              </a:spcAft>
              <a:buFont typeface="Arial" panose="020B0604020202020204" pitchFamily="34" charset="0"/>
              <a:buChar char="•"/>
            </a:pPr>
            <a:r>
              <a:rPr lang="en-US" sz="2800" dirty="0" smtClean="0"/>
              <a:t>Did what you saw align with our class model?</a:t>
            </a:r>
          </a:p>
          <a:p>
            <a:pPr marL="457200" indent="-457200">
              <a:spcAft>
                <a:spcPts val="1800"/>
              </a:spcAft>
              <a:buFont typeface="Arial" panose="020B0604020202020204" pitchFamily="34" charset="0"/>
              <a:buChar char="•"/>
            </a:pPr>
            <a:r>
              <a:rPr lang="en-US" sz="2800" dirty="0"/>
              <a:t>Was there anything new we need to consider</a:t>
            </a:r>
            <a:r>
              <a:rPr lang="en-US" sz="2800" dirty="0" smtClean="0"/>
              <a:t>?</a:t>
            </a:r>
          </a:p>
          <a:p>
            <a:pPr marL="457200" indent="-457200">
              <a:spcAft>
                <a:spcPts val="1800"/>
              </a:spcAft>
              <a:buFont typeface="Arial" panose="020B0604020202020204" pitchFamily="34" charset="0"/>
              <a:buChar char="•"/>
            </a:pPr>
            <a:r>
              <a:rPr lang="en-US" sz="2800" dirty="0" smtClean="0"/>
              <a:t>What questions do we have now?</a:t>
            </a:r>
          </a:p>
        </p:txBody>
      </p:sp>
    </p:spTree>
    <p:extLst>
      <p:ext uri="{BB962C8B-B14F-4D97-AF65-F5344CB8AC3E}">
        <p14:creationId xmlns:p14="http://schemas.microsoft.com/office/powerpoint/2010/main" val="42030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noAutofit/>
          </a:bodyPr>
          <a:lstStyle>
            <a:lvl1pPr>
              <a:defRPr sz="3400"/>
            </a:lvl1pPr>
          </a:lstStyle>
          <a:p>
            <a:r>
              <a:rPr lang="en-US" sz="2400" dirty="0"/>
              <a:t>How to use these slides…</a:t>
            </a:r>
            <a:endParaRPr sz="2400" dirty="0"/>
          </a:p>
        </p:txBody>
      </p:sp>
      <p:sp>
        <p:nvSpPr>
          <p:cNvPr id="5" name="TextBox 4"/>
          <p:cNvSpPr txBox="1"/>
          <p:nvPr/>
        </p:nvSpPr>
        <p:spPr>
          <a:xfrm>
            <a:off x="178392" y="765101"/>
            <a:ext cx="8751497" cy="5586145"/>
          </a:xfrm>
          <a:prstGeom prst="rect">
            <a:avLst/>
          </a:prstGeom>
          <a:noFill/>
        </p:spPr>
        <p:txBody>
          <a:bodyPr wrap="square" rtlCol="0">
            <a:spAutoFit/>
          </a:bodyPr>
          <a:lstStyle/>
          <a:p>
            <a:pPr>
              <a:spcAft>
                <a:spcPts val="600"/>
              </a:spcAft>
            </a:pPr>
            <a:r>
              <a:rPr lang="en-US" sz="1400" dirty="0">
                <a:latin typeface="Arial" panose="020B0604020202020204" pitchFamily="34" charset="0"/>
                <a:cs typeface="Arial" panose="020B0604020202020204" pitchFamily="34" charset="0"/>
              </a:rPr>
              <a:t>The following presentation was designed to support the implementation of the MBER-Biology curriculum—a student-centered sense-making classroom. It is </a:t>
            </a:r>
            <a:r>
              <a:rPr lang="en-US" sz="1400" u="sng" dirty="0">
                <a:latin typeface="Arial" panose="020B0604020202020204" pitchFamily="34" charset="0"/>
                <a:cs typeface="Arial" panose="020B0604020202020204" pitchFamily="34" charset="0"/>
              </a:rPr>
              <a:t>NOT</a:t>
            </a:r>
            <a:r>
              <a:rPr lang="en-US" sz="1400" dirty="0">
                <a:latin typeface="Arial" panose="020B0604020202020204" pitchFamily="34" charset="0"/>
                <a:cs typeface="Arial" panose="020B0604020202020204" pitchFamily="34" charset="0"/>
              </a:rPr>
              <a:t> ready to show to students in its current form. You will notice there are two kinds of slides.</a:t>
            </a:r>
          </a:p>
          <a:p>
            <a:pPr marL="457200">
              <a:spcAft>
                <a:spcPts val="600"/>
              </a:spcAft>
            </a:pPr>
            <a:r>
              <a:rPr lang="en-US" sz="1400" dirty="0">
                <a:latin typeface="Arial" panose="020B0604020202020204" pitchFamily="34" charset="0"/>
                <a:cs typeface="Arial" panose="020B0604020202020204" pitchFamily="34" charset="0"/>
              </a:rPr>
              <a:t>(1) </a:t>
            </a:r>
            <a:r>
              <a:rPr lang="en-US" sz="1400" b="1" dirty="0">
                <a:latin typeface="Arial" panose="020B0604020202020204" pitchFamily="34" charset="0"/>
                <a:cs typeface="Arial" panose="020B0604020202020204" pitchFamily="34" charset="0"/>
              </a:rPr>
              <a:t>Teacher Notes slides </a:t>
            </a:r>
            <a:r>
              <a:rPr lang="en-US" sz="1400" dirty="0">
                <a:latin typeface="Arial" panose="020B0604020202020204" pitchFamily="34" charset="0"/>
                <a:cs typeface="Arial" panose="020B0604020202020204" pitchFamily="34" charset="0"/>
              </a:rPr>
              <a:t>that provide information and notes for teacher, and are not meant to be shown to students. These slides are marked by a colored band in the header (as displayed above on this slide).</a:t>
            </a:r>
          </a:p>
          <a:p>
            <a:pPr marL="457200">
              <a:spcAft>
                <a:spcPts val="600"/>
              </a:spcAft>
            </a:pPr>
            <a:r>
              <a:rPr lang="en-US" sz="1400" dirty="0">
                <a:latin typeface="Arial" panose="020B0604020202020204" pitchFamily="34" charset="0"/>
                <a:cs typeface="Arial" panose="020B0604020202020204" pitchFamily="34" charset="0"/>
              </a:rPr>
              <a:t>(2) </a:t>
            </a:r>
            <a:r>
              <a:rPr lang="en-US" sz="1400" b="1" dirty="0">
                <a:latin typeface="Arial" panose="020B0604020202020204" pitchFamily="34" charset="0"/>
                <a:cs typeface="Arial" panose="020B0604020202020204" pitchFamily="34" charset="0"/>
              </a:rPr>
              <a:t>Student slides </a:t>
            </a:r>
            <a:r>
              <a:rPr lang="en-US" sz="1400" dirty="0">
                <a:latin typeface="Arial" panose="020B0604020202020204" pitchFamily="34" charset="0"/>
                <a:cs typeface="Arial" panose="020B0604020202020204" pitchFamily="34" charset="0"/>
              </a:rPr>
              <a:t>designed to facilitate student sense-making as you move through the Learning Segments and are intended for use in the classroom during instruction. In the “Presenter Notes” field (under each slide) you will find useful information for each particular slide.</a:t>
            </a:r>
          </a:p>
          <a:p>
            <a:pPr>
              <a:spcAft>
                <a:spcPts val="600"/>
              </a:spcAft>
            </a:pPr>
            <a:r>
              <a:rPr lang="en-US" sz="1400" dirty="0">
                <a:latin typeface="Arial" panose="020B0604020202020204" pitchFamily="34" charset="0"/>
                <a:cs typeface="Arial" panose="020B0604020202020204" pitchFamily="34" charset="0"/>
              </a:rPr>
              <a:t>We have combined teacher slides and student slides so you can have almost everything you need in one place as you explore the flow of each triangle. You will need to either hide (see note below) or delete the </a:t>
            </a:r>
            <a:r>
              <a:rPr lang="en-US" sz="1400" b="1" dirty="0">
                <a:latin typeface="Arial" panose="020B0604020202020204" pitchFamily="34" charset="0"/>
                <a:cs typeface="Arial" panose="020B0604020202020204" pitchFamily="34" charset="0"/>
              </a:rPr>
              <a:t>Teacher Notes </a:t>
            </a:r>
            <a:r>
              <a:rPr lang="en-US" sz="1400" dirty="0">
                <a:latin typeface="Arial" panose="020B0604020202020204" pitchFamily="34" charset="0"/>
                <a:cs typeface="Arial" panose="020B0604020202020204" pitchFamily="34" charset="0"/>
              </a:rPr>
              <a:t>slides to use it as a presentation in your classroom. </a:t>
            </a:r>
          </a:p>
          <a:p>
            <a:pPr>
              <a:spcAft>
                <a:spcPts val="600"/>
              </a:spcAft>
            </a:pPr>
            <a:r>
              <a:rPr lang="en-US" sz="1400" dirty="0">
                <a:latin typeface="Arial" panose="020B0604020202020204" pitchFamily="34" charset="0"/>
                <a:cs typeface="Arial" panose="020B0604020202020204" pitchFamily="34" charset="0"/>
              </a:rPr>
              <a:t>This presentation </a:t>
            </a:r>
            <a:r>
              <a:rPr lang="en-US" sz="1400" b="1" dirty="0">
                <a:latin typeface="Arial" panose="020B0604020202020204" pitchFamily="34" charset="0"/>
                <a:cs typeface="Arial" panose="020B0604020202020204" pitchFamily="34" charset="0"/>
              </a:rPr>
              <a:t>is not meant to stand alone,</a:t>
            </a:r>
            <a:r>
              <a:rPr lang="en-US" sz="1400" dirty="0">
                <a:latin typeface="Arial" panose="020B0604020202020204" pitchFamily="34" charset="0"/>
                <a:cs typeface="Arial" panose="020B0604020202020204" pitchFamily="34" charset="0"/>
              </a:rPr>
              <a:t> however. Instead we hope you use it in conjunction with the website. As you step through the slides, reference the table on the triangle webpage. The Learning Segments and associated resources outlined in the PowerPoint directly correspond to the Learning Segments described in the table featured on the webpage. It may also help you to print out and have the student Doodle Sheet in front of you. Looking over the table as you preview the slides will help you stay oriented to the overall flow, track which resources go with the segment and access additional supports all while keeping in mind the high level goals of each learning segment and how the model is developed over the course of days. </a:t>
            </a:r>
          </a:p>
          <a:p>
            <a:pPr>
              <a:spcAft>
                <a:spcPts val="600"/>
              </a:spcAft>
            </a:pPr>
            <a:r>
              <a:rPr lang="en-US" sz="1400" b="1" dirty="0">
                <a:latin typeface="Arial" panose="020B0604020202020204" pitchFamily="34" charset="0"/>
                <a:cs typeface="Arial" panose="020B0604020202020204" pitchFamily="34" charset="0"/>
              </a:rPr>
              <a:t>We expect (and hope) you will modify this presentation</a:t>
            </a:r>
            <a:r>
              <a:rPr lang="en-US" sz="1400" dirty="0">
                <a:latin typeface="Arial" panose="020B0604020202020204" pitchFamily="34" charset="0"/>
                <a:cs typeface="Arial" panose="020B0604020202020204" pitchFamily="34" charset="0"/>
              </a:rPr>
              <a:t> keeping in mind the MBER philosophy. As a contributor you will be part of a community that helps improve the curriculum over time. </a:t>
            </a:r>
          </a:p>
          <a:p>
            <a:pPr>
              <a:spcAft>
                <a:spcPts val="600"/>
              </a:spcAft>
            </a:pPr>
            <a:r>
              <a:rPr lang="en-US" sz="1400" dirty="0">
                <a:latin typeface="Arial" panose="020B0604020202020204" pitchFamily="34" charset="0"/>
                <a:cs typeface="Arial" panose="020B0604020202020204" pitchFamily="34" charset="0"/>
              </a:rPr>
              <a:t>Thanks!</a:t>
            </a:r>
          </a:p>
          <a:p>
            <a:pPr>
              <a:spcAft>
                <a:spcPts val="600"/>
              </a:spcAft>
            </a:pPr>
            <a:r>
              <a:rPr lang="en-US" sz="1400" dirty="0">
                <a:latin typeface="Arial" panose="020B0604020202020204" pitchFamily="34" charset="0"/>
                <a:cs typeface="Arial" panose="020B0604020202020204" pitchFamily="34" charset="0"/>
              </a:rPr>
              <a:t>The MBER Team</a:t>
            </a:r>
          </a:p>
        </p:txBody>
      </p:sp>
    </p:spTree>
    <p:extLst>
      <p:ext uri="{BB962C8B-B14F-4D97-AF65-F5344CB8AC3E}">
        <p14:creationId xmlns:p14="http://schemas.microsoft.com/office/powerpoint/2010/main" val="24709911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0642" y="1697865"/>
            <a:ext cx="4011285" cy="401128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a:extLst>
              <a:ext uri="{FF2B5EF4-FFF2-40B4-BE49-F238E27FC236}">
                <a16:creationId xmlns:a16="http://schemas.microsoft.com/office/drawing/2014/main" id="{A4B2BDF7-857F-4246-B6BE-3927A16D177C}"/>
              </a:ext>
            </a:extLst>
          </p:cNvPr>
          <p:cNvSpPr>
            <a:spLocks noGrp="1"/>
          </p:cNvSpPr>
          <p:nvPr>
            <p:ph type="title"/>
          </p:nvPr>
        </p:nvSpPr>
        <p:spPr>
          <a:xfrm>
            <a:off x="1569558" y="1076771"/>
            <a:ext cx="2368258" cy="438956"/>
          </a:xfrm>
        </p:spPr>
        <p:txBody>
          <a:bodyPr>
            <a:normAutofit fontScale="90000"/>
          </a:bodyPr>
          <a:lstStyle/>
          <a:p>
            <a:r>
              <a:rPr lang="en-US" dirty="0">
                <a:latin typeface="Arial" panose="020B0604020202020204" pitchFamily="34" charset="0"/>
                <a:cs typeface="Arial" panose="020B0604020202020204" pitchFamily="34" charset="0"/>
              </a:rPr>
              <a:t>Earth</a:t>
            </a:r>
          </a:p>
        </p:txBody>
      </p:sp>
      <p:sp>
        <p:nvSpPr>
          <p:cNvPr id="8" name="Title 1">
            <a:extLst>
              <a:ext uri="{FF2B5EF4-FFF2-40B4-BE49-F238E27FC236}">
                <a16:creationId xmlns:a16="http://schemas.microsoft.com/office/drawing/2014/main" id="{6B301ECF-5419-46AD-B963-1B8F5A6E91EC}"/>
              </a:ext>
            </a:extLst>
          </p:cNvPr>
          <p:cNvSpPr txBox="1">
            <a:spLocks/>
          </p:cNvSpPr>
          <p:nvPr/>
        </p:nvSpPr>
        <p:spPr>
          <a:xfrm>
            <a:off x="391117" y="246792"/>
            <a:ext cx="6583034" cy="43895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Some groups will compare:</a:t>
            </a:r>
          </a:p>
        </p:txBody>
      </p:sp>
      <p:sp>
        <p:nvSpPr>
          <p:cNvPr id="9" name="Title 1">
            <a:extLst>
              <a:ext uri="{FF2B5EF4-FFF2-40B4-BE49-F238E27FC236}">
                <a16:creationId xmlns:a16="http://schemas.microsoft.com/office/drawing/2014/main" id="{E8528A61-3B31-4089-B2D0-1B6C24EA66A7}"/>
              </a:ext>
            </a:extLst>
          </p:cNvPr>
          <p:cNvSpPr txBox="1">
            <a:spLocks/>
          </p:cNvSpPr>
          <p:nvPr/>
        </p:nvSpPr>
        <p:spPr>
          <a:xfrm>
            <a:off x="5866534" y="1076771"/>
            <a:ext cx="2368258"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Mercury</a:t>
            </a:r>
          </a:p>
        </p:txBody>
      </p:sp>
      <p:pic>
        <p:nvPicPr>
          <p:cNvPr id="11" name="Picture 10">
            <a:extLst>
              <a:ext uri="{FF2B5EF4-FFF2-40B4-BE49-F238E27FC236}">
                <a16:creationId xmlns:a16="http://schemas.microsoft.com/office/drawing/2014/main" id="{9C2500AA-2D35-455E-9432-C2DC91C74CA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85395" y="1697864"/>
            <a:ext cx="4011286" cy="4011286"/>
          </a:xfrm>
          <a:prstGeom prst="rect">
            <a:avLst/>
          </a:prstGeom>
        </p:spPr>
      </p:pic>
    </p:spTree>
    <p:extLst>
      <p:ext uri="{BB962C8B-B14F-4D97-AF65-F5344CB8AC3E}">
        <p14:creationId xmlns:p14="http://schemas.microsoft.com/office/powerpoint/2010/main" val="227627934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3F9A-71EB-4E02-A38D-1D41E38F071A}"/>
              </a:ext>
            </a:extLst>
          </p:cNvPr>
          <p:cNvSpPr>
            <a:spLocks noGrp="1"/>
          </p:cNvSpPr>
          <p:nvPr>
            <p:ph type="title"/>
          </p:nvPr>
        </p:nvSpPr>
        <p:spPr>
          <a:xfrm>
            <a:off x="469090" y="482322"/>
            <a:ext cx="7886700" cy="482156"/>
          </a:xfrm>
        </p:spPr>
        <p:txBody>
          <a:bodyPr>
            <a:noAutofit/>
          </a:bodyPr>
          <a:lstStyle/>
          <a:p>
            <a:r>
              <a:rPr lang="en-US" sz="3200" dirty="0">
                <a:latin typeface="Arial" panose="020B0604020202020204" pitchFamily="34" charset="0"/>
                <a:cs typeface="Arial" panose="020B0604020202020204" pitchFamily="34" charset="0"/>
              </a:rPr>
              <a:t>You will get two handouts:</a:t>
            </a:r>
          </a:p>
        </p:txBody>
      </p:sp>
      <p:sp>
        <p:nvSpPr>
          <p:cNvPr id="3" name="Content Placeholder 2">
            <a:extLst>
              <a:ext uri="{FF2B5EF4-FFF2-40B4-BE49-F238E27FC236}">
                <a16:creationId xmlns:a16="http://schemas.microsoft.com/office/drawing/2014/main" id="{440788AC-3B44-49FA-BC97-594B76A8C323}"/>
              </a:ext>
            </a:extLst>
          </p:cNvPr>
          <p:cNvSpPr>
            <a:spLocks noGrp="1"/>
          </p:cNvSpPr>
          <p:nvPr>
            <p:ph idx="1"/>
          </p:nvPr>
        </p:nvSpPr>
        <p:spPr>
          <a:xfrm>
            <a:off x="1613867" y="5517451"/>
            <a:ext cx="1612350" cy="378000"/>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1 per person</a:t>
            </a:r>
          </a:p>
        </p:txBody>
      </p:sp>
      <p:sp>
        <p:nvSpPr>
          <p:cNvPr id="4" name="Content Placeholder 2">
            <a:extLst>
              <a:ext uri="{FF2B5EF4-FFF2-40B4-BE49-F238E27FC236}">
                <a16:creationId xmlns:a16="http://schemas.microsoft.com/office/drawing/2014/main" id="{05EF350D-8183-4A7C-A39D-037891E5B555}"/>
              </a:ext>
            </a:extLst>
          </p:cNvPr>
          <p:cNvSpPr txBox="1">
            <a:spLocks/>
          </p:cNvSpPr>
          <p:nvPr/>
        </p:nvSpPr>
        <p:spPr>
          <a:xfrm>
            <a:off x="5937750" y="5517451"/>
            <a:ext cx="1612350" cy="3780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000" dirty="0">
                <a:solidFill>
                  <a:prstClr val="black"/>
                </a:solidFill>
                <a:latin typeface="Arial" panose="020B0604020202020204" pitchFamily="34" charset="0"/>
                <a:cs typeface="Arial" panose="020B0604020202020204" pitchFamily="34" charset="0"/>
              </a:rPr>
              <a:t>1 per group</a:t>
            </a:r>
          </a:p>
        </p:txBody>
      </p:sp>
      <p:pic>
        <p:nvPicPr>
          <p:cNvPr id="5" name="Picture 4">
            <a:extLst>
              <a:ext uri="{FF2B5EF4-FFF2-40B4-BE49-F238E27FC236}">
                <a16:creationId xmlns:a16="http://schemas.microsoft.com/office/drawing/2014/main" id="{EF1D3257-B8F4-4253-AB69-C1C82B9F810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4941" y="1489050"/>
            <a:ext cx="3050888" cy="3879900"/>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478FBE2D-ADFD-4EE2-82D8-3E0A94AEFA2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74745" y="1489050"/>
            <a:ext cx="2787736" cy="3879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07636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3F9A-71EB-4E02-A38D-1D41E38F071A}"/>
              </a:ext>
            </a:extLst>
          </p:cNvPr>
          <p:cNvSpPr>
            <a:spLocks noGrp="1"/>
          </p:cNvSpPr>
          <p:nvPr>
            <p:ph type="title"/>
          </p:nvPr>
        </p:nvSpPr>
        <p:spPr>
          <a:xfrm>
            <a:off x="628650" y="660641"/>
            <a:ext cx="7886700" cy="482156"/>
          </a:xfrm>
        </p:spPr>
        <p:txBody>
          <a:bodyPr>
            <a:normAutofit fontScale="90000"/>
          </a:bodyPr>
          <a:lstStyle/>
          <a:p>
            <a:r>
              <a:rPr lang="en-US" dirty="0">
                <a:latin typeface="Arial" panose="020B0604020202020204" pitchFamily="34" charset="0"/>
                <a:cs typeface="Arial" panose="020B0604020202020204" pitchFamily="34" charset="0"/>
              </a:rPr>
              <a:t>Reading Protocol</a:t>
            </a:r>
          </a:p>
        </p:txBody>
      </p:sp>
      <p:sp>
        <p:nvSpPr>
          <p:cNvPr id="3" name="Content Placeholder 2">
            <a:extLst>
              <a:ext uri="{FF2B5EF4-FFF2-40B4-BE49-F238E27FC236}">
                <a16:creationId xmlns:a16="http://schemas.microsoft.com/office/drawing/2014/main" id="{440788AC-3B44-49FA-BC97-594B76A8C323}"/>
              </a:ext>
            </a:extLst>
          </p:cNvPr>
          <p:cNvSpPr>
            <a:spLocks noGrp="1"/>
          </p:cNvSpPr>
          <p:nvPr>
            <p:ph idx="1"/>
          </p:nvPr>
        </p:nvSpPr>
        <p:spPr>
          <a:xfrm>
            <a:off x="248194" y="1511772"/>
            <a:ext cx="8647612" cy="4444200"/>
          </a:xfrm>
        </p:spPr>
        <p:txBody>
          <a:bodyPr>
            <a:noAutofit/>
          </a:bodyPr>
          <a:lstStyle/>
          <a:p>
            <a:pPr marL="385763" indent="-385763">
              <a:lnSpc>
                <a:spcPct val="100000"/>
              </a:lnSpc>
              <a:spcBef>
                <a:spcPts val="0"/>
              </a:spcBef>
              <a:spcAft>
                <a:spcPts val="1200"/>
              </a:spcAft>
              <a:buFont typeface="+mj-lt"/>
              <a:buAutoNum type="arabicPeriod"/>
            </a:pPr>
            <a:r>
              <a:rPr lang="en-US" sz="2000" dirty="0">
                <a:latin typeface="Arial" panose="020B0604020202020204" pitchFamily="34" charset="0"/>
                <a:cs typeface="Arial" panose="020B0604020202020204" pitchFamily="34" charset="0"/>
              </a:rPr>
              <a:t>One student reads the first paragraph aloud, while the other students quietly listen and follow along. The listening students underline, highlight, or take notes on two or three statements from the paragraph that they think are most important.</a:t>
            </a:r>
          </a:p>
          <a:p>
            <a:pPr marL="385763" indent="-385763">
              <a:lnSpc>
                <a:spcPct val="100000"/>
              </a:lnSpc>
              <a:spcBef>
                <a:spcPts val="0"/>
              </a:spcBef>
              <a:spcAft>
                <a:spcPts val="1200"/>
              </a:spcAft>
              <a:buFont typeface="+mj-lt"/>
              <a:buAutoNum type="arabicPeriod"/>
            </a:pPr>
            <a:r>
              <a:rPr lang="en-US" sz="2000" dirty="0">
                <a:latin typeface="Arial" panose="020B0604020202020204" pitchFamily="34" charset="0"/>
                <a:cs typeface="Arial" panose="020B0604020202020204" pitchFamily="34" charset="0"/>
              </a:rPr>
              <a:t>When the first student finishes reading the first paragraph aloud, each of the listeners (in turn) describes the ideas that they think are most important (usually something they underlined, highlighted, or noted).</a:t>
            </a:r>
          </a:p>
          <a:p>
            <a:pPr marL="385763" indent="-385763">
              <a:lnSpc>
                <a:spcPct val="100000"/>
              </a:lnSpc>
              <a:spcBef>
                <a:spcPts val="0"/>
              </a:spcBef>
              <a:spcAft>
                <a:spcPts val="1200"/>
              </a:spcAft>
              <a:buFont typeface="+mj-lt"/>
              <a:buAutoNum type="arabicPeriod"/>
            </a:pPr>
            <a:r>
              <a:rPr lang="en-US" sz="2000" dirty="0">
                <a:latin typeface="Arial" panose="020B0604020202020204" pitchFamily="34" charset="0"/>
                <a:cs typeface="Arial" panose="020B0604020202020204" pitchFamily="34" charset="0"/>
              </a:rPr>
              <a:t>Next, the person that read the paragraph aloud writes a one sentence summary (with the group’s help!) of the important ideas in the paragraph on the Summary Sheet provided.</a:t>
            </a:r>
          </a:p>
          <a:p>
            <a:pPr marL="385763" indent="-385763">
              <a:lnSpc>
                <a:spcPct val="100000"/>
              </a:lnSpc>
              <a:spcBef>
                <a:spcPts val="0"/>
              </a:spcBef>
              <a:spcAft>
                <a:spcPts val="1200"/>
              </a:spcAft>
              <a:buFont typeface="+mj-lt"/>
              <a:buAutoNum type="arabicPeriod"/>
            </a:pPr>
            <a:r>
              <a:rPr lang="en-US" sz="2000" dirty="0">
                <a:latin typeface="Arial" panose="020B0604020202020204" pitchFamily="34" charset="0"/>
                <a:cs typeface="Arial" panose="020B0604020202020204" pitchFamily="34" charset="0"/>
              </a:rPr>
              <a:t>Then the next student in the circle becomes the reader of the next paragraph, while the others listen (etc.) and the process repeats, until all the paragraphs have been read and the Summary Sheet has been completed.</a:t>
            </a:r>
          </a:p>
        </p:txBody>
      </p:sp>
    </p:spTree>
    <p:extLst>
      <p:ext uri="{BB962C8B-B14F-4D97-AF65-F5344CB8AC3E}">
        <p14:creationId xmlns:p14="http://schemas.microsoft.com/office/powerpoint/2010/main" val="42890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84E0-C13E-A646-89BA-36A931B4029A}"/>
              </a:ext>
            </a:extLst>
          </p:cNvPr>
          <p:cNvSpPr>
            <a:spLocks noGrp="1"/>
          </p:cNvSpPr>
          <p:nvPr>
            <p:ph type="title"/>
          </p:nvPr>
        </p:nvSpPr>
        <p:spPr>
          <a:xfrm>
            <a:off x="628650" y="365127"/>
            <a:ext cx="7886700" cy="891180"/>
          </a:xfrm>
        </p:spPr>
        <p:txBody>
          <a:bodyPr/>
          <a:lstStyle/>
          <a:p>
            <a:r>
              <a:rPr lang="en-US" dirty="0" smtClean="0">
                <a:latin typeface="Arial" panose="020B0604020202020204" pitchFamily="34" charset="0"/>
                <a:cs typeface="Arial" panose="020B0604020202020204" pitchFamily="34" charset="0"/>
              </a:rPr>
              <a:t>What’s next?</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E9EACE0-3680-124C-9F75-E6BB15C8F9BE}"/>
              </a:ext>
            </a:extLst>
          </p:cNvPr>
          <p:cNvSpPr>
            <a:spLocks noGrp="1"/>
          </p:cNvSpPr>
          <p:nvPr>
            <p:ph idx="1"/>
          </p:nvPr>
        </p:nvSpPr>
        <p:spPr>
          <a:xfrm>
            <a:off x="628650" y="1515523"/>
            <a:ext cx="8183577" cy="4351338"/>
          </a:xfrm>
        </p:spPr>
        <p:txBody>
          <a:bodyPr/>
          <a:lstStyle/>
          <a:p>
            <a:pPr marL="0" indent="0">
              <a:lnSpc>
                <a:spcPct val="100000"/>
              </a:lnSpc>
              <a:spcBef>
                <a:spcPts val="0"/>
              </a:spcBef>
              <a:buNone/>
            </a:pPr>
            <a:r>
              <a:rPr lang="en-US" dirty="0" smtClean="0">
                <a:latin typeface="Arial" panose="020B0604020202020204" pitchFamily="34" charset="0"/>
                <a:cs typeface="Arial" panose="020B0604020202020204" pitchFamily="34" charset="0"/>
              </a:rPr>
              <a:t>We’ve just come to some sense of what we’ve figured out.</a:t>
            </a:r>
          </a:p>
          <a:p>
            <a:pPr marL="0" indent="0">
              <a:lnSpc>
                <a:spcPct val="100000"/>
              </a:lnSpc>
              <a:spcBef>
                <a:spcPts val="0"/>
              </a:spcBef>
              <a:buNone/>
            </a:pPr>
            <a:endParaRPr lang="en-US" dirty="0">
              <a:latin typeface="Arial" panose="020B0604020202020204" pitchFamily="34" charset="0"/>
              <a:cs typeface="Arial" panose="020B0604020202020204" pitchFamily="34" charset="0"/>
            </a:endParaRPr>
          </a:p>
          <a:p>
            <a:pPr marL="0" indent="0">
              <a:lnSpc>
                <a:spcPct val="100000"/>
              </a:lnSpc>
              <a:spcBef>
                <a:spcPts val="0"/>
              </a:spcBef>
              <a:buNone/>
            </a:pPr>
            <a:r>
              <a:rPr lang="en-US" dirty="0" smtClean="0">
                <a:latin typeface="Arial" panose="020B0604020202020204" pitchFamily="34" charset="0"/>
                <a:cs typeface="Arial" panose="020B0604020202020204" pitchFamily="34" charset="0"/>
              </a:rPr>
              <a:t>So, what’s next? What do you think we have left to figure out given our exploration of Earth’s unique features at the beginning of the unit? </a:t>
            </a:r>
          </a:p>
          <a:p>
            <a:pPr marL="0" indent="0">
              <a:lnSpc>
                <a:spcPct val="100000"/>
              </a:lnSpc>
              <a:spcBef>
                <a:spcPts val="0"/>
              </a:spcBef>
              <a:buNone/>
            </a:pPr>
            <a:endParaRPr lang="en-US" dirty="0">
              <a:latin typeface="Arial" panose="020B0604020202020204" pitchFamily="34" charset="0"/>
              <a:cs typeface="Arial" panose="020B0604020202020204" pitchFamily="34" charset="0"/>
            </a:endParaRPr>
          </a:p>
          <a:p>
            <a:pPr marL="0" indent="0">
              <a:lnSpc>
                <a:spcPct val="100000"/>
              </a:lnSpc>
              <a:spcBef>
                <a:spcPts val="0"/>
              </a:spcBef>
              <a:buNone/>
            </a:pPr>
            <a:endParaRPr lang="en-US" dirty="0" smtClean="0">
              <a:latin typeface="Arial" panose="020B0604020202020204" pitchFamily="34" charset="0"/>
              <a:cs typeface="Arial" panose="020B0604020202020204" pitchFamily="34" charset="0"/>
            </a:endParaRPr>
          </a:p>
          <a:p>
            <a:pPr marL="0" indent="0">
              <a:lnSpc>
                <a:spcPct val="100000"/>
              </a:lnSpc>
              <a:spcBef>
                <a:spcPts val="0"/>
              </a:spcBef>
              <a:buNone/>
            </a:pPr>
            <a:endParaRPr lang="en-US" dirty="0" smtClean="0">
              <a:latin typeface="Arial" panose="020B0604020202020204" pitchFamily="34" charset="0"/>
              <a:cs typeface="Arial" panose="020B0604020202020204" pitchFamily="34" charset="0"/>
            </a:endParaRPr>
          </a:p>
          <a:p>
            <a:pPr marL="0" indent="0">
              <a:lnSpc>
                <a:spcPct val="100000"/>
              </a:lnSpc>
              <a:spcBef>
                <a:spcPts val="0"/>
              </a:spcBef>
              <a:buNone/>
            </a:pPr>
            <a:r>
              <a:rPr lang="en-US" dirty="0" smtClean="0">
                <a:latin typeface="Arial" panose="020B0604020202020204" pitchFamily="34" charset="0"/>
                <a:cs typeface="Arial" panose="020B0604020202020204" pitchFamily="34" charset="0"/>
              </a:rPr>
              <a:t>Talk to a neighbor and be ready to share out.</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8FAFE31-7B22-B44C-9E39-5F45D2E6259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37115" y="5866861"/>
            <a:ext cx="1227199" cy="891043"/>
          </a:xfrm>
          <a:prstGeom prst="rect">
            <a:avLst/>
          </a:prstGeom>
        </p:spPr>
      </p:pic>
      <p:pic>
        <p:nvPicPr>
          <p:cNvPr id="5" name="Picture 4">
            <a:extLst>
              <a:ext uri="{FF2B5EF4-FFF2-40B4-BE49-F238E27FC236}">
                <a16:creationId xmlns:a16="http://schemas.microsoft.com/office/drawing/2014/main" id="{1318FF91-3C6F-9A4B-8C8A-FC6B5FDB683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22750" y="4281966"/>
            <a:ext cx="1128576" cy="1141958"/>
          </a:xfrm>
          <a:prstGeom prst="rect">
            <a:avLst/>
          </a:prstGeom>
        </p:spPr>
      </p:pic>
    </p:spTree>
    <p:extLst>
      <p:ext uri="{BB962C8B-B14F-4D97-AF65-F5344CB8AC3E}">
        <p14:creationId xmlns:p14="http://schemas.microsoft.com/office/powerpoint/2010/main" val="153450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10: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29A945BA-59CA-4549-ACD1-27319021CAAD}"/>
              </a:ext>
            </a:extLst>
          </p:cNvPr>
          <p:cNvSpPr>
            <a:spLocks noGrp="1"/>
          </p:cNvSpPr>
          <p:nvPr>
            <p:ph type="body" sz="quarter" idx="10"/>
          </p:nvPr>
        </p:nvSpPr>
        <p:spPr/>
        <p:txBody>
          <a:bodyPr/>
          <a:lstStyle/>
          <a:p>
            <a:r>
              <a:rPr lang="en-US" b="1" dirty="0" smtClean="0"/>
              <a:t>What we’ve figured out…</a:t>
            </a:r>
          </a:p>
          <a:p>
            <a:r>
              <a:rPr lang="en-US" dirty="0" smtClean="0"/>
              <a:t>Now </a:t>
            </a:r>
            <a:r>
              <a:rPr lang="en-US" dirty="0"/>
              <a:t>that we’ve considered both the conditions necessary for cooling and the process of planetary cooling, we have a final model for how the Earth (the geosphere) formed.</a:t>
            </a:r>
          </a:p>
          <a:p>
            <a:endParaRPr lang="en-US" dirty="0"/>
          </a:p>
        </p:txBody>
      </p:sp>
      <p:sp>
        <p:nvSpPr>
          <p:cNvPr id="4" name="Text Placeholder 3"/>
          <p:cNvSpPr>
            <a:spLocks noGrp="1"/>
          </p:cNvSpPr>
          <p:nvPr>
            <p:ph type="body" sz="quarter" idx="11"/>
          </p:nvPr>
        </p:nvSpPr>
        <p:spPr/>
        <p:txBody>
          <a:bodyPr/>
          <a:lstStyle/>
          <a:p>
            <a:pPr>
              <a:lnSpc>
                <a:spcPct val="100000"/>
              </a:lnSpc>
              <a:spcAft>
                <a:spcPts val="400"/>
              </a:spcAft>
            </a:pPr>
            <a:r>
              <a:rPr lang="en-US" dirty="0"/>
              <a:t>LS </a:t>
            </a:r>
            <a:r>
              <a:rPr lang="en-US" dirty="0" smtClean="0"/>
              <a:t>10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p:txBody>
      </p:sp>
    </p:spTree>
    <p:extLst>
      <p:ext uri="{BB962C8B-B14F-4D97-AF65-F5344CB8AC3E}">
        <p14:creationId xmlns:p14="http://schemas.microsoft.com/office/powerpoint/2010/main" val="2385844040"/>
      </p:ext>
    </p:extLst>
  </p:cSld>
  <p:clrMapOvr>
    <a:masterClrMapping/>
  </p:clrMapOvr>
  <p:transition spd="med"/>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latin typeface="+mn-lt"/>
                <a:cs typeface="Arial" panose="020B0604020202020204" pitchFamily="34" charset="0"/>
              </a:rPr>
              <a:t>Supplemental Materials (for Learning Segment 03)</a:t>
            </a:r>
          </a:p>
        </p:txBody>
      </p:sp>
      <p:sp>
        <p:nvSpPr>
          <p:cNvPr id="2" name="Text Placeholder 1">
            <a:extLst>
              <a:ext uri="{FF2B5EF4-FFF2-40B4-BE49-F238E27FC236}">
                <a16:creationId xmlns:a16="http://schemas.microsoft.com/office/drawing/2014/main" id="{8660129B-5824-0A40-9EA7-7D586F44DE75}"/>
              </a:ext>
            </a:extLst>
          </p:cNvPr>
          <p:cNvSpPr>
            <a:spLocks noGrp="1"/>
          </p:cNvSpPr>
          <p:nvPr>
            <p:ph type="body" sz="quarter" idx="10"/>
          </p:nvPr>
        </p:nvSpPr>
        <p:spPr/>
        <p:txBody>
          <a:bodyPr/>
          <a:lstStyle/>
          <a:p>
            <a:pPr>
              <a:lnSpc>
                <a:spcPct val="100000"/>
              </a:lnSpc>
              <a:spcAft>
                <a:spcPts val="600"/>
              </a:spcAft>
            </a:pPr>
            <a:r>
              <a:rPr lang="en-US" sz="1600" dirty="0">
                <a:cs typeface="Arial" panose="020B0604020202020204" pitchFamily="34" charset="0"/>
              </a:rPr>
              <a:t>This set of slides addresses a number of students questions that may come up in the course of Learning Segment 03, including the following:</a:t>
            </a:r>
          </a:p>
          <a:p>
            <a:pPr>
              <a:lnSpc>
                <a:spcPct val="100000"/>
              </a:lnSpc>
              <a:spcAft>
                <a:spcPts val="600"/>
              </a:spcAft>
            </a:pPr>
            <a:endParaRPr lang="en-US" sz="1600" dirty="0">
              <a:cs typeface="Arial" panose="020B0604020202020204" pitchFamily="34" charset="0"/>
            </a:endParaRPr>
          </a:p>
          <a:p>
            <a:pPr marL="457200" indent="-457200">
              <a:lnSpc>
                <a:spcPct val="100000"/>
              </a:lnSpc>
              <a:spcAft>
                <a:spcPts val="600"/>
              </a:spcAft>
              <a:buFont typeface="+mj-lt"/>
              <a:buAutoNum type="arabicPeriod"/>
            </a:pPr>
            <a:r>
              <a:rPr lang="en-US" sz="1800" i="1" dirty="0">
                <a:cs typeface="Arial" panose="020B0604020202020204" pitchFamily="34" charset="0"/>
              </a:rPr>
              <a:t>What do other craters look like on Earth?</a:t>
            </a:r>
          </a:p>
          <a:p>
            <a:pPr marL="457200" indent="-457200">
              <a:lnSpc>
                <a:spcPct val="100000"/>
              </a:lnSpc>
              <a:spcAft>
                <a:spcPts val="600"/>
              </a:spcAft>
              <a:buFont typeface="+mj-lt"/>
              <a:buAutoNum type="arabicPeriod"/>
            </a:pPr>
            <a:r>
              <a:rPr lang="en-US" sz="1800" i="1" dirty="0">
                <a:cs typeface="Arial" panose="020B0604020202020204" pitchFamily="34" charset="0"/>
              </a:rPr>
              <a:t>What happened to the space rock from the 2013 Russian meteorite that streaked across the sky?</a:t>
            </a:r>
          </a:p>
          <a:p>
            <a:pPr marL="457200" indent="-457200">
              <a:lnSpc>
                <a:spcPct val="100000"/>
              </a:lnSpc>
              <a:spcAft>
                <a:spcPts val="600"/>
              </a:spcAft>
              <a:buFont typeface="+mj-lt"/>
              <a:buAutoNum type="arabicPeriod"/>
            </a:pPr>
            <a:r>
              <a:rPr lang="en-US" sz="1800" i="1" dirty="0">
                <a:cs typeface="Arial" panose="020B0604020202020204" pitchFamily="34" charset="0"/>
              </a:rPr>
              <a:t>Do we find space rocks in suspected craters? Or what kinds of evidence DO we find at craters?</a:t>
            </a:r>
          </a:p>
          <a:p>
            <a:pPr marL="457200" indent="-457200">
              <a:lnSpc>
                <a:spcPct val="100000"/>
              </a:lnSpc>
              <a:spcAft>
                <a:spcPts val="600"/>
              </a:spcAft>
              <a:buFont typeface="+mj-lt"/>
              <a:buAutoNum type="arabicPeriod"/>
            </a:pPr>
            <a:r>
              <a:rPr lang="en-US" sz="1800" i="1" dirty="0">
                <a:cs typeface="Arial" panose="020B0604020202020204" pitchFamily="34" charset="0"/>
              </a:rPr>
              <a:t>What is NASA doing to track space rocks that might hit Earth?</a:t>
            </a:r>
          </a:p>
          <a:p>
            <a:pPr marL="457200" indent="-457200">
              <a:lnSpc>
                <a:spcPct val="100000"/>
              </a:lnSpc>
              <a:spcAft>
                <a:spcPts val="600"/>
              </a:spcAft>
              <a:buFont typeface="+mj-lt"/>
              <a:buAutoNum type="arabicPeriod"/>
            </a:pPr>
            <a:r>
              <a:rPr lang="en-US" sz="1800" i="1" dirty="0">
                <a:cs typeface="Arial" panose="020B0604020202020204" pitchFamily="34" charset="0"/>
              </a:rPr>
              <a:t>What about the meteor that “killed the dinosaurs”?</a:t>
            </a:r>
          </a:p>
          <a:p>
            <a:pPr marL="457200" indent="-457200">
              <a:lnSpc>
                <a:spcPct val="100000"/>
              </a:lnSpc>
              <a:spcAft>
                <a:spcPts val="600"/>
              </a:spcAft>
              <a:buFont typeface="+mj-lt"/>
              <a:buAutoNum type="arabicPeriod"/>
            </a:pPr>
            <a:r>
              <a:rPr lang="en-US" sz="1800" i="1" dirty="0">
                <a:cs typeface="Arial" panose="020B0604020202020204" pitchFamily="34" charset="0"/>
              </a:rPr>
              <a:t>What is the likelihood that a space rock will hit in the near future</a:t>
            </a:r>
            <a:r>
              <a:rPr lang="en-US" sz="1800" i="1" dirty="0" smtClean="0">
                <a:cs typeface="Arial" panose="020B0604020202020204" pitchFamily="34" charset="0"/>
              </a:rPr>
              <a:t>?</a:t>
            </a:r>
          </a:p>
          <a:p>
            <a:pPr marL="457200" indent="-457200">
              <a:lnSpc>
                <a:spcPct val="100000"/>
              </a:lnSpc>
              <a:spcAft>
                <a:spcPts val="600"/>
              </a:spcAft>
              <a:buFont typeface="+mj-lt"/>
              <a:buAutoNum type="arabicPeriod"/>
            </a:pPr>
            <a:endParaRPr lang="en-US" sz="1800" i="1" dirty="0">
              <a:cs typeface="Arial" panose="020B0604020202020204" pitchFamily="34" charset="0"/>
            </a:endParaRPr>
          </a:p>
          <a:p>
            <a:pPr>
              <a:lnSpc>
                <a:spcPct val="100000"/>
              </a:lnSpc>
              <a:spcAft>
                <a:spcPts val="600"/>
              </a:spcAft>
            </a:pPr>
            <a:r>
              <a:rPr lang="en-US" sz="1600" dirty="0">
                <a:cs typeface="Arial" panose="020B0604020202020204" pitchFamily="34" charset="0"/>
              </a:rPr>
              <a:t>The slides are loosely organized by question, but you will likely want to pull from several sections depending on what conversations you plan to entertain with student. Be sure to supplement further with your own resources: these are limited by the restrictions of our commitment to using and providing opens-source materials.</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87853562"/>
      </p:ext>
    </p:extLst>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3892" y="258192"/>
            <a:ext cx="8067609" cy="914276"/>
          </a:xfrm>
        </p:spPr>
        <p:txBody>
          <a:bodyPr>
            <a:noAutofit/>
          </a:bodyPr>
          <a:lstStyle/>
          <a:p>
            <a:pPr algn="ctr">
              <a:lnSpc>
                <a:spcPct val="100000"/>
              </a:lnSpc>
            </a:pPr>
            <a:r>
              <a:rPr lang="en-US" sz="2800" b="1" dirty="0">
                <a:latin typeface="Arial" panose="020B0604020202020204" pitchFamily="34" charset="0"/>
                <a:cs typeface="Arial" panose="020B0604020202020204" pitchFamily="34" charset="0"/>
              </a:rPr>
              <a:t>Could this phenomenon in Arizona have been caused by a space rock hitting the Earth?</a:t>
            </a:r>
          </a:p>
        </p:txBody>
      </p:sp>
      <p:sp>
        <p:nvSpPr>
          <p:cNvPr id="5" name="TextBox 4"/>
          <p:cNvSpPr txBox="1"/>
          <p:nvPr/>
        </p:nvSpPr>
        <p:spPr>
          <a:xfrm>
            <a:off x="371783" y="1172468"/>
            <a:ext cx="8581339" cy="1797415"/>
          </a:xfrm>
          <a:prstGeom prst="rect">
            <a:avLst/>
          </a:prstGeom>
          <a:noFill/>
        </p:spPr>
        <p:txBody>
          <a:bodyPr wrap="square" rtlCol="0">
            <a:spAutoFit/>
          </a:bodyPr>
          <a:lstStyle/>
          <a:p>
            <a:pPr>
              <a:lnSpc>
                <a:spcPct val="120000"/>
              </a:lnSpc>
              <a:spcAft>
                <a:spcPts val="600"/>
              </a:spcAft>
            </a:pPr>
            <a:r>
              <a:rPr lang="en-US" sz="2800" u="sng" dirty="0">
                <a:latin typeface="Arial" panose="020B0604020202020204" pitchFamily="34" charset="0"/>
                <a:cs typeface="Arial" panose="020B0604020202020204" pitchFamily="34" charset="0"/>
              </a:rPr>
              <a:t>Question: Are there other craters on Earth?</a:t>
            </a:r>
          </a:p>
          <a:p>
            <a:pPr>
              <a:lnSpc>
                <a:spcPct val="120000"/>
              </a:lnSpc>
              <a:spcAft>
                <a:spcPts val="600"/>
              </a:spcAft>
            </a:pPr>
            <a:r>
              <a:rPr lang="en-US" sz="2800" dirty="0">
                <a:latin typeface="Arial" panose="020B0604020202020204" pitchFamily="34" charset="0"/>
                <a:cs typeface="Arial" panose="020B0604020202020204" pitchFamily="34" charset="0"/>
              </a:rPr>
              <a:t>and </a:t>
            </a:r>
            <a:r>
              <a:rPr lang="en-US" sz="2800" u="sng" dirty="0">
                <a:latin typeface="Arial" panose="020B0604020202020204" pitchFamily="34" charset="0"/>
                <a:cs typeface="Arial" panose="020B0604020202020204" pitchFamily="34" charset="0"/>
              </a:rPr>
              <a:t>What do they look like?</a:t>
            </a:r>
          </a:p>
          <a:p>
            <a:pPr>
              <a:lnSpc>
                <a:spcPct val="120000"/>
              </a:lnSpc>
              <a:spcAft>
                <a:spcPts val="600"/>
              </a:spcAft>
            </a:pP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71" y="2578442"/>
            <a:ext cx="7916562" cy="3958281"/>
          </a:xfrm>
          <a:prstGeom prst="rect">
            <a:avLst/>
          </a:prstGeom>
        </p:spPr>
      </p:pic>
    </p:spTree>
    <p:extLst>
      <p:ext uri="{BB962C8B-B14F-4D97-AF65-F5344CB8AC3E}">
        <p14:creationId xmlns:p14="http://schemas.microsoft.com/office/powerpoint/2010/main" val="359259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7" y="300653"/>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Could this phenomenon in Arizona have been caused by a space rock hitting the Earth?</a:t>
            </a:r>
          </a:p>
        </p:txBody>
      </p:sp>
      <p:sp>
        <p:nvSpPr>
          <p:cNvPr id="5" name="TextBox 4"/>
          <p:cNvSpPr txBox="1"/>
          <p:nvPr/>
        </p:nvSpPr>
        <p:spPr>
          <a:xfrm>
            <a:off x="371783" y="1765597"/>
            <a:ext cx="8581339" cy="1797415"/>
          </a:xfrm>
          <a:prstGeom prst="rect">
            <a:avLst/>
          </a:prstGeom>
          <a:noFill/>
        </p:spPr>
        <p:txBody>
          <a:bodyPr wrap="square" rtlCol="0">
            <a:spAutoFit/>
          </a:bodyPr>
          <a:lstStyle/>
          <a:p>
            <a:pPr>
              <a:lnSpc>
                <a:spcPct val="120000"/>
              </a:lnSpc>
              <a:spcAft>
                <a:spcPts val="600"/>
              </a:spcAft>
            </a:pPr>
            <a:r>
              <a:rPr lang="en-US" sz="2800" u="sng" dirty="0">
                <a:latin typeface="Arial" panose="020B0604020202020204" pitchFamily="34" charset="0"/>
                <a:cs typeface="Arial" panose="020B0604020202020204" pitchFamily="34" charset="0"/>
              </a:rPr>
              <a:t>Are there other craters on Earth?</a:t>
            </a:r>
          </a:p>
          <a:p>
            <a:pPr>
              <a:lnSpc>
                <a:spcPct val="120000"/>
              </a:lnSpc>
              <a:spcAft>
                <a:spcPts val="600"/>
              </a:spcAft>
            </a:pPr>
            <a:r>
              <a:rPr lang="en-US" sz="2800" dirty="0">
                <a:latin typeface="Arial" panose="020B0604020202020204" pitchFamily="34" charset="0"/>
                <a:cs typeface="Arial" panose="020B0604020202020204" pitchFamily="34" charset="0"/>
              </a:rPr>
              <a:t>and </a:t>
            </a:r>
            <a:r>
              <a:rPr lang="en-US" sz="2800" u="sng" dirty="0">
                <a:latin typeface="Arial" panose="020B0604020202020204" pitchFamily="34" charset="0"/>
                <a:cs typeface="Arial" panose="020B0604020202020204" pitchFamily="34" charset="0"/>
              </a:rPr>
              <a:t>What do they look like?</a:t>
            </a:r>
          </a:p>
          <a:p>
            <a:pPr>
              <a:lnSpc>
                <a:spcPct val="120000"/>
              </a:lnSpc>
              <a:spcAft>
                <a:spcPts val="600"/>
              </a:spcAft>
            </a:pPr>
            <a:endParaRPr lang="en-US" sz="28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03055" y="1709085"/>
            <a:ext cx="2283494" cy="16739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9" name="Group 8"/>
          <p:cNvGrpSpPr/>
          <p:nvPr/>
        </p:nvGrpSpPr>
        <p:grpSpPr>
          <a:xfrm>
            <a:off x="327844" y="3637046"/>
            <a:ext cx="8548402" cy="3003034"/>
            <a:chOff x="327844" y="3637046"/>
            <a:chExt cx="8548402" cy="3003034"/>
          </a:xfrm>
        </p:grpSpPr>
        <p:sp>
          <p:nvSpPr>
            <p:cNvPr id="6" name="TextBox 5"/>
            <p:cNvSpPr txBox="1"/>
            <p:nvPr/>
          </p:nvSpPr>
          <p:spPr>
            <a:xfrm>
              <a:off x="427254" y="5993749"/>
              <a:ext cx="25481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Lake </a:t>
              </a:r>
              <a:r>
                <a:rPr lang="en-US" dirty="0" err="1">
                  <a:latin typeface="Arial" panose="020B0604020202020204" pitchFamily="34" charset="0"/>
                  <a:cs typeface="Arial" panose="020B0604020202020204" pitchFamily="34" charset="0"/>
                </a:rPr>
                <a:t>El’gygytgyn</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(Eastern Russia)</a:t>
              </a:r>
            </a:p>
          </p:txBody>
        </p:sp>
        <p:sp>
          <p:nvSpPr>
            <p:cNvPr id="8" name="TextBox 7"/>
            <p:cNvSpPr txBox="1"/>
            <p:nvPr/>
          </p:nvSpPr>
          <p:spPr>
            <a:xfrm>
              <a:off x="3296044" y="5993749"/>
              <a:ext cx="25481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Manicouagan </a:t>
              </a:r>
              <a:r>
                <a:rPr lang="en-US" dirty="0" err="1">
                  <a:latin typeface="Arial" panose="020B0604020202020204" pitchFamily="34" charset="0"/>
                  <a:cs typeface="Arial" panose="020B0604020202020204" pitchFamily="34" charset="0"/>
                </a:rPr>
                <a:t>Resevoir</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(Northern Canada)</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28803" y="3637046"/>
              <a:ext cx="2282667" cy="2282667"/>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27262" y="3637046"/>
              <a:ext cx="3148984" cy="2300191"/>
            </a:xfrm>
            <a:prstGeom prst="rect">
              <a:avLst/>
            </a:prstGeom>
          </p:spPr>
        </p:pic>
        <p:sp>
          <p:nvSpPr>
            <p:cNvPr id="15" name="TextBox 14"/>
            <p:cNvSpPr txBox="1"/>
            <p:nvPr/>
          </p:nvSpPr>
          <p:spPr>
            <a:xfrm>
              <a:off x="6137754" y="5993749"/>
              <a:ext cx="25481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Lake </a:t>
              </a:r>
              <a:r>
                <a:rPr lang="en-US" dirty="0" err="1">
                  <a:latin typeface="Arial" panose="020B0604020202020204" pitchFamily="34" charset="0"/>
                  <a:cs typeface="Arial" panose="020B0604020202020204" pitchFamily="34" charset="0"/>
                </a:rPr>
                <a:t>Bosumtwi</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(Ghana, Africa)</a:t>
              </a:r>
            </a:p>
          </p:txBody>
        </p:sp>
        <p:pic>
          <p:nvPicPr>
            <p:cNvPr id="3" name="Picture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7844" y="3637046"/>
              <a:ext cx="3085167" cy="2282667"/>
            </a:xfrm>
            <a:prstGeom prst="rect">
              <a:avLst/>
            </a:prstGeom>
          </p:spPr>
        </p:pic>
      </p:grpSp>
    </p:spTree>
    <p:extLst>
      <p:ext uri="{BB962C8B-B14F-4D97-AF65-F5344CB8AC3E}">
        <p14:creationId xmlns:p14="http://schemas.microsoft.com/office/powerpoint/2010/main" val="42767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567360" y="211488"/>
            <a:ext cx="8067609" cy="914276"/>
          </a:xfrm>
        </p:spPr>
        <p:txBody>
          <a:bodyPr>
            <a:noAutofit/>
          </a:bodyPr>
          <a:lstStyle/>
          <a:p>
            <a:pPr>
              <a:lnSpc>
                <a:spcPct val="100000"/>
              </a:lnSpc>
            </a:pPr>
            <a:r>
              <a:rPr lang="en-US" sz="2800" b="1" dirty="0" err="1">
                <a:latin typeface="Arial" panose="020B0604020202020204" pitchFamily="34" charset="0"/>
                <a:cs typeface="Arial" panose="020B0604020202020204" pitchFamily="34" charset="0"/>
              </a:rPr>
              <a:t>Pingualuit</a:t>
            </a:r>
            <a:r>
              <a:rPr lang="en-US" sz="2800" b="1" dirty="0">
                <a:latin typeface="Arial" panose="020B0604020202020204" pitchFamily="34" charset="0"/>
                <a:cs typeface="Arial" panose="020B0604020202020204" pitchFamily="34" charset="0"/>
              </a:rPr>
              <a:t> Crater (Northern Canada)</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9721" y="1327354"/>
            <a:ext cx="4631133" cy="3088025"/>
          </a:xfrm>
          <a:prstGeom prst="rect">
            <a:avLst/>
          </a:prstGeom>
        </p:spPr>
      </p:pic>
      <p:pic>
        <p:nvPicPr>
          <p:cNvPr id="19" name="Picture 18"/>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34121" y="2162333"/>
            <a:ext cx="2283494" cy="16739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TextBox 13"/>
          <p:cNvSpPr txBox="1"/>
          <p:nvPr/>
        </p:nvSpPr>
        <p:spPr>
          <a:xfrm>
            <a:off x="1542328" y="5171003"/>
            <a:ext cx="7111883" cy="561885"/>
          </a:xfrm>
          <a:prstGeom prst="rect">
            <a:avLst/>
          </a:prstGeom>
          <a:noFill/>
        </p:spPr>
        <p:txBody>
          <a:bodyPr wrap="square" rtlCol="0">
            <a:spAutoFit/>
          </a:bodyPr>
          <a:lstStyle/>
          <a:p>
            <a:pPr>
              <a:lnSpc>
                <a:spcPct val="120000"/>
              </a:lnSpc>
              <a:spcAft>
                <a:spcPts val="600"/>
              </a:spcAft>
            </a:pPr>
            <a:r>
              <a:rPr lang="en-US" sz="2800" dirty="0">
                <a:latin typeface="Arial" panose="020B0604020202020204" pitchFamily="34" charset="0"/>
                <a:cs typeface="Arial" panose="020B0604020202020204" pitchFamily="34" charset="0"/>
              </a:rPr>
              <a:t>What’s happened to the hole on the left?</a:t>
            </a:r>
          </a:p>
        </p:txBody>
      </p:sp>
      <p:sp>
        <p:nvSpPr>
          <p:cNvPr id="17" name="TextBox 16"/>
          <p:cNvSpPr txBox="1"/>
          <p:nvPr/>
        </p:nvSpPr>
        <p:spPr>
          <a:xfrm>
            <a:off x="5901776" y="4092213"/>
            <a:ext cx="25481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Our Arizona Phenomenon</a:t>
            </a:r>
          </a:p>
        </p:txBody>
      </p:sp>
      <p:pic>
        <p:nvPicPr>
          <p:cNvPr id="8" name="Picture 7" descr="Icon&#10;&#10;Description automatically generated with low confidence">
            <a:extLst>
              <a:ext uri="{FF2B5EF4-FFF2-40B4-BE49-F238E27FC236}">
                <a16:creationId xmlns:a16="http://schemas.microsoft.com/office/drawing/2014/main" id="{7D11A9F8-A116-8F4B-B7B3-DCA66533D15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21204" y="4919227"/>
            <a:ext cx="1197033" cy="1065436"/>
          </a:xfrm>
          <a:prstGeom prst="rect">
            <a:avLst/>
          </a:prstGeom>
        </p:spPr>
      </p:pic>
    </p:spTree>
    <p:extLst>
      <p:ext uri="{BB962C8B-B14F-4D97-AF65-F5344CB8AC3E}">
        <p14:creationId xmlns:p14="http://schemas.microsoft.com/office/powerpoint/2010/main" val="102931888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04503" y="75282"/>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Hidden craters…</a:t>
            </a:r>
          </a:p>
        </p:txBody>
      </p:sp>
      <p:sp>
        <p:nvSpPr>
          <p:cNvPr id="5" name="TextBox 4"/>
          <p:cNvSpPr txBox="1"/>
          <p:nvPr/>
        </p:nvSpPr>
        <p:spPr>
          <a:xfrm>
            <a:off x="403590" y="989558"/>
            <a:ext cx="8581339" cy="1797415"/>
          </a:xfrm>
          <a:prstGeom prst="rect">
            <a:avLst/>
          </a:prstGeom>
          <a:noFill/>
        </p:spPr>
        <p:txBody>
          <a:bodyPr wrap="square" rtlCol="0">
            <a:spAutoFit/>
          </a:bodyPr>
          <a:lstStyle/>
          <a:p>
            <a:pPr>
              <a:lnSpc>
                <a:spcPct val="120000"/>
              </a:lnSpc>
              <a:spcAft>
                <a:spcPts val="600"/>
              </a:spcAft>
            </a:pPr>
            <a:r>
              <a:rPr lang="en-US" sz="2800" dirty="0">
                <a:latin typeface="Arial" panose="020B0604020202020204" pitchFamily="34" charset="0"/>
                <a:cs typeface="Arial" panose="020B0604020202020204" pitchFamily="34" charset="0"/>
              </a:rPr>
              <a:t>Here are more “craters”.</a:t>
            </a:r>
          </a:p>
          <a:p>
            <a:pPr>
              <a:lnSpc>
                <a:spcPct val="120000"/>
              </a:lnSpc>
              <a:spcAft>
                <a:spcPts val="600"/>
              </a:spcAft>
            </a:pPr>
            <a:r>
              <a:rPr lang="en-US" sz="2800" u="sng" dirty="0">
                <a:latin typeface="Arial" panose="020B0604020202020204" pitchFamily="34" charset="0"/>
                <a:cs typeface="Arial" panose="020B0604020202020204" pitchFamily="34" charset="0"/>
              </a:rPr>
              <a:t>How do these look different?</a:t>
            </a:r>
          </a:p>
          <a:p>
            <a:pPr>
              <a:lnSpc>
                <a:spcPct val="120000"/>
              </a:lnSpc>
              <a:spcAft>
                <a:spcPts val="600"/>
              </a:spcAft>
            </a:pPr>
            <a:endParaRPr lang="en-US" sz="28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89012" y="2275733"/>
            <a:ext cx="2698224" cy="2698224"/>
          </a:xfrm>
          <a:prstGeom prst="rect">
            <a:avLst/>
          </a:prstGeom>
        </p:spPr>
      </p:pic>
      <p:sp>
        <p:nvSpPr>
          <p:cNvPr id="8" name="TextBox 7"/>
          <p:cNvSpPr txBox="1"/>
          <p:nvPr/>
        </p:nvSpPr>
        <p:spPr>
          <a:xfrm>
            <a:off x="3339051" y="5050774"/>
            <a:ext cx="2548184"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Siljan</a:t>
            </a:r>
            <a:r>
              <a:rPr lang="en-US" dirty="0">
                <a:latin typeface="Arial" panose="020B0604020202020204" pitchFamily="34" charset="0"/>
                <a:cs typeface="Arial" panose="020B0604020202020204" pitchFamily="34" charset="0"/>
              </a:rPr>
              <a:t> Crater</a:t>
            </a:r>
          </a:p>
          <a:p>
            <a:pPr algn="ctr"/>
            <a:r>
              <a:rPr lang="en-US" dirty="0">
                <a:latin typeface="Arial" panose="020B0604020202020204" pitchFamily="34" charset="0"/>
                <a:cs typeface="Arial" panose="020B0604020202020204" pitchFamily="34" charset="0"/>
              </a:rPr>
              <a:t>(Sweden)</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0393" y="2275733"/>
            <a:ext cx="2682469" cy="2698225"/>
          </a:xfrm>
          <a:prstGeom prst="rect">
            <a:avLst/>
          </a:prstGeom>
        </p:spPr>
      </p:pic>
      <p:sp>
        <p:nvSpPr>
          <p:cNvPr id="9" name="TextBox 8"/>
          <p:cNvSpPr txBox="1"/>
          <p:nvPr/>
        </p:nvSpPr>
        <p:spPr>
          <a:xfrm>
            <a:off x="6004678" y="5050774"/>
            <a:ext cx="2548184"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Vredefort</a:t>
            </a:r>
            <a:r>
              <a:rPr lang="en-US" dirty="0">
                <a:latin typeface="Arial" panose="020B0604020202020204" pitchFamily="34" charset="0"/>
                <a:cs typeface="Arial" panose="020B0604020202020204" pitchFamily="34" charset="0"/>
              </a:rPr>
              <a:t> Dome</a:t>
            </a:r>
          </a:p>
          <a:p>
            <a:pPr algn="ctr"/>
            <a:r>
              <a:rPr lang="en-US" dirty="0">
                <a:latin typeface="Arial" panose="020B0604020202020204" pitchFamily="34" charset="0"/>
                <a:cs typeface="Arial" panose="020B0604020202020204" pitchFamily="34" charset="0"/>
              </a:rPr>
              <a:t>(South Africa)</a:t>
            </a:r>
          </a:p>
        </p:txBody>
      </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3386" y="2275733"/>
            <a:ext cx="2698222" cy="2703682"/>
          </a:xfrm>
          <a:prstGeom prst="rect">
            <a:avLst/>
          </a:prstGeom>
        </p:spPr>
      </p:pic>
      <p:sp>
        <p:nvSpPr>
          <p:cNvPr id="11" name="TextBox 10"/>
          <p:cNvSpPr txBox="1"/>
          <p:nvPr/>
        </p:nvSpPr>
        <p:spPr>
          <a:xfrm>
            <a:off x="598405" y="5050774"/>
            <a:ext cx="2548184"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Popigai</a:t>
            </a:r>
            <a:r>
              <a:rPr lang="en-US" dirty="0">
                <a:latin typeface="Arial" panose="020B0604020202020204" pitchFamily="34" charset="0"/>
                <a:cs typeface="Arial" panose="020B0604020202020204" pitchFamily="34" charset="0"/>
              </a:rPr>
              <a:t> Crater</a:t>
            </a:r>
          </a:p>
          <a:p>
            <a:pPr algn="ctr"/>
            <a:r>
              <a:rPr lang="en-US" dirty="0">
                <a:latin typeface="Arial" panose="020B0604020202020204" pitchFamily="34" charset="0"/>
                <a:cs typeface="Arial" panose="020B0604020202020204" pitchFamily="34" charset="0"/>
              </a:rPr>
              <a:t>(Russia)</a:t>
            </a:r>
          </a:p>
        </p:txBody>
      </p:sp>
      <p:sp>
        <p:nvSpPr>
          <p:cNvPr id="12" name="TextBox 11"/>
          <p:cNvSpPr txBox="1"/>
          <p:nvPr/>
        </p:nvSpPr>
        <p:spPr>
          <a:xfrm>
            <a:off x="403590" y="5932765"/>
            <a:ext cx="8386523" cy="561885"/>
          </a:xfrm>
          <a:prstGeom prst="rect">
            <a:avLst/>
          </a:prstGeom>
          <a:noFill/>
        </p:spPr>
        <p:txBody>
          <a:bodyPr wrap="square" rtlCol="0">
            <a:spAutoFit/>
          </a:bodyPr>
          <a:lstStyle/>
          <a:p>
            <a:pPr>
              <a:lnSpc>
                <a:spcPct val="120000"/>
              </a:lnSpc>
              <a:spcAft>
                <a:spcPts val="600"/>
              </a:spcAft>
            </a:pPr>
            <a:r>
              <a:rPr lang="en-US" sz="2800" dirty="0">
                <a:latin typeface="Arial" panose="020B0604020202020204" pitchFamily="34" charset="0"/>
                <a:cs typeface="Arial" panose="020B0604020202020204" pitchFamily="34" charset="0"/>
              </a:rPr>
              <a:t>What do you think has happened to </a:t>
            </a:r>
            <a:r>
              <a:rPr lang="en-US" sz="2800" i="1" u="sng" dirty="0">
                <a:latin typeface="Arial" panose="020B0604020202020204" pitchFamily="34" charset="0"/>
                <a:cs typeface="Arial" panose="020B0604020202020204" pitchFamily="34" charset="0"/>
              </a:rPr>
              <a:t>these</a:t>
            </a:r>
            <a:r>
              <a:rPr lang="en-US" sz="2800" dirty="0">
                <a:latin typeface="Arial" panose="020B0604020202020204" pitchFamily="34" charset="0"/>
                <a:cs typeface="Arial" panose="020B0604020202020204" pitchFamily="34" charset="0"/>
              </a:rPr>
              <a:t> “craters”?</a:t>
            </a:r>
          </a:p>
        </p:txBody>
      </p:sp>
      <p:pic>
        <p:nvPicPr>
          <p:cNvPr id="14" name="Picture 13" descr="Icon&#10;&#10;Description automatically generated with low confidence">
            <a:extLst>
              <a:ext uri="{FF2B5EF4-FFF2-40B4-BE49-F238E27FC236}">
                <a16:creationId xmlns:a16="http://schemas.microsoft.com/office/drawing/2014/main" id="{D1B3B85E-0AC0-7C43-9AF5-CCDF1651251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527589" y="936244"/>
            <a:ext cx="1197033" cy="1065436"/>
          </a:xfrm>
          <a:prstGeom prst="rect">
            <a:avLst/>
          </a:prstGeom>
        </p:spPr>
      </p:pic>
    </p:spTree>
    <p:extLst>
      <p:ext uri="{BB962C8B-B14F-4D97-AF65-F5344CB8AC3E}">
        <p14:creationId xmlns:p14="http://schemas.microsoft.com/office/powerpoint/2010/main" val="242933983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5959" y="1614017"/>
            <a:ext cx="3085167" cy="228266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70129" y="3988168"/>
            <a:ext cx="2698224" cy="2698224"/>
          </a:xfrm>
          <a:prstGeom prst="rect">
            <a:avLst/>
          </a:prstGeom>
        </p:spPr>
      </p:pic>
      <p:sp>
        <p:nvSpPr>
          <p:cNvPr id="8" name="TextBox 7"/>
          <p:cNvSpPr txBox="1"/>
          <p:nvPr/>
        </p:nvSpPr>
        <p:spPr>
          <a:xfrm>
            <a:off x="3302724" y="4005109"/>
            <a:ext cx="2548184"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Siljan</a:t>
            </a:r>
            <a:r>
              <a:rPr lang="en-US" dirty="0">
                <a:latin typeface="Arial" panose="020B0604020202020204" pitchFamily="34" charset="0"/>
                <a:cs typeface="Arial" panose="020B0604020202020204" pitchFamily="34" charset="0"/>
              </a:rPr>
              <a:t> Crater</a:t>
            </a:r>
          </a:p>
          <a:p>
            <a:pPr algn="ctr"/>
            <a:r>
              <a:rPr lang="en-US" dirty="0">
                <a:latin typeface="Arial" panose="020B0604020202020204" pitchFamily="34" charset="0"/>
                <a:cs typeface="Arial" panose="020B0604020202020204" pitchFamily="34" charset="0"/>
              </a:rPr>
              <a:t>(Sweden)</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47140" y="3983771"/>
            <a:ext cx="2686840" cy="2702622"/>
          </a:xfrm>
          <a:prstGeom prst="rect">
            <a:avLst/>
          </a:prstGeom>
        </p:spPr>
      </p:pic>
      <p:sp>
        <p:nvSpPr>
          <p:cNvPr id="9" name="TextBox 8"/>
          <p:cNvSpPr txBox="1"/>
          <p:nvPr/>
        </p:nvSpPr>
        <p:spPr>
          <a:xfrm>
            <a:off x="5968351" y="4005109"/>
            <a:ext cx="2548184" cy="646331"/>
          </a:xfrm>
          <a:prstGeom prst="rect">
            <a:avLst/>
          </a:prstGeom>
          <a:noFill/>
        </p:spPr>
        <p:txBody>
          <a:bodyPr wrap="square" rtlCol="0">
            <a:spAutoFit/>
          </a:bodyPr>
          <a:lstStyle/>
          <a:p>
            <a:pPr algn="ctr"/>
            <a:r>
              <a:rPr lang="en-US" dirty="0" err="1">
                <a:solidFill>
                  <a:schemeClr val="bg1"/>
                </a:solidFill>
                <a:latin typeface="Arial" panose="020B0604020202020204" pitchFamily="34" charset="0"/>
                <a:cs typeface="Arial" panose="020B0604020202020204" pitchFamily="34" charset="0"/>
              </a:rPr>
              <a:t>Vredefort</a:t>
            </a:r>
            <a:r>
              <a:rPr lang="en-US" dirty="0">
                <a:solidFill>
                  <a:schemeClr val="bg1"/>
                </a:solidFill>
                <a:latin typeface="Arial" panose="020B0604020202020204" pitchFamily="34" charset="0"/>
                <a:cs typeface="Arial" panose="020B0604020202020204" pitchFamily="34" charset="0"/>
              </a:rPr>
              <a:t> Dome</a:t>
            </a:r>
          </a:p>
          <a:p>
            <a:pPr algn="ctr"/>
            <a:r>
              <a:rPr lang="en-US" dirty="0">
                <a:latin typeface="Arial" panose="020B0604020202020204" pitchFamily="34" charset="0"/>
                <a:cs typeface="Arial" panose="020B0604020202020204" pitchFamily="34" charset="0"/>
              </a:rPr>
              <a:t>(South Africa)</a:t>
            </a:r>
          </a:p>
        </p:txBody>
      </p:sp>
      <p:pic>
        <p:nvPicPr>
          <p:cNvPr id="3" name="Picture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04503" y="3988168"/>
            <a:ext cx="2698222" cy="2703682"/>
          </a:xfrm>
          <a:prstGeom prst="rect">
            <a:avLst/>
          </a:prstGeom>
        </p:spPr>
      </p:pic>
      <p:sp>
        <p:nvSpPr>
          <p:cNvPr id="11" name="TextBox 10"/>
          <p:cNvSpPr txBox="1"/>
          <p:nvPr/>
        </p:nvSpPr>
        <p:spPr>
          <a:xfrm>
            <a:off x="733329" y="3990704"/>
            <a:ext cx="2548184"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Popigai</a:t>
            </a:r>
            <a:r>
              <a:rPr lang="en-US" dirty="0">
                <a:latin typeface="Arial" panose="020B0604020202020204" pitchFamily="34" charset="0"/>
                <a:cs typeface="Arial" panose="020B0604020202020204" pitchFamily="34" charset="0"/>
              </a:rPr>
              <a:t> Crater</a:t>
            </a:r>
          </a:p>
          <a:p>
            <a:pPr algn="ctr"/>
            <a:r>
              <a:rPr lang="en-US" dirty="0">
                <a:latin typeface="Arial" panose="020B0604020202020204" pitchFamily="34" charset="0"/>
                <a:cs typeface="Arial" panose="020B0604020202020204" pitchFamily="34" charset="0"/>
              </a:rPr>
              <a:t>(Russia)</a:t>
            </a:r>
          </a:p>
        </p:txBody>
      </p:sp>
      <p:sp>
        <p:nvSpPr>
          <p:cNvPr id="12" name="TextBox 11"/>
          <p:cNvSpPr txBox="1"/>
          <p:nvPr/>
        </p:nvSpPr>
        <p:spPr>
          <a:xfrm>
            <a:off x="679522" y="5901197"/>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35,700,000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23" name="TextBox 22"/>
          <p:cNvSpPr txBox="1"/>
          <p:nvPr/>
        </p:nvSpPr>
        <p:spPr>
          <a:xfrm>
            <a:off x="3420167" y="5901197"/>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376,000,000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24" name="TextBox 23"/>
          <p:cNvSpPr txBox="1"/>
          <p:nvPr/>
        </p:nvSpPr>
        <p:spPr>
          <a:xfrm>
            <a:off x="6085793" y="5901197"/>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2,023,000,000 </a:t>
            </a:r>
          </a:p>
          <a:p>
            <a:pPr algn="ctr"/>
            <a:r>
              <a:rPr lang="en-US" b="1" dirty="0">
                <a:solidFill>
                  <a:schemeClr val="bg1"/>
                </a:solidFill>
                <a:latin typeface="Arial" panose="020B0604020202020204" pitchFamily="34" charset="0"/>
                <a:cs typeface="Arial" panose="020B0604020202020204" pitchFamily="34" charset="0"/>
              </a:rPr>
              <a:t>years old</a:t>
            </a:r>
          </a:p>
        </p:txBody>
      </p:sp>
      <p:pic>
        <p:nvPicPr>
          <p:cNvPr id="26" name="Picture 2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68241" y="1614018"/>
            <a:ext cx="2282667" cy="2282667"/>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866700" y="1614018"/>
            <a:ext cx="3148984" cy="2300191"/>
          </a:xfrm>
          <a:prstGeom prst="rect">
            <a:avLst/>
          </a:prstGeom>
        </p:spPr>
      </p:pic>
      <p:sp>
        <p:nvSpPr>
          <p:cNvPr id="28" name="TextBox 27"/>
          <p:cNvSpPr txBox="1"/>
          <p:nvPr/>
        </p:nvSpPr>
        <p:spPr>
          <a:xfrm>
            <a:off x="568332" y="1701449"/>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3,500,000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29" name="TextBox 28"/>
          <p:cNvSpPr txBox="1"/>
          <p:nvPr/>
        </p:nvSpPr>
        <p:spPr>
          <a:xfrm>
            <a:off x="3462291" y="1630049"/>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215,000,000</a:t>
            </a:r>
          </a:p>
          <a:p>
            <a:pPr algn="ctr"/>
            <a:r>
              <a:rPr lang="en-US" b="1" dirty="0">
                <a:solidFill>
                  <a:schemeClr val="bg1"/>
                </a:solidFill>
                <a:latin typeface="Arial" panose="020B0604020202020204" pitchFamily="34" charset="0"/>
                <a:cs typeface="Arial" panose="020B0604020202020204" pitchFamily="34" charset="0"/>
              </a:rPr>
              <a:t> years old</a:t>
            </a:r>
          </a:p>
        </p:txBody>
      </p:sp>
      <p:sp>
        <p:nvSpPr>
          <p:cNvPr id="30" name="TextBox 29"/>
          <p:cNvSpPr txBox="1"/>
          <p:nvPr/>
        </p:nvSpPr>
        <p:spPr>
          <a:xfrm>
            <a:off x="6197044" y="1687540"/>
            <a:ext cx="2548184"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1,100,000 years old</a:t>
            </a:r>
          </a:p>
        </p:txBody>
      </p:sp>
      <p:sp>
        <p:nvSpPr>
          <p:cNvPr id="31" name="TextBox 30"/>
          <p:cNvSpPr txBox="1"/>
          <p:nvPr/>
        </p:nvSpPr>
        <p:spPr>
          <a:xfrm>
            <a:off x="666629" y="3215191"/>
            <a:ext cx="2548184"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Lake </a:t>
            </a:r>
            <a:r>
              <a:rPr lang="en-US" dirty="0" err="1">
                <a:solidFill>
                  <a:schemeClr val="bg1"/>
                </a:solidFill>
                <a:latin typeface="Arial" panose="020B0604020202020204" pitchFamily="34" charset="0"/>
                <a:cs typeface="Arial" panose="020B0604020202020204" pitchFamily="34" charset="0"/>
              </a:rPr>
              <a:t>El’gygytgyn</a:t>
            </a: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(Eastern Russia)</a:t>
            </a:r>
          </a:p>
        </p:txBody>
      </p:sp>
      <p:sp>
        <p:nvSpPr>
          <p:cNvPr id="32" name="TextBox 31"/>
          <p:cNvSpPr txBox="1"/>
          <p:nvPr/>
        </p:nvSpPr>
        <p:spPr>
          <a:xfrm>
            <a:off x="3435483" y="3226231"/>
            <a:ext cx="2548184" cy="615553"/>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Manicouagan </a:t>
            </a:r>
            <a:r>
              <a:rPr lang="en-US" sz="1600" dirty="0" err="1">
                <a:latin typeface="Arial" panose="020B0604020202020204" pitchFamily="34" charset="0"/>
                <a:cs typeface="Arial" panose="020B0604020202020204" pitchFamily="34" charset="0"/>
              </a:rPr>
              <a:t>Resevoir</a:t>
            </a:r>
            <a:endParaRPr lang="en-US" sz="16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(Northern Canada)</a:t>
            </a:r>
          </a:p>
        </p:txBody>
      </p:sp>
      <p:sp>
        <p:nvSpPr>
          <p:cNvPr id="33" name="TextBox 32"/>
          <p:cNvSpPr txBox="1"/>
          <p:nvPr/>
        </p:nvSpPr>
        <p:spPr>
          <a:xfrm>
            <a:off x="6184712" y="3210841"/>
            <a:ext cx="25481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Lake </a:t>
            </a:r>
            <a:r>
              <a:rPr lang="en-US" dirty="0" err="1">
                <a:latin typeface="Arial" panose="020B0604020202020204" pitchFamily="34" charset="0"/>
                <a:cs typeface="Arial" panose="020B0604020202020204" pitchFamily="34" charset="0"/>
              </a:rPr>
              <a:t>Bosumtwi</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(Ghana, Africa)</a:t>
            </a:r>
          </a:p>
        </p:txBody>
      </p:sp>
      <p:sp>
        <p:nvSpPr>
          <p:cNvPr id="34" name="Title 1">
            <a:extLst>
              <a:ext uri="{FF2B5EF4-FFF2-40B4-BE49-F238E27FC236}">
                <a16:creationId xmlns:a16="http://schemas.microsoft.com/office/drawing/2014/main" id="{82F88BC6-3197-4429-846B-61705834A7E0}"/>
              </a:ext>
            </a:extLst>
          </p:cNvPr>
          <p:cNvSpPr txBox="1">
            <a:spLocks/>
          </p:cNvSpPr>
          <p:nvPr/>
        </p:nvSpPr>
        <p:spPr>
          <a:xfrm>
            <a:off x="302373" y="175552"/>
            <a:ext cx="8067609" cy="4337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a:latin typeface="Arial" panose="020B0604020202020204" pitchFamily="34" charset="0"/>
                <a:cs typeface="Arial" panose="020B0604020202020204" pitchFamily="34" charset="0"/>
              </a:rPr>
              <a:t>Craters and their ages: </a:t>
            </a:r>
            <a:endParaRPr lang="en-US" sz="2800" b="1" dirty="0">
              <a:latin typeface="Arial" panose="020B0604020202020204" pitchFamily="34" charset="0"/>
              <a:cs typeface="Arial" panose="020B0604020202020204" pitchFamily="34" charset="0"/>
            </a:endParaRPr>
          </a:p>
        </p:txBody>
      </p:sp>
      <p:sp>
        <p:nvSpPr>
          <p:cNvPr id="35" name="Title 1">
            <a:extLst>
              <a:ext uri="{FF2B5EF4-FFF2-40B4-BE49-F238E27FC236}">
                <a16:creationId xmlns:a16="http://schemas.microsoft.com/office/drawing/2014/main" id="{82F88BC6-3197-4429-846B-61705834A7E0}"/>
              </a:ext>
            </a:extLst>
          </p:cNvPr>
          <p:cNvSpPr txBox="1">
            <a:spLocks/>
          </p:cNvSpPr>
          <p:nvPr/>
        </p:nvSpPr>
        <p:spPr>
          <a:xfrm>
            <a:off x="1726361" y="730957"/>
            <a:ext cx="4666600" cy="53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latin typeface="Arial" panose="020B0604020202020204" pitchFamily="34" charset="0"/>
                <a:cs typeface="Arial" panose="020B0604020202020204" pitchFamily="34" charset="0"/>
              </a:rPr>
              <a:t>The older they get…</a:t>
            </a:r>
          </a:p>
        </p:txBody>
      </p:sp>
    </p:spTree>
    <p:extLst>
      <p:ext uri="{BB962C8B-B14F-4D97-AF65-F5344CB8AC3E}">
        <p14:creationId xmlns:p14="http://schemas.microsoft.com/office/powerpoint/2010/main" val="78917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4"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4B2BDF7-857F-4246-B6BE-3927A16D177C}"/>
              </a:ext>
            </a:extLst>
          </p:cNvPr>
          <p:cNvSpPr>
            <a:spLocks noGrp="1"/>
          </p:cNvSpPr>
          <p:nvPr>
            <p:ph type="title"/>
          </p:nvPr>
        </p:nvSpPr>
        <p:spPr>
          <a:xfrm>
            <a:off x="1569558" y="1076771"/>
            <a:ext cx="2368258" cy="438956"/>
          </a:xfrm>
        </p:spPr>
        <p:txBody>
          <a:bodyPr>
            <a:normAutofit fontScale="90000"/>
          </a:bodyPr>
          <a:lstStyle/>
          <a:p>
            <a:r>
              <a:rPr lang="en-US" dirty="0">
                <a:latin typeface="Arial" panose="020B0604020202020204" pitchFamily="34" charset="0"/>
                <a:cs typeface="Arial" panose="020B0604020202020204" pitchFamily="34" charset="0"/>
              </a:rPr>
              <a:t>Earth</a:t>
            </a:r>
          </a:p>
        </p:txBody>
      </p:sp>
      <p:sp>
        <p:nvSpPr>
          <p:cNvPr id="12" name="Title 1">
            <a:extLst>
              <a:ext uri="{FF2B5EF4-FFF2-40B4-BE49-F238E27FC236}">
                <a16:creationId xmlns:a16="http://schemas.microsoft.com/office/drawing/2014/main" id="{6B301ECF-5419-46AD-B963-1B8F5A6E91EC}"/>
              </a:ext>
            </a:extLst>
          </p:cNvPr>
          <p:cNvSpPr txBox="1">
            <a:spLocks/>
          </p:cNvSpPr>
          <p:nvPr/>
        </p:nvSpPr>
        <p:spPr>
          <a:xfrm>
            <a:off x="391117" y="246792"/>
            <a:ext cx="6583034" cy="43895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Other groups will compare:</a:t>
            </a:r>
          </a:p>
        </p:txBody>
      </p:sp>
      <p:sp>
        <p:nvSpPr>
          <p:cNvPr id="14" name="Title 1">
            <a:extLst>
              <a:ext uri="{FF2B5EF4-FFF2-40B4-BE49-F238E27FC236}">
                <a16:creationId xmlns:a16="http://schemas.microsoft.com/office/drawing/2014/main" id="{E8528A61-3B31-4089-B2D0-1B6C24EA66A7}"/>
              </a:ext>
            </a:extLst>
          </p:cNvPr>
          <p:cNvSpPr txBox="1">
            <a:spLocks/>
          </p:cNvSpPr>
          <p:nvPr/>
        </p:nvSpPr>
        <p:spPr>
          <a:xfrm>
            <a:off x="5866534" y="1076771"/>
            <a:ext cx="2368258"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Venus</a:t>
            </a:r>
          </a:p>
        </p:txBody>
      </p:sp>
      <p:pic>
        <p:nvPicPr>
          <p:cNvPr id="9"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0642" y="1697865"/>
            <a:ext cx="4011285" cy="401128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932607" y="1703821"/>
            <a:ext cx="3728435" cy="4005329"/>
          </a:xfrm>
          <a:prstGeom prst="rect">
            <a:avLst/>
          </a:prstGeom>
        </p:spPr>
      </p:pic>
    </p:spTree>
    <p:extLst>
      <p:ext uri="{BB962C8B-B14F-4D97-AF65-F5344CB8AC3E}">
        <p14:creationId xmlns:p14="http://schemas.microsoft.com/office/powerpoint/2010/main" val="94187261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70129" y="3988168"/>
            <a:ext cx="2698224" cy="2698224"/>
          </a:xfrm>
          <a:prstGeom prst="rect">
            <a:avLst/>
          </a:prstGeom>
        </p:spPr>
      </p:pic>
      <p:sp>
        <p:nvSpPr>
          <p:cNvPr id="8" name="TextBox 7"/>
          <p:cNvSpPr txBox="1"/>
          <p:nvPr/>
        </p:nvSpPr>
        <p:spPr>
          <a:xfrm>
            <a:off x="3302724" y="4005109"/>
            <a:ext cx="2548184"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Siljan</a:t>
            </a:r>
            <a:r>
              <a:rPr lang="en-US" dirty="0">
                <a:latin typeface="Arial" panose="020B0604020202020204" pitchFamily="34" charset="0"/>
                <a:cs typeface="Arial" panose="020B0604020202020204" pitchFamily="34" charset="0"/>
              </a:rPr>
              <a:t> Crater</a:t>
            </a:r>
          </a:p>
          <a:p>
            <a:pPr algn="ctr"/>
            <a:r>
              <a:rPr lang="en-US" dirty="0">
                <a:latin typeface="Arial" panose="020B0604020202020204" pitchFamily="34" charset="0"/>
                <a:cs typeface="Arial" panose="020B0604020202020204" pitchFamily="34" charset="0"/>
              </a:rPr>
              <a:t>(Sweden)</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47140" y="3983771"/>
            <a:ext cx="2686840" cy="2702622"/>
          </a:xfrm>
          <a:prstGeom prst="rect">
            <a:avLst/>
          </a:prstGeom>
        </p:spPr>
      </p:pic>
      <p:sp>
        <p:nvSpPr>
          <p:cNvPr id="9" name="TextBox 8"/>
          <p:cNvSpPr txBox="1"/>
          <p:nvPr/>
        </p:nvSpPr>
        <p:spPr>
          <a:xfrm>
            <a:off x="5968351" y="4005109"/>
            <a:ext cx="2548184" cy="646331"/>
          </a:xfrm>
          <a:prstGeom prst="rect">
            <a:avLst/>
          </a:prstGeom>
          <a:noFill/>
        </p:spPr>
        <p:txBody>
          <a:bodyPr wrap="square" rtlCol="0">
            <a:spAutoFit/>
          </a:bodyPr>
          <a:lstStyle/>
          <a:p>
            <a:pPr algn="ctr"/>
            <a:r>
              <a:rPr lang="en-US" dirty="0" err="1">
                <a:solidFill>
                  <a:schemeClr val="bg1"/>
                </a:solidFill>
                <a:latin typeface="Arial" panose="020B0604020202020204" pitchFamily="34" charset="0"/>
                <a:cs typeface="Arial" panose="020B0604020202020204" pitchFamily="34" charset="0"/>
              </a:rPr>
              <a:t>Vredefort</a:t>
            </a:r>
            <a:r>
              <a:rPr lang="en-US" dirty="0">
                <a:solidFill>
                  <a:schemeClr val="bg1"/>
                </a:solidFill>
                <a:latin typeface="Arial" panose="020B0604020202020204" pitchFamily="34" charset="0"/>
                <a:cs typeface="Arial" panose="020B0604020202020204" pitchFamily="34" charset="0"/>
              </a:rPr>
              <a:t> Dome</a:t>
            </a:r>
          </a:p>
          <a:p>
            <a:pPr algn="ctr"/>
            <a:r>
              <a:rPr lang="en-US" dirty="0">
                <a:latin typeface="Arial" panose="020B0604020202020204" pitchFamily="34" charset="0"/>
                <a:cs typeface="Arial" panose="020B0604020202020204" pitchFamily="34" charset="0"/>
              </a:rPr>
              <a:t>(South Africa)</a:t>
            </a:r>
          </a:p>
        </p:txBody>
      </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4503" y="3988168"/>
            <a:ext cx="2698222" cy="2703682"/>
          </a:xfrm>
          <a:prstGeom prst="rect">
            <a:avLst/>
          </a:prstGeom>
        </p:spPr>
      </p:pic>
      <p:sp>
        <p:nvSpPr>
          <p:cNvPr id="11" name="TextBox 10"/>
          <p:cNvSpPr txBox="1"/>
          <p:nvPr/>
        </p:nvSpPr>
        <p:spPr>
          <a:xfrm>
            <a:off x="733329" y="3990704"/>
            <a:ext cx="2548184"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Popigai Crater</a:t>
            </a:r>
          </a:p>
          <a:p>
            <a:pPr algn="ctr"/>
            <a:r>
              <a:rPr lang="en-US">
                <a:latin typeface="Arial" panose="020B0604020202020204" pitchFamily="34" charset="0"/>
                <a:cs typeface="Arial" panose="020B0604020202020204" pitchFamily="34" charset="0"/>
              </a:rPr>
              <a:t>(Russia)</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679522" y="5901197"/>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35,700,000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13" name="Title 1">
            <a:extLst>
              <a:ext uri="{FF2B5EF4-FFF2-40B4-BE49-F238E27FC236}">
                <a16:creationId xmlns:a16="http://schemas.microsoft.com/office/drawing/2014/main" id="{82F88BC6-3197-4429-846B-61705834A7E0}"/>
              </a:ext>
            </a:extLst>
          </p:cNvPr>
          <p:cNvSpPr>
            <a:spLocks noGrp="1"/>
          </p:cNvSpPr>
          <p:nvPr>
            <p:ph type="title"/>
          </p:nvPr>
        </p:nvSpPr>
        <p:spPr>
          <a:xfrm>
            <a:off x="302373" y="175552"/>
            <a:ext cx="8067609" cy="433771"/>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Craters and their ages: </a:t>
            </a:r>
          </a:p>
        </p:txBody>
      </p:sp>
      <p:sp>
        <p:nvSpPr>
          <p:cNvPr id="23" name="TextBox 22"/>
          <p:cNvSpPr txBox="1"/>
          <p:nvPr/>
        </p:nvSpPr>
        <p:spPr>
          <a:xfrm>
            <a:off x="3420167" y="5901197"/>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376,000,000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24" name="TextBox 23"/>
          <p:cNvSpPr txBox="1"/>
          <p:nvPr/>
        </p:nvSpPr>
        <p:spPr>
          <a:xfrm>
            <a:off x="6085793" y="5901197"/>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2,023,000,000 </a:t>
            </a:r>
          </a:p>
          <a:p>
            <a:pPr algn="ctr"/>
            <a:r>
              <a:rPr lang="en-US" b="1" dirty="0">
                <a:solidFill>
                  <a:schemeClr val="bg1"/>
                </a:solidFill>
                <a:latin typeface="Arial" panose="020B0604020202020204" pitchFamily="34" charset="0"/>
                <a:cs typeface="Arial" panose="020B0604020202020204" pitchFamily="34" charset="0"/>
              </a:rPr>
              <a:t>years old</a:t>
            </a:r>
          </a:p>
        </p:txBody>
      </p:sp>
      <p:pic>
        <p:nvPicPr>
          <p:cNvPr id="26" name="Picture 2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68241" y="1614018"/>
            <a:ext cx="2282667" cy="2282667"/>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66700" y="1614018"/>
            <a:ext cx="3148984" cy="2300191"/>
          </a:xfrm>
          <a:prstGeom prst="rect">
            <a:avLst/>
          </a:prstGeom>
        </p:spPr>
      </p:pic>
      <p:sp>
        <p:nvSpPr>
          <p:cNvPr id="28" name="TextBox 27"/>
          <p:cNvSpPr txBox="1"/>
          <p:nvPr/>
        </p:nvSpPr>
        <p:spPr>
          <a:xfrm>
            <a:off x="566692" y="1872206"/>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1,140,000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29" name="TextBox 28"/>
          <p:cNvSpPr txBox="1"/>
          <p:nvPr/>
        </p:nvSpPr>
        <p:spPr>
          <a:xfrm>
            <a:off x="3462291" y="1630049"/>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215,000,000</a:t>
            </a:r>
          </a:p>
          <a:p>
            <a:pPr algn="ctr"/>
            <a:r>
              <a:rPr lang="en-US" b="1" dirty="0">
                <a:solidFill>
                  <a:schemeClr val="bg1"/>
                </a:solidFill>
                <a:latin typeface="Arial" panose="020B0604020202020204" pitchFamily="34" charset="0"/>
                <a:cs typeface="Arial" panose="020B0604020202020204" pitchFamily="34" charset="0"/>
              </a:rPr>
              <a:t> years old</a:t>
            </a:r>
          </a:p>
        </p:txBody>
      </p:sp>
      <p:sp>
        <p:nvSpPr>
          <p:cNvPr id="30" name="TextBox 29"/>
          <p:cNvSpPr txBox="1"/>
          <p:nvPr/>
        </p:nvSpPr>
        <p:spPr>
          <a:xfrm>
            <a:off x="6197044" y="1687540"/>
            <a:ext cx="2548184"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1,100,000 years old</a:t>
            </a:r>
          </a:p>
        </p:txBody>
      </p:sp>
      <p:sp>
        <p:nvSpPr>
          <p:cNvPr id="32" name="TextBox 31"/>
          <p:cNvSpPr txBox="1"/>
          <p:nvPr/>
        </p:nvSpPr>
        <p:spPr>
          <a:xfrm>
            <a:off x="3435483" y="3226231"/>
            <a:ext cx="2548184" cy="615553"/>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Manicouagan </a:t>
            </a:r>
            <a:r>
              <a:rPr lang="en-US" sz="1600" dirty="0" err="1">
                <a:latin typeface="Arial" panose="020B0604020202020204" pitchFamily="34" charset="0"/>
                <a:cs typeface="Arial" panose="020B0604020202020204" pitchFamily="34" charset="0"/>
              </a:rPr>
              <a:t>Resevoir</a:t>
            </a:r>
            <a:endParaRPr lang="en-US" sz="16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(Northern Canada)</a:t>
            </a:r>
          </a:p>
        </p:txBody>
      </p:sp>
      <p:sp>
        <p:nvSpPr>
          <p:cNvPr id="33" name="TextBox 32"/>
          <p:cNvSpPr txBox="1"/>
          <p:nvPr/>
        </p:nvSpPr>
        <p:spPr>
          <a:xfrm>
            <a:off x="6184712" y="3210841"/>
            <a:ext cx="254818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Lake </a:t>
            </a:r>
            <a:r>
              <a:rPr lang="en-US" dirty="0" err="1">
                <a:latin typeface="Arial" panose="020B0604020202020204" pitchFamily="34" charset="0"/>
                <a:cs typeface="Arial" panose="020B0604020202020204" pitchFamily="34" charset="0"/>
              </a:rPr>
              <a:t>Bosumtwi</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(Ghana, Africa)</a:t>
            </a:r>
          </a:p>
        </p:txBody>
      </p:sp>
      <p:grpSp>
        <p:nvGrpSpPr>
          <p:cNvPr id="2" name="Group 1"/>
          <p:cNvGrpSpPr/>
          <p:nvPr/>
        </p:nvGrpSpPr>
        <p:grpSpPr>
          <a:xfrm>
            <a:off x="6093111" y="134465"/>
            <a:ext cx="3491403" cy="1432942"/>
            <a:chOff x="6093111" y="134465"/>
            <a:chExt cx="3491403" cy="1432942"/>
          </a:xfrm>
        </p:grpSpPr>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6207" y="134465"/>
              <a:ext cx="2047060" cy="1432942"/>
            </a:xfrm>
            <a:prstGeom prst="rect">
              <a:avLst/>
            </a:prstGeom>
          </p:spPr>
        </p:pic>
        <p:sp>
          <p:nvSpPr>
            <p:cNvPr id="35" name="TextBox 34"/>
            <p:cNvSpPr txBox="1"/>
            <p:nvPr/>
          </p:nvSpPr>
          <p:spPr>
            <a:xfrm>
              <a:off x="6093111" y="913870"/>
              <a:ext cx="3491403" cy="646331"/>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Tenoumer</a:t>
              </a:r>
              <a:r>
                <a:rPr lang="en-US" dirty="0">
                  <a:latin typeface="Arial" panose="020B0604020202020204" pitchFamily="34" charset="0"/>
                  <a:cs typeface="Arial" panose="020B0604020202020204" pitchFamily="34" charset="0"/>
                </a:rPr>
                <a:t> Crater </a:t>
              </a:r>
            </a:p>
            <a:p>
              <a:pPr algn="ctr"/>
              <a:r>
                <a:rPr lang="en-US" dirty="0">
                  <a:latin typeface="Arial" panose="020B0604020202020204" pitchFamily="34" charset="0"/>
                  <a:cs typeface="Arial" panose="020B0604020202020204" pitchFamily="34" charset="0"/>
                </a:rPr>
                <a:t>(Mauritania, Africa)</a:t>
              </a:r>
            </a:p>
          </p:txBody>
        </p:sp>
        <p:sp>
          <p:nvSpPr>
            <p:cNvPr id="36" name="TextBox 35"/>
            <p:cNvSpPr txBox="1"/>
            <p:nvPr/>
          </p:nvSpPr>
          <p:spPr>
            <a:xfrm>
              <a:off x="6564721" y="191745"/>
              <a:ext cx="2548184"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21,000 years old</a:t>
              </a:r>
            </a:p>
          </p:txBody>
        </p:sp>
      </p:grpSp>
      <p:sp>
        <p:nvSpPr>
          <p:cNvPr id="37" name="Title 1">
            <a:extLst>
              <a:ext uri="{FF2B5EF4-FFF2-40B4-BE49-F238E27FC236}">
                <a16:creationId xmlns:a16="http://schemas.microsoft.com/office/drawing/2014/main" id="{82F88BC6-3197-4429-846B-61705834A7E0}"/>
              </a:ext>
            </a:extLst>
          </p:cNvPr>
          <p:cNvSpPr txBox="1">
            <a:spLocks/>
          </p:cNvSpPr>
          <p:nvPr/>
        </p:nvSpPr>
        <p:spPr>
          <a:xfrm>
            <a:off x="1726361" y="730957"/>
            <a:ext cx="4666600" cy="53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b="1" dirty="0">
                <a:latin typeface="Arial" panose="020B0604020202020204" pitchFamily="34" charset="0"/>
                <a:cs typeface="Arial" panose="020B0604020202020204" pitchFamily="34" charset="0"/>
              </a:rPr>
              <a:t>The older they get…</a:t>
            </a:r>
          </a:p>
        </p:txBody>
      </p:sp>
      <p:pic>
        <p:nvPicPr>
          <p:cNvPr id="38" name="Picture 3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45959" y="1614017"/>
            <a:ext cx="3085167" cy="2282667"/>
          </a:xfrm>
          <a:prstGeom prst="rect">
            <a:avLst/>
          </a:prstGeom>
        </p:spPr>
      </p:pic>
      <p:sp>
        <p:nvSpPr>
          <p:cNvPr id="40" name="TextBox 39"/>
          <p:cNvSpPr txBox="1"/>
          <p:nvPr/>
        </p:nvSpPr>
        <p:spPr>
          <a:xfrm>
            <a:off x="568332" y="1701449"/>
            <a:ext cx="2548184"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3,500,000</a:t>
            </a:r>
          </a:p>
          <a:p>
            <a:pPr algn="ctr"/>
            <a:r>
              <a:rPr lang="en-US" b="1" dirty="0">
                <a:solidFill>
                  <a:schemeClr val="bg1"/>
                </a:solidFill>
                <a:latin typeface="Arial" panose="020B0604020202020204" pitchFamily="34" charset="0"/>
                <a:cs typeface="Arial" panose="020B0604020202020204" pitchFamily="34" charset="0"/>
              </a:rPr>
              <a:t>years old</a:t>
            </a:r>
          </a:p>
        </p:txBody>
      </p:sp>
      <p:sp>
        <p:nvSpPr>
          <p:cNvPr id="41" name="TextBox 40"/>
          <p:cNvSpPr txBox="1"/>
          <p:nvPr/>
        </p:nvSpPr>
        <p:spPr>
          <a:xfrm>
            <a:off x="666629" y="3215191"/>
            <a:ext cx="2548184"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Lake </a:t>
            </a:r>
            <a:r>
              <a:rPr lang="en-US" dirty="0" err="1">
                <a:solidFill>
                  <a:schemeClr val="bg1"/>
                </a:solidFill>
                <a:latin typeface="Arial" panose="020B0604020202020204" pitchFamily="34" charset="0"/>
                <a:cs typeface="Arial" panose="020B0604020202020204" pitchFamily="34" charset="0"/>
              </a:rPr>
              <a:t>El’gygytgyn</a:t>
            </a: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(Eastern Russia)</a:t>
            </a:r>
          </a:p>
        </p:txBody>
      </p:sp>
      <p:grpSp>
        <p:nvGrpSpPr>
          <p:cNvPr id="4" name="Group 3"/>
          <p:cNvGrpSpPr/>
          <p:nvPr/>
        </p:nvGrpSpPr>
        <p:grpSpPr>
          <a:xfrm>
            <a:off x="2518567" y="3260408"/>
            <a:ext cx="4375145" cy="3207303"/>
            <a:chOff x="2421062" y="3265048"/>
            <a:chExt cx="4375145" cy="3207303"/>
          </a:xfrm>
        </p:grpSpPr>
        <p:pic>
          <p:nvPicPr>
            <p:cNvPr id="21" name="Picture 20"/>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421062" y="3265048"/>
              <a:ext cx="4375145" cy="32073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9" name="TextBox 38"/>
            <p:cNvSpPr txBox="1"/>
            <p:nvPr/>
          </p:nvSpPr>
          <p:spPr>
            <a:xfrm>
              <a:off x="2518974" y="3901325"/>
              <a:ext cx="4059330" cy="2246769"/>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If caused by a space rock, how old do you think our hole in the ground in Arizona might be?</a:t>
              </a:r>
            </a:p>
          </p:txBody>
        </p:sp>
      </p:grpSp>
    </p:spTree>
    <p:extLst>
      <p:ext uri="{BB962C8B-B14F-4D97-AF65-F5344CB8AC3E}">
        <p14:creationId xmlns:p14="http://schemas.microsoft.com/office/powerpoint/2010/main" val="40279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581024" y="168074"/>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What happened in Russia (in 2013)?</a:t>
            </a:r>
          </a:p>
        </p:txBody>
      </p:sp>
      <p:sp>
        <p:nvSpPr>
          <p:cNvPr id="4" name="Content Placeholder 3"/>
          <p:cNvSpPr>
            <a:spLocks noGrp="1"/>
          </p:cNvSpPr>
          <p:nvPr>
            <p:ph idx="1"/>
          </p:nvPr>
        </p:nvSpPr>
        <p:spPr>
          <a:xfrm>
            <a:off x="266699" y="1082350"/>
            <a:ext cx="8534401" cy="4351338"/>
          </a:xfrm>
        </p:spPr>
        <p:txBody>
          <a:bodyPr>
            <a:noAutofit/>
          </a:bodyPr>
          <a:lstStyle/>
          <a:p>
            <a:pPr>
              <a:lnSpc>
                <a:spcPct val="100000"/>
              </a:lnSpc>
            </a:pPr>
            <a:r>
              <a:rPr lang="en-US" sz="2400" dirty="0"/>
              <a:t>As the space rock entered the atmosphere, there was a large “sonic boom”.</a:t>
            </a:r>
          </a:p>
          <a:p>
            <a:pPr>
              <a:lnSpc>
                <a:spcPct val="100000"/>
              </a:lnSpc>
            </a:pPr>
            <a:r>
              <a:rPr lang="en-US" sz="2400" dirty="0"/>
              <a:t>It blew out windows and damaged buildings in the area.</a:t>
            </a:r>
          </a:p>
          <a:p>
            <a:endParaRPr lang="en-US" dirty="0"/>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5250" y="2878027"/>
            <a:ext cx="4488461" cy="3514726"/>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604949" y="2878028"/>
            <a:ext cx="4443802" cy="3514726"/>
          </a:xfrm>
          <a:prstGeom prst="rect">
            <a:avLst/>
          </a:prstGeom>
        </p:spPr>
      </p:pic>
      <p:sp>
        <p:nvSpPr>
          <p:cNvPr id="14" name="TextBox 13"/>
          <p:cNvSpPr txBox="1"/>
          <p:nvPr/>
        </p:nvSpPr>
        <p:spPr>
          <a:xfrm>
            <a:off x="400050" y="4933950"/>
            <a:ext cx="3810000" cy="1200329"/>
          </a:xfrm>
          <a:prstGeom prst="rect">
            <a:avLst/>
          </a:prstGeom>
          <a:noFill/>
        </p:spPr>
        <p:txBody>
          <a:bodyPr wrap="square" rtlCol="0">
            <a:spAutoFit/>
          </a:bodyPr>
          <a:lstStyle/>
          <a:p>
            <a:r>
              <a:rPr lang="en-US" sz="3600" dirty="0">
                <a:solidFill>
                  <a:srgbClr val="7030A0"/>
                </a:solidFill>
                <a:latin typeface="Arial" panose="020B0604020202020204" pitchFamily="34" charset="0"/>
                <a:cs typeface="Arial" panose="020B0604020202020204" pitchFamily="34" charset="0"/>
              </a:rPr>
              <a:t>But there was no impact crater!</a:t>
            </a:r>
          </a:p>
        </p:txBody>
      </p:sp>
    </p:spTree>
    <p:extLst>
      <p:ext uri="{BB962C8B-B14F-4D97-AF65-F5344CB8AC3E}">
        <p14:creationId xmlns:p14="http://schemas.microsoft.com/office/powerpoint/2010/main" val="85563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762000"/>
            <a:ext cx="9144000" cy="6096000"/>
          </a:xfrm>
          <a:prstGeom prst="rect">
            <a:avLst/>
          </a:prstGeom>
        </p:spPr>
      </p:pic>
      <p:grpSp>
        <p:nvGrpSpPr>
          <p:cNvPr id="11" name="Group 10"/>
          <p:cNvGrpSpPr/>
          <p:nvPr/>
        </p:nvGrpSpPr>
        <p:grpSpPr>
          <a:xfrm>
            <a:off x="4981574" y="63506"/>
            <a:ext cx="4162426" cy="2228188"/>
            <a:chOff x="1333499" y="2539974"/>
            <a:chExt cx="6400800" cy="3450588"/>
          </a:xfrm>
        </p:grpSpPr>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33499" y="2539974"/>
              <a:ext cx="6400800" cy="3450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p:cNvSpPr/>
            <p:nvPr/>
          </p:nvSpPr>
          <p:spPr>
            <a:xfrm>
              <a:off x="2669946" y="4580416"/>
              <a:ext cx="102350" cy="1038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63735" y="4488875"/>
              <a:ext cx="2981084" cy="571950"/>
            </a:xfrm>
            <a:prstGeom prst="rect">
              <a:avLst/>
            </a:prstGeom>
            <a:noFill/>
          </p:spPr>
          <p:txBody>
            <a:bodyPr wrap="square" rtlCol="0">
              <a:spAutoFit/>
            </a:bodyPr>
            <a:lstStyle/>
            <a:p>
              <a:r>
                <a:rPr lang="en-US" b="1" dirty="0">
                  <a:solidFill>
                    <a:srgbClr val="FF0000"/>
                  </a:solidFill>
                </a:rPr>
                <a:t>Chelyabinsk Event</a:t>
              </a:r>
            </a:p>
          </p:txBody>
        </p:sp>
      </p:grpSp>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66724" y="-31744"/>
            <a:ext cx="7086601"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What happened in Russia (in 2013)?</a:t>
            </a:r>
          </a:p>
        </p:txBody>
      </p:sp>
      <p:sp>
        <p:nvSpPr>
          <p:cNvPr id="8" name="TextBox 7"/>
          <p:cNvSpPr txBox="1"/>
          <p:nvPr/>
        </p:nvSpPr>
        <p:spPr>
          <a:xfrm>
            <a:off x="4294795" y="2404873"/>
            <a:ext cx="4962525"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yellow line represents the path the space rock took as it flashed in the sky. </a:t>
            </a:r>
          </a:p>
        </p:txBody>
      </p:sp>
      <p:sp>
        <p:nvSpPr>
          <p:cNvPr id="13" name="TextBox 12"/>
          <p:cNvSpPr txBox="1"/>
          <p:nvPr/>
        </p:nvSpPr>
        <p:spPr>
          <a:xfrm>
            <a:off x="4788566" y="3933825"/>
            <a:ext cx="4314825"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Wider portions are where the shooting star burned brighter.</a:t>
            </a:r>
          </a:p>
        </p:txBody>
      </p:sp>
      <p:sp>
        <p:nvSpPr>
          <p:cNvPr id="14" name="TextBox 13"/>
          <p:cNvSpPr txBox="1"/>
          <p:nvPr/>
        </p:nvSpPr>
        <p:spPr>
          <a:xfrm>
            <a:off x="360421" y="3773325"/>
            <a:ext cx="431482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The red specks on the map represent sites where pieces of space rock were found.</a:t>
            </a:r>
          </a:p>
        </p:txBody>
      </p:sp>
      <p:cxnSp>
        <p:nvCxnSpPr>
          <p:cNvPr id="15" name="Straight Arrow Connector 14"/>
          <p:cNvCxnSpPr/>
          <p:nvPr/>
        </p:nvCxnSpPr>
        <p:spPr>
          <a:xfrm flipH="1" flipV="1">
            <a:off x="885825" y="2152650"/>
            <a:ext cx="2686050" cy="60616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rot="738850">
            <a:off x="1247774" y="1921266"/>
            <a:ext cx="2486026"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direction of travel</a:t>
            </a:r>
          </a:p>
        </p:txBody>
      </p:sp>
      <p:pic>
        <p:nvPicPr>
          <p:cNvPr id="17" name="Picture 1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1050" y="4891063"/>
            <a:ext cx="2381250" cy="1758156"/>
          </a:xfrm>
          <a:prstGeom prst="rect">
            <a:avLst/>
          </a:prstGeom>
        </p:spPr>
      </p:pic>
      <p:sp>
        <p:nvSpPr>
          <p:cNvPr id="18" name="TextBox 17"/>
          <p:cNvSpPr txBox="1"/>
          <p:nvPr/>
        </p:nvSpPr>
        <p:spPr>
          <a:xfrm>
            <a:off x="3238500" y="5487482"/>
            <a:ext cx="4314825"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This chunk us about 4 cm in diameter. (The “N” cube is 1 cm.)</a:t>
            </a:r>
          </a:p>
        </p:txBody>
      </p:sp>
    </p:spTree>
    <p:extLst>
      <p:ext uri="{BB962C8B-B14F-4D97-AF65-F5344CB8AC3E}">
        <p14:creationId xmlns:p14="http://schemas.microsoft.com/office/powerpoint/2010/main" val="21882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8" y="215699"/>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The Tunguska Event (1908)</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1712" y="1129975"/>
            <a:ext cx="6338888" cy="3224696"/>
          </a:xfrm>
        </p:spPr>
      </p:pic>
      <p:pic>
        <p:nvPicPr>
          <p:cNvPr id="1026" name="Picture 2" descr="File:Tunguska.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648" y="3880192"/>
            <a:ext cx="3825875" cy="25298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662453" y="4693111"/>
            <a:ext cx="4314825"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Again, no impact crater.</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But 830 square miles of trees were flattened! That’s almost the size of the state of Rhode Island.</a:t>
            </a:r>
          </a:p>
        </p:txBody>
      </p:sp>
    </p:spTree>
    <p:extLst>
      <p:ext uri="{BB962C8B-B14F-4D97-AF65-F5344CB8AC3E}">
        <p14:creationId xmlns:p14="http://schemas.microsoft.com/office/powerpoint/2010/main" val="7517557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9" y="606224"/>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Comparing the Space Rocks</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(1908 and 2013)</a:t>
            </a:r>
          </a:p>
        </p:txBody>
      </p:sp>
      <p:pic>
        <p:nvPicPr>
          <p:cNvPr id="5" name="Content Placeholder 4"/>
          <p:cNvPicPr>
            <a:picLocks noGrp="1" noChangeAspect="1"/>
          </p:cNvPicPr>
          <p:nvPr>
            <p:ph idx="1"/>
          </p:nvPr>
        </p:nvPicPr>
        <p:blipFill>
          <a:blip r:embed="rId3" cstate="screen">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628649" y="1720850"/>
            <a:ext cx="4685739" cy="4351338"/>
          </a:xfrm>
        </p:spPr>
      </p:pic>
      <p:sp>
        <p:nvSpPr>
          <p:cNvPr id="6" name="TextBox 5"/>
          <p:cNvSpPr txBox="1"/>
          <p:nvPr/>
        </p:nvSpPr>
        <p:spPr>
          <a:xfrm>
            <a:off x="5381624" y="2368583"/>
            <a:ext cx="3190876" cy="175432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So, why didn’t these objects </a:t>
            </a:r>
          </a:p>
          <a:p>
            <a:r>
              <a:rPr lang="en-US" sz="2400" dirty="0">
                <a:latin typeface="Arial" panose="020B0604020202020204" pitchFamily="34" charset="0"/>
                <a:cs typeface="Arial" panose="020B0604020202020204" pitchFamily="34" charset="0"/>
              </a:rPr>
              <a:t>(the two on the right) </a:t>
            </a:r>
          </a:p>
          <a:p>
            <a:r>
              <a:rPr lang="en-US" sz="2800" dirty="0">
                <a:latin typeface="Arial" panose="020B0604020202020204" pitchFamily="34" charset="0"/>
                <a:cs typeface="Arial" panose="020B0604020202020204" pitchFamily="34" charset="0"/>
              </a:rPr>
              <a:t>hit the surface?</a:t>
            </a:r>
          </a:p>
        </p:txBody>
      </p:sp>
      <p:sp>
        <p:nvSpPr>
          <p:cNvPr id="7" name="TextBox 6"/>
          <p:cNvSpPr txBox="1"/>
          <p:nvPr/>
        </p:nvSpPr>
        <p:spPr>
          <a:xfrm>
            <a:off x="4662453" y="5032549"/>
            <a:ext cx="1676400" cy="1015663"/>
          </a:xfrm>
          <a:prstGeom prst="rect">
            <a:avLst/>
          </a:prstGeom>
          <a:noFill/>
        </p:spPr>
        <p:txBody>
          <a:bodyPr wrap="square" rtlCol="0">
            <a:spAutoFit/>
          </a:bodyPr>
          <a:lstStyle/>
          <a:p>
            <a:pPr algn="ctr"/>
            <a:r>
              <a:rPr lang="en-US" sz="2000" dirty="0">
                <a:solidFill>
                  <a:srgbClr val="FF0000"/>
                </a:solidFill>
              </a:rPr>
              <a:t>1908</a:t>
            </a:r>
          </a:p>
          <a:p>
            <a:pPr algn="ctr"/>
            <a:r>
              <a:rPr lang="en-US" sz="2000" dirty="0">
                <a:solidFill>
                  <a:srgbClr val="FF0000"/>
                </a:solidFill>
              </a:rPr>
              <a:t>Tunguska Space Rock</a:t>
            </a:r>
          </a:p>
        </p:txBody>
      </p:sp>
      <p:sp>
        <p:nvSpPr>
          <p:cNvPr id="8" name="TextBox 7"/>
          <p:cNvSpPr txBox="1"/>
          <p:nvPr/>
        </p:nvSpPr>
        <p:spPr>
          <a:xfrm>
            <a:off x="2873871" y="3611910"/>
            <a:ext cx="1676400" cy="1015663"/>
          </a:xfrm>
          <a:prstGeom prst="rect">
            <a:avLst/>
          </a:prstGeom>
          <a:noFill/>
        </p:spPr>
        <p:txBody>
          <a:bodyPr wrap="square" rtlCol="0">
            <a:spAutoFit/>
          </a:bodyPr>
          <a:lstStyle/>
          <a:p>
            <a:pPr algn="ctr"/>
            <a:r>
              <a:rPr lang="en-US" sz="2000" dirty="0">
                <a:solidFill>
                  <a:srgbClr val="FF0000"/>
                </a:solidFill>
              </a:rPr>
              <a:t>Chelyabinsk Space Rock</a:t>
            </a:r>
          </a:p>
          <a:p>
            <a:pPr algn="ctr"/>
            <a:r>
              <a:rPr lang="en-US" sz="2000" dirty="0">
                <a:solidFill>
                  <a:srgbClr val="FF0000"/>
                </a:solidFill>
              </a:rPr>
              <a:t>in 2013</a:t>
            </a:r>
          </a:p>
        </p:txBody>
      </p:sp>
      <p:sp>
        <p:nvSpPr>
          <p:cNvPr id="9" name="TextBox 8"/>
          <p:cNvSpPr txBox="1"/>
          <p:nvPr/>
        </p:nvSpPr>
        <p:spPr>
          <a:xfrm>
            <a:off x="628649" y="6048212"/>
            <a:ext cx="1676400" cy="707886"/>
          </a:xfrm>
          <a:prstGeom prst="rect">
            <a:avLst/>
          </a:prstGeom>
          <a:noFill/>
        </p:spPr>
        <p:txBody>
          <a:bodyPr wrap="square" rtlCol="0">
            <a:spAutoFit/>
          </a:bodyPr>
          <a:lstStyle/>
          <a:p>
            <a:pPr algn="ctr"/>
            <a:r>
              <a:rPr lang="en-US" sz="2000" dirty="0">
                <a:solidFill>
                  <a:srgbClr val="FF0000"/>
                </a:solidFill>
              </a:rPr>
              <a:t>Empire State Building</a:t>
            </a:r>
          </a:p>
        </p:txBody>
      </p:sp>
      <p:sp>
        <p:nvSpPr>
          <p:cNvPr id="10" name="TextBox 9"/>
          <p:cNvSpPr txBox="1"/>
          <p:nvPr/>
        </p:nvSpPr>
        <p:spPr>
          <a:xfrm>
            <a:off x="2238374" y="6048212"/>
            <a:ext cx="1676400" cy="707886"/>
          </a:xfrm>
          <a:prstGeom prst="rect">
            <a:avLst/>
          </a:prstGeom>
          <a:noFill/>
        </p:spPr>
        <p:txBody>
          <a:bodyPr wrap="square" rtlCol="0">
            <a:spAutoFit/>
          </a:bodyPr>
          <a:lstStyle/>
          <a:p>
            <a:pPr algn="ctr"/>
            <a:r>
              <a:rPr lang="en-US" sz="2000" dirty="0">
                <a:solidFill>
                  <a:srgbClr val="FF0000"/>
                </a:solidFill>
              </a:rPr>
              <a:t>Eiffel</a:t>
            </a:r>
          </a:p>
          <a:p>
            <a:pPr algn="ctr"/>
            <a:r>
              <a:rPr lang="en-US" sz="2000" dirty="0">
                <a:solidFill>
                  <a:srgbClr val="FF0000"/>
                </a:solidFill>
              </a:rPr>
              <a:t>Tower</a:t>
            </a:r>
          </a:p>
        </p:txBody>
      </p:sp>
      <p:pic>
        <p:nvPicPr>
          <p:cNvPr id="12" name="Picture 11" descr="Icon&#10;&#10;Description automatically generated with low confidence">
            <a:extLst>
              <a:ext uri="{FF2B5EF4-FFF2-40B4-BE49-F238E27FC236}">
                <a16:creationId xmlns:a16="http://schemas.microsoft.com/office/drawing/2014/main" id="{A7C3DBBA-D6BC-DF48-B525-84361AF9469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74759" y="4340959"/>
            <a:ext cx="1197033" cy="1065436"/>
          </a:xfrm>
          <a:prstGeom prst="rect">
            <a:avLst/>
          </a:prstGeom>
        </p:spPr>
      </p:pic>
    </p:spTree>
    <p:extLst>
      <p:ext uri="{BB962C8B-B14F-4D97-AF65-F5344CB8AC3E}">
        <p14:creationId xmlns:p14="http://schemas.microsoft.com/office/powerpoint/2010/main" val="396209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9" y="0"/>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The </a:t>
            </a:r>
            <a:r>
              <a:rPr lang="en-US" sz="2800" b="1" dirty="0" err="1">
                <a:latin typeface="Arial" panose="020B0604020202020204" pitchFamily="34" charset="0"/>
                <a:cs typeface="Arial" panose="020B0604020202020204" pitchFamily="34" charset="0"/>
              </a:rPr>
              <a:t>Wabar</a:t>
            </a:r>
            <a:r>
              <a:rPr lang="en-US" sz="2800" b="1" dirty="0">
                <a:latin typeface="Arial" panose="020B0604020202020204" pitchFamily="34" charset="0"/>
                <a:cs typeface="Arial" panose="020B0604020202020204" pitchFamily="34" charset="0"/>
              </a:rPr>
              <a:t> Craters</a:t>
            </a:r>
          </a:p>
        </p:txBody>
      </p:sp>
      <p:sp>
        <p:nvSpPr>
          <p:cNvPr id="4" name="Content Placeholder 3"/>
          <p:cNvSpPr>
            <a:spLocks noGrp="1"/>
          </p:cNvSpPr>
          <p:nvPr>
            <p:ph idx="1"/>
          </p:nvPr>
        </p:nvSpPr>
        <p:spPr>
          <a:xfrm>
            <a:off x="498019" y="804952"/>
            <a:ext cx="7886700" cy="1377650"/>
          </a:xfrm>
        </p:spPr>
        <p:txBody>
          <a:bodyPr>
            <a:normAutofit fontScale="70000" lnSpcReduction="20000"/>
          </a:bodyPr>
          <a:lstStyle/>
          <a:p>
            <a:pPr marL="0" indent="0">
              <a:lnSpc>
                <a:spcPct val="120000"/>
              </a:lnSpc>
              <a:spcBef>
                <a:spcPts val="0"/>
              </a:spcBef>
              <a:buNone/>
            </a:pPr>
            <a:r>
              <a:rPr lang="en-US" dirty="0"/>
              <a:t>We think these craters represent the most recent impacts on Earth, an impact where a space rock has actually made it to the surface.</a:t>
            </a:r>
          </a:p>
          <a:p>
            <a:pPr marL="0" indent="0">
              <a:buNone/>
            </a:pPr>
            <a:r>
              <a:rPr lang="en-US" i="1" dirty="0"/>
              <a:t>(But, again, no direct witnesses.)</a:t>
            </a:r>
          </a:p>
          <a:p>
            <a:endParaRPr lang="en-US" dirty="0"/>
          </a:p>
          <a:p>
            <a:endParaRPr lang="en-US" dirty="0"/>
          </a:p>
        </p:txBody>
      </p:sp>
      <p:grpSp>
        <p:nvGrpSpPr>
          <p:cNvPr id="8" name="Group 7"/>
          <p:cNvGrpSpPr/>
          <p:nvPr/>
        </p:nvGrpSpPr>
        <p:grpSpPr>
          <a:xfrm>
            <a:off x="875392" y="2850536"/>
            <a:ext cx="2636232" cy="2365657"/>
            <a:chOff x="628649" y="3331200"/>
            <a:chExt cx="3543300" cy="295275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3331200"/>
              <a:ext cx="3543300" cy="2952750"/>
            </a:xfrm>
            <a:prstGeom prst="rect">
              <a:avLst/>
            </a:prstGeom>
            <a:ln w="28575">
              <a:solidFill>
                <a:schemeClr val="tx1"/>
              </a:solidFill>
            </a:ln>
          </p:spPr>
        </p:pic>
        <p:sp>
          <p:nvSpPr>
            <p:cNvPr id="5" name="Oval 4"/>
            <p:cNvSpPr/>
            <p:nvPr/>
          </p:nvSpPr>
          <p:spPr>
            <a:xfrm>
              <a:off x="3145563" y="525777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97671" y="5432622"/>
              <a:ext cx="2182445" cy="460990"/>
            </a:xfrm>
            <a:prstGeom prst="rect">
              <a:avLst/>
            </a:prstGeom>
            <a:noFill/>
          </p:spPr>
          <p:txBody>
            <a:bodyPr wrap="square" rtlCol="0">
              <a:spAutoFit/>
            </a:bodyPr>
            <a:lstStyle/>
            <a:p>
              <a:r>
                <a:rPr lang="en-US" b="1" dirty="0" err="1">
                  <a:solidFill>
                    <a:srgbClr val="FF0000"/>
                  </a:solidFill>
                </a:rPr>
                <a:t>Wabar</a:t>
              </a:r>
              <a:r>
                <a:rPr lang="en-US" b="1" dirty="0">
                  <a:solidFill>
                    <a:srgbClr val="FF0000"/>
                  </a:solidFill>
                </a:rPr>
                <a:t> Craters</a:t>
              </a:r>
            </a:p>
          </p:txBody>
        </p:sp>
        <p:sp>
          <p:nvSpPr>
            <p:cNvPr id="7" name="TextBox 6"/>
            <p:cNvSpPr txBox="1"/>
            <p:nvPr/>
          </p:nvSpPr>
          <p:spPr>
            <a:xfrm>
              <a:off x="928376" y="3674696"/>
              <a:ext cx="1938592" cy="460990"/>
            </a:xfrm>
            <a:prstGeom prst="rect">
              <a:avLst/>
            </a:prstGeom>
            <a:noFill/>
          </p:spPr>
          <p:txBody>
            <a:bodyPr wrap="square" rtlCol="0">
              <a:spAutoFit/>
            </a:bodyPr>
            <a:lstStyle/>
            <a:p>
              <a:r>
                <a:rPr lang="en-US" dirty="0"/>
                <a:t>Saudi Arabia</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117" y="2796477"/>
            <a:ext cx="4401572" cy="26624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p:cNvSpPr txBox="1"/>
          <p:nvPr/>
        </p:nvSpPr>
        <p:spPr>
          <a:xfrm>
            <a:off x="628649" y="5587123"/>
            <a:ext cx="797832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Shown here is one of the medium-sized craters, measuring 11 meters across. The largest is 116 meters. Much of the site has now been obscured by migrating sand dunes.</a:t>
            </a:r>
          </a:p>
        </p:txBody>
      </p:sp>
    </p:spTree>
    <p:extLst>
      <p:ext uri="{BB962C8B-B14F-4D97-AF65-F5344CB8AC3E}">
        <p14:creationId xmlns:p14="http://schemas.microsoft.com/office/powerpoint/2010/main" val="180988282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92674" y="70637"/>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The Comet that Killed the Dinosaurs</a:t>
            </a:r>
          </a:p>
        </p:txBody>
      </p:sp>
      <p:sp>
        <p:nvSpPr>
          <p:cNvPr id="10" name="TextBox 9"/>
          <p:cNvSpPr txBox="1"/>
          <p:nvPr/>
        </p:nvSpPr>
        <p:spPr>
          <a:xfrm>
            <a:off x="474225" y="4821685"/>
            <a:ext cx="433184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Chicxulub crater is thought to be what is left of the impact site for the comet that was responsible for the KT extinction event that eventually killed off most dinosaurs.</a:t>
            </a:r>
          </a:p>
        </p:txBody>
      </p:sp>
      <p:grpSp>
        <p:nvGrpSpPr>
          <p:cNvPr id="17" name="Group 16"/>
          <p:cNvGrpSpPr/>
          <p:nvPr/>
        </p:nvGrpSpPr>
        <p:grpSpPr>
          <a:xfrm>
            <a:off x="474225" y="1110236"/>
            <a:ext cx="4542189" cy="3487995"/>
            <a:chOff x="840814" y="409688"/>
            <a:chExt cx="4542189" cy="3487995"/>
          </a:xfrm>
        </p:grpSpPr>
        <p:pic>
          <p:nvPicPr>
            <p:cNvPr id="1026" name="Picture 2" descr="Chicxulub crater is located in North America"/>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840814" y="409688"/>
              <a:ext cx="4542189" cy="348799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oup 15"/>
            <p:cNvGrpSpPr/>
            <p:nvPr/>
          </p:nvGrpSpPr>
          <p:grpSpPr>
            <a:xfrm>
              <a:off x="3111909" y="2264358"/>
              <a:ext cx="361337" cy="707886"/>
              <a:chOff x="6843251" y="1931764"/>
              <a:chExt cx="361337" cy="707886"/>
            </a:xfrm>
          </p:grpSpPr>
          <p:sp>
            <p:nvSpPr>
              <p:cNvPr id="13" name="Oval 12"/>
              <p:cNvSpPr/>
              <p:nvPr/>
            </p:nvSpPr>
            <p:spPr>
              <a:xfrm>
                <a:off x="6898558" y="2300475"/>
                <a:ext cx="213852" cy="21385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843251" y="1931764"/>
                <a:ext cx="361337" cy="707886"/>
              </a:xfrm>
              <a:prstGeom prst="rect">
                <a:avLst/>
              </a:prstGeom>
              <a:noFill/>
              <a:ln>
                <a:noFill/>
              </a:ln>
            </p:spPr>
            <p:txBody>
              <a:bodyPr wrap="square" rtlCol="0">
                <a:spAutoFit/>
              </a:bodyPr>
              <a:lstStyle/>
              <a:p>
                <a:r>
                  <a:rPr lang="en-US" sz="4000" b="1" dirty="0">
                    <a:solidFill>
                      <a:srgbClr val="C00000"/>
                    </a:solidFill>
                  </a:rPr>
                  <a:t>.</a:t>
                </a:r>
              </a:p>
            </p:txBody>
          </p:sp>
        </p:grpSp>
      </p:grpSp>
      <p:grpSp>
        <p:nvGrpSpPr>
          <p:cNvPr id="19" name="Group 18"/>
          <p:cNvGrpSpPr/>
          <p:nvPr/>
        </p:nvGrpSpPr>
        <p:grpSpPr>
          <a:xfrm>
            <a:off x="5273265" y="1116573"/>
            <a:ext cx="3629025" cy="4914901"/>
            <a:chOff x="5192149" y="1115890"/>
            <a:chExt cx="3629025" cy="4914901"/>
          </a:xfrm>
        </p:grpSpPr>
        <p:pic>
          <p:nvPicPr>
            <p:cNvPr id="1028" name="Picture 4" descr="https://upload.wikimedia.org/wikipedia/commons/d/da/Chicxulub-Anoma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149" y="1115890"/>
              <a:ext cx="3629025" cy="4914901"/>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7631971" y="4085303"/>
              <a:ext cx="978197"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LAND</a:t>
              </a:r>
            </a:p>
          </p:txBody>
        </p:sp>
        <p:sp>
          <p:nvSpPr>
            <p:cNvPr id="22" name="TextBox 21"/>
            <p:cNvSpPr txBox="1"/>
            <p:nvPr/>
          </p:nvSpPr>
          <p:spPr>
            <a:xfrm>
              <a:off x="5815461" y="1406012"/>
              <a:ext cx="978197"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SEA</a:t>
              </a:r>
            </a:p>
          </p:txBody>
        </p:sp>
      </p:grpSp>
    </p:spTree>
    <p:extLst>
      <p:ext uri="{BB962C8B-B14F-4D97-AF65-F5344CB8AC3E}">
        <p14:creationId xmlns:p14="http://schemas.microsoft.com/office/powerpoint/2010/main" val="29259892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Supplemental Resources &amp; Information</a:t>
            </a:r>
          </a:p>
        </p:txBody>
      </p:sp>
      <p:sp>
        <p:nvSpPr>
          <p:cNvPr id="4" name="Text Placeholder 3">
            <a:extLst>
              <a:ext uri="{FF2B5EF4-FFF2-40B4-BE49-F238E27FC236}">
                <a16:creationId xmlns:a16="http://schemas.microsoft.com/office/drawing/2014/main" id="{C4239F6F-3C78-9146-92C3-1569B006BCC8}"/>
              </a:ext>
            </a:extLst>
          </p:cNvPr>
          <p:cNvSpPr>
            <a:spLocks noGrp="1"/>
          </p:cNvSpPr>
          <p:nvPr>
            <p:ph type="body" sz="quarter" idx="10"/>
          </p:nvPr>
        </p:nvSpPr>
        <p:spPr/>
        <p:txBody>
          <a:bodyPr/>
          <a:lstStyle/>
          <a:p>
            <a:r>
              <a:rPr lang="en-US" sz="1800" dirty="0"/>
              <a:t>Size Comparison of Craters in Solar System (including Earth):</a:t>
            </a:r>
          </a:p>
          <a:p>
            <a:pPr lvl="1"/>
            <a:r>
              <a:rPr lang="en-US" sz="1600" dirty="0"/>
              <a:t>https://togalaxy.com/a-size-comparison-of-craters</a:t>
            </a:r>
            <a:r>
              <a:rPr lang="en-US" sz="1600" dirty="0" smtClean="0"/>
              <a:t>/</a:t>
            </a:r>
          </a:p>
          <a:p>
            <a:pPr lvl="1"/>
            <a:endParaRPr lang="en-US" sz="1600" dirty="0"/>
          </a:p>
          <a:p>
            <a:r>
              <a:rPr lang="en-US" sz="1800" dirty="0" err="1"/>
              <a:t>Wabar</a:t>
            </a:r>
            <a:r>
              <a:rPr lang="en-US" sz="1800" dirty="0"/>
              <a:t> Craters Article:</a:t>
            </a:r>
          </a:p>
          <a:p>
            <a:pPr lvl="1"/>
            <a:r>
              <a:rPr lang="en-US" sz="1600" dirty="0"/>
              <a:t>https://</a:t>
            </a:r>
            <a:r>
              <a:rPr lang="en-US" sz="1600" dirty="0" smtClean="0"/>
              <a:t>volcanoes.usgs.gov/jwynn/1998SciAm-Wabar.pdf</a:t>
            </a:r>
          </a:p>
          <a:p>
            <a:pPr lvl="1"/>
            <a:endParaRPr lang="en-US" sz="1600" dirty="0"/>
          </a:p>
          <a:p>
            <a:r>
              <a:rPr lang="en-US" sz="1800" dirty="0"/>
              <a:t>Moon formation and evolution resources:</a:t>
            </a:r>
          </a:p>
          <a:p>
            <a:pPr lvl="1"/>
            <a:r>
              <a:rPr lang="en-US" sz="1600" dirty="0"/>
              <a:t>Quora - https://</a:t>
            </a:r>
            <a:r>
              <a:rPr lang="en-US" sz="1600" dirty="0" err="1"/>
              <a:t>www.forbes.com</a:t>
            </a:r>
            <a:r>
              <a:rPr lang="en-US" sz="1600" dirty="0"/>
              <a:t>/sites/</a:t>
            </a:r>
            <a:r>
              <a:rPr lang="en-US" sz="1600" dirty="0" err="1"/>
              <a:t>quora</a:t>
            </a:r>
            <a:r>
              <a:rPr lang="en-US" sz="1600" dirty="0"/>
              <a:t>/2018/07/11/what-did-the-moon-look-like-from-earth-4-billion-years-ago/#76112d541151</a:t>
            </a:r>
          </a:p>
          <a:p>
            <a:pPr lvl="1"/>
            <a:r>
              <a:rPr lang="en-US" sz="1600" dirty="0"/>
              <a:t>Center for Lunar Science and Exploration - https://www.lpi.usra.edu/exploration/training/illustrations/earthMoon</a:t>
            </a:r>
            <a:r>
              <a:rPr lang="en-US" sz="1600" dirty="0" smtClean="0"/>
              <a:t>/</a:t>
            </a:r>
          </a:p>
          <a:p>
            <a:pPr lvl="1"/>
            <a:endParaRPr lang="en-US" sz="1800" dirty="0"/>
          </a:p>
          <a:p>
            <a:r>
              <a:rPr lang="en-US" sz="1800" dirty="0"/>
              <a:t>Gravity simulations:</a:t>
            </a:r>
          </a:p>
          <a:p>
            <a:pPr lvl="1"/>
            <a:r>
              <a:rPr lang="en-US" sz="1600" dirty="0"/>
              <a:t>https://</a:t>
            </a:r>
            <a:r>
              <a:rPr lang="en-US" sz="1600" dirty="0" err="1"/>
              <a:t>phet.colorado.edu</a:t>
            </a:r>
            <a:r>
              <a:rPr lang="en-US" sz="1600" dirty="0"/>
              <a:t>/sims/html/gravity-force-lab/latest/gravity-force-</a:t>
            </a:r>
            <a:r>
              <a:rPr lang="en-US" sz="1600" dirty="0" err="1"/>
              <a:t>lab_en.html</a:t>
            </a:r>
            <a:endParaRPr lang="en-US" sz="1600" dirty="0"/>
          </a:p>
          <a:p>
            <a:pPr lvl="1"/>
            <a:r>
              <a:rPr lang="en-US" sz="1600" dirty="0"/>
              <a:t>https://lab.nationalmedals.org/gravity</a:t>
            </a:r>
            <a:r>
              <a:rPr lang="en-US" sz="1600" dirty="0" smtClean="0"/>
              <a:t>/</a:t>
            </a:r>
          </a:p>
          <a:p>
            <a:pPr lvl="1"/>
            <a:endParaRPr lang="en-US" sz="1600" dirty="0"/>
          </a:p>
          <a:p>
            <a:r>
              <a:rPr lang="en-US" sz="1800" dirty="0"/>
              <a:t>And one weight calculator:</a:t>
            </a:r>
          </a:p>
          <a:p>
            <a:pPr lvl="1"/>
            <a:r>
              <a:rPr lang="en-US" sz="1600" dirty="0"/>
              <a:t>https://</a:t>
            </a:r>
            <a:r>
              <a:rPr lang="en-US" sz="1600" dirty="0" err="1"/>
              <a:t>www.exploratorium.edu</a:t>
            </a:r>
            <a:r>
              <a:rPr lang="en-US" sz="1600" dirty="0"/>
              <a:t>/</a:t>
            </a:r>
            <a:r>
              <a:rPr lang="en-US" sz="1600" dirty="0" err="1"/>
              <a:t>ronh</a:t>
            </a:r>
            <a:r>
              <a:rPr lang="en-US" sz="1600" dirty="0"/>
              <a:t>/weight/</a:t>
            </a:r>
          </a:p>
          <a:p>
            <a:pPr marL="342900" indent="-342900">
              <a:buFont typeface="+mj-lt"/>
              <a:buAutoNum type="arabicPeriod"/>
            </a:pPr>
            <a:endParaRPr lang="en-US" sz="1800" dirty="0"/>
          </a:p>
          <a:p>
            <a:endParaRPr lang="en-US" dirty="0"/>
          </a:p>
        </p:txBody>
      </p:sp>
    </p:spTree>
    <p:extLst>
      <p:ext uri="{BB962C8B-B14F-4D97-AF65-F5344CB8AC3E}">
        <p14:creationId xmlns:p14="http://schemas.microsoft.com/office/powerpoint/2010/main" val="24475162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CB6827-EBD8-4DF3-9638-DAC348F0D9C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83181" y="1697900"/>
            <a:ext cx="4195059" cy="3985639"/>
          </a:xfrm>
          <a:prstGeom prst="rect">
            <a:avLst/>
          </a:prstGeom>
        </p:spPr>
      </p:pic>
      <p:sp>
        <p:nvSpPr>
          <p:cNvPr id="12" name="Title 1">
            <a:extLst>
              <a:ext uri="{FF2B5EF4-FFF2-40B4-BE49-F238E27FC236}">
                <a16:creationId xmlns:a16="http://schemas.microsoft.com/office/drawing/2014/main" id="{A4B2BDF7-857F-4246-B6BE-3927A16D177C}"/>
              </a:ext>
            </a:extLst>
          </p:cNvPr>
          <p:cNvSpPr>
            <a:spLocks noGrp="1"/>
          </p:cNvSpPr>
          <p:nvPr>
            <p:ph type="title"/>
          </p:nvPr>
        </p:nvSpPr>
        <p:spPr>
          <a:xfrm>
            <a:off x="1569558" y="1076771"/>
            <a:ext cx="2368258" cy="438956"/>
          </a:xfrm>
        </p:spPr>
        <p:txBody>
          <a:bodyPr>
            <a:normAutofit fontScale="90000"/>
          </a:bodyPr>
          <a:lstStyle/>
          <a:p>
            <a:r>
              <a:rPr lang="en-US" dirty="0">
                <a:latin typeface="Arial" panose="020B0604020202020204" pitchFamily="34" charset="0"/>
                <a:cs typeface="Arial" panose="020B0604020202020204" pitchFamily="34" charset="0"/>
              </a:rPr>
              <a:t>Earth</a:t>
            </a:r>
          </a:p>
        </p:txBody>
      </p:sp>
      <p:sp>
        <p:nvSpPr>
          <p:cNvPr id="14" name="Title 1">
            <a:extLst>
              <a:ext uri="{FF2B5EF4-FFF2-40B4-BE49-F238E27FC236}">
                <a16:creationId xmlns:a16="http://schemas.microsoft.com/office/drawing/2014/main" id="{6B301ECF-5419-46AD-B963-1B8F5A6E91EC}"/>
              </a:ext>
            </a:extLst>
          </p:cNvPr>
          <p:cNvSpPr txBox="1">
            <a:spLocks/>
          </p:cNvSpPr>
          <p:nvPr/>
        </p:nvSpPr>
        <p:spPr>
          <a:xfrm>
            <a:off x="391117" y="246792"/>
            <a:ext cx="6583034" cy="438956"/>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Other groups will compare:</a:t>
            </a:r>
          </a:p>
        </p:txBody>
      </p:sp>
      <p:sp>
        <p:nvSpPr>
          <p:cNvPr id="15" name="Title 1">
            <a:extLst>
              <a:ext uri="{FF2B5EF4-FFF2-40B4-BE49-F238E27FC236}">
                <a16:creationId xmlns:a16="http://schemas.microsoft.com/office/drawing/2014/main" id="{E8528A61-3B31-4089-B2D0-1B6C24EA66A7}"/>
              </a:ext>
            </a:extLst>
          </p:cNvPr>
          <p:cNvSpPr txBox="1">
            <a:spLocks/>
          </p:cNvSpPr>
          <p:nvPr/>
        </p:nvSpPr>
        <p:spPr>
          <a:xfrm>
            <a:off x="5866534" y="1076771"/>
            <a:ext cx="2368258"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Moon</a:t>
            </a:r>
          </a:p>
        </p:txBody>
      </p:sp>
      <p:pic>
        <p:nvPicPr>
          <p:cNvPr id="11"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0642" y="1697865"/>
            <a:ext cx="4011285" cy="4011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95845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427E9E-02C6-4B69-9391-4B22ADE929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14124" y="1697865"/>
            <a:ext cx="4011285" cy="4011285"/>
          </a:xfrm>
          <a:prstGeom prst="rect">
            <a:avLst/>
          </a:prstGeom>
        </p:spPr>
      </p:pic>
      <p:sp>
        <p:nvSpPr>
          <p:cNvPr id="10" name="Title 1">
            <a:extLst>
              <a:ext uri="{FF2B5EF4-FFF2-40B4-BE49-F238E27FC236}">
                <a16:creationId xmlns:a16="http://schemas.microsoft.com/office/drawing/2014/main" id="{A4B2BDF7-857F-4246-B6BE-3927A16D177C}"/>
              </a:ext>
            </a:extLst>
          </p:cNvPr>
          <p:cNvSpPr>
            <a:spLocks noGrp="1"/>
          </p:cNvSpPr>
          <p:nvPr>
            <p:ph type="title"/>
          </p:nvPr>
        </p:nvSpPr>
        <p:spPr>
          <a:xfrm>
            <a:off x="1569558" y="1076771"/>
            <a:ext cx="2368258" cy="438956"/>
          </a:xfrm>
        </p:spPr>
        <p:txBody>
          <a:bodyPr>
            <a:normAutofit fontScale="90000"/>
          </a:bodyPr>
          <a:lstStyle/>
          <a:p>
            <a:r>
              <a:rPr lang="en-US" dirty="0">
                <a:latin typeface="Arial" panose="020B0604020202020204" pitchFamily="34" charset="0"/>
                <a:cs typeface="Arial" panose="020B0604020202020204" pitchFamily="34" charset="0"/>
              </a:rPr>
              <a:t>Earth</a:t>
            </a:r>
          </a:p>
        </p:txBody>
      </p:sp>
      <p:sp>
        <p:nvSpPr>
          <p:cNvPr id="11" name="Title 1">
            <a:extLst>
              <a:ext uri="{FF2B5EF4-FFF2-40B4-BE49-F238E27FC236}">
                <a16:creationId xmlns:a16="http://schemas.microsoft.com/office/drawing/2014/main" id="{6B301ECF-5419-46AD-B963-1B8F5A6E91EC}"/>
              </a:ext>
            </a:extLst>
          </p:cNvPr>
          <p:cNvSpPr txBox="1">
            <a:spLocks/>
          </p:cNvSpPr>
          <p:nvPr/>
        </p:nvSpPr>
        <p:spPr>
          <a:xfrm>
            <a:off x="391116" y="137734"/>
            <a:ext cx="7843676" cy="647842"/>
          </a:xfrm>
          <a:prstGeom prst="rect">
            <a:avLst/>
          </a:prstGeom>
        </p:spPr>
        <p:txBody>
          <a:bodyPr vert="horz" lIns="68580" tIns="34290" rIns="68580" bIns="3429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rPr>
              <a:t>And finally a couple of groups will compare:</a:t>
            </a:r>
          </a:p>
        </p:txBody>
      </p:sp>
      <p:sp>
        <p:nvSpPr>
          <p:cNvPr id="12" name="Title 1">
            <a:extLst>
              <a:ext uri="{FF2B5EF4-FFF2-40B4-BE49-F238E27FC236}">
                <a16:creationId xmlns:a16="http://schemas.microsoft.com/office/drawing/2014/main" id="{E8528A61-3B31-4089-B2D0-1B6C24EA66A7}"/>
              </a:ext>
            </a:extLst>
          </p:cNvPr>
          <p:cNvSpPr txBox="1">
            <a:spLocks/>
          </p:cNvSpPr>
          <p:nvPr/>
        </p:nvSpPr>
        <p:spPr>
          <a:xfrm>
            <a:off x="5866534" y="1076771"/>
            <a:ext cx="2368258"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Mars</a:t>
            </a:r>
          </a:p>
        </p:txBody>
      </p:sp>
      <p:pic>
        <p:nvPicPr>
          <p:cNvPr id="9"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0642" y="1697865"/>
            <a:ext cx="4011285" cy="4011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6878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6A6-EA29-4285-B33C-31CD72BF640E}"/>
              </a:ext>
            </a:extLst>
          </p:cNvPr>
          <p:cNvSpPr>
            <a:spLocks noGrp="1"/>
          </p:cNvSpPr>
          <p:nvPr>
            <p:ph type="title"/>
          </p:nvPr>
        </p:nvSpPr>
        <p:spPr>
          <a:xfrm>
            <a:off x="120661" y="402449"/>
            <a:ext cx="8840184" cy="438956"/>
          </a:xfrm>
        </p:spPr>
        <p:txBody>
          <a:bodyPr>
            <a:noAutofit/>
          </a:bodyPr>
          <a:lstStyle/>
          <a:p>
            <a:r>
              <a:rPr lang="en-US" sz="2400" dirty="0">
                <a:latin typeface="Arial" panose="020B0604020202020204" pitchFamily="34" charset="0"/>
                <a:cs typeface="Arial" panose="020B0604020202020204" pitchFamily="34" charset="0"/>
              </a:rPr>
              <a:t>Keep in mind these objects are </a:t>
            </a:r>
            <a:r>
              <a:rPr lang="en-US" sz="2400" u="sng"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all the same size as earth.</a:t>
            </a:r>
          </a:p>
        </p:txBody>
      </p:sp>
      <p:pic>
        <p:nvPicPr>
          <p:cNvPr id="6" name="Picture 5">
            <a:extLst>
              <a:ext uri="{FF2B5EF4-FFF2-40B4-BE49-F238E27FC236}">
                <a16:creationId xmlns:a16="http://schemas.microsoft.com/office/drawing/2014/main" id="{40CE22DE-053C-446C-9DC3-5A78DB155963}"/>
              </a:ext>
            </a:extLst>
          </p:cNvPr>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105730" y="3098371"/>
            <a:ext cx="1109422" cy="1054039"/>
          </a:xfrm>
          <a:prstGeom prst="rect">
            <a:avLst/>
          </a:prstGeom>
        </p:spPr>
      </p:pic>
      <p:sp>
        <p:nvSpPr>
          <p:cNvPr id="8" name="TextBox 7">
            <a:extLst>
              <a:ext uri="{FF2B5EF4-FFF2-40B4-BE49-F238E27FC236}">
                <a16:creationId xmlns:a16="http://schemas.microsoft.com/office/drawing/2014/main" id="{6174FE61-EDAD-45E7-A2AC-6725E9BCF278}"/>
              </a:ext>
            </a:extLst>
          </p:cNvPr>
          <p:cNvSpPr txBox="1"/>
          <p:nvPr/>
        </p:nvSpPr>
        <p:spPr>
          <a:xfrm>
            <a:off x="454240" y="989979"/>
            <a:ext cx="426195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example, earth’s diameter across the equator is 7926 miles.</a:t>
            </a:r>
          </a:p>
        </p:txBody>
      </p:sp>
      <p:sp>
        <p:nvSpPr>
          <p:cNvPr id="9" name="TextBox 8">
            <a:extLst>
              <a:ext uri="{FF2B5EF4-FFF2-40B4-BE49-F238E27FC236}">
                <a16:creationId xmlns:a16="http://schemas.microsoft.com/office/drawing/2014/main" id="{B8AEA5EE-AA90-4B87-9282-10A3B0CCEB9B}"/>
              </a:ext>
            </a:extLst>
          </p:cNvPr>
          <p:cNvSpPr txBox="1"/>
          <p:nvPr/>
        </p:nvSpPr>
        <p:spPr>
          <a:xfrm>
            <a:off x="4648953" y="4286841"/>
            <a:ext cx="431189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moon’s diameter is 2159 miles.</a:t>
            </a:r>
          </a:p>
        </p:txBody>
      </p:sp>
      <p:pic>
        <p:nvPicPr>
          <p:cNvPr id="10"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0642" y="1697865"/>
            <a:ext cx="4011285" cy="40112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634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E40187-2B19-4CCF-BC4B-E0F90ABF4E17}"/>
              </a:ext>
            </a:extLst>
          </p:cNvPr>
          <p:cNvSpPr/>
          <p:nvPr/>
        </p:nvSpPr>
        <p:spPr>
          <a:xfrm>
            <a:off x="1700143" y="5692626"/>
            <a:ext cx="2247731" cy="207749"/>
          </a:xfrm>
          <a:prstGeom prst="rect">
            <a:avLst/>
          </a:prstGeom>
        </p:spPr>
        <p:txBody>
          <a:bodyPr wrap="none">
            <a:spAutoFit/>
          </a:bodyPr>
          <a:lstStyle/>
          <a:p>
            <a:r>
              <a:rPr lang="en-US" sz="750" dirty="0">
                <a:hlinkClick r:id="rId3"/>
              </a:rPr>
              <a:t>https://en.wikipedia.org/wiki/File:FullMoon2010.jpg</a:t>
            </a:r>
            <a:endParaRPr lang="en-US" sz="750" dirty="0"/>
          </a:p>
        </p:txBody>
      </p:sp>
      <p:pic>
        <p:nvPicPr>
          <p:cNvPr id="6" name="Picture 5">
            <a:extLst>
              <a:ext uri="{FF2B5EF4-FFF2-40B4-BE49-F238E27FC236}">
                <a16:creationId xmlns:a16="http://schemas.microsoft.com/office/drawing/2014/main" id="{40CE22DE-053C-446C-9DC3-5A78DB1559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6137" y="1418525"/>
            <a:ext cx="4471721" cy="4248489"/>
          </a:xfrm>
          <a:prstGeom prst="rect">
            <a:avLst/>
          </a:prstGeom>
        </p:spPr>
      </p:pic>
      <p:pic>
        <p:nvPicPr>
          <p:cNvPr id="8" name="Picture 7">
            <a:extLst>
              <a:ext uri="{FF2B5EF4-FFF2-40B4-BE49-F238E27FC236}">
                <a16:creationId xmlns:a16="http://schemas.microsoft.com/office/drawing/2014/main" id="{4DCB9982-00C9-4CBB-864D-87AF8ED09A8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50012" y="2718829"/>
            <a:ext cx="4147851" cy="1751119"/>
          </a:xfrm>
          <a:prstGeom prst="rect">
            <a:avLst/>
          </a:prstGeom>
        </p:spPr>
      </p:pic>
      <p:sp>
        <p:nvSpPr>
          <p:cNvPr id="9" name="TextBox 8">
            <a:extLst>
              <a:ext uri="{FF2B5EF4-FFF2-40B4-BE49-F238E27FC236}">
                <a16:creationId xmlns:a16="http://schemas.microsoft.com/office/drawing/2014/main" id="{F7A45ACD-DEC0-4E59-9E75-C9B9F2239B8D}"/>
              </a:ext>
            </a:extLst>
          </p:cNvPr>
          <p:cNvSpPr txBox="1"/>
          <p:nvPr/>
        </p:nvSpPr>
        <p:spPr>
          <a:xfrm>
            <a:off x="178834" y="427477"/>
            <a:ext cx="428500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moon’s diameter is 2159 miles. </a:t>
            </a:r>
          </a:p>
        </p:txBody>
      </p:sp>
      <p:sp>
        <p:nvSpPr>
          <p:cNvPr id="12" name="TextBox 11">
            <a:extLst>
              <a:ext uri="{FF2B5EF4-FFF2-40B4-BE49-F238E27FC236}">
                <a16:creationId xmlns:a16="http://schemas.microsoft.com/office/drawing/2014/main" id="{962CF021-C457-4819-ACD4-13A8DA5B3796}"/>
              </a:ext>
            </a:extLst>
          </p:cNvPr>
          <p:cNvSpPr txBox="1"/>
          <p:nvPr/>
        </p:nvSpPr>
        <p:spPr>
          <a:xfrm>
            <a:off x="4850012" y="1414091"/>
            <a:ext cx="4062168"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That is about the driving distance (along earth’s curved surface) from San Francisco to Chicago.</a:t>
            </a:r>
          </a:p>
        </p:txBody>
      </p:sp>
      <p:cxnSp>
        <p:nvCxnSpPr>
          <p:cNvPr id="13" name="Straight Connector 12">
            <a:extLst>
              <a:ext uri="{FF2B5EF4-FFF2-40B4-BE49-F238E27FC236}">
                <a16:creationId xmlns:a16="http://schemas.microsoft.com/office/drawing/2014/main" id="{A2A77C83-20F8-4052-AD85-27DEDB6E0914}"/>
              </a:ext>
            </a:extLst>
          </p:cNvPr>
          <p:cNvCxnSpPr/>
          <p:nvPr/>
        </p:nvCxnSpPr>
        <p:spPr>
          <a:xfrm flipV="1">
            <a:off x="528810" y="1047291"/>
            <a:ext cx="0" cy="19871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430A0D-4F92-43A4-99ED-12D3E7C796CD}"/>
              </a:ext>
            </a:extLst>
          </p:cNvPr>
          <p:cNvCxnSpPr/>
          <p:nvPr/>
        </p:nvCxnSpPr>
        <p:spPr>
          <a:xfrm flipV="1">
            <a:off x="4253888" y="1047291"/>
            <a:ext cx="0" cy="198716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DB9E404-11EE-4009-8AB9-785AF913C2FF}"/>
              </a:ext>
            </a:extLst>
          </p:cNvPr>
          <p:cNvCxnSpPr/>
          <p:nvPr/>
        </p:nvCxnSpPr>
        <p:spPr>
          <a:xfrm>
            <a:off x="528810" y="1157936"/>
            <a:ext cx="3725078"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8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80920" y="494365"/>
            <a:ext cx="7886700" cy="609872"/>
          </a:xfrm>
        </p:spPr>
        <p:txBody>
          <a:bodyPr>
            <a:normAutofit fontScale="90000"/>
          </a:bodyPr>
          <a:lstStyle/>
          <a:p>
            <a:r>
              <a:rPr lang="en-US" dirty="0">
                <a:latin typeface="Arial" panose="020B0604020202020204" pitchFamily="34" charset="0"/>
                <a:cs typeface="Arial" panose="020B0604020202020204" pitchFamily="34" charset="0"/>
              </a:rPr>
              <a:t>Comparing </a:t>
            </a:r>
            <a:r>
              <a:rPr lang="en-US" i="1" u="sng" dirty="0">
                <a:latin typeface="Arial" panose="020B0604020202020204" pitchFamily="34" charset="0"/>
                <a:cs typeface="Arial" panose="020B0604020202020204" pitchFamily="34" charset="0"/>
              </a:rPr>
              <a:t>Pictures</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 the Inner Planets &amp; Moon</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35090" y="1759247"/>
            <a:ext cx="7886700" cy="4206854"/>
          </a:xfrm>
        </p:spPr>
        <p:txBody>
          <a:bodyPr>
            <a:normAutofit/>
          </a:bodyPr>
          <a:lstStyle/>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First, record the planet/moon you were assigned in doodle sheet </a:t>
            </a:r>
            <a:r>
              <a:rPr lang="en-US" sz="2400" b="1" u="sng" dirty="0">
                <a:latin typeface="Arial" panose="020B0604020202020204" pitchFamily="34" charset="0"/>
                <a:cs typeface="Arial" panose="020B0604020202020204" pitchFamily="34" charset="0"/>
              </a:rPr>
              <a:t>Box B</a:t>
            </a:r>
            <a:r>
              <a:rPr lang="en-US" sz="2400" dirty="0">
                <a:latin typeface="Arial" panose="020B0604020202020204" pitchFamily="34" charset="0"/>
                <a:cs typeface="Arial" panose="020B0604020202020204" pitchFamily="34" charset="0"/>
              </a:rPr>
              <a:t>. Then…</a:t>
            </a:r>
          </a:p>
          <a:p>
            <a:pPr marL="0" indent="0">
              <a:lnSpc>
                <a:spcPct val="100000"/>
              </a:lnSpc>
              <a:spcBef>
                <a:spcPts val="0"/>
              </a:spcBef>
              <a:spcAft>
                <a:spcPts val="1200"/>
              </a:spcAft>
              <a:buNone/>
            </a:pPr>
            <a:endParaRPr lang="en-US" sz="2400" dirty="0">
              <a:latin typeface="Arial" panose="020B0604020202020204" pitchFamily="34" charset="0"/>
              <a:cs typeface="Arial" panose="020B0604020202020204" pitchFamily="34" charset="0"/>
            </a:endParaRP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Compare the pictures of earth and the planet/moon you were assigned. Fill in the table in doodle sheet </a:t>
            </a:r>
            <a:r>
              <a:rPr lang="en-US" sz="2400" b="1" u="sng" dirty="0">
                <a:latin typeface="Arial" panose="020B0604020202020204" pitchFamily="34" charset="0"/>
                <a:cs typeface="Arial" panose="020B0604020202020204" pitchFamily="34" charset="0"/>
              </a:rPr>
              <a:t>Box C</a:t>
            </a:r>
            <a:r>
              <a:rPr lang="en-US" sz="2400" dirty="0">
                <a:latin typeface="Arial" panose="020B0604020202020204" pitchFamily="34" charset="0"/>
                <a:cs typeface="Arial" panose="020B0604020202020204" pitchFamily="34" charset="0"/>
              </a:rPr>
              <a:t>.</a:t>
            </a:r>
          </a:p>
          <a:p>
            <a:pPr marL="342900" lvl="1" indent="0">
              <a:lnSpc>
                <a:spcPct val="100000"/>
              </a:lnSpc>
              <a:spcBef>
                <a:spcPts val="0"/>
              </a:spcBef>
              <a:spcAft>
                <a:spcPts val="1200"/>
              </a:spcAft>
              <a:buNone/>
            </a:pPr>
            <a:r>
              <a:rPr lang="en-US" dirty="0">
                <a:latin typeface="Arial" panose="020B0604020202020204" pitchFamily="34" charset="0"/>
                <a:cs typeface="Arial" panose="020B0604020202020204" pitchFamily="34" charset="0"/>
                <a:sym typeface="Wingdings"/>
              </a:rPr>
              <a:t> </a:t>
            </a:r>
            <a:r>
              <a:rPr lang="en-US" sz="2400" dirty="0">
                <a:latin typeface="Arial" panose="020B0604020202020204" pitchFamily="34" charset="0"/>
                <a:cs typeface="Arial" panose="020B0604020202020204" pitchFamily="34" charset="0"/>
              </a:rPr>
              <a:t>Make sure to leave some room at the bottom of the </a:t>
            </a:r>
            <a:r>
              <a:rPr lang="en-US" dirty="0">
                <a:latin typeface="Arial" panose="020B0604020202020204" pitchFamily="34" charset="0"/>
                <a:cs typeface="Arial" panose="020B0604020202020204" pitchFamily="34" charset="0"/>
              </a:rPr>
              <a:t>box</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try to stay in the top half of the box if possible: </a:t>
            </a:r>
            <a:r>
              <a:rPr lang="en-US" sz="2400" dirty="0">
                <a:latin typeface="Arial" panose="020B0604020202020204" pitchFamily="34" charset="0"/>
                <a:cs typeface="Arial" panose="020B0604020202020204" pitchFamily="34" charset="0"/>
              </a:rPr>
              <a:t>we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will be adding more to it later.</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B365DFF3-79FD-0F45-A661-02D1E610652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73143" y="1759247"/>
            <a:ext cx="1052624" cy="891044"/>
          </a:xfrm>
          <a:prstGeom prst="rect">
            <a:avLst/>
          </a:prstGeom>
        </p:spPr>
      </p:pic>
    </p:spTree>
    <p:extLst>
      <p:ext uri="{BB962C8B-B14F-4D97-AF65-F5344CB8AC3E}">
        <p14:creationId xmlns:p14="http://schemas.microsoft.com/office/powerpoint/2010/main" val="6071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80920" y="1579752"/>
            <a:ext cx="8513257" cy="4571999"/>
          </a:xfrm>
        </p:spPr>
        <p:txBody>
          <a:bodyPr>
            <a:noAutofit/>
          </a:bodyPr>
          <a:lstStyle/>
          <a:p>
            <a:pPr marL="0" indent="0">
              <a:lnSpc>
                <a:spcPct val="120000"/>
              </a:lnSpc>
              <a:spcBef>
                <a:spcPts val="0"/>
              </a:spcBef>
              <a:buNone/>
            </a:pPr>
            <a:r>
              <a:rPr lang="en-US" dirty="0">
                <a:latin typeface="Arial" panose="020B0604020202020204" pitchFamily="34" charset="0"/>
                <a:cs typeface="Arial" panose="020B0604020202020204" pitchFamily="34" charset="0"/>
              </a:rPr>
              <a:t>You will be given a data table comparing Earth to a planet or moon.</a:t>
            </a: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r>
              <a:rPr lang="en-US" dirty="0">
                <a:latin typeface="Arial" panose="020B0604020202020204" pitchFamily="34" charset="0"/>
                <a:cs typeface="Arial" panose="020B0604020202020204" pitchFamily="34" charset="0"/>
              </a:rPr>
              <a:t>Each of you will be responsible for a understanding and explaining part of the data table. </a:t>
            </a: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r>
              <a:rPr lang="en-US" dirty="0">
                <a:latin typeface="Arial" panose="020B0604020202020204" pitchFamily="34" charset="0"/>
                <a:cs typeface="Arial" panose="020B0604020202020204" pitchFamily="34" charset="0"/>
              </a:rPr>
              <a:t>There are 14 rows, so…</a:t>
            </a:r>
          </a:p>
        </p:txBody>
      </p:sp>
      <p:sp>
        <p:nvSpPr>
          <p:cNvPr id="6" name="Title 1">
            <a:extLst>
              <a:ext uri="{FF2B5EF4-FFF2-40B4-BE49-F238E27FC236}">
                <a16:creationId xmlns:a16="http://schemas.microsoft.com/office/drawing/2014/main" id="{82F88BC6-3197-4429-846B-61705834A7E0}"/>
              </a:ext>
            </a:extLst>
          </p:cNvPr>
          <p:cNvSpPr>
            <a:spLocks noGrp="1"/>
          </p:cNvSpPr>
          <p:nvPr>
            <p:ph type="title"/>
          </p:nvPr>
        </p:nvSpPr>
        <p:spPr>
          <a:xfrm>
            <a:off x="280920" y="494365"/>
            <a:ext cx="7886700" cy="609872"/>
          </a:xfrm>
        </p:spPr>
        <p:txBody>
          <a:bodyPr>
            <a:normAutofit fontScale="90000"/>
          </a:bodyPr>
          <a:lstStyle/>
          <a:p>
            <a:r>
              <a:rPr lang="en-US" dirty="0">
                <a:latin typeface="Arial" panose="020B0604020202020204" pitchFamily="34" charset="0"/>
                <a:cs typeface="Arial" panose="020B0604020202020204" pitchFamily="34" charset="0"/>
              </a:rPr>
              <a:t>Comparing </a:t>
            </a:r>
            <a:r>
              <a:rPr lang="en-US" i="1" u="sng" dirty="0">
                <a:latin typeface="Arial" panose="020B0604020202020204" pitchFamily="34" charset="0"/>
                <a:cs typeface="Arial" panose="020B0604020202020204" pitchFamily="34" charset="0"/>
              </a:rPr>
              <a:t>Data</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the Inner Planets &amp; Moon</a:t>
            </a:r>
          </a:p>
        </p:txBody>
      </p:sp>
    </p:spTree>
    <p:extLst>
      <p:ext uri="{BB962C8B-B14F-4D97-AF65-F5344CB8AC3E}">
        <p14:creationId xmlns:p14="http://schemas.microsoft.com/office/powerpoint/2010/main" val="35689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80920" y="1493051"/>
            <a:ext cx="8513257" cy="5058540"/>
          </a:xfrm>
        </p:spPr>
        <p:txBody>
          <a:bodyPr>
            <a:normAutofit fontScale="62500" lnSpcReduction="20000"/>
          </a:bodyPr>
          <a:lstStyle/>
          <a:p>
            <a:pPr marL="0" indent="0">
              <a:lnSpc>
                <a:spcPct val="120000"/>
              </a:lnSpc>
              <a:spcBef>
                <a:spcPts val="0"/>
              </a:spcBef>
              <a:buNone/>
            </a:pPr>
            <a:r>
              <a:rPr lang="en-US" sz="3400" dirty="0">
                <a:latin typeface="Arial" panose="020B0604020202020204" pitchFamily="34" charset="0"/>
                <a:cs typeface="Arial" panose="020B0604020202020204" pitchFamily="34" charset="0"/>
              </a:rPr>
              <a:t>Working in Groups:</a:t>
            </a:r>
          </a:p>
          <a:p>
            <a:pPr marL="0" indent="0">
              <a:lnSpc>
                <a:spcPct val="120000"/>
              </a:lnSpc>
              <a:spcBef>
                <a:spcPts val="0"/>
              </a:spcBef>
              <a:buNone/>
            </a:pPr>
            <a:endParaRPr lang="en-US" sz="3400" dirty="0">
              <a:latin typeface="Arial" panose="020B0604020202020204" pitchFamily="34" charset="0"/>
              <a:cs typeface="Arial" panose="020B0604020202020204" pitchFamily="34" charset="0"/>
            </a:endParaRPr>
          </a:p>
          <a:p>
            <a:pPr lvl="1">
              <a:lnSpc>
                <a:spcPct val="120000"/>
              </a:lnSpc>
              <a:spcBef>
                <a:spcPts val="0"/>
              </a:spcBef>
            </a:pPr>
            <a:r>
              <a:rPr lang="en-US" sz="3400" dirty="0">
                <a:latin typeface="Arial" panose="020B0604020202020204" pitchFamily="34" charset="0"/>
                <a:cs typeface="Arial" panose="020B0604020202020204" pitchFamily="34" charset="0"/>
              </a:rPr>
              <a:t>If you are in a group of 3 people:</a:t>
            </a:r>
          </a:p>
          <a:p>
            <a:pPr lvl="2">
              <a:lnSpc>
                <a:spcPct val="120000"/>
              </a:lnSpc>
              <a:spcBef>
                <a:spcPts val="0"/>
              </a:spcBef>
            </a:pPr>
            <a:r>
              <a:rPr lang="en-US" sz="3400" dirty="0">
                <a:latin typeface="Arial" panose="020B0604020202020204" pitchFamily="34" charset="0"/>
                <a:cs typeface="Arial" panose="020B0604020202020204" pitchFamily="34" charset="0"/>
              </a:rPr>
              <a:t>The youngest person at the table is responsible for rows 1-4.</a:t>
            </a:r>
          </a:p>
          <a:p>
            <a:pPr lvl="2">
              <a:lnSpc>
                <a:spcPct val="120000"/>
              </a:lnSpc>
              <a:spcBef>
                <a:spcPts val="0"/>
              </a:spcBef>
            </a:pPr>
            <a:r>
              <a:rPr lang="en-US" sz="3400" dirty="0">
                <a:latin typeface="Arial" panose="020B0604020202020204" pitchFamily="34" charset="0"/>
                <a:cs typeface="Arial" panose="020B0604020202020204" pitchFamily="34" charset="0"/>
              </a:rPr>
              <a:t>The 2</a:t>
            </a:r>
            <a:r>
              <a:rPr lang="en-US" sz="3400" baseline="30000" dirty="0">
                <a:latin typeface="Arial" panose="020B0604020202020204" pitchFamily="34" charset="0"/>
                <a:cs typeface="Arial" panose="020B0604020202020204" pitchFamily="34" charset="0"/>
              </a:rPr>
              <a:t>nd</a:t>
            </a:r>
            <a:r>
              <a:rPr lang="en-US" sz="3400" dirty="0">
                <a:latin typeface="Arial" panose="020B0604020202020204" pitchFamily="34" charset="0"/>
                <a:cs typeface="Arial" panose="020B0604020202020204" pitchFamily="34" charset="0"/>
              </a:rPr>
              <a:t> youngest person is responsible for rows 5-9.</a:t>
            </a:r>
          </a:p>
          <a:p>
            <a:pPr lvl="2">
              <a:lnSpc>
                <a:spcPct val="120000"/>
              </a:lnSpc>
              <a:spcBef>
                <a:spcPts val="0"/>
              </a:spcBef>
              <a:spcAft>
                <a:spcPts val="1200"/>
              </a:spcAft>
            </a:pPr>
            <a:r>
              <a:rPr lang="en-US" sz="3400" dirty="0">
                <a:latin typeface="Arial" panose="020B0604020202020204" pitchFamily="34" charset="0"/>
                <a:cs typeface="Arial" panose="020B0604020202020204" pitchFamily="34" charset="0"/>
              </a:rPr>
              <a:t>The oldest person is responsible for rows 10-14.</a:t>
            </a:r>
          </a:p>
          <a:p>
            <a:pPr lvl="1">
              <a:lnSpc>
                <a:spcPct val="120000"/>
              </a:lnSpc>
              <a:spcBef>
                <a:spcPts val="0"/>
              </a:spcBef>
            </a:pPr>
            <a:r>
              <a:rPr lang="en-US" sz="3400" dirty="0">
                <a:latin typeface="Arial" panose="020B0604020202020204" pitchFamily="34" charset="0"/>
                <a:cs typeface="Arial" panose="020B0604020202020204" pitchFamily="34" charset="0"/>
              </a:rPr>
              <a:t>If you are in a group of 4 people:</a:t>
            </a:r>
          </a:p>
          <a:p>
            <a:pPr lvl="2">
              <a:lnSpc>
                <a:spcPct val="120000"/>
              </a:lnSpc>
              <a:spcBef>
                <a:spcPts val="0"/>
              </a:spcBef>
            </a:pPr>
            <a:r>
              <a:rPr lang="en-US" sz="3400" dirty="0">
                <a:latin typeface="Arial" panose="020B0604020202020204" pitchFamily="34" charset="0"/>
                <a:cs typeface="Arial" panose="020B0604020202020204" pitchFamily="34" charset="0"/>
              </a:rPr>
              <a:t>The youngest person at the table is responsible for rows 1-3</a:t>
            </a:r>
          </a:p>
          <a:p>
            <a:pPr lvl="2">
              <a:lnSpc>
                <a:spcPct val="120000"/>
              </a:lnSpc>
              <a:spcBef>
                <a:spcPts val="0"/>
              </a:spcBef>
            </a:pPr>
            <a:r>
              <a:rPr lang="en-US" sz="3400" dirty="0">
                <a:latin typeface="Arial" panose="020B0604020202020204" pitchFamily="34" charset="0"/>
                <a:cs typeface="Arial" panose="020B0604020202020204" pitchFamily="34" charset="0"/>
              </a:rPr>
              <a:t>Th 2</a:t>
            </a:r>
            <a:r>
              <a:rPr lang="en-US" sz="3400" baseline="30000" dirty="0">
                <a:latin typeface="Arial" panose="020B0604020202020204" pitchFamily="34" charset="0"/>
                <a:cs typeface="Arial" panose="020B0604020202020204" pitchFamily="34" charset="0"/>
              </a:rPr>
              <a:t>nd</a:t>
            </a:r>
            <a:r>
              <a:rPr lang="en-US" sz="3400" dirty="0">
                <a:latin typeface="Arial" panose="020B0604020202020204" pitchFamily="34" charset="0"/>
                <a:cs typeface="Arial" panose="020B0604020202020204" pitchFamily="34" charset="0"/>
              </a:rPr>
              <a:t> youngest person is responsible for rows 4-6</a:t>
            </a:r>
          </a:p>
          <a:p>
            <a:pPr lvl="2">
              <a:lnSpc>
                <a:spcPct val="120000"/>
              </a:lnSpc>
              <a:spcBef>
                <a:spcPts val="0"/>
              </a:spcBef>
            </a:pPr>
            <a:r>
              <a:rPr lang="en-US" sz="3400" dirty="0">
                <a:latin typeface="Arial" panose="020B0604020202020204" pitchFamily="34" charset="0"/>
                <a:cs typeface="Arial" panose="020B0604020202020204" pitchFamily="34" charset="0"/>
              </a:rPr>
              <a:t>The 3</a:t>
            </a:r>
            <a:r>
              <a:rPr lang="en-US" sz="3400" baseline="30000" dirty="0">
                <a:latin typeface="Arial" panose="020B0604020202020204" pitchFamily="34" charset="0"/>
                <a:cs typeface="Arial" panose="020B0604020202020204" pitchFamily="34" charset="0"/>
              </a:rPr>
              <a:t>rd</a:t>
            </a:r>
            <a:r>
              <a:rPr lang="en-US" sz="3400" dirty="0">
                <a:latin typeface="Arial" panose="020B0604020202020204" pitchFamily="34" charset="0"/>
                <a:cs typeface="Arial" panose="020B0604020202020204" pitchFamily="34" charset="0"/>
              </a:rPr>
              <a:t> youngest person is responsible for rows 7-10.</a:t>
            </a:r>
          </a:p>
          <a:p>
            <a:pPr lvl="2">
              <a:lnSpc>
                <a:spcPct val="120000"/>
              </a:lnSpc>
              <a:spcBef>
                <a:spcPts val="0"/>
              </a:spcBef>
            </a:pPr>
            <a:r>
              <a:rPr lang="en-US" sz="3400" dirty="0">
                <a:latin typeface="Arial" panose="020B0604020202020204" pitchFamily="34" charset="0"/>
                <a:cs typeface="Arial" panose="020B0604020202020204" pitchFamily="34" charset="0"/>
              </a:rPr>
              <a:t>The oldest person is responsible for rows 11-14.</a:t>
            </a:r>
          </a:p>
          <a:p>
            <a:pPr marL="0" indent="0">
              <a:lnSpc>
                <a:spcPct val="120000"/>
              </a:lnSpc>
              <a:spcBef>
                <a:spcPts val="0"/>
              </a:spcBef>
              <a:buNone/>
            </a:pPr>
            <a:endParaRPr lang="en-US" sz="3400" dirty="0">
              <a:latin typeface="Arial" panose="020B0604020202020204" pitchFamily="34" charset="0"/>
              <a:cs typeface="Arial" panose="020B0604020202020204" pitchFamily="34" charset="0"/>
            </a:endParaRPr>
          </a:p>
          <a:p>
            <a:pPr marL="0" indent="0">
              <a:lnSpc>
                <a:spcPct val="120000"/>
              </a:lnSpc>
              <a:spcBef>
                <a:spcPts val="0"/>
              </a:spcBef>
              <a:buNone/>
            </a:pPr>
            <a:r>
              <a:rPr lang="en-US" sz="3400" dirty="0">
                <a:latin typeface="Arial" panose="020B0604020202020204" pitchFamily="34" charset="0"/>
                <a:cs typeface="Arial" panose="020B0604020202020204" pitchFamily="34" charset="0"/>
              </a:rPr>
              <a:t>Take a moment to mark YOUR rows.</a:t>
            </a:r>
          </a:p>
          <a:p>
            <a:pPr marL="0" indent="0">
              <a:lnSpc>
                <a:spcPct val="120000"/>
              </a:lnSpc>
              <a:spcBef>
                <a:spcPts val="0"/>
              </a:spcBef>
              <a:buNone/>
            </a:pPr>
            <a:r>
              <a:rPr lang="en-US" sz="3600" dirty="0">
                <a:latin typeface="Arial" panose="020B0604020202020204" pitchFamily="34" charset="0"/>
                <a:cs typeface="Arial" panose="020B0604020202020204" pitchFamily="34" charset="0"/>
              </a:rPr>
              <a:t>You have one minute to figure this out, then wait for instructions.</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2F88BC6-3197-4429-846B-61705834A7E0}"/>
              </a:ext>
            </a:extLst>
          </p:cNvPr>
          <p:cNvSpPr>
            <a:spLocks noGrp="1"/>
          </p:cNvSpPr>
          <p:nvPr>
            <p:ph type="title"/>
          </p:nvPr>
        </p:nvSpPr>
        <p:spPr>
          <a:xfrm>
            <a:off x="280920" y="494365"/>
            <a:ext cx="7886700" cy="609872"/>
          </a:xfrm>
        </p:spPr>
        <p:txBody>
          <a:bodyPr>
            <a:normAutofit fontScale="90000"/>
          </a:bodyPr>
          <a:lstStyle/>
          <a:p>
            <a:r>
              <a:rPr lang="en-US" dirty="0">
                <a:latin typeface="Arial" panose="020B0604020202020204" pitchFamily="34" charset="0"/>
                <a:cs typeface="Arial" panose="020B0604020202020204" pitchFamily="34" charset="0"/>
              </a:rPr>
              <a:t>Comparing Data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the Inner Planets &amp; Moon</a:t>
            </a:r>
          </a:p>
        </p:txBody>
      </p:sp>
    </p:spTree>
    <p:extLst>
      <p:ext uri="{BB962C8B-B14F-4D97-AF65-F5344CB8AC3E}">
        <p14:creationId xmlns:p14="http://schemas.microsoft.com/office/powerpoint/2010/main" val="209149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80920" y="1493051"/>
            <a:ext cx="8513257" cy="5058540"/>
          </a:xfrm>
        </p:spPr>
        <p:txBody>
          <a:bodyPr>
            <a:normAutofit fontScale="62500" lnSpcReduction="20000"/>
          </a:bodyPr>
          <a:lstStyle/>
          <a:p>
            <a:pPr marL="0" indent="0">
              <a:lnSpc>
                <a:spcPct val="120000"/>
              </a:lnSpc>
              <a:spcBef>
                <a:spcPts val="0"/>
              </a:spcBef>
              <a:buNone/>
            </a:pPr>
            <a:r>
              <a:rPr lang="en-US" sz="3400" dirty="0">
                <a:latin typeface="Arial" panose="020B0604020202020204" pitchFamily="34" charset="0"/>
                <a:cs typeface="Arial" panose="020B0604020202020204" pitchFamily="34" charset="0"/>
              </a:rPr>
              <a:t>Working in Groups:</a:t>
            </a:r>
          </a:p>
          <a:p>
            <a:pPr marL="0" indent="0">
              <a:lnSpc>
                <a:spcPct val="120000"/>
              </a:lnSpc>
              <a:spcBef>
                <a:spcPts val="0"/>
              </a:spcBef>
              <a:buNone/>
            </a:pPr>
            <a:endParaRPr lang="en-US" sz="3400" dirty="0">
              <a:latin typeface="Arial" panose="020B0604020202020204" pitchFamily="34" charset="0"/>
              <a:cs typeface="Arial" panose="020B0604020202020204" pitchFamily="34" charset="0"/>
            </a:endParaRPr>
          </a:p>
          <a:p>
            <a:pPr lvl="1">
              <a:lnSpc>
                <a:spcPct val="120000"/>
              </a:lnSpc>
              <a:spcBef>
                <a:spcPts val="0"/>
              </a:spcBef>
            </a:pPr>
            <a:r>
              <a:rPr lang="en-US" sz="3400" dirty="0">
                <a:latin typeface="Arial" panose="020B0604020202020204" pitchFamily="34" charset="0"/>
                <a:cs typeface="Arial" panose="020B0604020202020204" pitchFamily="34" charset="0"/>
              </a:rPr>
              <a:t>If you are in a group of 3 people:</a:t>
            </a:r>
          </a:p>
          <a:p>
            <a:pPr lvl="2">
              <a:lnSpc>
                <a:spcPct val="120000"/>
              </a:lnSpc>
              <a:spcBef>
                <a:spcPts val="0"/>
              </a:spcBef>
            </a:pPr>
            <a:r>
              <a:rPr lang="en-US" sz="3400" dirty="0">
                <a:latin typeface="Arial" panose="020B0604020202020204" pitchFamily="34" charset="0"/>
                <a:cs typeface="Arial" panose="020B0604020202020204" pitchFamily="34" charset="0"/>
              </a:rPr>
              <a:t>The youngest person at the table is responsible for rows 1-4.</a:t>
            </a:r>
          </a:p>
          <a:p>
            <a:pPr lvl="2">
              <a:lnSpc>
                <a:spcPct val="120000"/>
              </a:lnSpc>
              <a:spcBef>
                <a:spcPts val="0"/>
              </a:spcBef>
            </a:pPr>
            <a:r>
              <a:rPr lang="en-US" sz="3400" dirty="0">
                <a:latin typeface="Arial" panose="020B0604020202020204" pitchFamily="34" charset="0"/>
                <a:cs typeface="Arial" panose="020B0604020202020204" pitchFamily="34" charset="0"/>
              </a:rPr>
              <a:t>The 2</a:t>
            </a:r>
            <a:r>
              <a:rPr lang="en-US" sz="3400" baseline="30000" dirty="0">
                <a:latin typeface="Arial" panose="020B0604020202020204" pitchFamily="34" charset="0"/>
                <a:cs typeface="Arial" panose="020B0604020202020204" pitchFamily="34" charset="0"/>
              </a:rPr>
              <a:t>nd</a:t>
            </a:r>
            <a:r>
              <a:rPr lang="en-US" sz="3400" dirty="0">
                <a:latin typeface="Arial" panose="020B0604020202020204" pitchFamily="34" charset="0"/>
                <a:cs typeface="Arial" panose="020B0604020202020204" pitchFamily="34" charset="0"/>
              </a:rPr>
              <a:t> youngest person is responsible for rows 5-9.</a:t>
            </a:r>
          </a:p>
          <a:p>
            <a:pPr lvl="2">
              <a:lnSpc>
                <a:spcPct val="120000"/>
              </a:lnSpc>
              <a:spcBef>
                <a:spcPts val="0"/>
              </a:spcBef>
              <a:spcAft>
                <a:spcPts val="1200"/>
              </a:spcAft>
            </a:pPr>
            <a:r>
              <a:rPr lang="en-US" sz="3400" dirty="0">
                <a:latin typeface="Arial" panose="020B0604020202020204" pitchFamily="34" charset="0"/>
                <a:cs typeface="Arial" panose="020B0604020202020204" pitchFamily="34" charset="0"/>
              </a:rPr>
              <a:t>The oldest person is responsible for rows 10-14.</a:t>
            </a:r>
          </a:p>
          <a:p>
            <a:pPr lvl="1">
              <a:lnSpc>
                <a:spcPct val="120000"/>
              </a:lnSpc>
              <a:spcBef>
                <a:spcPts val="0"/>
              </a:spcBef>
            </a:pPr>
            <a:r>
              <a:rPr lang="en-US" sz="3400" dirty="0">
                <a:latin typeface="Arial" panose="020B0604020202020204" pitchFamily="34" charset="0"/>
                <a:cs typeface="Arial" panose="020B0604020202020204" pitchFamily="34" charset="0"/>
              </a:rPr>
              <a:t>If you are in a group of 4 people:</a:t>
            </a:r>
          </a:p>
          <a:p>
            <a:pPr lvl="2">
              <a:lnSpc>
                <a:spcPct val="120000"/>
              </a:lnSpc>
              <a:spcBef>
                <a:spcPts val="0"/>
              </a:spcBef>
            </a:pPr>
            <a:r>
              <a:rPr lang="en-US" sz="3400" dirty="0">
                <a:latin typeface="Arial" panose="020B0604020202020204" pitchFamily="34" charset="0"/>
                <a:cs typeface="Arial" panose="020B0604020202020204" pitchFamily="34" charset="0"/>
              </a:rPr>
              <a:t>The youngest person at the table is responsible for rows 1-3</a:t>
            </a:r>
          </a:p>
          <a:p>
            <a:pPr lvl="2">
              <a:lnSpc>
                <a:spcPct val="120000"/>
              </a:lnSpc>
              <a:spcBef>
                <a:spcPts val="0"/>
              </a:spcBef>
            </a:pPr>
            <a:r>
              <a:rPr lang="en-US" sz="3400" dirty="0">
                <a:latin typeface="Arial" panose="020B0604020202020204" pitchFamily="34" charset="0"/>
                <a:cs typeface="Arial" panose="020B0604020202020204" pitchFamily="34" charset="0"/>
              </a:rPr>
              <a:t>Th 2</a:t>
            </a:r>
            <a:r>
              <a:rPr lang="en-US" sz="3400" baseline="30000" dirty="0">
                <a:latin typeface="Arial" panose="020B0604020202020204" pitchFamily="34" charset="0"/>
                <a:cs typeface="Arial" panose="020B0604020202020204" pitchFamily="34" charset="0"/>
              </a:rPr>
              <a:t>nd</a:t>
            </a:r>
            <a:r>
              <a:rPr lang="en-US" sz="3400" dirty="0">
                <a:latin typeface="Arial" panose="020B0604020202020204" pitchFamily="34" charset="0"/>
                <a:cs typeface="Arial" panose="020B0604020202020204" pitchFamily="34" charset="0"/>
              </a:rPr>
              <a:t> youngest person is responsible for rows 4-6</a:t>
            </a:r>
          </a:p>
          <a:p>
            <a:pPr lvl="2">
              <a:lnSpc>
                <a:spcPct val="120000"/>
              </a:lnSpc>
              <a:spcBef>
                <a:spcPts val="0"/>
              </a:spcBef>
            </a:pPr>
            <a:r>
              <a:rPr lang="en-US" sz="3400" dirty="0">
                <a:latin typeface="Arial" panose="020B0604020202020204" pitchFamily="34" charset="0"/>
                <a:cs typeface="Arial" panose="020B0604020202020204" pitchFamily="34" charset="0"/>
              </a:rPr>
              <a:t>The 3</a:t>
            </a:r>
            <a:r>
              <a:rPr lang="en-US" sz="3400" baseline="30000" dirty="0">
                <a:latin typeface="Arial" panose="020B0604020202020204" pitchFamily="34" charset="0"/>
                <a:cs typeface="Arial" panose="020B0604020202020204" pitchFamily="34" charset="0"/>
              </a:rPr>
              <a:t>rd</a:t>
            </a:r>
            <a:r>
              <a:rPr lang="en-US" sz="3400" dirty="0">
                <a:latin typeface="Arial" panose="020B0604020202020204" pitchFamily="34" charset="0"/>
                <a:cs typeface="Arial" panose="020B0604020202020204" pitchFamily="34" charset="0"/>
              </a:rPr>
              <a:t> youngest person is responsible for rows 7-10.</a:t>
            </a:r>
          </a:p>
          <a:p>
            <a:pPr lvl="2">
              <a:lnSpc>
                <a:spcPct val="120000"/>
              </a:lnSpc>
              <a:spcBef>
                <a:spcPts val="0"/>
              </a:spcBef>
            </a:pPr>
            <a:r>
              <a:rPr lang="en-US" sz="3400" dirty="0">
                <a:latin typeface="Arial" panose="020B0604020202020204" pitchFamily="34" charset="0"/>
                <a:cs typeface="Arial" panose="020B0604020202020204" pitchFamily="34" charset="0"/>
              </a:rPr>
              <a:t>The oldest person is responsible for rows 11-14.</a:t>
            </a:r>
          </a:p>
          <a:p>
            <a:pPr marL="0" indent="0">
              <a:lnSpc>
                <a:spcPct val="120000"/>
              </a:lnSpc>
              <a:spcBef>
                <a:spcPts val="0"/>
              </a:spcBef>
              <a:buNone/>
            </a:pPr>
            <a:endParaRPr lang="en-US" sz="3400" dirty="0">
              <a:latin typeface="Arial" panose="020B0604020202020204" pitchFamily="34" charset="0"/>
              <a:cs typeface="Arial" panose="020B0604020202020204" pitchFamily="34" charset="0"/>
            </a:endParaRPr>
          </a:p>
          <a:p>
            <a:pPr marL="0" indent="0">
              <a:lnSpc>
                <a:spcPct val="120000"/>
              </a:lnSpc>
              <a:spcBef>
                <a:spcPts val="0"/>
              </a:spcBef>
              <a:buNone/>
            </a:pPr>
            <a:r>
              <a:rPr lang="en-US" sz="3400" dirty="0">
                <a:latin typeface="Arial" panose="020B0604020202020204" pitchFamily="34" charset="0"/>
                <a:cs typeface="Arial" panose="020B0604020202020204" pitchFamily="34" charset="0"/>
              </a:rPr>
              <a:t>Take a moment to mark YOUR rows.</a:t>
            </a:r>
          </a:p>
          <a:p>
            <a:pPr marL="0" indent="0">
              <a:lnSpc>
                <a:spcPct val="120000"/>
              </a:lnSpc>
              <a:spcBef>
                <a:spcPts val="0"/>
              </a:spcBef>
              <a:buNone/>
            </a:pPr>
            <a:r>
              <a:rPr lang="en-US" sz="3600" dirty="0">
                <a:latin typeface="Arial" panose="020B0604020202020204" pitchFamily="34" charset="0"/>
                <a:cs typeface="Arial" panose="020B0604020202020204" pitchFamily="34" charset="0"/>
              </a:rPr>
              <a:t>You have one minute to figure this out, then wait for instructions.</a:t>
            </a:r>
          </a:p>
          <a:p>
            <a:pPr>
              <a:lnSpc>
                <a:spcPct val="120000"/>
              </a:lnSpc>
              <a:spcBef>
                <a:spcPts val="0"/>
              </a:spcBef>
            </a:pPr>
            <a:endParaRPr lang="en-US" dirty="0">
              <a:latin typeface="Arial" panose="020B0604020202020204" pitchFamily="34" charset="0"/>
              <a:cs typeface="Arial" panose="020B0604020202020204" pitchFamily="34" charset="0"/>
            </a:endParaRPr>
          </a:p>
          <a:p>
            <a:pPr>
              <a:lnSpc>
                <a:spcPct val="120000"/>
              </a:lnSpc>
              <a:spcBef>
                <a:spcPts val="0"/>
              </a:spcBef>
            </a:pPr>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2F88BC6-3197-4429-846B-61705834A7E0}"/>
              </a:ext>
            </a:extLst>
          </p:cNvPr>
          <p:cNvSpPr>
            <a:spLocks noGrp="1"/>
          </p:cNvSpPr>
          <p:nvPr>
            <p:ph type="title"/>
          </p:nvPr>
        </p:nvSpPr>
        <p:spPr>
          <a:xfrm>
            <a:off x="280920" y="494365"/>
            <a:ext cx="7886700" cy="609872"/>
          </a:xfrm>
        </p:spPr>
        <p:txBody>
          <a:bodyPr>
            <a:normAutofit fontScale="90000"/>
          </a:bodyPr>
          <a:lstStyle/>
          <a:p>
            <a:r>
              <a:rPr lang="en-US" dirty="0">
                <a:latin typeface="Arial" panose="020B0604020202020204" pitchFamily="34" charset="0"/>
                <a:cs typeface="Arial" panose="020B0604020202020204" pitchFamily="34" charset="0"/>
              </a:rPr>
              <a:t>Comparing </a:t>
            </a:r>
            <a:r>
              <a:rPr lang="en-US" b="1" dirty="0">
                <a:latin typeface="Arial" panose="020B0604020202020204" pitchFamily="34" charset="0"/>
                <a:cs typeface="Arial" panose="020B0604020202020204" pitchFamily="34" charset="0"/>
              </a:rPr>
              <a:t>Data</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the Inner Planets &amp; Moon</a:t>
            </a:r>
          </a:p>
        </p:txBody>
      </p:sp>
      <p:sp>
        <p:nvSpPr>
          <p:cNvPr id="5" name="TextBox 4">
            <a:extLst>
              <a:ext uri="{FF2B5EF4-FFF2-40B4-BE49-F238E27FC236}">
                <a16:creationId xmlns:a16="http://schemas.microsoft.com/office/drawing/2014/main" id="{E28A7EE1-7E08-46E3-8372-69DBB57AA216}"/>
              </a:ext>
            </a:extLst>
          </p:cNvPr>
          <p:cNvSpPr txBox="1"/>
          <p:nvPr/>
        </p:nvSpPr>
        <p:spPr>
          <a:xfrm>
            <a:off x="116180" y="88574"/>
            <a:ext cx="8911640" cy="2031325"/>
          </a:xfrm>
          <a:prstGeom prst="rect">
            <a:avLst/>
          </a:prstGeom>
          <a:solidFill>
            <a:schemeClr val="bg2"/>
          </a:solidFill>
        </p:spPr>
        <p:txBody>
          <a:bodyPr wrap="square" rtlCol="0">
            <a:spAutoFit/>
          </a:bodyPr>
          <a:lstStyle/>
          <a:p>
            <a:r>
              <a:rPr lang="en-US" sz="2100" b="1" u="sng" dirty="0"/>
              <a:t>TASK</a:t>
            </a:r>
            <a:r>
              <a:rPr lang="en-US" sz="2100" b="1" dirty="0"/>
              <a:t>: </a:t>
            </a:r>
            <a:r>
              <a:rPr lang="en-US" sz="2100" dirty="0"/>
              <a:t>Quietly read the rows you were assigned.</a:t>
            </a:r>
          </a:p>
          <a:p>
            <a:r>
              <a:rPr lang="en-US" sz="2100" b="1" dirty="0"/>
              <a:t>Then write a summary of those rows (your data) in Doodle box D.</a:t>
            </a:r>
          </a:p>
          <a:p>
            <a:endParaRPr lang="en-US" sz="2100" dirty="0"/>
          </a:p>
          <a:p>
            <a:r>
              <a:rPr lang="en-US" sz="2100" dirty="0"/>
              <a:t>Be prepared to share your summary.</a:t>
            </a:r>
          </a:p>
          <a:p>
            <a:endParaRPr lang="en-US" sz="2100" dirty="0"/>
          </a:p>
          <a:p>
            <a:r>
              <a:rPr lang="en-US" sz="2100" dirty="0"/>
              <a:t>You have about 4 minutes!</a:t>
            </a:r>
          </a:p>
        </p:txBody>
      </p:sp>
      <p:pic>
        <p:nvPicPr>
          <p:cNvPr id="7" name="Picture 6">
            <a:extLst>
              <a:ext uri="{FF2B5EF4-FFF2-40B4-BE49-F238E27FC236}">
                <a16:creationId xmlns:a16="http://schemas.microsoft.com/office/drawing/2014/main" id="{07C9729C-78AA-9541-8E41-17C292EF8F0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646870" y="1047529"/>
            <a:ext cx="1052624" cy="891044"/>
          </a:xfrm>
          <a:prstGeom prst="rect">
            <a:avLst/>
          </a:prstGeom>
        </p:spPr>
      </p:pic>
    </p:spTree>
    <p:extLst>
      <p:ext uri="{BB962C8B-B14F-4D97-AF65-F5344CB8AC3E}">
        <p14:creationId xmlns:p14="http://schemas.microsoft.com/office/powerpoint/2010/main" val="3212416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noAutofit/>
          </a:bodyPr>
          <a:lstStyle>
            <a:lvl1pPr>
              <a:defRPr sz="3400"/>
            </a:lvl1pPr>
          </a:lstStyle>
          <a:p>
            <a:r>
              <a:rPr lang="en-US" sz="2400" dirty="0"/>
              <a:t>How to </a:t>
            </a:r>
            <a:r>
              <a:rPr lang="en-US" sz="2400" dirty="0" smtClean="0"/>
              <a:t>really use </a:t>
            </a:r>
            <a:r>
              <a:rPr lang="en-US" sz="2400" dirty="0"/>
              <a:t>these slides</a:t>
            </a:r>
            <a:r>
              <a:rPr lang="en-US" sz="2400" dirty="0" smtClean="0"/>
              <a:t>… A note about coherence.</a:t>
            </a:r>
            <a:endParaRPr sz="2400" dirty="0"/>
          </a:p>
        </p:txBody>
      </p:sp>
      <p:sp>
        <p:nvSpPr>
          <p:cNvPr id="5" name="TextBox 4"/>
          <p:cNvSpPr txBox="1"/>
          <p:nvPr/>
        </p:nvSpPr>
        <p:spPr>
          <a:xfrm>
            <a:off x="178392" y="765101"/>
            <a:ext cx="8751497" cy="5468164"/>
          </a:xfrm>
          <a:prstGeom prst="rect">
            <a:avLst/>
          </a:prstGeom>
          <a:noFill/>
        </p:spPr>
        <p:txBody>
          <a:bodyPr wrap="square" rtlCol="0">
            <a:spAutoFit/>
          </a:bodyPr>
          <a:lstStyle/>
          <a:p>
            <a:pPr lvl="0">
              <a:spcAft>
                <a:spcPts val="400"/>
              </a:spcAft>
            </a:pPr>
            <a:r>
              <a:rPr lang="en-US" sz="1400" dirty="0" smtClean="0"/>
              <a:t>In our work with teachers, </a:t>
            </a:r>
            <a:r>
              <a:rPr lang="en-US" sz="1400" dirty="0"/>
              <a:t>we have found that </a:t>
            </a:r>
            <a:r>
              <a:rPr lang="en-US" sz="1400" dirty="0" smtClean="0"/>
              <a:t>many </a:t>
            </a:r>
            <a:r>
              <a:rPr lang="en-US" sz="1400" dirty="0"/>
              <a:t>feel overly “tied” to the PowerPoint presentations in their </a:t>
            </a:r>
            <a:r>
              <a:rPr lang="en-US" sz="1400" dirty="0" smtClean="0"/>
              <a:t>classrooms. </a:t>
            </a:r>
            <a:r>
              <a:rPr lang="en-US" sz="1400" dirty="0"/>
              <a:t>We have designed these slide presentations as a resource not only for your students, but also for you as the teacher. The notes and presenter notes are there so that you can make coherent sense of the work in each model.</a:t>
            </a:r>
          </a:p>
          <a:p>
            <a:pPr lvl="0">
              <a:spcAft>
                <a:spcPts val="400"/>
              </a:spcAft>
            </a:pPr>
            <a:r>
              <a:rPr lang="en-US" sz="1400" dirty="0"/>
              <a:t>We feel strongly that it is your decision regarding what to actually show students. Treat each and every student slide as OPTIONAL. When we enact these lessons in professional development workshops, we sometimes completely shut off the PowerPoint. As long as you as the instructor know the moves of the lesson sequence, we hope that you will very much work with your students in the classroom—on whiteboards, poster paper, moving in and among groups—rather than feeling stuck at the front, lecturing from a screen. The goal in each triangle is to engage your students in making sense of the phenomenon at hand and to have that </a:t>
            </a:r>
            <a:r>
              <a:rPr lang="en-US" sz="1400" dirty="0" err="1"/>
              <a:t>sensemaking</a:t>
            </a:r>
            <a:r>
              <a:rPr lang="en-US" sz="1400" dirty="0"/>
              <a:t> process be purposeful and coherent. Sometimes reading from the PowerPoint slides can actually oppose that over-arching goal. Trust your teacher instincts!</a:t>
            </a:r>
          </a:p>
          <a:p>
            <a:pPr lvl="0">
              <a:spcAft>
                <a:spcPts val="400"/>
              </a:spcAft>
            </a:pPr>
            <a:r>
              <a:rPr lang="en-US" sz="1400" dirty="0"/>
              <a:t>It may be that on your first pass through the curricular year, you find the PowerPoint provides some needed structure for facilitation. We hope, however, that you will move away from the slides over time as you are comfortable. And as we have said, please make them your own. We have at times been constrained by less-than-ideal images or videos because of our commitment to keep the materials open source. You, however, can swap in whatever you like for your own classroom version!  </a:t>
            </a:r>
          </a:p>
          <a:p>
            <a:pPr lvl="0">
              <a:spcAft>
                <a:spcPts val="400"/>
              </a:spcAft>
            </a:pPr>
            <a:r>
              <a:rPr lang="en-US" sz="1400" dirty="0"/>
              <a:t>Many teachers have reworked the slides, re-sequenced learning segments (with attention to coherent knowledge-building of course), modified materials such as doodle sheets, or invented their own tools such as model trackers. We highly encourage you to do so as you become more familiar with the units in MBER. And we invite you to post ideas about what has worked well and what could work better to the Forums on the website.</a:t>
            </a:r>
          </a:p>
          <a:p>
            <a:pPr lvl="0">
              <a:spcAft>
                <a:spcPts val="400"/>
              </a:spcAft>
            </a:pPr>
            <a:r>
              <a:rPr lang="en-US" sz="1400" dirty="0"/>
              <a:t>Thank you again for all of the work you do on behalf of your students! We appreciate it and hope that some of what we provide supports you in your work</a:t>
            </a:r>
            <a:r>
              <a:rPr lang="en-US" sz="1400" dirty="0" smtClean="0"/>
              <a:t>! 								–The MBER Team</a:t>
            </a:r>
            <a:endParaRPr lang="en-US" sz="1400" dirty="0"/>
          </a:p>
        </p:txBody>
      </p:sp>
    </p:spTree>
    <p:extLst>
      <p:ext uri="{BB962C8B-B14F-4D97-AF65-F5344CB8AC3E}">
        <p14:creationId xmlns:p14="http://schemas.microsoft.com/office/powerpoint/2010/main" val="2435682832"/>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53792" y="1721109"/>
            <a:ext cx="7538648" cy="4571999"/>
          </a:xfrm>
        </p:spPr>
        <p:txBody>
          <a:bodyPr>
            <a:normAutofit fontScale="92500" lnSpcReduction="20000"/>
          </a:bodyPr>
          <a:lstStyle/>
          <a:p>
            <a:pPr marL="0" indent="0">
              <a:lnSpc>
                <a:spcPct val="110000"/>
              </a:lnSpc>
              <a:spcBef>
                <a:spcPts val="0"/>
              </a:spcBef>
              <a:spcAft>
                <a:spcPts val="1200"/>
              </a:spcAft>
              <a:buNone/>
            </a:pPr>
            <a:r>
              <a:rPr lang="en-US" sz="3000" dirty="0"/>
              <a:t>Share your summary of the rows you were assigned with your group:</a:t>
            </a:r>
          </a:p>
          <a:p>
            <a:pPr marL="0" indent="0">
              <a:lnSpc>
                <a:spcPct val="110000"/>
              </a:lnSpc>
              <a:spcBef>
                <a:spcPts val="0"/>
              </a:spcBef>
              <a:spcAft>
                <a:spcPts val="1200"/>
              </a:spcAft>
              <a:buNone/>
            </a:pPr>
            <a:endParaRPr lang="en-US" sz="3000" dirty="0"/>
          </a:p>
          <a:p>
            <a:pPr lvl="1">
              <a:lnSpc>
                <a:spcPct val="110000"/>
              </a:lnSpc>
              <a:spcBef>
                <a:spcPts val="0"/>
              </a:spcBef>
              <a:spcAft>
                <a:spcPts val="1200"/>
              </a:spcAft>
              <a:buFont typeface="Arial"/>
              <a:buChar char="•"/>
            </a:pPr>
            <a:r>
              <a:rPr lang="en-US" sz="3000" dirty="0"/>
              <a:t>Start with the youngest person (first row) and work down the data table.</a:t>
            </a:r>
          </a:p>
          <a:p>
            <a:pPr lvl="1">
              <a:lnSpc>
                <a:spcPct val="110000"/>
              </a:lnSpc>
              <a:spcBef>
                <a:spcPts val="0"/>
              </a:spcBef>
              <a:spcAft>
                <a:spcPts val="1200"/>
              </a:spcAft>
              <a:buFont typeface="Arial"/>
              <a:buChar char="•"/>
            </a:pPr>
            <a:r>
              <a:rPr lang="en-US" sz="3000" dirty="0"/>
              <a:t>Each person will have about 1 minute to share their summary.</a:t>
            </a:r>
          </a:p>
          <a:p>
            <a:pPr>
              <a:lnSpc>
                <a:spcPct val="100000"/>
              </a:lnSpc>
              <a:spcBef>
                <a:spcPts val="0"/>
              </a:spcBef>
              <a:spcAft>
                <a:spcPts val="1200"/>
              </a:spcAft>
              <a:buFont typeface="Wingdings" panose="05000000000000000000" pitchFamily="2" charset="2"/>
              <a:buChar char="Ø"/>
            </a:pPr>
            <a:endParaRPr lang="en-US" sz="3000" dirty="0"/>
          </a:p>
          <a:p>
            <a:pPr marL="0" indent="0">
              <a:lnSpc>
                <a:spcPct val="100000"/>
              </a:lnSpc>
              <a:spcBef>
                <a:spcPts val="0"/>
              </a:spcBef>
              <a:spcAft>
                <a:spcPts val="1200"/>
              </a:spcAft>
              <a:buNone/>
            </a:pPr>
            <a:r>
              <a:rPr lang="en-US" sz="3000" dirty="0"/>
              <a:t>Any questions?</a:t>
            </a:r>
          </a:p>
          <a:p>
            <a:pPr marL="0" indent="0">
              <a:lnSpc>
                <a:spcPct val="100000"/>
              </a:lnSpc>
              <a:spcBef>
                <a:spcPts val="0"/>
              </a:spcBef>
              <a:spcAft>
                <a:spcPts val="1200"/>
              </a:spcAft>
              <a:buNone/>
            </a:pPr>
            <a:r>
              <a:rPr lang="en-US" sz="3000" dirty="0"/>
              <a:t>				GO!</a:t>
            </a:r>
          </a:p>
          <a:p>
            <a:endParaRPr lang="en-US" dirty="0"/>
          </a:p>
        </p:txBody>
      </p:sp>
      <p:sp>
        <p:nvSpPr>
          <p:cNvPr id="5" name="Title 1">
            <a:extLst>
              <a:ext uri="{FF2B5EF4-FFF2-40B4-BE49-F238E27FC236}">
                <a16:creationId xmlns:a16="http://schemas.microsoft.com/office/drawing/2014/main" id="{82F88BC6-3197-4429-846B-61705834A7E0}"/>
              </a:ext>
            </a:extLst>
          </p:cNvPr>
          <p:cNvSpPr>
            <a:spLocks noGrp="1"/>
          </p:cNvSpPr>
          <p:nvPr>
            <p:ph type="title"/>
          </p:nvPr>
        </p:nvSpPr>
        <p:spPr>
          <a:xfrm>
            <a:off x="280920" y="494365"/>
            <a:ext cx="7886700" cy="609872"/>
          </a:xfrm>
        </p:spPr>
        <p:txBody>
          <a:bodyPr>
            <a:normAutofit fontScale="90000"/>
          </a:bodyPr>
          <a:lstStyle/>
          <a:p>
            <a:r>
              <a:rPr lang="en-US" dirty="0">
                <a:latin typeface="Arial" panose="020B0604020202020204" pitchFamily="34" charset="0"/>
                <a:cs typeface="Arial" panose="020B0604020202020204" pitchFamily="34" charset="0"/>
              </a:rPr>
              <a:t>Comparing Data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the Inner Planets &amp; Moon</a:t>
            </a:r>
          </a:p>
        </p:txBody>
      </p:sp>
      <p:pic>
        <p:nvPicPr>
          <p:cNvPr id="6" name="Picture 5">
            <a:extLst>
              <a:ext uri="{FF2B5EF4-FFF2-40B4-BE49-F238E27FC236}">
                <a16:creationId xmlns:a16="http://schemas.microsoft.com/office/drawing/2014/main" id="{3D1478AC-8E6E-8A4E-9ED6-3D5D602E2A1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67130" y="2160119"/>
            <a:ext cx="916008" cy="1158949"/>
          </a:xfrm>
          <a:prstGeom prst="rect">
            <a:avLst/>
          </a:prstGeom>
        </p:spPr>
      </p:pic>
    </p:spTree>
    <p:extLst>
      <p:ext uri="{BB962C8B-B14F-4D97-AF65-F5344CB8AC3E}">
        <p14:creationId xmlns:p14="http://schemas.microsoft.com/office/powerpoint/2010/main" val="18924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566064"/>
            <a:ext cx="7886700" cy="4206854"/>
          </a:xfrm>
        </p:spPr>
        <p:txBody>
          <a:bodyPr>
            <a:normAutofit fontScale="77500" lnSpcReduction="20000"/>
          </a:bodyPr>
          <a:lstStyle/>
          <a:p>
            <a:pPr marL="0" indent="0">
              <a:lnSpc>
                <a:spcPct val="120000"/>
              </a:lnSpc>
              <a:spcBef>
                <a:spcPts val="0"/>
              </a:spcBef>
              <a:buNone/>
            </a:pPr>
            <a:r>
              <a:rPr lang="en-US" sz="3000" i="1" dirty="0">
                <a:latin typeface="Arial" panose="020B0604020202020204" pitchFamily="34" charset="0"/>
                <a:cs typeface="Arial" panose="020B0604020202020204" pitchFamily="34" charset="0"/>
              </a:rPr>
              <a:t>You now have </a:t>
            </a:r>
            <a:r>
              <a:rPr lang="en-US" sz="3000" i="1" u="sng" dirty="0">
                <a:latin typeface="Arial" panose="020B0604020202020204" pitchFamily="34" charset="0"/>
                <a:cs typeface="Arial" panose="020B0604020202020204" pitchFamily="34" charset="0"/>
              </a:rPr>
              <a:t>a lot </a:t>
            </a:r>
            <a:r>
              <a:rPr lang="en-US" sz="3000" i="1" dirty="0">
                <a:latin typeface="Arial" panose="020B0604020202020204" pitchFamily="34" charset="0"/>
                <a:cs typeface="Arial" panose="020B0604020202020204" pitchFamily="34" charset="0"/>
              </a:rPr>
              <a:t>more information, so…</a:t>
            </a:r>
          </a:p>
          <a:p>
            <a:pPr marL="457200" lvl="1" indent="0">
              <a:lnSpc>
                <a:spcPct val="120000"/>
              </a:lnSpc>
              <a:spcBef>
                <a:spcPts val="0"/>
              </a:spcBef>
              <a:buNone/>
            </a:pPr>
            <a:r>
              <a:rPr lang="en-US" sz="3000" dirty="0">
                <a:latin typeface="Arial" panose="020B0604020202020204" pitchFamily="34" charset="0"/>
                <a:cs typeface="Arial" panose="020B0604020202020204" pitchFamily="34" charset="0"/>
              </a:rPr>
              <a:t>Go back to </a:t>
            </a:r>
            <a:r>
              <a:rPr lang="en-US" sz="3000" b="1" dirty="0">
                <a:latin typeface="Arial" panose="020B0604020202020204" pitchFamily="34" charset="0"/>
                <a:cs typeface="Arial" panose="020B0604020202020204" pitchFamily="34" charset="0"/>
              </a:rPr>
              <a:t>Doodle Box C</a:t>
            </a:r>
            <a:r>
              <a:rPr lang="en-US" sz="3000" dirty="0">
                <a:latin typeface="Arial" panose="020B0604020202020204" pitchFamily="34" charset="0"/>
                <a:cs typeface="Arial" panose="020B0604020202020204" pitchFamily="34" charset="0"/>
              </a:rPr>
              <a:t>, and add more items in each column. Work as a group and help each other.</a:t>
            </a:r>
          </a:p>
          <a:p>
            <a:pPr marL="457200" lvl="1" indent="0">
              <a:lnSpc>
                <a:spcPct val="120000"/>
              </a:lnSpc>
              <a:spcBef>
                <a:spcPts val="0"/>
              </a:spcBef>
              <a:buNone/>
            </a:pPr>
            <a:endParaRPr lang="en-US" sz="3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3000" dirty="0">
                <a:latin typeface="Arial" panose="020B0604020202020204" pitchFamily="34" charset="0"/>
                <a:cs typeface="Arial" panose="020B0604020202020204" pitchFamily="34" charset="0"/>
              </a:rPr>
              <a:t>You have about 5 minutes.</a:t>
            </a:r>
          </a:p>
          <a:p>
            <a:pPr marL="0" indent="0">
              <a:lnSpc>
                <a:spcPct val="120000"/>
              </a:lnSpc>
              <a:spcBef>
                <a:spcPts val="0"/>
              </a:spcBef>
              <a:buNone/>
            </a:pPr>
            <a:endParaRPr lang="en-US" sz="30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3000" dirty="0">
              <a:latin typeface="Arial" panose="020B0604020202020204" pitchFamily="34" charset="0"/>
              <a:cs typeface="Arial" panose="020B0604020202020204" pitchFamily="34" charset="0"/>
            </a:endParaRPr>
          </a:p>
          <a:p>
            <a:pPr marL="0" indent="0">
              <a:lnSpc>
                <a:spcPct val="120000"/>
              </a:lnSpc>
              <a:spcBef>
                <a:spcPts val="0"/>
              </a:spcBef>
              <a:buNone/>
            </a:pPr>
            <a:r>
              <a:rPr lang="en-US" sz="3000" u="sng" dirty="0">
                <a:latin typeface="Arial" panose="020B0604020202020204" pitchFamily="34" charset="0"/>
                <a:cs typeface="Arial" panose="020B0604020202020204" pitchFamily="34" charset="0"/>
              </a:rPr>
              <a:t>Important</a:t>
            </a:r>
            <a:r>
              <a:rPr lang="en-US" sz="3000" dirty="0">
                <a:latin typeface="Arial" panose="020B0604020202020204" pitchFamily="34" charset="0"/>
                <a:cs typeface="Arial" panose="020B0604020202020204" pitchFamily="34" charset="0"/>
              </a:rPr>
              <a:t>: each person should be prepared to share your group’s answers to doodle Box C. Each of you will be going to a new/different group soon. You will be the expert on the planet or moon you were assigned.</a:t>
            </a:r>
          </a:p>
          <a:p>
            <a:pPr>
              <a:lnSpc>
                <a:spcPct val="120000"/>
              </a:lnSpc>
              <a:spcBef>
                <a:spcPts val="0"/>
              </a:spcBef>
            </a:pPr>
            <a:endParaRPr lang="en-US" sz="3000" dirty="0">
              <a:latin typeface="Arial" panose="020B0604020202020204" pitchFamily="34" charset="0"/>
              <a:cs typeface="Arial" panose="020B0604020202020204" pitchFamily="34" charset="0"/>
            </a:endParaRPr>
          </a:p>
          <a:p>
            <a:pPr>
              <a:lnSpc>
                <a:spcPct val="120000"/>
              </a:lnSpc>
              <a:spcBef>
                <a:spcPts val="0"/>
              </a:spcBef>
            </a:pPr>
            <a:endParaRPr lang="en-US" sz="3000" dirty="0">
              <a:latin typeface="Arial" panose="020B0604020202020204" pitchFamily="34" charset="0"/>
              <a:cs typeface="Arial" panose="020B0604020202020204" pitchFamily="34" charset="0"/>
            </a:endParaRPr>
          </a:p>
          <a:p>
            <a:pPr>
              <a:lnSpc>
                <a:spcPct val="100000"/>
              </a:lnSpc>
              <a:spcBef>
                <a:spcPts val="0"/>
              </a:spcBef>
            </a:pPr>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82F88BC6-3197-4429-846B-61705834A7E0}"/>
              </a:ext>
            </a:extLst>
          </p:cNvPr>
          <p:cNvSpPr>
            <a:spLocks noGrp="1"/>
          </p:cNvSpPr>
          <p:nvPr>
            <p:ph type="title"/>
          </p:nvPr>
        </p:nvSpPr>
        <p:spPr>
          <a:xfrm>
            <a:off x="280920" y="494365"/>
            <a:ext cx="7886700" cy="609872"/>
          </a:xfrm>
        </p:spPr>
        <p:txBody>
          <a:bodyPr>
            <a:normAutofit fontScale="90000"/>
          </a:bodyPr>
          <a:lstStyle/>
          <a:p>
            <a:r>
              <a:rPr lang="en-US" dirty="0">
                <a:latin typeface="Arial" panose="020B0604020202020204" pitchFamily="34" charset="0"/>
                <a:cs typeface="Arial" panose="020B0604020202020204" pitchFamily="34" charset="0"/>
              </a:rPr>
              <a:t>Comparing </a:t>
            </a:r>
            <a:r>
              <a:rPr lang="en-US" b="1" dirty="0">
                <a:latin typeface="Arial" panose="020B0604020202020204" pitchFamily="34" charset="0"/>
                <a:cs typeface="Arial" panose="020B0604020202020204" pitchFamily="34" charset="0"/>
              </a:rPr>
              <a:t>Data</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 the Inner Planets &amp; Moon</a:t>
            </a:r>
          </a:p>
        </p:txBody>
      </p:sp>
      <p:pic>
        <p:nvPicPr>
          <p:cNvPr id="6" name="Picture 5">
            <a:extLst>
              <a:ext uri="{FF2B5EF4-FFF2-40B4-BE49-F238E27FC236}">
                <a16:creationId xmlns:a16="http://schemas.microsoft.com/office/drawing/2014/main" id="{FBCF7A21-4191-ED46-8DAD-1A1BB11D02B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62726" y="2474980"/>
            <a:ext cx="1052624" cy="891044"/>
          </a:xfrm>
          <a:prstGeom prst="rect">
            <a:avLst/>
          </a:prstGeom>
        </p:spPr>
      </p:pic>
      <p:pic>
        <p:nvPicPr>
          <p:cNvPr id="10" name="Picture 9">
            <a:extLst>
              <a:ext uri="{FF2B5EF4-FFF2-40B4-BE49-F238E27FC236}">
                <a16:creationId xmlns:a16="http://schemas.microsoft.com/office/drawing/2014/main" id="{3D1478AC-8E6E-8A4E-9ED6-3D5D602E2A1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230711" y="2786550"/>
            <a:ext cx="916008" cy="1158949"/>
          </a:xfrm>
          <a:prstGeom prst="rect">
            <a:avLst/>
          </a:prstGeom>
        </p:spPr>
      </p:pic>
    </p:spTree>
    <p:extLst>
      <p:ext uri="{BB962C8B-B14F-4D97-AF65-F5344CB8AC3E}">
        <p14:creationId xmlns:p14="http://schemas.microsoft.com/office/powerpoint/2010/main" val="167179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583574" y="320500"/>
            <a:ext cx="7886700" cy="609872"/>
          </a:xfrm>
        </p:spPr>
        <p:txBody>
          <a:bodyPr>
            <a:normAutofit fontScale="90000"/>
          </a:bodyPr>
          <a:lstStyle/>
          <a:p>
            <a:r>
              <a:rPr lang="en-US" dirty="0">
                <a:latin typeface="Arial" panose="020B0604020202020204" pitchFamily="34" charset="0"/>
                <a:cs typeface="Arial" panose="020B0604020202020204" pitchFamily="34" charset="0"/>
              </a:rPr>
              <a:t>Mix it up!</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378796" y="1204176"/>
            <a:ext cx="8765204" cy="5653824"/>
          </a:xfrm>
        </p:spPr>
        <p:txBody>
          <a:bodyPr>
            <a:normAutofit/>
          </a:bodyPr>
          <a:lstStyle/>
          <a:p>
            <a:pPr marL="0" indent="0">
              <a:lnSpc>
                <a:spcPct val="110000"/>
              </a:lnSpc>
              <a:spcBef>
                <a:spcPts val="0"/>
              </a:spcBef>
              <a:buNone/>
            </a:pPr>
            <a:r>
              <a:rPr lang="en-US" dirty="0">
                <a:latin typeface="Arial" panose="020B0604020202020204" pitchFamily="34" charset="0"/>
                <a:cs typeface="Arial" panose="020B0604020202020204" pitchFamily="34" charset="0"/>
              </a:rPr>
              <a:t>We’re going to form new, mixed groups for sharing.</a:t>
            </a:r>
          </a:p>
          <a:p>
            <a:pPr marL="0" indent="0">
              <a:lnSpc>
                <a:spcPct val="110000"/>
              </a:lnSpc>
              <a:spcBef>
                <a:spcPts val="0"/>
              </a:spcBef>
              <a:buNone/>
            </a:pPr>
            <a:r>
              <a:rPr lang="en-US" dirty="0">
                <a:latin typeface="Arial" panose="020B0604020202020204" pitchFamily="34" charset="0"/>
                <a:cs typeface="Arial" panose="020B0604020202020204" pitchFamily="34" charset="0"/>
              </a:rPr>
              <a:t>You will be placed in a new group of 3-5 people.</a:t>
            </a: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spcAft>
                <a:spcPts val="1200"/>
              </a:spcAft>
              <a:buNone/>
            </a:pPr>
            <a:r>
              <a:rPr lang="en-US" dirty="0">
                <a:latin typeface="Arial" panose="020B0604020202020204" pitchFamily="34" charset="0"/>
                <a:cs typeface="Arial" panose="020B0604020202020204" pitchFamily="34" charset="0"/>
              </a:rPr>
              <a:t>Each group should have a representative for:</a:t>
            </a:r>
          </a:p>
          <a:p>
            <a:pPr lvl="3">
              <a:lnSpc>
                <a:spcPct val="110000"/>
              </a:lnSpc>
              <a:spcBef>
                <a:spcPts val="0"/>
              </a:spcBef>
              <a:spcAft>
                <a:spcPts val="1200"/>
              </a:spcAft>
            </a:pPr>
            <a:r>
              <a:rPr lang="en-US" sz="2800" dirty="0">
                <a:latin typeface="Arial" panose="020B0604020202020204" pitchFamily="34" charset="0"/>
                <a:cs typeface="Arial" panose="020B0604020202020204" pitchFamily="34" charset="0"/>
              </a:rPr>
              <a:t>Mercury vs. Earth</a:t>
            </a:r>
          </a:p>
          <a:p>
            <a:pPr lvl="3">
              <a:lnSpc>
                <a:spcPct val="110000"/>
              </a:lnSpc>
              <a:spcBef>
                <a:spcPts val="0"/>
              </a:spcBef>
              <a:spcAft>
                <a:spcPts val="1200"/>
              </a:spcAft>
            </a:pPr>
            <a:r>
              <a:rPr lang="en-US" sz="2800" dirty="0">
                <a:latin typeface="Arial" panose="020B0604020202020204" pitchFamily="34" charset="0"/>
                <a:cs typeface="Arial" panose="020B0604020202020204" pitchFamily="34" charset="0"/>
              </a:rPr>
              <a:t>Venus vs. Earth</a:t>
            </a:r>
          </a:p>
          <a:p>
            <a:pPr lvl="3">
              <a:lnSpc>
                <a:spcPct val="110000"/>
              </a:lnSpc>
              <a:spcBef>
                <a:spcPts val="0"/>
              </a:spcBef>
              <a:spcAft>
                <a:spcPts val="1200"/>
              </a:spcAft>
            </a:pPr>
            <a:r>
              <a:rPr lang="en-US" sz="2800" dirty="0">
                <a:latin typeface="Arial" panose="020B0604020202020204" pitchFamily="34" charset="0"/>
                <a:cs typeface="Arial" panose="020B0604020202020204" pitchFamily="34" charset="0"/>
              </a:rPr>
              <a:t>Moon vs. Earth</a:t>
            </a:r>
          </a:p>
          <a:p>
            <a:pPr lvl="3">
              <a:lnSpc>
                <a:spcPct val="110000"/>
              </a:lnSpc>
              <a:spcBef>
                <a:spcPts val="0"/>
              </a:spcBef>
              <a:spcAft>
                <a:spcPts val="1200"/>
              </a:spcAft>
            </a:pPr>
            <a:r>
              <a:rPr lang="en-US" sz="2800" dirty="0">
                <a:latin typeface="Arial" panose="020B0604020202020204" pitchFamily="34" charset="0"/>
                <a:cs typeface="Arial" panose="020B0604020202020204" pitchFamily="34" charset="0"/>
              </a:rPr>
              <a:t>Mars vs. Earth</a:t>
            </a: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5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583574" y="320500"/>
            <a:ext cx="7886700" cy="609872"/>
          </a:xfrm>
        </p:spPr>
        <p:txBody>
          <a:bodyPr>
            <a:normAutofit fontScale="90000"/>
          </a:bodyPr>
          <a:lstStyle/>
          <a:p>
            <a:r>
              <a:rPr lang="en-US" dirty="0">
                <a:latin typeface="Arial" panose="020B0604020202020204" pitchFamily="34" charset="0"/>
                <a:cs typeface="Arial" panose="020B0604020202020204" pitchFamily="34" charset="0"/>
              </a:rPr>
              <a:t>In the new mixed groups…</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95459" y="1204176"/>
            <a:ext cx="7727324" cy="5146856"/>
          </a:xfrm>
        </p:spPr>
        <p:txBody>
          <a:bodyPr>
            <a:normAutofit fontScale="85000" lnSpcReduction="20000"/>
          </a:bodyPr>
          <a:lstStyle/>
          <a:p>
            <a:pPr marL="0" indent="0">
              <a:lnSpc>
                <a:spcPct val="120000"/>
              </a:lnSpc>
              <a:spcBef>
                <a:spcPts val="0"/>
              </a:spcBef>
              <a:buNone/>
            </a:pPr>
            <a:r>
              <a:rPr lang="en-US" dirty="0">
                <a:latin typeface="Arial" panose="020B0604020202020204" pitchFamily="34" charset="0"/>
                <a:cs typeface="Arial" panose="020B0604020202020204" pitchFamily="34" charset="0"/>
              </a:rPr>
              <a:t>Each person will share their list from Doodle Box C.</a:t>
            </a: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spcAft>
                <a:spcPts val="400"/>
              </a:spcAft>
              <a:buNone/>
            </a:pPr>
            <a:r>
              <a:rPr lang="en-US" dirty="0">
                <a:latin typeface="Arial" panose="020B0604020202020204" pitchFamily="34" charset="0"/>
                <a:cs typeface="Arial" panose="020B0604020202020204" pitchFamily="34" charset="0"/>
              </a:rPr>
              <a:t>Share Out in the order from the sun:</a:t>
            </a:r>
          </a:p>
          <a:p>
            <a:pPr marL="2514600" lvl="1">
              <a:lnSpc>
                <a:spcPct val="120000"/>
              </a:lnSpc>
              <a:spcBef>
                <a:spcPts val="0"/>
              </a:spcBef>
              <a:spcAft>
                <a:spcPts val="400"/>
              </a:spcAft>
            </a:pPr>
            <a:r>
              <a:rPr lang="en-US" dirty="0">
                <a:latin typeface="Arial" panose="020B0604020202020204" pitchFamily="34" charset="0"/>
                <a:cs typeface="Arial" panose="020B0604020202020204" pitchFamily="34" charset="0"/>
              </a:rPr>
              <a:t>Mercury vs. Earth</a:t>
            </a:r>
          </a:p>
          <a:p>
            <a:pPr marL="2514600" lvl="1">
              <a:lnSpc>
                <a:spcPct val="120000"/>
              </a:lnSpc>
              <a:spcBef>
                <a:spcPts val="0"/>
              </a:spcBef>
              <a:spcAft>
                <a:spcPts val="400"/>
              </a:spcAft>
            </a:pPr>
            <a:r>
              <a:rPr lang="en-US" dirty="0">
                <a:latin typeface="Arial" panose="020B0604020202020204" pitchFamily="34" charset="0"/>
                <a:cs typeface="Arial" panose="020B0604020202020204" pitchFamily="34" charset="0"/>
              </a:rPr>
              <a:t>Venus vs. Earth</a:t>
            </a:r>
          </a:p>
          <a:p>
            <a:pPr marL="2514600" lvl="1">
              <a:lnSpc>
                <a:spcPct val="120000"/>
              </a:lnSpc>
              <a:spcBef>
                <a:spcPts val="0"/>
              </a:spcBef>
              <a:spcAft>
                <a:spcPts val="400"/>
              </a:spcAft>
            </a:pPr>
            <a:r>
              <a:rPr lang="en-US" dirty="0">
                <a:latin typeface="Arial" panose="020B0604020202020204" pitchFamily="34" charset="0"/>
                <a:cs typeface="Arial" panose="020B0604020202020204" pitchFamily="34" charset="0"/>
              </a:rPr>
              <a:t>Moon vs. Earth</a:t>
            </a:r>
          </a:p>
          <a:p>
            <a:pPr marL="2514600" lvl="1">
              <a:lnSpc>
                <a:spcPct val="120000"/>
              </a:lnSpc>
              <a:spcBef>
                <a:spcPts val="0"/>
              </a:spcBef>
              <a:spcAft>
                <a:spcPts val="400"/>
              </a:spcAft>
            </a:pPr>
            <a:r>
              <a:rPr lang="en-US" dirty="0">
                <a:latin typeface="Arial" panose="020B0604020202020204" pitchFamily="34" charset="0"/>
                <a:cs typeface="Arial" panose="020B0604020202020204" pitchFamily="34" charset="0"/>
              </a:rPr>
              <a:t>Mars vs. Earth</a:t>
            </a:r>
          </a:p>
          <a:p>
            <a:pPr lvl="1">
              <a:lnSpc>
                <a:spcPct val="120000"/>
              </a:lnSpc>
              <a:spcBef>
                <a:spcPts val="0"/>
              </a:spcBef>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r>
              <a:rPr lang="en-US" sz="2600" i="1" dirty="0">
                <a:latin typeface="Arial" panose="020B0604020202020204" pitchFamily="34" charset="0"/>
                <a:cs typeface="Arial" panose="020B0604020202020204" pitchFamily="34" charset="0"/>
              </a:rPr>
              <a:t>If there are 2 people with the same planet/moon, </a:t>
            </a:r>
          </a:p>
          <a:p>
            <a:pPr marL="0" indent="0">
              <a:lnSpc>
                <a:spcPct val="120000"/>
              </a:lnSpc>
              <a:spcBef>
                <a:spcPts val="0"/>
              </a:spcBef>
              <a:buNone/>
            </a:pPr>
            <a:r>
              <a:rPr lang="en-US" sz="2600" i="1" dirty="0">
                <a:latin typeface="Arial" panose="020B0604020202020204" pitchFamily="34" charset="0"/>
                <a:cs typeface="Arial" panose="020B0604020202020204" pitchFamily="34" charset="0"/>
              </a:rPr>
              <a:t>they should each share about half of what they captured in Doodle Box C.</a:t>
            </a: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r>
              <a:rPr lang="en-US" dirty="0">
                <a:latin typeface="Arial" panose="020B0604020202020204" pitchFamily="34" charset="0"/>
                <a:cs typeface="Arial" panose="020B0604020202020204" pitchFamily="34" charset="0"/>
              </a:rPr>
              <a:t>We have about 4 minutes for this, so each person will have about 1 minute to talk.</a:t>
            </a:r>
          </a:p>
          <a:p>
            <a:pPr lvl="1">
              <a:lnSpc>
                <a:spcPct val="120000"/>
              </a:lnSpc>
              <a:spcBef>
                <a:spcPts val="0"/>
              </a:spcBef>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a:p>
            <a:pPr marL="0" indent="0">
              <a:lnSpc>
                <a:spcPct val="120000"/>
              </a:lnSpc>
              <a:spcBef>
                <a:spcPts val="0"/>
              </a:spcBef>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555A1E1-8AFF-9F4E-9C66-B5D68F1268D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94554" y="2473498"/>
            <a:ext cx="916008" cy="1158949"/>
          </a:xfrm>
          <a:prstGeom prst="rect">
            <a:avLst/>
          </a:prstGeom>
        </p:spPr>
      </p:pic>
    </p:spTree>
    <p:extLst>
      <p:ext uri="{BB962C8B-B14F-4D97-AF65-F5344CB8AC3E}">
        <p14:creationId xmlns:p14="http://schemas.microsoft.com/office/powerpoint/2010/main" val="709329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7270" y="1547494"/>
            <a:ext cx="8868947" cy="3863979"/>
            <a:chOff x="120661" y="1905673"/>
            <a:chExt cx="8868947" cy="3863979"/>
          </a:xfrm>
        </p:grpSpPr>
        <p:pic>
          <p:nvPicPr>
            <p:cNvPr id="7" name="Picture 6">
              <a:extLst>
                <a:ext uri="{FF2B5EF4-FFF2-40B4-BE49-F238E27FC236}">
                  <a16:creationId xmlns:a16="http://schemas.microsoft.com/office/drawing/2014/main" id="{4D921328-7237-40C3-9372-697D5F6C71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0661" y="1905673"/>
              <a:ext cx="8868947" cy="3860949"/>
            </a:xfrm>
            <a:prstGeom prst="rect">
              <a:avLst/>
            </a:prstGeom>
          </p:spPr>
        </p:pic>
        <p:pic>
          <p:nvPicPr>
            <p:cNvPr id="6" name="Picture 5">
              <a:extLst>
                <a:ext uri="{FF2B5EF4-FFF2-40B4-BE49-F238E27FC236}">
                  <a16:creationId xmlns:a16="http://schemas.microsoft.com/office/drawing/2014/main" id="{40CE22DE-053C-446C-9DC3-5A78DB1559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37458" y="4926570"/>
              <a:ext cx="887382" cy="843082"/>
            </a:xfrm>
            <a:prstGeom prst="rect">
              <a:avLst/>
            </a:prstGeom>
          </p:spPr>
        </p:pic>
        <p:sp>
          <p:nvSpPr>
            <p:cNvPr id="11" name="Title 1">
              <a:extLst>
                <a:ext uri="{FF2B5EF4-FFF2-40B4-BE49-F238E27FC236}">
                  <a16:creationId xmlns:a16="http://schemas.microsoft.com/office/drawing/2014/main" id="{31CE627E-77F6-4ECA-A2F0-BC7186C3DFB4}"/>
                </a:ext>
              </a:extLst>
            </p:cNvPr>
            <p:cNvSpPr txBox="1">
              <a:spLocks/>
            </p:cNvSpPr>
            <p:nvPr/>
          </p:nvSpPr>
          <p:spPr>
            <a:xfrm>
              <a:off x="326334" y="1951169"/>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Mercury</a:t>
              </a:r>
            </a:p>
          </p:txBody>
        </p:sp>
        <p:sp>
          <p:nvSpPr>
            <p:cNvPr id="12" name="Title 1">
              <a:extLst>
                <a:ext uri="{FF2B5EF4-FFF2-40B4-BE49-F238E27FC236}">
                  <a16:creationId xmlns:a16="http://schemas.microsoft.com/office/drawing/2014/main" id="{2A3528B9-DFEC-4CF0-8BDB-F437DBCDC65B}"/>
                </a:ext>
              </a:extLst>
            </p:cNvPr>
            <p:cNvSpPr txBox="1">
              <a:spLocks/>
            </p:cNvSpPr>
            <p:nvPr/>
          </p:nvSpPr>
          <p:spPr>
            <a:xfrm>
              <a:off x="2480768" y="1963010"/>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Venus</a:t>
              </a:r>
            </a:p>
          </p:txBody>
        </p:sp>
        <p:sp>
          <p:nvSpPr>
            <p:cNvPr id="13" name="Title 1">
              <a:extLst>
                <a:ext uri="{FF2B5EF4-FFF2-40B4-BE49-F238E27FC236}">
                  <a16:creationId xmlns:a16="http://schemas.microsoft.com/office/drawing/2014/main" id="{367AE0E4-0F66-4C5E-A90B-9BB36FFD9120}"/>
                </a:ext>
              </a:extLst>
            </p:cNvPr>
            <p:cNvSpPr txBox="1">
              <a:spLocks/>
            </p:cNvSpPr>
            <p:nvPr/>
          </p:nvSpPr>
          <p:spPr>
            <a:xfrm>
              <a:off x="5375999" y="196301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Earth</a:t>
              </a:r>
            </a:p>
          </p:txBody>
        </p:sp>
        <p:sp>
          <p:nvSpPr>
            <p:cNvPr id="14" name="Title 1">
              <a:extLst>
                <a:ext uri="{FF2B5EF4-FFF2-40B4-BE49-F238E27FC236}">
                  <a16:creationId xmlns:a16="http://schemas.microsoft.com/office/drawing/2014/main" id="{70057381-F11C-4B7C-BF80-E8346FBED27B}"/>
                </a:ext>
              </a:extLst>
            </p:cNvPr>
            <p:cNvSpPr txBox="1">
              <a:spLocks/>
            </p:cNvSpPr>
            <p:nvPr/>
          </p:nvSpPr>
          <p:spPr>
            <a:xfrm>
              <a:off x="5759124" y="5200582"/>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Moon</a:t>
              </a:r>
            </a:p>
          </p:txBody>
        </p:sp>
        <p:sp>
          <p:nvSpPr>
            <p:cNvPr id="15" name="Title 1">
              <a:extLst>
                <a:ext uri="{FF2B5EF4-FFF2-40B4-BE49-F238E27FC236}">
                  <a16:creationId xmlns:a16="http://schemas.microsoft.com/office/drawing/2014/main" id="{B6F3F944-4DC7-4ED3-B4E5-E8FC04C07E8E}"/>
                </a:ext>
              </a:extLst>
            </p:cNvPr>
            <p:cNvSpPr txBox="1">
              <a:spLocks/>
            </p:cNvSpPr>
            <p:nvPr/>
          </p:nvSpPr>
          <p:spPr>
            <a:xfrm>
              <a:off x="7670987" y="195117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Mars</a:t>
              </a:r>
            </a:p>
          </p:txBody>
        </p:sp>
        <p:sp>
          <p:nvSpPr>
            <p:cNvPr id="19" name="TextBox 18">
              <a:extLst>
                <a:ext uri="{FF2B5EF4-FFF2-40B4-BE49-F238E27FC236}">
                  <a16:creationId xmlns:a16="http://schemas.microsoft.com/office/drawing/2014/main" id="{D58F7103-40D2-4DF7-8D32-8944C2FCDECA}"/>
                </a:ext>
              </a:extLst>
            </p:cNvPr>
            <p:cNvSpPr txBox="1"/>
            <p:nvPr/>
          </p:nvSpPr>
          <p:spPr>
            <a:xfrm>
              <a:off x="154393" y="4999412"/>
              <a:ext cx="4430486" cy="738664"/>
            </a:xfrm>
            <a:prstGeom prst="rect">
              <a:avLst/>
            </a:prstGeom>
            <a:noFill/>
          </p:spPr>
          <p:txBody>
            <a:bodyPr wrap="square" rtlCol="0">
              <a:spAutoFit/>
            </a:bodyPr>
            <a:lstStyle/>
            <a:p>
              <a:r>
                <a:rPr lang="en-US" sz="1400" i="1" dirty="0">
                  <a:solidFill>
                    <a:schemeClr val="bg1"/>
                  </a:solidFill>
                  <a:latin typeface="Arial" panose="020B0604020202020204" pitchFamily="34" charset="0"/>
                  <a:cs typeface="Arial" panose="020B0604020202020204" pitchFamily="34" charset="0"/>
                </a:rPr>
                <a:t>Note:</a:t>
              </a:r>
            </a:p>
            <a:p>
              <a:r>
                <a:rPr lang="en-US" sz="1400" i="1" dirty="0">
                  <a:solidFill>
                    <a:schemeClr val="bg1"/>
                  </a:solidFill>
                  <a:latin typeface="Arial" panose="020B0604020202020204" pitchFamily="34" charset="0"/>
                  <a:cs typeface="Arial" panose="020B0604020202020204" pitchFamily="34" charset="0"/>
                </a:rPr>
                <a:t>The diameters/sizes are to scale.</a:t>
              </a:r>
            </a:p>
            <a:p>
              <a:r>
                <a:rPr lang="en-US" sz="1400" i="1" dirty="0">
                  <a:solidFill>
                    <a:schemeClr val="bg1"/>
                  </a:solidFill>
                  <a:latin typeface="Arial" panose="020B0604020202020204" pitchFamily="34" charset="0"/>
                  <a:cs typeface="Arial" panose="020B0604020202020204" pitchFamily="34" charset="0"/>
                </a:rPr>
                <a:t>The distances between the objects is NOT to scale.</a:t>
              </a:r>
            </a:p>
          </p:txBody>
        </p:sp>
      </p:grpSp>
      <p:sp>
        <p:nvSpPr>
          <p:cNvPr id="20" name="TextBox 19">
            <a:extLst>
              <a:ext uri="{FF2B5EF4-FFF2-40B4-BE49-F238E27FC236}">
                <a16:creationId xmlns:a16="http://schemas.microsoft.com/office/drawing/2014/main" id="{0FC1A945-3B0E-401E-976F-900694B09C46}"/>
              </a:ext>
            </a:extLst>
          </p:cNvPr>
          <p:cNvSpPr txBox="1"/>
          <p:nvPr/>
        </p:nvSpPr>
        <p:spPr>
          <a:xfrm>
            <a:off x="312448" y="71133"/>
            <a:ext cx="8578592" cy="144655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Discuss with your new group—then write your answer in </a:t>
            </a:r>
            <a:r>
              <a:rPr lang="en-US" sz="2200" u="sng" dirty="0">
                <a:latin typeface="Arial" panose="020B0604020202020204" pitchFamily="34" charset="0"/>
                <a:cs typeface="Arial" panose="020B0604020202020204" pitchFamily="34" charset="0"/>
              </a:rPr>
              <a:t>Doodle Box E</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When you compare the Earth to the moon and other nearby planets, what makes Earth unique? In other words, what characteristics are only found on Earth? </a:t>
            </a:r>
            <a:r>
              <a:rPr lang="en-US" sz="2200" dirty="0">
                <a:latin typeface="Arial" panose="020B0604020202020204" pitchFamily="34" charset="0"/>
                <a:cs typeface="Arial" panose="020B0604020202020204" pitchFamily="34" charset="0"/>
              </a:rPr>
              <a:t>(4 minutes)</a:t>
            </a:r>
            <a:endParaRPr lang="en-US" sz="22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FC1A945-3B0E-401E-976F-900694B09C46}"/>
              </a:ext>
            </a:extLst>
          </p:cNvPr>
          <p:cNvSpPr txBox="1"/>
          <p:nvPr/>
        </p:nvSpPr>
        <p:spPr>
          <a:xfrm>
            <a:off x="1396467" y="5411473"/>
            <a:ext cx="8052281" cy="1107996"/>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If there are characteristics you aren’t sure are unique, place them in </a:t>
            </a:r>
            <a:r>
              <a:rPr lang="en-US" sz="2200" b="1" u="sng" dirty="0">
                <a:latin typeface="Arial" panose="020B0604020202020204" pitchFamily="34" charset="0"/>
                <a:cs typeface="Arial" panose="020B0604020202020204" pitchFamily="34" charset="0"/>
              </a:rPr>
              <a:t>the center box in Doodle E</a:t>
            </a:r>
            <a:r>
              <a:rPr lang="en-US" sz="2200" dirty="0">
                <a:latin typeface="Arial" panose="020B0604020202020204" pitchFamily="34" charset="0"/>
                <a:cs typeface="Arial" panose="020B0604020202020204" pitchFamily="34" charset="0"/>
              </a:rPr>
              <a:t>.  We’ll talk about it in a few minutes.</a:t>
            </a:r>
            <a:endParaRPr lang="en-US" sz="22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B65DB3F-4D5D-A349-B98D-7C32B589B93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43843" y="5438254"/>
            <a:ext cx="1052624" cy="891044"/>
          </a:xfrm>
          <a:prstGeom prst="rect">
            <a:avLst/>
          </a:prstGeom>
        </p:spPr>
      </p:pic>
    </p:spTree>
    <p:extLst>
      <p:ext uri="{BB962C8B-B14F-4D97-AF65-F5344CB8AC3E}">
        <p14:creationId xmlns:p14="http://schemas.microsoft.com/office/powerpoint/2010/main" val="12557640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FC1A945-3B0E-401E-976F-900694B09C46}"/>
              </a:ext>
            </a:extLst>
          </p:cNvPr>
          <p:cNvSpPr txBox="1"/>
          <p:nvPr/>
        </p:nvSpPr>
        <p:spPr>
          <a:xfrm>
            <a:off x="392777" y="91844"/>
            <a:ext cx="8501666" cy="147732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What makes Earth unique?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Share out ONE unique characteristic of earth per group. </a:t>
            </a:r>
          </a:p>
          <a:p>
            <a:r>
              <a:rPr lang="en-US" dirty="0">
                <a:latin typeface="Arial" panose="020B0604020202020204" pitchFamily="34" charset="0"/>
                <a:cs typeface="Arial" panose="020B0604020202020204" pitchFamily="34" charset="0"/>
              </a:rPr>
              <a:t>(These are the ideas that you’ve described in the left portion of </a:t>
            </a:r>
            <a:r>
              <a:rPr lang="en-US" b="1" dirty="0">
                <a:latin typeface="Arial" panose="020B0604020202020204" pitchFamily="34" charset="0"/>
                <a:cs typeface="Arial" panose="020B0604020202020204" pitchFamily="34" charset="0"/>
              </a:rPr>
              <a:t>Doodle Box E.)</a:t>
            </a:r>
          </a:p>
        </p:txBody>
      </p:sp>
      <p:grpSp>
        <p:nvGrpSpPr>
          <p:cNvPr id="12" name="Group 11"/>
          <p:cNvGrpSpPr/>
          <p:nvPr/>
        </p:nvGrpSpPr>
        <p:grpSpPr>
          <a:xfrm>
            <a:off x="150478" y="1905673"/>
            <a:ext cx="8868947" cy="3863979"/>
            <a:chOff x="120661" y="1905673"/>
            <a:chExt cx="8868947" cy="3863979"/>
          </a:xfrm>
        </p:grpSpPr>
        <p:pic>
          <p:nvPicPr>
            <p:cNvPr id="13" name="Picture 12">
              <a:extLst>
                <a:ext uri="{FF2B5EF4-FFF2-40B4-BE49-F238E27FC236}">
                  <a16:creationId xmlns:a16="http://schemas.microsoft.com/office/drawing/2014/main" id="{4D921328-7237-40C3-9372-697D5F6C71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0661" y="1905673"/>
              <a:ext cx="8868947" cy="3860949"/>
            </a:xfrm>
            <a:prstGeom prst="rect">
              <a:avLst/>
            </a:prstGeom>
          </p:spPr>
        </p:pic>
        <p:pic>
          <p:nvPicPr>
            <p:cNvPr id="14" name="Picture 13">
              <a:extLst>
                <a:ext uri="{FF2B5EF4-FFF2-40B4-BE49-F238E27FC236}">
                  <a16:creationId xmlns:a16="http://schemas.microsoft.com/office/drawing/2014/main" id="{40CE22DE-053C-446C-9DC3-5A78DB1559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37458" y="4926570"/>
              <a:ext cx="887382" cy="843082"/>
            </a:xfrm>
            <a:prstGeom prst="rect">
              <a:avLst/>
            </a:prstGeom>
          </p:spPr>
        </p:pic>
        <p:sp>
          <p:nvSpPr>
            <p:cNvPr id="15" name="Title 1">
              <a:extLst>
                <a:ext uri="{FF2B5EF4-FFF2-40B4-BE49-F238E27FC236}">
                  <a16:creationId xmlns:a16="http://schemas.microsoft.com/office/drawing/2014/main" id="{31CE627E-77F6-4ECA-A2F0-BC7186C3DFB4}"/>
                </a:ext>
              </a:extLst>
            </p:cNvPr>
            <p:cNvSpPr txBox="1">
              <a:spLocks/>
            </p:cNvSpPr>
            <p:nvPr/>
          </p:nvSpPr>
          <p:spPr>
            <a:xfrm>
              <a:off x="326334" y="1951169"/>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Mercury</a:t>
              </a:r>
            </a:p>
          </p:txBody>
        </p:sp>
        <p:sp>
          <p:nvSpPr>
            <p:cNvPr id="16" name="Title 1">
              <a:extLst>
                <a:ext uri="{FF2B5EF4-FFF2-40B4-BE49-F238E27FC236}">
                  <a16:creationId xmlns:a16="http://schemas.microsoft.com/office/drawing/2014/main" id="{2A3528B9-DFEC-4CF0-8BDB-F437DBCDC65B}"/>
                </a:ext>
              </a:extLst>
            </p:cNvPr>
            <p:cNvSpPr txBox="1">
              <a:spLocks/>
            </p:cNvSpPr>
            <p:nvPr/>
          </p:nvSpPr>
          <p:spPr>
            <a:xfrm>
              <a:off x="2480768" y="1963010"/>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Venus</a:t>
              </a:r>
            </a:p>
          </p:txBody>
        </p:sp>
        <p:sp>
          <p:nvSpPr>
            <p:cNvPr id="19" name="Title 1">
              <a:extLst>
                <a:ext uri="{FF2B5EF4-FFF2-40B4-BE49-F238E27FC236}">
                  <a16:creationId xmlns:a16="http://schemas.microsoft.com/office/drawing/2014/main" id="{367AE0E4-0F66-4C5E-A90B-9BB36FFD9120}"/>
                </a:ext>
              </a:extLst>
            </p:cNvPr>
            <p:cNvSpPr txBox="1">
              <a:spLocks/>
            </p:cNvSpPr>
            <p:nvPr/>
          </p:nvSpPr>
          <p:spPr>
            <a:xfrm>
              <a:off x="5375999" y="196301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Earth</a:t>
              </a:r>
            </a:p>
          </p:txBody>
        </p:sp>
        <p:sp>
          <p:nvSpPr>
            <p:cNvPr id="28" name="Title 1">
              <a:extLst>
                <a:ext uri="{FF2B5EF4-FFF2-40B4-BE49-F238E27FC236}">
                  <a16:creationId xmlns:a16="http://schemas.microsoft.com/office/drawing/2014/main" id="{70057381-F11C-4B7C-BF80-E8346FBED27B}"/>
                </a:ext>
              </a:extLst>
            </p:cNvPr>
            <p:cNvSpPr txBox="1">
              <a:spLocks/>
            </p:cNvSpPr>
            <p:nvPr/>
          </p:nvSpPr>
          <p:spPr>
            <a:xfrm>
              <a:off x="5759124" y="5200582"/>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Moon</a:t>
              </a:r>
            </a:p>
          </p:txBody>
        </p:sp>
        <p:sp>
          <p:nvSpPr>
            <p:cNvPr id="29" name="Title 1">
              <a:extLst>
                <a:ext uri="{FF2B5EF4-FFF2-40B4-BE49-F238E27FC236}">
                  <a16:creationId xmlns:a16="http://schemas.microsoft.com/office/drawing/2014/main" id="{B6F3F944-4DC7-4ED3-B4E5-E8FC04C07E8E}"/>
                </a:ext>
              </a:extLst>
            </p:cNvPr>
            <p:cNvSpPr txBox="1">
              <a:spLocks/>
            </p:cNvSpPr>
            <p:nvPr/>
          </p:nvSpPr>
          <p:spPr>
            <a:xfrm>
              <a:off x="7670987" y="195117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Mars</a:t>
              </a:r>
            </a:p>
          </p:txBody>
        </p:sp>
        <p:sp>
          <p:nvSpPr>
            <p:cNvPr id="30" name="TextBox 29">
              <a:extLst>
                <a:ext uri="{FF2B5EF4-FFF2-40B4-BE49-F238E27FC236}">
                  <a16:creationId xmlns:a16="http://schemas.microsoft.com/office/drawing/2014/main" id="{D58F7103-40D2-4DF7-8D32-8944C2FCDECA}"/>
                </a:ext>
              </a:extLst>
            </p:cNvPr>
            <p:cNvSpPr txBox="1"/>
            <p:nvPr/>
          </p:nvSpPr>
          <p:spPr>
            <a:xfrm>
              <a:off x="154393" y="4999412"/>
              <a:ext cx="4430486" cy="738664"/>
            </a:xfrm>
            <a:prstGeom prst="rect">
              <a:avLst/>
            </a:prstGeom>
            <a:noFill/>
          </p:spPr>
          <p:txBody>
            <a:bodyPr wrap="square" rtlCol="0">
              <a:spAutoFit/>
            </a:bodyPr>
            <a:lstStyle/>
            <a:p>
              <a:r>
                <a:rPr lang="en-US" sz="1400" i="1" dirty="0">
                  <a:solidFill>
                    <a:schemeClr val="bg1"/>
                  </a:solidFill>
                  <a:latin typeface="Arial" panose="020B0604020202020204" pitchFamily="34" charset="0"/>
                  <a:cs typeface="Arial" panose="020B0604020202020204" pitchFamily="34" charset="0"/>
                </a:rPr>
                <a:t>Note:</a:t>
              </a:r>
            </a:p>
            <a:p>
              <a:r>
                <a:rPr lang="en-US" sz="1400" i="1" dirty="0">
                  <a:solidFill>
                    <a:schemeClr val="bg1"/>
                  </a:solidFill>
                  <a:latin typeface="Arial" panose="020B0604020202020204" pitchFamily="34" charset="0"/>
                  <a:cs typeface="Arial" panose="020B0604020202020204" pitchFamily="34" charset="0"/>
                </a:rPr>
                <a:t>The diameters/sizes are to scale.</a:t>
              </a:r>
            </a:p>
            <a:p>
              <a:r>
                <a:rPr lang="en-US" sz="1400" i="1" dirty="0">
                  <a:solidFill>
                    <a:schemeClr val="bg1"/>
                  </a:solidFill>
                  <a:latin typeface="Arial" panose="020B0604020202020204" pitchFamily="34" charset="0"/>
                  <a:cs typeface="Arial" panose="020B0604020202020204" pitchFamily="34" charset="0"/>
                </a:rPr>
                <a:t>The distances between the objects is NOT to scale.</a:t>
              </a:r>
            </a:p>
          </p:txBody>
        </p:sp>
      </p:grpSp>
      <p:pic>
        <p:nvPicPr>
          <p:cNvPr id="18" name="Picture 17">
            <a:extLst>
              <a:ext uri="{FF2B5EF4-FFF2-40B4-BE49-F238E27FC236}">
                <a16:creationId xmlns:a16="http://schemas.microsoft.com/office/drawing/2014/main" id="{0C29E252-08A4-3F45-9985-22BD6432A50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956481" y="25753"/>
            <a:ext cx="1221587" cy="886968"/>
          </a:xfrm>
          <a:prstGeom prst="rect">
            <a:avLst/>
          </a:prstGeom>
        </p:spPr>
      </p:pic>
    </p:spTree>
    <p:extLst>
      <p:ext uri="{BB962C8B-B14F-4D97-AF65-F5344CB8AC3E}">
        <p14:creationId xmlns:p14="http://schemas.microsoft.com/office/powerpoint/2010/main" val="5101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3" end="3"/>
                                            </p:txEl>
                                          </p:spTgt>
                                        </p:tgtEl>
                                        <p:attrNameLst>
                                          <p:attrName>style.visibility</p:attrName>
                                        </p:attrNameLst>
                                      </p:cBhvr>
                                      <p:to>
                                        <p:strVal val="visible"/>
                                      </p:to>
                                    </p:set>
                                    <p:animEffect transition="in" filter="fade">
                                      <p:cBhvr>
                                        <p:cTn id="10" dur="500"/>
                                        <p:tgtEl>
                                          <p:spTgt spid="20">
                                            <p:txEl>
                                              <p:pRg st="3" end="3"/>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4827" y="546698"/>
            <a:ext cx="4241087" cy="609872"/>
          </a:xfrm>
        </p:spPr>
        <p:txBody>
          <a:bodyPr>
            <a:normAutofit fontScale="90000"/>
          </a:bodyPr>
          <a:lstStyle/>
          <a:p>
            <a:r>
              <a:rPr lang="en-US" dirty="0">
                <a:latin typeface="Arial" panose="020B0604020202020204" pitchFamily="34" charset="0"/>
                <a:cs typeface="Arial" panose="020B0604020202020204" pitchFamily="34" charset="0"/>
              </a:rPr>
              <a:t>Big Differences…</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34236" y="1480467"/>
            <a:ext cx="8609764" cy="1988036"/>
          </a:xfrm>
        </p:spPr>
        <p:txBody>
          <a:bodyPr>
            <a:normAutofit fontScale="92500" lnSpcReduction="10000"/>
          </a:bodyPr>
          <a:lstStyle/>
          <a:p>
            <a:pPr marL="385763" indent="-385763">
              <a:lnSpc>
                <a:spcPct val="120000"/>
              </a:lnSpc>
              <a:spcBef>
                <a:spcPts val="0"/>
              </a:spcBef>
              <a:spcAft>
                <a:spcPts val="1200"/>
              </a:spcAft>
              <a:buFont typeface="+mj-lt"/>
              <a:buAutoNum type="arabicPeriod"/>
            </a:pPr>
            <a:r>
              <a:rPr lang="en-US" b="1" dirty="0">
                <a:latin typeface="Arial" panose="020B0604020202020204" pitchFamily="34" charset="0"/>
                <a:cs typeface="Arial" panose="020B0604020202020204" pitchFamily="34" charset="0"/>
              </a:rPr>
              <a:t>Water covers a lot of the Earth. </a:t>
            </a:r>
            <a:endParaRPr lang="en-US" i="1" dirty="0">
              <a:latin typeface="Arial" panose="020B0604020202020204" pitchFamily="34" charset="0"/>
              <a:cs typeface="Arial" panose="020B0604020202020204" pitchFamily="34" charset="0"/>
            </a:endParaRPr>
          </a:p>
          <a:p>
            <a:pPr marL="1371600" lvl="3" indent="0">
              <a:buNone/>
            </a:pPr>
            <a:r>
              <a:rPr lang="en-US" sz="2600" i="1" dirty="0">
                <a:latin typeface="Arial" panose="020B0604020202020204" pitchFamily="34" charset="0"/>
                <a:cs typeface="Arial" panose="020B0604020202020204" pitchFamily="34" charset="0"/>
              </a:rPr>
              <a:t>Could there be water elsewhere? </a:t>
            </a:r>
          </a:p>
          <a:p>
            <a:pPr marL="1371600" lvl="3" indent="0">
              <a:lnSpc>
                <a:spcPct val="120000"/>
              </a:lnSpc>
              <a:spcBef>
                <a:spcPts val="0"/>
              </a:spcBef>
              <a:buNone/>
            </a:pPr>
            <a:r>
              <a:rPr lang="en-US" sz="2600" i="1" dirty="0">
                <a:latin typeface="Arial" panose="020B0604020202020204" pitchFamily="34" charset="0"/>
                <a:cs typeface="Arial" panose="020B0604020202020204" pitchFamily="34" charset="0"/>
              </a:rPr>
              <a:t>Do you think there was once water on any other planets? Discuss with your group (3 minutes).</a:t>
            </a:r>
          </a:p>
          <a:p>
            <a:pPr marL="0"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0916" y="3792400"/>
            <a:ext cx="2848851" cy="213663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19965" y="3792400"/>
            <a:ext cx="6011963" cy="2136638"/>
          </a:xfrm>
          <a:prstGeom prst="rect">
            <a:avLst/>
          </a:prstGeom>
        </p:spPr>
      </p:pic>
      <p:sp>
        <p:nvSpPr>
          <p:cNvPr id="5" name="TextBox 4"/>
          <p:cNvSpPr txBox="1"/>
          <p:nvPr/>
        </p:nvSpPr>
        <p:spPr>
          <a:xfrm>
            <a:off x="6281057" y="413656"/>
            <a:ext cx="2503714" cy="1200329"/>
          </a:xfrm>
          <a:prstGeom prst="rect">
            <a:avLst/>
          </a:prstGeom>
          <a:noFill/>
        </p:spPr>
        <p:txBody>
          <a:bodyPr wrap="square" rtlCol="0">
            <a:spAutoFit/>
          </a:bodyPr>
          <a:lstStyle/>
          <a:p>
            <a:r>
              <a:rPr lang="en-US" sz="2400" dirty="0"/>
              <a:t>Add your thoughts to Doodle Box F.</a:t>
            </a:r>
          </a:p>
        </p:txBody>
      </p:sp>
      <p:pic>
        <p:nvPicPr>
          <p:cNvPr id="10" name="Picture 9">
            <a:extLst>
              <a:ext uri="{FF2B5EF4-FFF2-40B4-BE49-F238E27FC236}">
                <a16:creationId xmlns:a16="http://schemas.microsoft.com/office/drawing/2014/main" id="{1A2061FA-7F57-5041-9ED8-B254E7E45AC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28433" y="540795"/>
            <a:ext cx="1052624" cy="891044"/>
          </a:xfrm>
          <a:prstGeom prst="rect">
            <a:avLst/>
          </a:prstGeom>
        </p:spPr>
      </p:pic>
      <p:pic>
        <p:nvPicPr>
          <p:cNvPr id="13" name="Picture 12">
            <a:extLst>
              <a:ext uri="{FF2B5EF4-FFF2-40B4-BE49-F238E27FC236}">
                <a16:creationId xmlns:a16="http://schemas.microsoft.com/office/drawing/2014/main" id="{8704F58B-4B28-564E-8EE4-C3409D04FB9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60220" y="2014530"/>
            <a:ext cx="1035121" cy="891043"/>
          </a:xfrm>
          <a:prstGeom prst="rect">
            <a:avLst/>
          </a:prstGeom>
        </p:spPr>
      </p:pic>
    </p:spTree>
    <p:extLst>
      <p:ext uri="{BB962C8B-B14F-4D97-AF65-F5344CB8AC3E}">
        <p14:creationId xmlns:p14="http://schemas.microsoft.com/office/powerpoint/2010/main" val="68646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53568" y="1466034"/>
            <a:ext cx="8412709" cy="1489370"/>
          </a:xfrm>
        </p:spPr>
        <p:txBody>
          <a:bodyPr>
            <a:noAutofit/>
          </a:bodyPr>
          <a:lstStyle/>
          <a:p>
            <a:pPr marL="514350" indent="-514350">
              <a:lnSpc>
                <a:spcPct val="120000"/>
              </a:lnSpc>
              <a:spcBef>
                <a:spcPts val="0"/>
              </a:spcBef>
              <a:spcAft>
                <a:spcPts val="1200"/>
              </a:spcAft>
              <a:buFont typeface="+mj-lt"/>
              <a:buAutoNum type="arabicPeriod" startAt="2"/>
            </a:pPr>
            <a:r>
              <a:rPr lang="en-US" sz="2400" b="1" dirty="0">
                <a:latin typeface="Arial" panose="020B0604020202020204" pitchFamily="34" charset="0"/>
                <a:cs typeface="Arial" panose="020B0604020202020204" pitchFamily="34" charset="0"/>
              </a:rPr>
              <a:t>Earth is covered in clouds.</a:t>
            </a:r>
          </a:p>
          <a:p>
            <a:pPr marL="1371600" lvl="3" indent="0">
              <a:lnSpc>
                <a:spcPct val="120000"/>
              </a:lnSpc>
              <a:spcBef>
                <a:spcPts val="0"/>
              </a:spcBef>
              <a:buNone/>
            </a:pPr>
            <a:r>
              <a:rPr lang="en-US" sz="2400" i="1" dirty="0">
                <a:latin typeface="Arial" panose="020B0604020202020204" pitchFamily="34" charset="0"/>
                <a:cs typeface="Arial" panose="020B0604020202020204" pitchFamily="34" charset="0"/>
              </a:rPr>
              <a:t>Could there be water elsewhere? </a:t>
            </a:r>
          </a:p>
          <a:p>
            <a:pPr marL="1371600" lvl="3" indent="0">
              <a:lnSpc>
                <a:spcPct val="120000"/>
              </a:lnSpc>
              <a:spcBef>
                <a:spcPts val="0"/>
              </a:spcBef>
              <a:buNone/>
            </a:pPr>
            <a:r>
              <a:rPr lang="en-US" sz="2400" i="1" dirty="0">
                <a:latin typeface="Arial" panose="020B0604020202020204" pitchFamily="34" charset="0"/>
                <a:cs typeface="Arial" panose="020B0604020202020204" pitchFamily="34" charset="0"/>
              </a:rPr>
              <a:t>Do other planets have clouds? Are they like our clouds? Discuss with your group (3 minutes).</a:t>
            </a:r>
          </a:p>
          <a:p>
            <a:pPr marL="0" indent="0">
              <a:buNone/>
            </a:pPr>
            <a:endParaRPr lang="en-US" sz="2400" i="1" dirty="0"/>
          </a:p>
          <a:p>
            <a:pPr marL="0" indent="0">
              <a:buNone/>
            </a:pPr>
            <a:endParaRPr lang="en-US" sz="2400" dirty="0"/>
          </a:p>
          <a:p>
            <a:pPr marL="0" indent="0">
              <a:buNone/>
            </a:pP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4827" y="3602405"/>
            <a:ext cx="2594843" cy="278868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07108" y="3602405"/>
            <a:ext cx="5344970" cy="2788680"/>
          </a:xfrm>
          <a:prstGeom prst="rect">
            <a:avLst/>
          </a:prstGeom>
        </p:spPr>
      </p:pic>
      <p:sp>
        <p:nvSpPr>
          <p:cNvPr id="11" name="TextBox 10"/>
          <p:cNvSpPr txBox="1"/>
          <p:nvPr/>
        </p:nvSpPr>
        <p:spPr>
          <a:xfrm>
            <a:off x="6281057" y="413656"/>
            <a:ext cx="2503714" cy="1200329"/>
          </a:xfrm>
          <a:prstGeom prst="rect">
            <a:avLst/>
          </a:prstGeom>
          <a:noFill/>
        </p:spPr>
        <p:txBody>
          <a:bodyPr wrap="square" rtlCol="0">
            <a:spAutoFit/>
          </a:bodyPr>
          <a:lstStyle/>
          <a:p>
            <a:r>
              <a:rPr lang="en-US" sz="2400" dirty="0"/>
              <a:t>Add your thoughts to Doodle Box F.</a:t>
            </a:r>
          </a:p>
        </p:txBody>
      </p:sp>
      <p:sp>
        <p:nvSpPr>
          <p:cNvPr id="13" name="Title 1">
            <a:extLst>
              <a:ext uri="{FF2B5EF4-FFF2-40B4-BE49-F238E27FC236}">
                <a16:creationId xmlns:a16="http://schemas.microsoft.com/office/drawing/2014/main" id="{82F88BC6-3197-4429-846B-61705834A7E0}"/>
              </a:ext>
            </a:extLst>
          </p:cNvPr>
          <p:cNvSpPr txBox="1">
            <a:spLocks/>
          </p:cNvSpPr>
          <p:nvPr/>
        </p:nvSpPr>
        <p:spPr>
          <a:xfrm>
            <a:off x="624827" y="546698"/>
            <a:ext cx="4241087" cy="60987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Big Differences…</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ED2CC6A-F93B-5D44-A7F3-012C024D2BC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28433" y="540795"/>
            <a:ext cx="1052624" cy="891044"/>
          </a:xfrm>
          <a:prstGeom prst="rect">
            <a:avLst/>
          </a:prstGeom>
        </p:spPr>
      </p:pic>
      <p:pic>
        <p:nvPicPr>
          <p:cNvPr id="12" name="Picture 11">
            <a:extLst>
              <a:ext uri="{FF2B5EF4-FFF2-40B4-BE49-F238E27FC236}">
                <a16:creationId xmlns:a16="http://schemas.microsoft.com/office/drawing/2014/main" id="{4854E228-6B41-C24D-BABD-9EE025C84F2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60220" y="2014530"/>
            <a:ext cx="1035121" cy="891043"/>
          </a:xfrm>
          <a:prstGeom prst="rect">
            <a:avLst/>
          </a:prstGeom>
        </p:spPr>
      </p:pic>
    </p:spTree>
    <p:extLst>
      <p:ext uri="{BB962C8B-B14F-4D97-AF65-F5344CB8AC3E}">
        <p14:creationId xmlns:p14="http://schemas.microsoft.com/office/powerpoint/2010/main" val="40863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53568" y="1466034"/>
            <a:ext cx="8590432" cy="1489370"/>
          </a:xfrm>
        </p:spPr>
        <p:txBody>
          <a:bodyPr>
            <a:noAutofit/>
          </a:bodyPr>
          <a:lstStyle/>
          <a:p>
            <a:pPr marL="514350" indent="-514350">
              <a:lnSpc>
                <a:spcPct val="120000"/>
              </a:lnSpc>
              <a:spcBef>
                <a:spcPts val="0"/>
              </a:spcBef>
              <a:spcAft>
                <a:spcPts val="1200"/>
              </a:spcAft>
              <a:buFont typeface="+mj-lt"/>
              <a:buAutoNum type="arabicPeriod" startAt="3"/>
            </a:pPr>
            <a:r>
              <a:rPr lang="en-US" sz="2400" b="1" dirty="0">
                <a:latin typeface="+mj-lt"/>
                <a:cs typeface="Arial" panose="020B0604020202020204" pitchFamily="34" charset="0"/>
              </a:rPr>
              <a:t>Life!</a:t>
            </a:r>
          </a:p>
          <a:p>
            <a:pPr marL="1371600" lvl="3" indent="0">
              <a:lnSpc>
                <a:spcPct val="120000"/>
              </a:lnSpc>
              <a:spcBef>
                <a:spcPts val="0"/>
              </a:spcBef>
              <a:buNone/>
            </a:pPr>
            <a:r>
              <a:rPr lang="en-US" sz="2400" i="1" dirty="0">
                <a:latin typeface="+mj-lt"/>
                <a:cs typeface="Arial" panose="020B0604020202020204" pitchFamily="34" charset="0"/>
              </a:rPr>
              <a:t>What do we know about life on other planets?</a:t>
            </a:r>
          </a:p>
          <a:p>
            <a:pPr marL="1371600" lvl="3" indent="0">
              <a:lnSpc>
                <a:spcPct val="120000"/>
              </a:lnSpc>
              <a:spcBef>
                <a:spcPts val="0"/>
              </a:spcBef>
              <a:buNone/>
            </a:pPr>
            <a:r>
              <a:rPr lang="en-US" sz="2400" i="1" dirty="0">
                <a:latin typeface="+mj-lt"/>
                <a:cs typeface="Arial" panose="020B0604020202020204" pitchFamily="34" charset="0"/>
              </a:rPr>
              <a:t>Do other planets have life? Of any kind?</a:t>
            </a:r>
          </a:p>
          <a:p>
            <a:pPr marL="1371600" lvl="3" indent="0">
              <a:lnSpc>
                <a:spcPct val="120000"/>
              </a:lnSpc>
              <a:spcBef>
                <a:spcPts val="0"/>
              </a:spcBef>
              <a:buNone/>
            </a:pPr>
            <a:r>
              <a:rPr lang="en-US" sz="2400" i="1" dirty="0">
                <a:latin typeface="+mj-lt"/>
                <a:cs typeface="Arial" panose="020B0604020202020204" pitchFamily="34" charset="0"/>
              </a:rPr>
              <a:t>Discuss with your group (3 minutes).</a:t>
            </a:r>
          </a:p>
          <a:p>
            <a:pPr marL="0" indent="0">
              <a:lnSpc>
                <a:spcPct val="120000"/>
              </a:lnSpc>
              <a:spcBef>
                <a:spcPts val="0"/>
              </a:spcBef>
              <a:buNone/>
            </a:pPr>
            <a:endParaRPr lang="en-US" sz="2400" i="1" dirty="0">
              <a:latin typeface="+mj-lt"/>
            </a:endParaRPr>
          </a:p>
          <a:p>
            <a:pPr marL="0" indent="0">
              <a:buNone/>
            </a:pPr>
            <a:endParaRPr lang="en-US" sz="2400" dirty="0">
              <a:latin typeface="+mj-lt"/>
            </a:endParaRPr>
          </a:p>
          <a:p>
            <a:pPr marL="0" indent="0">
              <a:buNone/>
            </a:pPr>
            <a:endParaRPr lang="en-US" sz="2400" dirty="0">
              <a:latin typeface="+mj-lt"/>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825226"/>
            <a:ext cx="3902697" cy="231039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09092" y="3833444"/>
            <a:ext cx="3534907" cy="229073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60545" y="3825226"/>
            <a:ext cx="3598753" cy="2298953"/>
          </a:xfrm>
          <a:prstGeom prst="rect">
            <a:avLst/>
          </a:prstGeom>
        </p:spPr>
      </p:pic>
      <p:sp>
        <p:nvSpPr>
          <p:cNvPr id="10" name="TextBox 9"/>
          <p:cNvSpPr txBox="1"/>
          <p:nvPr/>
        </p:nvSpPr>
        <p:spPr>
          <a:xfrm>
            <a:off x="6281057" y="399089"/>
            <a:ext cx="2503714" cy="1200329"/>
          </a:xfrm>
          <a:prstGeom prst="rect">
            <a:avLst/>
          </a:prstGeom>
          <a:noFill/>
        </p:spPr>
        <p:txBody>
          <a:bodyPr wrap="square" rtlCol="0">
            <a:spAutoFit/>
          </a:bodyPr>
          <a:lstStyle/>
          <a:p>
            <a:r>
              <a:rPr lang="en-US" sz="2400" dirty="0"/>
              <a:t>Add your thoughts to Doodle Box F.</a:t>
            </a:r>
          </a:p>
        </p:txBody>
      </p:sp>
      <p:sp>
        <p:nvSpPr>
          <p:cNvPr id="13" name="Title 1">
            <a:extLst>
              <a:ext uri="{FF2B5EF4-FFF2-40B4-BE49-F238E27FC236}">
                <a16:creationId xmlns:a16="http://schemas.microsoft.com/office/drawing/2014/main" id="{82F88BC6-3197-4429-846B-61705834A7E0}"/>
              </a:ext>
            </a:extLst>
          </p:cNvPr>
          <p:cNvSpPr>
            <a:spLocks noGrp="1"/>
          </p:cNvSpPr>
          <p:nvPr>
            <p:ph type="title"/>
          </p:nvPr>
        </p:nvSpPr>
        <p:spPr>
          <a:xfrm>
            <a:off x="624827" y="546698"/>
            <a:ext cx="4241087" cy="609872"/>
          </a:xfrm>
        </p:spPr>
        <p:txBody>
          <a:bodyPr>
            <a:normAutofit fontScale="90000"/>
          </a:bodyPr>
          <a:lstStyle/>
          <a:p>
            <a:r>
              <a:rPr lang="en-US" dirty="0">
                <a:latin typeface="Arial" panose="020B0604020202020204" pitchFamily="34" charset="0"/>
                <a:cs typeface="Arial" panose="020B0604020202020204" pitchFamily="34" charset="0"/>
              </a:rPr>
              <a:t>Big Differences…</a:t>
            </a:r>
          </a:p>
        </p:txBody>
      </p:sp>
      <p:pic>
        <p:nvPicPr>
          <p:cNvPr id="12" name="Picture 11">
            <a:extLst>
              <a:ext uri="{FF2B5EF4-FFF2-40B4-BE49-F238E27FC236}">
                <a16:creationId xmlns:a16="http://schemas.microsoft.com/office/drawing/2014/main" id="{D3E9FB36-EBA0-E840-A0DD-C0DA8CCDFF8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228433" y="540795"/>
            <a:ext cx="1052624" cy="891044"/>
          </a:xfrm>
          <a:prstGeom prst="rect">
            <a:avLst/>
          </a:prstGeom>
        </p:spPr>
      </p:pic>
      <p:pic>
        <p:nvPicPr>
          <p:cNvPr id="15" name="Picture 14">
            <a:extLst>
              <a:ext uri="{FF2B5EF4-FFF2-40B4-BE49-F238E27FC236}">
                <a16:creationId xmlns:a16="http://schemas.microsoft.com/office/drawing/2014/main" id="{73E69C32-130E-BC48-9FE5-5C2605327BDA}"/>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560220" y="2014530"/>
            <a:ext cx="1035121" cy="891043"/>
          </a:xfrm>
          <a:prstGeom prst="rect">
            <a:avLst/>
          </a:prstGeom>
        </p:spPr>
      </p:pic>
    </p:spTree>
    <p:extLst>
      <p:ext uri="{BB962C8B-B14F-4D97-AF65-F5344CB8AC3E}">
        <p14:creationId xmlns:p14="http://schemas.microsoft.com/office/powerpoint/2010/main" val="363250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417092"/>
            <a:ext cx="7886700" cy="609872"/>
          </a:xfrm>
        </p:spPr>
        <p:txBody>
          <a:bodyPr>
            <a:noAutofit/>
          </a:bodyPr>
          <a:lstStyle/>
          <a:p>
            <a:r>
              <a:rPr lang="en-US" sz="3200" dirty="0">
                <a:latin typeface="Arial" panose="020B0604020202020204" pitchFamily="34" charset="0"/>
                <a:cs typeface="Arial" panose="020B0604020202020204" pitchFamily="34" charset="0"/>
              </a:rPr>
              <a:t>You will get a new handout for reference.</a:t>
            </a:r>
          </a:p>
        </p:txBody>
      </p:sp>
      <p:pic>
        <p:nvPicPr>
          <p:cNvPr id="4" name="Picture 3">
            <a:extLst>
              <a:ext uri="{FF2B5EF4-FFF2-40B4-BE49-F238E27FC236}">
                <a16:creationId xmlns:a16="http://schemas.microsoft.com/office/drawing/2014/main" id="{97C8EF47-0265-4EEC-9136-DED809C1E71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8549" y="1116598"/>
            <a:ext cx="7548938" cy="4858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656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noAutofit/>
          </a:bodyPr>
          <a:lstStyle>
            <a:lvl1pPr>
              <a:defRPr sz="3400"/>
            </a:lvl1pPr>
          </a:lstStyle>
          <a:p>
            <a:r>
              <a:rPr lang="en-US" sz="2400" dirty="0" smtClean="0"/>
              <a:t>Phenomenon-Question-Model</a:t>
            </a:r>
            <a:endParaRPr sz="2400" dirty="0"/>
          </a:p>
        </p:txBody>
      </p:sp>
      <p:sp>
        <p:nvSpPr>
          <p:cNvPr id="5" name="TextBox 4"/>
          <p:cNvSpPr txBox="1"/>
          <p:nvPr/>
        </p:nvSpPr>
        <p:spPr>
          <a:xfrm>
            <a:off x="178392" y="765101"/>
            <a:ext cx="8751497" cy="5714385"/>
          </a:xfrm>
          <a:prstGeom prst="rect">
            <a:avLst/>
          </a:prstGeom>
          <a:noFill/>
        </p:spPr>
        <p:txBody>
          <a:bodyPr wrap="square" rtlCol="0">
            <a:spAutoFit/>
          </a:bodyPr>
          <a:lstStyle/>
          <a:p>
            <a:pPr>
              <a:spcAft>
                <a:spcPts val="600"/>
              </a:spcAft>
            </a:pPr>
            <a:r>
              <a:rPr lang="en-US" sz="1400" b="1" dirty="0" smtClean="0">
                <a:latin typeface="Arial" panose="020B0604020202020204" pitchFamily="34" charset="0"/>
                <a:cs typeface="Arial" panose="020B0604020202020204" pitchFamily="34" charset="0"/>
              </a:rPr>
              <a:t>Phenomenon: </a:t>
            </a:r>
            <a:r>
              <a:rPr lang="en-US" sz="1400" dirty="0"/>
              <a:t>The Earth is a unique planet, even among its neighbors in the inner solar system, having not only a rocky structure but also oceans, an atmosphere and life</a:t>
            </a:r>
            <a:r>
              <a:rPr lang="en-US" sz="1400" dirty="0" smtClean="0"/>
              <a:t>!</a:t>
            </a:r>
            <a:endParaRPr lang="en-US" sz="1400" dirty="0">
              <a:cs typeface="Arial" panose="020B0604020202020204" pitchFamily="34" charset="0"/>
            </a:endParaRPr>
          </a:p>
          <a:p>
            <a:pPr>
              <a:spcAft>
                <a:spcPts val="600"/>
              </a:spcAft>
            </a:pPr>
            <a:r>
              <a:rPr lang="en-US" sz="1400" b="1" dirty="0" smtClean="0">
                <a:cs typeface="Arial" panose="020B0604020202020204" pitchFamily="34" charset="0"/>
              </a:rPr>
              <a:t>Question: </a:t>
            </a:r>
            <a:r>
              <a:rPr lang="en-US" sz="1400" dirty="0" smtClean="0"/>
              <a:t>How </a:t>
            </a:r>
            <a:r>
              <a:rPr lang="en-US" sz="1400" dirty="0"/>
              <a:t>did </a:t>
            </a:r>
            <a:r>
              <a:rPr lang="en-US" sz="1400" dirty="0" smtClean="0"/>
              <a:t>Earth </a:t>
            </a:r>
            <a:r>
              <a:rPr lang="en-US" sz="1400" dirty="0"/>
              <a:t>get all of the unique features that we described in our list? </a:t>
            </a:r>
            <a:r>
              <a:rPr lang="en-US" sz="1400" dirty="0" smtClean="0"/>
              <a:t>How </a:t>
            </a:r>
            <a:r>
              <a:rPr lang="en-US" sz="1400" dirty="0"/>
              <a:t>did these various spheres (i.e. geosphere, biosphere, hydrosphere, atmosphere) of earth </a:t>
            </a:r>
            <a:r>
              <a:rPr lang="en-US" sz="1400" dirty="0" smtClean="0"/>
              <a:t>form? </a:t>
            </a:r>
          </a:p>
          <a:p>
            <a:pPr>
              <a:spcAft>
                <a:spcPts val="600"/>
              </a:spcAft>
            </a:pPr>
            <a:r>
              <a:rPr lang="en-US" sz="1400" dirty="0" smtClean="0">
                <a:sym typeface="Wingdings" panose="05000000000000000000" pitchFamily="2" charset="2"/>
              </a:rPr>
              <a:t> </a:t>
            </a:r>
            <a:r>
              <a:rPr lang="en-US" sz="1400" dirty="0" smtClean="0"/>
              <a:t>But first, let’s explore, “How </a:t>
            </a:r>
            <a:r>
              <a:rPr lang="en-US" sz="1400" dirty="0"/>
              <a:t>did the rocky Earth (the geosphere) initially come to be</a:t>
            </a:r>
            <a:r>
              <a:rPr lang="en-US" sz="1400" dirty="0" smtClean="0"/>
              <a:t>?”</a:t>
            </a:r>
            <a:endParaRPr lang="en-US" sz="1400" dirty="0">
              <a:latin typeface="Arial" panose="020B0604020202020204" pitchFamily="34" charset="0"/>
              <a:cs typeface="Arial" panose="020B0604020202020204" pitchFamily="34" charset="0"/>
            </a:endParaRPr>
          </a:p>
          <a:p>
            <a:pPr>
              <a:spcAft>
                <a:spcPts val="400"/>
              </a:spcAft>
            </a:pPr>
            <a:r>
              <a:rPr lang="en-US" sz="1400" b="1" dirty="0" smtClean="0">
                <a:latin typeface="Arial" panose="020B0604020202020204" pitchFamily="34" charset="0"/>
                <a:cs typeface="Arial" panose="020B0604020202020204" pitchFamily="34" charset="0"/>
              </a:rPr>
              <a:t>Model</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for Formation of the Earth:</a:t>
            </a:r>
          </a:p>
          <a:p>
            <a:pPr marL="285750" lvl="0" indent="-285750">
              <a:spcAft>
                <a:spcPts val="400"/>
              </a:spcAft>
              <a:buFont typeface="Arial" panose="020B0604020202020204" pitchFamily="34" charset="0"/>
              <a:buChar char="•"/>
            </a:pPr>
            <a:r>
              <a:rPr lang="en-US" sz="1400" dirty="0"/>
              <a:t>Earth formed when many small space rocks collided and came together.</a:t>
            </a:r>
          </a:p>
          <a:p>
            <a:pPr marL="285750" lvl="0" indent="-285750">
              <a:spcAft>
                <a:spcPts val="400"/>
              </a:spcAft>
              <a:buFont typeface="Arial" panose="020B0604020202020204" pitchFamily="34" charset="0"/>
              <a:buChar char="•"/>
            </a:pPr>
            <a:r>
              <a:rPr lang="en-US" sz="1400" dirty="0"/>
              <a:t>When meteors (space rocks) combine, their masses add together.</a:t>
            </a:r>
          </a:p>
          <a:p>
            <a:pPr marL="285750" lvl="0" indent="-285750">
              <a:spcAft>
                <a:spcPts val="400"/>
              </a:spcAft>
              <a:buFont typeface="Arial" panose="020B0604020202020204" pitchFamily="34" charset="0"/>
              <a:buChar char="•"/>
            </a:pPr>
            <a:r>
              <a:rPr lang="en-US" sz="1400" dirty="0"/>
              <a:t>Gravity increases when 1) the mass of an object increases and/or 2) when the distance between two objects decreases.</a:t>
            </a:r>
          </a:p>
          <a:p>
            <a:pPr marL="285750" lvl="0" indent="-285750">
              <a:spcAft>
                <a:spcPts val="400"/>
              </a:spcAft>
              <a:buFont typeface="Arial" panose="020B0604020202020204" pitchFamily="34" charset="0"/>
              <a:buChar char="•"/>
            </a:pPr>
            <a:r>
              <a:rPr lang="en-US" sz="1400" dirty="0"/>
              <a:t>More gravitational attraction caused more collisions as proto-Earth gained mass.</a:t>
            </a:r>
          </a:p>
          <a:p>
            <a:pPr marL="285750" lvl="0" indent="-285750">
              <a:spcAft>
                <a:spcPts val="400"/>
              </a:spcAft>
              <a:buFont typeface="Arial" panose="020B0604020202020204" pitchFamily="34" charset="0"/>
              <a:buChar char="•"/>
            </a:pPr>
            <a:r>
              <a:rPr lang="en-US" sz="1400" dirty="0"/>
              <a:t>As more and more nearby space rocks collided with the Earth, the number of nearby space rocks decreased.</a:t>
            </a:r>
          </a:p>
          <a:p>
            <a:pPr marL="285750" lvl="0" indent="-285750">
              <a:spcAft>
                <a:spcPts val="400"/>
              </a:spcAft>
              <a:buFont typeface="Arial" panose="020B0604020202020204" pitchFamily="34" charset="0"/>
              <a:buChar char="•"/>
            </a:pPr>
            <a:r>
              <a:rPr lang="en-US" sz="1400" dirty="0"/>
              <a:t>Collisions of space rocks with planets and space rocks with space rocks convert kinetic energy into heat. Increases in the mass or velocity of the objects increases the heat generated during impact.</a:t>
            </a:r>
          </a:p>
          <a:p>
            <a:pPr marL="285750" lvl="0" indent="-285750">
              <a:spcAft>
                <a:spcPts val="400"/>
              </a:spcAft>
              <a:buFont typeface="Arial" panose="020B0604020202020204" pitchFamily="34" charset="0"/>
              <a:buChar char="•"/>
            </a:pPr>
            <a:r>
              <a:rPr lang="en-US" sz="1400" dirty="0"/>
              <a:t>As proto-Earth was forming, there were so many collisions producing heat that the solid rocks melted into liquid.</a:t>
            </a:r>
          </a:p>
          <a:p>
            <a:pPr marL="285750" lvl="0" indent="-285750">
              <a:spcAft>
                <a:spcPts val="400"/>
              </a:spcAft>
              <a:buFont typeface="Arial" panose="020B0604020202020204" pitchFamily="34" charset="0"/>
              <a:buChar char="•"/>
            </a:pPr>
            <a:r>
              <a:rPr lang="en-US" sz="1400" dirty="0"/>
              <a:t>The proto-Earth was a sphere of lava being constantly hit (and heated) by more space rocks.</a:t>
            </a:r>
          </a:p>
          <a:p>
            <a:pPr marL="285750" lvl="0" indent="-285750">
              <a:spcAft>
                <a:spcPts val="400"/>
              </a:spcAft>
              <a:buFont typeface="Arial" panose="020B0604020202020204" pitchFamily="34" charset="0"/>
              <a:buChar char="•"/>
            </a:pPr>
            <a:r>
              <a:rPr lang="en-US" sz="1400" dirty="0"/>
              <a:t>As space rocks decreased in number, there were fewer collisions so the cold empty vacuum of space cooled proto-Earth down. The parts of Earth closest to the surface cooled down first, while the deepest center of earth remained molten rock.</a:t>
            </a:r>
          </a:p>
          <a:p>
            <a:pPr>
              <a:spcAft>
                <a:spcPts val="600"/>
              </a:spcAft>
            </a:pPr>
            <a:endParaRPr lang="en-US" sz="1400" dirty="0" smtClean="0">
              <a:cs typeface="Arial" panose="020B0604020202020204" pitchFamily="34" charset="0"/>
            </a:endParaRPr>
          </a:p>
        </p:txBody>
      </p:sp>
    </p:spTree>
    <p:extLst>
      <p:ext uri="{BB962C8B-B14F-4D97-AF65-F5344CB8AC3E}">
        <p14:creationId xmlns:p14="http://schemas.microsoft.com/office/powerpoint/2010/main" val="1580689792"/>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01: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E1831E4D-A4F4-F044-BC98-1573C06D6FB3}"/>
              </a:ext>
            </a:extLst>
          </p:cNvPr>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We’ve </a:t>
            </a:r>
            <a:r>
              <a:rPr lang="en-US" dirty="0"/>
              <a:t>identified some ways in which the Earth is unique, and some ways in which it resembles neighboring planets. This sets us up to generate questions and to leverage our ideas about commonalities to develop a Driving Question.</a:t>
            </a:r>
          </a:p>
        </p:txBody>
      </p:sp>
      <p:sp>
        <p:nvSpPr>
          <p:cNvPr id="5" name="Text Placeholder 4"/>
          <p:cNvSpPr>
            <a:spLocks noGrp="1"/>
          </p:cNvSpPr>
          <p:nvPr>
            <p:ph type="body" sz="quarter" idx="11"/>
          </p:nvPr>
        </p:nvSpPr>
        <p:spPr/>
        <p:txBody>
          <a:bodyPr/>
          <a:lstStyle/>
          <a:p>
            <a:pPr>
              <a:lnSpc>
                <a:spcPct val="100000"/>
              </a:lnSpc>
              <a:spcAft>
                <a:spcPts val="400"/>
              </a:spcAft>
            </a:pPr>
            <a:r>
              <a:rPr lang="en-US" dirty="0"/>
              <a:t>LS 01 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p:txBody>
      </p:sp>
    </p:spTree>
    <p:extLst>
      <p:ext uri="{BB962C8B-B14F-4D97-AF65-F5344CB8AC3E}">
        <p14:creationId xmlns:p14="http://schemas.microsoft.com/office/powerpoint/2010/main" val="153649951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02: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2BF77F2C-B27B-3940-BFF3-5E7638B5E4AD}"/>
              </a:ext>
            </a:extLst>
          </p:cNvPr>
          <p:cNvSpPr>
            <a:spLocks noGrp="1"/>
          </p:cNvSpPr>
          <p:nvPr>
            <p:ph type="body" sz="quarter" idx="10"/>
          </p:nvPr>
        </p:nvSpPr>
        <p:spPr/>
        <p:txBody>
          <a:bodyPr/>
          <a:lstStyle/>
          <a:p>
            <a:r>
              <a:rPr lang="en-US" b="1" dirty="0" smtClean="0"/>
              <a:t>We </a:t>
            </a:r>
            <a:r>
              <a:rPr lang="en-US" b="1" dirty="0"/>
              <a:t>compile the questions we have. Instead of settling immediately on a broad Driving Question about the formation of the Earth, we engage in a short discussion about the commonalities among the inner planets (including Earth). We then decide to begin our exploration of an overall question about the formation of Earth by first focusing on the geosphere. How did Earth’s rocky structure (the “geosphere”) form?</a:t>
            </a:r>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5723F8B3-0D38-CE4B-97A6-B73845A5D6B2}"/>
              </a:ext>
            </a:extLst>
          </p:cNvPr>
          <p:cNvSpPr>
            <a:spLocks noGrp="1"/>
          </p:cNvSpPr>
          <p:nvPr>
            <p:ph type="body" sz="quarter" idx="12"/>
          </p:nvPr>
        </p:nvSpPr>
        <p:spPr/>
        <p:txBody>
          <a:bodyPr/>
          <a:lstStyle/>
          <a:p>
            <a:pPr>
              <a:lnSpc>
                <a:spcPct val="100000"/>
              </a:lnSpc>
              <a:spcAft>
                <a:spcPts val="600"/>
              </a:spcAft>
            </a:pPr>
            <a:r>
              <a:rPr lang="en-US" u="sng" dirty="0"/>
              <a:t>Resources you will need</a:t>
            </a:r>
            <a:r>
              <a:rPr lang="en-US" dirty="0" smtClean="0"/>
              <a:t>:</a:t>
            </a:r>
            <a:endParaRPr lang="en-US" dirty="0"/>
          </a:p>
          <a:p>
            <a:pPr>
              <a:lnSpc>
                <a:spcPct val="100000"/>
              </a:lnSpc>
              <a:spcAft>
                <a:spcPts val="600"/>
              </a:spcAft>
            </a:pPr>
            <a:r>
              <a:rPr lang="en-US" dirty="0"/>
              <a:t>FE Doodle </a:t>
            </a:r>
            <a:r>
              <a:rPr lang="en-US" dirty="0" smtClean="0"/>
              <a:t>Sheet</a:t>
            </a:r>
            <a:endParaRPr lang="en-US" dirty="0"/>
          </a:p>
          <a:p>
            <a:pPr>
              <a:lnSpc>
                <a:spcPct val="100000"/>
              </a:lnSpc>
              <a:spcAft>
                <a:spcPts val="600"/>
              </a:spcAft>
            </a:pPr>
            <a:r>
              <a:rPr lang="en-US" dirty="0"/>
              <a:t>Cards or papers for collecting student (group) questions.</a:t>
            </a:r>
          </a:p>
          <a:p>
            <a:pPr>
              <a:lnSpc>
                <a:spcPct val="100000"/>
              </a:lnSpc>
              <a:spcAft>
                <a:spcPts val="600"/>
              </a:spcAft>
            </a:pPr>
            <a:endParaRPr lang="en-US" dirty="0"/>
          </a:p>
          <a:p>
            <a:pPr>
              <a:lnSpc>
                <a:spcPct val="100000"/>
              </a:lnSpc>
              <a:spcAft>
                <a:spcPts val="600"/>
              </a:spcAft>
            </a:pPr>
            <a:endParaRPr lang="en-US" dirty="0"/>
          </a:p>
        </p:txBody>
      </p:sp>
      <p:sp>
        <p:nvSpPr>
          <p:cNvPr id="4" name="Text Placeholder 3">
            <a:extLst>
              <a:ext uri="{FF2B5EF4-FFF2-40B4-BE49-F238E27FC236}">
                <a16:creationId xmlns:a16="http://schemas.microsoft.com/office/drawing/2014/main" id="{ECC8CC1C-DF64-CC46-B4F6-671D082AA063}"/>
              </a:ext>
            </a:extLst>
          </p:cNvPr>
          <p:cNvSpPr>
            <a:spLocks noGrp="1"/>
          </p:cNvSpPr>
          <p:nvPr>
            <p:ph type="body" sz="quarter" idx="11"/>
          </p:nvPr>
        </p:nvSpPr>
        <p:spPr/>
        <p:txBody>
          <a:bodyPr/>
          <a:lstStyle/>
          <a:p>
            <a:r>
              <a:rPr lang="en-US" dirty="0"/>
              <a:t>30-55 minutes</a:t>
            </a:r>
          </a:p>
        </p:txBody>
      </p:sp>
    </p:spTree>
    <p:extLst>
      <p:ext uri="{BB962C8B-B14F-4D97-AF65-F5344CB8AC3E}">
        <p14:creationId xmlns:p14="http://schemas.microsoft.com/office/powerpoint/2010/main" val="86808344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LS 02: Driving Question – How did our unique Earth form?</a:t>
            </a:r>
          </a:p>
        </p:txBody>
      </p:sp>
      <p:sp>
        <p:nvSpPr>
          <p:cNvPr id="7" name="Text Placeholder 6"/>
          <p:cNvSpPr>
            <a:spLocks noGrp="1"/>
          </p:cNvSpPr>
          <p:nvPr>
            <p:ph type="body" sz="quarter" idx="10"/>
          </p:nvPr>
        </p:nvSpPr>
        <p:spPr/>
        <p:txBody>
          <a:bodyPr/>
          <a:lstStyle/>
          <a:p>
            <a:r>
              <a:rPr lang="en-US" dirty="0"/>
              <a:t>In this segment, we begin by asking students to compile a series of questions they are wondering about. Some of the questions are likely to seem more productive than others, but we’ll help the class move in the direction of a logical first step. Questions that are fact-based (just need research attention) or that are beyond the scope of the unit should be posted to the Parking Lot for now. (See the website for a description of the Parking Lot and how to use it in your classroom.) As this unit is about formation of the Earth, we’d like to land on a driving question something like, “How did the earth form?” Basically, the first part of the model we build addresses the geosphere, so we’d like to steer the class in this direction first.</a:t>
            </a:r>
          </a:p>
          <a:p>
            <a:endParaRPr lang="en-US" dirty="0"/>
          </a:p>
          <a:p>
            <a:r>
              <a:rPr lang="en-US" dirty="0"/>
              <a:t>We’ll get to the focused driving question through a discussion about two features we can see that Earth has in common with all other planets of the inner solar system and with the Moon: (1) a rocky composition and (2) craters. Through the discussions, we prime students to recognize that a question leading us to explore the formation of the geosphere is a logical place to start. You may in fact choose to formally generate TWO driving questions. This is a perfectly good approach. Just be certain your students follow the logic, and as much as possible, that it is their logic driving the decision making (or at least check for buy-in).</a:t>
            </a:r>
          </a:p>
          <a:p>
            <a:endParaRPr lang="en-US" dirty="0"/>
          </a:p>
          <a:p>
            <a:r>
              <a:rPr lang="en-US" dirty="0"/>
              <a:t>Possible Initial Driving Question(s): How did earth get all of the unique features that we described in our list? Where did all of these features of earth come from? How did these various spheres (i.e. geosphere, biosphere, hydrosphere, atmosphere) of earth form?</a:t>
            </a:r>
          </a:p>
          <a:p>
            <a:endParaRPr lang="en-US" dirty="0"/>
          </a:p>
          <a:p>
            <a:r>
              <a:rPr lang="en-US" dirty="0"/>
              <a:t>Possible Focused Driving Question: How did the rocky Earth (the geosphere) come to be?</a:t>
            </a:r>
          </a:p>
          <a:p>
            <a:endParaRPr lang="en-US" dirty="0"/>
          </a:p>
        </p:txBody>
      </p:sp>
    </p:spTree>
    <p:extLst>
      <p:ext uri="{BB962C8B-B14F-4D97-AF65-F5344CB8AC3E}">
        <p14:creationId xmlns:p14="http://schemas.microsoft.com/office/powerpoint/2010/main" val="3175716668"/>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441140"/>
            <a:ext cx="7886700" cy="609872"/>
          </a:xfrm>
        </p:spPr>
        <p:txBody>
          <a:bodyPr>
            <a:normAutofit fontScale="90000"/>
          </a:bodyPr>
          <a:lstStyle/>
          <a:p>
            <a:r>
              <a:rPr lang="en-US" dirty="0">
                <a:latin typeface="Arial" panose="020B0604020202020204" pitchFamily="34" charset="0"/>
                <a:cs typeface="Arial" panose="020B0604020202020204" pitchFamily="34" charset="0"/>
              </a:rPr>
              <a:t>Questions—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are you wondering about?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029082" y="2048187"/>
            <a:ext cx="6628886" cy="3904403"/>
          </a:xfrm>
        </p:spPr>
        <p:txBody>
          <a:bodyPr>
            <a:normAutofit fontScale="62500" lnSpcReduction="20000"/>
          </a:bodyPr>
          <a:lstStyle/>
          <a:p>
            <a:pPr marL="0" indent="0">
              <a:lnSpc>
                <a:spcPct val="120000"/>
              </a:lnSpc>
              <a:spcBef>
                <a:spcPts val="0"/>
              </a:spcBef>
              <a:spcAft>
                <a:spcPts val="1200"/>
              </a:spcAft>
              <a:buNone/>
            </a:pPr>
            <a:r>
              <a:rPr lang="en-US" sz="4500" dirty="0">
                <a:latin typeface="Arial" panose="020B0604020202020204" pitchFamily="34" charset="0"/>
                <a:cs typeface="Arial" panose="020B0604020202020204" pitchFamily="34" charset="0"/>
              </a:rPr>
              <a:t>What are you now wondering about? What questions do you have about our lists and the things we’ve noticed? </a:t>
            </a:r>
          </a:p>
          <a:p>
            <a:pPr marL="0" indent="0">
              <a:lnSpc>
                <a:spcPct val="120000"/>
              </a:lnSpc>
              <a:spcBef>
                <a:spcPts val="0"/>
              </a:spcBef>
              <a:spcAft>
                <a:spcPts val="1200"/>
              </a:spcAft>
              <a:buNone/>
            </a:pPr>
            <a:endParaRPr lang="en-US" sz="4500" dirty="0">
              <a:latin typeface="Arial" panose="020B0604020202020204" pitchFamily="34" charset="0"/>
              <a:cs typeface="Arial" panose="020B0604020202020204" pitchFamily="34" charset="0"/>
            </a:endParaRPr>
          </a:p>
          <a:p>
            <a:pPr marL="0" indent="0">
              <a:lnSpc>
                <a:spcPct val="120000"/>
              </a:lnSpc>
              <a:spcBef>
                <a:spcPts val="0"/>
              </a:spcBef>
              <a:spcAft>
                <a:spcPts val="1200"/>
              </a:spcAft>
              <a:buNone/>
            </a:pPr>
            <a:r>
              <a:rPr lang="en-US" sz="4500" dirty="0">
                <a:latin typeface="Arial" panose="020B0604020202020204" pitchFamily="34" charset="0"/>
                <a:cs typeface="Arial" panose="020B0604020202020204" pitchFamily="34" charset="0"/>
              </a:rPr>
              <a:t>In </a:t>
            </a:r>
            <a:r>
              <a:rPr lang="en-US" sz="4500" b="1" u="sng" dirty="0">
                <a:latin typeface="Arial" panose="020B0604020202020204" pitchFamily="34" charset="0"/>
                <a:cs typeface="Arial" panose="020B0604020202020204" pitchFamily="34" charset="0"/>
              </a:rPr>
              <a:t>Doodle Box G</a:t>
            </a:r>
            <a:r>
              <a:rPr lang="en-US" sz="4500" dirty="0">
                <a:latin typeface="Arial" panose="020B0604020202020204" pitchFamily="34" charset="0"/>
                <a:cs typeface="Arial" panose="020B0604020202020204" pitchFamily="34" charset="0"/>
              </a:rPr>
              <a:t>, quietly write a few of your questions (at least two).</a:t>
            </a:r>
          </a:p>
          <a:p>
            <a:pPr marL="0" indent="0">
              <a:lnSpc>
                <a:spcPct val="120000"/>
              </a:lnSpc>
              <a:spcBef>
                <a:spcPts val="0"/>
              </a:spcBef>
              <a:spcAft>
                <a:spcPts val="1200"/>
              </a:spcAft>
              <a:buNone/>
            </a:pPr>
            <a:r>
              <a:rPr lang="en-US" sz="4500" dirty="0">
                <a:latin typeface="Arial" panose="020B0604020202020204" pitchFamily="34" charset="0"/>
                <a:cs typeface="Arial" panose="020B0604020202020204" pitchFamily="34" charset="0"/>
              </a:rPr>
              <a:t>(We’ll share them in groups in a minute.)</a:t>
            </a:r>
          </a:p>
          <a:p>
            <a:endParaRPr lang="en-US" dirty="0"/>
          </a:p>
        </p:txBody>
      </p:sp>
      <p:pic>
        <p:nvPicPr>
          <p:cNvPr id="6" name="Picture 5">
            <a:extLst>
              <a:ext uri="{FF2B5EF4-FFF2-40B4-BE49-F238E27FC236}">
                <a16:creationId xmlns:a16="http://schemas.microsoft.com/office/drawing/2014/main" id="{4D3796F5-F56B-F447-A410-857D93AF31A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20624" y="2204488"/>
            <a:ext cx="1035121" cy="891043"/>
          </a:xfrm>
          <a:prstGeom prst="rect">
            <a:avLst/>
          </a:prstGeom>
        </p:spPr>
      </p:pic>
      <p:pic>
        <p:nvPicPr>
          <p:cNvPr id="7" name="Picture 6">
            <a:extLst>
              <a:ext uri="{FF2B5EF4-FFF2-40B4-BE49-F238E27FC236}">
                <a16:creationId xmlns:a16="http://schemas.microsoft.com/office/drawing/2014/main" id="{112F242D-B704-994E-A486-DBD00095BBE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94604" y="4249007"/>
            <a:ext cx="1047809" cy="886968"/>
          </a:xfrm>
          <a:prstGeom prst="rect">
            <a:avLst/>
          </a:prstGeom>
        </p:spPr>
      </p:pic>
    </p:spTree>
    <p:extLst>
      <p:ext uri="{BB962C8B-B14F-4D97-AF65-F5344CB8AC3E}">
        <p14:creationId xmlns:p14="http://schemas.microsoft.com/office/powerpoint/2010/main" val="18368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441140"/>
            <a:ext cx="7886700" cy="609872"/>
          </a:xfrm>
        </p:spPr>
        <p:txBody>
          <a:bodyPr>
            <a:normAutofit fontScale="90000"/>
          </a:bodyPr>
          <a:lstStyle/>
          <a:p>
            <a:r>
              <a:rPr lang="en-US" dirty="0">
                <a:latin typeface="Arial" panose="020B0604020202020204" pitchFamily="34" charset="0"/>
                <a:cs typeface="Arial" panose="020B0604020202020204" pitchFamily="34" charset="0"/>
              </a:rPr>
              <a:t>Questions—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are you wondering about?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495027"/>
            <a:ext cx="6604172" cy="1437643"/>
          </a:xfrm>
        </p:spPr>
        <p:txBody>
          <a:bodyPr>
            <a:normAutofit fontScale="62500" lnSpcReduction="20000"/>
          </a:bodyPr>
          <a:lstStyle/>
          <a:p>
            <a:pPr marL="0" indent="0">
              <a:lnSpc>
                <a:spcPct val="120000"/>
              </a:lnSpc>
              <a:spcBef>
                <a:spcPts val="0"/>
              </a:spcBef>
              <a:spcAft>
                <a:spcPts val="1200"/>
              </a:spcAft>
              <a:buNone/>
            </a:pPr>
            <a:r>
              <a:rPr lang="en-US" sz="4500" dirty="0">
                <a:latin typeface="Arial" panose="020B0604020202020204" pitchFamily="34" charset="0"/>
                <a:cs typeface="Arial" panose="020B0604020202020204" pitchFamily="34" charset="0"/>
              </a:rPr>
              <a:t>Go around and discuss the questions in your group. Through consensus select your group’s top 3 questions.</a:t>
            </a:r>
          </a:p>
        </p:txBody>
      </p:sp>
      <p:sp>
        <p:nvSpPr>
          <p:cNvPr id="7" name="Content Placeholder 2">
            <a:extLst>
              <a:ext uri="{FF2B5EF4-FFF2-40B4-BE49-F238E27FC236}">
                <a16:creationId xmlns:a16="http://schemas.microsoft.com/office/drawing/2014/main" id="{37ADE346-3CC0-4FFD-B58C-EE65746460EA}"/>
              </a:ext>
            </a:extLst>
          </p:cNvPr>
          <p:cNvSpPr txBox="1">
            <a:spLocks/>
          </p:cNvSpPr>
          <p:nvPr/>
        </p:nvSpPr>
        <p:spPr>
          <a:xfrm>
            <a:off x="628650" y="3018033"/>
            <a:ext cx="7886700" cy="390440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Font typeface="Arial" panose="020B0604020202020204" pitchFamily="34" charset="0"/>
              <a:buNone/>
            </a:pPr>
            <a:r>
              <a:rPr lang="en-US" sz="4500" dirty="0">
                <a:latin typeface="Arial" panose="020B0604020202020204" pitchFamily="34" charset="0"/>
                <a:cs typeface="Arial" panose="020B0604020202020204" pitchFamily="34" charset="0"/>
              </a:rPr>
              <a:t>Write your group’s top 3 questions on the three blank papers you are given (</a:t>
            </a:r>
            <a:r>
              <a:rPr lang="en-US" sz="4500" b="1" dirty="0">
                <a:latin typeface="Arial" panose="020B0604020202020204" pitchFamily="34" charset="0"/>
                <a:cs typeface="Arial" panose="020B0604020202020204" pitchFamily="34" charset="0"/>
              </a:rPr>
              <a:t>one question per paper</a:t>
            </a:r>
            <a:r>
              <a:rPr lang="en-US" sz="4500" dirty="0">
                <a:latin typeface="Arial" panose="020B0604020202020204" pitchFamily="34" charset="0"/>
                <a:cs typeface="Arial" panose="020B0604020202020204" pitchFamily="34" charset="0"/>
              </a:rPr>
              <a:t>—don’t write on the back). Rank them in order from 1-3. Make sure your names are on the back of each paper.</a:t>
            </a:r>
          </a:p>
          <a:p>
            <a:pPr marL="0" indent="0">
              <a:lnSpc>
                <a:spcPct val="120000"/>
              </a:lnSpc>
              <a:spcBef>
                <a:spcPts val="0"/>
              </a:spcBef>
              <a:spcAft>
                <a:spcPts val="1200"/>
              </a:spcAft>
              <a:buFont typeface="Arial" panose="020B0604020202020204" pitchFamily="34" charset="0"/>
              <a:buNone/>
            </a:pPr>
            <a:r>
              <a:rPr lang="en-US" sz="4500" dirty="0">
                <a:latin typeface="Arial" panose="020B0604020202020204" pitchFamily="34" charset="0"/>
                <a:cs typeface="Arial" panose="020B0604020202020204" pitchFamily="34" charset="0"/>
              </a:rPr>
              <a:t>Bring them to me when you are ready to post them—I will try to categorize your questions.</a:t>
            </a:r>
          </a:p>
          <a:p>
            <a:pPr marL="0" indent="0">
              <a:buFont typeface="Arial" panose="020B0604020202020204" pitchFamily="34" charset="0"/>
              <a:buNone/>
            </a:pPr>
            <a:endParaRPr lang="en-US" dirty="0"/>
          </a:p>
          <a:p>
            <a:endParaRPr lang="en-US" dirty="0"/>
          </a:p>
        </p:txBody>
      </p:sp>
      <p:pic>
        <p:nvPicPr>
          <p:cNvPr id="6" name="Picture 5">
            <a:extLst>
              <a:ext uri="{FF2B5EF4-FFF2-40B4-BE49-F238E27FC236}">
                <a16:creationId xmlns:a16="http://schemas.microsoft.com/office/drawing/2014/main" id="{830E92B2-2745-7C4A-AAE1-FD6440C9FDF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232822" y="1455048"/>
            <a:ext cx="916008" cy="1158949"/>
          </a:xfrm>
          <a:prstGeom prst="rect">
            <a:avLst/>
          </a:prstGeom>
        </p:spPr>
      </p:pic>
    </p:spTree>
    <p:extLst>
      <p:ext uri="{BB962C8B-B14F-4D97-AF65-F5344CB8AC3E}">
        <p14:creationId xmlns:p14="http://schemas.microsoft.com/office/powerpoint/2010/main" val="32862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441140"/>
            <a:ext cx="7886700" cy="609872"/>
          </a:xfrm>
        </p:spPr>
        <p:txBody>
          <a:bodyPr>
            <a:normAutofit fontScale="90000"/>
          </a:bodyPr>
          <a:lstStyle/>
          <a:p>
            <a:r>
              <a:rPr lang="en-US" dirty="0">
                <a:latin typeface="Arial" panose="020B0604020202020204" pitchFamily="34" charset="0"/>
                <a:cs typeface="Arial" panose="020B0604020202020204" pitchFamily="34" charset="0"/>
              </a:rPr>
              <a:t>Questions—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are you wondering about?</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495027"/>
            <a:ext cx="7886700" cy="3904403"/>
          </a:xfrm>
        </p:spPr>
        <p:txBody>
          <a:bodyPr>
            <a:normAutofit fontScale="55000" lnSpcReduction="20000"/>
          </a:bodyPr>
          <a:lstStyle/>
          <a:p>
            <a:pPr marL="0" indent="0">
              <a:lnSpc>
                <a:spcPct val="120000"/>
              </a:lnSpc>
              <a:spcBef>
                <a:spcPts val="0"/>
              </a:spcBef>
              <a:buNone/>
            </a:pPr>
            <a:r>
              <a:rPr lang="en-US" sz="5800" dirty="0">
                <a:latin typeface="Arial" panose="020B0604020202020204" pitchFamily="34" charset="0"/>
                <a:cs typeface="Arial" panose="020B0604020202020204" pitchFamily="34" charset="0"/>
              </a:rPr>
              <a:t>Let’s look over our board of questions…</a:t>
            </a:r>
          </a:p>
          <a:p>
            <a:pPr marL="0" indent="0">
              <a:lnSpc>
                <a:spcPct val="120000"/>
              </a:lnSpc>
              <a:spcBef>
                <a:spcPts val="0"/>
              </a:spcBef>
              <a:buNone/>
            </a:pPr>
            <a:endParaRPr lang="en-US" sz="5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5800" dirty="0">
                <a:latin typeface="Arial" panose="020B0604020202020204" pitchFamily="34" charset="0"/>
                <a:cs typeface="Arial" panose="020B0604020202020204" pitchFamily="34" charset="0"/>
              </a:rPr>
              <a:t>We have lots of questions!</a:t>
            </a:r>
          </a:p>
          <a:p>
            <a:pPr marL="0" indent="0">
              <a:lnSpc>
                <a:spcPct val="120000"/>
              </a:lnSpc>
              <a:spcBef>
                <a:spcPts val="0"/>
              </a:spcBef>
              <a:buNone/>
            </a:pPr>
            <a:endParaRPr lang="en-US" sz="5800" dirty="0">
              <a:latin typeface="Arial" panose="020B0604020202020204" pitchFamily="34" charset="0"/>
              <a:cs typeface="Arial" panose="020B0604020202020204" pitchFamily="34" charset="0"/>
            </a:endParaRPr>
          </a:p>
          <a:p>
            <a:pPr marL="0" indent="0">
              <a:lnSpc>
                <a:spcPct val="120000"/>
              </a:lnSpc>
              <a:spcBef>
                <a:spcPts val="0"/>
              </a:spcBef>
              <a:buNone/>
            </a:pPr>
            <a:r>
              <a:rPr lang="en-US" sz="5800" dirty="0">
                <a:latin typeface="Arial" panose="020B0604020202020204" pitchFamily="34" charset="0"/>
                <a:cs typeface="Arial" panose="020B0604020202020204" pitchFamily="34" charset="0"/>
              </a:rPr>
              <a:t>		</a:t>
            </a:r>
          </a:p>
          <a:p>
            <a:pPr marL="0" indent="0">
              <a:lnSpc>
                <a:spcPct val="120000"/>
              </a:lnSpc>
              <a:spcBef>
                <a:spcPts val="0"/>
              </a:spcBef>
              <a:buNone/>
            </a:pPr>
            <a:r>
              <a:rPr lang="en-US" sz="5800" dirty="0">
                <a:latin typeface="Arial" panose="020B0604020202020204" pitchFamily="34" charset="0"/>
                <a:cs typeface="Arial" panose="020B0604020202020204" pitchFamily="34" charset="0"/>
              </a:rPr>
              <a:t>		Where might we start?</a:t>
            </a:r>
          </a:p>
          <a:p>
            <a:pPr marL="0" indent="0">
              <a:lnSpc>
                <a:spcPct val="120000"/>
              </a:lnSpc>
              <a:spcBef>
                <a:spcPts val="0"/>
              </a:spcBef>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AE1C6328-8A98-6E48-BC20-F78A07A5E82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58582" y="3767479"/>
            <a:ext cx="1035121" cy="891043"/>
          </a:xfrm>
          <a:prstGeom prst="rect">
            <a:avLst/>
          </a:prstGeom>
        </p:spPr>
      </p:pic>
    </p:spTree>
    <p:extLst>
      <p:ext uri="{BB962C8B-B14F-4D97-AF65-F5344CB8AC3E}">
        <p14:creationId xmlns:p14="http://schemas.microsoft.com/office/powerpoint/2010/main" val="68552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CE627E-77F6-4ECA-A2F0-BC7186C3DFB4}"/>
              </a:ext>
            </a:extLst>
          </p:cNvPr>
          <p:cNvSpPr txBox="1">
            <a:spLocks/>
          </p:cNvSpPr>
          <p:nvPr/>
        </p:nvSpPr>
        <p:spPr>
          <a:xfrm>
            <a:off x="326334" y="1951169"/>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solidFill>
                  <a:schemeClr val="bg1"/>
                </a:solidFill>
              </a:rPr>
              <a:t>Mercury</a:t>
            </a:r>
          </a:p>
        </p:txBody>
      </p:sp>
      <p:sp>
        <p:nvSpPr>
          <p:cNvPr id="12" name="Title 1">
            <a:extLst>
              <a:ext uri="{FF2B5EF4-FFF2-40B4-BE49-F238E27FC236}">
                <a16:creationId xmlns:a16="http://schemas.microsoft.com/office/drawing/2014/main" id="{2A3528B9-DFEC-4CF0-8BDB-F437DBCDC65B}"/>
              </a:ext>
            </a:extLst>
          </p:cNvPr>
          <p:cNvSpPr txBox="1">
            <a:spLocks/>
          </p:cNvSpPr>
          <p:nvPr/>
        </p:nvSpPr>
        <p:spPr>
          <a:xfrm>
            <a:off x="2480768" y="1963010"/>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solidFill>
                  <a:schemeClr val="bg1"/>
                </a:solidFill>
              </a:rPr>
              <a:t>Venus</a:t>
            </a:r>
          </a:p>
        </p:txBody>
      </p:sp>
      <p:sp>
        <p:nvSpPr>
          <p:cNvPr id="13" name="Title 1">
            <a:extLst>
              <a:ext uri="{FF2B5EF4-FFF2-40B4-BE49-F238E27FC236}">
                <a16:creationId xmlns:a16="http://schemas.microsoft.com/office/drawing/2014/main" id="{367AE0E4-0F66-4C5E-A90B-9BB36FFD9120}"/>
              </a:ext>
            </a:extLst>
          </p:cNvPr>
          <p:cNvSpPr txBox="1">
            <a:spLocks/>
          </p:cNvSpPr>
          <p:nvPr/>
        </p:nvSpPr>
        <p:spPr>
          <a:xfrm>
            <a:off x="5375999" y="196301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solidFill>
                  <a:schemeClr val="bg1"/>
                </a:solidFill>
              </a:rPr>
              <a:t>Earth</a:t>
            </a:r>
          </a:p>
        </p:txBody>
      </p:sp>
      <p:sp>
        <p:nvSpPr>
          <p:cNvPr id="15" name="Title 1">
            <a:extLst>
              <a:ext uri="{FF2B5EF4-FFF2-40B4-BE49-F238E27FC236}">
                <a16:creationId xmlns:a16="http://schemas.microsoft.com/office/drawing/2014/main" id="{B6F3F944-4DC7-4ED3-B4E5-E8FC04C07E8E}"/>
              </a:ext>
            </a:extLst>
          </p:cNvPr>
          <p:cNvSpPr txBox="1">
            <a:spLocks/>
          </p:cNvSpPr>
          <p:nvPr/>
        </p:nvSpPr>
        <p:spPr>
          <a:xfrm>
            <a:off x="7670987" y="195117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100" dirty="0">
                <a:solidFill>
                  <a:schemeClr val="bg1"/>
                </a:solidFill>
              </a:rPr>
              <a:t>Mars</a:t>
            </a:r>
          </a:p>
        </p:txBody>
      </p:sp>
      <p:sp>
        <p:nvSpPr>
          <p:cNvPr id="20" name="TextBox 19">
            <a:extLst>
              <a:ext uri="{FF2B5EF4-FFF2-40B4-BE49-F238E27FC236}">
                <a16:creationId xmlns:a16="http://schemas.microsoft.com/office/drawing/2014/main" id="{0FC1A945-3B0E-401E-976F-900694B09C46}"/>
              </a:ext>
            </a:extLst>
          </p:cNvPr>
          <p:cNvSpPr txBox="1"/>
          <p:nvPr/>
        </p:nvSpPr>
        <p:spPr>
          <a:xfrm>
            <a:off x="1288443" y="230253"/>
            <a:ext cx="7735330" cy="1600438"/>
          </a:xfrm>
          <a:prstGeom prst="rect">
            <a:avLst/>
          </a:prstGeom>
          <a:noFill/>
        </p:spPr>
        <p:txBody>
          <a:bodyPr wrap="square" rtlCol="0">
            <a:spAutoFit/>
          </a:bodyPr>
          <a:lstStyle/>
          <a:p>
            <a:pPr>
              <a:spcAft>
                <a:spcPts val="1200"/>
              </a:spcAft>
            </a:pPr>
            <a:r>
              <a:rPr lang="en-US" sz="2200" dirty="0">
                <a:latin typeface="Arial" panose="020B0604020202020204" pitchFamily="34" charset="0"/>
                <a:cs typeface="Arial" panose="020B0604020202020204" pitchFamily="34" charset="0"/>
              </a:rPr>
              <a:t>NOW, when you compare the earth to the moon and other nearby planets, what do they all have in </a:t>
            </a:r>
            <a:r>
              <a:rPr lang="en-US" sz="2200" i="1" dirty="0">
                <a:latin typeface="Arial" panose="020B0604020202020204" pitchFamily="34" charset="0"/>
                <a:cs typeface="Arial" panose="020B0604020202020204" pitchFamily="34" charset="0"/>
              </a:rPr>
              <a:t>common</a:t>
            </a:r>
            <a:r>
              <a:rPr lang="en-US" sz="2200" dirty="0">
                <a:latin typeface="Arial" panose="020B0604020202020204" pitchFamily="34" charset="0"/>
                <a:cs typeface="Arial" panose="020B0604020202020204" pitchFamily="34" charset="0"/>
              </a:rPr>
              <a:t>? </a:t>
            </a:r>
          </a:p>
          <a:p>
            <a:pPr>
              <a:spcAft>
                <a:spcPts val="1200"/>
              </a:spcAft>
            </a:pPr>
            <a:r>
              <a:rPr lang="en-US" sz="2200" dirty="0">
                <a:latin typeface="Arial" panose="020B0604020202020204" pitchFamily="34" charset="0"/>
                <a:cs typeface="Arial" panose="020B0604020202020204" pitchFamily="34" charset="0"/>
              </a:rPr>
              <a:t>In other words, what characteristics do we see across </a:t>
            </a:r>
            <a:r>
              <a:rPr lang="en-US" sz="2200" u="sng" dirty="0">
                <a:latin typeface="Arial" panose="020B0604020202020204" pitchFamily="34" charset="0"/>
                <a:cs typeface="Arial" panose="020B0604020202020204" pitchFamily="34" charset="0"/>
              </a:rPr>
              <a:t>all</a:t>
            </a:r>
            <a:r>
              <a:rPr lang="en-US" sz="2200" dirty="0">
                <a:latin typeface="Arial" panose="020B0604020202020204" pitchFamily="34" charset="0"/>
                <a:cs typeface="Arial" panose="020B0604020202020204" pitchFamily="34" charset="0"/>
              </a:rPr>
              <a:t> of the major bodies in the inner solar system? (4 minutes)</a:t>
            </a:r>
          </a:p>
        </p:txBody>
      </p:sp>
      <p:grpSp>
        <p:nvGrpSpPr>
          <p:cNvPr id="16" name="Group 15"/>
          <p:cNvGrpSpPr/>
          <p:nvPr/>
        </p:nvGrpSpPr>
        <p:grpSpPr>
          <a:xfrm>
            <a:off x="409775" y="2040038"/>
            <a:ext cx="8407891" cy="3663108"/>
            <a:chOff x="120661" y="1905673"/>
            <a:chExt cx="8868947" cy="3863979"/>
          </a:xfrm>
        </p:grpSpPr>
        <p:pic>
          <p:nvPicPr>
            <p:cNvPr id="17" name="Picture 16">
              <a:extLst>
                <a:ext uri="{FF2B5EF4-FFF2-40B4-BE49-F238E27FC236}">
                  <a16:creationId xmlns:a16="http://schemas.microsoft.com/office/drawing/2014/main" id="{4D921328-7237-40C3-9372-697D5F6C71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0661" y="1905673"/>
              <a:ext cx="8868947" cy="3860949"/>
            </a:xfrm>
            <a:prstGeom prst="rect">
              <a:avLst/>
            </a:prstGeom>
          </p:spPr>
        </p:pic>
        <p:pic>
          <p:nvPicPr>
            <p:cNvPr id="18" name="Picture 17">
              <a:extLst>
                <a:ext uri="{FF2B5EF4-FFF2-40B4-BE49-F238E27FC236}">
                  <a16:creationId xmlns:a16="http://schemas.microsoft.com/office/drawing/2014/main" id="{40CE22DE-053C-446C-9DC3-5A78DB15596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537458" y="4926570"/>
              <a:ext cx="887382" cy="843082"/>
            </a:xfrm>
            <a:prstGeom prst="rect">
              <a:avLst/>
            </a:prstGeom>
          </p:spPr>
        </p:pic>
        <p:sp>
          <p:nvSpPr>
            <p:cNvPr id="21" name="Title 1">
              <a:extLst>
                <a:ext uri="{FF2B5EF4-FFF2-40B4-BE49-F238E27FC236}">
                  <a16:creationId xmlns:a16="http://schemas.microsoft.com/office/drawing/2014/main" id="{31CE627E-77F6-4ECA-A2F0-BC7186C3DFB4}"/>
                </a:ext>
              </a:extLst>
            </p:cNvPr>
            <p:cNvSpPr txBox="1">
              <a:spLocks/>
            </p:cNvSpPr>
            <p:nvPr/>
          </p:nvSpPr>
          <p:spPr>
            <a:xfrm>
              <a:off x="326334" y="1951169"/>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Mercury</a:t>
              </a:r>
            </a:p>
          </p:txBody>
        </p:sp>
        <p:sp>
          <p:nvSpPr>
            <p:cNvPr id="22" name="Title 1">
              <a:extLst>
                <a:ext uri="{FF2B5EF4-FFF2-40B4-BE49-F238E27FC236}">
                  <a16:creationId xmlns:a16="http://schemas.microsoft.com/office/drawing/2014/main" id="{2A3528B9-DFEC-4CF0-8BDB-F437DBCDC65B}"/>
                </a:ext>
              </a:extLst>
            </p:cNvPr>
            <p:cNvSpPr txBox="1">
              <a:spLocks/>
            </p:cNvSpPr>
            <p:nvPr/>
          </p:nvSpPr>
          <p:spPr>
            <a:xfrm>
              <a:off x="2480768" y="1963010"/>
              <a:ext cx="1442357"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Venus</a:t>
              </a:r>
            </a:p>
          </p:txBody>
        </p:sp>
        <p:sp>
          <p:nvSpPr>
            <p:cNvPr id="23" name="Title 1">
              <a:extLst>
                <a:ext uri="{FF2B5EF4-FFF2-40B4-BE49-F238E27FC236}">
                  <a16:creationId xmlns:a16="http://schemas.microsoft.com/office/drawing/2014/main" id="{367AE0E4-0F66-4C5E-A90B-9BB36FFD9120}"/>
                </a:ext>
              </a:extLst>
            </p:cNvPr>
            <p:cNvSpPr txBox="1">
              <a:spLocks/>
            </p:cNvSpPr>
            <p:nvPr/>
          </p:nvSpPr>
          <p:spPr>
            <a:xfrm>
              <a:off x="5375999" y="196301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Earth</a:t>
              </a:r>
            </a:p>
          </p:txBody>
        </p:sp>
        <p:sp>
          <p:nvSpPr>
            <p:cNvPr id="24" name="Title 1">
              <a:extLst>
                <a:ext uri="{FF2B5EF4-FFF2-40B4-BE49-F238E27FC236}">
                  <a16:creationId xmlns:a16="http://schemas.microsoft.com/office/drawing/2014/main" id="{70057381-F11C-4B7C-BF80-E8346FBED27B}"/>
                </a:ext>
              </a:extLst>
            </p:cNvPr>
            <p:cNvSpPr txBox="1">
              <a:spLocks/>
            </p:cNvSpPr>
            <p:nvPr/>
          </p:nvSpPr>
          <p:spPr>
            <a:xfrm>
              <a:off x="5759124" y="5200582"/>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Moon</a:t>
              </a:r>
            </a:p>
          </p:txBody>
        </p:sp>
        <p:sp>
          <p:nvSpPr>
            <p:cNvPr id="25" name="Title 1">
              <a:extLst>
                <a:ext uri="{FF2B5EF4-FFF2-40B4-BE49-F238E27FC236}">
                  <a16:creationId xmlns:a16="http://schemas.microsoft.com/office/drawing/2014/main" id="{B6F3F944-4DC7-4ED3-B4E5-E8FC04C07E8E}"/>
                </a:ext>
              </a:extLst>
            </p:cNvPr>
            <p:cNvSpPr txBox="1">
              <a:spLocks/>
            </p:cNvSpPr>
            <p:nvPr/>
          </p:nvSpPr>
          <p:spPr>
            <a:xfrm>
              <a:off x="7670987" y="1951170"/>
              <a:ext cx="874431" cy="43895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solidFill>
                  <a:latin typeface="Arial" panose="020B0604020202020204" pitchFamily="34" charset="0"/>
                  <a:cs typeface="Arial" panose="020B0604020202020204" pitchFamily="34" charset="0"/>
                </a:rPr>
                <a:t>Mars</a:t>
              </a:r>
            </a:p>
          </p:txBody>
        </p:sp>
        <p:sp>
          <p:nvSpPr>
            <p:cNvPr id="26" name="TextBox 25">
              <a:extLst>
                <a:ext uri="{FF2B5EF4-FFF2-40B4-BE49-F238E27FC236}">
                  <a16:creationId xmlns:a16="http://schemas.microsoft.com/office/drawing/2014/main" id="{D58F7103-40D2-4DF7-8D32-8944C2FCDECA}"/>
                </a:ext>
              </a:extLst>
            </p:cNvPr>
            <p:cNvSpPr txBox="1"/>
            <p:nvPr/>
          </p:nvSpPr>
          <p:spPr>
            <a:xfrm>
              <a:off x="154393" y="4999412"/>
              <a:ext cx="4430486" cy="738664"/>
            </a:xfrm>
            <a:prstGeom prst="rect">
              <a:avLst/>
            </a:prstGeom>
            <a:noFill/>
          </p:spPr>
          <p:txBody>
            <a:bodyPr wrap="square" rtlCol="0">
              <a:spAutoFit/>
            </a:bodyPr>
            <a:lstStyle/>
            <a:p>
              <a:r>
                <a:rPr lang="en-US" sz="1400" i="1" dirty="0">
                  <a:solidFill>
                    <a:schemeClr val="bg1"/>
                  </a:solidFill>
                  <a:latin typeface="Arial" panose="020B0604020202020204" pitchFamily="34" charset="0"/>
                  <a:cs typeface="Arial" panose="020B0604020202020204" pitchFamily="34" charset="0"/>
                </a:rPr>
                <a:t>Note:</a:t>
              </a:r>
            </a:p>
            <a:p>
              <a:r>
                <a:rPr lang="en-US" sz="1400" i="1" dirty="0">
                  <a:solidFill>
                    <a:schemeClr val="bg1"/>
                  </a:solidFill>
                  <a:latin typeface="Arial" panose="020B0604020202020204" pitchFamily="34" charset="0"/>
                  <a:cs typeface="Arial" panose="020B0604020202020204" pitchFamily="34" charset="0"/>
                </a:rPr>
                <a:t>The diameters/sizes are to scale.</a:t>
              </a:r>
            </a:p>
            <a:p>
              <a:r>
                <a:rPr lang="en-US" sz="1400" i="1" dirty="0">
                  <a:solidFill>
                    <a:schemeClr val="bg1"/>
                  </a:solidFill>
                  <a:latin typeface="Arial" panose="020B0604020202020204" pitchFamily="34" charset="0"/>
                  <a:cs typeface="Arial" panose="020B0604020202020204" pitchFamily="34" charset="0"/>
                </a:rPr>
                <a:t>The distances between the objects is NOT to scale.</a:t>
              </a:r>
            </a:p>
          </p:txBody>
        </p:sp>
      </p:grpSp>
      <p:sp>
        <p:nvSpPr>
          <p:cNvPr id="27" name="TextBox 26">
            <a:extLst>
              <a:ext uri="{FF2B5EF4-FFF2-40B4-BE49-F238E27FC236}">
                <a16:creationId xmlns:a16="http://schemas.microsoft.com/office/drawing/2014/main" id="{0FC1A945-3B0E-401E-976F-900694B09C46}"/>
              </a:ext>
            </a:extLst>
          </p:cNvPr>
          <p:cNvSpPr txBox="1"/>
          <p:nvPr/>
        </p:nvSpPr>
        <p:spPr>
          <a:xfrm>
            <a:off x="459755" y="5839563"/>
            <a:ext cx="7522325"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Discuss with your group—then write in Doodle Box H.</a:t>
            </a:r>
          </a:p>
        </p:txBody>
      </p:sp>
      <p:pic>
        <p:nvPicPr>
          <p:cNvPr id="19" name="Picture 18">
            <a:extLst>
              <a:ext uri="{FF2B5EF4-FFF2-40B4-BE49-F238E27FC236}">
                <a16:creationId xmlns:a16="http://schemas.microsoft.com/office/drawing/2014/main" id="{A47770BE-D678-1F48-A271-1427D64F995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24593" y="503753"/>
            <a:ext cx="1035121" cy="891043"/>
          </a:xfrm>
          <a:prstGeom prst="rect">
            <a:avLst/>
          </a:prstGeom>
        </p:spPr>
      </p:pic>
      <p:pic>
        <p:nvPicPr>
          <p:cNvPr id="29" name="Picture 28">
            <a:extLst>
              <a:ext uri="{FF2B5EF4-FFF2-40B4-BE49-F238E27FC236}">
                <a16:creationId xmlns:a16="http://schemas.microsoft.com/office/drawing/2014/main" id="{C069C934-F808-4F40-A1DD-AF00C7B40F8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343943" y="5743406"/>
            <a:ext cx="1052624" cy="891044"/>
          </a:xfrm>
          <a:prstGeom prst="rect">
            <a:avLst/>
          </a:prstGeom>
        </p:spPr>
      </p:pic>
    </p:spTree>
    <p:extLst>
      <p:ext uri="{BB962C8B-B14F-4D97-AF65-F5344CB8AC3E}">
        <p14:creationId xmlns:p14="http://schemas.microsoft.com/office/powerpoint/2010/main" val="150141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F88BC6-3197-4429-846B-61705834A7E0}"/>
              </a:ext>
            </a:extLst>
          </p:cNvPr>
          <p:cNvSpPr txBox="1">
            <a:spLocks/>
          </p:cNvSpPr>
          <p:nvPr/>
        </p:nvSpPr>
        <p:spPr>
          <a:xfrm>
            <a:off x="624827" y="546698"/>
            <a:ext cx="7886700" cy="60987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Big Similarities…</a:t>
            </a:r>
          </a:p>
        </p:txBody>
      </p:sp>
      <p:sp>
        <p:nvSpPr>
          <p:cNvPr id="5" name="Content Placeholder 2">
            <a:extLst>
              <a:ext uri="{FF2B5EF4-FFF2-40B4-BE49-F238E27FC236}">
                <a16:creationId xmlns:a16="http://schemas.microsoft.com/office/drawing/2014/main" id="{37ADE346-3CC0-4FFD-B58C-EE65746460EA}"/>
              </a:ext>
            </a:extLst>
          </p:cNvPr>
          <p:cNvSpPr txBox="1">
            <a:spLocks/>
          </p:cNvSpPr>
          <p:nvPr/>
        </p:nvSpPr>
        <p:spPr>
          <a:xfrm>
            <a:off x="519385" y="1944598"/>
            <a:ext cx="8412709" cy="790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b="1" dirty="0">
                <a:latin typeface="Arial" panose="020B0604020202020204" pitchFamily="34" charset="0"/>
                <a:cs typeface="Arial" panose="020B0604020202020204" pitchFamily="34" charset="0"/>
              </a:rPr>
              <a:t>Composed of rocky “stuff”.</a:t>
            </a:r>
          </a:p>
          <a:p>
            <a:pPr marL="385763" indent="-385763">
              <a:lnSpc>
                <a:spcPct val="110000"/>
              </a:lnSpc>
              <a:spcBef>
                <a:spcPts val="0"/>
              </a:spcBef>
              <a:buFont typeface="+mj-lt"/>
              <a:buAutoNum type="arabicPeriod"/>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i="1" dirty="0">
              <a:latin typeface="Arial" panose="020B0604020202020204" pitchFamily="34" charset="0"/>
              <a:cs typeface="Arial" panose="020B0604020202020204" pitchFamily="34" charset="0"/>
            </a:endParaRPr>
          </a:p>
        </p:txBody>
      </p:sp>
      <p:sp>
        <p:nvSpPr>
          <p:cNvPr id="2" name="TextBox 1"/>
          <p:cNvSpPr txBox="1"/>
          <p:nvPr/>
        </p:nvSpPr>
        <p:spPr>
          <a:xfrm>
            <a:off x="2130804" y="3137483"/>
            <a:ext cx="6467912" cy="2523768"/>
          </a:xfrm>
          <a:prstGeom prst="rect">
            <a:avLst/>
          </a:prstGeom>
          <a:noFill/>
        </p:spPr>
        <p:txBody>
          <a:bodyPr wrap="square" rtlCol="0">
            <a:spAutoFit/>
          </a:bodyPr>
          <a:lstStyle/>
          <a:p>
            <a:pPr>
              <a:spcAft>
                <a:spcPts val="600"/>
              </a:spcAft>
            </a:pPr>
            <a:r>
              <a:rPr lang="en-US" sz="2400" i="1" dirty="0">
                <a:latin typeface="Arial" panose="020B0604020202020204" pitchFamily="34" charset="0"/>
                <a:cs typeface="Arial" panose="020B0604020202020204" pitchFamily="34" charset="0"/>
              </a:rPr>
              <a:t>Is it all the same “stuff”? </a:t>
            </a:r>
          </a:p>
          <a:p>
            <a:pPr>
              <a:spcAft>
                <a:spcPts val="600"/>
              </a:spcAft>
            </a:pPr>
            <a:r>
              <a:rPr lang="en-US" sz="2400" i="1" dirty="0">
                <a:latin typeface="Arial" panose="020B0604020202020204" pitchFamily="34" charset="0"/>
                <a:cs typeface="Arial" panose="020B0604020202020204" pitchFamily="34" charset="0"/>
              </a:rPr>
              <a:t>Would walking on Venus or Mercury or the Moon feel like walking on Earth? </a:t>
            </a:r>
          </a:p>
          <a:p>
            <a:pPr>
              <a:spcAft>
                <a:spcPts val="600"/>
              </a:spcAft>
            </a:pPr>
            <a:endParaRPr lang="en-US" sz="2400" i="1" dirty="0">
              <a:latin typeface="Arial" panose="020B0604020202020204" pitchFamily="34" charset="0"/>
              <a:cs typeface="Arial" panose="020B0604020202020204" pitchFamily="34" charset="0"/>
            </a:endParaRPr>
          </a:p>
          <a:p>
            <a:pPr>
              <a:spcAft>
                <a:spcPts val="600"/>
              </a:spcAft>
            </a:pPr>
            <a:r>
              <a:rPr lang="en-US" sz="2400" i="1" dirty="0">
                <a:latin typeface="Arial" panose="020B0604020202020204" pitchFamily="34" charset="0"/>
                <a:cs typeface="Arial" panose="020B0604020202020204" pitchFamily="34" charset="0"/>
              </a:rPr>
              <a:t>Discuss with your group (3 minutes).</a:t>
            </a:r>
          </a:p>
          <a:p>
            <a:endParaRPr lang="en-US" dirty="0"/>
          </a:p>
        </p:txBody>
      </p:sp>
      <p:pic>
        <p:nvPicPr>
          <p:cNvPr id="7" name="Picture 6">
            <a:extLst>
              <a:ext uri="{FF2B5EF4-FFF2-40B4-BE49-F238E27FC236}">
                <a16:creationId xmlns:a16="http://schemas.microsoft.com/office/drawing/2014/main" id="{456CC45B-C851-C147-A88D-97F9B8B91C3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4827" y="3429000"/>
            <a:ext cx="1035121" cy="891043"/>
          </a:xfrm>
          <a:prstGeom prst="rect">
            <a:avLst/>
          </a:prstGeom>
        </p:spPr>
      </p:pic>
    </p:spTree>
    <p:extLst>
      <p:ext uri="{BB962C8B-B14F-4D97-AF65-F5344CB8AC3E}">
        <p14:creationId xmlns:p14="http://schemas.microsoft.com/office/powerpoint/2010/main" val="667771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F88BC6-3197-4429-846B-61705834A7E0}"/>
              </a:ext>
            </a:extLst>
          </p:cNvPr>
          <p:cNvSpPr txBox="1">
            <a:spLocks/>
          </p:cNvSpPr>
          <p:nvPr/>
        </p:nvSpPr>
        <p:spPr>
          <a:xfrm>
            <a:off x="624827" y="546698"/>
            <a:ext cx="7886700" cy="60987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Big Similarities…</a:t>
            </a:r>
          </a:p>
        </p:txBody>
      </p:sp>
      <p:sp>
        <p:nvSpPr>
          <p:cNvPr id="5" name="Content Placeholder 2">
            <a:extLst>
              <a:ext uri="{FF2B5EF4-FFF2-40B4-BE49-F238E27FC236}">
                <a16:creationId xmlns:a16="http://schemas.microsoft.com/office/drawing/2014/main" id="{37ADE346-3CC0-4FFD-B58C-EE65746460EA}"/>
              </a:ext>
            </a:extLst>
          </p:cNvPr>
          <p:cNvSpPr txBox="1">
            <a:spLocks/>
          </p:cNvSpPr>
          <p:nvPr/>
        </p:nvSpPr>
        <p:spPr>
          <a:xfrm>
            <a:off x="519385" y="1944598"/>
            <a:ext cx="8412709" cy="9579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b="1" dirty="0">
                <a:latin typeface="Arial" panose="020B0604020202020204" pitchFamily="34" charset="0"/>
                <a:cs typeface="Arial" panose="020B0604020202020204" pitchFamily="34" charset="0"/>
              </a:rPr>
              <a:t>Craters: at least the Moon, Mars and Mercury have craters we can easily see.</a:t>
            </a:r>
          </a:p>
          <a:p>
            <a:pPr marL="0" indent="0">
              <a:lnSpc>
                <a:spcPct val="110000"/>
              </a:lnSpc>
              <a:spcBef>
                <a:spcPts val="0"/>
              </a:spcBef>
              <a:buNone/>
            </a:pPr>
            <a:endParaRPr lang="en-US" b="1" dirty="0">
              <a:latin typeface="Arial" panose="020B0604020202020204" pitchFamily="34" charset="0"/>
              <a:cs typeface="Arial" panose="020B0604020202020204" pitchFamily="34" charset="0"/>
            </a:endParaRPr>
          </a:p>
        </p:txBody>
      </p:sp>
      <p:sp>
        <p:nvSpPr>
          <p:cNvPr id="7" name="TextBox 6"/>
          <p:cNvSpPr txBox="1"/>
          <p:nvPr/>
        </p:nvSpPr>
        <p:spPr>
          <a:xfrm>
            <a:off x="2130804" y="3137483"/>
            <a:ext cx="6467912" cy="2816156"/>
          </a:xfrm>
          <a:prstGeom prst="rect">
            <a:avLst/>
          </a:prstGeom>
          <a:noFill/>
        </p:spPr>
        <p:txBody>
          <a:bodyPr wrap="square" rtlCol="0">
            <a:spAutoFit/>
          </a:bodyPr>
          <a:lstStyle/>
          <a:p>
            <a:pPr>
              <a:spcAft>
                <a:spcPts val="600"/>
              </a:spcAft>
            </a:pPr>
            <a:r>
              <a:rPr lang="en-US" sz="2400" i="1" dirty="0">
                <a:latin typeface="Arial" panose="020B0604020202020204" pitchFamily="34" charset="0"/>
                <a:cs typeface="Arial" panose="020B0604020202020204" pitchFamily="34" charset="0"/>
              </a:rPr>
              <a:t>Does Venus have craters? </a:t>
            </a:r>
          </a:p>
          <a:p>
            <a:pPr>
              <a:spcAft>
                <a:spcPts val="600"/>
              </a:spcAft>
            </a:pPr>
            <a:r>
              <a:rPr lang="en-US" sz="2400" i="1" dirty="0">
                <a:latin typeface="Arial" panose="020B0604020202020204" pitchFamily="34" charset="0"/>
                <a:cs typeface="Arial" panose="020B0604020202020204" pitchFamily="34" charset="0"/>
              </a:rPr>
              <a:t>What about the Earth? </a:t>
            </a:r>
          </a:p>
          <a:p>
            <a:pPr>
              <a:spcAft>
                <a:spcPts val="600"/>
              </a:spcAft>
            </a:pPr>
            <a:r>
              <a:rPr lang="en-US" sz="2400" i="1" dirty="0">
                <a:latin typeface="Arial" panose="020B0604020202020204" pitchFamily="34" charset="0"/>
                <a:cs typeface="Arial" panose="020B0604020202020204" pitchFamily="34" charset="0"/>
              </a:rPr>
              <a:t>On Earth, where would the craters be if we had them?</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Discuss with your group (3 minutes).</a:t>
            </a:r>
          </a:p>
          <a:p>
            <a:endParaRPr lang="en-US" dirty="0"/>
          </a:p>
        </p:txBody>
      </p:sp>
      <p:pic>
        <p:nvPicPr>
          <p:cNvPr id="8" name="Picture 7">
            <a:extLst>
              <a:ext uri="{FF2B5EF4-FFF2-40B4-BE49-F238E27FC236}">
                <a16:creationId xmlns:a16="http://schemas.microsoft.com/office/drawing/2014/main" id="{7FA50621-E6C3-114B-8147-59A3662BACC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5284" y="3429000"/>
            <a:ext cx="1035121" cy="891043"/>
          </a:xfrm>
          <a:prstGeom prst="rect">
            <a:avLst/>
          </a:prstGeom>
        </p:spPr>
      </p:pic>
    </p:spTree>
    <p:extLst>
      <p:ext uri="{BB962C8B-B14F-4D97-AF65-F5344CB8AC3E}">
        <p14:creationId xmlns:p14="http://schemas.microsoft.com/office/powerpoint/2010/main" val="1879256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F88BC6-3197-4429-846B-61705834A7E0}"/>
              </a:ext>
            </a:extLst>
          </p:cNvPr>
          <p:cNvSpPr txBox="1">
            <a:spLocks/>
          </p:cNvSpPr>
          <p:nvPr/>
        </p:nvSpPr>
        <p:spPr>
          <a:xfrm>
            <a:off x="624827" y="546698"/>
            <a:ext cx="7886700" cy="60987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Big Similarities…</a:t>
            </a:r>
          </a:p>
        </p:txBody>
      </p:sp>
      <p:sp>
        <p:nvSpPr>
          <p:cNvPr id="5" name="Content Placeholder 2">
            <a:extLst>
              <a:ext uri="{FF2B5EF4-FFF2-40B4-BE49-F238E27FC236}">
                <a16:creationId xmlns:a16="http://schemas.microsoft.com/office/drawing/2014/main" id="{37ADE346-3CC0-4FFD-B58C-EE65746460EA}"/>
              </a:ext>
            </a:extLst>
          </p:cNvPr>
          <p:cNvSpPr txBox="1">
            <a:spLocks/>
          </p:cNvSpPr>
          <p:nvPr/>
        </p:nvSpPr>
        <p:spPr>
          <a:xfrm>
            <a:off x="519385" y="1944598"/>
            <a:ext cx="8412709" cy="957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b="1" dirty="0">
                <a:latin typeface="Arial" panose="020B0604020202020204" pitchFamily="34" charset="0"/>
                <a:cs typeface="Arial" panose="020B0604020202020204" pitchFamily="34" charset="0"/>
              </a:rPr>
              <a:t>Other similarities…</a:t>
            </a:r>
          </a:p>
          <a:p>
            <a:pPr marL="0" indent="0">
              <a:lnSpc>
                <a:spcPct val="110000"/>
              </a:lnSpc>
              <a:spcBef>
                <a:spcPts val="0"/>
              </a:spcBef>
              <a:buNone/>
            </a:pPr>
            <a:endParaRPr lang="en-US" b="1" dirty="0">
              <a:latin typeface="Arial" panose="020B0604020202020204" pitchFamily="34" charset="0"/>
              <a:cs typeface="Arial" panose="020B0604020202020204" pitchFamily="34" charset="0"/>
            </a:endParaRPr>
          </a:p>
        </p:txBody>
      </p:sp>
      <p:sp>
        <p:nvSpPr>
          <p:cNvPr id="7" name="TextBox 6"/>
          <p:cNvSpPr txBox="1"/>
          <p:nvPr/>
        </p:nvSpPr>
        <p:spPr>
          <a:xfrm>
            <a:off x="2130804" y="3137483"/>
            <a:ext cx="6467912" cy="1200329"/>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What else do we see these planets and our moon have in common?</a:t>
            </a:r>
          </a:p>
          <a:p>
            <a:endParaRPr lang="en-US" sz="240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CC43A53-09F6-E343-884B-8BBBBEC29E5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4827" y="3137483"/>
            <a:ext cx="1035121" cy="891043"/>
          </a:xfrm>
          <a:prstGeom prst="rect">
            <a:avLst/>
          </a:prstGeom>
        </p:spPr>
      </p:pic>
    </p:spTree>
    <p:extLst>
      <p:ext uri="{BB962C8B-B14F-4D97-AF65-F5344CB8AC3E}">
        <p14:creationId xmlns:p14="http://schemas.microsoft.com/office/powerpoint/2010/main" val="2750987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a:extLst>
              <a:ext uri="{FF2B5EF4-FFF2-40B4-BE49-F238E27FC236}">
                <a16:creationId xmlns:a16="http://schemas.microsoft.com/office/drawing/2014/main" id="{C0FD5606-5D2B-7049-857B-6753DAF32E11}"/>
              </a:ext>
            </a:extLst>
          </p:cNvPr>
          <p:cNvGraphicFramePr>
            <a:graphicFrameLocks noGrp="1"/>
          </p:cNvGraphicFramePr>
          <p:nvPr/>
        </p:nvGraphicFramePr>
        <p:xfrm>
          <a:off x="43852" y="3641934"/>
          <a:ext cx="9056297" cy="1940944"/>
        </p:xfrm>
        <a:graphic>
          <a:graphicData uri="http://schemas.openxmlformats.org/drawingml/2006/table">
            <a:tbl>
              <a:tblPr firstRow="1" bandRow="1">
                <a:tableStyleId>{5C22544A-7EE6-4342-B048-85BDC9FD1C3A}</a:tableStyleId>
              </a:tblPr>
              <a:tblGrid>
                <a:gridCol w="4486641">
                  <a:extLst>
                    <a:ext uri="{9D8B030D-6E8A-4147-A177-3AD203B41FA5}">
                      <a16:colId xmlns:a16="http://schemas.microsoft.com/office/drawing/2014/main" val="2464623305"/>
                    </a:ext>
                  </a:extLst>
                </a:gridCol>
                <a:gridCol w="4569656">
                  <a:extLst>
                    <a:ext uri="{9D8B030D-6E8A-4147-A177-3AD203B41FA5}">
                      <a16:colId xmlns:a16="http://schemas.microsoft.com/office/drawing/2014/main" val="841803232"/>
                    </a:ext>
                  </a:extLst>
                </a:gridCol>
              </a:tblGrid>
              <a:tr h="1940944">
                <a:tc>
                  <a:txBody>
                    <a:bodyPr/>
                    <a:lstStyle/>
                    <a:p>
                      <a:endParaRPr lang="en-US" sz="1300" dirty="0"/>
                    </a:p>
                  </a:txBody>
                  <a:tcPr marL="64294" marR="64294" marT="32147" marB="3214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extLst>
                  <a:ext uri="{0D108BD9-81ED-4DB2-BD59-A6C34878D82A}">
                    <a16:rowId xmlns:a16="http://schemas.microsoft.com/office/drawing/2014/main" val="337075968"/>
                  </a:ext>
                </a:extLst>
              </a:tr>
            </a:tbl>
          </a:graphicData>
        </a:graphic>
      </p:graphicFrame>
      <p:graphicFrame>
        <p:nvGraphicFramePr>
          <p:cNvPr id="35" name="Table 34">
            <a:extLst>
              <a:ext uri="{FF2B5EF4-FFF2-40B4-BE49-F238E27FC236}">
                <a16:creationId xmlns:a16="http://schemas.microsoft.com/office/drawing/2014/main" id="{C6A7EB9C-2B1B-7841-918D-4756E19A7363}"/>
              </a:ext>
            </a:extLst>
          </p:cNvPr>
          <p:cNvGraphicFramePr>
            <a:graphicFrameLocks noGrp="1"/>
          </p:cNvGraphicFramePr>
          <p:nvPr/>
        </p:nvGraphicFramePr>
        <p:xfrm>
          <a:off x="87705" y="1508419"/>
          <a:ext cx="9056295" cy="1940944"/>
        </p:xfrm>
        <a:graphic>
          <a:graphicData uri="http://schemas.openxmlformats.org/drawingml/2006/table">
            <a:tbl>
              <a:tblPr firstRow="1" bandRow="1">
                <a:tableStyleId>{5C22544A-7EE6-4342-B048-85BDC9FD1C3A}</a:tableStyleId>
              </a:tblPr>
              <a:tblGrid>
                <a:gridCol w="3018765">
                  <a:extLst>
                    <a:ext uri="{9D8B030D-6E8A-4147-A177-3AD203B41FA5}">
                      <a16:colId xmlns:a16="http://schemas.microsoft.com/office/drawing/2014/main" val="20000"/>
                    </a:ext>
                  </a:extLst>
                </a:gridCol>
                <a:gridCol w="3018765">
                  <a:extLst>
                    <a:ext uri="{9D8B030D-6E8A-4147-A177-3AD203B41FA5}">
                      <a16:colId xmlns:a16="http://schemas.microsoft.com/office/drawing/2014/main" val="20001"/>
                    </a:ext>
                  </a:extLst>
                </a:gridCol>
                <a:gridCol w="3018765">
                  <a:extLst>
                    <a:ext uri="{9D8B030D-6E8A-4147-A177-3AD203B41FA5}">
                      <a16:colId xmlns:a16="http://schemas.microsoft.com/office/drawing/2014/main" val="20002"/>
                    </a:ext>
                  </a:extLst>
                </a:gridCol>
              </a:tblGrid>
              <a:tr h="1940944">
                <a:tc>
                  <a:txBody>
                    <a:bodyPr/>
                    <a:lstStyle/>
                    <a:p>
                      <a:endParaRPr lang="en-US" sz="1300" dirty="0"/>
                    </a:p>
                  </a:txBody>
                  <a:tcPr marL="64294" marR="64294" marT="32147" marB="3214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tc>
                  <a:txBody>
                    <a:bodyPr/>
                    <a:lstStyle/>
                    <a:p>
                      <a:endParaRPr lang="en-US" sz="1300" dirty="0"/>
                    </a:p>
                  </a:txBody>
                  <a:tcPr marL="64294" marR="64294" marT="32147" marB="3214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alpha val="0"/>
                      </a:schemeClr>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0F41B60E-5762-6C4F-913B-AED1E1D0298B}"/>
              </a:ext>
            </a:extLst>
          </p:cNvPr>
          <p:cNvSpPr>
            <a:spLocks noGrp="1"/>
          </p:cNvSpPr>
          <p:nvPr>
            <p:ph type="title"/>
          </p:nvPr>
        </p:nvSpPr>
        <p:spPr/>
        <p:txBody>
          <a:bodyPr/>
          <a:lstStyle/>
          <a:p>
            <a:r>
              <a:rPr lang="en-US" dirty="0"/>
              <a:t>Symbols</a:t>
            </a:r>
          </a:p>
        </p:txBody>
      </p:sp>
      <p:sp>
        <p:nvSpPr>
          <p:cNvPr id="9" name="Shape 171">
            <a:extLst>
              <a:ext uri="{FF2B5EF4-FFF2-40B4-BE49-F238E27FC236}">
                <a16:creationId xmlns:a16="http://schemas.microsoft.com/office/drawing/2014/main" id="{790E9FE9-38FB-3D42-B188-55516D804699}"/>
              </a:ext>
            </a:extLst>
          </p:cNvPr>
          <p:cNvSpPr/>
          <p:nvPr/>
        </p:nvSpPr>
        <p:spPr>
          <a:xfrm>
            <a:off x="430768" y="848721"/>
            <a:ext cx="8544599" cy="30784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lnSpc>
                <a:spcPct val="120000"/>
              </a:lnSpc>
              <a:defRPr sz="2800">
                <a:solidFill>
                  <a:srgbClr val="583F34"/>
                </a:solidFill>
                <a:latin typeface="Arial"/>
                <a:ea typeface="Arial"/>
                <a:cs typeface="Arial"/>
                <a:sym typeface="Arial"/>
              </a:defRPr>
            </a:lvl1pPr>
          </a:lstStyle>
          <a:p>
            <a:r>
              <a:rPr sz="1400" dirty="0">
                <a:solidFill>
                  <a:schemeClr val="tx1"/>
                </a:solidFill>
              </a:rPr>
              <a:t>We use these symbols to communicate to students the following actions:</a:t>
            </a:r>
          </a:p>
        </p:txBody>
      </p:sp>
      <p:sp>
        <p:nvSpPr>
          <p:cNvPr id="14" name="Shape 177">
            <a:extLst>
              <a:ext uri="{FF2B5EF4-FFF2-40B4-BE49-F238E27FC236}">
                <a16:creationId xmlns:a16="http://schemas.microsoft.com/office/drawing/2014/main" id="{4E05CD9B-C0B8-C04C-84A7-2CA37E48D989}"/>
              </a:ext>
            </a:extLst>
          </p:cNvPr>
          <p:cNvSpPr/>
          <p:nvPr/>
        </p:nvSpPr>
        <p:spPr>
          <a:xfrm>
            <a:off x="1352520" y="3091135"/>
            <a:ext cx="700513"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2000" dirty="0">
                <a:solidFill>
                  <a:schemeClr val="tx1"/>
                </a:solidFill>
              </a:rPr>
              <a:t>Think</a:t>
            </a:r>
          </a:p>
        </p:txBody>
      </p:sp>
      <p:sp>
        <p:nvSpPr>
          <p:cNvPr id="15" name="Shape 181">
            <a:extLst>
              <a:ext uri="{FF2B5EF4-FFF2-40B4-BE49-F238E27FC236}">
                <a16:creationId xmlns:a16="http://schemas.microsoft.com/office/drawing/2014/main" id="{C516F2EF-D514-8D4C-96B7-5809A109D023}"/>
              </a:ext>
            </a:extLst>
          </p:cNvPr>
          <p:cNvSpPr/>
          <p:nvPr/>
        </p:nvSpPr>
        <p:spPr>
          <a:xfrm>
            <a:off x="3947474" y="3090101"/>
            <a:ext cx="1349921"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2000" dirty="0">
                <a:solidFill>
                  <a:schemeClr val="tx1"/>
                </a:solidFill>
              </a:rPr>
              <a:t>Write down</a:t>
            </a:r>
          </a:p>
        </p:txBody>
      </p:sp>
      <p:sp>
        <p:nvSpPr>
          <p:cNvPr id="16" name="Shape 185">
            <a:extLst>
              <a:ext uri="{FF2B5EF4-FFF2-40B4-BE49-F238E27FC236}">
                <a16:creationId xmlns:a16="http://schemas.microsoft.com/office/drawing/2014/main" id="{AB01FE60-88F8-A848-8E3E-63D0670A9BE0}"/>
              </a:ext>
            </a:extLst>
          </p:cNvPr>
          <p:cNvSpPr/>
          <p:nvPr/>
        </p:nvSpPr>
        <p:spPr>
          <a:xfrm>
            <a:off x="7188263" y="3094771"/>
            <a:ext cx="756618"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sz="2000" dirty="0">
                <a:solidFill>
                  <a:schemeClr val="tx1"/>
                </a:solidFill>
              </a:rPr>
              <a:t>Share</a:t>
            </a:r>
          </a:p>
        </p:txBody>
      </p:sp>
      <p:sp>
        <p:nvSpPr>
          <p:cNvPr id="17" name="Shape 185">
            <a:extLst>
              <a:ext uri="{FF2B5EF4-FFF2-40B4-BE49-F238E27FC236}">
                <a16:creationId xmlns:a16="http://schemas.microsoft.com/office/drawing/2014/main" id="{55EE671B-3D35-6E40-8470-C8AE74CC0EAC}"/>
              </a:ext>
            </a:extLst>
          </p:cNvPr>
          <p:cNvSpPr/>
          <p:nvPr/>
        </p:nvSpPr>
        <p:spPr>
          <a:xfrm>
            <a:off x="2296468" y="5307940"/>
            <a:ext cx="1298433"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lnSpc>
                <a:spcPct val="120000"/>
              </a:lnSpc>
              <a:defRPr sz="2800">
                <a:solidFill>
                  <a:srgbClr val="583F34"/>
                </a:solidFill>
                <a:latin typeface="Arial"/>
                <a:ea typeface="Arial"/>
                <a:cs typeface="Arial"/>
                <a:sym typeface="Arial"/>
              </a:defRPr>
            </a:lvl1pPr>
          </a:lstStyle>
          <a:p>
            <a:r>
              <a:rPr lang="en-US" sz="2000" dirty="0">
                <a:solidFill>
                  <a:schemeClr val="tx1"/>
                </a:solidFill>
              </a:rPr>
              <a:t>Pair-</a:t>
            </a:r>
            <a:r>
              <a:rPr sz="2000" dirty="0">
                <a:solidFill>
                  <a:schemeClr val="tx1"/>
                </a:solidFill>
              </a:rPr>
              <a:t>Share</a:t>
            </a:r>
          </a:p>
        </p:txBody>
      </p:sp>
      <p:sp>
        <p:nvSpPr>
          <p:cNvPr id="18" name="Shape 173">
            <a:extLst>
              <a:ext uri="{FF2B5EF4-FFF2-40B4-BE49-F238E27FC236}">
                <a16:creationId xmlns:a16="http://schemas.microsoft.com/office/drawing/2014/main" id="{F200EB4A-09F6-D344-A9CC-083AD5094E7A}"/>
              </a:ext>
            </a:extLst>
          </p:cNvPr>
          <p:cNvSpPr/>
          <p:nvPr/>
        </p:nvSpPr>
        <p:spPr>
          <a:xfrm>
            <a:off x="4757740" y="5307940"/>
            <a:ext cx="3162662" cy="40754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nSpc>
                <a:spcPct val="120000"/>
              </a:lnSpc>
              <a:defRPr sz="2800">
                <a:solidFill>
                  <a:srgbClr val="583F34"/>
                </a:solidFill>
                <a:latin typeface="Arial"/>
                <a:ea typeface="Arial"/>
                <a:cs typeface="Arial"/>
                <a:sym typeface="Arial"/>
              </a:defRPr>
            </a:lvl1pPr>
          </a:lstStyle>
          <a:p>
            <a:r>
              <a:rPr sz="2000" dirty="0">
                <a:solidFill>
                  <a:schemeClr val="tx1"/>
                </a:solidFill>
              </a:rPr>
              <a:t>Work in research groups </a:t>
            </a:r>
          </a:p>
        </p:txBody>
      </p:sp>
      <p:pic>
        <p:nvPicPr>
          <p:cNvPr id="19" name="Picture 18">
            <a:extLst>
              <a:ext uri="{FF2B5EF4-FFF2-40B4-BE49-F238E27FC236}">
                <a16:creationId xmlns:a16="http://schemas.microsoft.com/office/drawing/2014/main" id="{98FAFE31-7B22-B44C-9E39-5F45D2E6259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798291" y="1877039"/>
            <a:ext cx="1227199" cy="891043"/>
          </a:xfrm>
          <a:prstGeom prst="rect">
            <a:avLst/>
          </a:prstGeom>
        </p:spPr>
      </p:pic>
      <p:pic>
        <p:nvPicPr>
          <p:cNvPr id="20" name="Picture 19">
            <a:extLst>
              <a:ext uri="{FF2B5EF4-FFF2-40B4-BE49-F238E27FC236}">
                <a16:creationId xmlns:a16="http://schemas.microsoft.com/office/drawing/2014/main" id="{AE5876F4-7220-9F47-85DD-D35AF919AD3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649838" y="4021575"/>
            <a:ext cx="916008" cy="1158949"/>
          </a:xfrm>
          <a:prstGeom prst="rect">
            <a:avLst/>
          </a:prstGeom>
        </p:spPr>
      </p:pic>
      <p:pic>
        <p:nvPicPr>
          <p:cNvPr id="21" name="Picture 20">
            <a:extLst>
              <a:ext uri="{FF2B5EF4-FFF2-40B4-BE49-F238E27FC236}">
                <a16:creationId xmlns:a16="http://schemas.microsoft.com/office/drawing/2014/main" id="{70520F0A-1BEB-1B42-A849-7C01FEA7995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103164" y="1855551"/>
            <a:ext cx="1035121" cy="891043"/>
          </a:xfrm>
          <a:prstGeom prst="rect">
            <a:avLst/>
          </a:prstGeom>
        </p:spPr>
      </p:pic>
      <p:pic>
        <p:nvPicPr>
          <p:cNvPr id="22" name="Picture 21">
            <a:extLst>
              <a:ext uri="{FF2B5EF4-FFF2-40B4-BE49-F238E27FC236}">
                <a16:creationId xmlns:a16="http://schemas.microsoft.com/office/drawing/2014/main" id="{1318FF91-3C6F-9A4B-8C8A-FC6B5FDB683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365588" y="3892352"/>
            <a:ext cx="1128576" cy="1141958"/>
          </a:xfrm>
          <a:prstGeom prst="rect">
            <a:avLst/>
          </a:prstGeom>
        </p:spPr>
      </p:pic>
      <p:pic>
        <p:nvPicPr>
          <p:cNvPr id="25" name="Picture 24">
            <a:extLst>
              <a:ext uri="{FF2B5EF4-FFF2-40B4-BE49-F238E27FC236}">
                <a16:creationId xmlns:a16="http://schemas.microsoft.com/office/drawing/2014/main" id="{7181F452-4D9B-EF47-B59E-D46A7267690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129830" y="1934122"/>
            <a:ext cx="1052624" cy="891044"/>
          </a:xfrm>
          <a:prstGeom prst="rect">
            <a:avLst/>
          </a:prstGeom>
        </p:spPr>
      </p:pic>
    </p:spTree>
    <p:extLst>
      <p:ext uri="{BB962C8B-B14F-4D97-AF65-F5344CB8AC3E}">
        <p14:creationId xmlns:p14="http://schemas.microsoft.com/office/powerpoint/2010/main" val="328439111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88190" y="365577"/>
            <a:ext cx="8167620" cy="609872"/>
          </a:xfrm>
        </p:spPr>
        <p:txBody>
          <a:bodyPr>
            <a:normAutofit fontScale="90000"/>
          </a:bodyPr>
          <a:lstStyle/>
          <a:p>
            <a:r>
              <a:rPr lang="en-US" dirty="0">
                <a:latin typeface="Arial" panose="020B0604020202020204" pitchFamily="34" charset="0"/>
                <a:cs typeface="Arial" panose="020B0604020202020204" pitchFamily="34" charset="0"/>
              </a:rPr>
              <a:t>Try to Identify the Driving Question</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566064"/>
            <a:ext cx="7886700" cy="4206854"/>
          </a:xfrm>
        </p:spPr>
        <p:txBody>
          <a:bodyPr>
            <a:normAutofit/>
          </a:bodyPr>
          <a:lstStyle/>
          <a:p>
            <a:pPr marL="0" indent="0">
              <a:lnSpc>
                <a:spcPct val="100000"/>
              </a:lnSpc>
              <a:spcBef>
                <a:spcPts val="0"/>
              </a:spcBef>
              <a:buNone/>
            </a:pPr>
            <a:r>
              <a:rPr lang="en-US" dirty="0">
                <a:latin typeface="Arial" panose="020B0604020202020204" pitchFamily="34" charset="0"/>
                <a:cs typeface="Arial" panose="020B0604020202020204" pitchFamily="34" charset="0"/>
              </a:rPr>
              <a:t>Do these commonalities help us to decide on a logical place to start?</a:t>
            </a:r>
          </a:p>
          <a:p>
            <a:pPr marL="0">
              <a:lnSpc>
                <a:spcPct val="100000"/>
              </a:lnSpc>
              <a:spcBef>
                <a:spcPts val="0"/>
              </a:spcBef>
            </a:pPr>
            <a:endParaRPr lang="en-US" dirty="0">
              <a:latin typeface="Arial" panose="020B0604020202020204" pitchFamily="34" charset="0"/>
              <a:cs typeface="Arial" panose="020B0604020202020204" pitchFamily="34" charset="0"/>
            </a:endParaRPr>
          </a:p>
          <a:p>
            <a:pPr marL="0">
              <a:lnSpc>
                <a:spcPct val="100000"/>
              </a:lnSpc>
              <a:spcBef>
                <a:spcPts val="0"/>
              </a:spcBef>
            </a:pPr>
            <a:endParaRPr lang="en-US" dirty="0">
              <a:latin typeface="Arial" panose="020B0604020202020204" pitchFamily="34" charset="0"/>
              <a:cs typeface="Arial" panose="020B0604020202020204" pitchFamily="34" charset="0"/>
            </a:endParaRPr>
          </a:p>
          <a:p>
            <a:pPr marL="0" indent="0">
              <a:lnSpc>
                <a:spcPct val="100000"/>
              </a:lnSpc>
              <a:spcBef>
                <a:spcPts val="0"/>
              </a:spcBef>
              <a:buNone/>
            </a:pPr>
            <a:r>
              <a:rPr lang="en-US" dirty="0">
                <a:latin typeface="Arial" panose="020B0604020202020204" pitchFamily="34" charset="0"/>
                <a:cs typeface="Arial" panose="020B0604020202020204" pitchFamily="34" charset="0"/>
              </a:rPr>
              <a:t>Let’s work together to develop at least a first Driving Question that we can use to decide next steps.</a:t>
            </a:r>
            <a:endParaRPr lang="en-US" dirty="0"/>
          </a:p>
          <a:p>
            <a:endParaRPr lang="en-US" dirty="0"/>
          </a:p>
        </p:txBody>
      </p:sp>
    </p:spTree>
    <p:extLst>
      <p:ext uri="{BB962C8B-B14F-4D97-AF65-F5344CB8AC3E}">
        <p14:creationId xmlns:p14="http://schemas.microsoft.com/office/powerpoint/2010/main" val="39817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309236" y="1083084"/>
            <a:ext cx="8525527" cy="4487815"/>
          </a:xfrm>
        </p:spPr>
        <p:txBody>
          <a:bodyPr>
            <a:normAutofit fontScale="92500" lnSpcReduction="10000"/>
          </a:bodyPr>
          <a:lstStyle/>
          <a:p>
            <a:pPr marL="0" indent="0">
              <a:lnSpc>
                <a:spcPct val="110000"/>
              </a:lnSpc>
              <a:spcBef>
                <a:spcPts val="0"/>
              </a:spcBef>
              <a:spcAft>
                <a:spcPts val="1200"/>
              </a:spcAft>
              <a:buNone/>
            </a:pPr>
            <a:r>
              <a:rPr lang="en-US" sz="2400" dirty="0">
                <a:solidFill>
                  <a:srgbClr val="00B0F0"/>
                </a:solidFill>
                <a:latin typeface="Arial" panose="020B0604020202020204" pitchFamily="34" charset="0"/>
                <a:cs typeface="Arial" panose="020B0604020202020204" pitchFamily="34" charset="0"/>
              </a:rPr>
              <a:t>[insert class driving question here or refer to it on the board]</a:t>
            </a:r>
          </a:p>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	</a:t>
            </a:r>
          </a:p>
          <a:p>
            <a:pPr marL="0" indent="0">
              <a:lnSpc>
                <a:spcPct val="110000"/>
              </a:lnSpc>
              <a:spcBef>
                <a:spcPts val="0"/>
              </a:spcBef>
              <a:spcAft>
                <a:spcPts val="1200"/>
              </a:spcAft>
              <a:buNone/>
            </a:pPr>
            <a:r>
              <a:rPr lang="en-US" dirty="0">
                <a:latin typeface="Arial" panose="020B0604020202020204" pitchFamily="34" charset="0"/>
                <a:cs typeface="Arial" panose="020B0604020202020204" pitchFamily="34" charset="0"/>
              </a:rPr>
              <a:t>	Please record our Driving Question in Box I.</a:t>
            </a:r>
          </a:p>
          <a:p>
            <a:pPr marL="0" indent="0">
              <a:lnSpc>
                <a:spcPct val="100000"/>
              </a:lnSpc>
              <a:spcBef>
                <a:spcPts val="0"/>
              </a:spcBef>
              <a:spcAft>
                <a:spcPts val="1200"/>
              </a:spcAft>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spcAft>
                <a:spcPts val="1200"/>
              </a:spcAft>
              <a:buNone/>
            </a:pPr>
            <a:r>
              <a:rPr lang="en-US" dirty="0">
                <a:latin typeface="Arial" panose="020B0604020202020204" pitchFamily="34" charset="0"/>
                <a:cs typeface="Arial" panose="020B0604020202020204" pitchFamily="34" charset="0"/>
              </a:rPr>
              <a:t>Let’s start to think about this question by going back to thinking about commonalities, in particular, craters.</a:t>
            </a:r>
          </a:p>
          <a:p>
            <a:pPr marL="0" indent="0">
              <a:lnSpc>
                <a:spcPct val="110000"/>
              </a:lnSpc>
              <a:spcBef>
                <a:spcPts val="0"/>
              </a:spcBef>
              <a:spcAft>
                <a:spcPts val="1200"/>
              </a:spcAft>
              <a:buNone/>
            </a:pPr>
            <a:r>
              <a:rPr lang="en-US" dirty="0">
                <a:latin typeface="Arial" panose="020B0604020202020204" pitchFamily="34" charset="0"/>
                <a:cs typeface="Arial" panose="020B0604020202020204" pitchFamily="34" charset="0"/>
              </a:rPr>
              <a:t>So, it is true that there are at least </a:t>
            </a:r>
            <a:r>
              <a:rPr lang="en-US" i="1" dirty="0">
                <a:latin typeface="Arial" panose="020B0604020202020204" pitchFamily="34" charset="0"/>
                <a:cs typeface="Arial" panose="020B0604020202020204" pitchFamily="34" charset="0"/>
              </a:rPr>
              <a:t>some</a:t>
            </a:r>
            <a:r>
              <a:rPr lang="en-US" dirty="0">
                <a:latin typeface="Arial" panose="020B0604020202020204" pitchFamily="34" charset="0"/>
                <a:cs typeface="Arial" panose="020B0604020202020204" pitchFamily="34" charset="0"/>
              </a:rPr>
              <a:t> craters on the Earth’s surface. We’re going to start by learning more about one in the United States, in Arizona in particular.</a:t>
            </a:r>
          </a:p>
          <a:p>
            <a:endParaRPr lang="en-US" dirty="0"/>
          </a:p>
          <a:p>
            <a:endParaRPr lang="en-US" dirty="0"/>
          </a:p>
        </p:txBody>
      </p:sp>
      <p:sp>
        <p:nvSpPr>
          <p:cNvPr id="7" name="Title 1">
            <a:extLst>
              <a:ext uri="{FF2B5EF4-FFF2-40B4-BE49-F238E27FC236}">
                <a16:creationId xmlns:a16="http://schemas.microsoft.com/office/drawing/2014/main" id="{82F88BC6-3197-4429-846B-61705834A7E0}"/>
              </a:ext>
            </a:extLst>
          </p:cNvPr>
          <p:cNvSpPr>
            <a:spLocks noGrp="1"/>
          </p:cNvSpPr>
          <p:nvPr>
            <p:ph type="title"/>
          </p:nvPr>
        </p:nvSpPr>
        <p:spPr>
          <a:xfrm>
            <a:off x="488190" y="365577"/>
            <a:ext cx="8167620" cy="609872"/>
          </a:xfrm>
        </p:spPr>
        <p:txBody>
          <a:bodyPr>
            <a:normAutofit fontScale="90000"/>
          </a:bodyPr>
          <a:lstStyle/>
          <a:p>
            <a:r>
              <a:rPr lang="en-US" dirty="0">
                <a:latin typeface="Arial" panose="020B0604020202020204" pitchFamily="34" charset="0"/>
                <a:cs typeface="Arial" panose="020B0604020202020204" pitchFamily="34" charset="0"/>
              </a:rPr>
              <a:t>Our Driving Question</a:t>
            </a:r>
          </a:p>
        </p:txBody>
      </p:sp>
      <p:pic>
        <p:nvPicPr>
          <p:cNvPr id="6" name="Picture 5">
            <a:extLst>
              <a:ext uri="{FF2B5EF4-FFF2-40B4-BE49-F238E27FC236}">
                <a16:creationId xmlns:a16="http://schemas.microsoft.com/office/drawing/2014/main" id="{78919C3E-BA26-B743-8842-00920ED82BD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9236" y="1712449"/>
            <a:ext cx="1052624" cy="891044"/>
          </a:xfrm>
          <a:prstGeom prst="rect">
            <a:avLst/>
          </a:prstGeom>
        </p:spPr>
      </p:pic>
    </p:spTree>
    <p:extLst>
      <p:ext uri="{BB962C8B-B14F-4D97-AF65-F5344CB8AC3E}">
        <p14:creationId xmlns:p14="http://schemas.microsoft.com/office/powerpoint/2010/main" val="7721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02: Learning Segment </a:t>
            </a:r>
            <a:r>
              <a:rPr lang="en-US" dirty="0" smtClean="0"/>
              <a:t>Summary</a:t>
            </a:r>
            <a:endParaRPr lang="en-US" dirty="0"/>
          </a:p>
        </p:txBody>
      </p:sp>
      <p:sp>
        <p:nvSpPr>
          <p:cNvPr id="2" name="Text Placeholder 1"/>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 </a:t>
            </a:r>
            <a:r>
              <a:rPr lang="en-US" dirty="0"/>
              <a:t>have both a broad Driving Question that asks how the Earth came to be as it appears to day, and a more immediate Driving Question that will carry us through this unit. How did the rocky Earth (the geosphere) form? </a:t>
            </a:r>
          </a:p>
          <a:p>
            <a:pPr>
              <a:spcAft>
                <a:spcPts val="600"/>
              </a:spcAft>
            </a:pPr>
            <a:endParaRPr lang="en-US" dirty="0"/>
          </a:p>
        </p:txBody>
      </p:sp>
      <p:sp>
        <p:nvSpPr>
          <p:cNvPr id="7" name="Text Placeholder 1">
            <a:extLst>
              <a:ext uri="{FF2B5EF4-FFF2-40B4-BE49-F238E27FC236}">
                <a16:creationId xmlns:a16="http://schemas.microsoft.com/office/drawing/2014/main" id="{E1831E4D-A4F4-F044-BC98-1573C06D6FB3}"/>
              </a:ext>
            </a:extLst>
          </p:cNvPr>
          <p:cNvSpPr>
            <a:spLocks noGrp="1"/>
          </p:cNvSpPr>
          <p:nvPr>
            <p:ph type="body" sz="quarter" idx="11"/>
          </p:nvPr>
        </p:nvSpPr>
        <p:spPr/>
        <p:txBody>
          <a:bodyPr/>
          <a:lstStyle/>
          <a:p>
            <a:pPr>
              <a:lnSpc>
                <a:spcPct val="100000"/>
              </a:lnSpc>
              <a:spcAft>
                <a:spcPts val="400"/>
              </a:spcAft>
            </a:pPr>
            <a:r>
              <a:rPr lang="en-US" dirty="0" smtClean="0"/>
              <a:t>LS 02 Teacher Reflection:</a:t>
            </a:r>
          </a:p>
          <a:p>
            <a:pPr>
              <a:lnSpc>
                <a:spcPct val="100000"/>
              </a:lnSpc>
              <a:spcAft>
                <a:spcPts val="400"/>
              </a:spcAft>
            </a:pPr>
            <a:endParaRPr lang="en-US" dirty="0"/>
          </a:p>
          <a:p>
            <a:pPr>
              <a:lnSpc>
                <a:spcPct val="100000"/>
              </a:lnSpc>
              <a:spcAft>
                <a:spcPts val="400"/>
              </a:spcAft>
            </a:pPr>
            <a:r>
              <a:rPr lang="en-US" i="1" dirty="0" smtClean="0"/>
              <a:t>What I think worked well…</a:t>
            </a:r>
          </a:p>
          <a:p>
            <a:pPr>
              <a:lnSpc>
                <a:spcPct val="100000"/>
              </a:lnSpc>
              <a:spcAft>
                <a:spcPts val="400"/>
              </a:spcAft>
            </a:pPr>
            <a:endParaRPr lang="en-US" i="1" dirty="0"/>
          </a:p>
          <a:p>
            <a:pPr>
              <a:lnSpc>
                <a:spcPct val="100000"/>
              </a:lnSpc>
              <a:spcAft>
                <a:spcPts val="400"/>
              </a:spcAft>
            </a:pPr>
            <a:endParaRPr lang="en-US" i="1" dirty="0" smtClean="0"/>
          </a:p>
          <a:p>
            <a:pPr>
              <a:lnSpc>
                <a:spcPct val="100000"/>
              </a:lnSpc>
              <a:spcAft>
                <a:spcPts val="400"/>
              </a:spcAft>
            </a:pPr>
            <a:r>
              <a:rPr lang="en-US" i="1" dirty="0" smtClean="0"/>
              <a:t>What I would change…</a:t>
            </a:r>
          </a:p>
        </p:txBody>
      </p:sp>
    </p:spTree>
    <p:extLst>
      <p:ext uri="{BB962C8B-B14F-4D97-AF65-F5344CB8AC3E}">
        <p14:creationId xmlns:p14="http://schemas.microsoft.com/office/powerpoint/2010/main" val="3156140820"/>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03: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FA849F5C-C627-A44D-AEFF-CF48DA61DEC7}"/>
              </a:ext>
            </a:extLst>
          </p:cNvPr>
          <p:cNvSpPr>
            <a:spLocks noGrp="1"/>
          </p:cNvSpPr>
          <p:nvPr>
            <p:ph type="body" sz="quarter" idx="10"/>
          </p:nvPr>
        </p:nvSpPr>
        <p:spPr/>
        <p:txBody>
          <a:bodyPr/>
          <a:lstStyle/>
          <a:p>
            <a:r>
              <a:rPr lang="en-US" b="1" dirty="0" smtClean="0">
                <a:sym typeface="Wingdings" panose="05000000000000000000" pitchFamily="2" charset="2"/>
              </a:rPr>
              <a:t>We </a:t>
            </a:r>
            <a:r>
              <a:rPr lang="en-US" b="1" dirty="0">
                <a:sym typeface="Wingdings" panose="05000000000000000000" pitchFamily="2" charset="2"/>
              </a:rPr>
              <a:t>begin to develop some model ideas about the formation of the Earth by exploring the specific phenomenon of a crater in Arizona.</a:t>
            </a:r>
            <a:endParaRPr lang="en-US" b="1" dirty="0"/>
          </a:p>
          <a:p>
            <a:pPr>
              <a:spcAft>
                <a:spcPts val="600"/>
              </a:spcAft>
            </a:pPr>
            <a:endParaRPr lang="en-US" dirty="0"/>
          </a:p>
          <a:p>
            <a:endParaRPr lang="en-US" dirty="0"/>
          </a:p>
        </p:txBody>
      </p:sp>
      <p:sp>
        <p:nvSpPr>
          <p:cNvPr id="4" name="Text Placeholder 3">
            <a:extLst>
              <a:ext uri="{FF2B5EF4-FFF2-40B4-BE49-F238E27FC236}">
                <a16:creationId xmlns:a16="http://schemas.microsoft.com/office/drawing/2014/main" id="{F1EC9981-F8A0-A940-A6FE-CB3EE40B2A4E}"/>
              </a:ext>
            </a:extLst>
          </p:cNvPr>
          <p:cNvSpPr>
            <a:spLocks noGrp="1"/>
          </p:cNvSpPr>
          <p:nvPr>
            <p:ph type="body" sz="quarter" idx="11"/>
          </p:nvPr>
        </p:nvSpPr>
        <p:spPr/>
        <p:txBody>
          <a:bodyPr/>
          <a:lstStyle/>
          <a:p>
            <a:r>
              <a:rPr lang="en-US" dirty="0"/>
              <a:t>55 to 110 minutes</a:t>
            </a:r>
          </a:p>
        </p:txBody>
      </p:sp>
      <p:sp>
        <p:nvSpPr>
          <p:cNvPr id="5" name="Text Placeholder 4">
            <a:extLst>
              <a:ext uri="{FF2B5EF4-FFF2-40B4-BE49-F238E27FC236}">
                <a16:creationId xmlns:a16="http://schemas.microsoft.com/office/drawing/2014/main" id="{1665C26E-1518-C04B-844D-8D629A2CA4AF}"/>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FE Teacher Guide – Building the Model (Read this now so that you know how to build the model later.)</a:t>
            </a:r>
          </a:p>
          <a:p>
            <a:pPr>
              <a:spcAft>
                <a:spcPts val="600"/>
              </a:spcAft>
            </a:pPr>
            <a:r>
              <a:rPr lang="en-US" dirty="0" smtClean="0"/>
              <a:t>FE </a:t>
            </a:r>
            <a:r>
              <a:rPr lang="en-US" dirty="0"/>
              <a:t>01 Supplement Planets and Moons Images (a supplemental set of PowerPoint slides)</a:t>
            </a:r>
          </a:p>
          <a:p>
            <a:pPr>
              <a:spcAft>
                <a:spcPts val="600"/>
              </a:spcAft>
            </a:pPr>
            <a:r>
              <a:rPr lang="en-US" dirty="0"/>
              <a:t>Check out the Supplemental Resources at the end of this FE PowerPoint</a:t>
            </a:r>
            <a:r>
              <a:rPr lang="en-US" dirty="0" smtClean="0"/>
              <a:t>.</a:t>
            </a:r>
          </a:p>
          <a:p>
            <a:pPr>
              <a:spcAft>
                <a:spcPts val="600"/>
              </a:spcAft>
            </a:pPr>
            <a:r>
              <a:rPr lang="en-US" dirty="0" smtClean="0"/>
              <a:t>Read the Earth Science Guide “About Meteors” on the website.</a:t>
            </a:r>
            <a:endParaRPr lang="en-US" dirty="0"/>
          </a:p>
        </p:txBody>
      </p:sp>
    </p:spTree>
    <p:extLst>
      <p:ext uri="{BB962C8B-B14F-4D97-AF65-F5344CB8AC3E}">
        <p14:creationId xmlns:p14="http://schemas.microsoft.com/office/powerpoint/2010/main" val="4095385397"/>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03: Phenomenon – Barringer Crater</a:t>
            </a:r>
          </a:p>
        </p:txBody>
      </p:sp>
      <p:sp>
        <p:nvSpPr>
          <p:cNvPr id="2" name="Text Placeholder 1">
            <a:extLst>
              <a:ext uri="{FF2B5EF4-FFF2-40B4-BE49-F238E27FC236}">
                <a16:creationId xmlns:a16="http://schemas.microsoft.com/office/drawing/2014/main" id="{931E40FA-7EEE-264D-AD5D-46A7A27D623E}"/>
              </a:ext>
            </a:extLst>
          </p:cNvPr>
          <p:cNvSpPr>
            <a:spLocks noGrp="1"/>
          </p:cNvSpPr>
          <p:nvPr>
            <p:ph type="body" sz="quarter" idx="10"/>
          </p:nvPr>
        </p:nvSpPr>
        <p:spPr/>
        <p:txBody>
          <a:bodyPr/>
          <a:lstStyle/>
          <a:p>
            <a:pPr>
              <a:spcAft>
                <a:spcPts val="600"/>
              </a:spcAft>
            </a:pPr>
            <a:r>
              <a:rPr lang="en-US" dirty="0"/>
              <a:t>Meteor impacts on the Earth give us a route into exploring the accretion model for planet-building. The idea, for which scientists are still gaining evidence, is that the smaller rocks that made up the solar disk of gas and dust at the beginning of our solar system’s history collided and “stuck” together. Eventually gravity increased the probability of these impacts resulting in an increase of mass of planetary bodies and a reduction in the amount of loose space rocks and gases. We will, in fact, spend the next few learning segments coming to even initial ideas around this model.</a:t>
            </a:r>
          </a:p>
          <a:p>
            <a:pPr>
              <a:spcAft>
                <a:spcPts val="600"/>
              </a:spcAft>
            </a:pPr>
            <a:r>
              <a:rPr lang="en-US" dirty="0"/>
              <a:t>Here we build some understanding about impacts and their likelihood given the current composition of the solar system. There are still space rocks out there and impacts (though rare) still occur. These conversations give us a glimpse into our solar system’s past when such impacts were more common, but again, we won’t address that until later in the unit.</a:t>
            </a:r>
          </a:p>
          <a:p>
            <a:pPr>
              <a:spcAft>
                <a:spcPts val="600"/>
              </a:spcAft>
            </a:pPr>
            <a:r>
              <a:rPr lang="en-US" dirty="0"/>
              <a:t>In exploring Barringer Crater, your students will first be asked to consider what processes might have led to its formation. It may be that they insist it was a meteor impact fairly quickly. If this is the case, you can move through these slides a bit faster. You do need to establish some ideas with your students that provide evidence for this most likely explanation (that a meteor caused the impact). </a:t>
            </a:r>
          </a:p>
          <a:p>
            <a:pPr>
              <a:spcAft>
                <a:spcPts val="600"/>
              </a:spcAft>
            </a:pPr>
            <a:r>
              <a:rPr lang="en-US" dirty="0"/>
              <a:t>Students may also have other questions, including ones about the likelihood of a catastrophic impact in their lifetime and may even express anxiety about the possibility. </a:t>
            </a:r>
            <a:r>
              <a:rPr lang="en-US" b="1" dirty="0"/>
              <a:t>Decide ahead of time how you will prepare to address this question and others drawing on, in part, the </a:t>
            </a:r>
            <a:r>
              <a:rPr lang="en-US" b="1" u="sng" dirty="0"/>
              <a:t>supplemental materials provided at the end of this PowerPoint</a:t>
            </a:r>
            <a:r>
              <a:rPr lang="en-US" b="1" dirty="0"/>
              <a:t>.</a:t>
            </a:r>
          </a:p>
          <a:p>
            <a:endParaRPr lang="en-US" dirty="0"/>
          </a:p>
        </p:txBody>
      </p:sp>
    </p:spTree>
    <p:extLst>
      <p:ext uri="{BB962C8B-B14F-4D97-AF65-F5344CB8AC3E}">
        <p14:creationId xmlns:p14="http://schemas.microsoft.com/office/powerpoint/2010/main" val="701360878"/>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rmAutofit/>
          </a:bodyPr>
          <a:lstStyle/>
          <a:p>
            <a:r>
              <a:rPr lang="en-US" sz="2670" dirty="0">
                <a:latin typeface="Arial" panose="020B0604020202020204" pitchFamily="34" charset="0"/>
                <a:cs typeface="Arial" panose="020B0604020202020204" pitchFamily="34" charset="0"/>
              </a:rPr>
              <a:t>Navigation</a:t>
            </a:r>
            <a:endParaRPr lang="en-US" sz="2670" dirty="0"/>
          </a:p>
        </p:txBody>
      </p:sp>
      <p:sp>
        <p:nvSpPr>
          <p:cNvPr id="3" name="Text Placeholder 2">
            <a:extLst>
              <a:ext uri="{FF2B5EF4-FFF2-40B4-BE49-F238E27FC236}">
                <a16:creationId xmlns:a16="http://schemas.microsoft.com/office/drawing/2014/main" id="{93BEB8F6-1D56-BC4F-BDF3-EEB2EC674894}"/>
              </a:ext>
            </a:extLst>
          </p:cNvPr>
          <p:cNvSpPr>
            <a:spLocks noGrp="1"/>
          </p:cNvSpPr>
          <p:nvPr>
            <p:ph type="body" sz="quarter" idx="10"/>
          </p:nvPr>
        </p:nvSpPr>
        <p:spPr/>
        <p:txBody>
          <a:bodyPr/>
          <a:lstStyle/>
          <a:p>
            <a:pPr>
              <a:spcAft>
                <a:spcPts val="600"/>
              </a:spcAft>
            </a:pPr>
            <a:r>
              <a:rPr lang="en-US" sz="1600" b="1" u="sng" dirty="0">
                <a:latin typeface="Arial" panose="020B0604020202020204" pitchFamily="34" charset="0"/>
                <a:cs typeface="Arial" panose="020B0604020202020204" pitchFamily="34" charset="0"/>
              </a:rPr>
              <a:t>How to track we learn across learning segments and days:</a:t>
            </a:r>
          </a:p>
          <a:p>
            <a:pPr>
              <a:spcAft>
                <a:spcPts val="600"/>
              </a:spcAft>
            </a:pPr>
            <a:endParaRPr lang="en-US" dirty="0"/>
          </a:p>
          <a:p>
            <a:pPr>
              <a:spcAft>
                <a:spcPts val="600"/>
              </a:spcAft>
            </a:pPr>
            <a:r>
              <a:rPr lang="en-US" dirty="0"/>
              <a:t>In the next learning segments, students will have more opportunities to wonder about what actually happens during a meteor impact.</a:t>
            </a:r>
            <a:endParaRPr lang="en-US" u="sng" dirty="0"/>
          </a:p>
          <a:p>
            <a:pPr>
              <a:spcAft>
                <a:spcPts val="600"/>
              </a:spcAft>
            </a:pPr>
            <a:endParaRPr lang="en-US" u="sng" dirty="0"/>
          </a:p>
          <a:p>
            <a:pPr>
              <a:spcAft>
                <a:spcPts val="600"/>
              </a:spcAft>
            </a:pPr>
            <a:r>
              <a:rPr lang="en-US" u="sng" dirty="0"/>
              <a:t>Tracking Ideas: What have we learned? and What are we wondering?</a:t>
            </a:r>
          </a:p>
          <a:p>
            <a:pPr>
              <a:spcAft>
                <a:spcPts val="600"/>
              </a:spcAft>
            </a:pPr>
            <a:r>
              <a:rPr lang="en-US" dirty="0"/>
              <a:t>In this learning segment and the few that follow, we’ll be focused on understanding impacts and what happens with matter and energy during an impact. Not until we come to Learning Segment 8 will we leverage these ideas in order to start building our model that addresses the Driving Question (i.e. How did Earth’s geosphere form?).</a:t>
            </a:r>
          </a:p>
          <a:p>
            <a:pPr>
              <a:spcAft>
                <a:spcPts val="600"/>
              </a:spcAft>
            </a:pPr>
            <a:r>
              <a:rPr lang="en-US" dirty="0"/>
              <a:t>In the meantime, however, we do need a way to track the class’s ideas. We recommend that as you move through these lessons, you create public artifacts (separate from the notes your students may be taking on their doodle sheets and in their science notebooks) that lists both what we are wondering about and what we have learned. In this learning segment, you will work with students to raise some questions in response to examining the Barringer Crater in Arizona. You will also want to track some established ideas. These may not necessarily appear in the model we build in Learning Segment 8, but they are important to track as we’ll use them in building the model. See the next slide for sample representations. We’ll suggest additions to each in the coming learning segments as well.</a:t>
            </a:r>
          </a:p>
          <a:p>
            <a:endParaRPr lang="en-US" dirty="0"/>
          </a:p>
        </p:txBody>
      </p:sp>
    </p:spTree>
    <p:extLst>
      <p:ext uri="{BB962C8B-B14F-4D97-AF65-F5344CB8AC3E}">
        <p14:creationId xmlns:p14="http://schemas.microsoft.com/office/powerpoint/2010/main" val="1994091425"/>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rmAutofit/>
          </a:bodyPr>
          <a:lstStyle/>
          <a:p>
            <a:r>
              <a:rPr lang="en-US" sz="2670" dirty="0">
                <a:latin typeface="Arial" panose="020B0604020202020204" pitchFamily="34" charset="0"/>
                <a:cs typeface="Arial" panose="020B0604020202020204" pitchFamily="34" charset="0"/>
              </a:rPr>
              <a:t>Navigation</a:t>
            </a:r>
            <a:endParaRPr lang="en-US" sz="2670" dirty="0"/>
          </a:p>
        </p:txBody>
      </p:sp>
      <p:sp>
        <p:nvSpPr>
          <p:cNvPr id="4" name="TextBox 3"/>
          <p:cNvSpPr txBox="1"/>
          <p:nvPr/>
        </p:nvSpPr>
        <p:spPr>
          <a:xfrm>
            <a:off x="87703" y="622226"/>
            <a:ext cx="8932876" cy="369332"/>
          </a:xfrm>
          <a:prstGeom prst="rect">
            <a:avLst/>
          </a:prstGeom>
          <a:noFill/>
        </p:spPr>
        <p:txBody>
          <a:bodyPr wrap="square" rtlCol="0">
            <a:spAutoFit/>
          </a:bodyPr>
          <a:lstStyle/>
          <a:p>
            <a:pPr>
              <a:spcAft>
                <a:spcPts val="600"/>
              </a:spcAft>
            </a:pPr>
            <a:r>
              <a:rPr lang="en-US" u="sng" dirty="0"/>
              <a:t>Tracking Ideas: What are we wondering? and What have we learned? </a:t>
            </a:r>
          </a:p>
        </p:txBody>
      </p:sp>
      <p:sp>
        <p:nvSpPr>
          <p:cNvPr id="6" name="TextBox 5"/>
          <p:cNvSpPr txBox="1"/>
          <p:nvPr/>
        </p:nvSpPr>
        <p:spPr>
          <a:xfrm>
            <a:off x="219177" y="1167126"/>
            <a:ext cx="8659352" cy="1477328"/>
          </a:xfrm>
          <a:prstGeom prst="rect">
            <a:avLst/>
          </a:prstGeom>
          <a:solidFill>
            <a:schemeClr val="bg1"/>
          </a:solidFill>
          <a:ln>
            <a:solidFill>
              <a:schemeClr val="tx1"/>
            </a:solidFill>
          </a:ln>
        </p:spPr>
        <p:txBody>
          <a:bodyPr wrap="square" rtlCol="0">
            <a:spAutoFit/>
          </a:bodyPr>
          <a:lstStyle/>
          <a:p>
            <a:pPr>
              <a:spcAft>
                <a:spcPts val="600"/>
              </a:spcAft>
            </a:pPr>
            <a:r>
              <a:rPr lang="en-US" sz="1400" b="1" u="sng" dirty="0"/>
              <a:t>What are we wondering? (Sample. Just track </a:t>
            </a:r>
            <a:r>
              <a:rPr lang="en-US" sz="1400" b="1" i="1" u="sng" dirty="0"/>
              <a:t>your kids’ questions </a:t>
            </a:r>
            <a:r>
              <a:rPr lang="en-US" sz="1400" b="1" u="sng" dirty="0"/>
              <a:t>here. )</a:t>
            </a:r>
          </a:p>
          <a:p>
            <a:pPr>
              <a:spcAft>
                <a:spcPts val="600"/>
              </a:spcAft>
            </a:pPr>
            <a:r>
              <a:rPr lang="en-US" sz="1400" dirty="0"/>
              <a:t>What happens to space rocks in impact craters?</a:t>
            </a:r>
          </a:p>
          <a:p>
            <a:pPr>
              <a:spcAft>
                <a:spcPts val="600"/>
              </a:spcAft>
            </a:pPr>
            <a:r>
              <a:rPr lang="en-US" sz="1400" dirty="0"/>
              <a:t>What happens to the ground and to plants and animals when an impact occurs?</a:t>
            </a:r>
          </a:p>
          <a:p>
            <a:pPr>
              <a:spcAft>
                <a:spcPts val="600"/>
              </a:spcAft>
            </a:pPr>
            <a:r>
              <a:rPr lang="en-US" sz="1400" dirty="0"/>
              <a:t>Are there other craters on Earth? What do they look like?</a:t>
            </a:r>
          </a:p>
          <a:p>
            <a:pPr>
              <a:spcAft>
                <a:spcPts val="600"/>
              </a:spcAft>
            </a:pPr>
            <a:r>
              <a:rPr lang="en-US" sz="1400" dirty="0"/>
              <a:t>How likely would it be for a large meteor to hit the Earth now?</a:t>
            </a:r>
          </a:p>
        </p:txBody>
      </p:sp>
      <p:sp>
        <p:nvSpPr>
          <p:cNvPr id="7" name="TextBox 6"/>
          <p:cNvSpPr txBox="1"/>
          <p:nvPr/>
        </p:nvSpPr>
        <p:spPr>
          <a:xfrm>
            <a:off x="219177" y="2859330"/>
            <a:ext cx="8659352" cy="2708434"/>
          </a:xfrm>
          <a:prstGeom prst="rect">
            <a:avLst/>
          </a:prstGeom>
          <a:solidFill>
            <a:schemeClr val="bg1"/>
          </a:solidFill>
          <a:ln>
            <a:solidFill>
              <a:schemeClr val="tx1"/>
            </a:solidFill>
          </a:ln>
        </p:spPr>
        <p:txBody>
          <a:bodyPr wrap="square" rtlCol="0">
            <a:spAutoFit/>
          </a:bodyPr>
          <a:lstStyle/>
          <a:p>
            <a:pPr>
              <a:spcAft>
                <a:spcPts val="600"/>
              </a:spcAft>
            </a:pPr>
            <a:r>
              <a:rPr lang="en-US" sz="1400" b="1" u="sng" dirty="0"/>
              <a:t>What we have learned: (Sample. Your list might look different.)</a:t>
            </a:r>
          </a:p>
          <a:p>
            <a:pPr>
              <a:spcAft>
                <a:spcPts val="600"/>
              </a:spcAft>
            </a:pPr>
            <a:r>
              <a:rPr lang="en-US" sz="1400" dirty="0"/>
              <a:t>There are lots of space rocks floating around the solar system.</a:t>
            </a:r>
          </a:p>
          <a:p>
            <a:pPr>
              <a:spcAft>
                <a:spcPts val="600"/>
              </a:spcAft>
            </a:pPr>
            <a:r>
              <a:rPr lang="en-US" sz="1400" dirty="0"/>
              <a:t>Sometimes they enter our atmosphere and are visible as “shooting stars”.</a:t>
            </a:r>
          </a:p>
          <a:p>
            <a:pPr>
              <a:spcAft>
                <a:spcPts val="600"/>
              </a:spcAft>
            </a:pPr>
            <a:r>
              <a:rPr lang="en-US" sz="1400" dirty="0"/>
              <a:t>We see evidence that they have hit both Earth and other planets in the past.</a:t>
            </a:r>
          </a:p>
          <a:p>
            <a:pPr>
              <a:spcAft>
                <a:spcPts val="600"/>
              </a:spcAft>
            </a:pPr>
            <a:r>
              <a:rPr lang="en-US" sz="1400" dirty="0"/>
              <a:t>Our atmosphere breaks up most space rocks that are headed toward Earth. The last impact we know of was 200 years ago in the desert of the Arabian Peninsula.</a:t>
            </a:r>
          </a:p>
          <a:p>
            <a:pPr>
              <a:spcAft>
                <a:spcPts val="600"/>
              </a:spcAft>
            </a:pPr>
            <a:r>
              <a:rPr lang="en-US" sz="1400" dirty="0"/>
              <a:t>&lt;Supplement&gt; Older impact craters change with time and are often disguised by water, erosion (from wind and water) and by plants and ecosystems growing over them.</a:t>
            </a:r>
          </a:p>
          <a:p>
            <a:pPr>
              <a:spcAft>
                <a:spcPts val="600"/>
              </a:spcAft>
            </a:pPr>
            <a:r>
              <a:rPr lang="en-US" sz="1400" dirty="0"/>
              <a:t>Minerals near impact craters sometimes show evidence of heat and pressure from the impact, even when the space rock itself is not found.</a:t>
            </a:r>
          </a:p>
        </p:txBody>
      </p:sp>
      <p:sp>
        <p:nvSpPr>
          <p:cNvPr id="3" name="Rectangle 2"/>
          <p:cNvSpPr/>
          <p:nvPr/>
        </p:nvSpPr>
        <p:spPr>
          <a:xfrm>
            <a:off x="7252949" y="1943899"/>
            <a:ext cx="1444058" cy="14011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Feel free to use sticky notes to track student questions for these learning segments, similar to the Parking Lot.</a:t>
            </a:r>
          </a:p>
        </p:txBody>
      </p:sp>
    </p:spTree>
    <p:extLst>
      <p:ext uri="{BB962C8B-B14F-4D97-AF65-F5344CB8AC3E}">
        <p14:creationId xmlns:p14="http://schemas.microsoft.com/office/powerpoint/2010/main" val="2950738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03: Teacher Supplement </a:t>
            </a:r>
            <a:r>
              <a:rPr lang="en-US" dirty="0" smtClean="0"/>
              <a:t>– Taking Notes</a:t>
            </a:r>
            <a:endParaRPr lang="en-US" dirty="0"/>
          </a:p>
        </p:txBody>
      </p:sp>
      <p:sp>
        <p:nvSpPr>
          <p:cNvPr id="2" name="Text Placeholder 1">
            <a:extLst>
              <a:ext uri="{FF2B5EF4-FFF2-40B4-BE49-F238E27FC236}">
                <a16:creationId xmlns:a16="http://schemas.microsoft.com/office/drawing/2014/main" id="{5F458608-E0E4-EC40-904B-0EFC46004408}"/>
              </a:ext>
            </a:extLst>
          </p:cNvPr>
          <p:cNvSpPr>
            <a:spLocks noGrp="1"/>
          </p:cNvSpPr>
          <p:nvPr>
            <p:ph type="body" sz="quarter" idx="10"/>
          </p:nvPr>
        </p:nvSpPr>
        <p:spPr/>
        <p:txBody>
          <a:bodyPr/>
          <a:lstStyle/>
          <a:p>
            <a:pPr>
              <a:spcAft>
                <a:spcPts val="600"/>
              </a:spcAft>
            </a:pPr>
            <a:r>
              <a:rPr lang="en-US" dirty="0" smtClean="0"/>
              <a:t>Teachers have differing commitments to students learning how to take notes productively. In MBER, we’ve generally pushed any important student recordings onto the Doodle Sheet. We see this sheet not only as a public record of student accountability, but also a way for students to track their own thinking and learning as the unit progresses. </a:t>
            </a:r>
          </a:p>
          <a:p>
            <a:pPr>
              <a:spcAft>
                <a:spcPts val="600"/>
              </a:spcAft>
            </a:pPr>
            <a:r>
              <a:rPr lang="en-US" dirty="0" smtClean="0"/>
              <a:t>Therefore, when we don’t ask students to actively record information, we are leaving it to you (the teacher) to decide how you might want you students to track the information.</a:t>
            </a:r>
          </a:p>
          <a:p>
            <a:pPr>
              <a:spcAft>
                <a:spcPts val="600"/>
              </a:spcAft>
            </a:pPr>
            <a:r>
              <a:rPr lang="en-US" dirty="0" smtClean="0"/>
              <a:t>In this learning segment, students will be given a lot of information through questions and discussions, but also through a certain amount of lecture. Our suggestion is that you help students track key pieces of information publically, relieving them of any detailed note-taking outside the Doodle. Our hope is that individuals feel ownership of the information as you track it on the “What we’ve learned…” and “What we’re wondering…” posters highlighted in the navigation slides in this PowerPoint. However, you know you students population and its needs best. Please review the information in this learning segment, track its connection to the eventual model building (Learning Segment 08: Rewind the Clock), and then make decisions about how you would like your students to track the information.</a:t>
            </a:r>
          </a:p>
          <a:p>
            <a:pPr>
              <a:spcAft>
                <a:spcPts val="600"/>
              </a:spcAft>
            </a:pPr>
            <a:r>
              <a:rPr lang="en-US" dirty="0" smtClean="0"/>
              <a:t>You will encounter a similar “density of information” in Learning Segment 07 when students try to make sense of what is happening with energy during impacts.</a:t>
            </a:r>
          </a:p>
          <a:p>
            <a:pPr>
              <a:spcAft>
                <a:spcPts val="600"/>
              </a:spcAft>
            </a:pPr>
            <a:r>
              <a:rPr lang="en-US" dirty="0" smtClean="0"/>
              <a:t>To be clear, we are not against note-taking. We have tried to highlight for you where it is best to take up using the Doodle Sheet and leave the rest to your best judgement.</a:t>
            </a:r>
            <a:endParaRPr lang="en-US" dirty="0"/>
          </a:p>
        </p:txBody>
      </p:sp>
    </p:spTree>
    <p:extLst>
      <p:ext uri="{BB962C8B-B14F-4D97-AF65-F5344CB8AC3E}">
        <p14:creationId xmlns:p14="http://schemas.microsoft.com/office/powerpoint/2010/main" val="3630803239"/>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03: Teacher Supplement - Earth Science for Biologists</a:t>
            </a:r>
          </a:p>
        </p:txBody>
      </p:sp>
      <p:sp>
        <p:nvSpPr>
          <p:cNvPr id="2" name="Text Placeholder 1">
            <a:extLst>
              <a:ext uri="{FF2B5EF4-FFF2-40B4-BE49-F238E27FC236}">
                <a16:creationId xmlns:a16="http://schemas.microsoft.com/office/drawing/2014/main" id="{5F458608-E0E4-EC40-904B-0EFC46004408}"/>
              </a:ext>
            </a:extLst>
          </p:cNvPr>
          <p:cNvSpPr>
            <a:spLocks noGrp="1"/>
          </p:cNvSpPr>
          <p:nvPr>
            <p:ph type="body" sz="quarter" idx="10"/>
          </p:nvPr>
        </p:nvSpPr>
        <p:spPr/>
        <p:txBody>
          <a:bodyPr/>
          <a:lstStyle/>
          <a:p>
            <a:pPr>
              <a:spcAft>
                <a:spcPts val="600"/>
              </a:spcAft>
            </a:pPr>
            <a:r>
              <a:rPr lang="en-US" dirty="0"/>
              <a:t>As mentioned earlier, we will continually recommend resources for biology teachers who may not feel so confident in their earth science content knowledge. </a:t>
            </a:r>
            <a:endParaRPr lang="en-US" dirty="0" smtClean="0"/>
          </a:p>
          <a:p>
            <a:pPr>
              <a:spcAft>
                <a:spcPts val="600"/>
              </a:spcAft>
            </a:pPr>
            <a:r>
              <a:rPr lang="en-US" dirty="0" smtClean="0"/>
              <a:t>Here </a:t>
            </a:r>
            <a:r>
              <a:rPr lang="en-US" dirty="0"/>
              <a:t>are some ideas you may want to review before engaging your students in Learning Segment 3:</a:t>
            </a:r>
          </a:p>
          <a:p>
            <a:pPr>
              <a:defRPr/>
            </a:pPr>
            <a:r>
              <a:rPr lang="en-US" dirty="0"/>
              <a:t>Space rock impacts on Earth occur regularly and add mass to our planet over time even in modern times. (Earth still gains about 80 million </a:t>
            </a:r>
            <a:r>
              <a:rPr lang="en-US" dirty="0" err="1"/>
              <a:t>lbs</a:t>
            </a:r>
            <a:r>
              <a:rPr lang="en-US" dirty="0"/>
              <a:t> of rock/metal from space each year, mostly from dust and some from meteors.) Most space rocks smaller than a football field will break apart in Earth’s atmosphere. Traveling at tens of thousands of miles per hour, the object disintegrates as pressure exceeds the strength of the object, resulting a bright flare. Typically less than 5 percent of the original object will ever make it down to the ground. These meteorites, pieces of meteors that are found, typically range between the size of a pebble and a fist. Every once in a while, a larger object enters Earth’s atmosphere. Mineral components of meteorites and other rocks observed at impact sites give us a lot of information about the composition of celestial objects and also the formation of earth through impacts and reconstitution of minerals through various geological processes.</a:t>
            </a:r>
          </a:p>
          <a:p>
            <a:pPr>
              <a:spcAft>
                <a:spcPts val="600"/>
              </a:spcAft>
            </a:pPr>
            <a:r>
              <a:rPr lang="en-US" dirty="0"/>
              <a:t>A number of geological processes affect the appearance of craters over time. Your students should know about some of these or know enough to make some inferences about erosion, watershed pooling, and succession (i.e. growth of the biosphere over the impact site over time</a:t>
            </a:r>
            <a:r>
              <a:rPr lang="en-US" dirty="0" smtClean="0"/>
              <a:t>).</a:t>
            </a:r>
          </a:p>
          <a:p>
            <a:pPr>
              <a:spcAft>
                <a:spcPts val="600"/>
              </a:spcAft>
            </a:pPr>
            <a:r>
              <a:rPr lang="en-US" i="1" dirty="0" smtClean="0"/>
              <a:t>Be sure to read the Earth Science Guides on the website for more complete background information. These guides may be particularly germane during enactment of earth science units, but they will more generally inform you instruction using the Living Earth curricular resources.</a:t>
            </a:r>
            <a:endParaRPr lang="en-US" i="1" dirty="0"/>
          </a:p>
        </p:txBody>
      </p:sp>
    </p:spTree>
    <p:extLst>
      <p:ext uri="{BB962C8B-B14F-4D97-AF65-F5344CB8AC3E}">
        <p14:creationId xmlns:p14="http://schemas.microsoft.com/office/powerpoint/2010/main" val="289762752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CA85-DB1D-49C5-9C1F-11385D64191F}"/>
              </a:ext>
            </a:extLst>
          </p:cNvPr>
          <p:cNvSpPr txBox="1">
            <a:spLocks/>
          </p:cNvSpPr>
          <p:nvPr/>
        </p:nvSpPr>
        <p:spPr>
          <a:xfrm>
            <a:off x="567241" y="2896150"/>
            <a:ext cx="7886700" cy="60987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latin typeface="Arial" panose="020B0604020202020204" pitchFamily="34" charset="0"/>
                <a:cs typeface="Arial" panose="020B0604020202020204" pitchFamily="34" charset="0"/>
                <a:hlinkClick r:id="rId3"/>
              </a:rPr>
              <a:t>Video of phenomenon in Arizona</a:t>
            </a:r>
            <a:endParaRPr lang="en-US"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6349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01: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E4073C23-8A46-9549-9660-5BC758F429F5}"/>
              </a:ext>
            </a:extLst>
          </p:cNvPr>
          <p:cNvSpPr>
            <a:spLocks noGrp="1"/>
          </p:cNvSpPr>
          <p:nvPr>
            <p:ph type="body" sz="quarter" idx="10"/>
          </p:nvPr>
        </p:nvSpPr>
        <p:spPr/>
        <p:txBody>
          <a:bodyPr/>
          <a:lstStyle/>
          <a:p>
            <a:pPr>
              <a:lnSpc>
                <a:spcPts val="1800"/>
              </a:lnSpc>
            </a:pPr>
            <a:r>
              <a:rPr lang="en-US" sz="1400" b="1" dirty="0" smtClean="0"/>
              <a:t>We </a:t>
            </a:r>
            <a:r>
              <a:rPr lang="en-US" sz="1400" b="1" dirty="0"/>
              <a:t>first consider what makes the Earth unique. How is it different from other planets? Through a couple of activities, we develop a list of ways in which the Earth is similar to the other planets of the inner solar system and ways in which it is different.</a:t>
            </a:r>
          </a:p>
          <a:p>
            <a:endParaRPr lang="en-US" dirty="0"/>
          </a:p>
        </p:txBody>
      </p:sp>
      <p:sp>
        <p:nvSpPr>
          <p:cNvPr id="4" name="Text Placeholder 3">
            <a:extLst>
              <a:ext uri="{FF2B5EF4-FFF2-40B4-BE49-F238E27FC236}">
                <a16:creationId xmlns:a16="http://schemas.microsoft.com/office/drawing/2014/main" id="{560F2A85-8187-B54D-B694-8DC07F7F6089}"/>
              </a:ext>
            </a:extLst>
          </p:cNvPr>
          <p:cNvSpPr>
            <a:spLocks noGrp="1"/>
          </p:cNvSpPr>
          <p:nvPr>
            <p:ph type="body" sz="quarter" idx="11"/>
          </p:nvPr>
        </p:nvSpPr>
        <p:spPr/>
        <p:txBody>
          <a:bodyPr/>
          <a:lstStyle/>
          <a:p>
            <a:r>
              <a:rPr lang="en-US" dirty="0"/>
              <a:t>80 minutes</a:t>
            </a:r>
          </a:p>
        </p:txBody>
      </p:sp>
      <p:sp>
        <p:nvSpPr>
          <p:cNvPr id="5" name="Text Placeholder 4">
            <a:extLst>
              <a:ext uri="{FF2B5EF4-FFF2-40B4-BE49-F238E27FC236}">
                <a16:creationId xmlns:a16="http://schemas.microsoft.com/office/drawing/2014/main" id="{316D0D56-A213-D041-8C6D-41289BF2C469}"/>
              </a:ext>
            </a:extLst>
          </p:cNvPr>
          <p:cNvSpPr>
            <a:spLocks noGrp="1"/>
          </p:cNvSpPr>
          <p:nvPr>
            <p:ph type="body" sz="quarter" idx="12"/>
          </p:nvPr>
        </p:nvSpPr>
        <p:spPr/>
        <p:txBody>
          <a:bodyPr/>
          <a:lstStyle/>
          <a:p>
            <a:pPr>
              <a:lnSpc>
                <a:spcPct val="100000"/>
              </a:lnSpc>
              <a:spcAft>
                <a:spcPts val="600"/>
              </a:spcAft>
            </a:pPr>
            <a:r>
              <a:rPr lang="en-US" sz="1400" u="sng" dirty="0"/>
              <a:t>Resources you will need</a:t>
            </a:r>
            <a:r>
              <a:rPr lang="en-US" sz="1400" dirty="0"/>
              <a:t>:</a:t>
            </a:r>
          </a:p>
          <a:p>
            <a:pPr>
              <a:lnSpc>
                <a:spcPct val="100000"/>
              </a:lnSpc>
              <a:spcAft>
                <a:spcPts val="600"/>
              </a:spcAft>
            </a:pPr>
            <a:r>
              <a:rPr lang="en-US" sz="1400" dirty="0"/>
              <a:t>FE Doodle Sheet</a:t>
            </a:r>
          </a:p>
          <a:p>
            <a:pPr>
              <a:lnSpc>
                <a:spcPct val="100000"/>
              </a:lnSpc>
              <a:spcAft>
                <a:spcPts val="600"/>
              </a:spcAft>
            </a:pPr>
            <a:r>
              <a:rPr lang="en-US" sz="1400" dirty="0"/>
              <a:t>FE 01 Mercury Images, FE 01 Venus Images, FE 01 Moon Images, FE 01 Mars Images</a:t>
            </a:r>
          </a:p>
          <a:p>
            <a:pPr indent="-274320">
              <a:lnSpc>
                <a:spcPct val="100000"/>
              </a:lnSpc>
              <a:spcAft>
                <a:spcPts val="600"/>
              </a:spcAft>
            </a:pPr>
            <a:r>
              <a:rPr lang="en-US" sz="1400" dirty="0"/>
              <a:t>FE 01 Mercury Vs Earth Data Table, FE 01 Venus Vs Earth Data Table, FE 01 Moon Vs Earth Data Table, FE 01 Mars Vs Earth Data </a:t>
            </a:r>
            <a:r>
              <a:rPr lang="en-US" sz="1400" dirty="0" smtClean="0"/>
              <a:t>Table</a:t>
            </a:r>
            <a:endParaRPr lang="en-US" sz="1400" dirty="0"/>
          </a:p>
          <a:p>
            <a:pPr indent="-274320">
              <a:lnSpc>
                <a:spcPct val="100000"/>
              </a:lnSpc>
              <a:spcAft>
                <a:spcPts val="600"/>
              </a:spcAft>
            </a:pPr>
            <a:r>
              <a:rPr lang="en-US" sz="1400" dirty="0"/>
              <a:t>FE 01 Optional Supplement - Inner Solar System Reference Sheet</a:t>
            </a:r>
          </a:p>
          <a:p>
            <a:pPr indent="-274320">
              <a:lnSpc>
                <a:spcPct val="100000"/>
              </a:lnSpc>
              <a:spcAft>
                <a:spcPts val="600"/>
              </a:spcAft>
            </a:pPr>
            <a:r>
              <a:rPr lang="en-US" sz="1400" dirty="0"/>
              <a:t>FE 01 Supplement Planets and Moons Images (a supplemental set of PowerPoint slides)</a:t>
            </a:r>
          </a:p>
          <a:p>
            <a:pPr>
              <a:lnSpc>
                <a:spcPct val="100000"/>
              </a:lnSpc>
            </a:pPr>
            <a:endParaRPr lang="en-US" dirty="0"/>
          </a:p>
        </p:txBody>
      </p:sp>
    </p:spTree>
    <p:extLst>
      <p:ext uri="{BB962C8B-B14F-4D97-AF65-F5344CB8AC3E}">
        <p14:creationId xmlns:p14="http://schemas.microsoft.com/office/powerpoint/2010/main" val="631452690"/>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161587" y="437895"/>
            <a:ext cx="5592003" cy="609872"/>
          </a:xfrm>
        </p:spPr>
        <p:txBody>
          <a:bodyPr>
            <a:noAutofit/>
          </a:bodyPr>
          <a:lstStyle/>
          <a:p>
            <a:pPr>
              <a:lnSpc>
                <a:spcPct val="100000"/>
              </a:lnSpc>
            </a:pPr>
            <a:r>
              <a:rPr lang="en-US" sz="3200" dirty="0">
                <a:latin typeface="Arial" panose="020B0604020202020204" pitchFamily="34" charset="0"/>
                <a:cs typeface="Arial" panose="020B0604020202020204" pitchFamily="34" charset="0"/>
              </a:rPr>
              <a:t>So, what might have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caused </a:t>
            </a:r>
            <a:r>
              <a:rPr lang="en-US" sz="3200" dirty="0">
                <a:latin typeface="Arial" panose="020B0604020202020204" pitchFamily="34" charset="0"/>
                <a:cs typeface="Arial" panose="020B0604020202020204" pitchFamily="34" charset="0"/>
              </a:rPr>
              <a:t>this hole to form?</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588008" y="1626726"/>
            <a:ext cx="5845219" cy="42849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84B5665F-B6C7-5B4A-A2F4-D3F1FE26A11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924098" y="1790208"/>
            <a:ext cx="1035121" cy="891043"/>
          </a:xfrm>
          <a:prstGeom prst="rect">
            <a:avLst/>
          </a:prstGeom>
        </p:spPr>
      </p:pic>
    </p:spTree>
    <p:extLst>
      <p:ext uri="{BB962C8B-B14F-4D97-AF65-F5344CB8AC3E}">
        <p14:creationId xmlns:p14="http://schemas.microsoft.com/office/powerpoint/2010/main" val="2041244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1344397" y="448952"/>
            <a:ext cx="5917193" cy="609872"/>
          </a:xfrm>
        </p:spPr>
        <p:txBody>
          <a:bodyPr>
            <a:noAutofit/>
          </a:bodyPr>
          <a:lstStyle/>
          <a:p>
            <a:pPr>
              <a:lnSpc>
                <a:spcPct val="100000"/>
              </a:lnSpc>
            </a:pPr>
            <a:r>
              <a:rPr lang="en-US" sz="3600" dirty="0">
                <a:latin typeface="Arial" panose="020B0604020202020204" pitchFamily="34" charset="0"/>
                <a:cs typeface="Arial" panose="020B0604020202020204" pitchFamily="34" charset="0"/>
              </a:rPr>
              <a:t>What might have caused this feature in the land?</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1344397" y="1520489"/>
            <a:ext cx="7283303" cy="1033917"/>
          </a:xfrm>
        </p:spPr>
        <p:txBody>
          <a:bodyPr>
            <a:normAutofit/>
          </a:bodyPr>
          <a:lstStyle/>
          <a:p>
            <a:pPr marL="0" indent="0">
              <a:lnSpc>
                <a:spcPct val="100000"/>
              </a:lnSpc>
              <a:spcBef>
                <a:spcPts val="0"/>
              </a:spcBef>
              <a:buNone/>
            </a:pPr>
            <a:r>
              <a:rPr lang="en-US" dirty="0">
                <a:latin typeface="Arial" panose="020B0604020202020204" pitchFamily="34" charset="0"/>
                <a:cs typeface="Arial" panose="020B0604020202020204" pitchFamily="34" charset="0"/>
              </a:rPr>
              <a:t>Discuss answers to this question with your group. Work to come up with multiple ideas.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44397" y="3027705"/>
            <a:ext cx="3015890" cy="22108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Content Placeholder 2">
            <a:extLst>
              <a:ext uri="{FF2B5EF4-FFF2-40B4-BE49-F238E27FC236}">
                <a16:creationId xmlns:a16="http://schemas.microsoft.com/office/drawing/2014/main" id="{37ADE346-3CC0-4FFD-B58C-EE65746460EA}"/>
              </a:ext>
            </a:extLst>
          </p:cNvPr>
          <p:cNvSpPr txBox="1">
            <a:spLocks/>
          </p:cNvSpPr>
          <p:nvPr/>
        </p:nvSpPr>
        <p:spPr>
          <a:xfrm>
            <a:off x="4753045" y="3893976"/>
            <a:ext cx="4067682" cy="1561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7306A88-51A1-944E-BBB8-9A22E31C9FE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10202" y="1457972"/>
            <a:ext cx="916008" cy="1158949"/>
          </a:xfrm>
          <a:prstGeom prst="rect">
            <a:avLst/>
          </a:prstGeom>
        </p:spPr>
      </p:pic>
      <p:pic>
        <p:nvPicPr>
          <p:cNvPr id="17" name="Picture 16">
            <a:extLst>
              <a:ext uri="{FF2B5EF4-FFF2-40B4-BE49-F238E27FC236}">
                <a16:creationId xmlns:a16="http://schemas.microsoft.com/office/drawing/2014/main" id="{85406EF3-CD7C-114A-ADA7-52F13A8F138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434299" y="2806457"/>
            <a:ext cx="1052624" cy="891044"/>
          </a:xfrm>
          <a:prstGeom prst="rect">
            <a:avLst/>
          </a:prstGeom>
        </p:spPr>
      </p:pic>
      <p:pic>
        <p:nvPicPr>
          <p:cNvPr id="18" name="Picture 17">
            <a:extLst>
              <a:ext uri="{FF2B5EF4-FFF2-40B4-BE49-F238E27FC236}">
                <a16:creationId xmlns:a16="http://schemas.microsoft.com/office/drawing/2014/main" id="{2021BE62-22E7-5641-8169-1BEC24A8B67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434299" y="5551175"/>
            <a:ext cx="1227199" cy="891043"/>
          </a:xfrm>
          <a:prstGeom prst="rect">
            <a:avLst/>
          </a:prstGeom>
        </p:spPr>
      </p:pic>
      <p:sp>
        <p:nvSpPr>
          <p:cNvPr id="4" name="TextBox 3"/>
          <p:cNvSpPr txBox="1"/>
          <p:nvPr/>
        </p:nvSpPr>
        <p:spPr>
          <a:xfrm>
            <a:off x="5045456" y="3694922"/>
            <a:ext cx="3824846"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Record your group’s ideas in Doodle Box J</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5" name="TextBox 4"/>
          <p:cNvSpPr txBox="1"/>
          <p:nvPr/>
        </p:nvSpPr>
        <p:spPr>
          <a:xfrm>
            <a:off x="2571596" y="5551175"/>
            <a:ext cx="4173894" cy="123110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Be prepared to share your group’s ideas.</a:t>
            </a:r>
          </a:p>
          <a:p>
            <a:endParaRPr lang="en-US" dirty="0"/>
          </a:p>
        </p:txBody>
      </p:sp>
    </p:spTree>
    <p:extLst>
      <p:ext uri="{BB962C8B-B14F-4D97-AF65-F5344CB8AC3E}">
        <p14:creationId xmlns:p14="http://schemas.microsoft.com/office/powerpoint/2010/main" val="27729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213073"/>
            <a:ext cx="7886700" cy="609872"/>
          </a:xfrm>
        </p:spPr>
        <p:txBody>
          <a:bodyPr>
            <a:normAutofit/>
          </a:bodyPr>
          <a:lstStyle/>
          <a:p>
            <a:r>
              <a:rPr lang="en-US" sz="3600" u="sng" dirty="0">
                <a:latin typeface="Arial" panose="020B0604020202020204" pitchFamily="34" charset="0"/>
                <a:cs typeface="Arial" panose="020B0604020202020204" pitchFamily="34" charset="0"/>
              </a:rPr>
              <a:t>More Information on the Phenomenon</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554222" y="1265848"/>
            <a:ext cx="7886700" cy="4206854"/>
          </a:xfrm>
        </p:spPr>
        <p:txBody>
          <a:bodyPr>
            <a:noAutofit/>
          </a:bodyPr>
          <a:lstStyle/>
          <a:p>
            <a:pPr>
              <a:lnSpc>
                <a:spcPct val="110000"/>
              </a:lnSpc>
              <a:spcBef>
                <a:spcPts val="0"/>
              </a:spcBef>
              <a:spcAft>
                <a:spcPts val="1200"/>
              </a:spcAft>
            </a:pPr>
            <a:r>
              <a:rPr lang="en-US" sz="2400" dirty="0">
                <a:latin typeface="Arial" panose="020B0604020202020204" pitchFamily="34" charset="0"/>
                <a:cs typeface="Arial" panose="020B0604020202020204" pitchFamily="34" charset="0"/>
              </a:rPr>
              <a:t>This land feature came to the attention of scientists in the late 1800s as settlers moved into the West. </a:t>
            </a:r>
          </a:p>
          <a:p>
            <a:pPr>
              <a:lnSpc>
                <a:spcPct val="110000"/>
              </a:lnSpc>
              <a:spcBef>
                <a:spcPts val="0"/>
              </a:spcBef>
              <a:spcAft>
                <a:spcPts val="1200"/>
              </a:spcAft>
            </a:pPr>
            <a:r>
              <a:rPr lang="en-US" sz="2400" dirty="0">
                <a:latin typeface="Arial" panose="020B0604020202020204" pitchFamily="34" charset="0"/>
                <a:cs typeface="Arial" panose="020B0604020202020204" pitchFamily="34" charset="0"/>
              </a:rPr>
              <a:t>Scientists first thought the land feature was volcanic—that it was a circular crater formed as lava breaks through from below. </a:t>
            </a:r>
          </a:p>
          <a:p>
            <a:pPr>
              <a:lnSpc>
                <a:spcPct val="110000"/>
              </a:lnSpc>
              <a:spcBef>
                <a:spcPts val="0"/>
              </a:spcBef>
              <a:spcAft>
                <a:spcPts val="1200"/>
              </a:spcAft>
            </a:pPr>
            <a:r>
              <a:rPr lang="en-US" sz="2400" dirty="0">
                <a:latin typeface="Arial" panose="020B0604020202020204" pitchFamily="34" charset="0"/>
                <a:cs typeface="Arial" panose="020B0604020202020204" pitchFamily="34" charset="0"/>
              </a:rPr>
              <a:t>However, research in 1905 led a scientist (Barringer) to conclude that the phenomenon was caused by the impact of a meteorite (rock) from space. </a:t>
            </a:r>
          </a:p>
          <a:p>
            <a:pPr>
              <a:lnSpc>
                <a:spcPct val="110000"/>
              </a:lnSpc>
              <a:spcBef>
                <a:spcPts val="0"/>
              </a:spcBef>
              <a:spcAft>
                <a:spcPts val="1200"/>
              </a:spcAft>
            </a:pPr>
            <a:r>
              <a:rPr lang="en-US" sz="2400" dirty="0">
                <a:latin typeface="Arial" panose="020B0604020202020204" pitchFamily="34" charset="0"/>
                <a:cs typeface="Arial" panose="020B0604020202020204" pitchFamily="34" charset="0"/>
              </a:rPr>
              <a:t>Other scientists disagreed with his findings, and the origin of the Arizona phenomenon remained unsettled for decades. </a:t>
            </a:r>
          </a:p>
          <a:p>
            <a:pPr>
              <a:lnSpc>
                <a:spcPct val="110000"/>
              </a:lnSpc>
              <a:spcBef>
                <a:spcPts val="0"/>
              </a:spcBef>
              <a:spcAft>
                <a:spcPts val="1200"/>
              </a:spcAft>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61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9" y="606224"/>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Could this phenomenon in Arizona have been caused by a space rock hitting the Earth?</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068501" y="4079335"/>
            <a:ext cx="6035040" cy="1478905"/>
          </a:xfrm>
        </p:spPr>
        <p:txBody>
          <a:bodyPr>
            <a:normAutofit fontScale="92500"/>
          </a:bodyPr>
          <a:lstStyle/>
          <a:p>
            <a:pPr marL="0" indent="0">
              <a:lnSpc>
                <a:spcPct val="120000"/>
              </a:lnSpc>
              <a:spcBef>
                <a:spcPts val="0"/>
              </a:spcBef>
              <a:spcAft>
                <a:spcPts val="1200"/>
              </a:spcAft>
              <a:buNone/>
            </a:pPr>
            <a:r>
              <a:rPr lang="en-US" sz="3800" dirty="0">
                <a:latin typeface="Arial" panose="020B0604020202020204" pitchFamily="34" charset="0"/>
                <a:cs typeface="Arial" panose="020B0604020202020204" pitchFamily="34" charset="0"/>
              </a:rPr>
              <a:t>What might we like to know?</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37ADE346-3CC0-4FFD-B58C-EE65746460EA}"/>
              </a:ext>
            </a:extLst>
          </p:cNvPr>
          <p:cNvSpPr txBox="1">
            <a:spLocks/>
          </p:cNvSpPr>
          <p:nvPr/>
        </p:nvSpPr>
        <p:spPr>
          <a:xfrm>
            <a:off x="628650" y="1864027"/>
            <a:ext cx="8067609" cy="1780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dirty="0">
                <a:latin typeface="Arial" panose="020B0604020202020204" pitchFamily="34" charset="0"/>
                <a:cs typeface="Arial" panose="020B0604020202020204" pitchFamily="34" charset="0"/>
              </a:rPr>
              <a:t>We need to consider evidence which might support or refute </a:t>
            </a:r>
            <a:r>
              <a:rPr lang="en-US" dirty="0" err="1">
                <a:latin typeface="Arial" panose="020B0604020202020204" pitchFamily="34" charset="0"/>
                <a:cs typeface="Arial" panose="020B0604020202020204" pitchFamily="34" charset="0"/>
              </a:rPr>
              <a:t>Barringer’s</a:t>
            </a:r>
            <a:r>
              <a:rPr lang="en-US" dirty="0">
                <a:latin typeface="Arial" panose="020B0604020202020204" pitchFamily="34" charset="0"/>
                <a:cs typeface="Arial" panose="020B0604020202020204" pitchFamily="34" charset="0"/>
              </a:rPr>
              <a:t> claim.</a:t>
            </a:r>
          </a:p>
          <a:p>
            <a:pPr marL="0" indent="0">
              <a:lnSpc>
                <a:spcPct val="100000"/>
              </a:lnSpc>
              <a:spcBef>
                <a:spcPts val="0"/>
              </a:spcBef>
              <a:spcAft>
                <a:spcPts val="1200"/>
              </a:spcAft>
              <a:buFont typeface="Arial" panose="020B0604020202020204" pitchFamily="34" charset="0"/>
              <a:buNone/>
            </a:pPr>
            <a:r>
              <a:rPr lang="en-US" dirty="0">
                <a:latin typeface="Arial" panose="020B0604020202020204" pitchFamily="34" charset="0"/>
                <a:cs typeface="Arial" panose="020B0604020202020204" pitchFamily="34" charset="0"/>
              </a:rPr>
              <a:t>In thinking about evidence…</a:t>
            </a:r>
          </a:p>
        </p:txBody>
      </p:sp>
      <p:sp>
        <p:nvSpPr>
          <p:cNvPr id="6" name="Content Placeholder 2">
            <a:extLst>
              <a:ext uri="{FF2B5EF4-FFF2-40B4-BE49-F238E27FC236}">
                <a16:creationId xmlns:a16="http://schemas.microsoft.com/office/drawing/2014/main" id="{37ADE346-3CC0-4FFD-B58C-EE65746460EA}"/>
              </a:ext>
            </a:extLst>
          </p:cNvPr>
          <p:cNvSpPr txBox="1">
            <a:spLocks/>
          </p:cNvSpPr>
          <p:nvPr/>
        </p:nvSpPr>
        <p:spPr>
          <a:xfrm>
            <a:off x="2068501" y="5379096"/>
            <a:ext cx="6035040" cy="127492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Font typeface="Arial" panose="020B0604020202020204" pitchFamily="34" charset="0"/>
              <a:buNone/>
            </a:pPr>
            <a:r>
              <a:rPr lang="en-US" sz="3800" i="1" dirty="0">
                <a:latin typeface="Arial" panose="020B0604020202020204" pitchFamily="34" charset="0"/>
                <a:cs typeface="Arial" panose="020B0604020202020204" pitchFamily="34" charset="0"/>
              </a:rPr>
              <a:t>(I’ll record some of our class questions as you share out.)</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0" name="Picture 9" descr="Icon&#10;&#10;Description automatically generated with low confidence">
            <a:extLst>
              <a:ext uri="{FF2B5EF4-FFF2-40B4-BE49-F238E27FC236}">
                <a16:creationId xmlns:a16="http://schemas.microsoft.com/office/drawing/2014/main" id="{CBA7EADD-5FFF-1741-8BEB-9CA2CE5A703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1942" y="4079335"/>
            <a:ext cx="1197033" cy="1065436"/>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BE97219-B3DA-E647-A714-8DB64F77389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550583" y="5254249"/>
            <a:ext cx="1145675" cy="997527"/>
          </a:xfrm>
          <a:prstGeom prst="rect">
            <a:avLst/>
          </a:prstGeom>
        </p:spPr>
      </p:pic>
    </p:spTree>
    <p:extLst>
      <p:ext uri="{BB962C8B-B14F-4D97-AF65-F5344CB8AC3E}">
        <p14:creationId xmlns:p14="http://schemas.microsoft.com/office/powerpoint/2010/main" val="25935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533204" y="149086"/>
            <a:ext cx="8067609" cy="914276"/>
          </a:xfrm>
        </p:spPr>
        <p:txBody>
          <a:bodyPr>
            <a:noAutofit/>
          </a:bodyPr>
          <a:lstStyle/>
          <a:p>
            <a:pPr>
              <a:lnSpc>
                <a:spcPct val="100000"/>
              </a:lnSpc>
            </a:pPr>
            <a:r>
              <a:rPr lang="en-US" sz="2800" b="1" dirty="0">
                <a:latin typeface="Arial" panose="020B0604020202020204" pitchFamily="34" charset="0"/>
                <a:cs typeface="Arial" panose="020B0604020202020204" pitchFamily="34" charset="0"/>
              </a:rPr>
              <a:t>Science and Skepticism</a:t>
            </a:r>
          </a:p>
        </p:txBody>
      </p:sp>
      <p:sp>
        <p:nvSpPr>
          <p:cNvPr id="5" name="Content Placeholder 4"/>
          <p:cNvSpPr>
            <a:spLocks noGrp="1"/>
          </p:cNvSpPr>
          <p:nvPr>
            <p:ph idx="1"/>
          </p:nvPr>
        </p:nvSpPr>
        <p:spPr>
          <a:xfrm>
            <a:off x="628648" y="970446"/>
            <a:ext cx="7876723" cy="4351338"/>
          </a:xfrm>
        </p:spPr>
        <p:txBody>
          <a:bodyPr>
            <a:normAutofit fontScale="85000" lnSpcReduction="20000"/>
          </a:bodyPr>
          <a:lstStyle/>
          <a:p>
            <a:pPr marL="0" indent="0">
              <a:lnSpc>
                <a:spcPct val="120000"/>
              </a:lnSpc>
              <a:spcBef>
                <a:spcPts val="0"/>
              </a:spcBef>
              <a:spcAft>
                <a:spcPts val="600"/>
              </a:spcAft>
              <a:buNone/>
            </a:pPr>
            <a:r>
              <a:rPr lang="en-US" dirty="0">
                <a:latin typeface="Arial"/>
                <a:cs typeface="Arial"/>
              </a:rPr>
              <a:t>Scientists were very skeptical of </a:t>
            </a:r>
            <a:r>
              <a:rPr lang="en-US" dirty="0" err="1">
                <a:latin typeface="Arial"/>
                <a:cs typeface="Arial"/>
              </a:rPr>
              <a:t>Barringer’s</a:t>
            </a:r>
            <a:r>
              <a:rPr lang="en-US" dirty="0">
                <a:latin typeface="Arial"/>
                <a:cs typeface="Arial"/>
              </a:rPr>
              <a:t> idea that a space rock was the most reasonable explanation. </a:t>
            </a:r>
            <a:r>
              <a:rPr lang="en-US" i="1" dirty="0">
                <a:latin typeface="Arial"/>
                <a:cs typeface="Arial"/>
              </a:rPr>
              <a:t>No one in recorded history had a reliable source actually witnessed a space rock hitting the surface of the Earth.</a:t>
            </a:r>
          </a:p>
          <a:p>
            <a:pPr marL="0" indent="0">
              <a:lnSpc>
                <a:spcPct val="120000"/>
              </a:lnSpc>
              <a:spcBef>
                <a:spcPts val="0"/>
              </a:spcBef>
              <a:spcAft>
                <a:spcPts val="600"/>
              </a:spcAft>
              <a:buNone/>
            </a:pPr>
            <a:endParaRPr lang="en-US" dirty="0">
              <a:latin typeface="Arial"/>
              <a:cs typeface="Arial"/>
            </a:endParaRPr>
          </a:p>
          <a:p>
            <a:pPr marL="0" indent="0">
              <a:lnSpc>
                <a:spcPct val="120000"/>
              </a:lnSpc>
              <a:spcBef>
                <a:spcPts val="0"/>
              </a:spcBef>
              <a:spcAft>
                <a:spcPts val="600"/>
              </a:spcAft>
              <a:buNone/>
            </a:pPr>
            <a:r>
              <a:rPr lang="en-US" dirty="0">
                <a:latin typeface="Arial"/>
                <a:cs typeface="Arial"/>
              </a:rPr>
              <a:t>So, as skeptical scientists ourselves, there are a few other ideas/questions it would probably be helpful to review in order to establish whether a space rock hitting Earth is at least a </a:t>
            </a:r>
            <a:r>
              <a:rPr lang="en-US" i="1" dirty="0">
                <a:latin typeface="Arial"/>
                <a:cs typeface="Arial"/>
              </a:rPr>
              <a:t>likely</a:t>
            </a:r>
            <a:r>
              <a:rPr lang="en-US" dirty="0">
                <a:latin typeface="Arial"/>
                <a:cs typeface="Arial"/>
              </a:rPr>
              <a:t> event… likely enough to be the explanation for this crater and maybe others we’ve noticed in pictures of other planets.</a:t>
            </a:r>
          </a:p>
          <a:p>
            <a:endParaRPr lang="en-US" dirty="0">
              <a:latin typeface="Arial"/>
              <a:cs typeface="Arial"/>
            </a:endParaRPr>
          </a:p>
        </p:txBody>
      </p:sp>
    </p:spTree>
    <p:extLst>
      <p:ext uri="{BB962C8B-B14F-4D97-AF65-F5344CB8AC3E}">
        <p14:creationId xmlns:p14="http://schemas.microsoft.com/office/powerpoint/2010/main" val="197751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49" y="606224"/>
            <a:ext cx="8067609" cy="914276"/>
          </a:xfrm>
        </p:spPr>
        <p:txBody>
          <a:bodyPr>
            <a:noAutofit/>
          </a:bodyPr>
          <a:lstStyle/>
          <a:p>
            <a:pPr>
              <a:lnSpc>
                <a:spcPct val="100000"/>
              </a:lnSpc>
            </a:pPr>
            <a:r>
              <a:rPr lang="en-US" sz="2800" dirty="0">
                <a:latin typeface="Arial" panose="020B0604020202020204" pitchFamily="34" charset="0"/>
                <a:cs typeface="Arial" panose="020B0604020202020204" pitchFamily="34" charset="0"/>
              </a:rPr>
              <a:t>Could this phenomenon in Arizona have been caused by a space rock hitting the Earth?</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049646" y="2909726"/>
            <a:ext cx="7094354" cy="1478905"/>
          </a:xfrm>
        </p:spPr>
        <p:txBody>
          <a:bodyPr>
            <a:normAutofit fontScale="85000" lnSpcReduction="10000"/>
          </a:bodyPr>
          <a:lstStyle/>
          <a:p>
            <a:pPr marL="0" indent="0">
              <a:lnSpc>
                <a:spcPct val="120000"/>
              </a:lnSpc>
              <a:spcBef>
                <a:spcPts val="0"/>
              </a:spcBef>
              <a:spcAft>
                <a:spcPts val="1200"/>
              </a:spcAft>
              <a:buNone/>
            </a:pPr>
            <a:r>
              <a:rPr lang="en-US" sz="3800" b="1" dirty="0">
                <a:latin typeface="Arial" panose="020B0604020202020204" pitchFamily="34" charset="0"/>
                <a:cs typeface="Arial" panose="020B0604020202020204" pitchFamily="34" charset="0"/>
              </a:rPr>
              <a:t>1. Are there even rocks in space that could potentially hit the Earth?</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37ADE346-3CC0-4FFD-B58C-EE65746460EA}"/>
              </a:ext>
            </a:extLst>
          </p:cNvPr>
          <p:cNvSpPr txBox="1">
            <a:spLocks/>
          </p:cNvSpPr>
          <p:nvPr/>
        </p:nvSpPr>
        <p:spPr>
          <a:xfrm>
            <a:off x="628650" y="1864027"/>
            <a:ext cx="8067609" cy="6057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dirty="0">
                <a:latin typeface="Arial" panose="020B0604020202020204" pitchFamily="34" charset="0"/>
                <a:cs typeface="Arial" panose="020B0604020202020204" pitchFamily="34" charset="0"/>
              </a:rPr>
              <a:t>One thing we might need to know is:</a:t>
            </a:r>
            <a:endParaRPr lang="en-US" u="sng"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37ADE346-3CC0-4FFD-B58C-EE65746460EA}"/>
              </a:ext>
            </a:extLst>
          </p:cNvPr>
          <p:cNvSpPr txBox="1">
            <a:spLocks/>
          </p:cNvSpPr>
          <p:nvPr/>
        </p:nvSpPr>
        <p:spPr>
          <a:xfrm>
            <a:off x="809558" y="4386430"/>
            <a:ext cx="7886700" cy="781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lnSpc>
                <a:spcPct val="110000"/>
              </a:lnSpc>
              <a:spcBef>
                <a:spcPts val="0"/>
              </a:spcBef>
              <a:buFont typeface="Arial" panose="020B0604020202020204" pitchFamily="34" charset="0"/>
              <a:buNone/>
            </a:pPr>
            <a:r>
              <a:rPr lang="en-US" dirty="0">
                <a:latin typeface="Arial" panose="020B0604020202020204" pitchFamily="34" charset="0"/>
                <a:cs typeface="Arial" panose="020B0604020202020204" pitchFamily="34" charset="0"/>
              </a:rPr>
              <a:t>Let’s watch a NASA simulation which maps the positions of known “near-Earth objects” (NEOs). </a:t>
            </a:r>
          </a:p>
        </p:txBody>
      </p:sp>
      <p:pic>
        <p:nvPicPr>
          <p:cNvPr id="10" name="Picture 9" descr="Icon&#10;&#10;Description automatically generated with low confidence">
            <a:extLst>
              <a:ext uri="{FF2B5EF4-FFF2-40B4-BE49-F238E27FC236}">
                <a16:creationId xmlns:a16="http://schemas.microsoft.com/office/drawing/2014/main" id="{5C1E9EA9-D065-6E49-B364-7F2DAF74AED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32569" y="2895408"/>
            <a:ext cx="1197033" cy="1065436"/>
          </a:xfrm>
          <a:prstGeom prst="rect">
            <a:avLst/>
          </a:prstGeom>
        </p:spPr>
      </p:pic>
    </p:spTree>
    <p:extLst>
      <p:ext uri="{BB962C8B-B14F-4D97-AF65-F5344CB8AC3E}">
        <p14:creationId xmlns:p14="http://schemas.microsoft.com/office/powerpoint/2010/main" val="60737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87455" y="2130462"/>
            <a:ext cx="7886700" cy="781128"/>
          </a:xfrm>
        </p:spPr>
        <p:txBody>
          <a:bodyPr>
            <a:noAutofit/>
          </a:bodyPr>
          <a:lstStyle/>
          <a:p>
            <a:pPr marL="0" indent="0">
              <a:lnSpc>
                <a:spcPct val="110000"/>
              </a:lnSpc>
              <a:spcBef>
                <a:spcPts val="0"/>
              </a:spcBef>
              <a:buNone/>
            </a:pPr>
            <a:r>
              <a:rPr lang="en-US" i="1" dirty="0">
                <a:latin typeface="Arial" panose="020B0604020202020204" pitchFamily="34" charset="0"/>
                <a:cs typeface="Arial" panose="020B0604020202020204" pitchFamily="34" charset="0"/>
              </a:rPr>
              <a:t>… there are now over 20,000 known NEOs and the discovery rate averages about 30 per week. </a:t>
            </a:r>
            <a:endParaRPr lang="en-US" i="1" dirty="0"/>
          </a:p>
        </p:txBody>
      </p:sp>
      <p:sp>
        <p:nvSpPr>
          <p:cNvPr id="6" name="Content Placeholder 2">
            <a:extLst>
              <a:ext uri="{FF2B5EF4-FFF2-40B4-BE49-F238E27FC236}">
                <a16:creationId xmlns:a16="http://schemas.microsoft.com/office/drawing/2014/main" id="{37ADE346-3CC0-4FFD-B58C-EE65746460EA}"/>
              </a:ext>
            </a:extLst>
          </p:cNvPr>
          <p:cNvSpPr txBox="1">
            <a:spLocks/>
          </p:cNvSpPr>
          <p:nvPr/>
        </p:nvSpPr>
        <p:spPr>
          <a:xfrm>
            <a:off x="2406136" y="514273"/>
            <a:ext cx="6035040" cy="147890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Font typeface="Arial" panose="020B0604020202020204" pitchFamily="34" charset="0"/>
              <a:buNone/>
            </a:pPr>
            <a:r>
              <a:rPr lang="en-US" sz="3800" dirty="0">
                <a:latin typeface="Arial" panose="020B0604020202020204" pitchFamily="34" charset="0"/>
                <a:cs typeface="Arial" panose="020B0604020202020204" pitchFamily="34" charset="0"/>
              </a:rPr>
              <a:t>Are there rocks in space that could potentially hit the Earth?</a:t>
            </a:r>
          </a:p>
        </p:txBody>
      </p:sp>
      <p:pic>
        <p:nvPicPr>
          <p:cNvPr id="8" name="Picture 7" descr="Icon&#10;&#10;Description automatically generated with low confidence">
            <a:extLst>
              <a:ext uri="{FF2B5EF4-FFF2-40B4-BE49-F238E27FC236}">
                <a16:creationId xmlns:a16="http://schemas.microsoft.com/office/drawing/2014/main" id="{87309B87-0E77-9542-B3F5-905CECEF64A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824" y="463666"/>
            <a:ext cx="1197033" cy="1065436"/>
          </a:xfrm>
          <a:prstGeom prst="rect">
            <a:avLst/>
          </a:prstGeom>
        </p:spPr>
      </p:pic>
    </p:spTree>
    <p:extLst>
      <p:ext uri="{BB962C8B-B14F-4D97-AF65-F5344CB8AC3E}">
        <p14:creationId xmlns:p14="http://schemas.microsoft.com/office/powerpoint/2010/main" val="42537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628650" y="358115"/>
            <a:ext cx="8304185" cy="609872"/>
          </a:xfrm>
        </p:spPr>
        <p:txBody>
          <a:bodyPr>
            <a:noAutofit/>
          </a:bodyPr>
          <a:lstStyle/>
          <a:p>
            <a:r>
              <a:rPr lang="en-US" sz="3200" dirty="0">
                <a:latin typeface="Arial" panose="020B0604020202020204" pitchFamily="34" charset="0"/>
                <a:cs typeface="Arial" panose="020B0604020202020204" pitchFamily="34" charset="0"/>
              </a:rPr>
              <a:t>“Two Asteroids Safely Fly by Earth”</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018663"/>
            <a:ext cx="7886700" cy="5638777"/>
          </a:xfrm>
        </p:spPr>
        <p:txBody>
          <a:bodyPr>
            <a:normAutofit fontScale="77500" lnSpcReduction="20000"/>
          </a:bodyPr>
          <a:lstStyle/>
          <a:p>
            <a:pPr marL="0" indent="0">
              <a:lnSpc>
                <a:spcPct val="120000"/>
              </a:lnSpc>
              <a:spcBef>
                <a:spcPts val="0"/>
              </a:spcBef>
              <a:spcAft>
                <a:spcPts val="1200"/>
              </a:spcAft>
              <a:buNone/>
            </a:pPr>
            <a:r>
              <a:rPr lang="en-US" u="sng" dirty="0">
                <a:latin typeface="Arial" panose="020B0604020202020204" pitchFamily="34" charset="0"/>
                <a:cs typeface="Arial" panose="020B0604020202020204" pitchFamily="34" charset="0"/>
              </a:rPr>
              <a:t>NASA news article dated September 12, 2019:</a:t>
            </a:r>
          </a:p>
          <a:p>
            <a:pPr>
              <a:lnSpc>
                <a:spcPct val="120000"/>
              </a:lnSpc>
              <a:spcBef>
                <a:spcPts val="0"/>
              </a:spcBef>
              <a:spcAft>
                <a:spcPts val="600"/>
              </a:spcAft>
            </a:pPr>
            <a:r>
              <a:rPr lang="en-US" dirty="0">
                <a:latin typeface="Arial" panose="020B0604020202020204" pitchFamily="34" charset="0"/>
                <a:cs typeface="Arial" panose="020B0604020202020204" pitchFamily="34" charset="0"/>
              </a:rPr>
              <a:t>Two relatively medium-sized asteroids will fly safely past Earth overnight Sept. 13-14, 2019. NASA is tracking the objects, but orbit calculations ruled out any chance that the objects could pose a threat to our planet.</a:t>
            </a:r>
          </a:p>
          <a:p>
            <a:pPr>
              <a:lnSpc>
                <a:spcPct val="120000"/>
              </a:lnSpc>
              <a:spcBef>
                <a:spcPts val="0"/>
              </a:spcBef>
              <a:spcAft>
                <a:spcPts val="600"/>
              </a:spcAft>
            </a:pPr>
            <a:r>
              <a:rPr lang="en-US" dirty="0">
                <a:latin typeface="Arial" panose="020B0604020202020204" pitchFamily="34" charset="0"/>
                <a:cs typeface="Arial" panose="020B0604020202020204" pitchFamily="34" charset="0"/>
              </a:rPr>
              <a:t>“These asteroids have been well observed—one since 2000 and the other since 2010—and their orbits are very well known,” said Lindley Johnson, planetary defense officer and program executive for the Planetary Defense Coordination Office at NASA Headquarters in Washington, DC. </a:t>
            </a:r>
          </a:p>
          <a:p>
            <a:pPr>
              <a:lnSpc>
                <a:spcPct val="120000"/>
              </a:lnSpc>
              <a:spcBef>
                <a:spcPts val="0"/>
              </a:spcBef>
              <a:spcAft>
                <a:spcPts val="600"/>
              </a:spcAft>
            </a:pPr>
            <a:r>
              <a:rPr lang="en-US" dirty="0">
                <a:latin typeface="Arial" panose="020B0604020202020204" pitchFamily="34" charset="0"/>
                <a:cs typeface="Arial" panose="020B0604020202020204" pitchFamily="34" charset="0"/>
              </a:rPr>
              <a:t>One of the asteroids is estimated to be 400-850 feet in size, and the other is estimated to be 950-2,100 feet in size.</a:t>
            </a:r>
          </a:p>
          <a:p>
            <a:pPr>
              <a:lnSpc>
                <a:spcPct val="120000"/>
              </a:lnSpc>
              <a:spcBef>
                <a:spcPts val="0"/>
              </a:spcBef>
              <a:spcAft>
                <a:spcPts val="600"/>
              </a:spcAft>
            </a:pPr>
            <a:r>
              <a:rPr lang="en-US" dirty="0">
                <a:latin typeface="Arial" panose="020B0604020202020204" pitchFamily="34" charset="0"/>
                <a:cs typeface="Arial" panose="020B0604020202020204" pitchFamily="34" charset="0"/>
              </a:rPr>
              <a:t>“Both of these asteroids are passing at about 14 lunar distances from the Earth, or about 3.5 million miles away, but small asteroids pass by Earth this close all the time.”</a:t>
            </a:r>
          </a:p>
        </p:txBody>
      </p:sp>
    </p:spTree>
    <p:extLst>
      <p:ext uri="{BB962C8B-B14F-4D97-AF65-F5344CB8AC3E}">
        <p14:creationId xmlns:p14="http://schemas.microsoft.com/office/powerpoint/2010/main" val="38654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099966" y="2905536"/>
            <a:ext cx="6217920" cy="1478905"/>
          </a:xfrm>
        </p:spPr>
        <p:txBody>
          <a:bodyPr>
            <a:normAutofit fontScale="70000" lnSpcReduction="20000"/>
          </a:bodyPr>
          <a:lstStyle/>
          <a:p>
            <a:pPr marL="0" indent="0">
              <a:lnSpc>
                <a:spcPct val="120000"/>
              </a:lnSpc>
              <a:spcBef>
                <a:spcPts val="0"/>
              </a:spcBef>
              <a:spcAft>
                <a:spcPts val="1200"/>
              </a:spcAft>
              <a:buNone/>
            </a:pPr>
            <a:r>
              <a:rPr lang="en-US" sz="3800" b="1" dirty="0">
                <a:latin typeface="Arial" panose="020B0604020202020204" pitchFamily="34" charset="0"/>
                <a:cs typeface="Arial" panose="020B0604020202020204" pitchFamily="34" charset="0"/>
              </a:rPr>
              <a:t>2. Do we see evidence that space rocks have hit other planets and moons of the solar system?</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37ADE346-3CC0-4FFD-B58C-EE65746460EA}"/>
              </a:ext>
            </a:extLst>
          </p:cNvPr>
          <p:cNvSpPr txBox="1">
            <a:spLocks/>
          </p:cNvSpPr>
          <p:nvPr/>
        </p:nvSpPr>
        <p:spPr>
          <a:xfrm>
            <a:off x="554417" y="2159302"/>
            <a:ext cx="8067609" cy="1780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dirty="0">
                <a:latin typeface="Arial" panose="020B0604020202020204" pitchFamily="34" charset="0"/>
                <a:cs typeface="Arial" panose="020B0604020202020204" pitchFamily="34" charset="0"/>
              </a:rPr>
              <a:t>Next let’s consider:</a:t>
            </a:r>
            <a:endParaRPr lang="en-US" u="sng"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2F88BC6-3197-4429-846B-61705834A7E0}"/>
              </a:ext>
            </a:extLst>
          </p:cNvPr>
          <p:cNvSpPr>
            <a:spLocks noGrp="1"/>
          </p:cNvSpPr>
          <p:nvPr>
            <p:ph type="title"/>
          </p:nvPr>
        </p:nvSpPr>
        <p:spPr>
          <a:xfrm>
            <a:off x="300727" y="375318"/>
            <a:ext cx="8515350" cy="1089805"/>
          </a:xfrm>
        </p:spPr>
        <p:txBody>
          <a:bodyPr>
            <a:noAutofit/>
          </a:bodyPr>
          <a:lstStyle/>
          <a:p>
            <a:pPr>
              <a:lnSpc>
                <a:spcPct val="100000"/>
              </a:lnSpc>
            </a:pPr>
            <a:r>
              <a:rPr lang="en-US" sz="2800" dirty="0">
                <a:latin typeface="Arial" panose="020B0604020202020204" pitchFamily="34" charset="0"/>
                <a:cs typeface="Arial" panose="020B0604020202020204" pitchFamily="34" charset="0"/>
              </a:rPr>
              <a:t>Our question:</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Could this phenomenon in Arizona have been caused by a space rock hitting the Earth?</a:t>
            </a:r>
          </a:p>
        </p:txBody>
      </p:sp>
      <p:pic>
        <p:nvPicPr>
          <p:cNvPr id="10" name="Picture 9" descr="Icon&#10;&#10;Description automatically generated with low confidence">
            <a:extLst>
              <a:ext uri="{FF2B5EF4-FFF2-40B4-BE49-F238E27FC236}">
                <a16:creationId xmlns:a16="http://schemas.microsoft.com/office/drawing/2014/main" id="{81FA823B-006B-674E-BDD7-EC83A902829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21974" y="2874828"/>
            <a:ext cx="1197033" cy="1065436"/>
          </a:xfrm>
          <a:prstGeom prst="rect">
            <a:avLst/>
          </a:prstGeom>
        </p:spPr>
      </p:pic>
    </p:spTree>
    <p:extLst>
      <p:ext uri="{BB962C8B-B14F-4D97-AF65-F5344CB8AC3E}">
        <p14:creationId xmlns:p14="http://schemas.microsoft.com/office/powerpoint/2010/main" val="14872587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00727" y="375318"/>
            <a:ext cx="8515350" cy="1089805"/>
          </a:xfrm>
        </p:spPr>
        <p:txBody>
          <a:bodyPr>
            <a:noAutofit/>
          </a:bodyPr>
          <a:lstStyle/>
          <a:p>
            <a:r>
              <a:rPr lang="en-US" sz="3200" dirty="0">
                <a:latin typeface="Arial" panose="020B0604020202020204" pitchFamily="34" charset="0"/>
                <a:cs typeface="Arial" panose="020B0604020202020204" pitchFamily="34" charset="0"/>
              </a:rPr>
              <a:t>Could this phenomenon in Arizona have been caused by a space rock hitting the Earth?</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1903751" y="1629647"/>
            <a:ext cx="6711514" cy="3759107"/>
          </a:xfrm>
        </p:spPr>
        <p:txBody>
          <a:bodyPr>
            <a:normAutofit fontScale="70000" lnSpcReduction="20000"/>
          </a:bodyPr>
          <a:lstStyle/>
          <a:p>
            <a:pPr marL="0" indent="0">
              <a:lnSpc>
                <a:spcPct val="110000"/>
              </a:lnSpc>
              <a:spcBef>
                <a:spcPts val="0"/>
              </a:spcBef>
              <a:spcAft>
                <a:spcPts val="600"/>
              </a:spcAft>
              <a:buNone/>
            </a:pPr>
            <a:r>
              <a:rPr lang="en-US" sz="3200" i="1" dirty="0">
                <a:latin typeface="Arial" panose="020B0604020202020204" pitchFamily="34" charset="0"/>
                <a:cs typeface="Arial" panose="020B0604020202020204" pitchFamily="34" charset="0"/>
              </a:rPr>
              <a:t>		</a:t>
            </a:r>
            <a:r>
              <a:rPr lang="en-US" sz="3200" i="1" u="sng" dirty="0">
                <a:latin typeface="Arial" panose="020B0604020202020204" pitchFamily="34" charset="0"/>
                <a:cs typeface="Arial" panose="020B0604020202020204" pitchFamily="34" charset="0"/>
              </a:rPr>
              <a:t>What about the Earth?</a:t>
            </a:r>
          </a:p>
          <a:p>
            <a:pPr marL="0" indent="0">
              <a:lnSpc>
                <a:spcPct val="110000"/>
              </a:lnSpc>
              <a:spcBef>
                <a:spcPts val="0"/>
              </a:spcBef>
              <a:spcAft>
                <a:spcPts val="600"/>
              </a:spcAft>
              <a:buNone/>
            </a:pPr>
            <a:endParaRPr lang="en-US" sz="3200" dirty="0">
              <a:latin typeface="Arial" panose="020B0604020202020204" pitchFamily="34" charset="0"/>
              <a:cs typeface="Arial" panose="020B0604020202020204" pitchFamily="34" charset="0"/>
            </a:endParaRPr>
          </a:p>
          <a:p>
            <a:pPr marL="0" indent="0">
              <a:lnSpc>
                <a:spcPct val="110000"/>
              </a:lnSpc>
              <a:spcBef>
                <a:spcPts val="0"/>
              </a:spcBef>
              <a:spcAft>
                <a:spcPts val="600"/>
              </a:spcAft>
              <a:buNone/>
            </a:pPr>
            <a:endParaRPr lang="en-US" sz="3200" dirty="0">
              <a:latin typeface="Arial" panose="020B0604020202020204" pitchFamily="34" charset="0"/>
              <a:cs typeface="Arial" panose="020B0604020202020204" pitchFamily="34" charset="0"/>
            </a:endParaRPr>
          </a:p>
          <a:p>
            <a:pPr marL="0" indent="0">
              <a:lnSpc>
                <a:spcPct val="110000"/>
              </a:lnSpc>
              <a:spcBef>
                <a:spcPts val="0"/>
              </a:spcBef>
              <a:spcAft>
                <a:spcPts val="600"/>
              </a:spcAft>
              <a:buNone/>
            </a:pPr>
            <a:endParaRPr lang="en-US" sz="4600" dirty="0">
              <a:latin typeface="Arial" panose="020B0604020202020204" pitchFamily="34" charset="0"/>
              <a:cs typeface="Arial" panose="020B0604020202020204" pitchFamily="34" charset="0"/>
            </a:endParaRPr>
          </a:p>
          <a:p>
            <a:pPr marL="0" indent="0">
              <a:lnSpc>
                <a:spcPct val="110000"/>
              </a:lnSpc>
              <a:spcBef>
                <a:spcPts val="0"/>
              </a:spcBef>
              <a:spcAft>
                <a:spcPts val="600"/>
              </a:spcAft>
              <a:buNone/>
            </a:pPr>
            <a:endParaRPr lang="en-US" sz="5100" dirty="0">
              <a:latin typeface="Arial" panose="020B0604020202020204" pitchFamily="34" charset="0"/>
              <a:cs typeface="Arial" panose="020B0604020202020204" pitchFamily="34" charset="0"/>
            </a:endParaRPr>
          </a:p>
          <a:p>
            <a:pPr marL="0" indent="0">
              <a:lnSpc>
                <a:spcPct val="120000"/>
              </a:lnSpc>
              <a:spcBef>
                <a:spcPts val="0"/>
              </a:spcBef>
              <a:buNone/>
            </a:pPr>
            <a:r>
              <a:rPr lang="en-US" sz="4600" b="1" dirty="0">
                <a:latin typeface="Arial" panose="020B0604020202020204" pitchFamily="34" charset="0"/>
                <a:cs typeface="Arial" panose="020B0604020202020204" pitchFamily="34" charset="0"/>
              </a:rPr>
              <a:t>3. Do we have any other evidence of space rocks hitting Earth?</a:t>
            </a:r>
          </a:p>
        </p:txBody>
      </p:sp>
      <p:pic>
        <p:nvPicPr>
          <p:cNvPr id="6"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56868" y="2069577"/>
            <a:ext cx="1671917" cy="167191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Icon&#10;&#10;Description automatically generated with low confidence">
            <a:extLst>
              <a:ext uri="{FF2B5EF4-FFF2-40B4-BE49-F238E27FC236}">
                <a16:creationId xmlns:a16="http://schemas.microsoft.com/office/drawing/2014/main" id="{3FE9A044-4ACC-114E-A6EA-F19DBE93692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27552" y="3741494"/>
            <a:ext cx="1197033" cy="1065436"/>
          </a:xfrm>
          <a:prstGeom prst="rect">
            <a:avLst/>
          </a:prstGeom>
        </p:spPr>
      </p:pic>
    </p:spTree>
    <p:extLst>
      <p:ext uri="{BB962C8B-B14F-4D97-AF65-F5344CB8AC3E}">
        <p14:creationId xmlns:p14="http://schemas.microsoft.com/office/powerpoint/2010/main" val="9187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spAutoFit/>
          </a:bodyPr>
          <a:lstStyle/>
          <a:p>
            <a:r>
              <a:rPr lang="en-US" dirty="0"/>
              <a:t>LS 01: Phenomenon – Comparing Earth to Others</a:t>
            </a:r>
          </a:p>
        </p:txBody>
      </p:sp>
      <p:sp>
        <p:nvSpPr>
          <p:cNvPr id="2" name="Text Placeholder 1">
            <a:extLst>
              <a:ext uri="{FF2B5EF4-FFF2-40B4-BE49-F238E27FC236}">
                <a16:creationId xmlns:a16="http://schemas.microsoft.com/office/drawing/2014/main" id="{F3EAD5C1-42BA-E144-9299-BAE11CEA52D8}"/>
              </a:ext>
            </a:extLst>
          </p:cNvPr>
          <p:cNvSpPr>
            <a:spLocks noGrp="1"/>
          </p:cNvSpPr>
          <p:nvPr>
            <p:ph type="body" sz="quarter" idx="10"/>
          </p:nvPr>
        </p:nvSpPr>
        <p:spPr/>
        <p:txBody>
          <a:bodyPr/>
          <a:lstStyle/>
          <a:p>
            <a:pPr>
              <a:lnSpc>
                <a:spcPct val="100000"/>
              </a:lnSpc>
            </a:pPr>
            <a:r>
              <a:rPr lang="en-US" sz="1400" dirty="0"/>
              <a:t>In this first Learning Segment we are interested in letting students make observations about similarities and differences between the Earth and other planets of the inner solar system. The activities and conversations are structured, but try to capture what your students are noticing and wondering about as much as possible. This will make it easier to draw out questions as we move forward. </a:t>
            </a:r>
          </a:p>
          <a:p>
            <a:pPr>
              <a:lnSpc>
                <a:spcPct val="100000"/>
              </a:lnSpc>
            </a:pPr>
            <a:endParaRPr lang="en-US" sz="1400" dirty="0"/>
          </a:p>
          <a:p>
            <a:pPr>
              <a:lnSpc>
                <a:spcPct val="100000"/>
              </a:lnSpc>
            </a:pPr>
            <a:r>
              <a:rPr lang="en-US" sz="1400" dirty="0"/>
              <a:t>There are a number of reading and dialog protocols you and your students might find useful, in addition to or instead of the language outlines on the student facing slides. These are available on our website. If your students are not used to working in groups, and because it is early in the year, you will want to spend some time reinforcing the norms you’ve set. As mentioned earlier, we’ve found that establishing some norms and a safe classroom culture early is key to foster student participation in the sensemaking classroom. Help to remind your students that all ideas are valued and that we are really trying to work together to figure out some big questions/concepts in science. That’s what the scientific community does—learns together and shares knowledge.</a:t>
            </a:r>
          </a:p>
          <a:p>
            <a:pPr>
              <a:lnSpc>
                <a:spcPct val="100000"/>
              </a:lnSpc>
            </a:pPr>
            <a:endParaRPr lang="en-US" sz="1400" dirty="0"/>
          </a:p>
          <a:p>
            <a:pPr>
              <a:lnSpc>
                <a:spcPct val="100000"/>
              </a:lnSpc>
            </a:pPr>
            <a:r>
              <a:rPr lang="en-US" sz="1400" dirty="0"/>
              <a:t>The work of this learning segment culminates in Doodle Box E where students are asked (in steps) to generate a Venn diagram of sorts that lists features that the Earth has in common with other planets of the inner solar system and features that are more likely unique. There is also space for students to list features they are less certain about. We next focus on the differences and start to unpack some of the items about which we are less certain. (See note about “Earth Science for Biologists” on a separate Teacher Slide.) Conversation about differences and then commonalities help us to eventually get to a Driving Question in the next segment.</a:t>
            </a:r>
          </a:p>
        </p:txBody>
      </p:sp>
    </p:spTree>
    <p:extLst>
      <p:ext uri="{BB962C8B-B14F-4D97-AF65-F5344CB8AC3E}">
        <p14:creationId xmlns:p14="http://schemas.microsoft.com/office/powerpoint/2010/main" val="195005372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82" y="419450"/>
            <a:ext cx="8334941" cy="5235385"/>
          </a:xfrm>
          <a:prstGeom prst="rect">
            <a:avLst/>
          </a:prstGeom>
        </p:spPr>
      </p:pic>
      <p:sp>
        <p:nvSpPr>
          <p:cNvPr id="3" name="Content Placeholder 2">
            <a:extLst>
              <a:ext uri="{FF2B5EF4-FFF2-40B4-BE49-F238E27FC236}">
                <a16:creationId xmlns:a16="http://schemas.microsoft.com/office/drawing/2014/main" id="{64395653-0A0F-4915-93D3-5A97C82CCA1F}"/>
              </a:ext>
            </a:extLst>
          </p:cNvPr>
          <p:cNvSpPr txBox="1">
            <a:spLocks/>
          </p:cNvSpPr>
          <p:nvPr/>
        </p:nvSpPr>
        <p:spPr>
          <a:xfrm>
            <a:off x="785600" y="1157588"/>
            <a:ext cx="3685731" cy="37591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Have you ever seen a “shooting star” in the sky?</a:t>
            </a:r>
          </a:p>
          <a:p>
            <a:pPr marL="0" indent="0">
              <a:buNone/>
            </a:pPr>
            <a:endParaRPr lang="en-US" sz="2400" dirty="0">
              <a:solidFill>
                <a:schemeClr val="bg1"/>
              </a:solidFill>
              <a:latin typeface="Arial" panose="020B0604020202020204" pitchFamily="34" charset="0"/>
              <a:cs typeface="Arial" panose="020B0604020202020204" pitchFamily="34" charset="0"/>
            </a:endParaRPr>
          </a:p>
          <a:p>
            <a:pPr marL="0" indent="0">
              <a:buNone/>
            </a:pPr>
            <a:r>
              <a:rPr lang="en-US" sz="2400" dirty="0">
                <a:solidFill>
                  <a:schemeClr val="bg1"/>
                </a:solidFill>
                <a:latin typeface="Arial" panose="020B0604020202020204" pitchFamily="34" charset="0"/>
                <a:cs typeface="Arial" panose="020B0604020202020204" pitchFamily="34" charset="0"/>
              </a:rPr>
              <a:t>These are space rocks (meteors) hitting the earth’s atmosphere.</a:t>
            </a:r>
          </a:p>
          <a:p>
            <a:pPr marL="0" indent="0">
              <a:buNone/>
            </a:pPr>
            <a:endParaRPr lang="en-US" sz="2400" dirty="0">
              <a:solidFill>
                <a:schemeClr val="bg1"/>
              </a:solidFill>
              <a:latin typeface="Arial" panose="020B0604020202020204" pitchFamily="34" charset="0"/>
              <a:cs typeface="Arial" panose="020B0604020202020204" pitchFamily="34" charset="0"/>
            </a:endParaRPr>
          </a:p>
          <a:p>
            <a:pPr marL="0" indent="0">
              <a:buNone/>
            </a:pPr>
            <a:r>
              <a:rPr lang="en-US" sz="2400" dirty="0">
                <a:solidFill>
                  <a:schemeClr val="bg1"/>
                </a:solidFill>
                <a:latin typeface="Arial" panose="020B0604020202020204" pitchFamily="34" charset="0"/>
                <a:cs typeface="Arial" panose="020B0604020202020204" pitchFamily="34" charset="0"/>
              </a:rPr>
              <a:t>Most are very small, the size of sand, or a pebble.</a:t>
            </a:r>
          </a:p>
          <a:p>
            <a:pPr marL="0" indent="0">
              <a:buNone/>
            </a:pPr>
            <a:endParaRPr lang="en-US" sz="2400" dirty="0"/>
          </a:p>
        </p:txBody>
      </p:sp>
      <p:sp>
        <p:nvSpPr>
          <p:cNvPr id="5" name="Content Placeholder 2">
            <a:extLst>
              <a:ext uri="{FF2B5EF4-FFF2-40B4-BE49-F238E27FC236}">
                <a16:creationId xmlns:a16="http://schemas.microsoft.com/office/drawing/2014/main" id="{64395653-0A0F-4915-93D3-5A97C82CCA1F}"/>
              </a:ext>
            </a:extLst>
          </p:cNvPr>
          <p:cNvSpPr txBox="1">
            <a:spLocks/>
          </p:cNvSpPr>
          <p:nvPr/>
        </p:nvSpPr>
        <p:spPr>
          <a:xfrm>
            <a:off x="5097447" y="2405057"/>
            <a:ext cx="3698823" cy="3759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Several visible meteors per hour can usually be seen on any given night. </a:t>
            </a:r>
          </a:p>
          <a:p>
            <a:pPr marL="0" indent="0">
              <a:buNone/>
            </a:pPr>
            <a:endParaRPr lang="en-US" sz="2400" dirty="0">
              <a:solidFill>
                <a:schemeClr val="bg1"/>
              </a:solidFill>
              <a:latin typeface="Arial" panose="020B0604020202020204" pitchFamily="34" charset="0"/>
              <a:cs typeface="Arial" panose="020B0604020202020204" pitchFamily="34" charset="0"/>
            </a:endParaRPr>
          </a:p>
          <a:p>
            <a:pPr marL="0" indent="0">
              <a:buNone/>
            </a:pPr>
            <a:r>
              <a:rPr lang="en-US" sz="2400" dirty="0">
                <a:solidFill>
                  <a:schemeClr val="bg1"/>
                </a:solidFill>
                <a:latin typeface="Arial" panose="020B0604020202020204" pitchFamily="34" charset="0"/>
                <a:cs typeface="Arial" panose="020B0604020202020204" pitchFamily="34" charset="0"/>
              </a:rPr>
              <a:t>But more can be seen during a “meteor shower”. </a:t>
            </a:r>
          </a:p>
          <a:p>
            <a:endParaRPr lang="en-US" sz="2100" dirty="0"/>
          </a:p>
        </p:txBody>
      </p:sp>
    </p:spTree>
    <p:extLst>
      <p:ext uri="{BB962C8B-B14F-4D97-AF65-F5344CB8AC3E}">
        <p14:creationId xmlns:p14="http://schemas.microsoft.com/office/powerpoint/2010/main" val="423723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89F6-8761-491E-9E36-74F87C8ED821}"/>
              </a:ext>
            </a:extLst>
          </p:cNvPr>
          <p:cNvSpPr txBox="1">
            <a:spLocks/>
          </p:cNvSpPr>
          <p:nvPr/>
        </p:nvSpPr>
        <p:spPr>
          <a:xfrm>
            <a:off x="938663" y="2865405"/>
            <a:ext cx="7566563" cy="914804"/>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latin typeface="Arial" panose="020B0604020202020204" pitchFamily="34" charset="0"/>
                <a:cs typeface="Arial" panose="020B0604020202020204" pitchFamily="34" charset="0"/>
                <a:hlinkClick r:id="rId3"/>
              </a:rPr>
              <a:t>Video of Annual Perseid Meteor Shower</a:t>
            </a:r>
            <a:endParaRPr lang="en-US" sz="3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7767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C34EB0-03B7-47CF-A0F5-EE913302ECE3}"/>
              </a:ext>
            </a:extLst>
          </p:cNvPr>
          <p:cNvSpPr txBox="1">
            <a:spLocks/>
          </p:cNvSpPr>
          <p:nvPr/>
        </p:nvSpPr>
        <p:spPr>
          <a:xfrm>
            <a:off x="405559" y="1850099"/>
            <a:ext cx="8587138" cy="76676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400" dirty="0">
                <a:latin typeface="Arial" panose="020B0604020202020204" pitchFamily="34" charset="0"/>
                <a:cs typeface="Arial" panose="020B0604020202020204" pitchFamily="34" charset="0"/>
              </a:rPr>
              <a:t>A couple of times a year, larger meteors hit the atmosphere.</a:t>
            </a:r>
          </a:p>
          <a:p>
            <a:pPr algn="ctr">
              <a:lnSpc>
                <a:spcPct val="120000"/>
              </a:lnSpc>
            </a:pPr>
            <a:r>
              <a:rPr lang="en-US" sz="2400" dirty="0">
                <a:latin typeface="Arial" panose="020B0604020202020204" pitchFamily="34" charset="0"/>
                <a:cs typeface="Arial" panose="020B0604020202020204" pitchFamily="34" charset="0"/>
                <a:hlinkClick r:id="rId3"/>
              </a:rPr>
              <a:t>This is video of a meteor in Russia from 2013.</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525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2051109" y="2702899"/>
            <a:ext cx="5164079" cy="914276"/>
          </a:xfrm>
        </p:spPr>
        <p:txBody>
          <a:bodyPr>
            <a:normAutofit fontScale="90000"/>
          </a:bodyPr>
          <a:lstStyle/>
          <a:p>
            <a:pPr>
              <a:lnSpc>
                <a:spcPct val="100000"/>
              </a:lnSpc>
            </a:pPr>
            <a:r>
              <a:rPr lang="en-US" i="1" dirty="0">
                <a:latin typeface="Arial" panose="020B0604020202020204" pitchFamily="34" charset="0"/>
                <a:cs typeface="Arial" panose="020B0604020202020204" pitchFamily="34" charset="0"/>
              </a:rPr>
              <a:t>Let’s quickly record what we’ve learned…</a:t>
            </a:r>
          </a:p>
        </p:txBody>
      </p:sp>
    </p:spTree>
    <p:extLst>
      <p:ext uri="{BB962C8B-B14F-4D97-AF65-F5344CB8AC3E}">
        <p14:creationId xmlns:p14="http://schemas.microsoft.com/office/powerpoint/2010/main" val="13060218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50881" y="3579761"/>
            <a:ext cx="1851870" cy="185187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00727" y="375318"/>
            <a:ext cx="8515350" cy="1089805"/>
          </a:xfrm>
        </p:spPr>
        <p:txBody>
          <a:bodyPr>
            <a:noAutofit/>
          </a:bodyPr>
          <a:lstStyle/>
          <a:p>
            <a:pPr>
              <a:lnSpc>
                <a:spcPct val="100000"/>
              </a:lnSpc>
            </a:pPr>
            <a:r>
              <a:rPr lang="en-US" sz="2800" dirty="0">
                <a:latin typeface="Arial" panose="020B0604020202020204" pitchFamily="34" charset="0"/>
                <a:cs typeface="Arial" panose="020B0604020202020204" pitchFamily="34" charset="0"/>
              </a:rPr>
              <a:t>Our question:</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Could this phenomenon in Arizona have been caused by a space rock hitting the Earth?</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1264697" y="1777834"/>
            <a:ext cx="7157784" cy="2284093"/>
          </a:xfrm>
        </p:spPr>
        <p:txBody>
          <a:bodyPr>
            <a:noAutofit/>
          </a:bodyPr>
          <a:lstStyle/>
          <a:p>
            <a:pPr marL="514350" indent="-514350">
              <a:lnSpc>
                <a:spcPct val="120000"/>
              </a:lnSpc>
              <a:spcBef>
                <a:spcPts val="0"/>
              </a:spcBef>
              <a:spcAft>
                <a:spcPts val="1200"/>
              </a:spcAft>
              <a:buFont typeface="+mj-lt"/>
              <a:buAutoNum type="arabicPeriod"/>
            </a:pPr>
            <a:r>
              <a:rPr lang="en-US" sz="1600" dirty="0">
                <a:latin typeface="Arial" panose="020B0604020202020204" pitchFamily="34" charset="0"/>
                <a:cs typeface="Arial" panose="020B0604020202020204" pitchFamily="34" charset="0"/>
              </a:rPr>
              <a:t>Are there rocks in space that could potentially hit the earth?</a:t>
            </a:r>
          </a:p>
          <a:p>
            <a:pPr marL="514350" indent="-514350">
              <a:lnSpc>
                <a:spcPct val="120000"/>
              </a:lnSpc>
              <a:spcBef>
                <a:spcPts val="0"/>
              </a:spcBef>
              <a:spcAft>
                <a:spcPts val="1200"/>
              </a:spcAft>
              <a:buFont typeface="+mj-lt"/>
              <a:buAutoNum type="arabicPeriod"/>
            </a:pPr>
            <a:r>
              <a:rPr lang="en-US" sz="1600" dirty="0">
                <a:latin typeface="Arial" panose="020B0604020202020204" pitchFamily="34" charset="0"/>
                <a:cs typeface="Arial" panose="020B0604020202020204" pitchFamily="34" charset="0"/>
              </a:rPr>
              <a:t>Can we see evidence that space rocks have hit other planets and moons of the solar system?</a:t>
            </a:r>
          </a:p>
          <a:p>
            <a:pPr marL="514350" indent="-514350">
              <a:lnSpc>
                <a:spcPct val="120000"/>
              </a:lnSpc>
              <a:spcBef>
                <a:spcPts val="0"/>
              </a:spcBef>
              <a:spcAft>
                <a:spcPts val="1200"/>
              </a:spcAft>
              <a:buFont typeface="+mj-lt"/>
              <a:buAutoNum type="arabicPeriod"/>
            </a:pPr>
            <a:r>
              <a:rPr lang="en-US" sz="2400" dirty="0">
                <a:latin typeface="Arial" panose="020B0604020202020204" pitchFamily="34" charset="0"/>
                <a:cs typeface="Arial" panose="020B0604020202020204" pitchFamily="34" charset="0"/>
              </a:rPr>
              <a:t>Do we have any recent evidence of space rocks hitting Earth?</a:t>
            </a:r>
            <a:endParaRPr lang="en-US" sz="3200" dirty="0">
              <a:latin typeface="Arial" panose="020B0604020202020204" pitchFamily="34" charset="0"/>
              <a:cs typeface="Arial" panose="020B0604020202020204" pitchFamily="34" charset="0"/>
            </a:endParaRPr>
          </a:p>
          <a:p>
            <a:pPr marL="0" indent="0">
              <a:lnSpc>
                <a:spcPct val="120000"/>
              </a:lnSpc>
              <a:spcBef>
                <a:spcPts val="0"/>
              </a:spcBef>
              <a:spcAft>
                <a:spcPts val="600"/>
              </a:spcAft>
              <a:buNone/>
            </a:pPr>
            <a:endParaRPr lang="en-US" sz="2000" dirty="0">
              <a:latin typeface="Arial" panose="020B0604020202020204" pitchFamily="34" charset="0"/>
              <a:cs typeface="Arial" panose="020B0604020202020204" pitchFamily="34" charset="0"/>
            </a:endParaRPr>
          </a:p>
          <a:p>
            <a:pPr marL="0" indent="0">
              <a:lnSpc>
                <a:spcPct val="110000"/>
              </a:lnSpc>
              <a:spcBef>
                <a:spcPts val="0"/>
              </a:spcBef>
              <a:spcAft>
                <a:spcPts val="600"/>
              </a:spcAft>
              <a:buNone/>
            </a:pPr>
            <a:endParaRPr lang="en-US" sz="2400" dirty="0">
              <a:latin typeface="Arial" panose="020B0604020202020204" pitchFamily="34" charset="0"/>
              <a:cs typeface="Arial" panose="020B0604020202020204" pitchFamily="34" charset="0"/>
            </a:endParaRPr>
          </a:p>
          <a:p>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50944" y="3563772"/>
            <a:ext cx="1471613" cy="1471613"/>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A32130C1-AF92-C34F-95DA-32046A29181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7664" y="1777835"/>
            <a:ext cx="1197033" cy="1065436"/>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4EB3B74F-F075-A24F-A6FA-4DA1F7EF939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15966" y="4591978"/>
            <a:ext cx="1180406" cy="984431"/>
          </a:xfrm>
          <a:prstGeom prst="rect">
            <a:avLst/>
          </a:prstGeom>
        </p:spPr>
      </p:pic>
      <p:sp>
        <p:nvSpPr>
          <p:cNvPr id="4" name="TextBox 3"/>
          <p:cNvSpPr txBox="1"/>
          <p:nvPr/>
        </p:nvSpPr>
        <p:spPr>
          <a:xfrm>
            <a:off x="1816178" y="4246691"/>
            <a:ext cx="5484447" cy="2077492"/>
          </a:xfrm>
          <a:prstGeom prst="rect">
            <a:avLst/>
          </a:prstGeom>
          <a:noFill/>
        </p:spPr>
        <p:txBody>
          <a:bodyPr wrap="square" rtlCol="0">
            <a:spAutoFit/>
          </a:bodyPr>
          <a:lstStyle/>
          <a:p>
            <a:pPr>
              <a:spcAft>
                <a:spcPts val="600"/>
              </a:spcAft>
            </a:pPr>
            <a:r>
              <a:rPr lang="en-US" sz="2400" dirty="0">
                <a:latin typeface="Arial" panose="020B0604020202020204" pitchFamily="34" charset="0"/>
                <a:cs typeface="Arial" panose="020B0604020202020204" pitchFamily="34" charset="0"/>
              </a:rPr>
              <a:t>Record your ideas in </a:t>
            </a:r>
            <a:r>
              <a:rPr lang="en-US" sz="2400" b="1" dirty="0">
                <a:latin typeface="Arial" panose="020B0604020202020204" pitchFamily="34" charset="0"/>
                <a:cs typeface="Arial" panose="020B0604020202020204" pitchFamily="34" charset="0"/>
              </a:rPr>
              <a:t>Doodle Box K. </a:t>
            </a:r>
            <a:endParaRPr lang="en-US" sz="2400" b="1" dirty="0" smtClean="0">
              <a:latin typeface="Arial" panose="020B0604020202020204" pitchFamily="34" charset="0"/>
              <a:cs typeface="Arial" panose="020B0604020202020204" pitchFamily="34" charset="0"/>
            </a:endParaRPr>
          </a:p>
          <a:p>
            <a:pPr>
              <a:spcAft>
                <a:spcPts val="600"/>
              </a:spcAft>
            </a:pPr>
            <a:endParaRPr lang="en-US" sz="2400" b="1" dirty="0">
              <a:latin typeface="Arial" panose="020B0604020202020204" pitchFamily="34" charset="0"/>
              <a:cs typeface="Arial" panose="020B0604020202020204" pitchFamily="34" charset="0"/>
            </a:endParaRPr>
          </a:p>
          <a:p>
            <a:pPr>
              <a:spcAft>
                <a:spcPts val="600"/>
              </a:spcAft>
            </a:pPr>
            <a:r>
              <a:rPr lang="en-US" sz="2400" dirty="0">
                <a:latin typeface="Arial" panose="020B0604020202020204" pitchFamily="34" charset="0"/>
                <a:cs typeface="Arial" panose="020B0604020202020204" pitchFamily="34" charset="0"/>
              </a:rPr>
              <a:t>In your answer, say why you </a:t>
            </a:r>
            <a:r>
              <a:rPr lang="en-US" sz="2400" dirty="0" smtClean="0">
                <a:latin typeface="Arial" panose="020B0604020202020204" pitchFamily="34" charset="0"/>
                <a:cs typeface="Arial" panose="020B0604020202020204" pitchFamily="34" charset="0"/>
              </a:rPr>
              <a:t>think </a:t>
            </a:r>
            <a:r>
              <a:rPr lang="en-US" sz="2400" dirty="0">
                <a:latin typeface="Arial" panose="020B0604020202020204" pitchFamily="34" charset="0"/>
                <a:cs typeface="Arial" panose="020B0604020202020204" pitchFamily="34" charset="0"/>
              </a:rPr>
              <a:t>so—what is your </a:t>
            </a:r>
            <a:r>
              <a:rPr lang="en-US" sz="2400" u="sng" dirty="0">
                <a:latin typeface="Arial" panose="020B0604020202020204" pitchFamily="34" charset="0"/>
                <a:cs typeface="Arial" panose="020B0604020202020204" pitchFamily="34" charset="0"/>
              </a:rPr>
              <a:t>evidence</a:t>
            </a:r>
            <a:r>
              <a:rPr lang="en-US" sz="24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7581330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535CC08-6A09-A142-980A-D6E2420EFF49}"/>
              </a:ext>
            </a:extLst>
          </p:cNvPr>
          <p:cNvSpPr txBox="1">
            <a:spLocks/>
          </p:cNvSpPr>
          <p:nvPr/>
        </p:nvSpPr>
        <p:spPr>
          <a:xfrm>
            <a:off x="1264697" y="1777835"/>
            <a:ext cx="7157784" cy="3984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20000"/>
              </a:lnSpc>
              <a:spcBef>
                <a:spcPts val="0"/>
              </a:spcBef>
              <a:spcAft>
                <a:spcPts val="1200"/>
              </a:spcAft>
              <a:buFont typeface="+mj-lt"/>
              <a:buAutoNum type="arabicPeriod"/>
            </a:pPr>
            <a:r>
              <a:rPr lang="en-US" sz="1600" dirty="0">
                <a:latin typeface="Arial" panose="020B0604020202020204" pitchFamily="34" charset="0"/>
                <a:cs typeface="Arial" panose="020B0604020202020204" pitchFamily="34" charset="0"/>
              </a:rPr>
              <a:t>Are there rocks in space that could potentially hit the earth?</a:t>
            </a:r>
          </a:p>
          <a:p>
            <a:pPr marL="514350" indent="-514350">
              <a:lnSpc>
                <a:spcPct val="120000"/>
              </a:lnSpc>
              <a:spcBef>
                <a:spcPts val="0"/>
              </a:spcBef>
              <a:spcAft>
                <a:spcPts val="1200"/>
              </a:spcAft>
              <a:buFont typeface="+mj-lt"/>
              <a:buAutoNum type="arabicPeriod"/>
            </a:pPr>
            <a:r>
              <a:rPr lang="en-US" sz="1600" dirty="0">
                <a:latin typeface="Arial" panose="020B0604020202020204" pitchFamily="34" charset="0"/>
                <a:cs typeface="Arial" panose="020B0604020202020204" pitchFamily="34" charset="0"/>
              </a:rPr>
              <a:t>Can we see evidence that space rocks have hit other planets and moons of the solar system?</a:t>
            </a:r>
          </a:p>
          <a:p>
            <a:pPr marL="514350" indent="-514350">
              <a:lnSpc>
                <a:spcPct val="120000"/>
              </a:lnSpc>
              <a:spcBef>
                <a:spcPts val="0"/>
              </a:spcBef>
              <a:spcAft>
                <a:spcPts val="1200"/>
              </a:spcAft>
              <a:buFont typeface="+mj-lt"/>
              <a:buAutoNum type="arabicPeriod"/>
            </a:pPr>
            <a:r>
              <a:rPr lang="en-US" sz="2400" dirty="0">
                <a:latin typeface="Arial" panose="020B0604020202020204" pitchFamily="34" charset="0"/>
                <a:cs typeface="Arial" panose="020B0604020202020204" pitchFamily="34" charset="0"/>
              </a:rPr>
              <a:t>Do we have any recent evidence of space rocks hitting Earth?</a:t>
            </a:r>
          </a:p>
          <a:p>
            <a:pPr marL="0" indent="0">
              <a:lnSpc>
                <a:spcPct val="120000"/>
              </a:lnSpc>
              <a:spcBef>
                <a:spcPts val="0"/>
              </a:spcBef>
              <a:spcAft>
                <a:spcPts val="1200"/>
              </a:spcAft>
              <a:buNone/>
            </a:pPr>
            <a:endParaRPr lang="en-US" sz="2400" dirty="0">
              <a:latin typeface="Arial" panose="020B0604020202020204" pitchFamily="34" charset="0"/>
              <a:cs typeface="Arial" panose="020B0604020202020204" pitchFamily="34" charset="0"/>
            </a:endParaRPr>
          </a:p>
          <a:p>
            <a:pPr marL="0" indent="0">
              <a:lnSpc>
                <a:spcPct val="120000"/>
              </a:lnSpc>
              <a:spcBef>
                <a:spcPts val="0"/>
              </a:spcBef>
              <a:spcAft>
                <a:spcPts val="1200"/>
              </a:spcAft>
              <a:buNone/>
            </a:pPr>
            <a:r>
              <a:rPr lang="en-US" sz="2000" dirty="0">
                <a:latin typeface="Arial" panose="020B0604020202020204" pitchFamily="34" charset="0"/>
                <a:cs typeface="Arial" panose="020B0604020202020204" pitchFamily="34" charset="0"/>
              </a:rPr>
              <a:t>What did you write about?</a:t>
            </a:r>
          </a:p>
          <a:p>
            <a:pPr marL="0" indent="0">
              <a:lnSpc>
                <a:spcPct val="120000"/>
              </a:lnSpc>
              <a:spcBef>
                <a:spcPts val="0"/>
              </a:spcBef>
              <a:spcAft>
                <a:spcPts val="1200"/>
              </a:spcAft>
              <a:buNone/>
            </a:pPr>
            <a:r>
              <a:rPr lang="en-US" sz="2000" i="1" dirty="0">
                <a:latin typeface="Arial" panose="020B0604020202020204" pitchFamily="34" charset="0"/>
                <a:cs typeface="Arial" panose="020B0604020202020204" pitchFamily="34" charset="0"/>
              </a:rPr>
              <a:t>(I’ll record some of our class ideas.)</a:t>
            </a:r>
          </a:p>
          <a:p>
            <a:pPr marL="514350" indent="-514350">
              <a:lnSpc>
                <a:spcPct val="120000"/>
              </a:lnSpc>
              <a:spcBef>
                <a:spcPts val="0"/>
              </a:spcBef>
              <a:spcAft>
                <a:spcPts val="1200"/>
              </a:spcAft>
              <a:buFont typeface="+mj-lt"/>
              <a:buAutoNum type="arabicPeriod"/>
            </a:pPr>
            <a:endParaRPr lang="en-US" sz="2400" dirty="0">
              <a:latin typeface="Arial" panose="020B0604020202020204" pitchFamily="34" charset="0"/>
              <a:cs typeface="Arial" panose="020B0604020202020204" pitchFamily="34" charset="0"/>
            </a:endParaRPr>
          </a:p>
          <a:p>
            <a:endParaRPr lang="en-US" dirty="0"/>
          </a:p>
        </p:txBody>
      </p:sp>
      <p:pic>
        <p:nvPicPr>
          <p:cNvPr id="12" name="Picture 11" descr="Icon&#10;&#10;Description automatically generated with low confidence">
            <a:extLst>
              <a:ext uri="{FF2B5EF4-FFF2-40B4-BE49-F238E27FC236}">
                <a16:creationId xmlns:a16="http://schemas.microsoft.com/office/drawing/2014/main" id="{9A59833C-CC20-B444-B84E-E01183F117B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7664" y="1777835"/>
            <a:ext cx="1197033" cy="1065436"/>
          </a:xfrm>
          <a:prstGeom prst="rect">
            <a:avLst/>
          </a:prstGeom>
        </p:spPr>
      </p:pic>
      <p:pic>
        <p:nvPicPr>
          <p:cNvPr id="8" name="Picture 2" descr="Planet Earth">
            <a:extLst>
              <a:ext uri="{FF2B5EF4-FFF2-40B4-BE49-F238E27FC236}">
                <a16:creationId xmlns:a16="http://schemas.microsoft.com/office/drawing/2014/main" id="{AECFC680-D5B2-4143-A7DD-792AA18DCAFE}"/>
              </a:ext>
            </a:extLst>
          </p:cNvPr>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50881" y="3579761"/>
            <a:ext cx="1851870" cy="185187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00727" y="375318"/>
            <a:ext cx="8515350" cy="1089805"/>
          </a:xfrm>
        </p:spPr>
        <p:txBody>
          <a:bodyPr>
            <a:noAutofit/>
          </a:bodyPr>
          <a:lstStyle/>
          <a:p>
            <a:pPr>
              <a:lnSpc>
                <a:spcPct val="100000"/>
              </a:lnSpc>
            </a:pPr>
            <a:r>
              <a:rPr lang="en-US" sz="2800" dirty="0">
                <a:latin typeface="Arial" panose="020B0604020202020204" pitchFamily="34" charset="0"/>
                <a:cs typeface="Arial" panose="020B0604020202020204" pitchFamily="34" charset="0"/>
              </a:rPr>
              <a:t>Our question:</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Could this phenomenon in Arizona have been caused by a space rock hitting the Earth?</a:t>
            </a:r>
          </a:p>
        </p:txBody>
      </p:sp>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50944" y="3563772"/>
            <a:ext cx="1471613" cy="147161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D1E0FD61-E9E4-C647-8621-B9C2D1B5D33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582400" y="4299578"/>
            <a:ext cx="1145675" cy="997527"/>
          </a:xfrm>
          <a:prstGeom prst="rect">
            <a:avLst/>
          </a:prstGeom>
        </p:spPr>
      </p:pic>
    </p:spTree>
    <p:extLst>
      <p:ext uri="{BB962C8B-B14F-4D97-AF65-F5344CB8AC3E}">
        <p14:creationId xmlns:p14="http://schemas.microsoft.com/office/powerpoint/2010/main" val="33509072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390525" y="353381"/>
            <a:ext cx="6257925" cy="1280907"/>
          </a:xfrm>
        </p:spPr>
        <p:txBody>
          <a:bodyPr>
            <a:normAutofit/>
          </a:bodyPr>
          <a:lstStyle/>
          <a:p>
            <a:pPr>
              <a:lnSpc>
                <a:spcPct val="100000"/>
              </a:lnSpc>
            </a:pPr>
            <a:r>
              <a:rPr lang="en-US" sz="3600" dirty="0">
                <a:latin typeface="Arial" panose="020B0604020202020204" pitchFamily="34" charset="0"/>
                <a:cs typeface="Arial" panose="020B0604020202020204" pitchFamily="34" charset="0"/>
              </a:rPr>
              <a:t>Back to that hole in the ground…</a:t>
            </a:r>
          </a:p>
        </p:txBody>
      </p:sp>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628650" y="1876869"/>
            <a:ext cx="7886700" cy="3682179"/>
          </a:xfrm>
        </p:spPr>
        <p:txBody>
          <a:bodyPr>
            <a:noAutofit/>
          </a:bodyPr>
          <a:lstStyle/>
          <a:p>
            <a:pPr marL="0" indent="0">
              <a:lnSpc>
                <a:spcPct val="100000"/>
              </a:lnSpc>
              <a:spcBef>
                <a:spcPts val="0"/>
              </a:spcBef>
              <a:spcAft>
                <a:spcPts val="1800"/>
              </a:spcAft>
              <a:buNone/>
            </a:pPr>
            <a:r>
              <a:rPr lang="en-US" dirty="0">
                <a:latin typeface="Arial" panose="020B0604020202020204" pitchFamily="34" charset="0"/>
                <a:cs typeface="Arial" panose="020B0604020202020204" pitchFamily="34" charset="0"/>
              </a:rPr>
              <a:t>More evidence it was in fact an impact event:</a:t>
            </a: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In 1960 a scientist (Eugene Shoemaker) discovered the rare minerals </a:t>
            </a:r>
            <a:r>
              <a:rPr lang="en-US" sz="2400" i="1" dirty="0" err="1">
                <a:latin typeface="Arial" panose="020B0604020202020204" pitchFamily="34" charset="0"/>
                <a:cs typeface="Arial" panose="020B0604020202020204" pitchFamily="34" charset="0"/>
              </a:rPr>
              <a:t>coesite</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stishovite</a:t>
            </a:r>
            <a:r>
              <a:rPr lang="en-US" sz="2400" dirty="0">
                <a:latin typeface="Arial" panose="020B0604020202020204" pitchFamily="34" charset="0"/>
                <a:cs typeface="Arial" panose="020B0604020202020204" pitchFamily="34" charset="0"/>
              </a:rPr>
              <a:t> in the crater.</a:t>
            </a: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These minerals are forms of silica found only where quartz-bearing rocks have been severely shocked by extremely high temperatures and pressures. </a:t>
            </a:r>
          </a:p>
          <a:p>
            <a:pPr>
              <a:lnSpc>
                <a:spcPct val="100000"/>
              </a:lnSpc>
              <a:spcBef>
                <a:spcPts val="0"/>
              </a:spcBef>
              <a:spcAft>
                <a:spcPts val="1800"/>
              </a:spcAft>
            </a:pPr>
            <a:r>
              <a:rPr lang="en-US" sz="2400" dirty="0">
                <a:latin typeface="Arial" panose="020B0604020202020204" pitchFamily="34" charset="0"/>
                <a:cs typeface="Arial" panose="020B0604020202020204" pitchFamily="34" charset="0"/>
              </a:rPr>
              <a:t>These minerals cannot be created by volcanic action; the only known mechanisms of creating them is naturally through meteorite impacts, or artificially through nuclear explosions.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806861" y="303645"/>
            <a:ext cx="1803739" cy="13222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3664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883" y="1422697"/>
            <a:ext cx="8581339" cy="4536627"/>
          </a:xfrm>
          <a:prstGeom prst="rect">
            <a:avLst/>
          </a:prstGeom>
          <a:noFill/>
        </p:spPr>
        <p:txBody>
          <a:bodyPr wrap="square" rtlCol="0">
            <a:spAutoFit/>
          </a:bodyPr>
          <a:lstStyle/>
          <a:p>
            <a:pPr>
              <a:lnSpc>
                <a:spcPct val="120000"/>
              </a:lnSpc>
              <a:spcAft>
                <a:spcPts val="600"/>
              </a:spcAft>
            </a:pPr>
            <a:r>
              <a:rPr lang="en-US" sz="2800" u="sng" dirty="0">
                <a:latin typeface="Arial" panose="020B0604020202020204" pitchFamily="34" charset="0"/>
                <a:cs typeface="Arial" panose="020B0604020202020204" pitchFamily="34" charset="0"/>
              </a:rPr>
              <a:t>Did anyone find a space rock in the hole?</a:t>
            </a:r>
          </a:p>
          <a:p>
            <a:pPr>
              <a:lnSpc>
                <a:spcPct val="120000"/>
              </a:lnSpc>
              <a:spcAft>
                <a:spcPts val="600"/>
              </a:spcAft>
            </a:pPr>
            <a:endParaRPr lang="en-US" sz="2800" dirty="0">
              <a:latin typeface="Arial" panose="020B0604020202020204" pitchFamily="34" charset="0"/>
              <a:cs typeface="Arial" panose="020B0604020202020204" pitchFamily="34" charset="0"/>
            </a:endParaRPr>
          </a:p>
          <a:p>
            <a:pPr>
              <a:lnSpc>
                <a:spcPct val="120000"/>
              </a:lnSpc>
              <a:spcAft>
                <a:spcPts val="600"/>
              </a:spcAft>
            </a:pPr>
            <a:r>
              <a:rPr lang="en-US" sz="2800" dirty="0">
                <a:latin typeface="Arial" panose="020B0604020202020204" pitchFamily="34" charset="0"/>
                <a:cs typeface="Arial" panose="020B0604020202020204" pitchFamily="34" charset="0"/>
              </a:rPr>
              <a:t>Well, no, not exactly. </a:t>
            </a:r>
            <a:r>
              <a:rPr lang="en-US" sz="2800" dirty="0" err="1">
                <a:latin typeface="Arial" panose="020B0604020202020204" pitchFamily="34" charset="0"/>
                <a:cs typeface="Arial" panose="020B0604020202020204" pitchFamily="34" charset="0"/>
              </a:rPr>
              <a:t>Barringer</a:t>
            </a:r>
            <a:r>
              <a:rPr lang="en-US" sz="2800" dirty="0">
                <a:latin typeface="Arial" panose="020B0604020202020204" pitchFamily="34" charset="0"/>
                <a:cs typeface="Arial" panose="020B0604020202020204" pitchFamily="34" charset="0"/>
              </a:rPr>
              <a:t> even drilled down in the hole, convinced he’d find a large space rock.</a:t>
            </a:r>
          </a:p>
          <a:p>
            <a:pPr>
              <a:lnSpc>
                <a:spcPct val="120000"/>
              </a:lnSpc>
              <a:spcAft>
                <a:spcPts val="600"/>
              </a:spcAft>
            </a:pPr>
            <a:endParaRPr lang="en-US" sz="2800" dirty="0">
              <a:latin typeface="Arial" panose="020B0604020202020204" pitchFamily="34" charset="0"/>
              <a:cs typeface="Arial" panose="020B0604020202020204" pitchFamily="34" charset="0"/>
            </a:endParaRPr>
          </a:p>
          <a:p>
            <a:pPr>
              <a:lnSpc>
                <a:spcPct val="120000"/>
              </a:lnSpc>
              <a:spcAft>
                <a:spcPts val="600"/>
              </a:spcAft>
            </a:pPr>
            <a:r>
              <a:rPr lang="en-US" sz="2800" dirty="0">
                <a:latin typeface="Arial" panose="020B0604020202020204" pitchFamily="34" charset="0"/>
                <a:cs typeface="Arial" panose="020B0604020202020204" pitchFamily="34" charset="0"/>
              </a:rPr>
              <a:t>However, in the rocks people collected from in and around the crater since its discovery, people have noticed a number of oddities.</a:t>
            </a:r>
          </a:p>
        </p:txBody>
      </p:sp>
      <p:sp>
        <p:nvSpPr>
          <p:cNvPr id="3" name="Title 2"/>
          <p:cNvSpPr>
            <a:spLocks noGrp="1"/>
          </p:cNvSpPr>
          <p:nvPr>
            <p:ph type="title"/>
          </p:nvPr>
        </p:nvSpPr>
        <p:spPr/>
        <p:txBody>
          <a:bodyPr/>
          <a:lstStyle/>
          <a:p>
            <a:r>
              <a:rPr lang="en-US" dirty="0">
                <a:latin typeface="Arial" panose="020B0604020202020204" pitchFamily="34" charset="0"/>
                <a:cs typeface="Arial" panose="020B0604020202020204" pitchFamily="34" charset="0"/>
              </a:rPr>
              <a:t>But wait…</a:t>
            </a:r>
          </a:p>
        </p:txBody>
      </p:sp>
    </p:spTree>
    <p:extLst>
      <p:ext uri="{BB962C8B-B14F-4D97-AF65-F5344CB8AC3E}">
        <p14:creationId xmlns:p14="http://schemas.microsoft.com/office/powerpoint/2010/main" val="28608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5544" y="377388"/>
            <a:ext cx="8772217" cy="2163669"/>
          </a:xfrm>
          <a:prstGeom prst="rect">
            <a:avLst/>
          </a:prstGeom>
          <a:noFill/>
        </p:spPr>
        <p:txBody>
          <a:bodyPr wrap="square" rtlCol="0">
            <a:spAutoFit/>
          </a:bodyPr>
          <a:lstStyle/>
          <a:p>
            <a:pPr>
              <a:lnSpc>
                <a:spcPct val="120000"/>
              </a:lnSpc>
              <a:spcAft>
                <a:spcPts val="600"/>
              </a:spcAft>
            </a:pPr>
            <a:r>
              <a:rPr lang="en-US" sz="2800" u="sng" dirty="0">
                <a:latin typeface="Arial" panose="020B0604020202020204" pitchFamily="34" charset="0"/>
                <a:cs typeface="Arial" panose="020B0604020202020204" pitchFamily="34" charset="0"/>
              </a:rPr>
              <a:t>Question: Did anyone find a space rock in the hole?</a:t>
            </a:r>
            <a:endParaRPr lang="en-US" sz="2800" dirty="0">
              <a:latin typeface="Arial" panose="020B0604020202020204" pitchFamily="34" charset="0"/>
              <a:cs typeface="Arial" panose="020B0604020202020204" pitchFamily="34" charset="0"/>
            </a:endParaRPr>
          </a:p>
          <a:p>
            <a:r>
              <a:rPr lang="en-US" sz="2400" dirty="0"/>
              <a:t>First, there are a lot of </a:t>
            </a:r>
            <a:r>
              <a:rPr lang="en-US" sz="2400" b="1" dirty="0"/>
              <a:t>tiny, tiny metal spherical rocks </a:t>
            </a:r>
            <a:r>
              <a:rPr lang="en-US" sz="2400" dirty="0"/>
              <a:t>in the area. There were also some larger (but not huge) and very heavy rocks made of </a:t>
            </a:r>
            <a:r>
              <a:rPr lang="en-US" sz="2400" b="1" dirty="0"/>
              <a:t>nickel-iron metal </a:t>
            </a:r>
            <a:r>
              <a:rPr lang="en-US" sz="2400" dirty="0"/>
              <a:t>found on the plains surrounding the hole. Many of these also include some graphite, a form of carbon. </a:t>
            </a:r>
          </a:p>
        </p:txBody>
      </p:sp>
      <p:sp>
        <p:nvSpPr>
          <p:cNvPr id="4" name="TextBox 3"/>
          <p:cNvSpPr txBox="1"/>
          <p:nvPr/>
        </p:nvSpPr>
        <p:spPr>
          <a:xfrm>
            <a:off x="225544" y="2795162"/>
            <a:ext cx="5651381" cy="1938992"/>
          </a:xfrm>
          <a:prstGeom prst="rect">
            <a:avLst/>
          </a:prstGeom>
          <a:noFill/>
        </p:spPr>
        <p:txBody>
          <a:bodyPr wrap="square" rtlCol="0">
            <a:spAutoFit/>
          </a:bodyPr>
          <a:lstStyle/>
          <a:p>
            <a:r>
              <a:rPr lang="en-US" sz="2400" dirty="0"/>
              <a:t>In some of the rocks around the rim of the crater, there are </a:t>
            </a:r>
            <a:r>
              <a:rPr lang="en-US" sz="2400" b="1" dirty="0"/>
              <a:t>diamonds</a:t>
            </a:r>
            <a:r>
              <a:rPr lang="en-US" sz="2400" dirty="0"/>
              <a:t>. Diamonds are another form of carbon where tremendous heat and pressure has squished the atoms together into a particular configuration.</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0943" y="2753944"/>
            <a:ext cx="3130369" cy="1607392"/>
          </a:xfrm>
          <a:prstGeom prst="rect">
            <a:avLst/>
          </a:prstGeom>
        </p:spPr>
      </p:pic>
      <p:sp>
        <p:nvSpPr>
          <p:cNvPr id="7" name="TextBox 6"/>
          <p:cNvSpPr txBox="1"/>
          <p:nvPr/>
        </p:nvSpPr>
        <p:spPr>
          <a:xfrm>
            <a:off x="6078962" y="4472053"/>
            <a:ext cx="2847786" cy="1200329"/>
          </a:xfrm>
          <a:prstGeom prst="rect">
            <a:avLst/>
          </a:prstGeom>
          <a:noFill/>
        </p:spPr>
        <p:txBody>
          <a:bodyPr wrap="square" rtlCol="0">
            <a:spAutoFit/>
          </a:bodyPr>
          <a:lstStyle/>
          <a:p>
            <a:r>
              <a:rPr lang="en-US" dirty="0"/>
              <a:t>Largest discovered nickel-iron rock in the area of the crater—about the size of two human brains.</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17252" y="4861688"/>
            <a:ext cx="1619250" cy="1276350"/>
          </a:xfrm>
          <a:prstGeom prst="rect">
            <a:avLst/>
          </a:prstGeom>
        </p:spPr>
      </p:pic>
      <p:pic>
        <p:nvPicPr>
          <p:cNvPr id="8" name="Picture 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79116" y="4633088"/>
            <a:ext cx="1504950" cy="1504950"/>
          </a:xfrm>
          <a:prstGeom prst="rect">
            <a:avLst/>
          </a:prstGeom>
        </p:spPr>
      </p:pic>
      <p:sp>
        <p:nvSpPr>
          <p:cNvPr id="9" name="TextBox 8"/>
          <p:cNvSpPr txBox="1"/>
          <p:nvPr/>
        </p:nvSpPr>
        <p:spPr>
          <a:xfrm>
            <a:off x="3973158" y="5899872"/>
            <a:ext cx="2610517" cy="584775"/>
          </a:xfrm>
          <a:prstGeom prst="rect">
            <a:avLst/>
          </a:prstGeom>
          <a:noFill/>
        </p:spPr>
        <p:txBody>
          <a:bodyPr wrap="square" rtlCol="0">
            <a:spAutoFit/>
          </a:bodyPr>
          <a:lstStyle/>
          <a:p>
            <a:r>
              <a:rPr lang="en-US" dirty="0"/>
              <a:t>A rough diamond </a:t>
            </a:r>
          </a:p>
          <a:p>
            <a:r>
              <a:rPr lang="en-US" sz="1400" dirty="0"/>
              <a:t>(not cut or polished yet).</a:t>
            </a: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334297" y="4932701"/>
            <a:ext cx="2099846" cy="1791029"/>
          </a:xfrm>
          <a:prstGeom prst="rect">
            <a:avLst/>
          </a:prstGeom>
        </p:spPr>
      </p:pic>
      <p:sp>
        <p:nvSpPr>
          <p:cNvPr id="11" name="Curved Up Arrow 10"/>
          <p:cNvSpPr/>
          <p:nvPr/>
        </p:nvSpPr>
        <p:spPr>
          <a:xfrm>
            <a:off x="984032" y="6051722"/>
            <a:ext cx="1952625" cy="593997"/>
          </a:xfrm>
          <a:prstGeom prst="curved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Heat and Pressure</a:t>
            </a:r>
          </a:p>
        </p:txBody>
      </p:sp>
    </p:spTree>
    <p:extLst>
      <p:ext uri="{BB962C8B-B14F-4D97-AF65-F5344CB8AC3E}">
        <p14:creationId xmlns:p14="http://schemas.microsoft.com/office/powerpoint/2010/main" val="264263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256249" y="374154"/>
            <a:ext cx="8685384" cy="2404603"/>
          </a:xfrm>
        </p:spPr>
        <p:txBody>
          <a:bodyPr>
            <a:noAutofit/>
          </a:bodyPr>
          <a:lstStyle/>
          <a:p>
            <a:pPr marL="0" indent="0">
              <a:lnSpc>
                <a:spcPct val="100000"/>
              </a:lnSpc>
              <a:spcBef>
                <a:spcPts val="0"/>
              </a:spcBef>
              <a:spcAft>
                <a:spcPts val="1200"/>
              </a:spcAft>
              <a:buNone/>
            </a:pPr>
            <a:r>
              <a:rPr lang="en-US" sz="3600" dirty="0">
                <a:latin typeface="Arial" panose="020B0604020202020204" pitchFamily="34" charset="0"/>
                <a:cs typeface="Arial" panose="020B0604020202020204" pitchFamily="34" charset="0"/>
              </a:rPr>
              <a:t>If there was a meteor, </a:t>
            </a:r>
            <a:r>
              <a:rPr lang="en-US" dirty="0">
                <a:latin typeface="Arial" panose="020B0604020202020204" pitchFamily="34" charset="0"/>
                <a:cs typeface="Arial" panose="020B0604020202020204" pitchFamily="34" charset="0"/>
              </a:rPr>
              <a:t>(and there is a giant hole in the ground)</a:t>
            </a:r>
            <a:r>
              <a:rPr lang="en-US" sz="3600" dirty="0">
                <a:latin typeface="Arial" panose="020B0604020202020204" pitchFamily="34" charset="0"/>
                <a:cs typeface="Arial" panose="020B0604020202020204" pitchFamily="34" charset="0"/>
              </a:rPr>
              <a:t>, why wouldn’t we find at least a pretty big rock?</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(And would we usually expect to find a rock at an impact site?)</a:t>
            </a:r>
            <a:endParaRPr lang="en-US" sz="32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37ADE346-3CC0-4FFD-B58C-EE65746460EA}"/>
              </a:ext>
            </a:extLst>
          </p:cNvPr>
          <p:cNvSpPr txBox="1">
            <a:spLocks/>
          </p:cNvSpPr>
          <p:nvPr/>
        </p:nvSpPr>
        <p:spPr>
          <a:xfrm>
            <a:off x="458616" y="5448925"/>
            <a:ext cx="8685384" cy="712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sz="3600" dirty="0">
                <a:latin typeface="Arial" panose="020B0604020202020204" pitchFamily="34" charset="0"/>
                <a:cs typeface="Arial" panose="020B0604020202020204" pitchFamily="34" charset="0"/>
              </a:rPr>
              <a:t>Let’s explore a bit further by doing a lab.</a:t>
            </a:r>
          </a:p>
        </p:txBody>
      </p:sp>
      <p:sp>
        <p:nvSpPr>
          <p:cNvPr id="6" name="Content Placeholder 2">
            <a:extLst>
              <a:ext uri="{FF2B5EF4-FFF2-40B4-BE49-F238E27FC236}">
                <a16:creationId xmlns:a16="http://schemas.microsoft.com/office/drawing/2014/main" id="{37ADE346-3CC0-4FFD-B58C-EE65746460EA}"/>
              </a:ext>
            </a:extLst>
          </p:cNvPr>
          <p:cNvSpPr txBox="1">
            <a:spLocks/>
          </p:cNvSpPr>
          <p:nvPr/>
        </p:nvSpPr>
        <p:spPr>
          <a:xfrm>
            <a:off x="1738943" y="2971869"/>
            <a:ext cx="7138814" cy="36821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Arial" panose="020B0604020202020204" pitchFamily="34" charset="0"/>
              <a:buNone/>
            </a:pPr>
            <a:r>
              <a:rPr lang="en-US" sz="3600" dirty="0">
                <a:latin typeface="Arial" panose="020B0604020202020204" pitchFamily="34" charset="0"/>
                <a:cs typeface="Arial" panose="020B0604020202020204" pitchFamily="34" charset="0"/>
                <a:sym typeface="Wingdings" panose="05000000000000000000" pitchFamily="2" charset="2"/>
              </a:rPr>
              <a:t> </a:t>
            </a:r>
            <a:r>
              <a:rPr lang="en-US" sz="3600" dirty="0">
                <a:latin typeface="Arial" panose="020B0604020202020204" pitchFamily="34" charset="0"/>
                <a:cs typeface="Arial" panose="020B0604020202020204" pitchFamily="34" charset="0"/>
              </a:rPr>
              <a:t>This is a great question!</a:t>
            </a:r>
            <a:endParaRPr lang="en-US" sz="2400" dirty="0">
              <a:latin typeface="Arial" panose="020B0604020202020204" pitchFamily="34" charset="0"/>
              <a:cs typeface="Arial" panose="020B0604020202020204" pitchFamily="34" charset="0"/>
            </a:endParaRPr>
          </a:p>
          <a:p>
            <a:pPr marL="0" indent="0">
              <a:lnSpc>
                <a:spcPct val="100000"/>
              </a:lnSpc>
              <a:spcBef>
                <a:spcPts val="0"/>
              </a:spcBef>
              <a:spcAft>
                <a:spcPts val="1200"/>
              </a:spcAft>
              <a:buFont typeface="Arial" panose="020B0604020202020204" pitchFamily="34" charset="0"/>
              <a:buNone/>
            </a:pPr>
            <a:r>
              <a:rPr lang="en-US" sz="3600" dirty="0">
                <a:latin typeface="Arial" panose="020B0604020202020204" pitchFamily="34" charset="0"/>
                <a:cs typeface="Arial" panose="020B0604020202020204" pitchFamily="34" charset="0"/>
              </a:rPr>
              <a:t>What actually happens during an impact?</a:t>
            </a:r>
          </a:p>
        </p:txBody>
      </p:sp>
      <p:pic>
        <p:nvPicPr>
          <p:cNvPr id="9" name="Picture 8">
            <a:extLst>
              <a:ext uri="{FF2B5EF4-FFF2-40B4-BE49-F238E27FC236}">
                <a16:creationId xmlns:a16="http://schemas.microsoft.com/office/drawing/2014/main" id="{B4823D3B-83A5-BA4E-BCCC-F72E7392CF7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08091" y="3750287"/>
            <a:ext cx="1035121" cy="891043"/>
          </a:xfrm>
          <a:prstGeom prst="rect">
            <a:avLst/>
          </a:prstGeom>
        </p:spPr>
      </p:pic>
    </p:spTree>
    <p:extLst>
      <p:ext uri="{BB962C8B-B14F-4D97-AF65-F5344CB8AC3E}">
        <p14:creationId xmlns:p14="http://schemas.microsoft.com/office/powerpoint/2010/main" val="340545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A1E2EB-610D-844C-A877-2FDED4E48E63}"/>
              </a:ext>
            </a:extLst>
          </p:cNvPr>
          <p:cNvSpPr>
            <a:spLocks noGrp="1"/>
          </p:cNvSpPr>
          <p:nvPr>
            <p:ph type="body" sz="quarter" idx="10"/>
          </p:nvPr>
        </p:nvSpPr>
        <p:spPr/>
        <p:txBody>
          <a:bodyPr/>
          <a:lstStyle/>
          <a:p>
            <a:pPr>
              <a:lnSpc>
                <a:spcPct val="100000"/>
              </a:lnSpc>
            </a:pPr>
            <a:r>
              <a:rPr lang="en-US" sz="1400" dirty="0"/>
              <a:t>The curricular materials will refer to four different “spheres” that can be used to describe the Earth. This is one way to visualize them, but you should create your own in the classroom. It would be helpful to have a poster of this available to students going forward, or to keep a version of it on your board for constant reference. You will be asking the students to sort their observations into these four categories very soon, and again and again as you move through this year. </a:t>
            </a:r>
          </a:p>
          <a:p>
            <a:endParaRPr lang="en-US" sz="1400" dirty="0"/>
          </a:p>
          <a:p>
            <a:endParaRPr lang="en-US" sz="1400" dirty="0"/>
          </a:p>
          <a:p>
            <a:endParaRPr lang="en-US" sz="1400" dirty="0"/>
          </a:p>
          <a:p>
            <a:endParaRPr lang="en-US" sz="1400" dirty="0"/>
          </a:p>
        </p:txBody>
      </p:sp>
      <p:sp>
        <p:nvSpPr>
          <p:cNvPr id="3" name="Title 2"/>
          <p:cNvSpPr>
            <a:spLocks noGrp="1"/>
          </p:cNvSpPr>
          <p:nvPr>
            <p:ph type="title"/>
          </p:nvPr>
        </p:nvSpPr>
        <p:spPr/>
        <p:txBody>
          <a:bodyPr/>
          <a:lstStyle/>
          <a:p>
            <a:r>
              <a:rPr lang="en-US" dirty="0"/>
              <a:t>LS 01: Introducing the Four Spheres</a:t>
            </a:r>
          </a:p>
        </p:txBody>
      </p:sp>
      <p:sp>
        <p:nvSpPr>
          <p:cNvPr id="15" name="TextBox 14"/>
          <p:cNvSpPr txBox="1"/>
          <p:nvPr/>
        </p:nvSpPr>
        <p:spPr>
          <a:xfrm>
            <a:off x="5725219" y="2173660"/>
            <a:ext cx="2954835" cy="2893100"/>
          </a:xfrm>
          <a:prstGeom prst="rect">
            <a:avLst/>
          </a:prstGeom>
          <a:noFill/>
        </p:spPr>
        <p:txBody>
          <a:bodyPr wrap="square" rtlCol="0">
            <a:spAutoFit/>
          </a:bodyPr>
          <a:lstStyle/>
          <a:p>
            <a:r>
              <a:rPr lang="en-US" sz="1400" dirty="0"/>
              <a:t>There are a couple of points at which you can introduce this representation to students. We’ve outlined a clear point in this learning segment when we see that Earth is different in having water, an atmosphere and life. You can also wait to introduce it in the next learning segment as an emergent representation for organizing the questions students offer (leading up to development of the Driving Question).</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15646" y="2492104"/>
            <a:ext cx="4524866" cy="328031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00705554"/>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03: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B45E4F65-9C58-DE4F-9A4D-869D777FDD28}"/>
              </a:ext>
            </a:extLst>
          </p:cNvPr>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We’ve </a:t>
            </a:r>
            <a:r>
              <a:rPr lang="en-US" dirty="0"/>
              <a:t>explored the crater in Arizona and have developed a pretty solid evidence-based argument for how a meteor impact could explain its origin. But we’re still wondering what really happens during an impact and decide to first consider what happens to the all of the “stuff” (the matter)—the space rock and the ground.</a:t>
            </a:r>
          </a:p>
          <a:p>
            <a:pPr>
              <a:spcAft>
                <a:spcPts val="600"/>
              </a:spcAft>
            </a:pPr>
            <a:endParaRPr lang="en-US" dirty="0"/>
          </a:p>
          <a:p>
            <a:endParaRPr lang="en-US" dirty="0"/>
          </a:p>
        </p:txBody>
      </p:sp>
      <p:sp>
        <p:nvSpPr>
          <p:cNvPr id="4" name="Text Placeholder 3"/>
          <p:cNvSpPr>
            <a:spLocks noGrp="1"/>
          </p:cNvSpPr>
          <p:nvPr>
            <p:ph type="body" sz="quarter" idx="11"/>
          </p:nvPr>
        </p:nvSpPr>
        <p:spPr/>
        <p:txBody>
          <a:bodyPr/>
          <a:lstStyle/>
          <a:p>
            <a:pPr>
              <a:lnSpc>
                <a:spcPct val="100000"/>
              </a:lnSpc>
              <a:spcAft>
                <a:spcPts val="400"/>
              </a:spcAft>
            </a:pPr>
            <a:r>
              <a:rPr lang="en-US" dirty="0"/>
              <a:t>LS </a:t>
            </a:r>
            <a:r>
              <a:rPr lang="en-US" dirty="0" smtClean="0"/>
              <a:t>03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p:txBody>
      </p:sp>
    </p:spTree>
    <p:extLst>
      <p:ext uri="{BB962C8B-B14F-4D97-AF65-F5344CB8AC3E}">
        <p14:creationId xmlns:p14="http://schemas.microsoft.com/office/powerpoint/2010/main" val="2301943250"/>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04: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A1D12445-8DA8-AA4C-B906-B294965C5433}"/>
              </a:ext>
            </a:extLst>
          </p:cNvPr>
          <p:cNvSpPr>
            <a:spLocks noGrp="1"/>
          </p:cNvSpPr>
          <p:nvPr>
            <p:ph type="body" sz="quarter" idx="10"/>
          </p:nvPr>
        </p:nvSpPr>
        <p:spPr/>
        <p:txBody>
          <a:bodyPr/>
          <a:lstStyle/>
          <a:p>
            <a:pPr>
              <a:lnSpc>
                <a:spcPts val="1800"/>
              </a:lnSpc>
            </a:pPr>
            <a:r>
              <a:rPr lang="en-US" b="1" dirty="0" smtClean="0"/>
              <a:t>We </a:t>
            </a:r>
            <a:r>
              <a:rPr lang="en-US" b="1" dirty="0"/>
              <a:t>explore what happens to matter during an impact by engaging in a lab and tracking the mass of the system both before and after a simulated event.</a:t>
            </a:r>
          </a:p>
          <a:p>
            <a:pPr>
              <a:spcAft>
                <a:spcPts val="600"/>
              </a:spcAft>
            </a:pPr>
            <a:endParaRPr lang="en-US" dirty="0"/>
          </a:p>
        </p:txBody>
      </p:sp>
      <p:sp>
        <p:nvSpPr>
          <p:cNvPr id="5" name="Text Placeholder 4">
            <a:extLst>
              <a:ext uri="{FF2B5EF4-FFF2-40B4-BE49-F238E27FC236}">
                <a16:creationId xmlns:a16="http://schemas.microsoft.com/office/drawing/2014/main" id="{AAA626B3-1572-C54E-BE18-6D7CB016DEAD}"/>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FE 04 Dropping Objects Lab</a:t>
            </a:r>
          </a:p>
          <a:p>
            <a:pPr>
              <a:spcAft>
                <a:spcPts val="600"/>
              </a:spcAft>
            </a:pPr>
            <a:r>
              <a:rPr lang="en-US" dirty="0"/>
              <a:t>FE 04 Dropping Objects Lab Teacher Guide</a:t>
            </a:r>
          </a:p>
          <a:p>
            <a:r>
              <a:rPr lang="en-US" dirty="0"/>
              <a:t>FE 04 Dropping Objects Lab – Sample Student </a:t>
            </a:r>
            <a:r>
              <a:rPr lang="en-US" dirty="0" smtClean="0"/>
              <a:t>Video</a:t>
            </a:r>
          </a:p>
          <a:p>
            <a:r>
              <a:rPr lang="en-US" dirty="0" smtClean="0"/>
              <a:t>Read </a:t>
            </a:r>
            <a:r>
              <a:rPr lang="en-US" dirty="0"/>
              <a:t>the Earth Science Guide “About </a:t>
            </a:r>
            <a:r>
              <a:rPr lang="en-US" dirty="0" smtClean="0"/>
              <a:t>Accretion” </a:t>
            </a:r>
            <a:r>
              <a:rPr lang="en-US" dirty="0"/>
              <a:t>on the website.</a:t>
            </a:r>
          </a:p>
          <a:p>
            <a:pPr>
              <a:spcAft>
                <a:spcPts val="600"/>
              </a:spcAft>
            </a:pPr>
            <a:endParaRPr lang="en-US" dirty="0"/>
          </a:p>
          <a:p>
            <a:endParaRPr lang="en-US" dirty="0"/>
          </a:p>
        </p:txBody>
      </p:sp>
      <p:sp>
        <p:nvSpPr>
          <p:cNvPr id="4" name="Text Placeholder 3">
            <a:extLst>
              <a:ext uri="{FF2B5EF4-FFF2-40B4-BE49-F238E27FC236}">
                <a16:creationId xmlns:a16="http://schemas.microsoft.com/office/drawing/2014/main" id="{8020C2EA-AE60-7947-9ACE-D221EF30EA4E}"/>
              </a:ext>
            </a:extLst>
          </p:cNvPr>
          <p:cNvSpPr>
            <a:spLocks noGrp="1"/>
          </p:cNvSpPr>
          <p:nvPr>
            <p:ph type="body" sz="quarter" idx="11"/>
          </p:nvPr>
        </p:nvSpPr>
        <p:spPr/>
        <p:txBody>
          <a:bodyPr/>
          <a:lstStyle/>
          <a:p>
            <a:r>
              <a:rPr lang="en-US" dirty="0"/>
              <a:t>55 minutes</a:t>
            </a:r>
          </a:p>
        </p:txBody>
      </p:sp>
    </p:spTree>
    <p:extLst>
      <p:ext uri="{BB962C8B-B14F-4D97-AF65-F5344CB8AC3E}">
        <p14:creationId xmlns:p14="http://schemas.microsoft.com/office/powerpoint/2010/main" val="3592439492"/>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04: Preparing for the Lab</a:t>
            </a:r>
          </a:p>
        </p:txBody>
      </p:sp>
      <p:sp>
        <p:nvSpPr>
          <p:cNvPr id="2" name="Text Placeholder 1">
            <a:extLst>
              <a:ext uri="{FF2B5EF4-FFF2-40B4-BE49-F238E27FC236}">
                <a16:creationId xmlns:a16="http://schemas.microsoft.com/office/drawing/2014/main" id="{3E849DC1-357A-DC43-BB6A-39F18C8E92CF}"/>
              </a:ext>
            </a:extLst>
          </p:cNvPr>
          <p:cNvSpPr>
            <a:spLocks noGrp="1"/>
          </p:cNvSpPr>
          <p:nvPr>
            <p:ph type="body" sz="quarter" idx="10"/>
          </p:nvPr>
        </p:nvSpPr>
        <p:spPr/>
        <p:txBody>
          <a:bodyPr/>
          <a:lstStyle/>
          <a:p>
            <a:pPr>
              <a:spcAft>
                <a:spcPts val="600"/>
              </a:spcAft>
            </a:pPr>
            <a:r>
              <a:rPr lang="en-US" dirty="0"/>
              <a:t>The last learning segment launched us into an investigation. “What happens during and impact?” In particular, we are wondering what happens to the “stuff”, the matter on impact. We handle this in the lab by having students track the mass of the system before and after dropping a flour ball into a pile of flour (an impact simulation). Be sure to read the teacher guide in preparation for this lab. Just as important as preparing the materials for your students and being ready to orient them to the procedure is your preparation in </a:t>
            </a:r>
            <a:r>
              <a:rPr lang="en-US" i="1" dirty="0"/>
              <a:t>framing</a:t>
            </a:r>
            <a:r>
              <a:rPr lang="en-US" dirty="0"/>
              <a:t> the lab. Though we are not having students actually design the investigation here, we would like them to buy-in to the idea that this investigation is a logical next step in our exploration.</a:t>
            </a:r>
          </a:p>
          <a:p>
            <a:pPr>
              <a:spcAft>
                <a:spcPts val="600"/>
              </a:spcAft>
            </a:pPr>
            <a:r>
              <a:rPr lang="en-US" dirty="0"/>
              <a:t>The big idea that comes out of this lab is that mass is conserved during the simulation. This leads us to ask: is mass conserved during an actual impact? We start by asking students how they feel the simulation was “realistic” and how it was not. We then move into a Four Corners conversation about what happens with matter—and to some extent energy—during a real impact. This question will drive us forward into the next two activities.</a:t>
            </a:r>
          </a:p>
          <a:p>
            <a:pPr>
              <a:spcAft>
                <a:spcPts val="600"/>
              </a:spcAft>
            </a:pPr>
            <a:r>
              <a:rPr lang="en-US" dirty="0"/>
              <a:t>In preparation for the post-lab conversation and the Four Corners activity, you’ll want to be ready to probe students about what they think words like “vaporize” mean or what they mean by such words. Students should have the law of conservation of matter from middle school science, but if they don’t seem to be offering ideas like “matter can’t just disappear!”, you will want to problematize this for them. Can matter disappear? Can it be “converted” or “transformed” into energy? Well, yes, it can (E=mc2), but is that what is happening to the matter in this case? When and where does that kind of transformation happen? Be ready for these side conversations as necessary.</a:t>
            </a:r>
          </a:p>
          <a:p>
            <a:endParaRPr lang="en-US" dirty="0"/>
          </a:p>
        </p:txBody>
      </p:sp>
    </p:spTree>
    <p:extLst>
      <p:ext uri="{BB962C8B-B14F-4D97-AF65-F5344CB8AC3E}">
        <p14:creationId xmlns:p14="http://schemas.microsoft.com/office/powerpoint/2010/main" val="2658602218"/>
      </p:ext>
    </p:extLst>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Autofit/>
          </a:bodyPr>
          <a:lstStyle/>
          <a:p>
            <a:r>
              <a:rPr lang="en-US" sz="2670" dirty="0">
                <a:latin typeface="Arial" panose="020B0604020202020204" pitchFamily="34" charset="0"/>
                <a:cs typeface="Arial" panose="020B0604020202020204" pitchFamily="34" charset="0"/>
              </a:rPr>
              <a:t>Navigation</a:t>
            </a:r>
            <a:endParaRPr lang="en-US" sz="2670" dirty="0"/>
          </a:p>
        </p:txBody>
      </p:sp>
      <p:sp>
        <p:nvSpPr>
          <p:cNvPr id="4" name="TextBox 3"/>
          <p:cNvSpPr txBox="1"/>
          <p:nvPr/>
        </p:nvSpPr>
        <p:spPr>
          <a:xfrm>
            <a:off x="219177" y="622226"/>
            <a:ext cx="8659352" cy="1685077"/>
          </a:xfrm>
          <a:prstGeom prst="rect">
            <a:avLst/>
          </a:prstGeom>
          <a:noFill/>
        </p:spPr>
        <p:txBody>
          <a:bodyPr wrap="square" rtlCol="0">
            <a:spAutoFit/>
          </a:bodyPr>
          <a:lstStyle/>
          <a:p>
            <a:pPr>
              <a:spcAft>
                <a:spcPts val="600"/>
              </a:spcAft>
            </a:pPr>
            <a:r>
              <a:rPr lang="en-US" dirty="0">
                <a:latin typeface="Arial" panose="020B0604020202020204" pitchFamily="34" charset="0"/>
                <a:cs typeface="Arial" panose="020B0604020202020204" pitchFamily="34" charset="0"/>
              </a:rPr>
              <a:t>What have we learned over the past couple of days?</a:t>
            </a:r>
            <a:endParaRPr lang="en-US" u="sng" dirty="0">
              <a:latin typeface="Arial" panose="020B0604020202020204" pitchFamily="34" charset="0"/>
              <a:cs typeface="Arial" panose="020B0604020202020204" pitchFamily="34" charset="0"/>
            </a:endParaRPr>
          </a:p>
          <a:p>
            <a:pPr>
              <a:spcAft>
                <a:spcPts val="600"/>
              </a:spcAft>
            </a:pPr>
            <a:endParaRPr lang="en-US" sz="1410" u="sng" dirty="0"/>
          </a:p>
          <a:p>
            <a:pPr>
              <a:spcAft>
                <a:spcPts val="600"/>
              </a:spcAft>
            </a:pPr>
            <a:r>
              <a:rPr lang="en-US" sz="1410" u="sng" dirty="0"/>
              <a:t>Tracking Ideas: What are we wondering? and What have we learned? </a:t>
            </a:r>
          </a:p>
          <a:p>
            <a:pPr>
              <a:spcAft>
                <a:spcPts val="600"/>
              </a:spcAft>
            </a:pPr>
            <a:r>
              <a:rPr lang="en-US" sz="1410" dirty="0"/>
              <a:t>Again, these are sample questions and ideas you might develop in the course of this learning segment. Please see the document Teacher Guide – Building the Model for more information on tracking ideas in Learning Segments 03-07.</a:t>
            </a:r>
          </a:p>
        </p:txBody>
      </p:sp>
      <p:sp>
        <p:nvSpPr>
          <p:cNvPr id="6" name="TextBox 5"/>
          <p:cNvSpPr txBox="1"/>
          <p:nvPr/>
        </p:nvSpPr>
        <p:spPr>
          <a:xfrm>
            <a:off x="219177" y="2504834"/>
            <a:ext cx="8659352" cy="1220334"/>
          </a:xfrm>
          <a:prstGeom prst="rect">
            <a:avLst/>
          </a:prstGeom>
          <a:solidFill>
            <a:schemeClr val="bg1"/>
          </a:solidFill>
          <a:ln>
            <a:solidFill>
              <a:schemeClr val="tx1"/>
            </a:solidFill>
          </a:ln>
        </p:spPr>
        <p:txBody>
          <a:bodyPr wrap="square" rtlCol="0">
            <a:spAutoFit/>
          </a:bodyPr>
          <a:lstStyle/>
          <a:p>
            <a:pPr>
              <a:spcAft>
                <a:spcPts val="600"/>
              </a:spcAft>
            </a:pPr>
            <a:r>
              <a:rPr lang="en-US" sz="1410" b="1" u="sng" dirty="0"/>
              <a:t>What are we wondering?</a:t>
            </a:r>
          </a:p>
          <a:p>
            <a:pPr>
              <a:spcAft>
                <a:spcPts val="600"/>
              </a:spcAft>
            </a:pPr>
            <a:r>
              <a:rPr lang="en-US" sz="1410" dirty="0"/>
              <a:t>What really happens to matter during an impact?</a:t>
            </a:r>
          </a:p>
          <a:p>
            <a:pPr>
              <a:spcAft>
                <a:spcPts val="600"/>
              </a:spcAft>
            </a:pPr>
            <a:r>
              <a:rPr lang="en-US" sz="1410" dirty="0"/>
              <a:t>What happens with energy and heat?</a:t>
            </a:r>
          </a:p>
          <a:p>
            <a:pPr>
              <a:spcAft>
                <a:spcPts val="600"/>
              </a:spcAft>
            </a:pPr>
            <a:endParaRPr lang="en-US" sz="1600" dirty="0"/>
          </a:p>
        </p:txBody>
      </p:sp>
      <p:sp>
        <p:nvSpPr>
          <p:cNvPr id="7" name="TextBox 6"/>
          <p:cNvSpPr txBox="1"/>
          <p:nvPr/>
        </p:nvSpPr>
        <p:spPr>
          <a:xfrm>
            <a:off x="219177" y="3894999"/>
            <a:ext cx="8659352" cy="1408078"/>
          </a:xfrm>
          <a:prstGeom prst="rect">
            <a:avLst/>
          </a:prstGeom>
          <a:solidFill>
            <a:schemeClr val="bg1"/>
          </a:solidFill>
          <a:ln>
            <a:solidFill>
              <a:schemeClr val="tx1"/>
            </a:solidFill>
          </a:ln>
        </p:spPr>
        <p:txBody>
          <a:bodyPr wrap="square" rtlCol="0">
            <a:spAutoFit/>
          </a:bodyPr>
          <a:lstStyle/>
          <a:p>
            <a:pPr>
              <a:spcAft>
                <a:spcPts val="600"/>
              </a:spcAft>
            </a:pPr>
            <a:r>
              <a:rPr lang="en-US" sz="1410" b="1" u="sng" dirty="0"/>
              <a:t>What we have learned:</a:t>
            </a:r>
          </a:p>
          <a:p>
            <a:pPr>
              <a:spcAft>
                <a:spcPts val="600"/>
              </a:spcAft>
            </a:pPr>
            <a:r>
              <a:rPr lang="en-US" sz="1410" dirty="0"/>
              <a:t>Mass is conserved during a simulated impact.</a:t>
            </a:r>
          </a:p>
          <a:p>
            <a:pPr>
              <a:spcAft>
                <a:spcPts val="600"/>
              </a:spcAft>
            </a:pPr>
            <a:r>
              <a:rPr lang="en-US" sz="1410" dirty="0"/>
              <a:t>Matter is conserved in the universe, so the matter in a real impact has to go </a:t>
            </a:r>
            <a:r>
              <a:rPr lang="en-US" sz="1410" i="1" dirty="0"/>
              <a:t>somewhere</a:t>
            </a:r>
            <a:r>
              <a:rPr lang="en-US" sz="1410" dirty="0"/>
              <a:t>.</a:t>
            </a:r>
          </a:p>
          <a:p>
            <a:pPr>
              <a:spcAft>
                <a:spcPts val="600"/>
              </a:spcAft>
            </a:pPr>
            <a:r>
              <a:rPr lang="en-US" sz="1410" dirty="0"/>
              <a:t>In special circumstances, matter can be converted to energy (E=mc</a:t>
            </a:r>
            <a:r>
              <a:rPr lang="en-US" sz="1410" baseline="30000" dirty="0"/>
              <a:t>2</a:t>
            </a:r>
            <a:r>
              <a:rPr lang="en-US" sz="1410" dirty="0"/>
              <a:t>), but that’s not what is happening during an impact. (We are pretty sure.)</a:t>
            </a:r>
          </a:p>
        </p:txBody>
      </p:sp>
    </p:spTree>
    <p:extLst>
      <p:ext uri="{BB962C8B-B14F-4D97-AF65-F5344CB8AC3E}">
        <p14:creationId xmlns:p14="http://schemas.microsoft.com/office/powerpoint/2010/main" val="39318519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Teacher Notes: Using Warm-ups</a:t>
            </a:r>
          </a:p>
        </p:txBody>
      </p:sp>
      <p:sp>
        <p:nvSpPr>
          <p:cNvPr id="2" name="Text Placeholder 1">
            <a:extLst>
              <a:ext uri="{FF2B5EF4-FFF2-40B4-BE49-F238E27FC236}">
                <a16:creationId xmlns:a16="http://schemas.microsoft.com/office/drawing/2014/main" id="{CA425152-0A0E-064D-AFC8-FF1C10769D44}"/>
              </a:ext>
            </a:extLst>
          </p:cNvPr>
          <p:cNvSpPr>
            <a:spLocks noGrp="1"/>
          </p:cNvSpPr>
          <p:nvPr>
            <p:ph type="body" sz="quarter" idx="10"/>
          </p:nvPr>
        </p:nvSpPr>
        <p:spPr/>
        <p:txBody>
          <a:bodyPr/>
          <a:lstStyle/>
          <a:p>
            <a:r>
              <a:rPr lang="en-US" dirty="0"/>
              <a:t>Consider furthering students’ connections / exploration of the inner solar system or other phenomena through warm-up questions (used at the start of a class period, often to remind students about the ideas discussed during the previous class). Thoughtfully used, warm-ups can reinforce or seed ideas that may become important later. For example</a:t>
            </a:r>
            <a:r>
              <a:rPr lang="en-US" dirty="0" smtClean="0"/>
              <a:t>,</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smtClean="0"/>
              <a:t>Don’t </a:t>
            </a:r>
            <a:r>
              <a:rPr lang="en-US" dirty="0"/>
              <a:t>feel the need to get to a complete answer, warm-ups are just ways to get students ready for conversation. </a:t>
            </a:r>
          </a:p>
          <a:p>
            <a:endParaRPr lang="en-US" dirty="0"/>
          </a:p>
          <a:p>
            <a:r>
              <a:rPr lang="en-US" dirty="0"/>
              <a:t>Other ideas about how to use them: Warm ups can also be an important way to formatively assess students’ current understanding or as a way to reinforce or even challenge/evaluate model ideas that exist in the classroom.</a:t>
            </a:r>
          </a:p>
          <a:p>
            <a:endParaRPr lang="en-US" dirty="0"/>
          </a:p>
          <a:p>
            <a:r>
              <a:rPr lang="en-US" dirty="0"/>
              <a:t>They can also be used to help students navigate sensemaking across days in a unit. That is, what did we explore or what did we figure out about this yesterday? Where are we going next in addressing our Driving Question?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0E52A59C-0D8D-4455-AE6D-15D0D07436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92177" y="1950395"/>
            <a:ext cx="2115668" cy="2010052"/>
          </a:xfrm>
          <a:prstGeom prst="rect">
            <a:avLst/>
          </a:prstGeom>
        </p:spPr>
      </p:pic>
      <p:pic>
        <p:nvPicPr>
          <p:cNvPr id="9" name="Picture 8">
            <a:extLst>
              <a:ext uri="{FF2B5EF4-FFF2-40B4-BE49-F238E27FC236}">
                <a16:creationId xmlns:a16="http://schemas.microsoft.com/office/drawing/2014/main" id="{0183E113-FD7B-4208-9589-73D902E10E29}"/>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4372863" y="1943071"/>
            <a:ext cx="2036266" cy="2005098"/>
          </a:xfrm>
          <a:prstGeom prst="rect">
            <a:avLst/>
          </a:prstGeom>
        </p:spPr>
      </p:pic>
      <p:sp>
        <p:nvSpPr>
          <p:cNvPr id="6" name="Content Placeholder 2">
            <a:extLst>
              <a:ext uri="{FF2B5EF4-FFF2-40B4-BE49-F238E27FC236}">
                <a16:creationId xmlns:a16="http://schemas.microsoft.com/office/drawing/2014/main" id="{37ADE346-3CC0-4FFD-B58C-EE65746460EA}"/>
              </a:ext>
            </a:extLst>
          </p:cNvPr>
          <p:cNvSpPr txBox="1">
            <a:spLocks/>
          </p:cNvSpPr>
          <p:nvPr/>
        </p:nvSpPr>
        <p:spPr>
          <a:xfrm>
            <a:off x="552185" y="1807015"/>
            <a:ext cx="3946819" cy="2694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u="sng" dirty="0"/>
              <a:t>Warm-Up Question (Sample):</a:t>
            </a:r>
            <a:endParaRPr lang="en-US" sz="1500" dirty="0"/>
          </a:p>
          <a:p>
            <a:pPr>
              <a:lnSpc>
                <a:spcPct val="100000"/>
              </a:lnSpc>
              <a:spcBef>
                <a:spcPts val="600"/>
              </a:spcBef>
              <a:spcAft>
                <a:spcPts val="600"/>
              </a:spcAft>
            </a:pPr>
            <a:r>
              <a:rPr lang="en-US" sz="1500" dirty="0"/>
              <a:t>Why do you think we see fewer craters on Venus than on the Moon</a:t>
            </a:r>
            <a:r>
              <a:rPr lang="en-US" sz="1500" dirty="0" smtClean="0"/>
              <a:t>?</a:t>
            </a:r>
            <a:endParaRPr lang="en-US" sz="1500" dirty="0"/>
          </a:p>
          <a:p>
            <a:pPr marL="0" indent="0">
              <a:lnSpc>
                <a:spcPct val="100000"/>
              </a:lnSpc>
              <a:spcBef>
                <a:spcPts val="0"/>
              </a:spcBef>
              <a:buFont typeface="Arial" panose="020B0604020202020204" pitchFamily="34" charset="0"/>
              <a:buNone/>
            </a:pPr>
            <a:r>
              <a:rPr lang="en-US" sz="1500" dirty="0"/>
              <a:t>Considering this question leads to ideas about the role of the atmosphere in either masking impact craters (here uncovered using radar) or attenuating the number of impacts (as occurs due to </a:t>
            </a:r>
            <a:r>
              <a:rPr lang="en-US" sz="1500" dirty="0" smtClean="0"/>
              <a:t>Earth’s </a:t>
            </a:r>
            <a:r>
              <a:rPr lang="en-US" sz="1500" dirty="0"/>
              <a:t>atmosphere).</a:t>
            </a:r>
          </a:p>
          <a:p>
            <a:endParaRPr lang="en-US" sz="2000" dirty="0"/>
          </a:p>
        </p:txBody>
      </p:sp>
    </p:spTree>
    <p:extLst>
      <p:ext uri="{BB962C8B-B14F-4D97-AF65-F5344CB8AC3E}">
        <p14:creationId xmlns:p14="http://schemas.microsoft.com/office/powerpoint/2010/main" val="310390861"/>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8BC6-3197-4429-846B-61705834A7E0}"/>
              </a:ext>
            </a:extLst>
          </p:cNvPr>
          <p:cNvSpPr>
            <a:spLocks noGrp="1"/>
          </p:cNvSpPr>
          <p:nvPr>
            <p:ph type="title"/>
          </p:nvPr>
        </p:nvSpPr>
        <p:spPr>
          <a:xfrm>
            <a:off x="403597" y="364422"/>
            <a:ext cx="2866067" cy="547098"/>
          </a:xfrm>
        </p:spPr>
        <p:txBody>
          <a:bodyPr>
            <a:normAutofit fontScale="90000"/>
          </a:bodyPr>
          <a:lstStyle/>
          <a:p>
            <a:r>
              <a:rPr lang="en-US" dirty="0">
                <a:latin typeface="Arial" panose="020B0604020202020204" pitchFamily="34" charset="0"/>
                <a:cs typeface="Arial" panose="020B0604020202020204" pitchFamily="34" charset="0"/>
              </a:rPr>
              <a:t>Let’s Try It!</a:t>
            </a:r>
          </a:p>
        </p:txBody>
      </p:sp>
      <p:sp>
        <p:nvSpPr>
          <p:cNvPr id="3" name="TextBox 2"/>
          <p:cNvSpPr txBox="1"/>
          <p:nvPr/>
        </p:nvSpPr>
        <p:spPr>
          <a:xfrm>
            <a:off x="403597" y="990074"/>
            <a:ext cx="8444011" cy="5487528"/>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Once you get the Dropping Objects Lab handout, </a:t>
            </a:r>
          </a:p>
          <a:p>
            <a:pPr>
              <a:lnSpc>
                <a:spcPct val="120000"/>
              </a:lnSpc>
            </a:pPr>
            <a:r>
              <a:rPr lang="en-US" sz="2000" dirty="0">
                <a:latin typeface="Arial" panose="020B0604020202020204" pitchFamily="34" charset="0"/>
                <a:cs typeface="Arial" panose="020B0604020202020204" pitchFamily="34" charset="0"/>
              </a:rPr>
              <a:t>quietly read the instructions.</a:t>
            </a:r>
          </a:p>
          <a:p>
            <a:pPr>
              <a:lnSpc>
                <a:spcPct val="120000"/>
              </a:lnSpc>
            </a:pPr>
            <a:r>
              <a:rPr lang="en-US" sz="2000" dirty="0">
                <a:latin typeface="Arial" panose="020B0604020202020204" pitchFamily="34" charset="0"/>
                <a:cs typeface="Arial" panose="020B0604020202020204" pitchFamily="34" charset="0"/>
              </a:rPr>
              <a:t>Also read each row of the data table.</a:t>
            </a:r>
          </a:p>
          <a:p>
            <a:pPr>
              <a:lnSpc>
                <a:spcPct val="120000"/>
              </a:lnSpc>
            </a:pPr>
            <a:r>
              <a:rPr lang="en-US" sz="2000" dirty="0">
                <a:latin typeface="Arial" panose="020B0604020202020204" pitchFamily="34" charset="0"/>
                <a:cs typeface="Arial" panose="020B0604020202020204" pitchFamily="34" charset="0"/>
              </a:rPr>
              <a:t>We need to complete the lab and all of the questions today.</a:t>
            </a:r>
          </a:p>
          <a:p>
            <a:pPr>
              <a:lnSpc>
                <a:spcPct val="120000"/>
              </a:lnSpc>
            </a:pPr>
            <a:endParaRPr lang="en-US" sz="2400" dirty="0">
              <a:latin typeface="Arial" panose="020B0604020202020204" pitchFamily="34" charset="0"/>
              <a:cs typeface="Arial" panose="020B0604020202020204" pitchFamily="34" charset="0"/>
            </a:endParaRPr>
          </a:p>
          <a:p>
            <a:pPr>
              <a:lnSpc>
                <a:spcPct val="120000"/>
              </a:lnSpc>
            </a:pPr>
            <a:r>
              <a:rPr lang="en-US" sz="2000" dirty="0">
                <a:latin typeface="Arial" panose="020B0604020202020204" pitchFamily="34" charset="0"/>
                <a:cs typeface="Arial" panose="020B0604020202020204" pitchFamily="34" charset="0"/>
              </a:rPr>
              <a:t>In your groups, figure out your roles:</a:t>
            </a:r>
          </a:p>
          <a:p>
            <a:pPr marL="1200150" lvl="2" indent="-285750">
              <a:lnSpc>
                <a:spcPct val="120000"/>
              </a:lnSpc>
              <a:buFont typeface="Arial" panose="020B0604020202020204" pitchFamily="34" charset="0"/>
              <a:buChar char="•"/>
            </a:pPr>
            <a:r>
              <a:rPr lang="en-US" i="1" dirty="0">
                <a:latin typeface="Arial" panose="020B0604020202020204" pitchFamily="34" charset="0"/>
                <a:cs typeface="Arial" panose="020B0604020202020204" pitchFamily="34" charset="0"/>
              </a:rPr>
              <a:t>space rock specialist</a:t>
            </a:r>
            <a:endParaRPr lang="en-US" dirty="0">
              <a:latin typeface="Arial" panose="020B0604020202020204" pitchFamily="34" charset="0"/>
              <a:cs typeface="Arial" panose="020B0604020202020204" pitchFamily="34" charset="0"/>
            </a:endParaRPr>
          </a:p>
          <a:p>
            <a:pPr marL="1200150" lvl="2" indent="-285750">
              <a:lnSpc>
                <a:spcPct val="120000"/>
              </a:lnSpc>
              <a:buFont typeface="Arial" panose="020B0604020202020204" pitchFamily="34" charset="0"/>
              <a:buChar char="•"/>
            </a:pPr>
            <a:r>
              <a:rPr lang="en-US" i="1" dirty="0">
                <a:latin typeface="Arial" panose="020B0604020202020204" pitchFamily="34" charset="0"/>
                <a:cs typeface="Arial" panose="020B0604020202020204" pitchFamily="34" charset="0"/>
              </a:rPr>
              <a:t>impact videographer</a:t>
            </a:r>
            <a:endParaRPr lang="en-US" dirty="0">
              <a:latin typeface="Arial" panose="020B0604020202020204" pitchFamily="34" charset="0"/>
              <a:cs typeface="Arial" panose="020B0604020202020204" pitchFamily="34" charset="0"/>
            </a:endParaRPr>
          </a:p>
          <a:p>
            <a:pPr marL="1200150" lvl="2" indent="-285750">
              <a:lnSpc>
                <a:spcPct val="120000"/>
              </a:lnSpc>
              <a:buFont typeface="Arial" panose="020B0604020202020204" pitchFamily="34" charset="0"/>
              <a:buChar char="•"/>
            </a:pPr>
            <a:r>
              <a:rPr lang="en-US" i="1" dirty="0">
                <a:latin typeface="Arial" panose="020B0604020202020204" pitchFamily="34" charset="0"/>
                <a:cs typeface="Arial" panose="020B0604020202020204" pitchFamily="34" charset="0"/>
              </a:rPr>
              <a:t>measurement specialist</a:t>
            </a:r>
          </a:p>
          <a:p>
            <a:pPr marL="1200150" lvl="2" indent="-285750">
              <a:lnSpc>
                <a:spcPct val="120000"/>
              </a:lnSpc>
              <a:buFont typeface="Arial" panose="020B0604020202020204" pitchFamily="34" charset="0"/>
              <a:buChar char="•"/>
            </a:pPr>
            <a:r>
              <a:rPr lang="en-US" i="1" dirty="0">
                <a:latin typeface="Arial" panose="020B0604020202020204" pitchFamily="34" charset="0"/>
                <a:cs typeface="Arial" panose="020B0604020202020204" pitchFamily="34" charset="0"/>
              </a:rPr>
              <a:t>team leader (groups of 4 only)</a:t>
            </a:r>
            <a:endParaRPr lang="en-US" dirty="0">
              <a:latin typeface="Arial" panose="020B0604020202020204" pitchFamily="34" charset="0"/>
              <a:cs typeface="Arial" panose="020B0604020202020204" pitchFamily="34" charset="0"/>
            </a:endParaRPr>
          </a:p>
          <a:p>
            <a:pPr>
              <a:lnSpc>
                <a:spcPct val="120000"/>
              </a:lnSpc>
            </a:pPr>
            <a:endParaRPr lang="en-US" dirty="0">
              <a:latin typeface="Arial" panose="020B0604020202020204" pitchFamily="34" charset="0"/>
              <a:cs typeface="Arial" panose="020B0604020202020204" pitchFamily="34" charset="0"/>
            </a:endParaRPr>
          </a:p>
          <a:p>
            <a:pPr>
              <a:lnSpc>
                <a:spcPct val="120000"/>
              </a:lnSpc>
            </a:pPr>
            <a:r>
              <a:rPr lang="en-US" sz="2000" dirty="0">
                <a:latin typeface="Arial" panose="020B0604020202020204" pitchFamily="34" charset="0"/>
                <a:cs typeface="Arial" panose="020B0604020202020204" pitchFamily="34" charset="0"/>
              </a:rPr>
              <a:t>Start with step 1. When you get to step 2, follow the instructions to check out your materials.</a:t>
            </a:r>
          </a:p>
          <a:p>
            <a:pPr>
              <a:lnSpc>
                <a:spcPct val="120000"/>
              </a:lnSpc>
            </a:pPr>
            <a:r>
              <a:rPr lang="en-US" sz="2000" dirty="0">
                <a:latin typeface="Arial" panose="020B0604020202020204" pitchFamily="34" charset="0"/>
                <a:cs typeface="Arial" panose="020B0604020202020204" pitchFamily="34" charset="0"/>
              </a:rPr>
              <a:t>You will get two space rocks to test.</a:t>
            </a:r>
          </a:p>
          <a:p>
            <a:pPr>
              <a:lnSpc>
                <a:spcPct val="120000"/>
              </a:lnSpc>
            </a:pPr>
            <a:r>
              <a:rPr lang="en-US" sz="2000" dirty="0">
                <a:latin typeface="Arial" panose="020B0604020202020204" pitchFamily="34" charset="0"/>
                <a:cs typeface="Arial" panose="020B0604020202020204" pitchFamily="34" charset="0"/>
              </a:rPr>
              <a:t>Make sure to read the note at the bottom of the page!</a:t>
            </a:r>
          </a:p>
        </p:txBody>
      </p:sp>
    </p:spTree>
    <p:extLst>
      <p:ext uri="{BB962C8B-B14F-4D97-AF65-F5344CB8AC3E}">
        <p14:creationId xmlns:p14="http://schemas.microsoft.com/office/powerpoint/2010/main" val="27468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91020D1-D593-49AF-8524-A93C2F910B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75791" y="517814"/>
            <a:ext cx="856106" cy="936366"/>
          </a:xfrm>
          <a:prstGeom prst="rect">
            <a:avLst/>
          </a:prstGeom>
        </p:spPr>
      </p:pic>
      <p:sp>
        <p:nvSpPr>
          <p:cNvPr id="9" name="Content Placeholder 2">
            <a:extLst>
              <a:ext uri="{FF2B5EF4-FFF2-40B4-BE49-F238E27FC236}">
                <a16:creationId xmlns:a16="http://schemas.microsoft.com/office/drawing/2014/main" id="{FEC3D0BE-8B99-4AB7-B694-BF4E7AA9E114}"/>
              </a:ext>
            </a:extLst>
          </p:cNvPr>
          <p:cNvSpPr txBox="1">
            <a:spLocks/>
          </p:cNvSpPr>
          <p:nvPr/>
        </p:nvSpPr>
        <p:spPr>
          <a:xfrm>
            <a:off x="327942" y="2599170"/>
            <a:ext cx="8709064" cy="4161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Find and record the starting mass of your “planet” or “moon”.</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Separately, find and record the mass of space rock #1.</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Record your dropping height in cm.</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While your </a:t>
            </a:r>
            <a:r>
              <a:rPr lang="en-US" sz="2400" i="1" dirty="0">
                <a:latin typeface="Arial" panose="020B0604020202020204" pitchFamily="34" charset="0"/>
                <a:cs typeface="Arial" panose="020B0604020202020204" pitchFamily="34" charset="0"/>
              </a:rPr>
              <a:t>impact videographer </a:t>
            </a:r>
            <a:r>
              <a:rPr lang="en-US" sz="2400" dirty="0">
                <a:latin typeface="Arial" panose="020B0604020202020204" pitchFamily="34" charset="0"/>
                <a:cs typeface="Arial" panose="020B0604020202020204" pitchFamily="34" charset="0"/>
              </a:rPr>
              <a:t>is recording (in slow motion if available), drop the space rock.</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Find the mass of the system after impact.</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Describe what happened in the data table.</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Then test space rock #2 (repeat).</a:t>
            </a:r>
          </a:p>
          <a:p>
            <a:pPr marL="0" indent="0">
              <a:lnSpc>
                <a:spcPct val="100000"/>
              </a:lnSpc>
              <a:spcBef>
                <a:spcPts val="0"/>
              </a:spcBef>
              <a:spcAft>
                <a:spcPts val="600"/>
              </a:spcAft>
              <a:buNone/>
            </a:pPr>
            <a:r>
              <a:rPr lang="en-US" sz="2400" dirty="0">
                <a:latin typeface="Arial" panose="020B0604020202020204" pitchFamily="34" charset="0"/>
                <a:cs typeface="Arial" panose="020B0604020202020204" pitchFamily="34" charset="0"/>
              </a:rPr>
              <a:t>Answer the lab questions on the back.</a:t>
            </a:r>
          </a:p>
        </p:txBody>
      </p:sp>
      <p:sp>
        <p:nvSpPr>
          <p:cNvPr id="3" name="Trapezoid 2">
            <a:extLst>
              <a:ext uri="{FF2B5EF4-FFF2-40B4-BE49-F238E27FC236}">
                <a16:creationId xmlns:a16="http://schemas.microsoft.com/office/drawing/2014/main" id="{3DECCF69-2E41-41FC-807A-99FF099FD5AE}"/>
              </a:ext>
            </a:extLst>
          </p:cNvPr>
          <p:cNvSpPr/>
          <p:nvPr/>
        </p:nvSpPr>
        <p:spPr>
          <a:xfrm rot="10800000">
            <a:off x="566835" y="1488875"/>
            <a:ext cx="781050" cy="661988"/>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7" name="Rectangle: Rounded Corners 6">
            <a:extLst>
              <a:ext uri="{FF2B5EF4-FFF2-40B4-BE49-F238E27FC236}">
                <a16:creationId xmlns:a16="http://schemas.microsoft.com/office/drawing/2014/main" id="{B63AFFCF-2248-42B9-9350-CA047908F0AB}"/>
              </a:ext>
            </a:extLst>
          </p:cNvPr>
          <p:cNvSpPr/>
          <p:nvPr/>
        </p:nvSpPr>
        <p:spPr>
          <a:xfrm>
            <a:off x="462059" y="2220435"/>
            <a:ext cx="1042841" cy="261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Scale (g)</a:t>
            </a:r>
          </a:p>
        </p:txBody>
      </p:sp>
      <p:sp>
        <p:nvSpPr>
          <p:cNvPr id="10" name="Trapezoid 9">
            <a:extLst>
              <a:ext uri="{FF2B5EF4-FFF2-40B4-BE49-F238E27FC236}">
                <a16:creationId xmlns:a16="http://schemas.microsoft.com/office/drawing/2014/main" id="{BCFDA0CB-710C-47EA-BB5B-B719F589A894}"/>
              </a:ext>
            </a:extLst>
          </p:cNvPr>
          <p:cNvSpPr/>
          <p:nvPr/>
        </p:nvSpPr>
        <p:spPr>
          <a:xfrm rot="10800000">
            <a:off x="638811" y="1714921"/>
            <a:ext cx="639845" cy="42723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Rounded Corners 14">
            <a:extLst>
              <a:ext uri="{FF2B5EF4-FFF2-40B4-BE49-F238E27FC236}">
                <a16:creationId xmlns:a16="http://schemas.microsoft.com/office/drawing/2014/main" id="{9D9B2D3B-B7EB-4A23-86A5-CE499BBF4B18}"/>
              </a:ext>
            </a:extLst>
          </p:cNvPr>
          <p:cNvSpPr/>
          <p:nvPr/>
        </p:nvSpPr>
        <p:spPr>
          <a:xfrm>
            <a:off x="2594946" y="2263239"/>
            <a:ext cx="1042841" cy="261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Scale (g)</a:t>
            </a:r>
          </a:p>
        </p:txBody>
      </p:sp>
      <p:sp>
        <p:nvSpPr>
          <p:cNvPr id="13" name="Oval 12">
            <a:extLst>
              <a:ext uri="{FF2B5EF4-FFF2-40B4-BE49-F238E27FC236}">
                <a16:creationId xmlns:a16="http://schemas.microsoft.com/office/drawing/2014/main" id="{CFA747ED-63D2-4B5B-8C4C-D86B4D44EE1E}"/>
              </a:ext>
            </a:extLst>
          </p:cNvPr>
          <p:cNvSpPr/>
          <p:nvPr/>
        </p:nvSpPr>
        <p:spPr>
          <a:xfrm>
            <a:off x="2852787" y="2071156"/>
            <a:ext cx="217967" cy="1751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rapezoid 17">
            <a:extLst>
              <a:ext uri="{FF2B5EF4-FFF2-40B4-BE49-F238E27FC236}">
                <a16:creationId xmlns:a16="http://schemas.microsoft.com/office/drawing/2014/main" id="{7B0F5E28-FF88-4ACF-BC5C-B940316B9299}"/>
              </a:ext>
            </a:extLst>
          </p:cNvPr>
          <p:cNvSpPr/>
          <p:nvPr/>
        </p:nvSpPr>
        <p:spPr>
          <a:xfrm rot="10800000">
            <a:off x="4986124" y="1871552"/>
            <a:ext cx="781050" cy="661988"/>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9" name="Trapezoid 18">
            <a:extLst>
              <a:ext uri="{FF2B5EF4-FFF2-40B4-BE49-F238E27FC236}">
                <a16:creationId xmlns:a16="http://schemas.microsoft.com/office/drawing/2014/main" id="{789CB1F4-5859-4954-ABB1-BC6C1FCDEE79}"/>
              </a:ext>
            </a:extLst>
          </p:cNvPr>
          <p:cNvSpPr/>
          <p:nvPr/>
        </p:nvSpPr>
        <p:spPr>
          <a:xfrm rot="10800000">
            <a:off x="5058100" y="2097598"/>
            <a:ext cx="639845" cy="42723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1773D2BE-0BE2-4D59-B4A1-D1D723F059C5}"/>
              </a:ext>
            </a:extLst>
          </p:cNvPr>
          <p:cNvSpPr/>
          <p:nvPr/>
        </p:nvSpPr>
        <p:spPr>
          <a:xfrm>
            <a:off x="5089791" y="999359"/>
            <a:ext cx="217967" cy="1751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A5BD95C2-206F-4BFA-9627-119B22D25C72}"/>
              </a:ext>
            </a:extLst>
          </p:cNvPr>
          <p:cNvSpPr/>
          <p:nvPr/>
        </p:nvSpPr>
        <p:spPr>
          <a:xfrm>
            <a:off x="4723709" y="903472"/>
            <a:ext cx="210797" cy="1194126"/>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Connector 21">
            <a:extLst>
              <a:ext uri="{FF2B5EF4-FFF2-40B4-BE49-F238E27FC236}">
                <a16:creationId xmlns:a16="http://schemas.microsoft.com/office/drawing/2014/main" id="{D7C26F42-EC76-46A2-B8A3-1D4F02380D75}"/>
              </a:ext>
            </a:extLst>
          </p:cNvPr>
          <p:cNvCxnSpPr>
            <a:cxnSpLocks/>
          </p:cNvCxnSpPr>
          <p:nvPr/>
        </p:nvCxnSpPr>
        <p:spPr>
          <a:xfrm>
            <a:off x="4831401" y="1593073"/>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D0E448-D51C-4C5A-A1E2-F8CC4BF88724}"/>
              </a:ext>
            </a:extLst>
          </p:cNvPr>
          <p:cNvCxnSpPr/>
          <p:nvPr/>
        </p:nvCxnSpPr>
        <p:spPr>
          <a:xfrm>
            <a:off x="4829107" y="1844106"/>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9E0417-146B-4897-AE31-37AB144BBF14}"/>
              </a:ext>
            </a:extLst>
          </p:cNvPr>
          <p:cNvCxnSpPr/>
          <p:nvPr/>
        </p:nvCxnSpPr>
        <p:spPr>
          <a:xfrm>
            <a:off x="4833243" y="1357117"/>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06C87D-7EB7-4CBC-9C5A-8C1EF194DDBD}"/>
              </a:ext>
            </a:extLst>
          </p:cNvPr>
          <p:cNvCxnSpPr/>
          <p:nvPr/>
        </p:nvCxnSpPr>
        <p:spPr>
          <a:xfrm>
            <a:off x="4829107" y="1136686"/>
            <a:ext cx="103105" cy="29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36CE46-52FF-4522-9DAE-830D02B63ADD}"/>
              </a:ext>
            </a:extLst>
          </p:cNvPr>
          <p:cNvSpPr txBox="1"/>
          <p:nvPr/>
        </p:nvSpPr>
        <p:spPr>
          <a:xfrm>
            <a:off x="4682474" y="1740231"/>
            <a:ext cx="198185" cy="230832"/>
          </a:xfrm>
          <a:prstGeom prst="rect">
            <a:avLst/>
          </a:prstGeom>
          <a:noFill/>
        </p:spPr>
        <p:txBody>
          <a:bodyPr wrap="square" rtlCol="0">
            <a:spAutoFit/>
          </a:bodyPr>
          <a:lstStyle/>
          <a:p>
            <a:r>
              <a:rPr lang="en-US" sz="900" dirty="0"/>
              <a:t>1</a:t>
            </a:r>
          </a:p>
        </p:txBody>
      </p:sp>
      <p:sp>
        <p:nvSpPr>
          <p:cNvPr id="27" name="TextBox 26">
            <a:extLst>
              <a:ext uri="{FF2B5EF4-FFF2-40B4-BE49-F238E27FC236}">
                <a16:creationId xmlns:a16="http://schemas.microsoft.com/office/drawing/2014/main" id="{51F0C27D-E09F-4D5A-8446-9D8E5F9BAAF3}"/>
              </a:ext>
            </a:extLst>
          </p:cNvPr>
          <p:cNvSpPr txBox="1"/>
          <p:nvPr/>
        </p:nvSpPr>
        <p:spPr>
          <a:xfrm>
            <a:off x="4682474" y="1489732"/>
            <a:ext cx="198185" cy="230832"/>
          </a:xfrm>
          <a:prstGeom prst="rect">
            <a:avLst/>
          </a:prstGeom>
          <a:noFill/>
        </p:spPr>
        <p:txBody>
          <a:bodyPr wrap="square" rtlCol="0">
            <a:spAutoFit/>
          </a:bodyPr>
          <a:lstStyle/>
          <a:p>
            <a:r>
              <a:rPr lang="en-US" sz="900" dirty="0"/>
              <a:t>2</a:t>
            </a:r>
          </a:p>
        </p:txBody>
      </p:sp>
      <p:sp>
        <p:nvSpPr>
          <p:cNvPr id="28" name="TextBox 27">
            <a:extLst>
              <a:ext uri="{FF2B5EF4-FFF2-40B4-BE49-F238E27FC236}">
                <a16:creationId xmlns:a16="http://schemas.microsoft.com/office/drawing/2014/main" id="{6AE1AD86-7831-414A-85D6-062B0777E10B}"/>
              </a:ext>
            </a:extLst>
          </p:cNvPr>
          <p:cNvSpPr txBox="1"/>
          <p:nvPr/>
        </p:nvSpPr>
        <p:spPr>
          <a:xfrm>
            <a:off x="4683777" y="1246431"/>
            <a:ext cx="198185" cy="230832"/>
          </a:xfrm>
          <a:prstGeom prst="rect">
            <a:avLst/>
          </a:prstGeom>
          <a:noFill/>
        </p:spPr>
        <p:txBody>
          <a:bodyPr wrap="square" rtlCol="0">
            <a:spAutoFit/>
          </a:bodyPr>
          <a:lstStyle/>
          <a:p>
            <a:r>
              <a:rPr lang="en-US" sz="900" dirty="0"/>
              <a:t>3</a:t>
            </a:r>
          </a:p>
        </p:txBody>
      </p:sp>
      <p:sp>
        <p:nvSpPr>
          <p:cNvPr id="29" name="TextBox 28">
            <a:extLst>
              <a:ext uri="{FF2B5EF4-FFF2-40B4-BE49-F238E27FC236}">
                <a16:creationId xmlns:a16="http://schemas.microsoft.com/office/drawing/2014/main" id="{FFCC8C51-E479-4CAD-B6AE-E3928D6A52FA}"/>
              </a:ext>
            </a:extLst>
          </p:cNvPr>
          <p:cNvSpPr txBox="1"/>
          <p:nvPr/>
        </p:nvSpPr>
        <p:spPr>
          <a:xfrm>
            <a:off x="4685796" y="1025347"/>
            <a:ext cx="198185" cy="230832"/>
          </a:xfrm>
          <a:prstGeom prst="rect">
            <a:avLst/>
          </a:prstGeom>
          <a:noFill/>
        </p:spPr>
        <p:txBody>
          <a:bodyPr wrap="square" rtlCol="0">
            <a:spAutoFit/>
          </a:bodyPr>
          <a:lstStyle/>
          <a:p>
            <a:r>
              <a:rPr lang="en-US" sz="900" dirty="0"/>
              <a:t>4</a:t>
            </a:r>
          </a:p>
        </p:txBody>
      </p:sp>
      <p:sp>
        <p:nvSpPr>
          <p:cNvPr id="30" name="Trapezoid 29">
            <a:extLst>
              <a:ext uri="{FF2B5EF4-FFF2-40B4-BE49-F238E27FC236}">
                <a16:creationId xmlns:a16="http://schemas.microsoft.com/office/drawing/2014/main" id="{B80D066C-ED5D-4B27-963B-B87C8B8A3E5D}"/>
              </a:ext>
            </a:extLst>
          </p:cNvPr>
          <p:cNvSpPr/>
          <p:nvPr/>
        </p:nvSpPr>
        <p:spPr>
          <a:xfrm rot="10800000">
            <a:off x="7263799" y="1488876"/>
            <a:ext cx="781050" cy="661988"/>
          </a:xfrm>
          <a:prstGeom prst="trapezoi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31" name="Rectangle: Rounded Corners 30">
            <a:extLst>
              <a:ext uri="{FF2B5EF4-FFF2-40B4-BE49-F238E27FC236}">
                <a16:creationId xmlns:a16="http://schemas.microsoft.com/office/drawing/2014/main" id="{C33EE38B-2CDB-43DC-A03B-9C5D79883D50}"/>
              </a:ext>
            </a:extLst>
          </p:cNvPr>
          <p:cNvSpPr/>
          <p:nvPr/>
        </p:nvSpPr>
        <p:spPr>
          <a:xfrm>
            <a:off x="7159024" y="2220435"/>
            <a:ext cx="1042841" cy="261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Scale (g)</a:t>
            </a:r>
          </a:p>
        </p:txBody>
      </p:sp>
      <p:sp>
        <p:nvSpPr>
          <p:cNvPr id="32" name="Trapezoid 31">
            <a:extLst>
              <a:ext uri="{FF2B5EF4-FFF2-40B4-BE49-F238E27FC236}">
                <a16:creationId xmlns:a16="http://schemas.microsoft.com/office/drawing/2014/main" id="{351F2DAF-C2E1-45F1-BD1C-E9CD148B201B}"/>
              </a:ext>
            </a:extLst>
          </p:cNvPr>
          <p:cNvSpPr/>
          <p:nvPr/>
        </p:nvSpPr>
        <p:spPr>
          <a:xfrm rot="10800000">
            <a:off x="7335776" y="1714921"/>
            <a:ext cx="639845" cy="427235"/>
          </a:xfrm>
          <a:prstGeom prst="trapezoi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DA77B946-DF29-45BA-86FF-A48861638946}"/>
              </a:ext>
            </a:extLst>
          </p:cNvPr>
          <p:cNvSpPr/>
          <p:nvPr/>
        </p:nvSpPr>
        <p:spPr>
          <a:xfrm>
            <a:off x="7426115" y="1667272"/>
            <a:ext cx="217967" cy="17512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232345" y="158965"/>
            <a:ext cx="3206425"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You will get a cup of flour. </a:t>
            </a:r>
          </a:p>
        </p:txBody>
      </p:sp>
      <p:sp>
        <p:nvSpPr>
          <p:cNvPr id="35" name="TextBox 34"/>
          <p:cNvSpPr txBox="1"/>
          <p:nvPr/>
        </p:nvSpPr>
        <p:spPr>
          <a:xfrm>
            <a:off x="230051" y="552814"/>
            <a:ext cx="3767226" cy="98488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flour represents the surface of a planet/moon.</a:t>
            </a:r>
          </a:p>
          <a:p>
            <a:endParaRPr lang="en-US" dirty="0"/>
          </a:p>
        </p:txBody>
      </p:sp>
    </p:spTree>
    <p:extLst>
      <p:ext uri="{BB962C8B-B14F-4D97-AF65-F5344CB8AC3E}">
        <p14:creationId xmlns:p14="http://schemas.microsoft.com/office/powerpoint/2010/main" val="30670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par>
                                <p:cTn id="72" presetID="10" presetClass="entr" presetSubtype="0" fill="hold" nodeType="withEffect">
                                  <p:stCondLst>
                                    <p:cond delay="0"/>
                                  </p:stCondLst>
                                  <p:childTnLst>
                                    <p:set>
                                      <p:cBhvr>
                                        <p:cTn id="73" dur="1" fill="hold">
                                          <p:stCondLst>
                                            <p:cond delay="0"/>
                                          </p:stCondLst>
                                        </p:cTn>
                                        <p:tgtEl>
                                          <p:spTgt spid="9">
                                            <p:txEl>
                                              <p:pRg st="3" end="3"/>
                                            </p:txEl>
                                          </p:spTgt>
                                        </p:tgtEl>
                                        <p:attrNameLst>
                                          <p:attrName>style.visibility</p:attrName>
                                        </p:attrNameLst>
                                      </p:cBhvr>
                                      <p:to>
                                        <p:strVal val="visible"/>
                                      </p:to>
                                    </p:set>
                                    <p:animEffect transition="in" filter="fade">
                                      <p:cBhvr>
                                        <p:cTn id="74" dur="500"/>
                                        <p:tgtEl>
                                          <p:spTgt spid="9">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
                                            <p:txEl>
                                              <p:pRg st="4" end="4"/>
                                            </p:txEl>
                                          </p:spTgt>
                                        </p:tgtEl>
                                        <p:attrNameLst>
                                          <p:attrName>style.visibility</p:attrName>
                                        </p:attrNameLst>
                                      </p:cBhvr>
                                      <p:to>
                                        <p:strVal val="visible"/>
                                      </p:to>
                                    </p:set>
                                    <p:animEffect transition="in" filter="fade">
                                      <p:cBhvr>
                                        <p:cTn id="79" dur="500"/>
                                        <p:tgtEl>
                                          <p:spTgt spid="9">
                                            <p:txEl>
                                              <p:pRg st="4" end="4"/>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9">
                                            <p:txEl>
                                              <p:pRg st="5" end="5"/>
                                            </p:txEl>
                                          </p:spTgt>
                                        </p:tgtEl>
                                        <p:attrNameLst>
                                          <p:attrName>style.visibility</p:attrName>
                                        </p:attrNameLst>
                                      </p:cBhvr>
                                      <p:to>
                                        <p:strVal val="visible"/>
                                      </p:to>
                                    </p:set>
                                    <p:animEffect transition="in" filter="fade">
                                      <p:cBhvr>
                                        <p:cTn id="96" dur="500"/>
                                        <p:tgtEl>
                                          <p:spTgt spid="9">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
                                            <p:txEl>
                                              <p:pRg st="6" end="6"/>
                                            </p:txEl>
                                          </p:spTgt>
                                        </p:tgtEl>
                                        <p:attrNameLst>
                                          <p:attrName>style.visibility</p:attrName>
                                        </p:attrNameLst>
                                      </p:cBhvr>
                                      <p:to>
                                        <p:strVal val="visible"/>
                                      </p:to>
                                    </p:set>
                                    <p:animEffect transition="in" filter="fade">
                                      <p:cBhvr>
                                        <p:cTn id="101" dur="500"/>
                                        <p:tgtEl>
                                          <p:spTgt spid="9">
                                            <p:txEl>
                                              <p:pRg st="6" end="6"/>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9">
                                            <p:txEl>
                                              <p:pRg st="7" end="7"/>
                                            </p:txEl>
                                          </p:spTgt>
                                        </p:tgtEl>
                                        <p:attrNameLst>
                                          <p:attrName>style.visibility</p:attrName>
                                        </p:attrNameLst>
                                      </p:cBhvr>
                                      <p:to>
                                        <p:strVal val="visible"/>
                                      </p:to>
                                    </p:set>
                                    <p:animEffect transition="in" filter="fade">
                                      <p:cBhvr>
                                        <p:cTn id="106"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15" grpId="0" animBg="1"/>
      <p:bldP spid="13" grpId="0" animBg="1"/>
      <p:bldP spid="18" grpId="0" animBg="1"/>
      <p:bldP spid="19" grpId="0" animBg="1"/>
      <p:bldP spid="20" grpId="0" animBg="1"/>
      <p:bldP spid="14" grpId="0" animBg="1"/>
      <p:bldP spid="26" grpId="0"/>
      <p:bldP spid="27" grpId="0"/>
      <p:bldP spid="28" grpId="0"/>
      <p:bldP spid="29" grpId="0"/>
      <p:bldP spid="30" grpId="0" animBg="1"/>
      <p:bldP spid="31" grpId="0" animBg="1"/>
      <p:bldP spid="32" grpId="0" animBg="1"/>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did we learn?</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628650" y="1825625"/>
            <a:ext cx="7886700" cy="4351338"/>
          </a:xfrm>
        </p:spPr>
        <p:txBody>
          <a:bodyPr/>
          <a:lstStyle/>
          <a:p>
            <a:pPr marL="0" indent="0">
              <a:lnSpc>
                <a:spcPct val="100000"/>
              </a:lnSpc>
              <a:spcBef>
                <a:spcPts val="0"/>
              </a:spcBef>
              <a:buNone/>
            </a:pPr>
            <a:r>
              <a:rPr lang="en-US" sz="3200" dirty="0"/>
              <a:t>What did we learn about meteor impacts from doing this lab?</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dirty="0"/>
          </a:p>
        </p:txBody>
      </p:sp>
    </p:spTree>
    <p:extLst>
      <p:ext uri="{BB962C8B-B14F-4D97-AF65-F5344CB8AC3E}">
        <p14:creationId xmlns:p14="http://schemas.microsoft.com/office/powerpoint/2010/main" val="26617535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04: Learning Segment </a:t>
            </a:r>
            <a:r>
              <a:rPr lang="en-US" dirty="0" smtClean="0"/>
              <a:t>Summary</a:t>
            </a:r>
            <a:endParaRPr lang="en-US" dirty="0"/>
          </a:p>
        </p:txBody>
      </p:sp>
      <p:sp>
        <p:nvSpPr>
          <p:cNvPr id="2" name="Text Placeholder 1">
            <a:extLst>
              <a:ext uri="{FF2B5EF4-FFF2-40B4-BE49-F238E27FC236}">
                <a16:creationId xmlns:a16="http://schemas.microsoft.com/office/drawing/2014/main" id="{52733DEB-85CB-064C-8FAA-9C0459B7EA16}"/>
              </a:ext>
            </a:extLst>
          </p:cNvPr>
          <p:cNvSpPr>
            <a:spLocks noGrp="1"/>
          </p:cNvSpPr>
          <p:nvPr>
            <p:ph type="body" sz="quarter" idx="10"/>
          </p:nvPr>
        </p:nvSpPr>
        <p:spPr/>
        <p:txBody>
          <a:bodyPr/>
          <a:lstStyle/>
          <a:p>
            <a:pPr>
              <a:lnSpc>
                <a:spcPct val="100000"/>
              </a:lnSpc>
              <a:spcAft>
                <a:spcPts val="400"/>
              </a:spcAft>
            </a:pPr>
            <a:r>
              <a:rPr lang="en-US" b="1" dirty="0" smtClean="0"/>
              <a:t>What we’ve figured out…</a:t>
            </a:r>
          </a:p>
          <a:p>
            <a:pPr>
              <a:lnSpc>
                <a:spcPct val="100000"/>
              </a:lnSpc>
              <a:spcAft>
                <a:spcPts val="400"/>
              </a:spcAft>
            </a:pPr>
            <a:r>
              <a:rPr lang="en-US" dirty="0" smtClean="0"/>
              <a:t>We </a:t>
            </a:r>
            <a:r>
              <a:rPr lang="en-US" dirty="0"/>
              <a:t>see that mass is conserved in our lab simulation, but we wonder if this is what really happens in a high speed impact.</a:t>
            </a:r>
          </a:p>
          <a:p>
            <a:endParaRPr lang="en-US" dirty="0"/>
          </a:p>
        </p:txBody>
      </p:sp>
      <p:sp>
        <p:nvSpPr>
          <p:cNvPr id="4" name="Text Placeholder 3"/>
          <p:cNvSpPr>
            <a:spLocks noGrp="1"/>
          </p:cNvSpPr>
          <p:nvPr>
            <p:ph type="body" sz="quarter" idx="11"/>
          </p:nvPr>
        </p:nvSpPr>
        <p:spPr/>
        <p:txBody>
          <a:bodyPr/>
          <a:lstStyle/>
          <a:p>
            <a:pPr>
              <a:lnSpc>
                <a:spcPct val="100000"/>
              </a:lnSpc>
              <a:spcAft>
                <a:spcPts val="400"/>
              </a:spcAft>
            </a:pPr>
            <a:r>
              <a:rPr lang="en-US" dirty="0"/>
              <a:t>LS </a:t>
            </a:r>
            <a:r>
              <a:rPr lang="en-US" dirty="0" smtClean="0"/>
              <a:t>04 </a:t>
            </a:r>
            <a:r>
              <a:rPr lang="en-US" dirty="0"/>
              <a:t>Teacher Reflection:</a:t>
            </a:r>
          </a:p>
          <a:p>
            <a:pPr>
              <a:lnSpc>
                <a:spcPct val="100000"/>
              </a:lnSpc>
              <a:spcAft>
                <a:spcPts val="400"/>
              </a:spcAft>
            </a:pPr>
            <a:endParaRPr lang="en-US" dirty="0"/>
          </a:p>
          <a:p>
            <a:pPr>
              <a:lnSpc>
                <a:spcPct val="100000"/>
              </a:lnSpc>
              <a:spcAft>
                <a:spcPts val="400"/>
              </a:spcAft>
            </a:pPr>
            <a:r>
              <a:rPr lang="en-US" i="1" dirty="0"/>
              <a:t>What I think worked well…</a:t>
            </a:r>
          </a:p>
          <a:p>
            <a:pPr>
              <a:lnSpc>
                <a:spcPct val="100000"/>
              </a:lnSpc>
              <a:spcAft>
                <a:spcPts val="400"/>
              </a:spcAft>
            </a:pPr>
            <a:endParaRPr lang="en-US" i="1" dirty="0"/>
          </a:p>
          <a:p>
            <a:pPr>
              <a:lnSpc>
                <a:spcPct val="100000"/>
              </a:lnSpc>
              <a:spcAft>
                <a:spcPts val="400"/>
              </a:spcAft>
            </a:pPr>
            <a:endParaRPr lang="en-US" i="1" dirty="0"/>
          </a:p>
          <a:p>
            <a:pPr>
              <a:lnSpc>
                <a:spcPct val="100000"/>
              </a:lnSpc>
              <a:spcAft>
                <a:spcPts val="400"/>
              </a:spcAft>
            </a:pPr>
            <a:r>
              <a:rPr lang="en-US" i="1" dirty="0"/>
              <a:t>What I would change…</a:t>
            </a:r>
          </a:p>
          <a:p>
            <a:endParaRPr lang="en-US" dirty="0"/>
          </a:p>
        </p:txBody>
      </p:sp>
    </p:spTree>
    <p:extLst>
      <p:ext uri="{BB962C8B-B14F-4D97-AF65-F5344CB8AC3E}">
        <p14:creationId xmlns:p14="http://schemas.microsoft.com/office/powerpoint/2010/main" val="2407819424"/>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05: Learning Segment </a:t>
            </a:r>
            <a:r>
              <a:rPr lang="en-US" dirty="0" smtClean="0"/>
              <a:t>Overview</a:t>
            </a:r>
            <a:endParaRPr lang="en-US" dirty="0"/>
          </a:p>
        </p:txBody>
      </p:sp>
      <p:sp>
        <p:nvSpPr>
          <p:cNvPr id="2" name="Text Placeholder 1">
            <a:extLst>
              <a:ext uri="{FF2B5EF4-FFF2-40B4-BE49-F238E27FC236}">
                <a16:creationId xmlns:a16="http://schemas.microsoft.com/office/drawing/2014/main" id="{2C641C49-AE35-A842-A631-DE344B2619B3}"/>
              </a:ext>
            </a:extLst>
          </p:cNvPr>
          <p:cNvSpPr>
            <a:spLocks noGrp="1"/>
          </p:cNvSpPr>
          <p:nvPr>
            <p:ph type="body" sz="quarter" idx="10"/>
          </p:nvPr>
        </p:nvSpPr>
        <p:spPr/>
        <p:txBody>
          <a:bodyPr/>
          <a:lstStyle/>
          <a:p>
            <a:pPr>
              <a:spcAft>
                <a:spcPts val="600"/>
              </a:spcAft>
            </a:pPr>
            <a:r>
              <a:rPr lang="en-US" b="1" dirty="0" smtClean="0"/>
              <a:t>We </a:t>
            </a:r>
            <a:r>
              <a:rPr lang="en-US" b="1" dirty="0"/>
              <a:t>consider how realistic the lab might have been when compared to what actually happened at Barringer Crater or other impact sites. We engage in a Four Corners activity, debating our ideas about what might actually happen during an impact.</a:t>
            </a:r>
          </a:p>
          <a:p>
            <a:pPr>
              <a:spcAft>
                <a:spcPts val="600"/>
              </a:spcAft>
            </a:pPr>
            <a:endParaRPr lang="en-US" dirty="0"/>
          </a:p>
        </p:txBody>
      </p:sp>
      <p:sp>
        <p:nvSpPr>
          <p:cNvPr id="5" name="Text Placeholder 4">
            <a:extLst>
              <a:ext uri="{FF2B5EF4-FFF2-40B4-BE49-F238E27FC236}">
                <a16:creationId xmlns:a16="http://schemas.microsoft.com/office/drawing/2014/main" id="{81522342-AEC5-BE4F-A204-E220E2805594}"/>
              </a:ext>
            </a:extLst>
          </p:cNvPr>
          <p:cNvSpPr>
            <a:spLocks noGrp="1"/>
          </p:cNvSpPr>
          <p:nvPr>
            <p:ph type="body" sz="quarter" idx="12"/>
          </p:nvPr>
        </p:nvSpPr>
        <p:spPr/>
        <p:txBody>
          <a:bodyPr/>
          <a:lstStyle/>
          <a:p>
            <a:pPr>
              <a:spcAft>
                <a:spcPts val="600"/>
              </a:spcAft>
            </a:pPr>
            <a:r>
              <a:rPr lang="en-US" u="sng" dirty="0"/>
              <a:t>Resources you will need</a:t>
            </a:r>
            <a:r>
              <a:rPr lang="en-US" dirty="0"/>
              <a:t>:</a:t>
            </a:r>
          </a:p>
          <a:p>
            <a:pPr>
              <a:spcAft>
                <a:spcPts val="600"/>
              </a:spcAft>
            </a:pPr>
            <a:r>
              <a:rPr lang="en-US" dirty="0"/>
              <a:t>FE Doodle Sheet</a:t>
            </a:r>
          </a:p>
          <a:p>
            <a:pPr>
              <a:spcAft>
                <a:spcPts val="600"/>
              </a:spcAft>
            </a:pPr>
            <a:r>
              <a:rPr lang="en-US" dirty="0"/>
              <a:t>FE 05 Four Corners – Mass and Impacts (optional: you can just project the activity)</a:t>
            </a:r>
          </a:p>
          <a:p>
            <a:endParaRPr lang="en-US" dirty="0"/>
          </a:p>
        </p:txBody>
      </p:sp>
      <p:sp>
        <p:nvSpPr>
          <p:cNvPr id="4" name="Text Placeholder 3">
            <a:extLst>
              <a:ext uri="{FF2B5EF4-FFF2-40B4-BE49-F238E27FC236}">
                <a16:creationId xmlns:a16="http://schemas.microsoft.com/office/drawing/2014/main" id="{A76F8CE1-4539-3840-8A5F-FCE7C0CF0F70}"/>
              </a:ext>
            </a:extLst>
          </p:cNvPr>
          <p:cNvSpPr>
            <a:spLocks noGrp="1"/>
          </p:cNvSpPr>
          <p:nvPr>
            <p:ph type="body" sz="quarter" idx="11"/>
          </p:nvPr>
        </p:nvSpPr>
        <p:spPr/>
        <p:txBody>
          <a:bodyPr/>
          <a:lstStyle/>
          <a:p>
            <a:r>
              <a:rPr lang="en-US" dirty="0"/>
              <a:t>20-30 minutes</a:t>
            </a:r>
          </a:p>
        </p:txBody>
      </p:sp>
    </p:spTree>
    <p:extLst>
      <p:ext uri="{BB962C8B-B14F-4D97-AF65-F5344CB8AC3E}">
        <p14:creationId xmlns:p14="http://schemas.microsoft.com/office/powerpoint/2010/main" val="149266770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01: Earth Science for Biologists</a:t>
            </a:r>
          </a:p>
        </p:txBody>
      </p:sp>
      <p:sp>
        <p:nvSpPr>
          <p:cNvPr id="2" name="Text Placeholder 1">
            <a:extLst>
              <a:ext uri="{FF2B5EF4-FFF2-40B4-BE49-F238E27FC236}">
                <a16:creationId xmlns:a16="http://schemas.microsoft.com/office/drawing/2014/main" id="{632A9EA0-8C57-1943-9680-28C7531510C1}"/>
              </a:ext>
            </a:extLst>
          </p:cNvPr>
          <p:cNvSpPr>
            <a:spLocks noGrp="1"/>
          </p:cNvSpPr>
          <p:nvPr>
            <p:ph type="body" sz="quarter" idx="10"/>
          </p:nvPr>
        </p:nvSpPr>
        <p:spPr/>
        <p:txBody>
          <a:bodyPr/>
          <a:lstStyle/>
          <a:p>
            <a:pPr>
              <a:lnSpc>
                <a:spcPct val="100000"/>
              </a:lnSpc>
            </a:pPr>
            <a:r>
              <a:rPr lang="en-US" dirty="0"/>
              <a:t>As you move through the earth science focused units in MBER-Living Earth, you may encounter some discussions where your own content knowledge as a biologist is challenged. In this learning segment, students may begin to ask some big questions. Is there evidence for past water on Venus or Mars? Why do some astrobiologists insist we should be looking for signs of past or even present lifeforms in our exploration of Mars? Do not feel that you need to be an immediate expert on any of these subjects. Your willingness to not know and try to find out can be a real opportunity to inspire your students to do the same—something that is critical to their own sensemaking process. Do be certain to prepare for these “moments of not knowing” in a manner that makes you feel relatively at ease. Throughout these curricular resources, we will try to point you (and your students) to outside resources that can help to bolster your earth science content knowledge. </a:t>
            </a:r>
          </a:p>
          <a:p>
            <a:pPr>
              <a:lnSpc>
                <a:spcPct val="100000"/>
              </a:lnSpc>
            </a:pPr>
            <a:endParaRPr lang="en-US" dirty="0"/>
          </a:p>
          <a:p>
            <a:pPr>
              <a:lnSpc>
                <a:spcPct val="100000"/>
              </a:lnSpc>
            </a:pPr>
            <a:r>
              <a:rPr lang="en-US" dirty="0"/>
              <a:t>One recommended resource that some of us on the curriculum design team who are less versed in earth science have found useful is </a:t>
            </a:r>
            <a:r>
              <a:rPr lang="en-US" i="1" dirty="0"/>
              <a:t>The Story of Earth: The First 4.5 Billion Years, from Stardust to Living Planet </a:t>
            </a:r>
            <a:r>
              <a:rPr lang="en-US" dirty="0"/>
              <a:t>by Robert Hazen. Despite the byline in the title (i.e. 4.5 billion years), it’s actually a rather quick </a:t>
            </a:r>
            <a:r>
              <a:rPr lang="en-US" dirty="0" smtClean="0"/>
              <a:t>read when tackled chapter by chapter. </a:t>
            </a:r>
            <a:r>
              <a:rPr lang="en-US" dirty="0"/>
              <a:t>Even a single read-through of the book will help to boost your “big picture” content knowledge in the earth science aspects of this curriculum.</a:t>
            </a:r>
          </a:p>
          <a:p>
            <a:pPr>
              <a:lnSpc>
                <a:spcPct val="100000"/>
              </a:lnSpc>
            </a:pPr>
            <a:endParaRPr lang="en-US" dirty="0"/>
          </a:p>
          <a:p>
            <a:pPr>
              <a:lnSpc>
                <a:spcPct val="100000"/>
              </a:lnSpc>
            </a:pPr>
            <a:r>
              <a:rPr lang="en-US" dirty="0"/>
              <a:t>Grammatical note: The word “earth” should be capitalized when referring to the planet, especially when in direct comparison to other planets (just as we capitalize “Mars” or “Neptune”). However, when referred to as the planet we live on, or in that context, the capitalization is relaxed and often inconsistent. Therefore, you will see our planet referred to as both “Earth” and “earth” throughout the curriculum.</a:t>
            </a:r>
          </a:p>
          <a:p>
            <a:endParaRPr lang="en-US" dirty="0"/>
          </a:p>
          <a:p>
            <a:endParaRPr lang="en-US" dirty="0"/>
          </a:p>
        </p:txBody>
      </p:sp>
    </p:spTree>
    <p:extLst>
      <p:ext uri="{BB962C8B-B14F-4D97-AF65-F5344CB8AC3E}">
        <p14:creationId xmlns:p14="http://schemas.microsoft.com/office/powerpoint/2010/main" val="2791778178"/>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05: Preparing for the Discussion</a:t>
            </a:r>
          </a:p>
        </p:txBody>
      </p:sp>
      <p:sp>
        <p:nvSpPr>
          <p:cNvPr id="2" name="Text Placeholder 1">
            <a:extLst>
              <a:ext uri="{FF2B5EF4-FFF2-40B4-BE49-F238E27FC236}">
                <a16:creationId xmlns:a16="http://schemas.microsoft.com/office/drawing/2014/main" id="{B9320535-5EC2-7D43-A826-6B4AF055FC3B}"/>
              </a:ext>
            </a:extLst>
          </p:cNvPr>
          <p:cNvSpPr>
            <a:spLocks noGrp="1"/>
          </p:cNvSpPr>
          <p:nvPr>
            <p:ph type="body" sz="quarter" idx="10"/>
          </p:nvPr>
        </p:nvSpPr>
        <p:spPr/>
        <p:txBody>
          <a:bodyPr/>
          <a:lstStyle/>
          <a:p>
            <a:pPr>
              <a:spcAft>
                <a:spcPts val="600"/>
              </a:spcAft>
            </a:pPr>
            <a:r>
              <a:rPr lang="en-US" dirty="0"/>
              <a:t>We just completed the impacts lab and drew-out the main conclusions, so here we pause to ask students how they feel the simulation was “realistic” and how it was not. Work to get a decent list here that includes the size of the objects involved, their speeds, and the materials used. This will help to motivate further exploration of impacts using an online simulator in the next learning segment.</a:t>
            </a:r>
          </a:p>
          <a:p>
            <a:pPr>
              <a:spcAft>
                <a:spcPts val="600"/>
              </a:spcAft>
            </a:pPr>
            <a:r>
              <a:rPr lang="en-US" dirty="0"/>
              <a:t>The “flour ball impacts” lab importantly seeds the concept of “accretion” (growth when things come together in bits) in the classroom. You don’t need to connect the impacts lab to a model for planet-building yet, but you’ll want to return to this emergent concept in a few days when we actually sit down to build a model that addresses our driving question (about how the geosphere formed).</a:t>
            </a:r>
          </a:p>
          <a:p>
            <a:pPr>
              <a:spcAft>
                <a:spcPts val="600"/>
              </a:spcAft>
            </a:pPr>
            <a:r>
              <a:rPr lang="en-US" dirty="0"/>
              <a:t>The main punchline of the lab, and the one idea we definitely DO want to unpack here, is that </a:t>
            </a:r>
            <a:r>
              <a:rPr lang="en-US" u="sng" dirty="0"/>
              <a:t>matter is conserved</a:t>
            </a:r>
            <a:r>
              <a:rPr lang="en-US" dirty="0"/>
              <a:t> in collisions. But because we may have some lingering doubts about this key idea and whether conservation of flour means conservation of rock during a fiery, high speed impact, we enter into a debate. Four Corners (described in more detail on the next teacher slide) provides a forum for talking about what happens with matter—and perhaps, to some extent, energy—during a real impact. </a:t>
            </a:r>
          </a:p>
          <a:p>
            <a:pPr>
              <a:spcAft>
                <a:spcPts val="600"/>
              </a:spcAft>
            </a:pPr>
            <a:r>
              <a:rPr lang="en-US" dirty="0"/>
              <a:t>In preparation for the post-lab conversation and the Four Corners activity, you’ll want to be ready to probe students about what they think words like “vaporize” mean or what they mean by such words. Students should have the law of conservation of matter from middle school science, but if they don’t seem to be offering ideas like “matter can’t just disappear!”, you will want to problematize this for them. Can matter disappear? Can it be “converted” or “transformed” into energy? Well, yes, it can (E=mc</a:t>
            </a:r>
            <a:r>
              <a:rPr lang="en-US" baseline="30000" dirty="0"/>
              <a:t>2</a:t>
            </a:r>
            <a:r>
              <a:rPr lang="en-US" dirty="0"/>
              <a:t>), but is that what is happening to the matter in this case? When and where does that kind of conversion happen? Be ready for these side conversations as necessary.</a:t>
            </a:r>
          </a:p>
          <a:p>
            <a:endParaRPr lang="en-US" dirty="0"/>
          </a:p>
        </p:txBody>
      </p:sp>
    </p:spTree>
    <p:extLst>
      <p:ext uri="{BB962C8B-B14F-4D97-AF65-F5344CB8AC3E}">
        <p14:creationId xmlns:p14="http://schemas.microsoft.com/office/powerpoint/2010/main" val="864652004"/>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LS 05: Four Corners</a:t>
            </a:r>
          </a:p>
        </p:txBody>
      </p:sp>
      <p:sp>
        <p:nvSpPr>
          <p:cNvPr id="2" name="Text Placeholder 1">
            <a:extLst>
              <a:ext uri="{FF2B5EF4-FFF2-40B4-BE49-F238E27FC236}">
                <a16:creationId xmlns:a16="http://schemas.microsoft.com/office/drawing/2014/main" id="{FAD55A26-533D-034B-8038-807CB8C45754}"/>
              </a:ext>
            </a:extLst>
          </p:cNvPr>
          <p:cNvSpPr>
            <a:spLocks noGrp="1"/>
          </p:cNvSpPr>
          <p:nvPr>
            <p:ph type="body" sz="quarter" idx="10"/>
          </p:nvPr>
        </p:nvSpPr>
        <p:spPr/>
        <p:txBody>
          <a:bodyPr/>
          <a:lstStyle/>
          <a:p>
            <a:pPr>
              <a:spcAft>
                <a:spcPts val="600"/>
              </a:spcAft>
            </a:pPr>
            <a:r>
              <a:rPr lang="en-US" dirty="0"/>
              <a:t>Four Corners is an activity that appears more than once in the MBER curricular resources. Students are presented with the ideas of four imaginary students and are asked to decide which of the four they most agree with. The activity can be run somewhat privately (i.e. debated in small groups), but there’s a power in having student make their own thinking public and in having them physically move to a corner of the room where you’ve posted the name of the student they most agree with. This kind of public event:</a:t>
            </a:r>
          </a:p>
          <a:p>
            <a:pPr marL="285750" indent="-285750">
              <a:spcAft>
                <a:spcPts val="600"/>
              </a:spcAft>
              <a:buFont typeface="Arial" panose="020B0604020202020204" pitchFamily="34" charset="0"/>
              <a:buChar char="•"/>
            </a:pPr>
            <a:r>
              <a:rPr lang="en-US" dirty="0"/>
              <a:t>allows you to assess where the class is in their thinking.</a:t>
            </a:r>
          </a:p>
          <a:p>
            <a:pPr marL="285750" indent="-285750">
              <a:spcAft>
                <a:spcPts val="600"/>
              </a:spcAft>
              <a:buFont typeface="Arial" panose="020B0604020202020204" pitchFamily="34" charset="0"/>
              <a:buChar char="•"/>
            </a:pPr>
            <a:r>
              <a:rPr lang="en-US" dirty="0"/>
              <a:t>asks students to publicly argue from evidence.</a:t>
            </a:r>
          </a:p>
          <a:p>
            <a:pPr marL="285750" indent="-285750">
              <a:spcAft>
                <a:spcPts val="600"/>
              </a:spcAft>
              <a:buFont typeface="Arial" panose="020B0604020202020204" pitchFamily="34" charset="0"/>
              <a:buChar char="•"/>
            </a:pPr>
            <a:r>
              <a:rPr lang="en-US" dirty="0"/>
              <a:t>provides opportunities for students to communicate, debate, and to persuade other students to come around to their way of seeing things.</a:t>
            </a:r>
          </a:p>
          <a:p>
            <a:pPr marL="285750" indent="-285750">
              <a:spcAft>
                <a:spcPts val="600"/>
              </a:spcAft>
              <a:buFont typeface="Arial" panose="020B0604020202020204" pitchFamily="34" charset="0"/>
              <a:buChar char="•"/>
            </a:pPr>
            <a:r>
              <a:rPr lang="en-US" dirty="0"/>
              <a:t>foregrounds the student role in sensemaking and moves the teacher to the background</a:t>
            </a:r>
          </a:p>
          <a:p>
            <a:pPr>
              <a:spcAft>
                <a:spcPts val="600"/>
              </a:spcAft>
            </a:pPr>
            <a:r>
              <a:rPr lang="en-US" dirty="0"/>
              <a:t>Modify the activity as you see fit.</a:t>
            </a:r>
          </a:p>
          <a:p>
            <a:pPr>
              <a:spcAft>
                <a:spcPts val="600"/>
              </a:spcAft>
            </a:pPr>
            <a:r>
              <a:rPr lang="en-US" dirty="0"/>
              <a:t>The goal here is not to completely to resolve the debate, though that may happen in many of your classes. In this round of Four Corners, we are grappling with the results of the lab (mass is conserved) and our understanding of conservation of matter with what we imagine might be happening during a terrestrial impact on Earth. If all students agree that the mass of Earth increases by the mass of the space rock, that’s great. Be careful to avoid allowing a few charismatic student or those perceived as “the smart ones” from simply doing all the work. Challenge other students to at least verbalize why they agree or disagree.</a:t>
            </a:r>
          </a:p>
        </p:txBody>
      </p:sp>
    </p:spTree>
    <p:extLst>
      <p:ext uri="{BB962C8B-B14F-4D97-AF65-F5344CB8AC3E}">
        <p14:creationId xmlns:p14="http://schemas.microsoft.com/office/powerpoint/2010/main" val="2493687930"/>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573F-1E03-8440-897F-56F4A7C9D678}"/>
              </a:ext>
            </a:extLst>
          </p:cNvPr>
          <p:cNvSpPr>
            <a:spLocks noGrp="1"/>
          </p:cNvSpPr>
          <p:nvPr>
            <p:ph type="title"/>
          </p:nvPr>
        </p:nvSpPr>
        <p:spPr/>
        <p:txBody>
          <a:bodyPr>
            <a:normAutofit/>
          </a:bodyPr>
          <a:lstStyle/>
          <a:p>
            <a:r>
              <a:rPr lang="en-US" sz="2670" dirty="0">
                <a:latin typeface="Arial" panose="020B0604020202020204" pitchFamily="34" charset="0"/>
                <a:cs typeface="Arial" panose="020B0604020202020204" pitchFamily="34" charset="0"/>
              </a:rPr>
              <a:t>Navigation</a:t>
            </a:r>
            <a:endParaRPr lang="en-US" sz="2670" dirty="0"/>
          </a:p>
        </p:txBody>
      </p:sp>
      <p:sp>
        <p:nvSpPr>
          <p:cNvPr id="4" name="TextBox 3"/>
          <p:cNvSpPr txBox="1"/>
          <p:nvPr/>
        </p:nvSpPr>
        <p:spPr>
          <a:xfrm>
            <a:off x="265471" y="622226"/>
            <a:ext cx="8613058" cy="1738938"/>
          </a:xfrm>
          <a:prstGeom prst="rect">
            <a:avLst/>
          </a:prstGeom>
          <a:noFill/>
        </p:spPr>
        <p:txBody>
          <a:bodyPr wrap="square" rtlCol="0">
            <a:spAutoFit/>
          </a:bodyPr>
          <a:lstStyle/>
          <a:p>
            <a:pPr>
              <a:spcAft>
                <a:spcPts val="600"/>
              </a:spcAft>
            </a:pPr>
            <a:r>
              <a:rPr lang="en-US" dirty="0">
                <a:latin typeface="Arial" panose="020B0604020202020204" pitchFamily="34" charset="0"/>
                <a:cs typeface="Arial" panose="020B0604020202020204" pitchFamily="34" charset="0"/>
              </a:rPr>
              <a:t>What have we learned over the past couple of days?</a:t>
            </a:r>
            <a:endParaRPr lang="en-US" u="sng" dirty="0"/>
          </a:p>
          <a:p>
            <a:pPr>
              <a:spcAft>
                <a:spcPts val="600"/>
              </a:spcAft>
            </a:pPr>
            <a:r>
              <a:rPr lang="en-US" u="sng" dirty="0"/>
              <a:t>Tracking Ideas: What are we wondering? and What have we learned? </a:t>
            </a:r>
          </a:p>
          <a:p>
            <a:pPr>
              <a:spcAft>
                <a:spcPts val="600"/>
              </a:spcAft>
            </a:pPr>
            <a:r>
              <a:rPr lang="en-US" sz="1400" dirty="0"/>
              <a:t>Again, these are sample questions and ideas you might develop in the course of this learning segment. Please see the document Teacher Guide – Building the Model for more information on tracking ideas in Learning Segments 03-07.</a:t>
            </a:r>
          </a:p>
          <a:p>
            <a:pPr>
              <a:spcAft>
                <a:spcPts val="600"/>
              </a:spcAft>
            </a:pPr>
            <a:endParaRPr lang="en-US" sz="1400" u="sng" dirty="0"/>
          </a:p>
        </p:txBody>
      </p:sp>
      <p:sp>
        <p:nvSpPr>
          <p:cNvPr id="6" name="TextBox 5"/>
          <p:cNvSpPr txBox="1"/>
          <p:nvPr/>
        </p:nvSpPr>
        <p:spPr>
          <a:xfrm>
            <a:off x="219177" y="2246937"/>
            <a:ext cx="8659352" cy="1485022"/>
          </a:xfrm>
          <a:prstGeom prst="rect">
            <a:avLst/>
          </a:prstGeom>
          <a:solidFill>
            <a:schemeClr val="bg1"/>
          </a:solidFill>
          <a:ln>
            <a:solidFill>
              <a:schemeClr val="tx1"/>
            </a:solidFill>
          </a:ln>
        </p:spPr>
        <p:txBody>
          <a:bodyPr wrap="square" rtlCol="0">
            <a:spAutoFit/>
          </a:bodyPr>
          <a:lstStyle/>
          <a:p>
            <a:pPr>
              <a:spcAft>
                <a:spcPts val="600"/>
              </a:spcAft>
            </a:pPr>
            <a:r>
              <a:rPr lang="en-US" sz="1410" b="1" u="sng" dirty="0"/>
              <a:t>What are we wondering?</a:t>
            </a:r>
          </a:p>
          <a:p>
            <a:pPr>
              <a:spcAft>
                <a:spcPts val="600"/>
              </a:spcAft>
            </a:pPr>
            <a:r>
              <a:rPr lang="en-US" sz="1410" dirty="0"/>
              <a:t>What really happens to matter during an impact?</a:t>
            </a:r>
          </a:p>
          <a:p>
            <a:pPr>
              <a:spcAft>
                <a:spcPts val="600"/>
              </a:spcAft>
            </a:pPr>
            <a:r>
              <a:rPr lang="en-US" sz="1410" dirty="0"/>
              <a:t>What happens with energy and heat?</a:t>
            </a:r>
          </a:p>
          <a:p>
            <a:pPr>
              <a:spcAft>
                <a:spcPts val="600"/>
              </a:spcAft>
            </a:pPr>
            <a:r>
              <a:rPr lang="en-US" sz="1410" dirty="0"/>
              <a:t>What makes a meteor vaporize or not vaporize if it actually makes it to the ground?</a:t>
            </a:r>
          </a:p>
          <a:p>
            <a:pPr>
              <a:spcAft>
                <a:spcPts val="600"/>
              </a:spcAft>
            </a:pPr>
            <a:endParaRPr lang="en-US" sz="1410" dirty="0"/>
          </a:p>
        </p:txBody>
      </p:sp>
      <p:sp>
        <p:nvSpPr>
          <p:cNvPr id="7" name="TextBox 6"/>
          <p:cNvSpPr txBox="1"/>
          <p:nvPr/>
        </p:nvSpPr>
        <p:spPr>
          <a:xfrm>
            <a:off x="219177" y="3868552"/>
            <a:ext cx="8659352" cy="1408078"/>
          </a:xfrm>
          <a:prstGeom prst="rect">
            <a:avLst/>
          </a:prstGeom>
          <a:solidFill>
            <a:schemeClr val="bg1"/>
          </a:solidFill>
          <a:ln>
            <a:solidFill>
              <a:schemeClr val="tx1"/>
            </a:solidFill>
          </a:ln>
        </p:spPr>
        <p:txBody>
          <a:bodyPr wrap="square" rtlCol="0">
            <a:spAutoFit/>
          </a:bodyPr>
          <a:lstStyle/>
          <a:p>
            <a:pPr>
              <a:spcAft>
                <a:spcPts val="600"/>
              </a:spcAft>
            </a:pPr>
            <a:r>
              <a:rPr lang="en-US" sz="1410" b="1" u="sng" dirty="0"/>
              <a:t>What we have learned:</a:t>
            </a:r>
          </a:p>
          <a:p>
            <a:pPr>
              <a:spcAft>
                <a:spcPts val="600"/>
              </a:spcAft>
            </a:pPr>
            <a:r>
              <a:rPr lang="en-US" sz="1410" dirty="0"/>
              <a:t>Mass is conserved during a simulated impact.</a:t>
            </a:r>
          </a:p>
          <a:p>
            <a:pPr>
              <a:spcAft>
                <a:spcPts val="600"/>
              </a:spcAft>
            </a:pPr>
            <a:r>
              <a:rPr lang="en-US" sz="1410" dirty="0"/>
              <a:t>Matter is conserved in the universe, so the matter has to go somewhere.</a:t>
            </a:r>
          </a:p>
          <a:p>
            <a:pPr>
              <a:spcAft>
                <a:spcPts val="600"/>
              </a:spcAft>
            </a:pPr>
            <a:r>
              <a:rPr lang="en-US" sz="1410" dirty="0"/>
              <a:t>In special circumstances, matter can be converted to energy, but that’s not what is happening here. (We are pretty sure.)</a:t>
            </a:r>
          </a:p>
        </p:txBody>
      </p:sp>
    </p:spTree>
    <p:extLst>
      <p:ext uri="{BB962C8B-B14F-4D97-AF65-F5344CB8AC3E}">
        <p14:creationId xmlns:p14="http://schemas.microsoft.com/office/powerpoint/2010/main" val="1239430743"/>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Was the crater lab “realistic”?</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522905" y="1825625"/>
            <a:ext cx="3886200" cy="4351338"/>
          </a:xfrm>
        </p:spPr>
        <p:txBody>
          <a:bodyPr/>
          <a:lstStyle/>
          <a:p>
            <a:pPr marL="0" indent="0">
              <a:buNone/>
            </a:pPr>
            <a:r>
              <a:rPr lang="en-US" u="sng" dirty="0"/>
              <a:t>How lab was realistic</a:t>
            </a:r>
            <a:r>
              <a:rPr lang="en-US" dirty="0"/>
              <a:t>:	</a:t>
            </a:r>
          </a:p>
        </p:txBody>
      </p:sp>
      <p:sp>
        <p:nvSpPr>
          <p:cNvPr id="4" name="Content Placeholder 3">
            <a:extLst>
              <a:ext uri="{FF2B5EF4-FFF2-40B4-BE49-F238E27FC236}">
                <a16:creationId xmlns:a16="http://schemas.microsoft.com/office/drawing/2014/main" id="{BC146C6E-4B19-004D-A58B-B9A4160C9C45}"/>
              </a:ext>
            </a:extLst>
          </p:cNvPr>
          <p:cNvSpPr>
            <a:spLocks noGrp="1"/>
          </p:cNvSpPr>
          <p:nvPr>
            <p:ph sz="half" idx="2"/>
          </p:nvPr>
        </p:nvSpPr>
        <p:spPr>
          <a:xfrm>
            <a:off x="4523404" y="1825625"/>
            <a:ext cx="4015229" cy="4351338"/>
          </a:xfrm>
        </p:spPr>
        <p:txBody>
          <a:bodyPr/>
          <a:lstStyle/>
          <a:p>
            <a:pPr marL="0" indent="0">
              <a:buNone/>
            </a:pPr>
            <a:r>
              <a:rPr lang="en-US" u="sng" dirty="0"/>
              <a:t>How lab was </a:t>
            </a:r>
            <a:r>
              <a:rPr lang="en-US" i="1" u="sng" dirty="0"/>
              <a:t>un</a:t>
            </a:r>
            <a:r>
              <a:rPr lang="en-US" u="sng" dirty="0"/>
              <a:t>realistic</a:t>
            </a:r>
            <a:r>
              <a:rPr lang="en-US" dirty="0"/>
              <a:t>:</a:t>
            </a:r>
          </a:p>
        </p:txBody>
      </p:sp>
    </p:spTree>
    <p:extLst>
      <p:ext uri="{BB962C8B-B14F-4D97-AF65-F5344CB8AC3E}">
        <p14:creationId xmlns:p14="http://schemas.microsoft.com/office/powerpoint/2010/main" val="16749878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What do we think?</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628650" y="1825625"/>
            <a:ext cx="8167620" cy="4351338"/>
          </a:xfrm>
        </p:spPr>
        <p:txBody>
          <a:bodyPr/>
          <a:lstStyle/>
          <a:p>
            <a:pPr marL="0" indent="0">
              <a:buNone/>
            </a:pPr>
            <a:r>
              <a:rPr lang="en-US" sz="3200" dirty="0"/>
              <a:t>Did the Earth actually </a:t>
            </a:r>
            <a:r>
              <a:rPr lang="en-US" sz="3200" i="1" dirty="0"/>
              <a:t>gain mass </a:t>
            </a:r>
            <a:r>
              <a:rPr lang="en-US" sz="3200" dirty="0"/>
              <a:t>from the meteor that hit Arizona?</a:t>
            </a:r>
          </a:p>
          <a:p>
            <a:pPr marL="0" indent="0">
              <a:buNone/>
            </a:pPr>
            <a:endParaRPr lang="en-US" sz="3200" dirty="0"/>
          </a:p>
          <a:p>
            <a:pPr marL="0" indent="0">
              <a:buNone/>
            </a:pPr>
            <a:r>
              <a:rPr lang="en-US" sz="3200" dirty="0"/>
              <a:t>What happens when a space rock hits a planet? </a:t>
            </a:r>
            <a:endParaRPr lang="en-US" dirty="0"/>
          </a:p>
          <a:p>
            <a:pPr marL="0" indent="0">
              <a:buNone/>
            </a:pPr>
            <a:endParaRPr lang="en-US" dirty="0"/>
          </a:p>
        </p:txBody>
      </p:sp>
    </p:spTree>
    <p:extLst>
      <p:ext uri="{BB962C8B-B14F-4D97-AF65-F5344CB8AC3E}">
        <p14:creationId xmlns:p14="http://schemas.microsoft.com/office/powerpoint/2010/main" val="359384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a:xfrm>
            <a:off x="1403771" y="0"/>
            <a:ext cx="6353490" cy="1325563"/>
          </a:xfrm>
        </p:spPr>
        <p:txBody>
          <a:bodyPr>
            <a:normAutofit/>
          </a:bodyPr>
          <a:lstStyle/>
          <a:p>
            <a:pPr>
              <a:lnSpc>
                <a:spcPct val="100000"/>
              </a:lnSpc>
            </a:pPr>
            <a:r>
              <a:rPr lang="en-US" sz="3200" dirty="0">
                <a:latin typeface="Arial" panose="020B0604020202020204" pitchFamily="34" charset="0"/>
                <a:cs typeface="Arial" panose="020B0604020202020204" pitchFamily="34" charset="0"/>
              </a:rPr>
              <a:t>What happens to mass when an actual space rock hits a planet?</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584845" y="2320857"/>
            <a:ext cx="7991342" cy="4009110"/>
          </a:xfrm>
        </p:spPr>
        <p:txBody>
          <a:bodyPr>
            <a:noAutofit/>
          </a:bodyPr>
          <a:lstStyle/>
          <a:p>
            <a:pPr marL="0" indent="0">
              <a:lnSpc>
                <a:spcPct val="100000"/>
              </a:lnSpc>
              <a:spcBef>
                <a:spcPts val="0"/>
              </a:spcBef>
              <a:spcAft>
                <a:spcPts val="1200"/>
              </a:spcAft>
              <a:buNone/>
            </a:pPr>
            <a:r>
              <a:rPr lang="en-US" sz="2400" b="1" dirty="0">
                <a:latin typeface="Arial" panose="020B0604020202020204" pitchFamily="34" charset="0"/>
                <a:cs typeface="Arial" panose="020B0604020202020204" pitchFamily="34" charset="0"/>
              </a:rPr>
              <a:t>Ground Rules:</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We’re going to debate a little about what we think happens during an impact event.</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You’ll have to choose </a:t>
            </a:r>
            <a:r>
              <a:rPr lang="en-US" sz="2400" u="sng" dirty="0">
                <a:latin typeface="Arial" panose="020B0604020202020204" pitchFamily="34" charset="0"/>
                <a:cs typeface="Arial" panose="020B0604020202020204" pitchFamily="34" charset="0"/>
              </a:rPr>
              <a:t>one</a:t>
            </a:r>
            <a:r>
              <a:rPr lang="en-US" sz="2400" dirty="0">
                <a:latin typeface="Arial" panose="020B0604020202020204" pitchFamily="34" charset="0"/>
                <a:cs typeface="Arial" panose="020B0604020202020204" pitchFamily="34" charset="0"/>
              </a:rPr>
              <a:t> scenario that you agree </a:t>
            </a:r>
            <a:r>
              <a:rPr lang="en-US" sz="2400" u="sng" dirty="0">
                <a:latin typeface="Arial" panose="020B0604020202020204" pitchFamily="34" charset="0"/>
                <a:cs typeface="Arial" panose="020B0604020202020204" pitchFamily="34" charset="0"/>
              </a:rPr>
              <a:t>most</a:t>
            </a:r>
            <a:r>
              <a:rPr lang="en-US" sz="2400" dirty="0">
                <a:latin typeface="Arial" panose="020B0604020202020204" pitchFamily="34" charset="0"/>
                <a:cs typeface="Arial" panose="020B0604020202020204" pitchFamily="34" charset="0"/>
              </a:rPr>
              <a:t> with and think about the evidence we have for that scenario.</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This is a friendly debate. Remember, we’re all working together to try to understand what is happening </a:t>
            </a:r>
            <a:r>
              <a:rPr lang="en-US" sz="2400" dirty="0"/>
              <a:t>here.</a:t>
            </a:r>
          </a:p>
        </p:txBody>
      </p:sp>
      <p:sp>
        <p:nvSpPr>
          <p:cNvPr id="4" name="TextBox 3"/>
          <p:cNvSpPr txBox="1"/>
          <p:nvPr/>
        </p:nvSpPr>
        <p:spPr>
          <a:xfrm>
            <a:off x="2411582" y="1467035"/>
            <a:ext cx="380248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“FOUR CORNERS”</a:t>
            </a:r>
          </a:p>
        </p:txBody>
      </p:sp>
    </p:spTree>
    <p:extLst>
      <p:ext uri="{BB962C8B-B14F-4D97-AF65-F5344CB8AC3E}">
        <p14:creationId xmlns:p14="http://schemas.microsoft.com/office/powerpoint/2010/main" val="22987969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a:xfrm>
            <a:off x="1651108" y="0"/>
            <a:ext cx="5611626" cy="1325563"/>
          </a:xfrm>
        </p:spPr>
        <p:txBody>
          <a:bodyPr>
            <a:normAutofit/>
          </a:bodyPr>
          <a:lstStyle/>
          <a:p>
            <a:pPr>
              <a:lnSpc>
                <a:spcPct val="100000"/>
              </a:lnSpc>
            </a:pPr>
            <a:r>
              <a:rPr lang="en-US" sz="2800" dirty="0">
                <a:latin typeface="Arial" panose="020B0604020202020204" pitchFamily="34" charset="0"/>
                <a:cs typeface="Arial" panose="020B0604020202020204" pitchFamily="34" charset="0"/>
              </a:rPr>
              <a:t>What happens to mass when an actual space rock hits a planet?</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222052" y="1759422"/>
            <a:ext cx="8701938" cy="4351338"/>
          </a:xfrm>
        </p:spPr>
        <p:txBody>
          <a:bodyPr>
            <a:noAutofit/>
          </a:bodyPr>
          <a:lstStyle/>
          <a:p>
            <a:pPr marL="514350" indent="-514350">
              <a:lnSpc>
                <a:spcPct val="100000"/>
              </a:lnSpc>
              <a:spcBef>
                <a:spcPts val="0"/>
              </a:spcBef>
              <a:spcAft>
                <a:spcPts val="1800"/>
              </a:spcAft>
              <a:buFont typeface="+mj-lt"/>
              <a:buAutoNum type="arabicPeriod"/>
            </a:pPr>
            <a:r>
              <a:rPr lang="en-US" sz="2000" dirty="0">
                <a:latin typeface="Arial" panose="020B0604020202020204" pitchFamily="34" charset="0"/>
                <a:cs typeface="Arial" panose="020B0604020202020204" pitchFamily="34" charset="0"/>
              </a:rPr>
              <a:t>Angie thinks the mass of the planet increases by the mass of the space rock—just like we found in the lab. It can all be found if you’re willing to search long enough for tiny rocks. </a:t>
            </a:r>
          </a:p>
          <a:p>
            <a:pPr marL="514350" indent="-514350">
              <a:lnSpc>
                <a:spcPct val="100000"/>
              </a:lnSpc>
              <a:spcBef>
                <a:spcPts val="0"/>
              </a:spcBef>
              <a:spcAft>
                <a:spcPts val="1800"/>
              </a:spcAft>
              <a:buFont typeface="+mj-lt"/>
              <a:buAutoNum type="arabicPeriod"/>
            </a:pPr>
            <a:r>
              <a:rPr lang="en-US" sz="2000" dirty="0">
                <a:latin typeface="Arial" panose="020B0604020202020204" pitchFamily="34" charset="0"/>
                <a:cs typeface="Arial" panose="020B0604020202020204" pitchFamily="34" charset="0"/>
              </a:rPr>
              <a:t>Ricardo thinks that the mass of the planet increases a little, but that some of the mass is converted to energy (maybe heat and light) on impact and so some of the space rock’s mass is lost. </a:t>
            </a:r>
          </a:p>
          <a:p>
            <a:pPr marL="514350" indent="-514350">
              <a:lnSpc>
                <a:spcPct val="100000"/>
              </a:lnSpc>
              <a:spcBef>
                <a:spcPts val="0"/>
              </a:spcBef>
              <a:spcAft>
                <a:spcPts val="1800"/>
              </a:spcAft>
              <a:buFont typeface="+mj-lt"/>
              <a:buAutoNum type="arabicPeriod"/>
            </a:pPr>
            <a:r>
              <a:rPr lang="en-US" sz="2000" dirty="0">
                <a:latin typeface="Arial" panose="020B0604020202020204" pitchFamily="34" charset="0"/>
                <a:cs typeface="Arial" panose="020B0604020202020204" pitchFamily="34" charset="0"/>
              </a:rPr>
              <a:t>Terrance thinks that most of the space rock is vaporized and goes into the atmosphere. Also, some of the ground is vaporized too (the hole). So the mass of the planet doesn’t really change that much, if at all.</a:t>
            </a:r>
          </a:p>
          <a:p>
            <a:pPr marL="514350" indent="-514350">
              <a:lnSpc>
                <a:spcPct val="100000"/>
              </a:lnSpc>
              <a:spcBef>
                <a:spcPts val="0"/>
              </a:spcBef>
              <a:spcAft>
                <a:spcPts val="1800"/>
              </a:spcAft>
              <a:buFont typeface="+mj-lt"/>
              <a:buAutoNum type="arabicPeriod"/>
            </a:pPr>
            <a:r>
              <a:rPr lang="en-US" sz="2000" dirty="0" err="1">
                <a:latin typeface="Arial" panose="020B0604020202020204" pitchFamily="34" charset="0"/>
                <a:cs typeface="Arial" panose="020B0604020202020204" pitchFamily="34" charset="0"/>
              </a:rPr>
              <a:t>Yubi</a:t>
            </a:r>
            <a:r>
              <a:rPr lang="en-US" sz="2000" dirty="0">
                <a:latin typeface="Arial" panose="020B0604020202020204" pitchFamily="34" charset="0"/>
                <a:cs typeface="Arial" panose="020B0604020202020204" pitchFamily="34" charset="0"/>
              </a:rPr>
              <a:t> thinks that matter from the space rock and the planet are converted into energy of some sort, so the mass of the planet actually drops. (If you look at the hole, it looks like matter is lost, right?)</a:t>
            </a:r>
          </a:p>
        </p:txBody>
      </p:sp>
      <p:sp>
        <p:nvSpPr>
          <p:cNvPr id="4" name="TextBox 3"/>
          <p:cNvSpPr txBox="1"/>
          <p:nvPr/>
        </p:nvSpPr>
        <p:spPr>
          <a:xfrm>
            <a:off x="2774808" y="1174647"/>
            <a:ext cx="3596425" cy="584775"/>
          </a:xfrm>
          <a:prstGeom prst="rect">
            <a:avLst/>
          </a:prstGeom>
          <a:noFill/>
        </p:spPr>
        <p:txBody>
          <a:bodyPr wrap="square" rtlCol="0">
            <a:spAutoFit/>
          </a:bodyPr>
          <a:lstStyle/>
          <a:p>
            <a:r>
              <a:rPr lang="en-US" sz="3200" u="sng" dirty="0">
                <a:latin typeface="Arial" panose="020B0604020202020204" pitchFamily="34" charset="0"/>
                <a:cs typeface="Arial" panose="020B0604020202020204" pitchFamily="34" charset="0"/>
              </a:rPr>
              <a:t>FOUR CORNERS</a:t>
            </a:r>
          </a:p>
        </p:txBody>
      </p:sp>
    </p:spTree>
    <p:extLst>
      <p:ext uri="{BB962C8B-B14F-4D97-AF65-F5344CB8AC3E}">
        <p14:creationId xmlns:p14="http://schemas.microsoft.com/office/powerpoint/2010/main" val="26208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a:xfrm>
            <a:off x="1403771" y="0"/>
            <a:ext cx="6353490" cy="1325563"/>
          </a:xfrm>
        </p:spPr>
        <p:txBody>
          <a:bodyPr>
            <a:normAutofit/>
          </a:bodyPr>
          <a:lstStyle/>
          <a:p>
            <a:pPr>
              <a:lnSpc>
                <a:spcPct val="100000"/>
              </a:lnSpc>
            </a:pPr>
            <a:r>
              <a:rPr lang="en-US" sz="3200" dirty="0">
                <a:latin typeface="Arial" panose="020B0604020202020204" pitchFamily="34" charset="0"/>
                <a:cs typeface="Arial" panose="020B0604020202020204" pitchFamily="34" charset="0"/>
              </a:rPr>
              <a:t>What happens to mass when an actual space rock hits a planet?</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229547" y="2649268"/>
            <a:ext cx="8701938" cy="4009110"/>
          </a:xfrm>
        </p:spPr>
        <p:txBody>
          <a:bodyPr>
            <a:noAutofit/>
          </a:bodyPr>
          <a:lstStyle/>
          <a:p>
            <a:pPr indent="-365760">
              <a:lnSpc>
                <a:spcPct val="100000"/>
              </a:lnSpc>
              <a:spcBef>
                <a:spcPts val="0"/>
              </a:spcBef>
              <a:spcAft>
                <a:spcPts val="1200"/>
              </a:spcAft>
              <a:buFont typeface="Wingdings" panose="05000000000000000000" pitchFamily="2" charset="2"/>
              <a:buChar char="q"/>
            </a:pPr>
            <a:r>
              <a:rPr lang="en-US" sz="2000" b="1" dirty="0"/>
              <a:t>Angie</a:t>
            </a:r>
            <a:r>
              <a:rPr lang="en-US" sz="2000" dirty="0"/>
              <a:t> thinks the mass of the planet </a:t>
            </a:r>
            <a:r>
              <a:rPr lang="en-US" sz="2000" u="sng" dirty="0"/>
              <a:t>increases</a:t>
            </a:r>
            <a:r>
              <a:rPr lang="en-US" sz="2000" dirty="0"/>
              <a:t> by the mass of the space rock. </a:t>
            </a:r>
          </a:p>
          <a:p>
            <a:pPr indent="-365760">
              <a:lnSpc>
                <a:spcPct val="100000"/>
              </a:lnSpc>
              <a:spcBef>
                <a:spcPts val="0"/>
              </a:spcBef>
              <a:spcAft>
                <a:spcPts val="1200"/>
              </a:spcAft>
              <a:buFont typeface="Wingdings" panose="05000000000000000000" pitchFamily="2" charset="2"/>
              <a:buChar char="q"/>
            </a:pPr>
            <a:r>
              <a:rPr lang="en-US" sz="2000" b="1" dirty="0"/>
              <a:t>Ricardo</a:t>
            </a:r>
            <a:r>
              <a:rPr lang="en-US" sz="2000" dirty="0"/>
              <a:t> thinks that the mass of the planet </a:t>
            </a:r>
            <a:r>
              <a:rPr lang="en-US" sz="2000" u="sng" dirty="0"/>
              <a:t>increases a little</a:t>
            </a:r>
            <a:r>
              <a:rPr lang="en-US" sz="2000" dirty="0"/>
              <a:t> but that some mass is converted to energy. </a:t>
            </a:r>
          </a:p>
          <a:p>
            <a:pPr indent="-365760">
              <a:lnSpc>
                <a:spcPct val="100000"/>
              </a:lnSpc>
              <a:spcBef>
                <a:spcPts val="0"/>
              </a:spcBef>
              <a:spcAft>
                <a:spcPts val="1200"/>
              </a:spcAft>
              <a:buFont typeface="Wingdings" panose="05000000000000000000" pitchFamily="2" charset="2"/>
              <a:buChar char="q"/>
            </a:pPr>
            <a:r>
              <a:rPr lang="en-US" sz="2000" b="1" dirty="0"/>
              <a:t>Terrance</a:t>
            </a:r>
            <a:r>
              <a:rPr lang="en-US" sz="2000" dirty="0"/>
              <a:t> thinks the mass of the planet </a:t>
            </a:r>
            <a:r>
              <a:rPr lang="en-US" sz="2000" u="sng" dirty="0"/>
              <a:t>doesn’t change</a:t>
            </a:r>
            <a:r>
              <a:rPr lang="en-US" sz="2000" dirty="0"/>
              <a:t> because matter from the space rock and on the ground is vaporized.</a:t>
            </a:r>
          </a:p>
          <a:p>
            <a:pPr indent="-365760">
              <a:lnSpc>
                <a:spcPct val="100000"/>
              </a:lnSpc>
              <a:spcBef>
                <a:spcPts val="0"/>
              </a:spcBef>
              <a:spcAft>
                <a:spcPts val="1200"/>
              </a:spcAft>
              <a:buFont typeface="Wingdings" panose="05000000000000000000" pitchFamily="2" charset="2"/>
              <a:buChar char="q"/>
            </a:pPr>
            <a:r>
              <a:rPr lang="en-US" sz="2000" b="1" dirty="0" err="1"/>
              <a:t>Yubi</a:t>
            </a:r>
            <a:r>
              <a:rPr lang="en-US" sz="2000" dirty="0"/>
              <a:t> thinks that mass from the planet </a:t>
            </a:r>
            <a:r>
              <a:rPr lang="en-US" sz="2000" u="sng" dirty="0"/>
              <a:t>could decrease </a:t>
            </a:r>
            <a:r>
              <a:rPr lang="en-US" sz="2000" dirty="0"/>
              <a:t>because the speed of impact converts lots of the matter into heat or other forms of energy.</a:t>
            </a:r>
          </a:p>
        </p:txBody>
      </p:sp>
      <p:sp>
        <p:nvSpPr>
          <p:cNvPr id="4" name="TextBox 3"/>
          <p:cNvSpPr txBox="1"/>
          <p:nvPr/>
        </p:nvSpPr>
        <p:spPr>
          <a:xfrm>
            <a:off x="517231" y="1221420"/>
            <a:ext cx="8126569" cy="1477328"/>
          </a:xfrm>
          <a:prstGeom prst="rect">
            <a:avLst/>
          </a:prstGeom>
          <a:noFill/>
        </p:spPr>
        <p:txBody>
          <a:bodyPr wrap="square" rtlCol="0">
            <a:spAutoFit/>
          </a:bodyPr>
          <a:lstStyle/>
          <a:p>
            <a:pPr>
              <a:spcAft>
                <a:spcPts val="1200"/>
              </a:spcAft>
            </a:pPr>
            <a:r>
              <a:rPr lang="en-US" sz="2400" b="1" dirty="0"/>
              <a:t>FOUR CORNERS: </a:t>
            </a:r>
            <a:r>
              <a:rPr lang="en-US" sz="2400" dirty="0"/>
              <a:t>With whom do you agree most? </a:t>
            </a:r>
            <a:r>
              <a:rPr lang="en-US" sz="2400" u="sng" dirty="0"/>
              <a:t>CHOOSE ONE</a:t>
            </a:r>
            <a:r>
              <a:rPr lang="en-US" sz="2400" dirty="0"/>
              <a:t>.</a:t>
            </a:r>
          </a:p>
          <a:p>
            <a:pPr>
              <a:spcAft>
                <a:spcPts val="1200"/>
              </a:spcAft>
            </a:pPr>
            <a:r>
              <a:rPr lang="en-US" sz="3200" dirty="0"/>
              <a:t>Write about your choice in Doodle Box L.</a:t>
            </a:r>
          </a:p>
        </p:txBody>
      </p:sp>
      <p:pic>
        <p:nvPicPr>
          <p:cNvPr id="6" name="Picture 5" descr="A picture containing icon&#10;&#10;Description automatically generated">
            <a:extLst>
              <a:ext uri="{FF2B5EF4-FFF2-40B4-BE49-F238E27FC236}">
                <a16:creationId xmlns:a16="http://schemas.microsoft.com/office/drawing/2014/main" id="{D8AA63BE-3F68-5C4B-B1E5-F489F9F1010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57261" y="972532"/>
            <a:ext cx="1184148" cy="987552"/>
          </a:xfrm>
          <a:prstGeom prst="rect">
            <a:avLst/>
          </a:prstGeom>
        </p:spPr>
      </p:pic>
    </p:spTree>
    <p:extLst>
      <p:ext uri="{BB962C8B-B14F-4D97-AF65-F5344CB8AC3E}">
        <p14:creationId xmlns:p14="http://schemas.microsoft.com/office/powerpoint/2010/main" val="20654516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F6A4-A1A8-D74F-B04B-16FB905BEEAC}"/>
              </a:ext>
            </a:extLst>
          </p:cNvPr>
          <p:cNvSpPr>
            <a:spLocks noGrp="1"/>
          </p:cNvSpPr>
          <p:nvPr>
            <p:ph type="title"/>
          </p:nvPr>
        </p:nvSpPr>
        <p:spPr>
          <a:xfrm>
            <a:off x="1403771" y="0"/>
            <a:ext cx="6353490" cy="1325563"/>
          </a:xfrm>
        </p:spPr>
        <p:txBody>
          <a:bodyPr>
            <a:normAutofit/>
          </a:bodyPr>
          <a:lstStyle/>
          <a:p>
            <a:pPr>
              <a:lnSpc>
                <a:spcPct val="100000"/>
              </a:lnSpc>
            </a:pPr>
            <a:r>
              <a:rPr lang="en-US" sz="3200" dirty="0">
                <a:latin typeface="Arial" panose="020B0604020202020204" pitchFamily="34" charset="0"/>
                <a:cs typeface="Arial" panose="020B0604020202020204" pitchFamily="34" charset="0"/>
              </a:rPr>
              <a:t>What happens to mass when an actual space rock hits a planet?</a:t>
            </a:r>
          </a:p>
        </p:txBody>
      </p:sp>
      <p:sp>
        <p:nvSpPr>
          <p:cNvPr id="3" name="Content Placeholder 2">
            <a:extLst>
              <a:ext uri="{FF2B5EF4-FFF2-40B4-BE49-F238E27FC236}">
                <a16:creationId xmlns:a16="http://schemas.microsoft.com/office/drawing/2014/main" id="{F3639A78-7330-2047-8A3E-C92F3BD84F66}"/>
              </a:ext>
            </a:extLst>
          </p:cNvPr>
          <p:cNvSpPr>
            <a:spLocks noGrp="1"/>
          </p:cNvSpPr>
          <p:nvPr>
            <p:ph sz="half" idx="1"/>
          </p:nvPr>
        </p:nvSpPr>
        <p:spPr>
          <a:xfrm>
            <a:off x="517231" y="2649268"/>
            <a:ext cx="8414254" cy="4009110"/>
          </a:xfrm>
        </p:spPr>
        <p:txBody>
          <a:bodyPr>
            <a:noAutofit/>
          </a:bodyPr>
          <a:lstStyle/>
          <a:p>
            <a:pPr marL="0" indent="0">
              <a:lnSpc>
                <a:spcPct val="100000"/>
              </a:lnSpc>
              <a:spcBef>
                <a:spcPts val="0"/>
              </a:spcBef>
              <a:spcAft>
                <a:spcPts val="1200"/>
              </a:spcAft>
              <a:buNone/>
            </a:pPr>
            <a:r>
              <a:rPr lang="en-US" sz="2000" b="1" dirty="0"/>
              <a:t>Angie</a:t>
            </a:r>
            <a:r>
              <a:rPr lang="en-US" sz="2000" dirty="0"/>
              <a:t> thinks the mass of the planet </a:t>
            </a:r>
            <a:r>
              <a:rPr lang="en-US" sz="2000" u="sng" dirty="0"/>
              <a:t>increases</a:t>
            </a:r>
            <a:r>
              <a:rPr lang="en-US" sz="2000" dirty="0"/>
              <a:t> by the mass of the space rock. </a:t>
            </a:r>
          </a:p>
          <a:p>
            <a:pPr marL="0" indent="0">
              <a:lnSpc>
                <a:spcPct val="100000"/>
              </a:lnSpc>
              <a:spcBef>
                <a:spcPts val="0"/>
              </a:spcBef>
              <a:spcAft>
                <a:spcPts val="1200"/>
              </a:spcAft>
              <a:buNone/>
            </a:pPr>
            <a:r>
              <a:rPr lang="en-US" sz="2000" b="1" dirty="0"/>
              <a:t>Ricardo</a:t>
            </a:r>
            <a:r>
              <a:rPr lang="en-US" sz="2000" dirty="0"/>
              <a:t> thinks that the mass of the planet </a:t>
            </a:r>
            <a:r>
              <a:rPr lang="en-US" sz="2000" u="sng" dirty="0"/>
              <a:t>increases a little</a:t>
            </a:r>
            <a:r>
              <a:rPr lang="en-US" sz="2000" dirty="0"/>
              <a:t> but that some mass is converted to energy. </a:t>
            </a:r>
          </a:p>
          <a:p>
            <a:pPr marL="0" indent="0">
              <a:lnSpc>
                <a:spcPct val="100000"/>
              </a:lnSpc>
              <a:spcBef>
                <a:spcPts val="0"/>
              </a:spcBef>
              <a:spcAft>
                <a:spcPts val="1200"/>
              </a:spcAft>
              <a:buNone/>
            </a:pPr>
            <a:r>
              <a:rPr lang="en-US" sz="2000" b="1" dirty="0"/>
              <a:t>Terrance</a:t>
            </a:r>
            <a:r>
              <a:rPr lang="en-US" sz="2000" dirty="0"/>
              <a:t> thinks the mass of the planet </a:t>
            </a:r>
            <a:r>
              <a:rPr lang="en-US" sz="2000" u="sng" dirty="0"/>
              <a:t>doesn’t change</a:t>
            </a:r>
            <a:r>
              <a:rPr lang="en-US" sz="2000" dirty="0"/>
              <a:t> because matter from the space rock and on the ground is vaporized.</a:t>
            </a:r>
          </a:p>
          <a:p>
            <a:pPr marL="0" indent="0">
              <a:lnSpc>
                <a:spcPct val="100000"/>
              </a:lnSpc>
              <a:spcBef>
                <a:spcPts val="0"/>
              </a:spcBef>
              <a:spcAft>
                <a:spcPts val="1200"/>
              </a:spcAft>
              <a:buNone/>
            </a:pPr>
            <a:r>
              <a:rPr lang="en-US" sz="2000" b="1" dirty="0" err="1"/>
              <a:t>Yubi</a:t>
            </a:r>
            <a:r>
              <a:rPr lang="en-US" sz="2000" dirty="0"/>
              <a:t> thinks that mass from the planet </a:t>
            </a:r>
            <a:r>
              <a:rPr lang="en-US" sz="2000" u="sng" dirty="0"/>
              <a:t>could decrease </a:t>
            </a:r>
            <a:r>
              <a:rPr lang="en-US" sz="2000" dirty="0"/>
              <a:t>because the speed of impact converts lots of the matter into heat or other forms of energy.</a:t>
            </a:r>
          </a:p>
        </p:txBody>
      </p:sp>
      <p:sp>
        <p:nvSpPr>
          <p:cNvPr id="4" name="TextBox 3"/>
          <p:cNvSpPr txBox="1"/>
          <p:nvPr/>
        </p:nvSpPr>
        <p:spPr>
          <a:xfrm>
            <a:off x="517231" y="1381946"/>
            <a:ext cx="8126569" cy="1169551"/>
          </a:xfrm>
          <a:prstGeom prst="rect">
            <a:avLst/>
          </a:prstGeom>
          <a:noFill/>
        </p:spPr>
        <p:txBody>
          <a:bodyPr wrap="square" rtlCol="0">
            <a:spAutoFit/>
          </a:bodyPr>
          <a:lstStyle/>
          <a:p>
            <a:pPr>
              <a:spcAft>
                <a:spcPts val="1200"/>
              </a:spcAft>
            </a:pPr>
            <a:r>
              <a:rPr lang="en-US" sz="2800" b="1" dirty="0"/>
              <a:t>With whom do you agree most NOW?</a:t>
            </a:r>
          </a:p>
          <a:p>
            <a:pPr>
              <a:spcAft>
                <a:spcPts val="1200"/>
              </a:spcAft>
            </a:pPr>
            <a:r>
              <a:rPr lang="en-US" sz="3200" dirty="0"/>
              <a:t>Write about your choice in Doodle Box L.</a:t>
            </a:r>
          </a:p>
        </p:txBody>
      </p:sp>
      <p:pic>
        <p:nvPicPr>
          <p:cNvPr id="7" name="Picture 6" descr="A picture containing icon&#10;&#10;Description automatically generated">
            <a:extLst>
              <a:ext uri="{FF2B5EF4-FFF2-40B4-BE49-F238E27FC236}">
                <a16:creationId xmlns:a16="http://schemas.microsoft.com/office/drawing/2014/main" id="{8A022CC4-268A-FB41-B402-512E4822F47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57261" y="972532"/>
            <a:ext cx="1184148" cy="987552"/>
          </a:xfrm>
          <a:prstGeom prst="rect">
            <a:avLst/>
          </a:prstGeom>
        </p:spPr>
      </p:pic>
    </p:spTree>
    <p:extLst>
      <p:ext uri="{BB962C8B-B14F-4D97-AF65-F5344CB8AC3E}">
        <p14:creationId xmlns:p14="http://schemas.microsoft.com/office/powerpoint/2010/main" val="4696708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ADE346-3CC0-4FFD-B58C-EE65746460EA}"/>
              </a:ext>
            </a:extLst>
          </p:cNvPr>
          <p:cNvSpPr>
            <a:spLocks noGrp="1"/>
          </p:cNvSpPr>
          <p:nvPr>
            <p:ph idx="1"/>
          </p:nvPr>
        </p:nvSpPr>
        <p:spPr>
          <a:xfrm>
            <a:off x="469993" y="503489"/>
            <a:ext cx="8240374" cy="3682179"/>
          </a:xfrm>
        </p:spPr>
        <p:txBody>
          <a:bodyPr>
            <a:noAutofit/>
          </a:bodyPr>
          <a:lstStyle/>
          <a:p>
            <a:pPr marL="0" indent="0">
              <a:lnSpc>
                <a:spcPct val="100000"/>
              </a:lnSpc>
              <a:spcBef>
                <a:spcPts val="0"/>
              </a:spcBef>
              <a:spcAft>
                <a:spcPts val="1200"/>
              </a:spcAft>
              <a:buNone/>
            </a:pPr>
            <a:r>
              <a:rPr lang="en-US" u="sng" dirty="0">
                <a:latin typeface="Arial" panose="020B0604020202020204" pitchFamily="34" charset="0"/>
                <a:cs typeface="Arial" panose="020B0604020202020204" pitchFamily="34" charset="0"/>
              </a:rPr>
              <a:t>What happened to the matter at </a:t>
            </a:r>
            <a:r>
              <a:rPr lang="en-US" u="sng" dirty="0" err="1">
                <a:latin typeface="Arial" panose="020B0604020202020204" pitchFamily="34" charset="0"/>
                <a:cs typeface="Arial" panose="020B0604020202020204" pitchFamily="34" charset="0"/>
              </a:rPr>
              <a:t>Barringer</a:t>
            </a:r>
            <a:r>
              <a:rPr lang="en-US" u="sng" dirty="0">
                <a:latin typeface="Arial" panose="020B0604020202020204" pitchFamily="34" charset="0"/>
                <a:cs typeface="Arial" panose="020B0604020202020204" pitchFamily="34" charset="0"/>
              </a:rPr>
              <a:t> Crater?</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Very little of the original mass (about 150,000 tons) survived the impact. Most was “vaporized” and remains in the soil around the crater as tiny metal spheroids that condensed out of a vapor cloud that formed on impact. </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In total just about </a:t>
            </a:r>
            <a:r>
              <a:rPr lang="en-US" sz="2400" u="sng" dirty="0">
                <a:latin typeface="Arial" panose="020B0604020202020204" pitchFamily="34" charset="0"/>
                <a:cs typeface="Arial" panose="020B0604020202020204" pitchFamily="34" charset="0"/>
              </a:rPr>
              <a:t>30</a:t>
            </a:r>
            <a:r>
              <a:rPr lang="en-US" sz="2400" dirty="0">
                <a:latin typeface="Arial" panose="020B0604020202020204" pitchFamily="34" charset="0"/>
                <a:cs typeface="Arial" panose="020B0604020202020204" pitchFamily="34" charset="0"/>
              </a:rPr>
              <a:t> tons of actual meteorite fragments have been found in the area. Many of the pieces were collected soon after 1886, the year when the first piece was found. </a:t>
            </a:r>
          </a:p>
          <a:p>
            <a:pPr>
              <a:lnSpc>
                <a:spcPct val="100000"/>
              </a:lnSpc>
              <a:spcBef>
                <a:spcPts val="0"/>
              </a:spcBef>
              <a:spcAft>
                <a:spcPts val="1200"/>
              </a:spcAft>
            </a:pPr>
            <a:r>
              <a:rPr lang="en-US" sz="2400" dirty="0">
                <a:latin typeface="Arial" panose="020B0604020202020204" pitchFamily="34" charset="0"/>
                <a:cs typeface="Arial" panose="020B0604020202020204" pitchFamily="34" charset="0"/>
              </a:rPr>
              <a:t>The trading post owner near the crater sold over 5 tons of irons to museums all over the world. By the time </a:t>
            </a:r>
            <a:r>
              <a:rPr lang="en-US" sz="2400" dirty="0" err="1">
                <a:latin typeface="Arial" panose="020B0604020202020204" pitchFamily="34" charset="0"/>
                <a:cs typeface="Arial" panose="020B0604020202020204" pitchFamily="34" charset="0"/>
              </a:rPr>
              <a:t>Barringer</a:t>
            </a:r>
            <a:r>
              <a:rPr lang="en-US" sz="2400" dirty="0">
                <a:latin typeface="Arial" panose="020B0604020202020204" pitchFamily="34" charset="0"/>
                <a:cs typeface="Arial" panose="020B0604020202020204" pitchFamily="34" charset="0"/>
              </a:rPr>
              <a:t> arrived in 1904 very few meteorites could be found lying on the surface. Today no hunting for meteorites is permitted in the area.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2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88046</TotalTime>
  <Words>50365</Words>
  <Application>Microsoft Office PowerPoint</Application>
  <PresentationFormat>Overhead</PresentationFormat>
  <Paragraphs>3378</Paragraphs>
  <Slides>217</Slides>
  <Notes>213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217</vt:i4>
      </vt:variant>
    </vt:vector>
  </HeadingPairs>
  <TitlesOfParts>
    <vt:vector size="225" baseType="lpstr">
      <vt:lpstr>Arial</vt:lpstr>
      <vt:lpstr>Calibri</vt:lpstr>
      <vt:lpstr>Calibri Light</vt:lpstr>
      <vt:lpstr>Helvetica Light</vt:lpstr>
      <vt:lpstr>Mangal</vt:lpstr>
      <vt:lpstr>Times New Roman</vt:lpstr>
      <vt:lpstr>Wingdings</vt:lpstr>
      <vt:lpstr>Office Theme</vt:lpstr>
      <vt:lpstr>PowerPoint Presentation</vt:lpstr>
      <vt:lpstr>How to use these slides…</vt:lpstr>
      <vt:lpstr>How to really use these slides… A note about coherence.</vt:lpstr>
      <vt:lpstr>Phenomenon-Question-Model</vt:lpstr>
      <vt:lpstr>Symbols</vt:lpstr>
      <vt:lpstr>LS 01: Learning Segment Overview</vt:lpstr>
      <vt:lpstr>LS 01: Phenomenon – Comparing Earth to Others</vt:lpstr>
      <vt:lpstr>LS 01: Introducing the Four Spheres</vt:lpstr>
      <vt:lpstr>LS 01: Earth Science for Biologists</vt:lpstr>
      <vt:lpstr>Describing the Earth</vt:lpstr>
      <vt:lpstr>PowerPoint Presentation</vt:lpstr>
      <vt:lpstr>Earth: Describe what you see…</vt:lpstr>
      <vt:lpstr>Earth: Describe what you see…</vt:lpstr>
      <vt:lpstr>Earth: Describe what you see…</vt:lpstr>
      <vt:lpstr>Earth—What did you notice?</vt:lpstr>
      <vt:lpstr>Group Talk—Discussion Protocol: Microphone</vt:lpstr>
      <vt:lpstr>Share Out</vt:lpstr>
      <vt:lpstr>PowerPoint Presentation</vt:lpstr>
      <vt:lpstr>How does Earth compare with other nearby objects in the solar system?</vt:lpstr>
      <vt:lpstr>Earth</vt:lpstr>
      <vt:lpstr>Earth</vt:lpstr>
      <vt:lpstr>Earth</vt:lpstr>
      <vt:lpstr>Earth</vt:lpstr>
      <vt:lpstr>Keep in mind these objects are not all the same size as earth.</vt:lpstr>
      <vt:lpstr>PowerPoint Presentation</vt:lpstr>
      <vt:lpstr>Comparing Pictures  of the Inner Planets &amp; Moon</vt:lpstr>
      <vt:lpstr>Comparing Data  on the Inner Planets &amp; Moon</vt:lpstr>
      <vt:lpstr>Comparing Data  on the Inner Planets &amp; Moon</vt:lpstr>
      <vt:lpstr>Comparing Data  on the Inner Planets &amp; Moon</vt:lpstr>
      <vt:lpstr>Comparing Data  on the Inner Planets &amp; Moon</vt:lpstr>
      <vt:lpstr>Comparing Data  on the Inner Planets &amp; Moon</vt:lpstr>
      <vt:lpstr>Mix it up!</vt:lpstr>
      <vt:lpstr>In the new mixed groups…</vt:lpstr>
      <vt:lpstr>PowerPoint Presentation</vt:lpstr>
      <vt:lpstr>PowerPoint Presentation</vt:lpstr>
      <vt:lpstr>Big Differences…</vt:lpstr>
      <vt:lpstr>PowerPoint Presentation</vt:lpstr>
      <vt:lpstr>Big Differences…</vt:lpstr>
      <vt:lpstr>You will get a new handout for reference.</vt:lpstr>
      <vt:lpstr>LS 01: Learning Segment Summary</vt:lpstr>
      <vt:lpstr>LS 02: Learning Segment Overview</vt:lpstr>
      <vt:lpstr>LS 02: Driving Question – How did our unique Earth form?</vt:lpstr>
      <vt:lpstr>Questions— What are you wondering about?</vt:lpstr>
      <vt:lpstr>Questions— What are you wondering about?</vt:lpstr>
      <vt:lpstr>Questions— What are you wondering about?</vt:lpstr>
      <vt:lpstr>PowerPoint Presentation</vt:lpstr>
      <vt:lpstr>PowerPoint Presentation</vt:lpstr>
      <vt:lpstr>PowerPoint Presentation</vt:lpstr>
      <vt:lpstr>PowerPoint Presentation</vt:lpstr>
      <vt:lpstr>Try to Identify the Driving Question</vt:lpstr>
      <vt:lpstr>Our Driving Question</vt:lpstr>
      <vt:lpstr>LS 02: Learning Segment Summary</vt:lpstr>
      <vt:lpstr>LS 03: Learning Segment Overview</vt:lpstr>
      <vt:lpstr>LS 03: Phenomenon – Barringer Crater</vt:lpstr>
      <vt:lpstr>Navigation</vt:lpstr>
      <vt:lpstr>Navigation</vt:lpstr>
      <vt:lpstr>LS 03: Teacher Supplement – Taking Notes</vt:lpstr>
      <vt:lpstr>LS 03: Teacher Supplement - Earth Science for Biologists</vt:lpstr>
      <vt:lpstr>PowerPoint Presentation</vt:lpstr>
      <vt:lpstr>So, what might have  caused this hole to form?</vt:lpstr>
      <vt:lpstr>What might have caused this feature in the land?</vt:lpstr>
      <vt:lpstr>More Information on the Phenomenon</vt:lpstr>
      <vt:lpstr>Could this phenomenon in Arizona have been caused by a space rock hitting the Earth?</vt:lpstr>
      <vt:lpstr>Science and Skepticism</vt:lpstr>
      <vt:lpstr>Could this phenomenon in Arizona have been caused by a space rock hitting the Earth?</vt:lpstr>
      <vt:lpstr>PowerPoint Presentation</vt:lpstr>
      <vt:lpstr>“Two Asteroids Safely Fly by Earth”</vt:lpstr>
      <vt:lpstr>Our question: Could this phenomenon in Arizona have been caused by a space rock hitting the Earth?</vt:lpstr>
      <vt:lpstr>Could this phenomenon in Arizona have been caused by a space rock hitting the Earth?</vt:lpstr>
      <vt:lpstr>PowerPoint Presentation</vt:lpstr>
      <vt:lpstr>PowerPoint Presentation</vt:lpstr>
      <vt:lpstr>PowerPoint Presentation</vt:lpstr>
      <vt:lpstr>Let’s quickly record what we’ve learned…</vt:lpstr>
      <vt:lpstr>Our question: Could this phenomenon in Arizona have been caused by a space rock hitting the Earth?</vt:lpstr>
      <vt:lpstr>Our question: Could this phenomenon in Arizona have been caused by a space rock hitting the Earth?</vt:lpstr>
      <vt:lpstr>Back to that hole in the ground…</vt:lpstr>
      <vt:lpstr>But wait…</vt:lpstr>
      <vt:lpstr>PowerPoint Presentation</vt:lpstr>
      <vt:lpstr>PowerPoint Presentation</vt:lpstr>
      <vt:lpstr>LS 03: Learning Segment Summary</vt:lpstr>
      <vt:lpstr>LS 04: Learning Segment Overview</vt:lpstr>
      <vt:lpstr>LS 04: Preparing for the Lab</vt:lpstr>
      <vt:lpstr>Navigation</vt:lpstr>
      <vt:lpstr>Teacher Notes: Using Warm-ups</vt:lpstr>
      <vt:lpstr>Let’s Try It!</vt:lpstr>
      <vt:lpstr>PowerPoint Presentation</vt:lpstr>
      <vt:lpstr>What did we learn?</vt:lpstr>
      <vt:lpstr>LS 04: Learning Segment Summary</vt:lpstr>
      <vt:lpstr>LS 05: Learning Segment Overview</vt:lpstr>
      <vt:lpstr>LS 05: Preparing for the Discussion</vt:lpstr>
      <vt:lpstr>LS 05: Four Corners</vt:lpstr>
      <vt:lpstr>Navigation</vt:lpstr>
      <vt:lpstr>Was the crater lab “realistic”?</vt:lpstr>
      <vt:lpstr>What do we think?</vt:lpstr>
      <vt:lpstr>What happens to mass when an actual space rock hits a planet?</vt:lpstr>
      <vt:lpstr>What happens to mass when an actual space rock hits a planet?</vt:lpstr>
      <vt:lpstr>What happens to mass when an actual space rock hits a planet?</vt:lpstr>
      <vt:lpstr>What happens to mass when an actual space rock hits a planet?</vt:lpstr>
      <vt:lpstr>PowerPoint Presentation</vt:lpstr>
      <vt:lpstr>LS 05: Learning Segment Summary</vt:lpstr>
      <vt:lpstr>LS 06: Learning Segment Overview</vt:lpstr>
      <vt:lpstr>LS 06: Preparing for the On-line Simulation</vt:lpstr>
      <vt:lpstr>LS 06: Conversations About Energy; Resources</vt:lpstr>
      <vt:lpstr>Navigation: What have we learned over the past couple of days? </vt:lpstr>
      <vt:lpstr>Still some questions…</vt:lpstr>
      <vt:lpstr>Impact Simulator Exercise</vt:lpstr>
      <vt:lpstr>Simulate Meteor Impacts  and Examine the Results</vt:lpstr>
      <vt:lpstr>Examine the Results</vt:lpstr>
      <vt:lpstr>While Observing the Impact Simulator</vt:lpstr>
      <vt:lpstr>Impact Simulator Results</vt:lpstr>
      <vt:lpstr>Impact Simulator Results</vt:lpstr>
      <vt:lpstr>Impact Simulator Results</vt:lpstr>
      <vt:lpstr>Do you notice any patterns in your data?</vt:lpstr>
      <vt:lpstr>Impact Simulator Class Data Summary Table</vt:lpstr>
      <vt:lpstr>Impact Simulator Class Data Summary Table</vt:lpstr>
      <vt:lpstr>LS 06: Learning Segment Summary</vt:lpstr>
      <vt:lpstr>LS 07: Learning Segment Overview</vt:lpstr>
      <vt:lpstr>LS 07: Preparing for the Lab</vt:lpstr>
      <vt:lpstr>LS 07: Preparing Your Students for Calculations</vt:lpstr>
      <vt:lpstr>Navigation: What have we learned over the past couple of days? </vt:lpstr>
      <vt:lpstr>Focusing on Energy…</vt:lpstr>
      <vt:lpstr>What is energy?</vt:lpstr>
      <vt:lpstr>Shifting to a Focus on Energy…</vt:lpstr>
      <vt:lpstr>Energy During the Dropping Objects Lab</vt:lpstr>
      <vt:lpstr>PowerPoint Presentation</vt:lpstr>
      <vt:lpstr>Let’s focus on mass first.</vt:lpstr>
      <vt:lpstr>Now let’s focus on height…</vt:lpstr>
      <vt:lpstr>Height and Energy</vt:lpstr>
      <vt:lpstr>Height and Energy</vt:lpstr>
      <vt:lpstr>Properties of Energy…</vt:lpstr>
      <vt:lpstr>Thinking about meteors…</vt:lpstr>
      <vt:lpstr>Shifting to a Focus on Energy…</vt:lpstr>
      <vt:lpstr>What are we doing?</vt:lpstr>
      <vt:lpstr>Practice the Procedure Before You Start</vt:lpstr>
      <vt:lpstr>PowerPoint Presentation</vt:lpstr>
      <vt:lpstr>PowerPoint Presentation</vt:lpstr>
      <vt:lpstr>PowerPoint Presentation</vt:lpstr>
      <vt:lpstr>So what happened?</vt:lpstr>
      <vt:lpstr>Conclusion:</vt:lpstr>
      <vt:lpstr>Applying What We’ve Learned to Impacts:</vt:lpstr>
      <vt:lpstr>PowerPoint Presentation</vt:lpstr>
      <vt:lpstr>More about energy…</vt:lpstr>
      <vt:lpstr>Joules</vt:lpstr>
      <vt:lpstr>How much kinetic energy do meteors have?</vt:lpstr>
      <vt:lpstr>Let’s do some math!</vt:lpstr>
      <vt:lpstr>Let’s do some math…</vt:lpstr>
      <vt:lpstr>PowerPoint Presentation</vt:lpstr>
      <vt:lpstr>Question:</vt:lpstr>
      <vt:lpstr>Challenge Statements</vt:lpstr>
      <vt:lpstr>Challenge Statements</vt:lpstr>
      <vt:lpstr>Challenge Statements: Summary</vt:lpstr>
      <vt:lpstr>LS 07: Learning Segment Summary</vt:lpstr>
      <vt:lpstr>LS 08: Learning Segment Overview</vt:lpstr>
      <vt:lpstr>LS 08: Building a Model (Finally)</vt:lpstr>
      <vt:lpstr>LS 08: Building a Model (Finally)</vt:lpstr>
      <vt:lpstr>LS 08: Building a Model (Finally)</vt:lpstr>
      <vt:lpstr>Navigation: What have we learned over the past couple of weeks? </vt:lpstr>
      <vt:lpstr>PowerPoint Presentation</vt:lpstr>
      <vt:lpstr>But first… What does it mean to develop a model?</vt:lpstr>
      <vt:lpstr>Rewind the clock… </vt:lpstr>
      <vt:lpstr>Rewind the clock… </vt:lpstr>
      <vt:lpstr>PowerPoint Presentation</vt:lpstr>
      <vt:lpstr>How did things start out? (Panel 1) What can we agree on as a starting point?</vt:lpstr>
      <vt:lpstr>PowerPoint Presentation</vt:lpstr>
      <vt:lpstr>PowerPoint Presentation</vt:lpstr>
      <vt:lpstr>So what is our model for Earth formation at this point? </vt:lpstr>
      <vt:lpstr>Rewind the clock! </vt:lpstr>
      <vt:lpstr>Silent “Board Meeting”</vt:lpstr>
      <vt:lpstr>Back to the Drawing Board</vt:lpstr>
      <vt:lpstr>So what is our model for Earth formation at this point? </vt:lpstr>
      <vt:lpstr>Our model for  Formation of the Earth</vt:lpstr>
      <vt:lpstr>LS 08: Learning Segment Wrap-Up</vt:lpstr>
      <vt:lpstr>LS 09: Learning Segment Overview</vt:lpstr>
      <vt:lpstr>LS 09: Exploring Gravity</vt:lpstr>
      <vt:lpstr>Thinking About Gravity</vt:lpstr>
      <vt:lpstr>Gravity, Weight and Mass</vt:lpstr>
      <vt:lpstr>Gravity, Weight and Mass</vt:lpstr>
      <vt:lpstr>Gravity, Weight and Mass</vt:lpstr>
      <vt:lpstr>What’s going on with gravity?</vt:lpstr>
      <vt:lpstr>What did we learn?</vt:lpstr>
      <vt:lpstr>How does gravity relate back to the Formation of Earth?</vt:lpstr>
      <vt:lpstr>Let’s revisit our model…</vt:lpstr>
      <vt:lpstr>Rewind, Rewind, Rewind the Clock All the way back to the VERY beginning.</vt:lpstr>
      <vt:lpstr>LS 09: Learning Segment Summary</vt:lpstr>
      <vt:lpstr>LS 10: Learning Segment Overview</vt:lpstr>
      <vt:lpstr>LS 10: A Last Step</vt:lpstr>
      <vt:lpstr>LS 10: A Last Step</vt:lpstr>
      <vt:lpstr>LS 10: Finalizing the Model</vt:lpstr>
      <vt:lpstr>LS 10: Finalizing the Model</vt:lpstr>
      <vt:lpstr>LS10: Sample model statements about cooling…</vt:lpstr>
      <vt:lpstr>Reviewing Our Model</vt:lpstr>
      <vt:lpstr>Cooling</vt:lpstr>
      <vt:lpstr>Cooling Lab: Prep the Butter</vt:lpstr>
      <vt:lpstr>Cooling Lab: While we wait…</vt:lpstr>
      <vt:lpstr>Cooling Lab: After Cooling</vt:lpstr>
      <vt:lpstr>PowerPoint Presentation</vt:lpstr>
      <vt:lpstr>Our model.</vt:lpstr>
      <vt:lpstr>PowerPoint Presentation</vt:lpstr>
      <vt:lpstr>PowerPoint Presentation</vt:lpstr>
      <vt:lpstr>You will get two handouts:</vt:lpstr>
      <vt:lpstr>Reading Protocol</vt:lpstr>
      <vt:lpstr>What’s next?</vt:lpstr>
      <vt:lpstr>LS 10: Learning Segment Summary</vt:lpstr>
      <vt:lpstr>Supplemental Materials (for Learning Segment 03)</vt:lpstr>
      <vt:lpstr>Could this phenomenon in Arizona have been caused by a space rock hitting the Earth?</vt:lpstr>
      <vt:lpstr>Could this phenomenon in Arizona have been caused by a space rock hitting the Earth?</vt:lpstr>
      <vt:lpstr>Pingualuit Crater (Northern Canada)</vt:lpstr>
      <vt:lpstr>Hidden craters…</vt:lpstr>
      <vt:lpstr>PowerPoint Presentation</vt:lpstr>
      <vt:lpstr>Craters and their ages: </vt:lpstr>
      <vt:lpstr>What happened in Russia (in 2013)?</vt:lpstr>
      <vt:lpstr>What happened in Russia (in 2013)?</vt:lpstr>
      <vt:lpstr>The Tunguska Event (1908)</vt:lpstr>
      <vt:lpstr>Comparing the Space Rocks (1908 and 2013)</vt:lpstr>
      <vt:lpstr>The Wabar Craters</vt:lpstr>
      <vt:lpstr>The Comet that Killed the Dinosaurs</vt:lpstr>
      <vt:lpstr>Supplemental Resources &amp;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Hedman</dc:creator>
  <cp:lastModifiedBy>Chris Griesemer</cp:lastModifiedBy>
  <cp:revision>969</cp:revision>
  <cp:lastPrinted>2019-09-12T04:36:27Z</cp:lastPrinted>
  <dcterms:created xsi:type="dcterms:W3CDTF">2019-08-29T23:00:29Z</dcterms:created>
  <dcterms:modified xsi:type="dcterms:W3CDTF">2021-09-28T20:27:44Z</dcterms:modified>
</cp:coreProperties>
</file>