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omments/comment2.xml" ContentType="application/vnd.openxmlformats-officedocument.presentationml.comment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omments/comment3.xml" ContentType="application/vnd.openxmlformats-officedocument.presentationml.comment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1.xml" ContentType="application/vnd.openxmlformats-officedocument.drawingml.chart+xml"/>
  <Override PartName="/ppt/notesSlides/notesSlide75.xml" ContentType="application/vnd.openxmlformats-officedocument.presentationml.notesSlide+xml"/>
  <Override PartName="/ppt/charts/chart2.xml" ContentType="application/vnd.openxmlformats-officedocument.drawingml.chart+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32" r:id="rId1"/>
  </p:sldMasterIdLst>
  <p:notesMasterIdLst>
    <p:notesMasterId r:id="rId93"/>
  </p:notesMasterIdLst>
  <p:sldIdLst>
    <p:sldId id="1055" r:id="rId2"/>
    <p:sldId id="784" r:id="rId3"/>
    <p:sldId id="966" r:id="rId4"/>
    <p:sldId id="580" r:id="rId5"/>
    <p:sldId id="259" r:id="rId6"/>
    <p:sldId id="260" r:id="rId7"/>
    <p:sldId id="1054" r:id="rId8"/>
    <p:sldId id="1057" r:id="rId9"/>
    <p:sldId id="261" r:id="rId10"/>
    <p:sldId id="262" r:id="rId11"/>
    <p:sldId id="1068" r:id="rId12"/>
    <p:sldId id="264" r:id="rId13"/>
    <p:sldId id="266" r:id="rId14"/>
    <p:sldId id="1065" r:id="rId15"/>
    <p:sldId id="267" r:id="rId16"/>
    <p:sldId id="268" r:id="rId17"/>
    <p:sldId id="1074"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1056" r:id="rId46"/>
    <p:sldId id="296" r:id="rId47"/>
    <p:sldId id="297" r:id="rId48"/>
    <p:sldId id="298" r:id="rId49"/>
    <p:sldId id="299" r:id="rId50"/>
    <p:sldId id="300" r:id="rId51"/>
    <p:sldId id="301" r:id="rId52"/>
    <p:sldId id="1075" r:id="rId53"/>
    <p:sldId id="302" r:id="rId54"/>
    <p:sldId id="303" r:id="rId55"/>
    <p:sldId id="304" r:id="rId56"/>
    <p:sldId id="305" r:id="rId57"/>
    <p:sldId id="306" r:id="rId58"/>
    <p:sldId id="307" r:id="rId59"/>
    <p:sldId id="308" r:id="rId60"/>
    <p:sldId id="1048" r:id="rId61"/>
    <p:sldId id="309" r:id="rId62"/>
    <p:sldId id="385" r:id="rId63"/>
    <p:sldId id="1058" r:id="rId64"/>
    <p:sldId id="362" r:id="rId65"/>
    <p:sldId id="1059" r:id="rId66"/>
    <p:sldId id="1060" r:id="rId67"/>
    <p:sldId id="366" r:id="rId68"/>
    <p:sldId id="396" r:id="rId69"/>
    <p:sldId id="369" r:id="rId70"/>
    <p:sldId id="1061" r:id="rId71"/>
    <p:sldId id="1076" r:id="rId72"/>
    <p:sldId id="989" r:id="rId73"/>
    <p:sldId id="330" r:id="rId74"/>
    <p:sldId id="331" r:id="rId75"/>
    <p:sldId id="399" r:id="rId76"/>
    <p:sldId id="334" r:id="rId77"/>
    <p:sldId id="1079" r:id="rId78"/>
    <p:sldId id="358" r:id="rId79"/>
    <p:sldId id="990" r:id="rId80"/>
    <p:sldId id="1050" r:id="rId81"/>
    <p:sldId id="1052" r:id="rId82"/>
    <p:sldId id="991" r:id="rId83"/>
    <p:sldId id="1078" r:id="rId84"/>
    <p:sldId id="1024" r:id="rId85"/>
    <p:sldId id="566" r:id="rId86"/>
    <p:sldId id="567" r:id="rId87"/>
    <p:sldId id="430" r:id="rId88"/>
    <p:sldId id="1021" r:id="rId89"/>
    <p:sldId id="1022" r:id="rId90"/>
    <p:sldId id="408" r:id="rId91"/>
    <p:sldId id="429" r:id="rId92"/>
  </p:sldIdLst>
  <p:sldSz cx="9144000" cy="6858000" type="overhead"/>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DD208510-D14B-6547-AC17-A3CF16A7C23B}">
          <p14:sldIdLst>
            <p14:sldId id="1055"/>
            <p14:sldId id="784"/>
            <p14:sldId id="966"/>
            <p14:sldId id="580"/>
            <p14:sldId id="259"/>
          </p14:sldIdLst>
        </p14:section>
        <p14:section name="LS 01 (P to Q)" id="{AFE5A9A2-FBDE-074A-870E-808FFAECB039}">
          <p14:sldIdLst>
            <p14:sldId id="260"/>
            <p14:sldId id="1054"/>
            <p14:sldId id="1057"/>
            <p14:sldId id="261"/>
            <p14:sldId id="262"/>
            <p14:sldId id="1068"/>
            <p14:sldId id="264"/>
            <p14:sldId id="266"/>
            <p14:sldId id="1065"/>
            <p14:sldId id="267"/>
            <p14:sldId id="268"/>
            <p14:sldId id="1074"/>
            <p14:sldId id="269"/>
            <p14:sldId id="270"/>
            <p14:sldId id="271"/>
            <p14:sldId id="272"/>
            <p14:sldId id="273"/>
            <p14:sldId id="274"/>
            <p14:sldId id="275"/>
            <p14:sldId id="276"/>
            <p14:sldId id="277"/>
            <p14:sldId id="278"/>
            <p14:sldId id="279"/>
            <p14:sldId id="280"/>
            <p14:sldId id="281"/>
            <p14:sldId id="282"/>
            <p14:sldId id="283"/>
            <p14:sldId id="284"/>
            <p14:sldId id="285"/>
          </p14:sldIdLst>
        </p14:section>
        <p14:section name="LS 02 (P)" id="{DA04FEEB-92A8-C84A-A16C-F677D060787A}">
          <p14:sldIdLst>
            <p14:sldId id="286"/>
            <p14:sldId id="287"/>
            <p14:sldId id="288"/>
            <p14:sldId id="289"/>
            <p14:sldId id="290"/>
            <p14:sldId id="291"/>
            <p14:sldId id="292"/>
            <p14:sldId id="293"/>
            <p14:sldId id="294"/>
          </p14:sldIdLst>
        </p14:section>
        <p14:section name="LS 03 (Q to M)" id="{0E0A7210-F1EA-FF4A-8A09-DFF5627FACD1}">
          <p14:sldIdLst>
            <p14:sldId id="295"/>
            <p14:sldId id="1056"/>
            <p14:sldId id="296"/>
            <p14:sldId id="297"/>
            <p14:sldId id="298"/>
            <p14:sldId id="299"/>
            <p14:sldId id="300"/>
            <p14:sldId id="301"/>
            <p14:sldId id="1075"/>
            <p14:sldId id="302"/>
            <p14:sldId id="303"/>
            <p14:sldId id="304"/>
            <p14:sldId id="305"/>
            <p14:sldId id="306"/>
            <p14:sldId id="307"/>
            <p14:sldId id="308"/>
            <p14:sldId id="1048"/>
            <p14:sldId id="309"/>
          </p14:sldIdLst>
        </p14:section>
        <p14:section name="LS 04 (Q to M)" id="{832E8391-5C3D-B648-A46F-C29E4057DA38}">
          <p14:sldIdLst>
            <p14:sldId id="385"/>
            <p14:sldId id="1058"/>
            <p14:sldId id="362"/>
            <p14:sldId id="1059"/>
            <p14:sldId id="1060"/>
            <p14:sldId id="366"/>
            <p14:sldId id="396"/>
            <p14:sldId id="369"/>
            <p14:sldId id="1061"/>
            <p14:sldId id="1076"/>
            <p14:sldId id="989"/>
          </p14:sldIdLst>
        </p14:section>
        <p14:section name="LS 05 (Q to M)" id="{7741E9C6-7A4A-8743-AC06-92F8123AA927}">
          <p14:sldIdLst>
            <p14:sldId id="330"/>
            <p14:sldId id="331"/>
            <p14:sldId id="399"/>
            <p14:sldId id="334"/>
            <p14:sldId id="1079"/>
            <p14:sldId id="358"/>
          </p14:sldIdLst>
        </p14:section>
        <p14:section name="LS 06 (M to P)" id="{5854767A-A76F-204D-8439-6B3A7345D1D9}">
          <p14:sldIdLst>
            <p14:sldId id="990"/>
            <p14:sldId id="1050"/>
            <p14:sldId id="1052"/>
            <p14:sldId id="991"/>
          </p14:sldIdLst>
        </p14:section>
        <p14:section name="OPTIONAL: Extinction and Human Impacts" id="{DC69133B-2C61-8946-BE86-19ADB00981A9}">
          <p14:sldIdLst>
            <p14:sldId id="1078"/>
            <p14:sldId id="1024"/>
            <p14:sldId id="566"/>
            <p14:sldId id="567"/>
            <p14:sldId id="430"/>
            <p14:sldId id="1021"/>
            <p14:sldId id="1022"/>
            <p14:sldId id="408"/>
            <p14:sldId id="429"/>
          </p14:sldIdLst>
        </p14:section>
      </p14:sectionLst>
    </p:ext>
    <p:ext uri="{EFAFB233-063F-42B5-8137-9DF3F51BA10A}">
      <p15:sldGuideLst xmlns:p15="http://schemas.microsoft.com/office/powerpoint/2012/main">
        <p15:guide id="1" orient="horz" pos="2160" userDrawn="1">
          <p15:clr>
            <a:srgbClr val="000000"/>
          </p15:clr>
        </p15:guide>
        <p15:guide id="2" pos="2880" userDrawn="1">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6" roundtripDataSignature="AMtx7mj24ZQoJS7o+HXUMtXhnF/w4pSAB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ssam Ghanimi" initials="" lastIdx="1" clrIdx="0"/>
  <p:cmAuthor id="1" name="Tae-Hee Kim" initials="" lastIdx="7" clrIdx="1"/>
  <p:cmAuthor id="2" name="Subin Kim" initials="" lastIdx="1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16" autoAdjust="0"/>
    <p:restoredTop sz="76471" autoAdjust="0"/>
  </p:normalViewPr>
  <p:slideViewPr>
    <p:cSldViewPr snapToGrid="0">
      <p:cViewPr varScale="1">
        <p:scale>
          <a:sx n="81" d="100"/>
          <a:sy n="81" d="100"/>
        </p:scale>
        <p:origin x="1016" y="17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Grad%20School\MBER\MBER%20Curriculum\Extinctions%20Project\Amalgamated_Extinction_Data_for_Teacher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Mammals</a:t>
            </a:r>
          </a:p>
        </c:rich>
      </c:tx>
      <c:layout>
        <c:manualLayout>
          <c:xMode val="edge"/>
          <c:yMode val="edge"/>
          <c:x val="0.17907563827248901"/>
          <c:y val="0.19590075569412899"/>
        </c:manualLayout>
      </c:layout>
      <c:overlay val="0"/>
    </c:title>
    <c:autoTitleDeleted val="0"/>
    <c:plotArea>
      <c:layout/>
      <c:barChart>
        <c:barDir val="col"/>
        <c:grouping val="clustered"/>
        <c:varyColors val="0"/>
        <c:ser>
          <c:idx val="0"/>
          <c:order val="0"/>
          <c:spPr>
            <a:solidFill>
              <a:srgbClr val="92D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'Mammals-Graphed'!$Q$7:$Q$11</c:f>
              <c:strCache>
                <c:ptCount val="5"/>
                <c:pt idx="0">
                  <c:v>1500-1600</c:v>
                </c:pt>
                <c:pt idx="1">
                  <c:v>1600-1700</c:v>
                </c:pt>
                <c:pt idx="2">
                  <c:v>1700-1800</c:v>
                </c:pt>
                <c:pt idx="3">
                  <c:v>1800-1900</c:v>
                </c:pt>
                <c:pt idx="4">
                  <c:v>1900-2000</c:v>
                </c:pt>
              </c:strCache>
            </c:strRef>
          </c:cat>
          <c:val>
            <c:numRef>
              <c:f>'Mammals-Graphed'!$R$7:$R$11</c:f>
              <c:numCache>
                <c:formatCode>General</c:formatCode>
                <c:ptCount val="5"/>
                <c:pt idx="0">
                  <c:v>6</c:v>
                </c:pt>
                <c:pt idx="1">
                  <c:v>3</c:v>
                </c:pt>
                <c:pt idx="2">
                  <c:v>4</c:v>
                </c:pt>
                <c:pt idx="3">
                  <c:v>24</c:v>
                </c:pt>
                <c:pt idx="4">
                  <c:v>53</c:v>
                </c:pt>
              </c:numCache>
            </c:numRef>
          </c:val>
          <c:extLst>
            <c:ext xmlns:c16="http://schemas.microsoft.com/office/drawing/2014/chart" uri="{C3380CC4-5D6E-409C-BE32-E72D297353CC}">
              <c16:uniqueId val="{00000000-3BF9-4DB9-8BF4-5FE5648FBDE4}"/>
            </c:ext>
          </c:extLst>
        </c:ser>
        <c:dLbls>
          <c:showLegendKey val="0"/>
          <c:showVal val="1"/>
          <c:showCatName val="0"/>
          <c:showSerName val="0"/>
          <c:showPercent val="0"/>
          <c:showBubbleSize val="0"/>
        </c:dLbls>
        <c:gapWidth val="150"/>
        <c:overlap val="-25"/>
        <c:axId val="1931819904"/>
        <c:axId val="1931817184"/>
      </c:barChart>
      <c:catAx>
        <c:axId val="1931819904"/>
        <c:scaling>
          <c:orientation val="minMax"/>
        </c:scaling>
        <c:delete val="0"/>
        <c:axPos val="b"/>
        <c:numFmt formatCode="General" sourceLinked="0"/>
        <c:majorTickMark val="none"/>
        <c:minorTickMark val="none"/>
        <c:tickLblPos val="nextTo"/>
        <c:crossAx val="1931817184"/>
        <c:crosses val="autoZero"/>
        <c:auto val="1"/>
        <c:lblAlgn val="ctr"/>
        <c:lblOffset val="100"/>
        <c:noMultiLvlLbl val="0"/>
      </c:catAx>
      <c:valAx>
        <c:axId val="1931817184"/>
        <c:scaling>
          <c:orientation val="minMax"/>
        </c:scaling>
        <c:delete val="1"/>
        <c:axPos val="l"/>
        <c:numFmt formatCode="General" sourceLinked="1"/>
        <c:majorTickMark val="out"/>
        <c:minorTickMark val="none"/>
        <c:tickLblPos val="none"/>
        <c:crossAx val="1931819904"/>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Mammals</a:t>
            </a:r>
          </a:p>
        </c:rich>
      </c:tx>
      <c:layout>
        <c:manualLayout>
          <c:xMode val="edge"/>
          <c:yMode val="edge"/>
          <c:x val="0.17907563827248901"/>
          <c:y val="0.19590075569412899"/>
        </c:manualLayout>
      </c:layout>
      <c:overlay val="0"/>
    </c:title>
    <c:autoTitleDeleted val="0"/>
    <c:plotArea>
      <c:layout/>
      <c:barChart>
        <c:barDir val="col"/>
        <c:grouping val="clustered"/>
        <c:varyColors val="0"/>
        <c:ser>
          <c:idx val="0"/>
          <c:order val="0"/>
          <c:spPr>
            <a:solidFill>
              <a:srgbClr val="92D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'Mammals-Graphed'!$Q$7:$Q$11</c:f>
              <c:strCache>
                <c:ptCount val="5"/>
                <c:pt idx="0">
                  <c:v>1500-1600</c:v>
                </c:pt>
                <c:pt idx="1">
                  <c:v>1600-1700</c:v>
                </c:pt>
                <c:pt idx="2">
                  <c:v>1700-1800</c:v>
                </c:pt>
                <c:pt idx="3">
                  <c:v>1800-1900</c:v>
                </c:pt>
                <c:pt idx="4">
                  <c:v>1900-2000</c:v>
                </c:pt>
              </c:strCache>
            </c:strRef>
          </c:cat>
          <c:val>
            <c:numRef>
              <c:f>'Mammals-Graphed'!$R$7:$R$11</c:f>
              <c:numCache>
                <c:formatCode>General</c:formatCode>
                <c:ptCount val="5"/>
                <c:pt idx="0">
                  <c:v>6</c:v>
                </c:pt>
                <c:pt idx="1">
                  <c:v>3</c:v>
                </c:pt>
                <c:pt idx="2">
                  <c:v>4</c:v>
                </c:pt>
                <c:pt idx="3">
                  <c:v>24</c:v>
                </c:pt>
                <c:pt idx="4">
                  <c:v>53</c:v>
                </c:pt>
              </c:numCache>
            </c:numRef>
          </c:val>
          <c:extLst>
            <c:ext xmlns:c16="http://schemas.microsoft.com/office/drawing/2014/chart" uri="{C3380CC4-5D6E-409C-BE32-E72D297353CC}">
              <c16:uniqueId val="{00000000-3BF9-4DB9-8BF4-5FE5648FBDE4}"/>
            </c:ext>
          </c:extLst>
        </c:ser>
        <c:dLbls>
          <c:showLegendKey val="0"/>
          <c:showVal val="1"/>
          <c:showCatName val="0"/>
          <c:showSerName val="0"/>
          <c:showPercent val="0"/>
          <c:showBubbleSize val="0"/>
        </c:dLbls>
        <c:gapWidth val="150"/>
        <c:overlap val="-25"/>
        <c:axId val="1931816640"/>
        <c:axId val="1931819360"/>
      </c:barChart>
      <c:catAx>
        <c:axId val="1931816640"/>
        <c:scaling>
          <c:orientation val="minMax"/>
        </c:scaling>
        <c:delete val="0"/>
        <c:axPos val="b"/>
        <c:numFmt formatCode="General" sourceLinked="0"/>
        <c:majorTickMark val="none"/>
        <c:minorTickMark val="none"/>
        <c:tickLblPos val="nextTo"/>
        <c:crossAx val="1931819360"/>
        <c:crosses val="autoZero"/>
        <c:auto val="1"/>
        <c:lblAlgn val="ctr"/>
        <c:lblOffset val="100"/>
        <c:noMultiLvlLbl val="0"/>
      </c:catAx>
      <c:valAx>
        <c:axId val="1931819360"/>
        <c:scaling>
          <c:orientation val="minMax"/>
        </c:scaling>
        <c:delete val="1"/>
        <c:axPos val="l"/>
        <c:numFmt formatCode="General" sourceLinked="1"/>
        <c:majorTickMark val="out"/>
        <c:minorTickMark val="none"/>
        <c:tickLblPos val="none"/>
        <c:crossAx val="1931816640"/>
        <c:crosses val="autoZero"/>
        <c:crossBetween val="between"/>
      </c:valAx>
    </c:plotArea>
    <c:plotVisOnly val="1"/>
    <c:dispBlanksAs val="gap"/>
    <c:showDLblsOverMax val="0"/>
  </c:chart>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1-03-31T06:28:32.732" idx="1">
    <p:pos x="10" y="10"/>
    <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Ifgn-u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3-04T17:13:36.804" idx="12">
    <p:pos x="6000" y="0"/>
    <p:text>delete?</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Llf-X2A"/>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3-04T17:02:11.819" idx="10">
    <p:pos x="6000" y="0"/>
    <p:text>delete 77 and 78?</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Llf-X0g"/>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pw.state.co.us/PublishingImages/Education/SubalpineForest.jp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creativecommons.org/licenses/by/2.0/deed.en" TargetMode="External"/><Relationship Id="rId13" Type="http://schemas.openxmlformats.org/officeDocument/2006/relationships/hyperlink" Target="https://creativecommons.org/licenses/by-sa/1.0/deed.en" TargetMode="External"/><Relationship Id="rId3" Type="http://schemas.openxmlformats.org/officeDocument/2006/relationships/hyperlink" Target="https://commons.m.wikimedia.org/wiki/User:Sanjay_ach" TargetMode="External"/><Relationship Id="rId7" Type="http://schemas.openxmlformats.org/officeDocument/2006/relationships/hyperlink" Target="https://www.flickr.com/people/47445767@N05" TargetMode="External"/><Relationship Id="rId12" Type="http://schemas.openxmlformats.org/officeDocument/2006/relationships/hyperlink" Target="https://creativecommons.org/licenses/by-sa/2.0/deed.en"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commons.m.wikimedia.org/w/index.php?title=User:Pahcal123&amp;redlink=1" TargetMode="External"/><Relationship Id="rId11" Type="http://schemas.openxmlformats.org/officeDocument/2006/relationships/hyperlink" Target="https://creativecommons.org/licenses/by-sa/2.5/deed.en" TargetMode="External"/><Relationship Id="rId5" Type="http://schemas.openxmlformats.org/officeDocument/2006/relationships/hyperlink" Target="https://creativecommons.org/licenses/by-sa/4.0/deed.en" TargetMode="External"/><Relationship Id="rId10" Type="http://schemas.openxmlformats.org/officeDocument/2006/relationships/hyperlink" Target="https://creativecommons.org/licenses/by-sa/3.0/deed.en" TargetMode="External"/><Relationship Id="rId4" Type="http://schemas.openxmlformats.org/officeDocument/2006/relationships/hyperlink" Target="https://en.wikipedia.org/wiki/en:Creative_Commons" TargetMode="External"/><Relationship Id="rId9" Type="http://schemas.openxmlformats.org/officeDocument/2006/relationships/hyperlink" Target="https://commons.m.wikimedia.org/wiki/User:Albert_ko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commons.wikimedia.org/wiki/File:Ostrich_(Struthio_camelus)_male_(13994461256).jpg" TargetMode="External"/><Relationship Id="rId3" Type="http://schemas.openxmlformats.org/officeDocument/2006/relationships/hyperlink" Target="https://pixabay.com/photos/archaeopteryx-lithographica-4451251/" TargetMode="External"/><Relationship Id="rId7" Type="http://schemas.openxmlformats.org/officeDocument/2006/relationships/hyperlink" Target="https://creativecommons.org/licenses/by-sa/3.0/deed.en"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en.wikipedia.org/wiki/en:Creative_Commons" TargetMode="External"/><Relationship Id="rId5" Type="http://schemas.openxmlformats.org/officeDocument/2006/relationships/hyperlink" Target="https://commons.m.wikimedia.org/wiki/File:Indian_Rhino_(Rhinoceros_unicornis)1_-_Relic38.jpg" TargetMode="External"/><Relationship Id="rId4" Type="http://schemas.openxmlformats.org/officeDocument/2006/relationships/hyperlink" Target="https://pixabay.com/service/license/"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ki/File:African_fish_eagle_(Haliaeetus_vocifer)_Zimbabwe.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huffingtonpost.com/2013/10/22/11-extinct-animals_n_4078988.html"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creativecommons.org/licenses/by/2.0/deed.en" TargetMode="External"/><Relationship Id="rId5" Type="http://schemas.openxmlformats.org/officeDocument/2006/relationships/hyperlink" Target="https://en.wikipedia.org/wiki/en:Creative_Commons" TargetMode="External"/><Relationship Id="rId4" Type="http://schemas.openxmlformats.org/officeDocument/2006/relationships/hyperlink" Target="https://www.flickr.com/people/47445767@N05"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popularmechanics.com/science/animals/g201/recently-extinct-animals-list-470209/"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parrotsinternational.org/"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en.wikipedia.org/wiki/Carolina_parakeet#/media/File:Conuropsis_carolinensis_(Carolina_parakeet).jpg"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creativecommons.org/licenses/by-sa/2.0/deed.en" TargetMode="External"/><Relationship Id="rId13" Type="http://schemas.openxmlformats.org/officeDocument/2006/relationships/hyperlink" Target="https://en.wikipedia.org/wiki/Mallard#/media/File:Anas_platyrhynchos_male_female_quadrat.jpg" TargetMode="External"/><Relationship Id="rId3" Type="http://schemas.openxmlformats.org/officeDocument/2006/relationships/hyperlink" Target="https://creativecommons.org/licenses/by-sa/4.0" TargetMode="External"/><Relationship Id="rId7" Type="http://schemas.openxmlformats.org/officeDocument/2006/relationships/hyperlink" Target="https://en.wikipedia.org/wiki/en:Creative_Commons" TargetMode="External"/><Relationship Id="rId12" Type="http://schemas.openxmlformats.org/officeDocument/2006/relationships/hyperlink" Target="https://www.thepondguy.com/product/learning-center-pl-attracting-ducks/learning-center-pl-weekly-pond-talk"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www.flickr.com/people/20087733@N00" TargetMode="External"/><Relationship Id="rId11" Type="http://schemas.openxmlformats.org/officeDocument/2006/relationships/hyperlink" Target="https://www.flickr.com/photos/landshells_freshwater_gastropods/35268188334/" TargetMode="External"/><Relationship Id="rId5" Type="http://schemas.openxmlformats.org/officeDocument/2006/relationships/hyperlink" Target="https://commons.m.wikimedia.org/wiki/File:Painted_Bunting,_Male_24_Jun_06_(177601697).jpg" TargetMode="External"/><Relationship Id="rId10" Type="http://schemas.openxmlformats.org/officeDocument/2006/relationships/hyperlink" Target="https://www.flickr.com/people/42646706@N02" TargetMode="External"/><Relationship Id="rId4" Type="http://schemas.openxmlformats.org/officeDocument/2006/relationships/hyperlink" Target="https://commons.wikimedia.org/wiki/File:Degaen.jpg" TargetMode="External"/><Relationship Id="rId9" Type="http://schemas.openxmlformats.org/officeDocument/2006/relationships/hyperlink" Target="https://commons.m.wikimedia.org/wiki/File:Female_Painted_Bunting_(5270948702).jpg" TargetMode="Externa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s://www.geograph.org.uk/reuse.php?id=5442039" TargetMode="External"/><Relationship Id="rId13" Type="http://schemas.openxmlformats.org/officeDocument/2006/relationships/hyperlink" Target="https://www.thejakartapost.com/" TargetMode="External"/><Relationship Id="rId3" Type="http://schemas.openxmlformats.org/officeDocument/2006/relationships/hyperlink" Target="https://commons.m.wikimedia.org/wiki/File:BatesMimButter.JPG" TargetMode="External"/><Relationship Id="rId7" Type="http://schemas.openxmlformats.org/officeDocument/2006/relationships/hyperlink" Target="https://evolution.berkeley.edu/evolibrary/article/side_0_0/biospecies_01" TargetMode="External"/><Relationship Id="rId12" Type="http://schemas.openxmlformats.org/officeDocument/2006/relationships/hyperlink" Target="https://www.thejakartapost.com/news/2020/02/12/researchers-discover-four-new-beetle-species-in-north-maluku.html"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creativecommons.org/licenses/by-sa/3.0/deed.en" TargetMode="External"/><Relationship Id="rId11" Type="http://schemas.openxmlformats.org/officeDocument/2006/relationships/hyperlink" Target="https://commons.wikimedia.org/wiki/File:Barred_Owl_-_CM_(10658598856).jpg" TargetMode="External"/><Relationship Id="rId5" Type="http://schemas.openxmlformats.org/officeDocument/2006/relationships/hyperlink" Target="https://en.wikipedia.org/wiki/en:Creative_Commons" TargetMode="External"/><Relationship Id="rId10" Type="http://schemas.openxmlformats.org/officeDocument/2006/relationships/hyperlink" Target="https://commons.wikimedia.org/wiki/File:Northern_Spotted_Owl.USFWS.jpg" TargetMode="External"/><Relationship Id="rId4" Type="http://schemas.openxmlformats.org/officeDocument/2006/relationships/hyperlink" Target="https://en.wikipedia.org/wiki/User:DRosenbach" TargetMode="External"/><Relationship Id="rId9" Type="http://schemas.openxmlformats.org/officeDocument/2006/relationships/hyperlink" Target="http://creativecommons.org/licenses/by-sa/2.0/"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commons.wikimedia.org/wiki/File:Khp.jpg"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commons.wikimedia.org/wiki/File:Panthera_tigris_corbetti_(Tierpark_Berlin)_832-714-(118).jpg" TargetMode="External"/><Relationship Id="rId5" Type="http://schemas.openxmlformats.org/officeDocument/2006/relationships/hyperlink" Target="https://commons.wikimedia.org/wiki/File:Lion_waiting_in_Namibia.jpg" TargetMode="External"/><Relationship Id="rId4" Type="http://schemas.openxmlformats.org/officeDocument/2006/relationships/hyperlink" Target="https://commons.wikimedia.org/wiki/File:Ane_Chanteraines.jpg"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commons.wikimedia.org/wiki/File:Juancito.jp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commons.wikimedia.org/wiki/File:NSK-ZOO-liger.jpg"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8" Type="http://schemas.openxmlformats.org/officeDocument/2006/relationships/hyperlink" Target="https://commons.wikimedia.org/wiki/File:Somali_ostrich.jpg" TargetMode="External"/><Relationship Id="rId3" Type="http://schemas.openxmlformats.org/officeDocument/2006/relationships/hyperlink" Target="https://en.wikipedia.org/wiki/Flamingo#/media/File:Flamingos_Laguna_Colorada.jpg" TargetMode="External"/><Relationship Id="rId7" Type="http://schemas.openxmlformats.org/officeDocument/2006/relationships/hyperlink" Target="https://en.wikipedia.org/wiki/Toucan#/media/File:CRTO_Matthew-Gable.JPG"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s://en.wikipedia.org/wiki/Chicken#/media/File:Rooster_portrait2.jpg" TargetMode="External"/><Relationship Id="rId5" Type="http://schemas.openxmlformats.org/officeDocument/2006/relationships/hyperlink" Target="https://en.wikipedia.org/wiki/Condor#/media/File:Colca-condor-c03.jpg" TargetMode="External"/><Relationship Id="rId4" Type="http://schemas.openxmlformats.org/officeDocument/2006/relationships/hyperlink" Target="https://en.wikipedia.org/wiki/House_sparrow/media/File:Passer_domesticus_male_(15).jpg" TargetMode="External"/><Relationship Id="rId9" Type="http://schemas.openxmlformats.org/officeDocument/2006/relationships/hyperlink" Target="https://en.wikipedia.org/wiki/Bird-of-paradise#/media/File:Paradisaea_apoda_-Bali_Bird_Park-6.jpg"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Down_feather"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en.wikipedia.org/wiki/Feather#/media/File:BWfeather.jpg"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commons.wikimedia.org/wiki/File:Galapagos_Islands_topographic_map-fr.png"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ommons.wikimedia.org/wiki/File:Ciechocinek_Formation_Reconstruction.jpg"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creativecommons.org/licenses/by-sa/3.0/deed.en" TargetMode="External"/><Relationship Id="rId4" Type="http://schemas.openxmlformats.org/officeDocument/2006/relationships/hyperlink" Target="https://en.wikipedia.org/wiki/en:Creative_Commons" TargetMode="Externa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rESuGB6JdC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commons.wikimedia.org/wiki/File:Phylogenetic_tree_of_Theropods_respiratory_system_01.JPG"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commons.wikimedia.org/wiki/User:Conty" TargetMode="External"/><Relationship Id="rId5" Type="http://schemas.openxmlformats.org/officeDocument/2006/relationships/hyperlink" Target="https://creativecommons.org/licenses/by/3.0/deed.en" TargetMode="External"/><Relationship Id="rId4" Type="http://schemas.openxmlformats.org/officeDocument/2006/relationships/hyperlink" Target="https://en.wikipedia.org/wiki/en:Creative_Commons" TargetMode="Externa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ons.wikimedia.org/wiki/File:Europasaurus_holgeri_Scene_2.jpg"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en.wikipedia.org/wiki/Araucariaceae" TargetMode="External"/><Relationship Id="rId5" Type="http://schemas.openxmlformats.org/officeDocument/2006/relationships/hyperlink" Target="https://creativecommons.org/licenses/by-sa/2.5/deed.en" TargetMode="External"/><Relationship Id="rId4" Type="http://schemas.openxmlformats.org/officeDocument/2006/relationships/hyperlink" Target="https://en.wikipedia.org/wiki/en:Creative_Commons" TargetMode="Externa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en.wikipedia.org/wiki/South_America" TargetMode="External"/><Relationship Id="rId13" Type="http://schemas.openxmlformats.org/officeDocument/2006/relationships/hyperlink" Target="https://en.wikipedia.org/wiki/Madagascar" TargetMode="External"/><Relationship Id="rId3" Type="http://schemas.openxmlformats.org/officeDocument/2006/relationships/hyperlink" Target="https://en.wikipedia.org/wiki/Genus" TargetMode="External"/><Relationship Id="rId7" Type="http://schemas.openxmlformats.org/officeDocument/2006/relationships/hyperlink" Target="https://en.wikipedia.org/wiki/Carnian" TargetMode="External"/><Relationship Id="rId12" Type="http://schemas.openxmlformats.org/officeDocument/2006/relationships/hyperlink" Target="https://en.wikipedia.org/wiki/Namibia" TargetMode="External"/><Relationship Id="rId2" Type="http://schemas.openxmlformats.org/officeDocument/2006/relationships/slide" Target="../slides/slide14.xml"/><Relationship Id="rId16" Type="http://schemas.openxmlformats.org/officeDocument/2006/relationships/hyperlink" Target="https://en.wikipedia.org/wiki/Ecological_niche" TargetMode="External"/><Relationship Id="rId1" Type="http://schemas.openxmlformats.org/officeDocument/2006/relationships/notesMaster" Target="../notesMasters/notesMaster1.xml"/><Relationship Id="rId6" Type="http://schemas.openxmlformats.org/officeDocument/2006/relationships/hyperlink" Target="https://en.wikipedia.org/wiki/Late_Triassic" TargetMode="External"/><Relationship Id="rId11" Type="http://schemas.openxmlformats.org/officeDocument/2006/relationships/hyperlink" Target="https://en.wikipedia.org/wiki/Africa" TargetMode="External"/><Relationship Id="rId5" Type="http://schemas.openxmlformats.org/officeDocument/2006/relationships/hyperlink" Target="https://en.wikipedia.org/wiki/Cynodont" TargetMode="External"/><Relationship Id="rId15" Type="http://schemas.openxmlformats.org/officeDocument/2006/relationships/hyperlink" Target="https://en.wikipedia.org/wiki/Dinosaur" TargetMode="External"/><Relationship Id="rId10" Type="http://schemas.openxmlformats.org/officeDocument/2006/relationships/hyperlink" Target="https://en.wikipedia.org/wiki/Brazil" TargetMode="External"/><Relationship Id="rId4" Type="http://schemas.openxmlformats.org/officeDocument/2006/relationships/hyperlink" Target="https://en.wikipedia.org/wiki/Carnivore" TargetMode="External"/><Relationship Id="rId9" Type="http://schemas.openxmlformats.org/officeDocument/2006/relationships/hyperlink" Target="https://en.wikipedia.org/wiki/Argentina" TargetMode="External"/><Relationship Id="rId14" Type="http://schemas.openxmlformats.org/officeDocument/2006/relationships/hyperlink" Target="https://en.wikipedia.org/wiki/Probelesodo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9" name="Google Shape;57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TEACHER NOTES: </a:t>
            </a:r>
            <a:endParaRPr>
              <a:latin typeface="Arial"/>
              <a:ea typeface="Arial"/>
              <a:cs typeface="Arial"/>
              <a:sym typeface="Arial"/>
            </a:endParaRPr>
          </a:p>
          <a:p>
            <a:pPr marL="0" lvl="0" indent="0" algn="l" rtl="0">
              <a:lnSpc>
                <a:spcPct val="100000"/>
              </a:lnSpc>
              <a:spcBef>
                <a:spcPts val="0"/>
              </a:spcBef>
              <a:spcAft>
                <a:spcPts val="0"/>
              </a:spcAft>
              <a:buSzPts val="1400"/>
              <a:buNone/>
            </a:pPr>
            <a:r>
              <a:rPr lang="en-US">
                <a:latin typeface="Arial"/>
                <a:ea typeface="Arial"/>
                <a:cs typeface="Arial"/>
                <a:sym typeface="Arial"/>
              </a:rPr>
              <a:t>Not meant for students. </a:t>
            </a:r>
            <a:endParaRPr>
              <a:latin typeface="Arial"/>
              <a:ea typeface="Arial"/>
              <a:cs typeface="Arial"/>
              <a:sym typeface="Arial"/>
            </a:endParaRPr>
          </a:p>
          <a:p>
            <a:pPr marL="0" lvl="0" indent="0" algn="l" rtl="0">
              <a:lnSpc>
                <a:spcPct val="100000"/>
              </a:lnSpc>
              <a:spcBef>
                <a:spcPts val="0"/>
              </a:spcBef>
              <a:spcAft>
                <a:spcPts val="0"/>
              </a:spcAft>
              <a:buSzPts val="1400"/>
              <a:buNone/>
            </a:pPr>
            <a:endParaRPr>
              <a:latin typeface="Arial"/>
              <a:ea typeface="Arial"/>
              <a:cs typeface="Arial"/>
              <a:sym typeface="Arial"/>
            </a:endParaRPr>
          </a:p>
        </p:txBody>
      </p:sp>
      <p:sp>
        <p:nvSpPr>
          <p:cNvPr id="580" name="Google Shape;58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TEACHER NOTES: </a:t>
            </a:r>
          </a:p>
          <a:p>
            <a:pPr marL="0" lvl="0" indent="0" algn="l" rtl="0">
              <a:lnSpc>
                <a:spcPct val="100000"/>
              </a:lnSpc>
              <a:spcBef>
                <a:spcPts val="0"/>
              </a:spcBef>
              <a:spcAft>
                <a:spcPts val="0"/>
              </a:spcAft>
              <a:buSzPts val="1400"/>
              <a:buNone/>
            </a:pPr>
            <a:r>
              <a:rPr lang="en-US" dirty="0">
                <a:latin typeface="Arial"/>
                <a:ea typeface="Arial"/>
                <a:cs typeface="Arial"/>
                <a:sym typeface="Arial"/>
              </a:rPr>
              <a:t>Transition now to the present day to compare to the distant past. These slides should be quick. We are simply trying to begin with the very broad phenomenon that life on Earth has changed over time. You might briefly talk with the students about evidence for these changes by asking them how we know what life looked like in the past. Again, this is not meant to be a lesson on geologic time or specific to any specific time. Instead it is an opportunity to turn kids attention from the much shorter timeframes we discussed in Natural Selection and to link back to what we know about how long life has been around on Earth (from our Oxygen in the Atmosphere unit) and how the types of living things on the planet have changed over time. </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highlight>
                <a:srgbClr val="FFFF00"/>
              </a:highlight>
              <a:latin typeface="Arial"/>
              <a:ea typeface="Arial"/>
              <a:cs typeface="Arial"/>
              <a:sym typeface="Arial"/>
            </a:endParaRPr>
          </a:p>
        </p:txBody>
      </p:sp>
      <p:sp>
        <p:nvSpPr>
          <p:cNvPr id="648" name="Google Shape;648;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Visual example of current day forest. Note: we had difficulty finding good open source image so we encourage you to do a quick search to see if you can find different images to use in your individual classroom. </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br>
              <a:rPr lang="en-US" dirty="0">
                <a:solidFill>
                  <a:srgbClr val="000000"/>
                </a:solidFill>
                <a:latin typeface="Arial"/>
                <a:ea typeface="Arial"/>
                <a:cs typeface="Arial"/>
                <a:sym typeface="Arial"/>
              </a:rPr>
            </a:b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https://cpw.state.co.us/PublishingImages/Education/SubalpineForest.jpg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656" name="Google Shape;656;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a:t>
            </a:r>
            <a:r>
              <a:rPr lang="en-US" sz="1200" b="0" i="0" u="none" strike="noStrike" cap="none" dirty="0" err="1">
                <a:solidFill>
                  <a:schemeClr val="dk1"/>
                </a:solidFill>
                <a:effectLst/>
                <a:latin typeface="Calibri"/>
                <a:ea typeface="Calibri"/>
                <a:cs typeface="Calibri"/>
                <a:sym typeface="Calibri"/>
              </a:rPr>
              <a:t>Badínsky</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prales</a:t>
            </a:r>
            <a:r>
              <a:rPr lang="en-US" sz="1200" b="0" i="0" u="none" strike="noStrike" cap="none" dirty="0">
                <a:solidFill>
                  <a:schemeClr val="dk1"/>
                </a:solidFill>
                <a:effectLst/>
                <a:latin typeface="Calibri"/>
                <a:ea typeface="Calibri"/>
                <a:cs typeface="Calibri"/>
                <a:sym typeface="Calibri"/>
              </a:rPr>
              <a:t>, Slovakia</a:t>
            </a:r>
            <a:r>
              <a:rPr lang="en-US" dirty="0">
                <a:solidFill>
                  <a:srgbClr val="000000"/>
                </a:solidFill>
                <a:latin typeface="Arial"/>
                <a:ea typeface="Arial"/>
                <a:cs typeface="Arial"/>
                <a:sym typeface="Arial"/>
              </a:rPr>
              <a:t>”</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https://commons.wikimedia.org/wiki/File:Primeval_beech_forest,_Bad%C3%ADnsky_prales.jpg</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a:t>
            </a:r>
            <a:r>
              <a:rPr lang="en-US" baseline="0" dirty="0">
                <a:solidFill>
                  <a:srgbClr val="000000"/>
                </a:solidFill>
                <a:latin typeface="Arial"/>
                <a:ea typeface="Arial"/>
                <a:cs typeface="Arial"/>
                <a:sym typeface="Arial"/>
              </a:rPr>
              <a:t> </a:t>
            </a:r>
            <a:r>
              <a:rPr lang="en-US" dirty="0">
                <a:solidFill>
                  <a:srgbClr val="000000"/>
                </a:solidFill>
                <a:latin typeface="Arial"/>
                <a:ea typeface="Arial"/>
                <a:cs typeface="Arial"/>
                <a:sym typeface="Arial"/>
              </a:rPr>
              <a:t>Fagus </a:t>
            </a:r>
            <a:r>
              <a:rPr lang="en-US" dirty="0" err="1">
                <a:solidFill>
                  <a:srgbClr val="000000"/>
                </a:solidFill>
                <a:latin typeface="Arial"/>
                <a:ea typeface="Arial"/>
                <a:cs typeface="Arial"/>
                <a:sym typeface="Arial"/>
              </a:rPr>
              <a:t>pudica</a:t>
            </a:r>
            <a:r>
              <a:rPr lang="en-US" dirty="0">
                <a:solidFill>
                  <a:srgbClr val="000000"/>
                </a:solidFill>
                <a:latin typeface="Arial"/>
                <a:ea typeface="Arial"/>
                <a:cs typeface="Arial"/>
                <a:sym typeface="Arial"/>
              </a:rPr>
              <a:t>, CC BY-SA 4.0 &lt;https://creativecommons.org/licenses/by-sa/4.0&gt;, via Wikimedia Commons</a:t>
            </a:r>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5464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a:t>
            </a:r>
          </a:p>
          <a:p>
            <a:pPr marL="0" lvl="0" indent="0" algn="l" rtl="0">
              <a:lnSpc>
                <a:spcPct val="100000"/>
              </a:lnSpc>
              <a:spcBef>
                <a:spcPts val="0"/>
              </a:spcBef>
              <a:spcAft>
                <a:spcPts val="0"/>
              </a:spcAft>
              <a:buSzPts val="1400"/>
              <a:buNone/>
            </a:pPr>
            <a:r>
              <a:rPr lang="en-US" dirty="0"/>
              <a:t>Here we want to make sure we surface the idea that not everything has changed and that we do see some similarities across time. Once you give kids a chance to write down their own ideas about this, you can use the following slides to point out a few kinds of similarities across time. </a:t>
            </a:r>
            <a:endParaRPr dirty="0"/>
          </a:p>
        </p:txBody>
      </p:sp>
      <p:sp>
        <p:nvSpPr>
          <p:cNvPr id="661" name="Google Shape;661;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TEACHER NOTES: </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Use these pictures to get students thinking about the similarities and differences in biodiversity over time, especially in terms of what types of animals existed at various timepoints in the past. </a:t>
            </a:r>
            <a:r>
              <a:rPr lang="en-US" dirty="0">
                <a:latin typeface="Arial"/>
                <a:ea typeface="Arial"/>
                <a:cs typeface="Arial"/>
                <a:sym typeface="Arial"/>
              </a:rPr>
              <a:t>OPTIONAL</a:t>
            </a: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SOURCES:</a:t>
            </a: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Image: </a:t>
            </a:r>
            <a:r>
              <a:rPr lang="en-US" dirty="0" err="1">
                <a:solidFill>
                  <a:srgbClr val="000000"/>
                </a:solidFill>
                <a:latin typeface="Arial"/>
                <a:ea typeface="Arial"/>
                <a:cs typeface="Arial"/>
                <a:sym typeface="Arial"/>
              </a:rPr>
              <a:t>Seymouria</a:t>
            </a:r>
            <a:r>
              <a:rPr lang="en-US" dirty="0">
                <a:solidFill>
                  <a:srgbClr val="000000"/>
                </a:solidFill>
                <a:latin typeface="Arial"/>
                <a:ea typeface="Arial"/>
                <a:cs typeface="Arial"/>
                <a:sym typeface="Arial"/>
              </a:rPr>
              <a:t> Fossil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commons.m.wikimedia.org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File:Seymouria_Fossil.jpg</a:t>
            </a: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sz="1200" b="0" i="0" u="none" strike="noStrike" cap="none" dirty="0">
                <a:solidFill>
                  <a:schemeClr val="dk1"/>
                </a:solidFill>
                <a:effectLst/>
                <a:latin typeface="Calibri"/>
                <a:ea typeface="Calibri"/>
                <a:cs typeface="Calibri"/>
                <a:sym typeface="Calibri"/>
                <a:hlinkClick r:id="rId3" tooltip="User:Sanjay ach"/>
              </a:rPr>
              <a:t>Sanjay Acharya</a:t>
            </a:r>
            <a:r>
              <a:rPr lang="en-US" sz="1200" b="0" i="0" u="none" strike="noStrike" cap="none" dirty="0">
                <a:solidFill>
                  <a:schemeClr val="dk1"/>
                </a:solidFill>
                <a:effectLst/>
                <a:latin typeface="Calibri"/>
                <a:ea typeface="Calibri"/>
                <a:cs typeface="Calibri"/>
                <a:sym typeface="Calibri"/>
              </a:rPr>
              <a:t>, </a:t>
            </a:r>
            <a:r>
              <a:rPr lang="en-US" dirty="0">
                <a:solidFill>
                  <a:srgbClr val="000000"/>
                </a:solidFill>
                <a:latin typeface="Arial"/>
                <a:ea typeface="Arial"/>
                <a:cs typeface="Arial"/>
                <a:sym typeface="Arial"/>
              </a:rPr>
              <a:t>This file is licensed under the </a:t>
            </a:r>
            <a:r>
              <a:rPr lang="en-US" dirty="0">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Creative Commons</a:t>
            </a:r>
            <a:r>
              <a:rPr lang="en-US" dirty="0">
                <a:solidFill>
                  <a:srgbClr val="000000"/>
                </a:solidFill>
                <a:latin typeface="Arial"/>
                <a:ea typeface="Arial"/>
                <a:cs typeface="Arial"/>
                <a:sym typeface="Arial"/>
              </a:rPr>
              <a:t> </a:t>
            </a:r>
            <a:r>
              <a:rPr lang="en-US" dirty="0">
                <a:solidFill>
                  <a:srgbClr val="000000"/>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Attribution-Share Alike 4.0 International</a:t>
            </a:r>
            <a:r>
              <a:rPr lang="en-US" dirty="0">
                <a:solidFill>
                  <a:srgbClr val="000000"/>
                </a:solidFill>
                <a:latin typeface="Arial"/>
                <a:ea typeface="Arial"/>
                <a:cs typeface="Arial"/>
                <a:sym typeface="Arial"/>
              </a:rPr>
              <a:t> license.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Collared lizard</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a:t>
            </a:r>
            <a:r>
              <a:rPr lang="en-US" u="none" dirty="0">
                <a:solidFill>
                  <a:srgbClr val="000000"/>
                </a:solidFill>
                <a:latin typeface="Arial"/>
                <a:ea typeface="Arial"/>
                <a:cs typeface="Arial"/>
                <a:sym typeface="Arial"/>
              </a:rPr>
              <a:t>https://</a:t>
            </a:r>
            <a:r>
              <a:rPr lang="en-US" u="none" dirty="0" err="1">
                <a:solidFill>
                  <a:srgbClr val="000000"/>
                </a:solidFill>
                <a:latin typeface="Arial"/>
                <a:ea typeface="Arial"/>
                <a:cs typeface="Arial"/>
                <a:sym typeface="Arial"/>
              </a:rPr>
              <a:t>commons.m.wikimedia.org</a:t>
            </a:r>
            <a:r>
              <a:rPr lang="en-US" u="none" dirty="0">
                <a:solidFill>
                  <a:srgbClr val="000000"/>
                </a:solidFill>
                <a:latin typeface="Arial"/>
                <a:ea typeface="Arial"/>
                <a:cs typeface="Arial"/>
                <a:sym typeface="Arial"/>
              </a:rPr>
              <a:t>/wiki/</a:t>
            </a:r>
            <a:r>
              <a:rPr lang="en-US" u="none" dirty="0" err="1">
                <a:solidFill>
                  <a:srgbClr val="000000"/>
                </a:solidFill>
                <a:latin typeface="Arial"/>
                <a:ea typeface="Arial"/>
                <a:cs typeface="Arial"/>
                <a:sym typeface="Arial"/>
              </a:rPr>
              <a:t>File:Collared_Lizard.jpg</a:t>
            </a:r>
            <a:endParaRPr lang="en-US" u="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sz="1200" b="0" i="0" u="none" strike="noStrike" cap="none" dirty="0">
                <a:solidFill>
                  <a:schemeClr val="dk1"/>
                </a:solidFill>
                <a:effectLst/>
                <a:latin typeface="Calibri"/>
                <a:ea typeface="Calibri"/>
                <a:cs typeface="Calibri"/>
                <a:sym typeface="Calibri"/>
                <a:hlinkClick r:id="rId6" tooltip="User:Pahcal123 (page does not exist)"/>
              </a:rPr>
              <a:t>Pahcal123</a:t>
            </a:r>
            <a:r>
              <a:rPr lang="en-US" sz="1200" b="0" i="0" u="none" strike="noStrike" cap="none" dirty="0">
                <a:solidFill>
                  <a:schemeClr val="dk1"/>
                </a:solidFill>
                <a:effectLst/>
                <a:latin typeface="Calibri"/>
                <a:ea typeface="Calibri"/>
                <a:cs typeface="Calibri"/>
                <a:sym typeface="Calibri"/>
              </a:rPr>
              <a:t>, </a:t>
            </a:r>
            <a:r>
              <a:rPr lang="en-US" dirty="0">
                <a:solidFill>
                  <a:srgbClr val="000000"/>
                </a:solidFill>
                <a:latin typeface="Arial"/>
                <a:ea typeface="Arial"/>
                <a:cs typeface="Arial"/>
                <a:sym typeface="Arial"/>
              </a:rPr>
              <a:t>This file is licensed under the </a:t>
            </a:r>
            <a:r>
              <a:rPr lang="en-US" dirty="0">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Creative Commons</a:t>
            </a:r>
            <a:r>
              <a:rPr lang="en-US" dirty="0">
                <a:solidFill>
                  <a:srgbClr val="000000"/>
                </a:solidFill>
                <a:latin typeface="Arial"/>
                <a:ea typeface="Arial"/>
                <a:cs typeface="Arial"/>
                <a:sym typeface="Arial"/>
              </a:rPr>
              <a:t> </a:t>
            </a:r>
            <a:r>
              <a:rPr lang="en-US" dirty="0">
                <a:solidFill>
                  <a:srgbClr val="000000"/>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Attribution-Share Alike 4.0 International</a:t>
            </a:r>
            <a:r>
              <a:rPr lang="en-US" dirty="0">
                <a:solidFill>
                  <a:srgbClr val="000000"/>
                </a:solidFill>
                <a:latin typeface="Arial"/>
                <a:ea typeface="Arial"/>
                <a:cs typeface="Arial"/>
                <a:sym typeface="Arial"/>
              </a:rPr>
              <a:t> license.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a:t>
            </a:r>
            <a:r>
              <a:rPr lang="en-US" dirty="0" err="1">
                <a:solidFill>
                  <a:srgbClr val="000000"/>
                </a:solidFill>
                <a:latin typeface="Arial"/>
                <a:ea typeface="Arial"/>
                <a:cs typeface="Arial"/>
                <a:sym typeface="Arial"/>
              </a:rPr>
              <a:t>Priscacara</a:t>
            </a:r>
            <a:r>
              <a:rPr lang="en-US" dirty="0">
                <a:solidFill>
                  <a:srgbClr val="000000"/>
                </a:solidFill>
                <a:latin typeface="Arial"/>
                <a:ea typeface="Arial"/>
                <a:cs typeface="Arial"/>
                <a:sym typeface="Arial"/>
              </a:rPr>
              <a:t> serrata (fish fossil)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commons.m.wikimedia.org</a:t>
            </a:r>
            <a:r>
              <a:rPr lang="en-US" dirty="0">
                <a:solidFill>
                  <a:srgbClr val="000000"/>
                </a:solidFill>
                <a:latin typeface="Arial"/>
                <a:ea typeface="Arial"/>
                <a:cs typeface="Arial"/>
                <a:sym typeface="Arial"/>
              </a:rPr>
              <a:t>/wiki/File:Priscacara_serrata_FMNH_PF13014_img1.jpg</a:t>
            </a:r>
            <a:endParaRPr u="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sz="1200" b="0" i="0" u="none" strike="noStrike" cap="none" dirty="0">
                <a:solidFill>
                  <a:schemeClr val="dk1"/>
                </a:solidFill>
                <a:effectLst/>
                <a:latin typeface="Calibri"/>
                <a:ea typeface="Calibri"/>
                <a:cs typeface="Calibri"/>
                <a:sym typeface="Calibri"/>
                <a:hlinkClick r:id="rId7"/>
              </a:rPr>
              <a:t>James St. John</a:t>
            </a:r>
            <a:r>
              <a:rPr lang="en-US" sz="1200" b="0" i="0" u="none" strike="noStrike" cap="none" dirty="0">
                <a:solidFill>
                  <a:schemeClr val="dk1"/>
                </a:solidFill>
                <a:effectLst/>
                <a:latin typeface="Calibri"/>
                <a:ea typeface="Calibri"/>
                <a:cs typeface="Calibri"/>
                <a:sym typeface="Calibri"/>
              </a:rPr>
              <a:t>, </a:t>
            </a:r>
            <a:r>
              <a:rPr lang="en-US" dirty="0">
                <a:solidFill>
                  <a:srgbClr val="000000"/>
                </a:solidFill>
                <a:latin typeface="Arial"/>
                <a:ea typeface="Arial"/>
                <a:cs typeface="Arial"/>
                <a:sym typeface="Arial"/>
              </a:rPr>
              <a:t>This file is licensed under the </a:t>
            </a:r>
            <a:r>
              <a:rPr lang="en-US" dirty="0">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Creative Commons</a:t>
            </a:r>
            <a:r>
              <a:rPr lang="en-US" dirty="0">
                <a:solidFill>
                  <a:srgbClr val="000000"/>
                </a:solidFill>
                <a:latin typeface="Arial"/>
                <a:ea typeface="Arial"/>
                <a:cs typeface="Arial"/>
                <a:sym typeface="Arial"/>
              </a:rPr>
              <a:t> </a:t>
            </a:r>
            <a:r>
              <a:rPr lang="en-US" dirty="0">
                <a:solidFill>
                  <a:srgbClr val="000000"/>
                </a:solidFill>
                <a:uFill>
                  <a:noFill/>
                </a:uFill>
                <a:latin typeface="Arial"/>
                <a:ea typeface="Arial"/>
                <a:cs typeface="Arial"/>
                <a:sym typeface="Arial"/>
                <a:hlinkClick r:id="rId8">
                  <a:extLst>
                    <a:ext uri="{A12FA001-AC4F-418D-AE19-62706E023703}">
                      <ahyp:hlinkClr xmlns:ahyp="http://schemas.microsoft.com/office/drawing/2018/hyperlinkcolor" val="tx"/>
                    </a:ext>
                  </a:extLst>
                </a:hlinkClick>
              </a:rPr>
              <a:t>Attribution 2.0 Generic</a:t>
            </a:r>
            <a:r>
              <a:rPr lang="en-US" dirty="0">
                <a:solidFill>
                  <a:srgbClr val="000000"/>
                </a:solidFill>
                <a:latin typeface="Arial"/>
                <a:ea typeface="Arial"/>
                <a:cs typeface="Arial"/>
                <a:sym typeface="Arial"/>
              </a:rPr>
              <a:t> license.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Tiger shark</a:t>
            </a:r>
            <a:endParaRPr dirty="0">
              <a:solidFill>
                <a:srgbClr val="000000"/>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rgbClr val="000000"/>
                </a:solidFill>
                <a:latin typeface="Arial"/>
                <a:ea typeface="Arial"/>
                <a:cs typeface="Arial"/>
                <a:sym typeface="Arial"/>
              </a:rPr>
              <a:t>URL: </a:t>
            </a:r>
            <a:r>
              <a:rPr lang="en-US" u="none" dirty="0">
                <a:solidFill>
                  <a:srgbClr val="000000"/>
                </a:solidFill>
                <a:latin typeface="Arial"/>
                <a:ea typeface="Arial"/>
                <a:cs typeface="Arial"/>
                <a:sym typeface="Arial"/>
              </a:rPr>
              <a:t>https://</a:t>
            </a:r>
            <a:r>
              <a:rPr lang="en-US" u="none" dirty="0" err="1">
                <a:solidFill>
                  <a:srgbClr val="000000"/>
                </a:solidFill>
                <a:latin typeface="Arial"/>
                <a:ea typeface="Arial"/>
                <a:cs typeface="Arial"/>
                <a:sym typeface="Arial"/>
              </a:rPr>
              <a:t>commons.m.wikimedia.org</a:t>
            </a:r>
            <a:r>
              <a:rPr lang="en-US" u="none" dirty="0">
                <a:solidFill>
                  <a:srgbClr val="000000"/>
                </a:solidFill>
                <a:latin typeface="Arial"/>
                <a:ea typeface="Arial"/>
                <a:cs typeface="Arial"/>
                <a:sym typeface="Arial"/>
              </a:rPr>
              <a:t>/wiki/</a:t>
            </a:r>
            <a:r>
              <a:rPr lang="en-US" u="none" dirty="0" err="1">
                <a:solidFill>
                  <a:srgbClr val="000000"/>
                </a:solidFill>
                <a:latin typeface="Arial"/>
                <a:ea typeface="Arial"/>
                <a:cs typeface="Arial"/>
                <a:sym typeface="Arial"/>
              </a:rPr>
              <a:t>File:Tiger_shark.jpg</a:t>
            </a:r>
            <a:endParaRPr lang="en-US" u="none" dirty="0">
              <a:solidFill>
                <a:srgbClr val="000000"/>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rgbClr val="000000"/>
                </a:solidFill>
                <a:latin typeface="Arial"/>
                <a:ea typeface="Arial"/>
                <a:cs typeface="Arial"/>
                <a:sym typeface="Arial"/>
              </a:rPr>
              <a:t>Attribution: </a:t>
            </a:r>
            <a:r>
              <a:rPr lang="en-US" sz="1200" b="0" i="0" u="none" strike="noStrike" cap="none" dirty="0">
                <a:solidFill>
                  <a:schemeClr val="dk1"/>
                </a:solidFill>
                <a:effectLst/>
                <a:latin typeface="Calibri"/>
                <a:ea typeface="Calibri"/>
                <a:cs typeface="Calibri"/>
                <a:sym typeface="Calibri"/>
                <a:hlinkClick r:id="rId9" tooltip="User:Albert kok"/>
              </a:rPr>
              <a:t>Albert </a:t>
            </a:r>
            <a:r>
              <a:rPr lang="en-US" sz="1200" b="0" i="0" u="none" strike="noStrike" cap="none" dirty="0" err="1">
                <a:solidFill>
                  <a:schemeClr val="dk1"/>
                </a:solidFill>
                <a:effectLst/>
                <a:latin typeface="Calibri"/>
                <a:ea typeface="Calibri"/>
                <a:cs typeface="Calibri"/>
                <a:sym typeface="Calibri"/>
                <a:hlinkClick r:id="rId9" tooltip="User:Albert kok"/>
              </a:rPr>
              <a:t>kok</a:t>
            </a:r>
            <a:r>
              <a:rPr lang="en-US" sz="1200" b="0" i="0" u="none" strike="noStrike" cap="none" dirty="0" err="1">
                <a:solidFill>
                  <a:schemeClr val="dk1"/>
                </a:solidFill>
                <a:effectLst/>
                <a:latin typeface="Calibri"/>
                <a:ea typeface="Calibri"/>
                <a:cs typeface="Calibri"/>
                <a:sym typeface="Calibri"/>
              </a:rPr>
              <a:t>,</a:t>
            </a:r>
            <a:r>
              <a:rPr lang="en-US" dirty="0" err="1">
                <a:latin typeface="Arial"/>
                <a:ea typeface="Arial"/>
                <a:cs typeface="Arial"/>
                <a:sym typeface="Arial"/>
              </a:rPr>
              <a:t>This</a:t>
            </a:r>
            <a:r>
              <a:rPr lang="en-US" dirty="0">
                <a:latin typeface="Arial"/>
                <a:ea typeface="Arial"/>
                <a:cs typeface="Arial"/>
                <a:sym typeface="Arial"/>
              </a:rPr>
              <a:t> file is licensed under the </a:t>
            </a:r>
            <a:r>
              <a:rPr lang="en-US" dirty="0">
                <a:solidFill>
                  <a:schemeClr val="hlink"/>
                </a:solidFill>
                <a:uFill>
                  <a:noFill/>
                </a:uFill>
                <a:latin typeface="Arial"/>
                <a:ea typeface="Arial"/>
                <a:cs typeface="Arial"/>
                <a:sym typeface="Arial"/>
                <a:hlinkClick r:id="rId4"/>
              </a:rPr>
              <a:t>Creative Commons</a:t>
            </a:r>
            <a:r>
              <a:rPr lang="en-US" dirty="0">
                <a:latin typeface="Arial"/>
                <a:ea typeface="Arial"/>
                <a:cs typeface="Arial"/>
                <a:sym typeface="Arial"/>
              </a:rPr>
              <a:t> Attribution-Share Alike </a:t>
            </a:r>
            <a:r>
              <a:rPr lang="en-US" dirty="0">
                <a:solidFill>
                  <a:schemeClr val="hlink"/>
                </a:solidFill>
                <a:uFill>
                  <a:noFill/>
                </a:uFill>
                <a:latin typeface="Arial"/>
                <a:ea typeface="Arial"/>
                <a:cs typeface="Arial"/>
                <a:sym typeface="Arial"/>
                <a:hlinkClick r:id="rId10"/>
              </a:rPr>
              <a:t>3.0 Unported</a:t>
            </a:r>
            <a:r>
              <a:rPr lang="en-US" dirty="0">
                <a:latin typeface="Arial"/>
                <a:ea typeface="Arial"/>
                <a:cs typeface="Arial"/>
                <a:sym typeface="Arial"/>
              </a:rPr>
              <a:t>, </a:t>
            </a:r>
            <a:r>
              <a:rPr lang="en-US" dirty="0">
                <a:solidFill>
                  <a:schemeClr val="hlink"/>
                </a:solidFill>
                <a:uFill>
                  <a:noFill/>
                </a:uFill>
                <a:latin typeface="Arial"/>
                <a:ea typeface="Arial"/>
                <a:cs typeface="Arial"/>
                <a:sym typeface="Arial"/>
                <a:hlinkClick r:id="rId11"/>
              </a:rPr>
              <a:t>2.5 Generic</a:t>
            </a:r>
            <a:r>
              <a:rPr lang="en-US" dirty="0">
                <a:latin typeface="Arial"/>
                <a:ea typeface="Arial"/>
                <a:cs typeface="Arial"/>
                <a:sym typeface="Arial"/>
              </a:rPr>
              <a:t>, </a:t>
            </a:r>
            <a:r>
              <a:rPr lang="en-US" dirty="0">
                <a:solidFill>
                  <a:schemeClr val="hlink"/>
                </a:solidFill>
                <a:uFill>
                  <a:noFill/>
                </a:uFill>
                <a:latin typeface="Arial"/>
                <a:ea typeface="Arial"/>
                <a:cs typeface="Arial"/>
                <a:sym typeface="Arial"/>
                <a:hlinkClick r:id="rId12"/>
              </a:rPr>
              <a:t>2.0 Generic</a:t>
            </a:r>
            <a:r>
              <a:rPr lang="en-US" dirty="0">
                <a:latin typeface="Arial"/>
                <a:ea typeface="Arial"/>
                <a:cs typeface="Arial"/>
                <a:sym typeface="Arial"/>
              </a:rPr>
              <a:t> and </a:t>
            </a:r>
            <a:r>
              <a:rPr lang="en-US" dirty="0">
                <a:solidFill>
                  <a:schemeClr val="hlink"/>
                </a:solidFill>
                <a:uFill>
                  <a:noFill/>
                </a:uFill>
                <a:latin typeface="Arial"/>
                <a:ea typeface="Arial"/>
                <a:cs typeface="Arial"/>
                <a:sym typeface="Arial"/>
                <a:hlinkClick r:id="rId13"/>
              </a:rPr>
              <a:t>1.0 Generic</a:t>
            </a:r>
            <a:r>
              <a:rPr lang="en-US" dirty="0">
                <a:latin typeface="Arial"/>
                <a:ea typeface="Arial"/>
                <a:cs typeface="Arial"/>
                <a:sym typeface="Arial"/>
              </a:rPr>
              <a:t> license.</a:t>
            </a:r>
          </a:p>
          <a:p>
            <a:pPr marL="0" lvl="0" indent="0" algn="l" rtl="0">
              <a:lnSpc>
                <a:spcPct val="100000"/>
              </a:lnSpc>
              <a:spcBef>
                <a:spcPts val="0"/>
              </a:spcBef>
              <a:spcAft>
                <a:spcPts val="0"/>
              </a:spcAft>
              <a:buSzPts val="1400"/>
              <a:buNone/>
            </a:pPr>
            <a:endParaRPr b="1"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667" name="Google Shape;667;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latin typeface="Arial"/>
                <a:ea typeface="Arial"/>
                <a:cs typeface="Arial"/>
                <a:sym typeface="Arial"/>
              </a:rPr>
              <a:t>TEACHER NOTES: </a:t>
            </a: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latin typeface="Arial"/>
                <a:ea typeface="Arial"/>
                <a:cs typeface="Arial"/>
                <a:sym typeface="Arial"/>
              </a:rPr>
              <a:t>Use these pictures to get students thinking about the similarities and differences in biodiversity over time, especially in terms of WHO was there at each time point, that is, which species were around in the more distant past versus today.</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Image</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Coelodonta</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antiquitatis</a:t>
            </a:r>
            <a:r>
              <a:rPr lang="en-US" dirty="0">
                <a:solidFill>
                  <a:srgbClr val="000000"/>
                </a:solidFill>
                <a:latin typeface="Arial"/>
                <a:ea typeface="Arial"/>
                <a:cs typeface="Arial"/>
                <a:sym typeface="Arial"/>
              </a:rPr>
              <a:t>(rhino fossil)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commons.wikimedia.org</a:t>
            </a:r>
            <a:r>
              <a:rPr lang="en-US" dirty="0">
                <a:solidFill>
                  <a:srgbClr val="000000"/>
                </a:solidFill>
                <a:latin typeface="Arial"/>
                <a:ea typeface="Arial"/>
                <a:cs typeface="Arial"/>
                <a:sym typeface="Arial"/>
              </a:rPr>
              <a:t>/wiki/File:Coelodonta_</a:t>
            </a:r>
            <a:r>
              <a:rPr lang="en-US" dirty="0" err="1">
                <a:solidFill>
                  <a:srgbClr val="000000"/>
                </a:solidFill>
                <a:latin typeface="Arial"/>
                <a:ea typeface="Arial"/>
                <a:cs typeface="Arial"/>
                <a:sym typeface="Arial"/>
              </a:rPr>
              <a:t>antiquitatis</a:t>
            </a:r>
            <a:r>
              <a:rPr lang="en-US" dirty="0">
                <a:solidFill>
                  <a:srgbClr val="000000"/>
                </a:solidFill>
                <a:latin typeface="Arial"/>
                <a:ea typeface="Arial"/>
                <a:cs typeface="Arial"/>
                <a:sym typeface="Arial"/>
              </a:rPr>
              <a:t>_.jpg</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Didier </a:t>
            </a:r>
            <a:r>
              <a:rPr lang="en-US" dirty="0" err="1">
                <a:solidFill>
                  <a:srgbClr val="000000"/>
                </a:solidFill>
                <a:latin typeface="Arial"/>
                <a:ea typeface="Arial"/>
                <a:cs typeface="Arial"/>
                <a:sym typeface="Arial"/>
              </a:rPr>
              <a:t>Descouens</a:t>
            </a:r>
            <a:r>
              <a:rPr lang="en-US" dirty="0">
                <a:solidFill>
                  <a:srgbClr val="000000"/>
                </a:solidFill>
                <a:latin typeface="Arial"/>
                <a:ea typeface="Arial"/>
                <a:cs typeface="Arial"/>
                <a:sym typeface="Arial"/>
              </a:rPr>
              <a:t>, CC BY-SA 4.0 &lt;https://</a:t>
            </a:r>
            <a:r>
              <a:rPr lang="en-US" dirty="0" err="1">
                <a:solidFill>
                  <a:srgbClr val="000000"/>
                </a:solidFill>
                <a:latin typeface="Arial"/>
                <a:ea typeface="Arial"/>
                <a:cs typeface="Arial"/>
                <a:sym typeface="Arial"/>
              </a:rPr>
              <a:t>creativecommons.org</a:t>
            </a:r>
            <a:r>
              <a:rPr lang="en-US" dirty="0">
                <a:solidFill>
                  <a:srgbClr val="000000"/>
                </a:solidFill>
                <a:latin typeface="Arial"/>
                <a:ea typeface="Arial"/>
                <a:cs typeface="Arial"/>
                <a:sym typeface="Arial"/>
              </a:rPr>
              <a:t>/licenses/by-</a:t>
            </a:r>
            <a:r>
              <a:rPr lang="en-US" dirty="0" err="1">
                <a:solidFill>
                  <a:srgbClr val="000000"/>
                </a:solidFill>
                <a:latin typeface="Arial"/>
                <a:ea typeface="Arial"/>
                <a:cs typeface="Arial"/>
                <a:sym typeface="Arial"/>
              </a:rPr>
              <a:t>sa</a:t>
            </a:r>
            <a:r>
              <a:rPr lang="en-US" dirty="0">
                <a:solidFill>
                  <a:srgbClr val="000000"/>
                </a:solidFill>
                <a:latin typeface="Arial"/>
                <a:ea typeface="Arial"/>
                <a:cs typeface="Arial"/>
                <a:sym typeface="Arial"/>
              </a:rPr>
              <a:t>/4.0&gt;, via Wikimedia Commons</a:t>
            </a: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a:solidFill>
                  <a:srgbClr val="000000"/>
                </a:solidFill>
                <a:effectLst/>
                <a:latin typeface="Arial"/>
                <a:ea typeface="Calibri"/>
                <a:cs typeface="Arial"/>
                <a:sym typeface="Arial"/>
              </a:rPr>
              <a:t>A</a:t>
            </a:r>
            <a:r>
              <a:rPr lang="en-US" dirty="0">
                <a:solidFill>
                  <a:srgbClr val="000000"/>
                </a:solidFill>
                <a:latin typeface="Arial"/>
                <a:ea typeface="Arial"/>
                <a:cs typeface="Arial"/>
                <a:sym typeface="Arial"/>
              </a:rPr>
              <a:t>rchaeopteryx lithographica (bird fossil)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a:t>
            </a:r>
            <a:r>
              <a:rPr lang="en-US" u="none"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https://pixabay.com/photos/archaeopteryx-lithographica-4451251/</a:t>
            </a:r>
            <a:endParaRPr u="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dirty="0" err="1">
                <a:solidFill>
                  <a:srgbClr val="000000"/>
                </a:solidFill>
                <a:latin typeface="Arial"/>
                <a:ea typeface="Arial"/>
                <a:cs typeface="Arial"/>
                <a:sym typeface="Arial"/>
              </a:rPr>
              <a:t>Markéta</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Machová</a:t>
            </a:r>
            <a:r>
              <a:rPr lang="en-US" dirty="0">
                <a:solidFill>
                  <a:srgbClr val="000000"/>
                </a:solidFill>
                <a:latin typeface="Arial"/>
                <a:ea typeface="Arial"/>
                <a:cs typeface="Arial"/>
                <a:sym typeface="Arial"/>
              </a:rPr>
              <a:t>, </a:t>
            </a:r>
            <a:r>
              <a:rPr lang="en-US" u="sng" dirty="0">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Pixabay License</a:t>
            </a:r>
            <a:r>
              <a:rPr lang="en-US" dirty="0">
                <a:solidFill>
                  <a:srgbClr val="000000"/>
                </a:solidFill>
                <a:latin typeface="Arial"/>
                <a:ea typeface="Arial"/>
                <a:cs typeface="Arial"/>
                <a:sym typeface="Arial"/>
              </a:rPr>
              <a:t> Free for commercial use No attribution required</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Image: </a:t>
            </a:r>
            <a:r>
              <a:rPr lang="en-US" dirty="0">
                <a:solidFill>
                  <a:srgbClr val="000000"/>
                </a:solidFill>
                <a:latin typeface="Arial"/>
                <a:ea typeface="Arial"/>
                <a:cs typeface="Arial"/>
                <a:sym typeface="Arial"/>
              </a:rPr>
              <a:t>Indian Rhino</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a:t>
            </a:r>
            <a:r>
              <a:rPr lang="en-US" u="sng" dirty="0">
                <a:solidFill>
                  <a:srgbClr val="000000"/>
                </a:solidFill>
                <a:highlight>
                  <a:srgbClr val="FFFF00"/>
                </a:highlight>
                <a:latin typeface="Arial"/>
                <a:ea typeface="Arial"/>
                <a:cs typeface="Arial"/>
                <a:sym typeface="Arial"/>
                <a:hlinkClick r:id="rId5">
                  <a:extLst>
                    <a:ext uri="{A12FA001-AC4F-418D-AE19-62706E023703}">
                      <ahyp:hlinkClr xmlns:ahyp="http://schemas.microsoft.com/office/drawing/2018/hyperlinkcolor" val="tx"/>
                    </a:ext>
                  </a:extLst>
                </a:hlinkClick>
              </a:rPr>
              <a:t>https://</a:t>
            </a:r>
            <a:r>
              <a:rPr lang="en-US" u="none" dirty="0">
                <a:solidFill>
                  <a:srgbClr val="000000"/>
                </a:solidFill>
                <a:highlight>
                  <a:srgbClr val="FFFF00"/>
                </a:highlight>
                <a:latin typeface="Arial"/>
                <a:ea typeface="Arial"/>
                <a:cs typeface="Arial"/>
                <a:sym typeface="Arial"/>
                <a:hlinkClick r:id="rId5">
                  <a:extLst>
                    <a:ext uri="{A12FA001-AC4F-418D-AE19-62706E023703}">
                      <ahyp:hlinkClr xmlns:ahyp="http://schemas.microsoft.com/office/drawing/2018/hyperlinkcolor" val="tx"/>
                    </a:ext>
                  </a:extLst>
                </a:hlinkClick>
              </a:rPr>
              <a:t>commons</a:t>
            </a:r>
            <a:r>
              <a:rPr lang="en-US" u="sng" dirty="0">
                <a:solidFill>
                  <a:srgbClr val="000000"/>
                </a:solidFill>
                <a:highlight>
                  <a:srgbClr val="FFFF00"/>
                </a:highlight>
                <a:latin typeface="Arial"/>
                <a:ea typeface="Arial"/>
                <a:cs typeface="Arial"/>
                <a:sym typeface="Arial"/>
                <a:hlinkClick r:id="rId5">
                  <a:extLst>
                    <a:ext uri="{A12FA001-AC4F-418D-AE19-62706E023703}">
                      <ahyp:hlinkClr xmlns:ahyp="http://schemas.microsoft.com/office/drawing/2018/hyperlinkcolor" val="tx"/>
                    </a:ext>
                  </a:extLst>
                </a:hlinkClick>
              </a:rPr>
              <a:t>.m.wikimedia.org/wiki/File:Indian_Rhino_(Rhinoceros_unicornis)1_-_Relic38.jpg</a:t>
            </a:r>
            <a:endParaRPr dirty="0">
              <a:solidFill>
                <a:srgbClr val="000000"/>
              </a:solidFill>
              <a:highlight>
                <a:srgbClr val="FFFF00"/>
              </a:highlight>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Darren Swim, </a:t>
            </a:r>
            <a:r>
              <a:rPr lang="en-US" sz="1200" b="0" i="0" u="none" strike="noStrike" cap="none" dirty="0">
                <a:solidFill>
                  <a:schemeClr val="dk1"/>
                </a:solidFill>
                <a:effectLst/>
                <a:latin typeface="Calibri"/>
                <a:ea typeface="Calibri"/>
                <a:cs typeface="Calibri"/>
                <a:sym typeface="Calibri"/>
              </a:rPr>
              <a:t>This file is licensed under the </a:t>
            </a:r>
            <a:r>
              <a:rPr lang="en-US" sz="1200" b="0" i="0" u="none" strike="noStrike" cap="none" dirty="0">
                <a:solidFill>
                  <a:schemeClr val="dk1"/>
                </a:solidFill>
                <a:effectLst/>
                <a:latin typeface="Calibri"/>
                <a:ea typeface="Calibri"/>
                <a:cs typeface="Calibri"/>
                <a:sym typeface="Calibri"/>
                <a:hlinkClick r:id="rId6" tooltip="w:en:Creative Commons"/>
              </a:rPr>
              <a:t>Creative Commons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hlinkClick r:id="rId7"/>
              </a:rPr>
              <a:t>Attribution-Share Alike 3.0 Unported</a:t>
            </a:r>
            <a:r>
              <a:rPr lang="en-US" sz="1200" b="0" i="0" u="none" strike="noStrike" cap="none" dirty="0">
                <a:solidFill>
                  <a:schemeClr val="dk1"/>
                </a:solidFill>
                <a:effectLst/>
                <a:latin typeface="Calibri"/>
                <a:ea typeface="Calibri"/>
                <a:cs typeface="Calibri"/>
                <a:sym typeface="Calibri"/>
              </a:rPr>
              <a:t> license.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a:solidFill>
                  <a:srgbClr val="000000"/>
                </a:solidFill>
                <a:effectLst/>
                <a:latin typeface="Arial"/>
                <a:ea typeface="Calibri"/>
                <a:cs typeface="Arial"/>
                <a:sym typeface="Arial"/>
              </a:rPr>
              <a:t>S</a:t>
            </a:r>
            <a:r>
              <a:rPr lang="en-US" dirty="0">
                <a:solidFill>
                  <a:srgbClr val="000000"/>
                </a:solidFill>
                <a:latin typeface="Arial"/>
                <a:ea typeface="Arial"/>
                <a:cs typeface="Arial"/>
                <a:sym typeface="Arial"/>
              </a:rPr>
              <a:t>truthio camelus (ostrich)</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a:t>
            </a:r>
            <a:r>
              <a:rPr lang="en-US" u="sng" dirty="0">
                <a:solidFill>
                  <a:srgbClr val="000000"/>
                </a:solidFill>
                <a:latin typeface="Arial"/>
                <a:ea typeface="Arial"/>
                <a:cs typeface="Arial"/>
                <a:sym typeface="Arial"/>
                <a:hlinkClick r:id="rId8">
                  <a:extLst>
                    <a:ext uri="{A12FA001-AC4F-418D-AE19-62706E023703}">
                      <ahyp:hlinkClr xmlns:ahyp="http://schemas.microsoft.com/office/drawing/2018/hyperlinkcolor" val="tx"/>
                    </a:ext>
                  </a:extLst>
                </a:hlinkClick>
              </a:rPr>
              <a:t>https://commons.wikimedia.org/wiki/File:Ostrich_(Struthio_camelus)_male_(13994461256).jpg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Bernard DUPONT from FRANCE, CC BY-SA 2.0 &lt;https://</a:t>
            </a:r>
            <a:r>
              <a:rPr lang="en-US" dirty="0" err="1">
                <a:solidFill>
                  <a:srgbClr val="000000"/>
                </a:solidFill>
                <a:latin typeface="Arial"/>
                <a:ea typeface="Arial"/>
                <a:cs typeface="Arial"/>
                <a:sym typeface="Arial"/>
              </a:rPr>
              <a:t>creativecommons.org</a:t>
            </a:r>
            <a:r>
              <a:rPr lang="en-US" dirty="0">
                <a:solidFill>
                  <a:srgbClr val="000000"/>
                </a:solidFill>
                <a:latin typeface="Arial"/>
                <a:ea typeface="Arial"/>
                <a:cs typeface="Arial"/>
                <a:sym typeface="Arial"/>
              </a:rPr>
              <a:t>/licenses/by-</a:t>
            </a:r>
            <a:r>
              <a:rPr lang="en-US" dirty="0" err="1">
                <a:solidFill>
                  <a:srgbClr val="000000"/>
                </a:solidFill>
                <a:latin typeface="Arial"/>
                <a:ea typeface="Arial"/>
                <a:cs typeface="Arial"/>
                <a:sym typeface="Arial"/>
              </a:rPr>
              <a:t>sa</a:t>
            </a:r>
            <a:r>
              <a:rPr lang="en-US" dirty="0">
                <a:solidFill>
                  <a:srgbClr val="000000"/>
                </a:solidFill>
                <a:latin typeface="Arial"/>
                <a:ea typeface="Arial"/>
                <a:cs typeface="Arial"/>
                <a:sym typeface="Arial"/>
              </a:rPr>
              <a:t>/2.0&gt;, via Wikimedia Commons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680" name="Google Shape;680;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1" name="Google Shape;691;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dirty="0">
                <a:latin typeface="Arial"/>
                <a:ea typeface="Arial"/>
                <a:cs typeface="Arial"/>
                <a:sym typeface="Arial"/>
              </a:rPr>
              <a:t>TEACHER NOTES: </a:t>
            </a:r>
          </a:p>
          <a:p>
            <a:pPr marL="0" lvl="0" indent="0" algn="l" rtl="0">
              <a:lnSpc>
                <a:spcPct val="100000"/>
              </a:lnSpc>
              <a:spcBef>
                <a:spcPts val="0"/>
              </a:spcBef>
              <a:spcAft>
                <a:spcPts val="0"/>
              </a:spcAft>
              <a:buSzPts val="1100"/>
              <a:buNone/>
            </a:pPr>
            <a:r>
              <a:rPr lang="en-US" dirty="0">
                <a:latin typeface="Arial"/>
                <a:ea typeface="Arial"/>
                <a:cs typeface="Arial"/>
                <a:sym typeface="Arial"/>
              </a:rPr>
              <a:t>REMEMBER TO REPLACE THIS QUESTION WITH THE WORDING YOUR CLASS DEVELOPED in the Unity and Diversity triangle. </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(an example of a teacher’s driving question is “How is life so similar yet so diverse?”) This is a transition slide so we encourage you to customize it to the experience you had with students in your class prior to this unit. You will come back to this at the end of the unit. </a:t>
            </a: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dirty="0">
              <a:highlight>
                <a:srgbClr val="FFFF00"/>
              </a:highlight>
              <a:latin typeface="Arial"/>
              <a:ea typeface="Arial"/>
              <a:cs typeface="Arial"/>
              <a:sym typeface="Arial"/>
            </a:endParaRPr>
          </a:p>
        </p:txBody>
      </p:sp>
      <p:sp>
        <p:nvSpPr>
          <p:cNvPr id="692" name="Google Shape;692;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8" name="Google Shape;698;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fontScale="85000" lnSpcReduction="20000"/>
          </a:bodyPr>
          <a:lstStyle/>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TEACHER NOTES:</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Spend a moment here to make sure the class has a shared understanding of the meaning of biodiversity. This slide is meant to support a quick conversation making sure students know how to READ the graph. Next we get into what it means for our work during this unit. </a:t>
            </a:r>
          </a:p>
          <a:p>
            <a:pPr marL="457200" marR="0" lvl="0" indent="-22860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latin typeface="Arial"/>
                <a:ea typeface="Arial"/>
                <a:cs typeface="Arial"/>
                <a:sym typeface="Arial"/>
              </a:rPr>
              <a:t>Also feel free to swap this graph with your own: this is what was freely available as an open source image for our design purposes, but you may encounter prettier ones that are easier to read or estimate number of species** instead. We would suggest, however, having a positive biodiversity axis where extinctions are represented by dips in the graph. </a:t>
            </a:r>
          </a:p>
          <a:p>
            <a:pPr marL="0" marR="0" lvl="0" indent="0" algn="l" rtl="0">
              <a:lnSpc>
                <a:spcPct val="100000"/>
              </a:lnSpc>
              <a:spcBef>
                <a:spcPts val="0"/>
              </a:spcBef>
              <a:spcAft>
                <a:spcPts val="0"/>
              </a:spcAft>
              <a:buClr>
                <a:schemeClr val="dk1"/>
              </a:buClr>
              <a:buSzPts val="1200"/>
              <a:buFont typeface="Calibri"/>
              <a:buNone/>
            </a:pPr>
            <a:endParaRPr lang="en-US"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sz="1200" dirty="0">
                <a:latin typeface="Arial"/>
                <a:ea typeface="Arial"/>
                <a:cs typeface="Arial"/>
                <a:sym typeface="Arial"/>
              </a:rPr>
              <a:t>**If you dig, though, most paleontologists count genera or even higher orders such as families. We often don’t know how many species there were because fossil species are difficult to distinguish</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SOURCES:</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particular is obscured by nearly immediate replacement with new genera.”</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/wiki/File%3APhanerozoic_Biodiversity.svg)</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By SVG version by Albert Mestre (</a:t>
            </a:r>
            <a:r>
              <a:rPr lang="en-US" dirty="0" err="1">
                <a:latin typeface="Arial"/>
                <a:ea typeface="Arial"/>
                <a:cs typeface="Arial"/>
                <a:sym typeface="Arial"/>
              </a:rPr>
              <a:t>Phanerozoic_Biodiversity.png</a:t>
            </a:r>
            <a:r>
              <a:rPr lang="en-US" dirty="0">
                <a:latin typeface="Arial"/>
                <a:ea typeface="Arial"/>
                <a:cs typeface="Arial"/>
                <a:sym typeface="Arial"/>
              </a:rPr>
              <a:t>)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or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via Wikimedia Commons</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p:txBody>
      </p:sp>
      <p:sp>
        <p:nvSpPr>
          <p:cNvPr id="699" name="Google Shape;699;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8" name="Google Shape;708;p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TEACHER NOTES:</a:t>
            </a: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This is an OPTIONAL slide. The graph is tracking the number of genera (plural for genus) over time, not species. You can use this slide to do a quick foray into classification schemes if you’d like. If the number of genera is increasing or decreasing, what is likely happening to the number of species?</a:t>
            </a:r>
          </a:p>
          <a:p>
            <a:pPr marL="0" lvl="0" indent="0" algn="l" rtl="0">
              <a:lnSpc>
                <a:spcPct val="100000"/>
              </a:lnSpc>
              <a:spcBef>
                <a:spcPts val="0"/>
              </a:spcBef>
              <a:spcAft>
                <a:spcPts val="0"/>
              </a:spcAft>
              <a:buClr>
                <a:schemeClr val="dk1"/>
              </a:buClr>
              <a:buSzPts val="1100"/>
              <a:buFont typeface="Arial"/>
              <a:buNone/>
            </a:pPr>
            <a:endParaRPr lang="en-US"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latin typeface="Arial"/>
                <a:ea typeface="Arial"/>
                <a:cs typeface="Arial"/>
                <a:sym typeface="Arial"/>
              </a:rPr>
              <a:t>*Genera is the plural of genus. Paleontologists track genera or even families represented in the fossil record because in many groups of plants and animals, it is too difficult to identify samples to species consistently… and even many extant species do look alike. Without DNA or behavioral date (who mates with whom), tracking these higher taxonomic levels represents a more certain way to talk about historical biodiversity.</a:t>
            </a:r>
          </a:p>
          <a:p>
            <a:pPr marL="0" lvl="0" indent="0" algn="l" rtl="0">
              <a:lnSpc>
                <a:spcPct val="100000"/>
              </a:lnSpc>
              <a:spcBef>
                <a:spcPts val="0"/>
              </a:spcBef>
              <a:spcAft>
                <a:spcPts val="0"/>
              </a:spcAft>
              <a:buClr>
                <a:schemeClr val="dk1"/>
              </a:buClr>
              <a:buSzPts val="1100"/>
              <a:buFont typeface="Arial"/>
              <a:buNone/>
            </a:pP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SOURCES:</a:t>
            </a:r>
            <a:endParaRPr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Image: Biological classification</a:t>
            </a: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commons.wikimedia.org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File:Biological_classification_L_Pengo.svg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Attribution: </a:t>
            </a:r>
            <a:r>
              <a:rPr lang="en-US" dirty="0" err="1">
                <a:solidFill>
                  <a:srgbClr val="000000"/>
                </a:solidFill>
                <a:latin typeface="Arial"/>
                <a:ea typeface="Arial"/>
                <a:cs typeface="Arial"/>
                <a:sym typeface="Arial"/>
              </a:rPr>
              <a:t>Pengo</a:t>
            </a:r>
            <a:r>
              <a:rPr lang="en-US" dirty="0">
                <a:solidFill>
                  <a:srgbClr val="000000"/>
                </a:solidFill>
                <a:latin typeface="Arial"/>
                <a:ea typeface="Arial"/>
                <a:cs typeface="Arial"/>
                <a:sym typeface="Arial"/>
              </a:rPr>
              <a:t>, Public domain, via Wikimedia Commons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Image: African fish eagle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URL: </a:t>
            </a:r>
            <a:r>
              <a:rPr lang="en-US" u="sng" dirty="0">
                <a:solidFill>
                  <a:srgbClr val="0000FF"/>
                </a:solidFill>
                <a:latin typeface="Arial"/>
                <a:ea typeface="Arial"/>
                <a:cs typeface="Arial"/>
                <a:sym typeface="Arial"/>
                <a:hlinkClick r:id="rId3">
                  <a:extLst>
                    <a:ext uri="{A12FA001-AC4F-418D-AE19-62706E023703}">
                      <ahyp:hlinkClr xmlns:ahyp="http://schemas.microsoft.com/office/drawing/2018/hyperlinkcolor" val="tx"/>
                    </a:ext>
                  </a:extLst>
                </a:hlinkClick>
              </a:rPr>
              <a:t>https://commons.wikimedia.org/wiki/File:African_fish_eagle_(Haliaeetus_vocifer)_Zimbabwe.jpg</a:t>
            </a:r>
            <a:endParaRPr dirty="0">
              <a:solidFill>
                <a:srgbClr val="0000FF"/>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latin typeface="Arial"/>
                <a:ea typeface="Arial"/>
                <a:cs typeface="Arial"/>
                <a:sym typeface="Arial"/>
              </a:rPr>
              <a:t>Attribution: Charles J. Sharp, CC BY-SA 4.0 &lt;https://</a:t>
            </a:r>
            <a:r>
              <a:rPr lang="en-US" dirty="0" err="1">
                <a:solidFill>
                  <a:srgbClr val="000000"/>
                </a:solidFill>
                <a:latin typeface="Arial"/>
                <a:ea typeface="Arial"/>
                <a:cs typeface="Arial"/>
                <a:sym typeface="Arial"/>
              </a:rPr>
              <a:t>creativecommons.org</a:t>
            </a:r>
            <a:r>
              <a:rPr lang="en-US" dirty="0">
                <a:solidFill>
                  <a:srgbClr val="000000"/>
                </a:solidFill>
                <a:latin typeface="Arial"/>
                <a:ea typeface="Arial"/>
                <a:cs typeface="Arial"/>
                <a:sym typeface="Arial"/>
              </a:rPr>
              <a:t>/licenses/by-</a:t>
            </a:r>
            <a:r>
              <a:rPr lang="en-US" dirty="0" err="1">
                <a:solidFill>
                  <a:srgbClr val="000000"/>
                </a:solidFill>
                <a:latin typeface="Arial"/>
                <a:ea typeface="Arial"/>
                <a:cs typeface="Arial"/>
                <a:sym typeface="Arial"/>
              </a:rPr>
              <a:t>sa</a:t>
            </a:r>
            <a:r>
              <a:rPr lang="en-US" dirty="0">
                <a:solidFill>
                  <a:srgbClr val="000000"/>
                </a:solidFill>
                <a:latin typeface="Arial"/>
                <a:ea typeface="Arial"/>
                <a:cs typeface="Arial"/>
                <a:sym typeface="Arial"/>
              </a:rPr>
              <a:t>/4.0&gt;, via Wikimedia Commons</a:t>
            </a:r>
            <a:endParaRPr dirty="0">
              <a:solidFill>
                <a:srgbClr val="000000"/>
              </a:solidFill>
              <a:latin typeface="Arial"/>
              <a:ea typeface="Arial"/>
              <a:cs typeface="Arial"/>
              <a:sym typeface="Arial"/>
            </a:endParaRPr>
          </a:p>
        </p:txBody>
      </p:sp>
      <p:sp>
        <p:nvSpPr>
          <p:cNvPr id="709" name="Google Shape;709;p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00000"/>
              </a:lnSpc>
              <a:spcBef>
                <a:spcPts val="0"/>
              </a:spcBef>
              <a:spcAft>
                <a:spcPts val="0"/>
              </a:spcAft>
              <a:buClr>
                <a:schemeClr val="dk1"/>
              </a:buClr>
              <a:buSzPts val="1200"/>
              <a:buFont typeface="Calibri"/>
              <a:buNone/>
            </a:pPr>
            <a:r>
              <a:rPr lang="en-US" dirty="0">
                <a:latin typeface="Arial"/>
                <a:ea typeface="Arial"/>
                <a:cs typeface="Arial"/>
                <a:sym typeface="Arial"/>
              </a:rPr>
              <a:t>TEACHER NOTES: </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latin typeface="Arial"/>
                <a:ea typeface="Arial"/>
                <a:cs typeface="Arial"/>
                <a:sym typeface="Arial"/>
              </a:rPr>
              <a:t>The conversation around this graph should include the ideas that biodiversity (the number of different kinds of living things) has increased overall, but as the dips in the graph show, many species went extinct along the way. Hopefully this leads students to the realization that many new species have formed when they see the graph go down and subsequently go up again. </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Just to be sure students are connecting the idea of increasing biodiversity with the formation of new species. Even though there have been extinctions, the overall biodiversity has increased, and that means the number of species has increased – and that can only happen if new species form! </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SOURCES:</a:t>
            </a: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particular is obscured by nearly immediate replacement with new genera.”</a:t>
            </a: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/wiki/File%3APhanerozoic_Biodiversity.svg)</a:t>
            </a: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By SVG version by Albert Mestre (</a:t>
            </a:r>
            <a:r>
              <a:rPr lang="en-US" dirty="0" err="1">
                <a:latin typeface="Arial"/>
                <a:ea typeface="Arial"/>
                <a:cs typeface="Arial"/>
                <a:sym typeface="Arial"/>
              </a:rPr>
              <a:t>Phanerozoic_Biodiversity.png</a:t>
            </a:r>
            <a:r>
              <a:rPr lang="en-US" dirty="0">
                <a:latin typeface="Arial"/>
                <a:ea typeface="Arial"/>
                <a:cs typeface="Arial"/>
                <a:sym typeface="Arial"/>
              </a:rPr>
              <a:t>)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or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via Wikimedia Commons</a:t>
            </a: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718" name="Google Shape;718;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latin typeface="Arial"/>
                <a:ea typeface="Arial"/>
                <a:cs typeface="Arial"/>
                <a:sym typeface="Arial"/>
              </a:rPr>
              <a:t>TEACHER NOTES: </a:t>
            </a:r>
            <a:endParaRPr>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a:latin typeface="Arial"/>
                <a:ea typeface="Arial"/>
                <a:cs typeface="Arial"/>
                <a:sym typeface="Arial"/>
              </a:rPr>
              <a:t>Not meant for students. </a:t>
            </a:r>
            <a:endParaRPr>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586" name="Google Shape;586;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6" name="Google Shape;726;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83F34"/>
              </a:buClr>
              <a:buSzPts val="1200"/>
              <a:buFont typeface="Calibri"/>
              <a:buNone/>
            </a:pPr>
            <a:r>
              <a:rPr lang="en-US" dirty="0">
                <a:solidFill>
                  <a:srgbClr val="000000"/>
                </a:solidFill>
                <a:latin typeface="Arial"/>
                <a:ea typeface="Arial"/>
                <a:cs typeface="Arial"/>
                <a:sym typeface="Arial"/>
              </a:rPr>
              <a:t>TEACHER NOTES:</a:t>
            </a:r>
          </a:p>
          <a:p>
            <a:pPr marL="0" marR="0" lvl="0" indent="0" algn="l" rtl="0">
              <a:lnSpc>
                <a:spcPct val="100000"/>
              </a:lnSpc>
              <a:spcBef>
                <a:spcPts val="0"/>
              </a:spcBef>
              <a:spcAft>
                <a:spcPts val="0"/>
              </a:spcAft>
              <a:buClr>
                <a:srgbClr val="583F34"/>
              </a:buClr>
              <a:buSzPts val="1200"/>
              <a:buFont typeface="Calibri"/>
              <a:buNone/>
            </a:pPr>
            <a:r>
              <a:rPr lang="en-US" dirty="0">
                <a:solidFill>
                  <a:srgbClr val="000000"/>
                </a:solidFill>
                <a:latin typeface="Arial"/>
                <a:ea typeface="Arial"/>
                <a:cs typeface="Arial"/>
                <a:sym typeface="Arial"/>
              </a:rPr>
              <a:t>This launches into what can be a very short or extended discussion of extinction. Use as many examples of recent extinctions as you like to draw students into caring about the loss of biodiversity. After this, the class works toward a definition of extinction. We find this is an area that students like to talk about and that they have a lot of ideas to share about. Past student discussions have been interesting and have addressed extinct “in the wild” versus universally extinct, the role of zoos in maintaining populations, the difficulty in ever knowing if there are actually NONE left, etc.</a:t>
            </a:r>
            <a:endParaRPr b="1"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727" name="Google Shape;727;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3" name="Google Shape;733;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sz="1200" dirty="0">
                <a:solidFill>
                  <a:srgbClr val="000000"/>
                </a:solidFill>
                <a:latin typeface="Arial"/>
                <a:ea typeface="Arial"/>
                <a:cs typeface="Arial"/>
                <a:sym typeface="Arial"/>
              </a:rPr>
              <a:t>This slide and the two following it are provided here if you would like to explore some specific recent examples of extinctions. </a:t>
            </a:r>
          </a:p>
          <a:p>
            <a:pPr marL="0" marR="0" lvl="0" indent="0" algn="l" rtl="0">
              <a:lnSpc>
                <a:spcPct val="100000"/>
              </a:lnSpc>
              <a:spcBef>
                <a:spcPts val="0"/>
              </a:spcBef>
              <a:spcAft>
                <a:spcPts val="0"/>
              </a:spcAft>
              <a:buClr>
                <a:schemeClr val="dk1"/>
              </a:buClr>
              <a:buSzPts val="1200"/>
              <a:buFont typeface="Calibri"/>
              <a:buNone/>
            </a:pPr>
            <a:endParaRPr lang="en-US" sz="1200" dirty="0">
              <a:solidFill>
                <a:srgbClr val="000000"/>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dirty="0">
                <a:solidFill>
                  <a:srgbClr val="000000"/>
                </a:solidFill>
                <a:latin typeface="Arial"/>
                <a:ea typeface="Arial"/>
                <a:cs typeface="Arial"/>
                <a:sym typeface="Arial"/>
              </a:rPr>
              <a:t>“The</a:t>
            </a:r>
            <a:r>
              <a:rPr lang="en-US" b="1" dirty="0">
                <a:solidFill>
                  <a:srgbClr val="000000"/>
                </a:solidFill>
                <a:latin typeface="Arial"/>
                <a:ea typeface="Arial"/>
                <a:cs typeface="Arial"/>
                <a:sym typeface="Arial"/>
              </a:rPr>
              <a:t> golden toad </a:t>
            </a:r>
            <a:r>
              <a:rPr lang="en-US" dirty="0">
                <a:solidFill>
                  <a:srgbClr val="000000"/>
                </a:solidFill>
                <a:latin typeface="Arial"/>
                <a:ea typeface="Arial"/>
                <a:cs typeface="Arial"/>
                <a:sym typeface="Arial"/>
              </a:rPr>
              <a:t>is not the only species to disappear in the past 40 years, but it might just be the brightest. This fluorescent amphibian was found in the high-altitude ridges of Costa Rica, but thanks to pollution, global warming and fungal skin infections, the species became extinct in 1989.” –Julie Gerstein, Popular Mechanics (2015)</a:t>
            </a:r>
          </a:p>
          <a:p>
            <a:pPr marL="0" marR="0" lvl="0" indent="0" algn="l" rtl="0">
              <a:lnSpc>
                <a:spcPct val="100000"/>
              </a:lnSpc>
              <a:spcBef>
                <a:spcPts val="0"/>
              </a:spcBef>
              <a:spcAft>
                <a:spcPts val="0"/>
              </a:spcAft>
              <a:buClr>
                <a:schemeClr val="dk1"/>
              </a:buClr>
              <a:buSzPts val="1200"/>
              <a:buFont typeface="Calibri"/>
              <a:buNone/>
            </a:pPr>
            <a:endParaRPr lang="en-US" sz="120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sz="1200" dirty="0">
                <a:solidFill>
                  <a:srgbClr val="000000"/>
                </a:solidFill>
                <a:latin typeface="Arial"/>
                <a:ea typeface="Arial"/>
                <a:cs typeface="Arial"/>
                <a:sym typeface="Arial"/>
              </a:rPr>
              <a:t>“</a:t>
            </a:r>
            <a:r>
              <a:rPr lang="en-US" sz="1200" b="1" dirty="0">
                <a:solidFill>
                  <a:srgbClr val="000000"/>
                </a:solidFill>
                <a:latin typeface="Arial"/>
                <a:ea typeface="Arial"/>
                <a:cs typeface="Arial"/>
                <a:sym typeface="Arial"/>
              </a:rPr>
              <a:t>The West African black rhinoceros </a:t>
            </a:r>
            <a:r>
              <a:rPr lang="en-US" sz="1200" dirty="0">
                <a:solidFill>
                  <a:srgbClr val="000000"/>
                </a:solidFill>
                <a:latin typeface="Arial"/>
                <a:ea typeface="Arial"/>
                <a:cs typeface="Arial"/>
                <a:sym typeface="Arial"/>
              </a:rPr>
              <a:t>(</a:t>
            </a:r>
            <a:r>
              <a:rPr lang="en-US" sz="1200" i="1" dirty="0" err="1">
                <a:solidFill>
                  <a:srgbClr val="000000"/>
                </a:solidFill>
                <a:latin typeface="Arial"/>
                <a:ea typeface="Arial"/>
                <a:cs typeface="Arial"/>
                <a:sym typeface="Arial"/>
              </a:rPr>
              <a:t>Diceros</a:t>
            </a:r>
            <a:r>
              <a:rPr lang="en-US" sz="1200" i="1" dirty="0">
                <a:solidFill>
                  <a:srgbClr val="000000"/>
                </a:solidFill>
                <a:latin typeface="Arial"/>
                <a:ea typeface="Arial"/>
                <a:cs typeface="Arial"/>
                <a:sym typeface="Arial"/>
              </a:rPr>
              <a:t> </a:t>
            </a:r>
            <a:r>
              <a:rPr lang="en-US" sz="1200" i="1" dirty="0" err="1">
                <a:solidFill>
                  <a:srgbClr val="000000"/>
                </a:solidFill>
                <a:latin typeface="Arial"/>
                <a:ea typeface="Arial"/>
                <a:cs typeface="Arial"/>
                <a:sym typeface="Arial"/>
              </a:rPr>
              <a:t>bicornis</a:t>
            </a:r>
            <a:r>
              <a:rPr lang="en-US" sz="1200" i="1" dirty="0">
                <a:solidFill>
                  <a:srgbClr val="000000"/>
                </a:solidFill>
                <a:latin typeface="Arial"/>
                <a:ea typeface="Arial"/>
                <a:cs typeface="Arial"/>
                <a:sym typeface="Arial"/>
              </a:rPr>
              <a:t> </a:t>
            </a:r>
            <a:r>
              <a:rPr lang="en-US" sz="1200" i="1" dirty="0" err="1">
                <a:solidFill>
                  <a:srgbClr val="000000"/>
                </a:solidFill>
                <a:latin typeface="Arial"/>
                <a:ea typeface="Arial"/>
                <a:cs typeface="Arial"/>
                <a:sym typeface="Arial"/>
              </a:rPr>
              <a:t>longipes</a:t>
            </a:r>
            <a:r>
              <a:rPr lang="en-US" sz="1200" dirty="0">
                <a:solidFill>
                  <a:srgbClr val="000000"/>
                </a:solidFill>
                <a:latin typeface="Arial"/>
                <a:ea typeface="Arial"/>
                <a:cs typeface="Arial"/>
                <a:sym typeface="Arial"/>
              </a:rPr>
              <a:t>) was a subspecies of the black rhino that was declared extinct in 2011. The subspecies last existed in Cameroon, but an extensive survey in 2006 did not find any signs of living West African black rhinos. According to the IUCN, “it is highly probable that this subspecies is now extinct” thanks to increased poaching and demand for rhino horn.” –James </a:t>
            </a:r>
            <a:r>
              <a:rPr lang="en-US" sz="1200" dirty="0" err="1">
                <a:solidFill>
                  <a:srgbClr val="000000"/>
                </a:solidFill>
                <a:latin typeface="Arial"/>
                <a:ea typeface="Arial"/>
                <a:cs typeface="Arial"/>
                <a:sym typeface="Arial"/>
              </a:rPr>
              <a:t>Gerken</a:t>
            </a:r>
            <a:r>
              <a:rPr lang="en-US" sz="1200" dirty="0">
                <a:solidFill>
                  <a:srgbClr val="000000"/>
                </a:solidFill>
                <a:latin typeface="Arial"/>
                <a:ea typeface="Arial"/>
                <a:cs typeface="Arial"/>
                <a:sym typeface="Arial"/>
              </a:rPr>
              <a:t>, The Huffington Post (2013)</a:t>
            </a:r>
            <a:endParaRPr sz="120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solidFill>
                <a:srgbClr val="000000"/>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dirty="0">
                <a:solidFill>
                  <a:srgbClr val="000000"/>
                </a:solidFill>
                <a:latin typeface="Arial"/>
                <a:ea typeface="Arial"/>
                <a:cs typeface="Arial"/>
                <a:sym typeface="Arial"/>
              </a:rPr>
              <a:t>“The story of the </a:t>
            </a:r>
            <a:r>
              <a:rPr lang="en-US" b="1" dirty="0">
                <a:solidFill>
                  <a:srgbClr val="000000"/>
                </a:solidFill>
                <a:latin typeface="Arial"/>
                <a:ea typeface="Arial"/>
                <a:cs typeface="Arial"/>
                <a:sym typeface="Arial"/>
              </a:rPr>
              <a:t>Passenger Pigeon </a:t>
            </a:r>
            <a:r>
              <a:rPr lang="en-US" dirty="0">
                <a:solidFill>
                  <a:srgbClr val="000000"/>
                </a:solidFill>
                <a:latin typeface="Arial"/>
                <a:ea typeface="Arial"/>
                <a:cs typeface="Arial"/>
                <a:sym typeface="Arial"/>
              </a:rPr>
              <a:t>is one of the most tragic extinction stories in modern times. As recently as around 200 years ago they weren’t anywhere near extinction. In fact, they were actually the most common bird in North America, and some reports counted single flocks numbering in the billions. Pigeon meat was commercialized and recognized as cheap food, especially for [impoverished people], which led to a hunting campaign on a massive scale. Furthermore, due to the large size of their flocks, the birds were seen as a threat to farmers. The last Passenger Pigeon, named Martha, died alone at the Cincinnati Zoo at about 1:00 pm on September 1, 1914.” –Guest Contributor, The Open Mind (2014) (this is a pic of s (stuffed) male at the National Museum of Natural History</a:t>
            </a:r>
          </a:p>
          <a:p>
            <a:pPr marL="0" lvl="0" indent="0" algn="l" rtl="0">
              <a:lnSpc>
                <a:spcPct val="100000"/>
              </a:lnSpc>
              <a:spcBef>
                <a:spcPts val="0"/>
              </a:spcBef>
              <a:spcAft>
                <a:spcPts val="0"/>
              </a:spcAft>
              <a:buClr>
                <a:schemeClr val="dk1"/>
              </a:buClr>
              <a:buSzPts val="1200"/>
              <a:buFont typeface="Calibri"/>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The Open Mind, “10 Animals that are Recently Extinct Because of Humans”: http://</a:t>
            </a:r>
            <a:r>
              <a:rPr lang="en-US" dirty="0" err="1">
                <a:solidFill>
                  <a:srgbClr val="000000"/>
                </a:solidFill>
                <a:latin typeface="Arial"/>
                <a:ea typeface="Arial"/>
                <a:cs typeface="Arial"/>
                <a:sym typeface="Arial"/>
              </a:rPr>
              <a:t>www.the</a:t>
            </a:r>
            <a:r>
              <a:rPr lang="en-US" dirty="0">
                <a:solidFill>
                  <a:srgbClr val="000000"/>
                </a:solidFill>
                <a:latin typeface="Arial"/>
                <a:ea typeface="Arial"/>
                <a:cs typeface="Arial"/>
                <a:sym typeface="Arial"/>
              </a:rPr>
              <a:t>-open-</a:t>
            </a:r>
            <a:r>
              <a:rPr lang="en-US" dirty="0" err="1">
                <a:solidFill>
                  <a:srgbClr val="000000"/>
                </a:solidFill>
                <a:latin typeface="Arial"/>
                <a:ea typeface="Arial"/>
                <a:cs typeface="Arial"/>
                <a:sym typeface="Arial"/>
              </a:rPr>
              <a:t>mind.com</a:t>
            </a:r>
            <a:r>
              <a:rPr lang="en-US" dirty="0">
                <a:solidFill>
                  <a:srgbClr val="000000"/>
                </a:solidFill>
                <a:latin typeface="Arial"/>
                <a:ea typeface="Arial"/>
                <a:cs typeface="Arial"/>
                <a:sym typeface="Arial"/>
              </a:rPr>
              <a:t>/10-animals-that-are-recently-extinct-because-of-humans/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Wikipedia, “List of Extinct North American Animals”: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List_of_North_American_animals_extinct_in_the_Holocene</a:t>
            </a:r>
            <a:r>
              <a:rPr lang="en-US" dirty="0">
                <a:solidFill>
                  <a:srgbClr val="000000"/>
                </a:solidFill>
                <a:latin typeface="Arial"/>
                <a:ea typeface="Arial"/>
                <a:cs typeface="Arial"/>
                <a:sym typeface="Arial"/>
              </a:rPr>
              <a:t> (recent extinctions separated by animal group)</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Wikipedia: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Carolina_parakeet</a:t>
            </a:r>
            <a:endParaRPr lang="en-US" sz="12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lang="en-US" sz="1200" b="0" i="0" u="none" strike="noStrike" cap="none" dirty="0">
              <a:solidFill>
                <a:srgbClr val="000000"/>
              </a:solidFill>
              <a:effectLst/>
              <a:latin typeface="Arial"/>
              <a:ea typeface="Calibri"/>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sz="1200" dirty="0">
                <a:solidFill>
                  <a:srgbClr val="000000"/>
                </a:solidFill>
                <a:latin typeface="Arial"/>
                <a:ea typeface="Arial"/>
                <a:cs typeface="Arial"/>
                <a:sym typeface="Arial"/>
              </a:rPr>
              <a:t>Huffington Post,”11 Animals That Are Now Extinct ... And It’s Our Fault”: </a:t>
            </a:r>
            <a:r>
              <a:rPr lang="en-US" sz="1200"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http://www.huffingtonpost.com/2013/10/22/11-extinct-animals_n_4078988.html</a:t>
            </a:r>
            <a:endParaRPr lang="en-US" sz="1200" u="sng"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US" sz="1200" b="0" i="0" u="sng" strike="noStrike" cap="none" dirty="0">
              <a:solidFill>
                <a:srgbClr val="000000"/>
              </a:solidFill>
              <a:effectLst/>
              <a:latin typeface="Arial"/>
              <a:ea typeface="Calibri"/>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Popular Mechanics, “11 Extinct Animals We've Lost in Our Lifetime”: http://</a:t>
            </a:r>
            <a:r>
              <a:rPr lang="en-US" dirty="0" err="1">
                <a:solidFill>
                  <a:srgbClr val="000000"/>
                </a:solidFill>
                <a:latin typeface="Arial"/>
                <a:ea typeface="Arial"/>
                <a:cs typeface="Arial"/>
                <a:sym typeface="Arial"/>
              </a:rPr>
              <a:t>www.popularmechanics.com</a:t>
            </a:r>
            <a:r>
              <a:rPr lang="en-US" dirty="0">
                <a:solidFill>
                  <a:srgbClr val="000000"/>
                </a:solidFill>
                <a:latin typeface="Arial"/>
                <a:ea typeface="Arial"/>
                <a:cs typeface="Arial"/>
                <a:sym typeface="Arial"/>
              </a:rPr>
              <a:t>/science/animals/g201/recently-extinct-animals-list-470209/</a:t>
            </a: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Photo licensed by Wikimedia Commons.</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rgbClr val="000000"/>
              </a:solidFill>
              <a:effectLst/>
              <a:latin typeface="Arial"/>
              <a:ea typeface="Calibri"/>
              <a:cs typeface="Arial"/>
              <a:sym typeface="Arial"/>
            </a:endParaRPr>
          </a:p>
          <a:p>
            <a:pPr marL="0" lvl="0" indent="0" algn="l" rtl="0">
              <a:lnSpc>
                <a:spcPct val="100000"/>
              </a:lnSpc>
              <a:spcBef>
                <a:spcPts val="0"/>
              </a:spcBef>
              <a:spcAft>
                <a:spcPts val="0"/>
              </a:spcAft>
              <a:buClr>
                <a:schemeClr val="dk1"/>
              </a:buClr>
              <a:buSzPts val="1400"/>
              <a:buFont typeface="Arial"/>
              <a:buNone/>
            </a:pPr>
            <a:endParaRPr lang="en-US" sz="12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Image: Golden toad</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en.wikipedia.org</a:t>
            </a:r>
            <a:r>
              <a:rPr lang="en-US" sz="1200" b="0" i="0" u="none" strike="noStrike" cap="none" dirty="0">
                <a:solidFill>
                  <a:schemeClr val="dk1"/>
                </a:solidFill>
                <a:effectLst/>
                <a:latin typeface="Calibri"/>
                <a:ea typeface="Calibri"/>
                <a:cs typeface="Calibri"/>
                <a:sym typeface="Calibri"/>
              </a:rPr>
              <a:t>/wiki/File:Bufo_periglenes2.jpg</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Attribution: Charles H. </a:t>
            </a:r>
            <a:r>
              <a:rPr lang="en-US" sz="1200" b="0" i="0" u="none" strike="noStrike" cap="none" dirty="0" err="1">
                <a:solidFill>
                  <a:schemeClr val="dk1"/>
                </a:solidFill>
                <a:effectLst/>
                <a:latin typeface="Calibri"/>
                <a:ea typeface="Calibri"/>
                <a:cs typeface="Calibri"/>
                <a:sym typeface="Calibri"/>
              </a:rPr>
              <a:t>Smithvergrößert</a:t>
            </a:r>
            <a:r>
              <a:rPr lang="en-US" sz="1200" b="0" i="0" u="none" strike="noStrike" cap="none" dirty="0">
                <a:solidFill>
                  <a:schemeClr val="dk1"/>
                </a:solidFill>
                <a:effectLst/>
                <a:latin typeface="Calibri"/>
                <a:ea typeface="Calibri"/>
                <a:cs typeface="Calibri"/>
                <a:sym typeface="Calibri"/>
              </a:rPr>
              <a:t> von </a:t>
            </a:r>
            <a:r>
              <a:rPr lang="en-US" sz="1200" b="0" i="0" u="none" strike="noStrike" cap="none" dirty="0" err="1">
                <a:solidFill>
                  <a:schemeClr val="dk1"/>
                </a:solidFill>
                <a:effectLst/>
                <a:latin typeface="Calibri"/>
                <a:ea typeface="Calibri"/>
                <a:cs typeface="Calibri"/>
                <a:sym typeface="Calibri"/>
              </a:rPr>
              <a:t>Aglarech</a:t>
            </a:r>
            <a:r>
              <a:rPr lang="en-US" sz="1200" b="0" i="0" u="none" strike="noStrike" cap="none" dirty="0">
                <a:solidFill>
                  <a:schemeClr val="dk1"/>
                </a:solidFill>
                <a:effectLst/>
                <a:latin typeface="Calibri"/>
                <a:ea typeface="Calibri"/>
                <a:cs typeface="Calibri"/>
                <a:sym typeface="Calibri"/>
              </a:rPr>
              <a:t>, Public domain, via Wikimedia Commons</a:t>
            </a:r>
          </a:p>
          <a:p>
            <a:pPr marL="0" lvl="0" indent="0" algn="l" rtl="0">
              <a:lnSpc>
                <a:spcPct val="100000"/>
              </a:lnSpc>
              <a:spcBef>
                <a:spcPts val="0"/>
              </a:spcBef>
              <a:spcAft>
                <a:spcPts val="0"/>
              </a:spcAft>
              <a:buClr>
                <a:schemeClr val="dk1"/>
              </a:buClr>
              <a:buSzPts val="1400"/>
              <a:buFont typeface="Arial"/>
              <a:buNone/>
            </a:pP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err="1">
                <a:solidFill>
                  <a:schemeClr val="dk1"/>
                </a:solidFill>
                <a:effectLst/>
                <a:latin typeface="Calibri"/>
                <a:ea typeface="Calibri"/>
                <a:cs typeface="Calibri"/>
                <a:sym typeface="Calibri"/>
              </a:rPr>
              <a:t>Diceros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bicornis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Etosha</a:t>
            </a:r>
            <a:r>
              <a:rPr lang="en-US" sz="1200" b="0" i="0" u="none" strike="noStrike" cap="none" dirty="0">
                <a:solidFill>
                  <a:schemeClr val="dk1"/>
                </a:solidFill>
                <a:effectLst/>
                <a:latin typeface="Calibri"/>
                <a:ea typeface="Calibri"/>
                <a:cs typeface="Calibri"/>
                <a:sym typeface="Calibri"/>
              </a:rPr>
              <a:t>)</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a:t>
            </a:r>
            <a:r>
              <a:rPr lang="en-US" sz="1200" b="0" i="0" u="none" strike="noStrike" cap="none" dirty="0" err="1">
                <a:solidFill>
                  <a:schemeClr val="dk1"/>
                </a:solidFill>
                <a:effectLst/>
                <a:latin typeface="Calibri"/>
                <a:ea typeface="Calibri"/>
                <a:cs typeface="Calibri"/>
                <a:sym typeface="Calibri"/>
              </a:rPr>
              <a:t>File:Diceros_bicornis</a:t>
            </a:r>
            <a:r>
              <a:rPr lang="en-US" sz="1200" b="0" i="0" u="none" strike="noStrike" cap="none" dirty="0">
                <a:solidFill>
                  <a:schemeClr val="dk1"/>
                </a:solidFill>
                <a:effectLst/>
                <a:latin typeface="Calibri"/>
                <a:ea typeface="Calibri"/>
                <a:cs typeface="Calibri"/>
                <a:sym typeface="Calibri"/>
              </a:rPr>
              <a:t>_(</a:t>
            </a:r>
            <a:r>
              <a:rPr lang="en-US" sz="1200" b="0" i="0" u="none" strike="noStrike" cap="none" dirty="0" err="1">
                <a:solidFill>
                  <a:schemeClr val="dk1"/>
                </a:solidFill>
                <a:effectLst/>
                <a:latin typeface="Calibri"/>
                <a:ea typeface="Calibri"/>
                <a:cs typeface="Calibri"/>
                <a:sym typeface="Calibri"/>
              </a:rPr>
              <a:t>Etosha</a:t>
            </a:r>
            <a:r>
              <a:rPr lang="en-US" sz="1200" b="0" i="0" u="none" strike="noStrike" cap="none" dirty="0">
                <a:solidFill>
                  <a:schemeClr val="dk1"/>
                </a:solidFill>
                <a:effectLst/>
                <a:latin typeface="Calibri"/>
                <a:ea typeface="Calibri"/>
                <a:cs typeface="Calibri"/>
                <a:sym typeface="Calibri"/>
              </a:rPr>
              <a:t>).jpg</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Attribution: </a:t>
            </a:r>
            <a:r>
              <a:rPr lang="en-US" sz="1200" b="0" i="0" u="none" strike="noStrike" cap="none" dirty="0" err="1">
                <a:solidFill>
                  <a:schemeClr val="dk1"/>
                </a:solidFill>
                <a:effectLst/>
                <a:latin typeface="Calibri"/>
                <a:ea typeface="Calibri"/>
                <a:cs typeface="Calibri"/>
                <a:sym typeface="Calibri"/>
              </a:rPr>
              <a:t>Yathin</a:t>
            </a:r>
            <a:r>
              <a:rPr lang="en-US" sz="1200" b="0" i="0" u="none" strike="noStrike" cap="none" dirty="0">
                <a:solidFill>
                  <a:schemeClr val="dk1"/>
                </a:solidFill>
                <a:effectLst/>
                <a:latin typeface="Calibri"/>
                <a:ea typeface="Calibri"/>
                <a:cs typeface="Calibri"/>
                <a:sym typeface="Calibri"/>
              </a:rPr>
              <a:t> S Krishnappa, CC BY-SA 3.0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/3.0&gt;, via Wikimedia Commons</a:t>
            </a:r>
          </a:p>
          <a:p>
            <a:pPr marL="0" lvl="0" indent="0" algn="l" rtl="0">
              <a:lnSpc>
                <a:spcPct val="100000"/>
              </a:lnSpc>
              <a:spcBef>
                <a:spcPts val="0"/>
              </a:spcBef>
              <a:spcAft>
                <a:spcPts val="0"/>
              </a:spcAft>
              <a:buClr>
                <a:schemeClr val="dk1"/>
              </a:buClr>
              <a:buSzPts val="1400"/>
              <a:buFont typeface="Arial"/>
              <a:buNone/>
            </a:pPr>
            <a:endParaRPr lang="en-US"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err="1">
                <a:solidFill>
                  <a:schemeClr val="dk1"/>
                </a:solidFill>
                <a:effectLst/>
                <a:latin typeface="Calibri"/>
                <a:ea typeface="Calibri"/>
                <a:cs typeface="Calibri"/>
                <a:sym typeface="Calibri"/>
              </a:rPr>
              <a:t>Ectopistes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migratorius</a:t>
            </a:r>
            <a:r>
              <a:rPr lang="en-US" sz="1200" b="0" i="0" u="none" strike="noStrike" cap="none" dirty="0">
                <a:solidFill>
                  <a:schemeClr val="dk1"/>
                </a:solidFill>
                <a:effectLst/>
                <a:latin typeface="Calibri"/>
                <a:ea typeface="Calibri"/>
                <a:cs typeface="Calibri"/>
                <a:sym typeface="Calibri"/>
              </a:rPr>
              <a:t> (passenger pigeon)</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en.wikipedia.org</a:t>
            </a:r>
            <a:r>
              <a:rPr lang="en-US" sz="1200" b="0" i="0" u="none" strike="noStrike" cap="none" dirty="0">
                <a:solidFill>
                  <a:schemeClr val="dk1"/>
                </a:solidFill>
                <a:effectLst/>
                <a:latin typeface="Calibri"/>
                <a:ea typeface="Calibri"/>
                <a:cs typeface="Calibri"/>
                <a:sym typeface="Calibri"/>
              </a:rPr>
              <a:t>/wiki/</a:t>
            </a:r>
            <a:r>
              <a:rPr lang="en-US" sz="1200" b="0" i="0" u="none" strike="noStrike" cap="none" dirty="0" err="1">
                <a:solidFill>
                  <a:schemeClr val="dk1"/>
                </a:solidFill>
                <a:effectLst/>
                <a:latin typeface="Calibri"/>
                <a:ea typeface="Calibri"/>
                <a:cs typeface="Calibri"/>
                <a:sym typeface="Calibri"/>
              </a:rPr>
              <a:t>File:Ectopistes_migratorius</a:t>
            </a:r>
            <a:r>
              <a:rPr lang="en-US" sz="1200" b="0" i="0" u="none" strike="noStrike" cap="none" dirty="0">
                <a:solidFill>
                  <a:schemeClr val="dk1"/>
                </a:solidFill>
                <a:effectLst/>
                <a:latin typeface="Calibri"/>
                <a:ea typeface="Calibri"/>
                <a:cs typeface="Calibri"/>
                <a:sym typeface="Calibri"/>
              </a:rPr>
              <a:t>_(</a:t>
            </a:r>
            <a:r>
              <a:rPr lang="en-US" sz="1200" b="0" i="0" u="none" strike="noStrike" cap="none" dirty="0" err="1">
                <a:solidFill>
                  <a:schemeClr val="dk1"/>
                </a:solidFill>
                <a:effectLst/>
                <a:latin typeface="Calibri"/>
                <a:ea typeface="Calibri"/>
                <a:cs typeface="Calibri"/>
                <a:sym typeface="Calibri"/>
              </a:rPr>
              <a:t>passenger_pigeon</a:t>
            </a:r>
            <a:r>
              <a:rPr lang="en-US" sz="1200" b="0" i="0" u="none" strike="noStrike" cap="none" dirty="0">
                <a:solidFill>
                  <a:schemeClr val="dk1"/>
                </a:solidFill>
                <a:effectLst/>
                <a:latin typeface="Calibri"/>
                <a:ea typeface="Calibri"/>
                <a:cs typeface="Calibri"/>
                <a:sym typeface="Calibri"/>
              </a:rPr>
              <a:t>).jpg</a:t>
            </a:r>
          </a:p>
          <a:p>
            <a:pPr marL="0" lvl="0" indent="0" algn="l" rtl="0">
              <a:lnSpc>
                <a:spcPct val="100000"/>
              </a:lnSpc>
              <a:spcBef>
                <a:spcPts val="0"/>
              </a:spcBef>
              <a:spcAft>
                <a:spcPts val="0"/>
              </a:spcAft>
              <a:buClr>
                <a:schemeClr val="dk1"/>
              </a:buClr>
              <a:buSzPts val="1400"/>
              <a:buFont typeface="Arial"/>
              <a:buNone/>
            </a:pPr>
            <a:r>
              <a:rPr lang="en-US" sz="1200" b="0" i="0" u="none" strike="noStrike" cap="none" dirty="0">
                <a:solidFill>
                  <a:schemeClr val="dk1"/>
                </a:solidFill>
                <a:effectLst/>
                <a:latin typeface="Calibri"/>
                <a:ea typeface="Calibri"/>
                <a:cs typeface="Calibri"/>
                <a:sym typeface="Calibri"/>
              </a:rPr>
              <a:t>Attribution: </a:t>
            </a:r>
            <a:r>
              <a:rPr lang="en-US" sz="1200" b="0" i="0" u="none" strike="noStrike" cap="none" dirty="0">
                <a:solidFill>
                  <a:schemeClr val="dk1"/>
                </a:solidFill>
                <a:effectLst/>
                <a:latin typeface="Calibri"/>
                <a:ea typeface="Calibri"/>
                <a:cs typeface="Calibri"/>
                <a:sym typeface="Calibri"/>
                <a:hlinkClick r:id="rId4"/>
              </a:rPr>
              <a:t>James St. John</a:t>
            </a:r>
            <a:r>
              <a:rPr lang="en-US" sz="1200" b="0" i="0" u="none" strike="noStrike" cap="none" dirty="0">
                <a:solidFill>
                  <a:schemeClr val="dk1"/>
                </a:solidFill>
                <a:effectLst/>
                <a:latin typeface="Calibri"/>
                <a:ea typeface="Calibri"/>
                <a:cs typeface="Calibri"/>
                <a:sym typeface="Calibri"/>
              </a:rPr>
              <a:t>, This file is licensed under the </a:t>
            </a:r>
            <a:r>
              <a:rPr lang="en-US" sz="1200" b="0" i="0" u="none" strike="noStrike" cap="none" dirty="0">
                <a:solidFill>
                  <a:schemeClr val="dk1"/>
                </a:solidFill>
                <a:effectLst/>
                <a:latin typeface="Calibri"/>
                <a:ea typeface="Calibri"/>
                <a:cs typeface="Calibri"/>
                <a:sym typeface="Calibri"/>
                <a:hlinkClick r:id="rId5" tooltip="w:en:Creative Commons"/>
              </a:rPr>
              <a:t>Creative Commons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hlinkClick r:id="rId6"/>
              </a:rPr>
              <a:t>Attribution 2.0 Generic</a:t>
            </a:r>
            <a:r>
              <a:rPr lang="en-US" sz="1200" b="0" i="0" u="none" strike="noStrike" cap="none" dirty="0">
                <a:solidFill>
                  <a:schemeClr val="dk1"/>
                </a:solidFill>
                <a:effectLst/>
                <a:latin typeface="Calibri"/>
                <a:ea typeface="Calibri"/>
                <a:cs typeface="Calibri"/>
                <a:sym typeface="Calibri"/>
              </a:rPr>
              <a:t> license.</a:t>
            </a:r>
            <a:br>
              <a:rPr lang="en-US" dirty="0"/>
            </a:br>
            <a:br>
              <a:rPr lang="en-US" dirty="0"/>
            </a:b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734" name="Google Shape;734;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3" name="Google Shape;743;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Photo shows captive </a:t>
            </a:r>
            <a:r>
              <a:rPr lang="en-US" dirty="0" err="1">
                <a:solidFill>
                  <a:srgbClr val="000000"/>
                </a:solidFill>
                <a:latin typeface="Arial"/>
                <a:ea typeface="Arial"/>
                <a:cs typeface="Arial"/>
                <a:sym typeface="Arial"/>
              </a:rPr>
              <a:t>thylacenes</a:t>
            </a:r>
            <a:r>
              <a:rPr lang="en-US" dirty="0">
                <a:solidFill>
                  <a:srgbClr val="000000"/>
                </a:solidFill>
                <a:latin typeface="Arial"/>
                <a:ea typeface="Arial"/>
                <a:cs typeface="Arial"/>
                <a:sym typeface="Arial"/>
              </a:rPr>
              <a:t> (a.k.a.</a:t>
            </a:r>
            <a:r>
              <a:rPr lang="en-US" b="1" dirty="0">
                <a:solidFill>
                  <a:srgbClr val="000000"/>
                </a:solidFill>
                <a:latin typeface="Arial"/>
                <a:ea typeface="Arial"/>
                <a:cs typeface="Arial"/>
                <a:sym typeface="Arial"/>
              </a:rPr>
              <a:t> Tasmanian tigers</a:t>
            </a:r>
            <a:r>
              <a:rPr lang="en-US" dirty="0">
                <a:solidFill>
                  <a:srgbClr val="000000"/>
                </a:solidFill>
                <a:latin typeface="Arial"/>
                <a:ea typeface="Arial"/>
                <a:cs typeface="Arial"/>
                <a:sym typeface="Arial"/>
              </a:rPr>
              <a:t>) in an Australian zoo.</a:t>
            </a: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 “Native to Australia, Tasmania and New Guinea during prehistoric times, the Tasmanian Tiger was a large carnivorous marsupial which became extinct on the Australian mainland around 2000 years ago but survived on the island of Tasmania until the 1930s. Not related to tigers, the creature had the appearance of a medium-to-large-size dog (it weighed around 30kg with a nose to tail length of almost 2 </a:t>
            </a:r>
            <a:r>
              <a:rPr lang="en-US" dirty="0" err="1">
                <a:solidFill>
                  <a:srgbClr val="000000"/>
                </a:solidFill>
                <a:latin typeface="Arial"/>
                <a:ea typeface="Arial"/>
                <a:cs typeface="Arial"/>
                <a:sym typeface="Arial"/>
              </a:rPr>
              <a:t>metres</a:t>
            </a:r>
            <a:r>
              <a:rPr lang="en-US" dirty="0">
                <a:solidFill>
                  <a:srgbClr val="000000"/>
                </a:solidFill>
                <a:latin typeface="Arial"/>
                <a:ea typeface="Arial"/>
                <a:cs typeface="Arial"/>
                <a:sym typeface="Arial"/>
              </a:rPr>
              <a:t>) but dark stripes that radiated from the top of its back gave it a tiger-like appearance. It is believed to have been hunted to extinction – this was encouraged by bounties – but other contributing factors could have been human encroachment into its habitat, the introduction of dogs and disease. The last wild Tasmanian Tiger was killed between 1910 and 1920 with the last captive one dying in Hobart Zoo, Tasmania in 1936.” –Unknown Author, One Kind DOT Org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“Know as Tasmanian tigers due to their stripes, </a:t>
            </a:r>
            <a:r>
              <a:rPr lang="en-US" dirty="0" err="1">
                <a:solidFill>
                  <a:srgbClr val="000000"/>
                </a:solidFill>
                <a:latin typeface="Arial"/>
                <a:ea typeface="Arial"/>
                <a:cs typeface="Arial"/>
                <a:sym typeface="Arial"/>
              </a:rPr>
              <a:t>thylacines</a:t>
            </a:r>
            <a:r>
              <a:rPr lang="en-US" dirty="0">
                <a:solidFill>
                  <a:srgbClr val="000000"/>
                </a:solidFill>
                <a:latin typeface="Arial"/>
                <a:ea typeface="Arial"/>
                <a:cs typeface="Arial"/>
                <a:sym typeface="Arial"/>
              </a:rPr>
              <a:t> (</a:t>
            </a:r>
            <a:r>
              <a:rPr lang="en-US" i="1" dirty="0">
                <a:solidFill>
                  <a:srgbClr val="000000"/>
                </a:solidFill>
                <a:latin typeface="Arial"/>
                <a:ea typeface="Arial"/>
                <a:cs typeface="Arial"/>
                <a:sym typeface="Arial"/>
              </a:rPr>
              <a:t>Thylacinus cynocephalus</a:t>
            </a:r>
            <a:r>
              <a:rPr lang="en-US" dirty="0">
                <a:solidFill>
                  <a:srgbClr val="000000"/>
                </a:solidFill>
                <a:latin typeface="Arial"/>
                <a:ea typeface="Arial"/>
                <a:cs typeface="Arial"/>
                <a:sym typeface="Arial"/>
              </a:rPr>
              <a:t>) were the largest modern carnivorous marsupial according to the Smithsonian Institution. </a:t>
            </a:r>
            <a:br>
              <a:rPr lang="en-US" dirty="0">
                <a:solidFill>
                  <a:srgbClr val="000000"/>
                </a:solidFill>
                <a:latin typeface="Arial"/>
                <a:ea typeface="Arial"/>
                <a:cs typeface="Arial"/>
                <a:sym typeface="Arial"/>
              </a:rPr>
            </a:br>
            <a:r>
              <a:rPr lang="en-US" dirty="0">
                <a:solidFill>
                  <a:srgbClr val="000000"/>
                </a:solidFill>
                <a:latin typeface="Arial"/>
                <a:ea typeface="Arial"/>
                <a:cs typeface="Arial"/>
                <a:sym typeface="Arial"/>
              </a:rPr>
              <a:t>They once existed across the Australian continent, but their habitat had been reduced to the island of Tasmania by the time European settlers arrived. </a:t>
            </a:r>
            <a:br>
              <a:rPr lang="en-US" dirty="0">
                <a:solidFill>
                  <a:srgbClr val="000000"/>
                </a:solidFill>
                <a:latin typeface="Arial"/>
                <a:ea typeface="Arial"/>
                <a:cs typeface="Arial"/>
                <a:sym typeface="Arial"/>
              </a:rPr>
            </a:br>
            <a:r>
              <a:rPr lang="en-US" dirty="0">
                <a:solidFill>
                  <a:srgbClr val="000000"/>
                </a:solidFill>
                <a:latin typeface="Arial"/>
                <a:ea typeface="Arial"/>
                <a:cs typeface="Arial"/>
                <a:sym typeface="Arial"/>
              </a:rPr>
              <a:t>According the National Museum of Australia: </a:t>
            </a:r>
            <a:r>
              <a:rPr lang="en-US" dirty="0" err="1">
                <a:solidFill>
                  <a:srgbClr val="000000"/>
                </a:solidFill>
                <a:latin typeface="Arial"/>
                <a:ea typeface="Arial"/>
                <a:cs typeface="Arial"/>
                <a:sym typeface="Arial"/>
              </a:rPr>
              <a:t>Thylacines</a:t>
            </a:r>
            <a:r>
              <a:rPr lang="en-US" dirty="0">
                <a:solidFill>
                  <a:srgbClr val="000000"/>
                </a:solidFill>
                <a:latin typeface="Arial"/>
                <a:ea typeface="Arial"/>
                <a:cs typeface="Arial"/>
                <a:sym typeface="Arial"/>
              </a:rPr>
              <a:t> were believed to kill livestock and were often shot and trapped. They were a convenient scapegoat for poor financial returns and high stock losses at a time of rural depression in Tasmania. </a:t>
            </a:r>
            <a:br>
              <a:rPr lang="en-US" dirty="0">
                <a:solidFill>
                  <a:srgbClr val="000000"/>
                </a:solidFill>
                <a:latin typeface="Arial"/>
                <a:ea typeface="Arial"/>
                <a:cs typeface="Arial"/>
                <a:sym typeface="Arial"/>
              </a:rPr>
            </a:br>
            <a:r>
              <a:rPr lang="en-US" dirty="0" err="1">
                <a:solidFill>
                  <a:srgbClr val="000000"/>
                </a:solidFill>
                <a:latin typeface="Arial"/>
                <a:ea typeface="Arial"/>
                <a:cs typeface="Arial"/>
                <a:sym typeface="Arial"/>
              </a:rPr>
              <a:t>Thylacines</a:t>
            </a:r>
            <a:r>
              <a:rPr lang="en-US" dirty="0">
                <a:solidFill>
                  <a:srgbClr val="000000"/>
                </a:solidFill>
                <a:latin typeface="Arial"/>
                <a:ea typeface="Arial"/>
                <a:cs typeface="Arial"/>
                <a:sym typeface="Arial"/>
              </a:rPr>
              <a:t> were declared a protected species in 1936, the same year the last known specimen died. Unconfirmed sightings of Tasmanian tigers continue to this day. </a:t>
            </a:r>
            <a:br>
              <a:rPr lang="en-US" dirty="0">
                <a:solidFill>
                  <a:srgbClr val="000000"/>
                </a:solidFill>
                <a:latin typeface="Arial"/>
                <a:ea typeface="Arial"/>
                <a:cs typeface="Arial"/>
                <a:sym typeface="Arial"/>
              </a:rPr>
            </a:br>
            <a:r>
              <a:rPr lang="en-US" dirty="0">
                <a:solidFill>
                  <a:srgbClr val="000000"/>
                </a:solidFill>
                <a:latin typeface="Arial"/>
                <a:ea typeface="Arial"/>
                <a:cs typeface="Arial"/>
                <a:sym typeface="Arial"/>
              </a:rPr>
              <a:t>Using preserved specimens, a team at Pennsylvania State University has successfully sequenced the animal’s mitochondrial DNA.” –James </a:t>
            </a:r>
            <a:r>
              <a:rPr lang="en-US" dirty="0" err="1">
                <a:solidFill>
                  <a:srgbClr val="000000"/>
                </a:solidFill>
                <a:latin typeface="Arial"/>
                <a:ea typeface="Arial"/>
                <a:cs typeface="Arial"/>
                <a:sym typeface="Arial"/>
              </a:rPr>
              <a:t>Gerken</a:t>
            </a:r>
            <a:r>
              <a:rPr lang="en-US" dirty="0">
                <a:solidFill>
                  <a:srgbClr val="000000"/>
                </a:solidFill>
                <a:latin typeface="Arial"/>
                <a:ea typeface="Arial"/>
                <a:cs typeface="Arial"/>
                <a:sym typeface="Arial"/>
              </a:rPr>
              <a:t>, The Huffington Post (2013)</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“The </a:t>
            </a:r>
            <a:r>
              <a:rPr lang="en-US" dirty="0" err="1">
                <a:solidFill>
                  <a:srgbClr val="000000"/>
                </a:solidFill>
                <a:latin typeface="Arial"/>
                <a:ea typeface="Arial"/>
                <a:cs typeface="Arial"/>
                <a:sym typeface="Arial"/>
              </a:rPr>
              <a:t>thylacine</a:t>
            </a:r>
            <a:r>
              <a:rPr lang="en-US" dirty="0">
                <a:solidFill>
                  <a:srgbClr val="000000"/>
                </a:solidFill>
                <a:latin typeface="Arial"/>
                <a:ea typeface="Arial"/>
                <a:cs typeface="Arial"/>
                <a:sym typeface="Arial"/>
              </a:rPr>
              <a:t> looked like something of a cross between a tiger (due to its stripes) and a dog (in terms of its build). However, it was in fact a carnivorous marsupial, complete with pouch.</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Native to Australia, the </a:t>
            </a:r>
            <a:r>
              <a:rPr lang="en-US" dirty="0" err="1">
                <a:solidFill>
                  <a:srgbClr val="000000"/>
                </a:solidFill>
                <a:latin typeface="Arial"/>
                <a:ea typeface="Arial"/>
                <a:cs typeface="Arial"/>
                <a:sym typeface="Arial"/>
              </a:rPr>
              <a:t>thylacine</a:t>
            </a:r>
            <a:r>
              <a:rPr lang="en-US" dirty="0">
                <a:solidFill>
                  <a:srgbClr val="000000"/>
                </a:solidFill>
                <a:latin typeface="Arial"/>
                <a:ea typeface="Arial"/>
                <a:cs typeface="Arial"/>
                <a:sym typeface="Arial"/>
              </a:rPr>
              <a:t> was last seen on that mainland over 2,000 years ago. The tiger was hunted to extinction by the indigenous population, but had a safe haven of sorts in the island of Tasmania ... or at least it did until Europeans showed up. Their heavy-handed hunting, prompted in part by farmers' protection of their livestock, brought the animal to minimalist numbers by the early 20th century. By then, efforts to protect it were too late.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The last one was caught in 1933 and died three years later in a zoo in Hobart, Australia.” – Unknown Author, Science Channel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Calibri"/>
              <a:buNone/>
            </a:pPr>
            <a:r>
              <a:rPr lang="en-US" dirty="0">
                <a:solidFill>
                  <a:srgbClr val="000000"/>
                </a:solidFill>
                <a:latin typeface="Arial"/>
                <a:ea typeface="Arial"/>
                <a:cs typeface="Arial"/>
                <a:sym typeface="Arial"/>
              </a:rPr>
              <a:t>One Kind, “Extinct”: http://</a:t>
            </a:r>
            <a:r>
              <a:rPr lang="en-US" dirty="0" err="1">
                <a:solidFill>
                  <a:srgbClr val="000000"/>
                </a:solidFill>
                <a:latin typeface="Arial"/>
                <a:ea typeface="Arial"/>
                <a:cs typeface="Arial"/>
                <a:sym typeface="Arial"/>
              </a:rPr>
              <a:t>www.onekind.org</a:t>
            </a:r>
            <a:r>
              <a:rPr lang="en-US" dirty="0">
                <a:solidFill>
                  <a:srgbClr val="000000"/>
                </a:solidFill>
                <a:latin typeface="Arial"/>
                <a:ea typeface="Arial"/>
                <a:cs typeface="Arial"/>
                <a:sym typeface="Arial"/>
              </a:rPr>
              <a:t>/education/top_10_lists/extinct/</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Huffington Post,”11 Animals That Are Now Extinct ... And It’s Our Fault”: http://</a:t>
            </a:r>
            <a:r>
              <a:rPr lang="en-US" dirty="0" err="1">
                <a:solidFill>
                  <a:srgbClr val="000000"/>
                </a:solidFill>
                <a:latin typeface="Arial"/>
                <a:ea typeface="Arial"/>
                <a:cs typeface="Arial"/>
                <a:sym typeface="Arial"/>
              </a:rPr>
              <a:t>www.huffingtonpost.com</a:t>
            </a:r>
            <a:r>
              <a:rPr lang="en-US" dirty="0">
                <a:solidFill>
                  <a:srgbClr val="000000"/>
                </a:solidFill>
                <a:latin typeface="Arial"/>
                <a:ea typeface="Arial"/>
                <a:cs typeface="Arial"/>
                <a:sym typeface="Arial"/>
              </a:rPr>
              <a:t>/2013/10/22/11-extinct-animals_n_4078988.html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Science Channel, “Top 10 Extinct Species”: http://</a:t>
            </a:r>
            <a:r>
              <a:rPr lang="en-US" dirty="0" err="1">
                <a:solidFill>
                  <a:srgbClr val="000000"/>
                </a:solidFill>
                <a:latin typeface="Arial"/>
                <a:ea typeface="Arial"/>
                <a:cs typeface="Arial"/>
                <a:sym typeface="Arial"/>
              </a:rPr>
              <a:t>www.sciencechannel.com</a:t>
            </a:r>
            <a:r>
              <a:rPr lang="en-US" dirty="0">
                <a:solidFill>
                  <a:srgbClr val="000000"/>
                </a:solidFill>
                <a:latin typeface="Arial"/>
                <a:ea typeface="Arial"/>
                <a:cs typeface="Arial"/>
                <a:sym typeface="Arial"/>
              </a:rPr>
              <a:t>/topics/creatures/top-10-extinct-species/	</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“This </a:t>
            </a:r>
            <a:r>
              <a:rPr lang="en-US" b="1" dirty="0">
                <a:solidFill>
                  <a:srgbClr val="000000"/>
                </a:solidFill>
                <a:latin typeface="Arial"/>
                <a:ea typeface="Arial"/>
                <a:cs typeface="Arial"/>
                <a:sym typeface="Arial"/>
              </a:rPr>
              <a:t>Dutch butterfly</a:t>
            </a:r>
            <a:r>
              <a:rPr lang="en-US" dirty="0">
                <a:solidFill>
                  <a:srgbClr val="000000"/>
                </a:solidFill>
                <a:latin typeface="Arial"/>
                <a:ea typeface="Arial"/>
                <a:cs typeface="Arial"/>
                <a:sym typeface="Arial"/>
              </a:rPr>
              <a:t> — a subspecies of the Alcon Blue — was found mainly in the grasslands of The Netherlands. While closely related species (pictured here) still exist in parts of Europe and Asia, the last Dutch Alcon Blue was seen in the wild in 1979. Cause of extinction: Increases in farming and building had a negative impact on the Alcon Blue's habitat and caused it to lose its main food source.” –Julie Gerstein, Popular Mechanics (2015)</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Popular Mechanics “11 Extinct Animals We've Lost in Our Lifetime” </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200"/>
              <a:buNone/>
            </a:pP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http://www.popularmechanics.com/science/animals/g201/recently-extinct-animals-list-470209/</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2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“The </a:t>
            </a:r>
            <a:r>
              <a:rPr lang="en-US" b="1" dirty="0">
                <a:solidFill>
                  <a:srgbClr val="000000"/>
                </a:solidFill>
                <a:latin typeface="Arial"/>
                <a:ea typeface="Arial"/>
                <a:cs typeface="Arial"/>
                <a:sym typeface="Arial"/>
              </a:rPr>
              <a:t>Pyrenean Ibex </a:t>
            </a:r>
            <a:r>
              <a:rPr lang="en-US" dirty="0">
                <a:solidFill>
                  <a:srgbClr val="000000"/>
                </a:solidFill>
                <a:latin typeface="Arial"/>
                <a:ea typeface="Arial"/>
                <a:cs typeface="Arial"/>
                <a:sym typeface="Arial"/>
              </a:rPr>
              <a:t>has one of the more interesting stories among extinct animals, since it was the first species to ever be brought back into existence via cloning, only to go extinct again just seven minutes after being born due to lung failure. The Pyrenean Ibex was native to the Pyrenees, a mountain range in Andorra, France and Spain. The Pyrenean ibex was still abundant in the fourteenth century (Day 1981). The Pyrenean ibex’s population declined due to a “slow but continuous persecution” and disappeared from the French Pyrenees and the eastern Cantabrian mountain range by the mid-nineteenth century. Its situation has been critical since the beginning of the 20th century, when it was estimated that the Pyrenean population in Spain numbered only about 100 individuals. Since the beginning of the 20th century, the population never rose above 40 individuals. In 1981, the population was reported to be 30. At the end of the 1980′s the population size was estimated at 6-14 individuals. The last naturally born Pyrenean Ibex, named Celia, died on January 6th, 2000, after being found dead under a fallen tree at the age of 13. That animal’s only companion had died just a year earlier due to old age.” --Guest Contributor, The Open Mind (2014)</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200"/>
              <a:buNone/>
            </a:pPr>
            <a:r>
              <a:rPr lang="en-US" dirty="0">
                <a:solidFill>
                  <a:srgbClr val="000000"/>
                </a:solidFill>
                <a:latin typeface="Arial"/>
                <a:ea typeface="Arial"/>
                <a:cs typeface="Arial"/>
                <a:sym typeface="Arial"/>
              </a:rPr>
              <a:t>The Open Mind, “10 Animals that are Recently Extinct Because of Humans”: http://</a:t>
            </a:r>
            <a:r>
              <a:rPr lang="en-US" dirty="0" err="1">
                <a:solidFill>
                  <a:srgbClr val="000000"/>
                </a:solidFill>
                <a:latin typeface="Arial"/>
                <a:ea typeface="Arial"/>
                <a:cs typeface="Arial"/>
                <a:sym typeface="Arial"/>
              </a:rPr>
              <a:t>www.the</a:t>
            </a:r>
            <a:r>
              <a:rPr lang="en-US" dirty="0">
                <a:solidFill>
                  <a:srgbClr val="000000"/>
                </a:solidFill>
                <a:latin typeface="Arial"/>
                <a:ea typeface="Arial"/>
                <a:cs typeface="Arial"/>
                <a:sym typeface="Arial"/>
              </a:rPr>
              <a:t>-open-</a:t>
            </a:r>
            <a:r>
              <a:rPr lang="en-US" dirty="0" err="1">
                <a:solidFill>
                  <a:srgbClr val="000000"/>
                </a:solidFill>
                <a:latin typeface="Arial"/>
                <a:ea typeface="Arial"/>
                <a:cs typeface="Arial"/>
                <a:sym typeface="Arial"/>
              </a:rPr>
              <a:t>mind.com</a:t>
            </a:r>
            <a:r>
              <a:rPr lang="en-US" dirty="0">
                <a:solidFill>
                  <a:srgbClr val="000000"/>
                </a:solidFill>
                <a:latin typeface="Arial"/>
                <a:ea typeface="Arial"/>
                <a:cs typeface="Arial"/>
                <a:sym typeface="Arial"/>
              </a:rPr>
              <a:t>/10-animals-that-are-recently-extinct-because-of-humans/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200"/>
              <a:buNone/>
            </a:pPr>
            <a:endParaRPr lang="en-US" dirty="0">
              <a:solidFill>
                <a:srgbClr val="000000"/>
              </a:solidFill>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err="1">
                <a:solidFill>
                  <a:schemeClr val="dk1"/>
                </a:solidFill>
                <a:effectLst/>
                <a:latin typeface="Calibri"/>
                <a:ea typeface="Calibri"/>
                <a:cs typeface="Calibri"/>
                <a:sym typeface="Calibri"/>
              </a:rPr>
              <a:t>Glaucopsyche</a:t>
            </a:r>
            <a:r>
              <a:rPr lang="en-US" sz="1200" b="0" i="0" u="none" strike="noStrike" cap="none" dirty="0">
                <a:solidFill>
                  <a:schemeClr val="dk1"/>
                </a:solidFill>
                <a:effectLst/>
                <a:latin typeface="Calibri"/>
                <a:ea typeface="Calibri"/>
                <a:cs typeface="Calibri"/>
                <a:sym typeface="Calibri"/>
              </a:rPr>
              <a:t> alcon-01</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/wiki/File:Glaucopsyche_alcon-01_(</a:t>
            </a:r>
            <a:r>
              <a:rPr lang="en-US" sz="1200" b="0" i="0" u="none" strike="noStrike" cap="none" dirty="0" err="1">
                <a:solidFill>
                  <a:schemeClr val="dk1"/>
                </a:solidFill>
                <a:effectLst/>
                <a:latin typeface="Calibri"/>
                <a:ea typeface="Calibri"/>
                <a:cs typeface="Calibri"/>
                <a:sym typeface="Calibri"/>
              </a:rPr>
              <a:t>xndr</a:t>
            </a:r>
            <a:r>
              <a:rPr lang="en-US" sz="1200" b="0" i="0" u="none" strike="noStrike" cap="none" dirty="0">
                <a:solidFill>
                  <a:schemeClr val="dk1"/>
                </a:solidFill>
                <a:effectLst/>
                <a:latin typeface="Calibri"/>
                <a:ea typeface="Calibri"/>
                <a:cs typeface="Calibri"/>
                <a:sym typeface="Calibri"/>
              </a:rPr>
              <a:t>).jpg</a:t>
            </a:r>
          </a:p>
          <a:p>
            <a:pPr rtl="0"/>
            <a:r>
              <a:rPr lang="en-US" sz="1200" b="0" i="0" u="none" strike="noStrike" cap="none" dirty="0">
                <a:solidFill>
                  <a:schemeClr val="dk1"/>
                </a:solidFill>
                <a:effectLst/>
                <a:latin typeface="Calibri"/>
                <a:ea typeface="Calibri"/>
                <a:cs typeface="Calibri"/>
                <a:sym typeface="Calibri"/>
              </a:rPr>
              <a:t>Attribution: </a:t>
            </a:r>
            <a:r>
              <a:rPr lang="en-US" sz="1200" b="0" i="0" u="none" strike="noStrike" cap="none" dirty="0" err="1">
                <a:solidFill>
                  <a:schemeClr val="dk1"/>
                </a:solidFill>
                <a:effectLst/>
                <a:latin typeface="Calibri"/>
                <a:ea typeface="Calibri"/>
                <a:cs typeface="Calibri"/>
                <a:sym typeface="Calibri"/>
              </a:rPr>
              <a:t>Svdmolen</a:t>
            </a:r>
            <a:r>
              <a:rPr lang="en-US" sz="1200" b="0" i="0" u="none" strike="noStrike" cap="none" dirty="0">
                <a:solidFill>
                  <a:schemeClr val="dk1"/>
                </a:solidFill>
                <a:effectLst/>
                <a:latin typeface="Calibri"/>
                <a:ea typeface="Calibri"/>
                <a:cs typeface="Calibri"/>
                <a:sym typeface="Calibri"/>
              </a:rPr>
              <a:t>, CC BY-SA 3.0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/3.0&gt;, via Wikimedia Commons</a:t>
            </a:r>
          </a:p>
          <a:p>
            <a:pPr rtl="0"/>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Image: Tasmanian Tiger</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a:t>
            </a:r>
            <a:r>
              <a:rPr lang="en-US" sz="1200" b="0" i="0" u="none" strike="noStrike" cap="none" dirty="0" err="1">
                <a:solidFill>
                  <a:schemeClr val="dk1"/>
                </a:solidFill>
                <a:effectLst/>
                <a:latin typeface="Calibri"/>
                <a:ea typeface="Calibri"/>
                <a:cs typeface="Calibri"/>
                <a:sym typeface="Calibri"/>
              </a:rPr>
              <a:t>File:Tasmanian_tiger.jpg</a:t>
            </a:r>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Attribution: Unknown </a:t>
            </a:r>
            <a:r>
              <a:rPr lang="en-US" sz="1200" b="0" i="0" u="none" strike="noStrike" cap="none" dirty="0" err="1">
                <a:solidFill>
                  <a:schemeClr val="dk1"/>
                </a:solidFill>
                <a:effectLst/>
                <a:latin typeface="Calibri"/>
                <a:ea typeface="Calibri"/>
                <a:cs typeface="Calibri"/>
                <a:sym typeface="Calibri"/>
              </a:rPr>
              <a:t>authorUnknown</a:t>
            </a:r>
            <a:r>
              <a:rPr lang="en-US" sz="1200" b="0" i="0" u="none" strike="noStrike" cap="none" dirty="0">
                <a:solidFill>
                  <a:schemeClr val="dk1"/>
                </a:solidFill>
                <a:effectLst/>
                <a:latin typeface="Calibri"/>
                <a:ea typeface="Calibri"/>
                <a:cs typeface="Calibri"/>
                <a:sym typeface="Calibri"/>
              </a:rPr>
              <a:t> author, Public domain, via Wikimedia Commons</a:t>
            </a:r>
          </a:p>
          <a:p>
            <a:pPr rtl="0"/>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Image: Pyrenean ibex</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/wiki/File:Pyrenean_ibex_-_3.jpg</a:t>
            </a:r>
          </a:p>
          <a:p>
            <a:pPr rtl="0"/>
            <a:r>
              <a:rPr lang="en-US" sz="1200" b="0" i="0" u="none" strike="noStrike" cap="none" dirty="0">
                <a:solidFill>
                  <a:schemeClr val="dk1"/>
                </a:solidFill>
                <a:effectLst/>
                <a:latin typeface="Calibri"/>
                <a:ea typeface="Calibri"/>
                <a:cs typeface="Calibri"/>
                <a:sym typeface="Calibri"/>
              </a:rPr>
              <a:t>Attribution: KKPCW, CC BY-SA 4.0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/4.0&gt;, via Wikimedia Commons</a:t>
            </a:r>
          </a:p>
          <a:p>
            <a:br>
              <a:rPr lang="en-US" dirty="0"/>
            </a:br>
            <a:br>
              <a:rPr lang="en-US" dirty="0"/>
            </a:b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744" name="Google Shape;744;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3" name="Google Shape;753;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
            </a:r>
            <a:r>
              <a:rPr lang="en-US" dirty="0" err="1">
                <a:solidFill>
                  <a:srgbClr val="000000"/>
                </a:solidFill>
                <a:latin typeface="Arial"/>
                <a:ea typeface="Arial"/>
                <a:cs typeface="Arial"/>
                <a:sym typeface="Arial"/>
              </a:rPr>
              <a:t>Spix's</a:t>
            </a:r>
            <a:r>
              <a:rPr lang="en-US" dirty="0">
                <a:solidFill>
                  <a:srgbClr val="000000"/>
                </a:solidFill>
                <a:latin typeface="Arial"/>
                <a:ea typeface="Arial"/>
                <a:cs typeface="Arial"/>
                <a:sym typeface="Arial"/>
              </a:rPr>
              <a:t> Macaw, also called the </a:t>
            </a:r>
            <a:r>
              <a:rPr lang="en-US" b="1" dirty="0">
                <a:solidFill>
                  <a:srgbClr val="000000"/>
                </a:solidFill>
                <a:latin typeface="Arial"/>
                <a:ea typeface="Arial"/>
                <a:cs typeface="Arial"/>
                <a:sym typeface="Arial"/>
              </a:rPr>
              <a:t>Little Blue Macaw,</a:t>
            </a:r>
            <a:r>
              <a:rPr lang="en-US" dirty="0">
                <a:solidFill>
                  <a:srgbClr val="000000"/>
                </a:solidFill>
                <a:latin typeface="Arial"/>
                <a:ea typeface="Arial"/>
                <a:cs typeface="Arial"/>
                <a:sym typeface="Arial"/>
              </a:rPr>
              <a:t> was known for its beautiful blue feathers. While some still exist in captivity, these tiny blue birds are extinct in the wild.</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Cause of extinction: Habitat destruction and illegal trapping and trade contributed to the macaw's dwindling numbers.” –Julie Gerstein, Popular Mechanics (2015)</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Popular Mechanics, “11 Extinct Animals We've Lost in Our Lifetime”: http://</a:t>
            </a:r>
            <a:r>
              <a:rPr lang="en-US" dirty="0" err="1">
                <a:solidFill>
                  <a:srgbClr val="000000"/>
                </a:solidFill>
                <a:latin typeface="Arial"/>
                <a:ea typeface="Arial"/>
                <a:cs typeface="Arial"/>
                <a:sym typeface="Arial"/>
              </a:rPr>
              <a:t>www.popularmechanics.com</a:t>
            </a:r>
            <a:r>
              <a:rPr lang="en-US" dirty="0">
                <a:solidFill>
                  <a:srgbClr val="000000"/>
                </a:solidFill>
                <a:latin typeface="Arial"/>
                <a:ea typeface="Arial"/>
                <a:cs typeface="Arial"/>
                <a:sym typeface="Arial"/>
              </a:rPr>
              <a:t>/science/animals/g201/recently-extinct-animals-list-470209/</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Wikipedia, “List of Extinct North American Animals”: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List_of_North_American_animals_extinct_in_the_Holocene</a:t>
            </a:r>
            <a:r>
              <a:rPr lang="en-US" dirty="0">
                <a:solidFill>
                  <a:srgbClr val="000000"/>
                </a:solidFill>
                <a:latin typeface="Arial"/>
                <a:ea typeface="Arial"/>
                <a:cs typeface="Arial"/>
                <a:sym typeface="Arial"/>
              </a:rPr>
              <a:t> (recent extinctions separated by animal group)</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Wikipedia: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Carolina_parakeet</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Photo Credit: M. Stafford, </a:t>
            </a: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www.parrotsinternational.org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“The </a:t>
            </a:r>
            <a:r>
              <a:rPr lang="en-US" b="1" dirty="0">
                <a:solidFill>
                  <a:srgbClr val="000000"/>
                </a:solidFill>
                <a:latin typeface="Arial"/>
                <a:ea typeface="Arial"/>
                <a:cs typeface="Arial"/>
                <a:sym typeface="Arial"/>
              </a:rPr>
              <a:t>Carolina parakeet</a:t>
            </a:r>
            <a:r>
              <a:rPr lang="en-US" dirty="0">
                <a:solidFill>
                  <a:srgbClr val="000000"/>
                </a:solidFill>
                <a:latin typeface="Arial"/>
                <a:ea typeface="Arial"/>
                <a:cs typeface="Arial"/>
                <a:sym typeface="Arial"/>
              </a:rPr>
              <a:t>…</a:t>
            </a:r>
            <a:r>
              <a:rPr lang="en-US" b="0" dirty="0">
                <a:solidFill>
                  <a:srgbClr val="000000"/>
                </a:solidFill>
                <a:latin typeface="Arial"/>
                <a:ea typeface="Arial"/>
                <a:cs typeface="Arial"/>
                <a:sym typeface="Arial"/>
              </a:rPr>
              <a:t>native to the eastern, </a:t>
            </a:r>
            <a:r>
              <a:rPr lang="en-US" b="0" dirty="0" err="1">
                <a:solidFill>
                  <a:srgbClr val="000000"/>
                </a:solidFill>
                <a:latin typeface="Arial"/>
                <a:ea typeface="Arial"/>
                <a:cs typeface="Arial"/>
                <a:sym typeface="Arial"/>
              </a:rPr>
              <a:t>midwest</a:t>
            </a:r>
            <a:r>
              <a:rPr lang="en-US" b="0" dirty="0">
                <a:solidFill>
                  <a:srgbClr val="000000"/>
                </a:solidFill>
                <a:latin typeface="Arial"/>
                <a:ea typeface="Arial"/>
                <a:cs typeface="Arial"/>
                <a:sym typeface="Arial"/>
              </a:rPr>
              <a:t> and plains states of the United States [wow!] </a:t>
            </a:r>
            <a:r>
              <a:rPr lang="en-US" dirty="0">
                <a:solidFill>
                  <a:srgbClr val="000000"/>
                </a:solidFill>
                <a:latin typeface="Arial"/>
                <a:ea typeface="Arial"/>
                <a:cs typeface="Arial"/>
                <a:sym typeface="Arial"/>
              </a:rPr>
              <a:t>and was the only indigenous parrot within its range. It was found from southern New York and Wisconsin to Kentucky, Tennessee and the Gulf of Mexico, from the Atlantic seaboard to as far west as eastern Colorado. It lived in old-growth forests along rivers and in swamps. It was called </a:t>
            </a:r>
            <a:r>
              <a:rPr lang="en-US" i="1" dirty="0" err="1">
                <a:solidFill>
                  <a:srgbClr val="000000"/>
                </a:solidFill>
                <a:latin typeface="Arial"/>
                <a:ea typeface="Arial"/>
                <a:cs typeface="Arial"/>
                <a:sym typeface="Arial"/>
              </a:rPr>
              <a:t>puzzi</a:t>
            </a:r>
            <a:r>
              <a:rPr lang="en-US" i="1" dirty="0">
                <a:solidFill>
                  <a:srgbClr val="000000"/>
                </a:solidFill>
                <a:latin typeface="Arial"/>
                <a:ea typeface="Arial"/>
                <a:cs typeface="Arial"/>
                <a:sym typeface="Arial"/>
              </a:rPr>
              <a:t> la née</a:t>
            </a:r>
            <a:r>
              <a:rPr lang="en-US" dirty="0">
                <a:solidFill>
                  <a:srgbClr val="000000"/>
                </a:solidFill>
                <a:latin typeface="Arial"/>
                <a:ea typeface="Arial"/>
                <a:cs typeface="Arial"/>
                <a:sym typeface="Arial"/>
              </a:rPr>
              <a:t> ("head of yellow") or </a:t>
            </a:r>
            <a:r>
              <a:rPr lang="en-US" i="1" dirty="0">
                <a:solidFill>
                  <a:srgbClr val="000000"/>
                </a:solidFill>
                <a:latin typeface="Arial"/>
                <a:ea typeface="Arial"/>
                <a:cs typeface="Arial"/>
                <a:sym typeface="Arial"/>
              </a:rPr>
              <a:t>pot pot </a:t>
            </a:r>
            <a:r>
              <a:rPr lang="en-US" i="1" dirty="0" err="1">
                <a:solidFill>
                  <a:srgbClr val="000000"/>
                </a:solidFill>
                <a:latin typeface="Arial"/>
                <a:ea typeface="Arial"/>
                <a:cs typeface="Arial"/>
                <a:sym typeface="Arial"/>
              </a:rPr>
              <a:t>chee</a:t>
            </a:r>
            <a:r>
              <a:rPr lang="en-US" dirty="0">
                <a:solidFill>
                  <a:srgbClr val="000000"/>
                </a:solidFill>
                <a:latin typeface="Arial"/>
                <a:ea typeface="Arial"/>
                <a:cs typeface="Arial"/>
                <a:sym typeface="Arial"/>
              </a:rPr>
              <a:t> by the Seminole and </a:t>
            </a:r>
            <a:r>
              <a:rPr lang="en-US" i="1" dirty="0" err="1">
                <a:solidFill>
                  <a:srgbClr val="000000"/>
                </a:solidFill>
                <a:latin typeface="Arial"/>
                <a:ea typeface="Arial"/>
                <a:cs typeface="Arial"/>
                <a:sym typeface="Arial"/>
              </a:rPr>
              <a:t>kelinky</a:t>
            </a:r>
            <a:r>
              <a:rPr lang="en-US" dirty="0">
                <a:solidFill>
                  <a:srgbClr val="000000"/>
                </a:solidFill>
                <a:latin typeface="Arial"/>
                <a:ea typeface="Arial"/>
                <a:cs typeface="Arial"/>
                <a:sym typeface="Arial"/>
              </a:rPr>
              <a:t> in Chickasaw. Though formerly prevalent within its range, the bird had become rare by the middle of the 19th century. The last confirmed sighting in the wild was of the </a:t>
            </a:r>
            <a:r>
              <a:rPr lang="en-US" i="1" dirty="0" err="1">
                <a:solidFill>
                  <a:srgbClr val="000000"/>
                </a:solidFill>
                <a:latin typeface="Arial"/>
                <a:ea typeface="Arial"/>
                <a:cs typeface="Arial"/>
                <a:sym typeface="Arial"/>
              </a:rPr>
              <a:t>ludovicianus</a:t>
            </a:r>
            <a:r>
              <a:rPr lang="en-US" dirty="0">
                <a:solidFill>
                  <a:srgbClr val="000000"/>
                </a:solidFill>
                <a:latin typeface="Arial"/>
                <a:ea typeface="Arial"/>
                <a:cs typeface="Arial"/>
                <a:sym typeface="Arial"/>
              </a:rPr>
              <a:t> subspecies in 1910. The last known specimen perished in captivity at Cincinnati Zoo in 1918</a:t>
            </a:r>
            <a:r>
              <a:rPr lang="en-US" baseline="30000" dirty="0">
                <a:solidFill>
                  <a:srgbClr val="000000"/>
                </a:solidFill>
                <a:latin typeface="Arial"/>
                <a:ea typeface="Arial"/>
                <a:cs typeface="Arial"/>
                <a:sym typeface="Arial"/>
              </a:rPr>
              <a:t> </a:t>
            </a:r>
            <a:r>
              <a:rPr lang="en-US" dirty="0">
                <a:solidFill>
                  <a:srgbClr val="000000"/>
                </a:solidFill>
                <a:latin typeface="Arial"/>
                <a:ea typeface="Arial"/>
                <a:cs typeface="Arial"/>
                <a:sym typeface="Arial"/>
              </a:rPr>
              <a:t>and the species was declared extinct in 1939… Carolina parakeets were probably poisonous—American naturalist and painter John J. Audubon noted that cats apparently died from eating them, and they are known to have eaten the toxic seeds of cockleburs.” –Wikipedia</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Wikipedia, “List of Extinct North American Animals”: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List_of_North_American_animals_extinct_in_the_Holocene</a:t>
            </a:r>
            <a:r>
              <a:rPr lang="en-US" dirty="0">
                <a:solidFill>
                  <a:srgbClr val="000000"/>
                </a:solidFill>
                <a:latin typeface="Arial"/>
                <a:ea typeface="Arial"/>
                <a:cs typeface="Arial"/>
                <a:sym typeface="Arial"/>
              </a:rPr>
              <a:t> (recent extinctions separated by animal group)</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Wikipedia: 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Carolina_parakeet</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Photo Credit: James, St John (paleontologist at Ohio State) via Wikimedia Commons: </a:t>
            </a:r>
            <a:r>
              <a:rPr lang="en-US" u="sng" dirty="0">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https://en.wikipedia.org/wiki/Carolina_parakeet#/media/File:Conuropsis_carolinensis_(Carolina_parakeet).jpg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“…these </a:t>
            </a:r>
            <a:r>
              <a:rPr lang="en-US" b="1" dirty="0">
                <a:solidFill>
                  <a:srgbClr val="000000"/>
                </a:solidFill>
                <a:latin typeface="Arial"/>
                <a:ea typeface="Arial"/>
                <a:cs typeface="Arial"/>
                <a:sym typeface="Arial"/>
              </a:rPr>
              <a:t>"sea cows" </a:t>
            </a:r>
            <a:r>
              <a:rPr lang="en-US" dirty="0">
                <a:solidFill>
                  <a:srgbClr val="000000"/>
                </a:solidFill>
                <a:latin typeface="Arial"/>
                <a:ea typeface="Arial"/>
                <a:cs typeface="Arial"/>
                <a:sym typeface="Arial"/>
              </a:rPr>
              <a:t>once grazed on kelp in the Bering Sea. A relative of the smaller, much-beleaguered manatee, the gentle sea cows were over 25 feet long and may have weighed as much as 10 tons.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By the time German naturalist Georg Steller found and described them in 1741, their population was already threatened, perhaps due to hunting by indigenous peoples.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Their extermination would quickly continue with the arrival of Alaska-bound European fishermen and seal hunters. The sea cows were rapidly hunted for food, skins (used to make boats) and oil (for lamps), and by 1768, less than 30 years after Steller found them, the Steller's sea cow was extinct.” – Unknown Author, Science Channel DOT Com (2010)</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“Named after George Steller, a naturalist who discovered the creature in 1741, </a:t>
            </a:r>
            <a:r>
              <a:rPr lang="en-US" dirty="0" err="1">
                <a:solidFill>
                  <a:srgbClr val="000000"/>
                </a:solidFill>
                <a:latin typeface="Arial"/>
                <a:ea typeface="Arial"/>
                <a:cs typeface="Arial"/>
                <a:sym typeface="Arial"/>
              </a:rPr>
              <a:t>Stellers</a:t>
            </a:r>
            <a:r>
              <a:rPr lang="en-US" dirty="0">
                <a:solidFill>
                  <a:srgbClr val="000000"/>
                </a:solidFill>
                <a:latin typeface="Arial"/>
                <a:ea typeface="Arial"/>
                <a:cs typeface="Arial"/>
                <a:sym typeface="Arial"/>
              </a:rPr>
              <a:t> Sea Cow was a large herbivorous mammal that had a seal-like appearance with a tail which resembled that of a whale. It is believed that </a:t>
            </a:r>
            <a:r>
              <a:rPr lang="en-US" dirty="0" err="1">
                <a:solidFill>
                  <a:srgbClr val="000000"/>
                </a:solidFill>
                <a:latin typeface="Arial"/>
                <a:ea typeface="Arial"/>
                <a:cs typeface="Arial"/>
                <a:sym typeface="Arial"/>
              </a:rPr>
              <a:t>Stellers</a:t>
            </a:r>
            <a:r>
              <a:rPr lang="en-US" dirty="0">
                <a:solidFill>
                  <a:srgbClr val="000000"/>
                </a:solidFill>
                <a:latin typeface="Arial"/>
                <a:ea typeface="Arial"/>
                <a:cs typeface="Arial"/>
                <a:sym typeface="Arial"/>
              </a:rPr>
              <a:t> Sea Cow which grew to at least 8-9 </a:t>
            </a:r>
            <a:r>
              <a:rPr lang="en-US" dirty="0" err="1">
                <a:solidFill>
                  <a:srgbClr val="000000"/>
                </a:solidFill>
                <a:latin typeface="Arial"/>
                <a:ea typeface="Arial"/>
                <a:cs typeface="Arial"/>
                <a:sym typeface="Arial"/>
              </a:rPr>
              <a:t>metres</a:t>
            </a:r>
            <a:r>
              <a:rPr lang="en-US" dirty="0">
                <a:solidFill>
                  <a:srgbClr val="000000"/>
                </a:solidFill>
                <a:latin typeface="Arial"/>
                <a:ea typeface="Arial"/>
                <a:cs typeface="Arial"/>
                <a:sym typeface="Arial"/>
              </a:rPr>
              <a:t> and weighed around 8-10 tons, inhabited the Near Islands, southwest of Alaska and the Commander Islands in the Bering Sea. Its closest living relatives are the Dugong and the Manatee. It is believed that the mammal was tame and spent most of its time eating kelp; this, and the fact that it was unable to submerge its enormous body, is possibly what made it so vulnerable to human hunters. Within 27 years of discovery by Europeans, the slow-moving Steller's Sea Cow was hunted to extinction.” – Unknown Author, One Kind DOT Org (2010)</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Science Channel, “Top 10 Extinct Species”: http://</a:t>
            </a:r>
            <a:r>
              <a:rPr lang="en-US" dirty="0" err="1">
                <a:solidFill>
                  <a:srgbClr val="000000"/>
                </a:solidFill>
                <a:latin typeface="Arial"/>
                <a:ea typeface="Arial"/>
                <a:cs typeface="Arial"/>
                <a:sym typeface="Arial"/>
              </a:rPr>
              <a:t>www.sciencechannel.com</a:t>
            </a:r>
            <a:r>
              <a:rPr lang="en-US" dirty="0">
                <a:solidFill>
                  <a:srgbClr val="000000"/>
                </a:solidFill>
                <a:latin typeface="Arial"/>
                <a:ea typeface="Arial"/>
                <a:cs typeface="Arial"/>
                <a:sym typeface="Arial"/>
              </a:rPr>
              <a:t>/topics/creatures/top-10-extinct-species/	</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One Kind, “Extinct”: http://</a:t>
            </a:r>
            <a:r>
              <a:rPr lang="en-US" dirty="0" err="1">
                <a:solidFill>
                  <a:srgbClr val="000000"/>
                </a:solidFill>
                <a:latin typeface="Arial"/>
                <a:ea typeface="Arial"/>
                <a:cs typeface="Arial"/>
                <a:sym typeface="Arial"/>
              </a:rPr>
              <a:t>www.onekind.org</a:t>
            </a:r>
            <a:r>
              <a:rPr lang="en-US" dirty="0">
                <a:solidFill>
                  <a:srgbClr val="000000"/>
                </a:solidFill>
                <a:latin typeface="Arial"/>
                <a:ea typeface="Arial"/>
                <a:cs typeface="Arial"/>
                <a:sym typeface="Arial"/>
              </a:rPr>
              <a:t>/education/top_10_lists/extinct/</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TEACHER NOTES: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Also called a </a:t>
            </a:r>
            <a:r>
              <a:rPr lang="en-US" b="1" dirty="0">
                <a:solidFill>
                  <a:srgbClr val="000000"/>
                </a:solidFill>
                <a:latin typeface="Arial"/>
                <a:ea typeface="Arial"/>
                <a:cs typeface="Arial"/>
                <a:sym typeface="Arial"/>
              </a:rPr>
              <a:t>baiji dolphin.</a:t>
            </a:r>
            <a:endParaRPr b="1"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“Declared extinct in 2006, a video of what appeared to be a baiji dolphin was taken in 2007. The species is still considered “functionally extinct”, meaning that if there is only one of a few old creatures alive, no new ones will be born.” –Guest Contributor, The Open Mind (2014)</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latin typeface="Arial"/>
                <a:ea typeface="Arial"/>
                <a:cs typeface="Arial"/>
                <a:sym typeface="Arial"/>
              </a:rPr>
              <a:t>SOURCES:</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latin typeface="Arial"/>
                <a:ea typeface="Arial"/>
                <a:cs typeface="Arial"/>
                <a:sym typeface="Arial"/>
              </a:rPr>
              <a:t>The Open Mind, “10 Animals that are Recently Extinct Because of Humans”: http://</a:t>
            </a:r>
            <a:r>
              <a:rPr lang="en-US" dirty="0" err="1">
                <a:solidFill>
                  <a:srgbClr val="000000"/>
                </a:solidFill>
                <a:latin typeface="Arial"/>
                <a:ea typeface="Arial"/>
                <a:cs typeface="Arial"/>
                <a:sym typeface="Arial"/>
              </a:rPr>
              <a:t>www.the</a:t>
            </a:r>
            <a:r>
              <a:rPr lang="en-US" dirty="0">
                <a:solidFill>
                  <a:srgbClr val="000000"/>
                </a:solidFill>
                <a:latin typeface="Arial"/>
                <a:ea typeface="Arial"/>
                <a:cs typeface="Arial"/>
                <a:sym typeface="Arial"/>
              </a:rPr>
              <a:t>-open-</a:t>
            </a:r>
            <a:r>
              <a:rPr lang="en-US" dirty="0" err="1">
                <a:solidFill>
                  <a:srgbClr val="000000"/>
                </a:solidFill>
                <a:latin typeface="Arial"/>
                <a:ea typeface="Arial"/>
                <a:cs typeface="Arial"/>
                <a:sym typeface="Arial"/>
              </a:rPr>
              <a:t>mind.com</a:t>
            </a:r>
            <a:r>
              <a:rPr lang="en-US" dirty="0">
                <a:solidFill>
                  <a:srgbClr val="000000"/>
                </a:solidFill>
                <a:latin typeface="Arial"/>
                <a:ea typeface="Arial"/>
                <a:cs typeface="Arial"/>
                <a:sym typeface="Arial"/>
              </a:rPr>
              <a:t>/10-animals-that-are-recently-extinct-because-of-humans/</a:t>
            </a:r>
          </a:p>
          <a:p>
            <a:pPr marL="0" lvl="0" indent="0" algn="l" rtl="0">
              <a:lnSpc>
                <a:spcPct val="100000"/>
              </a:lnSpc>
              <a:spcBef>
                <a:spcPts val="0"/>
              </a:spcBef>
              <a:spcAft>
                <a:spcPts val="0"/>
              </a:spcAft>
              <a:buClr>
                <a:schemeClr val="dk1"/>
              </a:buClr>
              <a:buSzPts val="1200"/>
              <a:buFont typeface="Calibri"/>
              <a:buNone/>
            </a:pPr>
            <a:endParaRPr lang="en-US" dirty="0">
              <a:solidFill>
                <a:srgbClr val="000000"/>
              </a:solidFill>
              <a:latin typeface="Arial"/>
              <a:ea typeface="Arial"/>
              <a:cs typeface="Arial"/>
              <a:sym typeface="Arial"/>
            </a:endParaRPr>
          </a:p>
          <a:p>
            <a:pPr rtl="0"/>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err="1">
                <a:solidFill>
                  <a:schemeClr val="dk1"/>
                </a:solidFill>
                <a:effectLst/>
                <a:latin typeface="Calibri"/>
                <a:ea typeface="Calibri"/>
                <a:cs typeface="Calibri"/>
                <a:sym typeface="Calibri"/>
              </a:rPr>
              <a:t>Stellar’s</a:t>
            </a:r>
            <a:r>
              <a:rPr lang="en-US" sz="1200" b="0" i="0" u="none" strike="noStrike" cap="none" dirty="0">
                <a:solidFill>
                  <a:schemeClr val="dk1"/>
                </a:solidFill>
                <a:effectLst/>
                <a:latin typeface="Calibri"/>
                <a:ea typeface="Calibri"/>
                <a:cs typeface="Calibri"/>
                <a:sym typeface="Calibri"/>
              </a:rPr>
              <a:t> sea cow</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a:t>
            </a:r>
            <a:r>
              <a:rPr lang="en-US" sz="1200" b="0" i="0" u="none" strike="noStrike" cap="none" dirty="0" err="1">
                <a:solidFill>
                  <a:schemeClr val="dk1"/>
                </a:solidFill>
                <a:effectLst/>
                <a:latin typeface="Calibri"/>
                <a:ea typeface="Calibri"/>
                <a:cs typeface="Calibri"/>
                <a:sym typeface="Calibri"/>
              </a:rPr>
              <a:t>File:Em</a:t>
            </a:r>
            <a:r>
              <a:rPr lang="en-US" sz="1200" b="0" i="0" u="none" strike="noStrike" cap="none" dirty="0">
                <a:solidFill>
                  <a:schemeClr val="dk1"/>
                </a:solidFill>
                <a:effectLst/>
                <a:latin typeface="Calibri"/>
                <a:ea typeface="Calibri"/>
                <a:cs typeface="Calibri"/>
                <a:sym typeface="Calibri"/>
              </a:rPr>
              <a:t>_-_</a:t>
            </a:r>
            <a:r>
              <a:rPr lang="en-US" sz="1200" b="0" i="0" u="none" strike="noStrike" cap="none" dirty="0" err="1">
                <a:solidFill>
                  <a:schemeClr val="dk1"/>
                </a:solidFill>
                <a:effectLst/>
                <a:latin typeface="Calibri"/>
                <a:ea typeface="Calibri"/>
                <a:cs typeface="Calibri"/>
                <a:sym typeface="Calibri"/>
              </a:rPr>
              <a:t>Hydrodamalis_gigas_model.jpg</a:t>
            </a:r>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Attribution: </a:t>
            </a:r>
            <a:r>
              <a:rPr lang="en-US" sz="1200" b="0" i="0" u="none" strike="noStrike" cap="none" dirty="0" err="1">
                <a:solidFill>
                  <a:schemeClr val="dk1"/>
                </a:solidFill>
                <a:effectLst/>
                <a:latin typeface="Calibri"/>
                <a:ea typeface="Calibri"/>
                <a:cs typeface="Calibri"/>
                <a:sym typeface="Calibri"/>
              </a:rPr>
              <a:t>Emőke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Dénes</a:t>
            </a:r>
            <a:r>
              <a:rPr lang="en-US" sz="1200" b="0" i="0" u="none" strike="noStrike" cap="none" dirty="0">
                <a:solidFill>
                  <a:schemeClr val="dk1"/>
                </a:solidFill>
                <a:effectLst/>
                <a:latin typeface="Calibri"/>
                <a:ea typeface="Calibri"/>
                <a:cs typeface="Calibri"/>
                <a:sym typeface="Calibri"/>
              </a:rPr>
              <a:t>, CC BY-SA 4.0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/4.0&gt;, via Wikimedia Commons</a:t>
            </a:r>
          </a:p>
          <a:p>
            <a:pPr rtl="0"/>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Image: </a:t>
            </a:r>
            <a:r>
              <a:rPr lang="en-US" sz="1200" b="0" i="0" u="none" strike="noStrike" cap="none" dirty="0" err="1">
                <a:solidFill>
                  <a:schemeClr val="dk1"/>
                </a:solidFill>
                <a:effectLst/>
                <a:latin typeface="Calibri"/>
                <a:ea typeface="Calibri"/>
                <a:cs typeface="Calibri"/>
                <a:sym typeface="Calibri"/>
              </a:rPr>
              <a:t>Spix’s</a:t>
            </a:r>
            <a:r>
              <a:rPr lang="en-US" sz="1200" b="0" i="0" u="none" strike="noStrike" cap="none" dirty="0">
                <a:solidFill>
                  <a:schemeClr val="dk1"/>
                </a:solidFill>
                <a:effectLst/>
                <a:latin typeface="Calibri"/>
                <a:ea typeface="Calibri"/>
                <a:cs typeface="Calibri"/>
                <a:sym typeface="Calibri"/>
              </a:rPr>
              <a:t> macaw</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/wiki/File:Cropped_close-up_of_Spix%27s_Macaw_(</a:t>
            </a:r>
            <a:r>
              <a:rPr lang="en-US" sz="1200" b="0" i="0" u="none" strike="noStrike" cap="none" dirty="0" err="1">
                <a:solidFill>
                  <a:schemeClr val="dk1"/>
                </a:solidFill>
                <a:effectLst/>
                <a:latin typeface="Calibri"/>
                <a:ea typeface="Calibri"/>
                <a:cs typeface="Calibri"/>
                <a:sym typeface="Calibri"/>
              </a:rPr>
              <a:t>Cyanopsitta_spixii</a:t>
            </a:r>
            <a:r>
              <a:rPr lang="en-US" sz="1200" b="0" i="0" u="none" strike="noStrike" cap="none" dirty="0">
                <a:solidFill>
                  <a:schemeClr val="dk1"/>
                </a:solidFill>
                <a:effectLst/>
                <a:latin typeface="Calibri"/>
                <a:ea typeface="Calibri"/>
                <a:cs typeface="Calibri"/>
                <a:sym typeface="Calibri"/>
              </a:rPr>
              <a:t>)_</a:t>
            </a:r>
            <a:r>
              <a:rPr lang="en-US" sz="1200" b="0" i="0" u="none" strike="noStrike" cap="none" dirty="0" err="1">
                <a:solidFill>
                  <a:schemeClr val="dk1"/>
                </a:solidFill>
                <a:effectLst/>
                <a:latin typeface="Calibri"/>
                <a:ea typeface="Calibri"/>
                <a:cs typeface="Calibri"/>
                <a:sym typeface="Calibri"/>
              </a:rPr>
              <a:t>at_Jurong_Bird_Park_in_Singapore.jpg</a:t>
            </a:r>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Attribution: Evan </a:t>
            </a:r>
            <a:r>
              <a:rPr lang="en-US" sz="1200" b="0" i="0" u="none" strike="noStrike" cap="none" dirty="0" err="1">
                <a:solidFill>
                  <a:schemeClr val="dk1"/>
                </a:solidFill>
                <a:effectLst/>
                <a:latin typeface="Calibri"/>
                <a:ea typeface="Calibri"/>
                <a:cs typeface="Calibri"/>
                <a:sym typeface="Calibri"/>
              </a:rPr>
              <a:t>Centanni</a:t>
            </a:r>
            <a:r>
              <a:rPr lang="en-US" sz="1200" b="0" i="0" u="none" strike="noStrike" cap="none" dirty="0">
                <a:solidFill>
                  <a:schemeClr val="dk1"/>
                </a:solidFill>
                <a:effectLst/>
                <a:latin typeface="Calibri"/>
                <a:ea typeface="Calibri"/>
                <a:cs typeface="Calibri"/>
                <a:sym typeface="Calibri"/>
              </a:rPr>
              <a:t>, CC BY-SA 4.0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/4.0&gt;, via Wikimedia Commons</a:t>
            </a:r>
          </a:p>
          <a:p>
            <a:pPr rtl="0"/>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Image: Carolina parakeet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URL: </a:t>
            </a:r>
            <a:r>
              <a:rPr lang="en-US" dirty="0">
                <a:solidFill>
                  <a:srgbClr val="000000"/>
                </a:solidFill>
                <a:latin typeface="Arial"/>
                <a:ea typeface="Arial"/>
                <a:cs typeface="Arial"/>
                <a:sym typeface="Arial"/>
              </a:rPr>
              <a:t>https://</a:t>
            </a:r>
            <a:r>
              <a:rPr lang="en-US" dirty="0" err="1">
                <a:solidFill>
                  <a:srgbClr val="000000"/>
                </a:solidFill>
                <a:latin typeface="Arial"/>
                <a:ea typeface="Arial"/>
                <a:cs typeface="Arial"/>
                <a:sym typeface="Arial"/>
              </a:rPr>
              <a:t>en.wikipedia.org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Carolina_parakeet</a:t>
            </a:r>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Attribution: James St. John, CC BY 2.0 &lt;https://</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/licenses/by/2.0&gt;, via Wikimedia Commons</a:t>
            </a:r>
          </a:p>
          <a:p>
            <a:endParaRPr lang="en-US" dirty="0"/>
          </a:p>
          <a:p>
            <a:pPr rtl="0"/>
            <a:r>
              <a:rPr lang="en-US" sz="1200" b="0" i="0" u="none" strike="noStrike" cap="none" dirty="0">
                <a:solidFill>
                  <a:schemeClr val="dk1"/>
                </a:solidFill>
                <a:effectLst/>
                <a:latin typeface="Calibri"/>
                <a:ea typeface="Calibri"/>
                <a:cs typeface="Calibri"/>
                <a:sym typeface="Calibri"/>
              </a:rPr>
              <a:t>Image: Yangtze River dolphin</a:t>
            </a:r>
          </a:p>
          <a:p>
            <a:pPr rtl="0"/>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a:t>
            </a:r>
            <a:r>
              <a:rPr lang="en-US" sz="1200" b="0" i="0" u="none" strike="noStrike" cap="none" dirty="0" err="1">
                <a:solidFill>
                  <a:schemeClr val="dk1"/>
                </a:solidFill>
                <a:effectLst/>
                <a:latin typeface="Calibri"/>
                <a:ea typeface="Calibri"/>
                <a:cs typeface="Calibri"/>
                <a:sym typeface="Calibri"/>
              </a:rPr>
              <a:t>File:Lipotes_vexillifer.png</a:t>
            </a:r>
            <a:endParaRPr lang="en-US" sz="1200" b="0" i="0" u="none" strike="noStrike" cap="none" dirty="0">
              <a:solidFill>
                <a:schemeClr val="dk1"/>
              </a:solidFill>
              <a:effectLst/>
              <a:latin typeface="Calibri"/>
              <a:ea typeface="Calibri"/>
              <a:cs typeface="Calibri"/>
              <a:sym typeface="Calibri"/>
            </a:endParaRPr>
          </a:p>
          <a:p>
            <a:pPr rtl="0"/>
            <a:r>
              <a:rPr lang="en-US" sz="1200" b="0" i="0" u="none" strike="noStrike" cap="none" dirty="0">
                <a:solidFill>
                  <a:schemeClr val="dk1"/>
                </a:solidFill>
                <a:effectLst/>
                <a:latin typeface="Calibri"/>
                <a:ea typeface="Calibri"/>
                <a:cs typeface="Calibri"/>
                <a:sym typeface="Calibri"/>
              </a:rPr>
              <a:t>Attribution: Alessio </a:t>
            </a:r>
            <a:r>
              <a:rPr lang="en-US" sz="1200" b="0" i="0" u="none" strike="noStrike" cap="none" dirty="0" err="1">
                <a:solidFill>
                  <a:schemeClr val="dk1"/>
                </a:solidFill>
                <a:effectLst/>
                <a:latin typeface="Calibri"/>
                <a:ea typeface="Calibri"/>
                <a:cs typeface="Calibri"/>
                <a:sym typeface="Calibri"/>
              </a:rPr>
              <a:t>Marrucci</a:t>
            </a:r>
            <a:r>
              <a:rPr lang="en-US" sz="1200" b="0" i="0" u="none" strike="noStrike" cap="none" dirty="0">
                <a:solidFill>
                  <a:schemeClr val="dk1"/>
                </a:solidFill>
                <a:effectLst/>
                <a:latin typeface="Calibri"/>
                <a:ea typeface="Calibri"/>
                <a:cs typeface="Calibri"/>
                <a:sym typeface="Calibri"/>
              </a:rPr>
              <a:t>, CC BY-SA 3.0 &lt;http://</a:t>
            </a:r>
            <a:r>
              <a:rPr lang="en-US" sz="1200" b="0" i="0" u="none" strike="noStrike" cap="none" dirty="0" err="1">
                <a:solidFill>
                  <a:schemeClr val="dk1"/>
                </a:solidFill>
                <a:effectLst/>
                <a:latin typeface="Calibri"/>
                <a:ea typeface="Calibri"/>
                <a:cs typeface="Calibri"/>
                <a:sym typeface="Calibri"/>
              </a:rPr>
              <a:t>creativecommons.org</a:t>
            </a:r>
            <a:r>
              <a:rPr lang="en-US" sz="1200" b="0" i="0" u="none" strike="noStrike" cap="none" dirty="0">
                <a:solidFill>
                  <a:schemeClr val="dk1"/>
                </a:solidFill>
                <a:effectLst/>
                <a:latin typeface="Calibri"/>
                <a:ea typeface="Calibri"/>
                <a:cs typeface="Calibri"/>
                <a:sym typeface="Calibri"/>
              </a:rPr>
              <a:t>/licenses/by-</a:t>
            </a:r>
            <a:r>
              <a:rPr lang="en-US" sz="1200" b="0" i="0" u="none" strike="noStrike" cap="none" dirty="0" err="1">
                <a:solidFill>
                  <a:schemeClr val="dk1"/>
                </a:solidFill>
                <a:effectLst/>
                <a:latin typeface="Calibri"/>
                <a:ea typeface="Calibri"/>
                <a:cs typeface="Calibri"/>
                <a:sym typeface="Calibri"/>
              </a:rPr>
              <a:t>sa</a:t>
            </a:r>
            <a:r>
              <a:rPr lang="en-US" sz="1200" b="0" i="0" u="none" strike="noStrike" cap="none" dirty="0">
                <a:solidFill>
                  <a:schemeClr val="dk1"/>
                </a:solidFill>
                <a:effectLst/>
                <a:latin typeface="Calibri"/>
                <a:ea typeface="Calibri"/>
                <a:cs typeface="Calibri"/>
                <a:sym typeface="Calibri"/>
              </a:rPr>
              <a:t>/3.0/&gt;, via Wikimedia Commons</a:t>
            </a:r>
          </a:p>
          <a:p>
            <a:br>
              <a:rPr lang="en-US" dirty="0"/>
            </a:br>
            <a:br>
              <a:rPr lang="en-US" dirty="0"/>
            </a:b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US"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754" name="Google Shape;754;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4" name="Google Shape;764;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TEACHER NOTES:</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The main point here is just to highlight that </a:t>
            </a:r>
            <a:r>
              <a:rPr lang="en-US" b="1" dirty="0">
                <a:latin typeface="Arial"/>
                <a:ea typeface="Arial"/>
                <a:cs typeface="Arial"/>
                <a:sym typeface="Arial"/>
              </a:rPr>
              <a:t>extinctions have always been happening</a:t>
            </a:r>
            <a:r>
              <a:rPr lang="en-US" dirty="0">
                <a:latin typeface="Arial"/>
                <a:ea typeface="Arial"/>
                <a:cs typeface="Arial"/>
                <a:sym typeface="Arial"/>
              </a:rPr>
              <a:t>, and to see what ideas your students have about “mass extinction”. (FYI- next slide shows mass extinction in a slightly different way. You’ll want to unpack the differences between the graphs with your students to avoid confusion.)</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There is A LOT going on in this graph… overall number of genera* are increasing over time… and so maybe we shouldn’t be concerned about some loss now; the record only starts at the Cambrian explosion… (so why is that?); some extinction periods are more dramatic than others, etc.</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 </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You could just stick to the main point here, you could skip this graph and show the next slide (which you will also need to help them “unpack” in some way), or you could:</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Take a little time to unpack this graph with them as much as you think is productive. You could also have them work in groups to do it for five minutes. Reading graphs and asking questions about data (often without direct answers) is a skill they will need to use over and over again in NGSS-aligned classrooms. “What can you learn by looking at this graph?”</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“What questions would you have for the scientists who put this graph together?”</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“What might we mean by a ‘mass extinction’?”</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Here, generating questions is more important than answers, which may come later in the curriculum anyway. It is important to acknowledge student ideas and even encourage them..</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Do remember, however, the main point here is that extinctions have always been happening and that biodiversity is dynamic. </a:t>
            </a: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SOURCES:</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in particular is obscured by nearly immediate replacement with new genera.”</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/wiki/File%3APhanerozoic_Biodiversity.svg)</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By SVG version by Albert Mestre (</a:t>
            </a:r>
            <a:r>
              <a:rPr lang="en-US" dirty="0" err="1">
                <a:latin typeface="Arial"/>
                <a:ea typeface="Arial"/>
                <a:cs typeface="Arial"/>
                <a:sym typeface="Arial"/>
              </a:rPr>
              <a:t>Phanerozoic_Biodiversity.png</a:t>
            </a:r>
            <a:r>
              <a:rPr lang="en-US" dirty="0">
                <a:latin typeface="Arial"/>
                <a:ea typeface="Arial"/>
                <a:cs typeface="Arial"/>
                <a:sym typeface="Arial"/>
              </a:rPr>
              <a:t>)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or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via Wikimedia Commons</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765" name="Google Shape;765;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1" name="Google Shape;771;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TEACHER NOTES:</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latin typeface="Arial"/>
                <a:ea typeface="Arial"/>
                <a:cs typeface="Arial"/>
                <a:sym typeface="Arial"/>
              </a:rPr>
              <a:t>This is another way to look at extinction data, by % loss. </a:t>
            </a:r>
            <a:r>
              <a:rPr lang="en-US" i="0" dirty="0">
                <a:latin typeface="Arial"/>
                <a:ea typeface="Arial"/>
                <a:cs typeface="Arial"/>
                <a:sym typeface="Arial"/>
              </a:rPr>
              <a:t>(</a:t>
            </a:r>
            <a:r>
              <a:rPr lang="en-US" sz="1200" i="0" dirty="0">
                <a:latin typeface="Arial"/>
                <a:ea typeface="Arial"/>
                <a:cs typeface="Arial"/>
                <a:sym typeface="Arial"/>
              </a:rPr>
              <a:t>Graph based on genera (not species) again. See Wikipedia article “Extinction Event”.</a:t>
            </a:r>
            <a:r>
              <a:rPr lang="en-US" i="0" dirty="0">
                <a:latin typeface="Arial"/>
                <a:ea typeface="Arial"/>
                <a:cs typeface="Arial"/>
                <a:sym typeface="Arial"/>
              </a:rPr>
              <a:t>) You can skip this and highlight this same pattern on the previous graph if you prefer. </a:t>
            </a:r>
            <a:r>
              <a:rPr lang="en-US" dirty="0">
                <a:latin typeface="Arial"/>
                <a:ea typeface="Arial"/>
                <a:cs typeface="Arial"/>
                <a:sym typeface="Arial"/>
              </a:rPr>
              <a:t>Be sure at that point to highlight the important difference in the y axis on that graph with your students. There are many opportunities to help students to learn to read graphs and extract their main message in this unit. (Also note the x axis which goes forward in time from left to right but starts in the deep past with larger numbers. Zero occurs at the right end of the axis.)</a:t>
            </a:r>
            <a:endParaRPr i="0"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i="0"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How might we be able to define a “mass extinction” from this graph? (Smallest is ~25% loss and largest is about 50%. But some other spikes are not counted as ‘mass extinctions’. Maybe there’s something else to the definition?) You don’t have to give them a correct definition. You can just say that mass extinctions are really big, significant losses of biodiversity that happen in a relatively short period (meaning millions of years). Again, avoid being the “knowledge authority” in the classroom. Perhaps a student will do research and report back.</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SOURCE:</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Modified from Wikipedia image, ”Extinction Intensity”</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a:t>
            </a:r>
            <a:r>
              <a:rPr lang="en-US" dirty="0" err="1">
                <a:latin typeface="Arial"/>
                <a:ea typeface="Arial"/>
                <a:cs typeface="Arial"/>
                <a:sym typeface="Arial"/>
              </a:rPr>
              <a:t>File:Extinction_intensity.svg</a:t>
            </a:r>
            <a:r>
              <a:rPr lang="en-US" dirty="0">
                <a:latin typeface="Arial"/>
                <a:ea typeface="Arial"/>
                <a:cs typeface="Arial"/>
                <a:sym typeface="Arial"/>
              </a:rPr>
              <a:t>)</a:t>
            </a:r>
            <a:endParaRPr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No Attribution Provided but licensed under CC3.0 (https://</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a:t>
            </a:r>
            <a:r>
              <a:rPr lang="en-US" dirty="0" err="1">
                <a:latin typeface="Arial"/>
                <a:ea typeface="Arial"/>
                <a:cs typeface="Arial"/>
                <a:sym typeface="Arial"/>
              </a:rPr>
              <a:t>deed.en</a:t>
            </a:r>
            <a:r>
              <a:rPr lang="en-US" dirty="0">
                <a:latin typeface="Arial"/>
                <a:ea typeface="Arial"/>
                <a:cs typeface="Arial"/>
                <a:sym typeface="Arial"/>
              </a:rPr>
              <a:t>)</a:t>
            </a:r>
            <a:endParaRPr dirty="0">
              <a:latin typeface="Arial"/>
              <a:ea typeface="Arial"/>
              <a:cs typeface="Arial"/>
              <a:sym typeface="Arial"/>
            </a:endParaRPr>
          </a:p>
        </p:txBody>
      </p:sp>
      <p:sp>
        <p:nvSpPr>
          <p:cNvPr id="772" name="Google Shape;772;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TEACHER NOTES:</a:t>
            </a:r>
          </a:p>
          <a:p>
            <a:pPr marL="0" lvl="0" indent="0" algn="l" rtl="0">
              <a:lnSpc>
                <a:spcPct val="100000"/>
              </a:lnSpc>
              <a:spcBef>
                <a:spcPts val="0"/>
              </a:spcBef>
              <a:spcAft>
                <a:spcPts val="0"/>
              </a:spcAft>
              <a:buSzPts val="1400"/>
              <a:buNone/>
            </a:pPr>
            <a:r>
              <a:rPr lang="en-US" dirty="0">
                <a:latin typeface="Arial"/>
                <a:ea typeface="Arial"/>
                <a:cs typeface="Arial"/>
                <a:sym typeface="Arial"/>
              </a:rPr>
              <a:t>This is a chance to connect changes in biodiversity over time very explicitly to the idea that when biodiversity goes up, new species form. This is a chance for the important reminder that once a species is extinct it cannot come back. Therefore, if the graph is going up, there are brand new types of organisms in the world. This leads up to the driving question that we share on the next slide. </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SOURCES:</a:t>
            </a:r>
          </a:p>
          <a:p>
            <a:pPr marL="0" lvl="0" indent="0" algn="l" rtl="0">
              <a:lnSpc>
                <a:spcPct val="100000"/>
              </a:lnSpc>
              <a:spcBef>
                <a:spcPts val="0"/>
              </a:spcBef>
              <a:spcAft>
                <a:spcPts val="0"/>
              </a:spcAft>
              <a:buSzPts val="1400"/>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in particular is obscured by nearly immediate replacement with new genera.”</a:t>
            </a:r>
          </a:p>
          <a:p>
            <a:pPr marL="0" lvl="0" indent="0" algn="l" rtl="0">
              <a:lnSpc>
                <a:spcPct val="100000"/>
              </a:lnSpc>
              <a:spcBef>
                <a:spcPts val="0"/>
              </a:spcBef>
              <a:spcAft>
                <a:spcPts val="0"/>
              </a:spcAft>
              <a:buSzPts val="1400"/>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/wiki/File%3APhanerozoic_Biodiversity.svg)</a:t>
            </a:r>
          </a:p>
          <a:p>
            <a:pPr marL="0" lvl="0" indent="0" algn="l" rtl="0">
              <a:lnSpc>
                <a:spcPct val="100000"/>
              </a:lnSpc>
              <a:spcBef>
                <a:spcPts val="0"/>
              </a:spcBef>
              <a:spcAft>
                <a:spcPts val="0"/>
              </a:spcAft>
              <a:buSzPts val="1400"/>
              <a:buNone/>
            </a:pPr>
            <a:r>
              <a:rPr lang="en-US" dirty="0">
                <a:latin typeface="Arial"/>
                <a:ea typeface="Arial"/>
                <a:cs typeface="Arial"/>
                <a:sym typeface="Arial"/>
              </a:rPr>
              <a:t>By SVG version by Albert Mestre (</a:t>
            </a:r>
            <a:r>
              <a:rPr lang="en-US" dirty="0" err="1">
                <a:latin typeface="Arial"/>
                <a:ea typeface="Arial"/>
                <a:cs typeface="Arial"/>
                <a:sym typeface="Arial"/>
              </a:rPr>
              <a:t>Phanerozoic_Biodiversity.png</a:t>
            </a:r>
            <a:r>
              <a:rPr lang="en-US" dirty="0">
                <a:latin typeface="Arial"/>
                <a:ea typeface="Arial"/>
                <a:cs typeface="Arial"/>
                <a:sym typeface="Arial"/>
              </a:rPr>
              <a:t>)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or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via Wikimedia Commons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dirty="0">
              <a:latin typeface="Arial"/>
              <a:ea typeface="Arial"/>
              <a:cs typeface="Arial"/>
              <a:sym typeface="Arial"/>
            </a:endParaRPr>
          </a:p>
        </p:txBody>
      </p:sp>
      <p:sp>
        <p:nvSpPr>
          <p:cNvPr id="790" name="Google Shape;790;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TEACHER’S NOTES:</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Reiterate that the natural selection model we developed in class only explains change in the distribution of traits WITHIN a species. Biodiversity increases when entire new species form. And, how a new species forms is the part we still need to explain. This can be a whole group conversation, perhaps with a pair share – it doesn’t need to take a lot of time.; Note here that we are basically providing the driving question here instead of asking the class to develop it. This is a move meant to keep things going a bit more quickly, but you can shift to a more student generated approach to getting to the question. If time allows you can have students come up with this question more formally. Keep working until you get at this idea. It doesn’t have to be this exact wording. If you do that, remember to substitute our own students’ wording with the wording on the slide. Also note that later in the unit we will revise our driving question slightly.</a:t>
            </a:r>
            <a:endParaRPr dirty="0">
              <a:latin typeface="Arial"/>
              <a:ea typeface="Arial"/>
              <a:cs typeface="Arial"/>
              <a:sym typeface="Arial"/>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799" name="Google Shape;799;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SzPts val="1400"/>
              <a:buNone/>
            </a:pPr>
            <a:r>
              <a:rPr lang="en-US" sz="1318" dirty="0"/>
              <a:t>OPTIONAL: Even though we have already talked about Darwin, we’ve never shown students that he used his model (which we only applied to change within species) to explain the development of whole new species. This is a clue that what we’ll be doing is not building a whole new model, but ADDING the natural selection model we already developed.</a:t>
            </a:r>
            <a:endParaRPr sz="1318" dirty="0"/>
          </a:p>
          <a:p>
            <a:pPr marL="0" lvl="0" indent="0" algn="l" rtl="0">
              <a:lnSpc>
                <a:spcPct val="70000"/>
              </a:lnSpc>
              <a:spcBef>
                <a:spcPts val="0"/>
              </a:spcBef>
              <a:spcAft>
                <a:spcPts val="0"/>
              </a:spcAft>
              <a:buSzPts val="1400"/>
              <a:buNone/>
            </a:pPr>
            <a:endParaRPr lang="en-US" sz="1318" dirty="0"/>
          </a:p>
          <a:p>
            <a:pPr marL="0" lvl="0" indent="0" algn="l" rtl="0">
              <a:lnSpc>
                <a:spcPct val="70000"/>
              </a:lnSpc>
              <a:spcBef>
                <a:spcPts val="0"/>
              </a:spcBef>
              <a:spcAft>
                <a:spcPts val="0"/>
              </a:spcAft>
              <a:buSzPts val="1400"/>
              <a:buNone/>
            </a:pPr>
            <a:r>
              <a:rPr lang="en-US" sz="1318" dirty="0"/>
              <a:t>SOURCES:</a:t>
            </a:r>
          </a:p>
          <a:p>
            <a:pPr marL="0" lvl="0" indent="0" algn="l" rtl="0">
              <a:lnSpc>
                <a:spcPct val="70000"/>
              </a:lnSpc>
              <a:spcBef>
                <a:spcPts val="0"/>
              </a:spcBef>
              <a:spcAft>
                <a:spcPts val="0"/>
              </a:spcAft>
              <a:buSzPts val="1400"/>
              <a:buNone/>
            </a:pPr>
            <a:r>
              <a:rPr lang="en-US" sz="1318" dirty="0"/>
              <a:t>Image: The Origin of Species book</a:t>
            </a:r>
            <a:endParaRPr sz="1318" dirty="0"/>
          </a:p>
          <a:p>
            <a:pPr marL="0" lvl="0" indent="0" algn="l" rtl="0">
              <a:lnSpc>
                <a:spcPct val="70000"/>
              </a:lnSpc>
              <a:spcBef>
                <a:spcPts val="0"/>
              </a:spcBef>
              <a:spcAft>
                <a:spcPts val="0"/>
              </a:spcAft>
              <a:buSzPts val="1400"/>
              <a:buNone/>
            </a:pPr>
            <a:r>
              <a:rPr lang="en-US" sz="1318" dirty="0"/>
              <a:t>URL: https://</a:t>
            </a:r>
            <a:r>
              <a:rPr lang="en-US" sz="1318" dirty="0" err="1"/>
              <a:t>commons.wikimedia.org</a:t>
            </a:r>
            <a:r>
              <a:rPr lang="en-US" sz="1318" dirty="0"/>
              <a:t>/wiki/</a:t>
            </a:r>
            <a:r>
              <a:rPr lang="en-US" sz="1318" dirty="0" err="1"/>
              <a:t>File:Origin_of_Species.jpg</a:t>
            </a:r>
            <a:endParaRPr sz="1318" dirty="0"/>
          </a:p>
          <a:p>
            <a:pPr marL="0" lvl="0" indent="0" algn="l" rtl="0">
              <a:lnSpc>
                <a:spcPct val="70000"/>
              </a:lnSpc>
              <a:spcBef>
                <a:spcPts val="0"/>
              </a:spcBef>
              <a:spcAft>
                <a:spcPts val="0"/>
              </a:spcAft>
              <a:buSzPts val="1400"/>
              <a:buNone/>
            </a:pPr>
            <a:r>
              <a:rPr lang="en-US" sz="1318" dirty="0" err="1"/>
              <a:t>Attribution:This</a:t>
            </a:r>
            <a:r>
              <a:rPr lang="en-US" sz="1318" dirty="0"/>
              <a:t> work is in the public domain in its country of origin and other countries and areas where the copyright term is the author's life plus 70 years or fewer.</a:t>
            </a:r>
            <a:endParaRPr sz="1318" dirty="0"/>
          </a:p>
          <a:p>
            <a:pPr marL="0" lvl="0" indent="0" algn="l" rtl="0">
              <a:lnSpc>
                <a:spcPct val="70000"/>
              </a:lnSpc>
              <a:spcBef>
                <a:spcPts val="0"/>
              </a:spcBef>
              <a:spcAft>
                <a:spcPts val="0"/>
              </a:spcAft>
              <a:buSzPts val="1400"/>
              <a:buNone/>
            </a:pPr>
            <a:endParaRPr sz="1318" dirty="0"/>
          </a:p>
          <a:p>
            <a:pPr marL="0" lvl="0" indent="0" algn="l" rtl="0">
              <a:lnSpc>
                <a:spcPct val="70000"/>
              </a:lnSpc>
              <a:spcBef>
                <a:spcPts val="0"/>
              </a:spcBef>
              <a:spcAft>
                <a:spcPts val="0"/>
              </a:spcAft>
              <a:buSzPts val="1400"/>
              <a:buNone/>
            </a:pPr>
            <a:r>
              <a:rPr lang="en-US" sz="1318" dirty="0"/>
              <a:t>Image: Darwin</a:t>
            </a:r>
            <a:endParaRPr sz="1318" dirty="0"/>
          </a:p>
          <a:p>
            <a:pPr marL="0" lvl="0" indent="0" algn="l" rtl="0">
              <a:lnSpc>
                <a:spcPct val="70000"/>
              </a:lnSpc>
              <a:spcBef>
                <a:spcPts val="0"/>
              </a:spcBef>
              <a:spcAft>
                <a:spcPts val="0"/>
              </a:spcAft>
              <a:buSzPts val="1400"/>
              <a:buNone/>
            </a:pPr>
            <a:r>
              <a:rPr lang="en-US" sz="1318" dirty="0"/>
              <a:t>URL: https://</a:t>
            </a:r>
            <a:r>
              <a:rPr lang="en-US" sz="1318" dirty="0" err="1"/>
              <a:t>en.wikipedia.org</a:t>
            </a:r>
            <a:r>
              <a:rPr lang="en-US" sz="1318" dirty="0"/>
              <a:t>/wiki/File:Darwin_restored2.jpg</a:t>
            </a:r>
            <a:endParaRPr sz="1318" dirty="0"/>
          </a:p>
          <a:p>
            <a:pPr marL="0" marR="0" lvl="0" indent="0" algn="l" defTabSz="914400" rtl="0" eaLnBrk="1" fontAlgn="auto" latinLnBrk="0" hangingPunct="1">
              <a:lnSpc>
                <a:spcPct val="70000"/>
              </a:lnSpc>
              <a:spcBef>
                <a:spcPts val="0"/>
              </a:spcBef>
              <a:spcAft>
                <a:spcPts val="0"/>
              </a:spcAft>
              <a:buClr>
                <a:srgbClr val="000000"/>
              </a:buClr>
              <a:buSzPts val="1400"/>
              <a:buFont typeface="Arial"/>
              <a:buNone/>
              <a:tabLst/>
              <a:defRPr/>
            </a:pPr>
            <a:r>
              <a:rPr lang="en-US" sz="1318" dirty="0"/>
              <a:t>Attribution: Elliott &amp; Fry,   Bain News Service, publisher, This image is available from the United States Library of Congress's Prints and Photographs division</a:t>
            </a:r>
            <a:endParaRPr sz="1318" dirty="0"/>
          </a:p>
          <a:p>
            <a:pPr marL="0" lvl="0" indent="0" algn="l" rtl="0">
              <a:lnSpc>
                <a:spcPct val="70000"/>
              </a:lnSpc>
              <a:spcBef>
                <a:spcPts val="0"/>
              </a:spcBef>
              <a:spcAft>
                <a:spcPts val="0"/>
              </a:spcAft>
              <a:buSzPts val="1400"/>
              <a:buNone/>
            </a:pPr>
            <a:r>
              <a:rPr lang="en-US" sz="1318" dirty="0"/>
              <a:t>under the digital ID ggbain.03485. This work is from the George Grantham Bain collection at the Library of Congress. According to the library, there are no known copyright restrictions on the use of this work.</a:t>
            </a:r>
            <a:endParaRPr sz="1318" dirty="0"/>
          </a:p>
          <a:p>
            <a:pPr marL="0" lvl="0" indent="0" algn="l" rtl="0">
              <a:lnSpc>
                <a:spcPct val="70000"/>
              </a:lnSpc>
              <a:spcBef>
                <a:spcPts val="0"/>
              </a:spcBef>
              <a:spcAft>
                <a:spcPts val="0"/>
              </a:spcAft>
              <a:buSzPts val="1400"/>
              <a:buNone/>
            </a:pPr>
            <a:endParaRPr sz="1318" dirty="0"/>
          </a:p>
        </p:txBody>
      </p:sp>
      <p:sp>
        <p:nvSpPr>
          <p:cNvPr id="810" name="Google Shape;810;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9" name="Google Shape;819;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 simple transition slide from Natural Selection. Edit as you need.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40483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6" name="Google Shape;826;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highlight>
                  <a:srgbClr val="FFFF00"/>
                </a:highlight>
              </a:rPr>
              <a:t>TEACHER NOTES: </a:t>
            </a:r>
          </a:p>
          <a:p>
            <a:pPr marL="0" lvl="0" indent="0" algn="l" rtl="0">
              <a:lnSpc>
                <a:spcPct val="100000"/>
              </a:lnSpc>
              <a:spcBef>
                <a:spcPts val="0"/>
              </a:spcBef>
              <a:spcAft>
                <a:spcPts val="0"/>
              </a:spcAft>
              <a:buSzPts val="1400"/>
              <a:buNone/>
            </a:pPr>
            <a:r>
              <a:rPr lang="en-US" dirty="0">
                <a:highlight>
                  <a:srgbClr val="FFFF00"/>
                </a:highlight>
              </a:rPr>
              <a:t>This is an opportunity to elicit student ideas on the technical meaning of this term. It is a chance for you to see what your students already know so you can build on their thinking. </a:t>
            </a:r>
            <a:endParaRPr dirty="0">
              <a:highlight>
                <a:srgbClr val="FFFF00"/>
              </a:highlight>
            </a:endParaRPr>
          </a:p>
        </p:txBody>
      </p:sp>
      <p:sp>
        <p:nvSpPr>
          <p:cNvPr id="834" name="Google Shape;834;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1" name="Google Shape;841;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TEACHER NOTES: </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[you may want to animate this slide so all the pics do not appear at one time] </a:t>
            </a:r>
          </a:p>
          <a:p>
            <a:pPr marL="457200" lvl="0" indent="-228600" algn="l" rtl="0">
              <a:lnSpc>
                <a:spcPct val="80000"/>
              </a:lnSpc>
              <a:spcBef>
                <a:spcPts val="0"/>
              </a:spcBef>
              <a:spcAft>
                <a:spcPts val="0"/>
              </a:spcAft>
              <a:buSzPts val="1400"/>
              <a:buNone/>
            </a:pPr>
            <a:endParaRPr lang="en-US"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There are a lot of things that look quite different that are actually the same species.</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The two spiders are the same species- just different sexes. This is also true of the painted buntings and mallard ducks.</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All the shells are variants from the same species.</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And wolves and all of our many breeds of dogs..</a:t>
            </a:r>
          </a:p>
          <a:p>
            <a:pPr marL="457200" lvl="0" indent="-228600" algn="l" rtl="0">
              <a:lnSpc>
                <a:spcPct val="80000"/>
              </a:lnSpc>
              <a:spcBef>
                <a:spcPts val="0"/>
              </a:spcBef>
              <a:spcAft>
                <a:spcPts val="0"/>
              </a:spcAft>
              <a:buSzPts val="1400"/>
              <a:buNone/>
            </a:pP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SOURCES:</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“Maya” [gray wolf on Wikimedia Commons]</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 (https://</a:t>
            </a:r>
            <a:r>
              <a:rPr lang="en-US" sz="570" b="0" i="0" u="none" strike="noStrike" cap="none" dirty="0" err="1">
                <a:solidFill>
                  <a:schemeClr val="dk1"/>
                </a:solidFill>
                <a:latin typeface="Calibri"/>
                <a:ea typeface="Calibri"/>
                <a:cs typeface="Calibri"/>
                <a:sym typeface="Calibri"/>
              </a:rPr>
              <a:t>commons.wikimedia.org</a:t>
            </a:r>
            <a:r>
              <a:rPr lang="en-US" sz="570" b="0" i="0" u="none" strike="noStrike" cap="none" dirty="0">
                <a:solidFill>
                  <a:schemeClr val="dk1"/>
                </a:solidFill>
                <a:latin typeface="Calibri"/>
                <a:ea typeface="Calibri"/>
                <a:cs typeface="Calibri"/>
                <a:sym typeface="Calibri"/>
              </a:rPr>
              <a:t>/wiki/</a:t>
            </a:r>
            <a:r>
              <a:rPr lang="en-US" sz="570" b="0" i="0" u="none" strike="noStrike" cap="none" dirty="0" err="1">
                <a:solidFill>
                  <a:schemeClr val="dk1"/>
                </a:solidFill>
                <a:latin typeface="Calibri"/>
                <a:ea typeface="Calibri"/>
                <a:cs typeface="Calibri"/>
                <a:sym typeface="Calibri"/>
              </a:rPr>
              <a:t>File:Gray_Wolf_Maya.jpg</a:t>
            </a:r>
            <a:r>
              <a:rPr lang="en-US" sz="570" b="0" i="0" u="none" strike="noStrike" cap="none" dirty="0">
                <a:solidFill>
                  <a:schemeClr val="dk1"/>
                </a:solidFill>
                <a:latin typeface="Calibri"/>
                <a:ea typeface="Calibri"/>
                <a:cs typeface="Calibri"/>
                <a:sym typeface="Calibri"/>
              </a:rPr>
              <a:t>)</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By Isster17 [CC BY-SA 4.0 (</a:t>
            </a:r>
            <a:r>
              <a:rPr lang="en-US" sz="570" b="0" i="0"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https://creativecommons.org/licenses/by-sa/4.0</a:t>
            </a:r>
            <a:r>
              <a:rPr lang="en-US" sz="570" b="0" i="0" u="none" strike="noStrike" cap="none" dirty="0">
                <a:solidFill>
                  <a:schemeClr val="dk1"/>
                </a:solidFill>
                <a:latin typeface="Calibri"/>
                <a:ea typeface="Calibri"/>
                <a:cs typeface="Calibri"/>
                <a:sym typeface="Calibri"/>
              </a:rPr>
              <a:t>)]</a:t>
            </a:r>
            <a:endParaRPr dirty="0"/>
          </a:p>
          <a:p>
            <a:pPr marL="457200" lvl="0" indent="-228600" algn="l" rtl="0">
              <a:lnSpc>
                <a:spcPct val="80000"/>
              </a:lnSpc>
              <a:spcBef>
                <a:spcPts val="0"/>
              </a:spcBef>
              <a:spcAft>
                <a:spcPts val="0"/>
              </a:spcAft>
              <a:buSzPts val="1400"/>
              <a:buNone/>
            </a:pPr>
            <a:endParaRPr lang="en-US"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a:t>
            </a:r>
            <a:r>
              <a:rPr lang="en-US" sz="570" b="0" i="0" u="none" strike="noStrike" cap="none" dirty="0" err="1">
                <a:solidFill>
                  <a:schemeClr val="dk1"/>
                </a:solidFill>
                <a:latin typeface="Calibri"/>
                <a:ea typeface="Calibri"/>
                <a:cs typeface="Calibri"/>
                <a:sym typeface="Calibri"/>
              </a:rPr>
              <a:t>Degaen</a:t>
            </a:r>
            <a:r>
              <a:rPr lang="en-US" sz="570" b="0" i="0" u="none" strike="noStrike" cap="none" dirty="0">
                <a:solidFill>
                  <a:schemeClr val="dk1"/>
                </a:solidFill>
                <a:latin typeface="Calibri"/>
                <a:ea typeface="Calibri"/>
                <a:cs typeface="Calibri"/>
                <a:sym typeface="Calibri"/>
              </a:rPr>
              <a:t>” (chihuahua)</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 </a:t>
            </a:r>
            <a:r>
              <a:rPr lang="en-US" sz="57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https://commons.wikimedia.org/wiki/File:Degaen.jpg</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Danielle </a:t>
            </a:r>
            <a:r>
              <a:rPr lang="en-US" sz="570" b="0" i="0" u="none" strike="noStrike" cap="none" dirty="0" err="1">
                <a:solidFill>
                  <a:schemeClr val="dk1"/>
                </a:solidFill>
                <a:latin typeface="Calibri"/>
                <a:ea typeface="Calibri"/>
                <a:cs typeface="Calibri"/>
                <a:sym typeface="Calibri"/>
              </a:rPr>
              <a:t>deLeon</a:t>
            </a:r>
            <a:r>
              <a:rPr lang="en-US" sz="570" b="0" i="0" u="none" strike="noStrike" cap="none" dirty="0">
                <a:solidFill>
                  <a:schemeClr val="dk1"/>
                </a:solidFill>
                <a:latin typeface="Calibri"/>
                <a:ea typeface="Calibri"/>
                <a:cs typeface="Calibri"/>
                <a:sym typeface="Calibri"/>
              </a:rPr>
              <a:t>, CC BY 2.0 &lt;https://</a:t>
            </a:r>
            <a:r>
              <a:rPr lang="en-US" sz="570" b="0" i="0" u="none" strike="noStrike" cap="none" dirty="0" err="1">
                <a:solidFill>
                  <a:schemeClr val="dk1"/>
                </a:solidFill>
                <a:latin typeface="Calibri"/>
                <a:ea typeface="Calibri"/>
                <a:cs typeface="Calibri"/>
                <a:sym typeface="Calibri"/>
              </a:rPr>
              <a:t>creativecommons.org</a:t>
            </a:r>
            <a:r>
              <a:rPr lang="en-US" sz="570" b="0" i="0" u="none" strike="noStrike" cap="none" dirty="0">
                <a:solidFill>
                  <a:schemeClr val="dk1"/>
                </a:solidFill>
                <a:latin typeface="Calibri"/>
                <a:ea typeface="Calibri"/>
                <a:cs typeface="Calibri"/>
                <a:sym typeface="Calibri"/>
              </a:rPr>
              <a:t>/licenses/by/2.0&gt;, via Wikimedia Commons</a:t>
            </a:r>
            <a:endParaRPr dirty="0"/>
          </a:p>
          <a:p>
            <a:pPr marL="457200" lvl="0" indent="-228600" algn="l" rtl="0">
              <a:lnSpc>
                <a:spcPct val="80000"/>
              </a:lnSpc>
              <a:spcBef>
                <a:spcPts val="0"/>
              </a:spcBef>
              <a:spcAft>
                <a:spcPts val="0"/>
              </a:spcAft>
              <a:buSzPts val="1400"/>
              <a:buNone/>
            </a:pPr>
            <a:endParaRPr lang="en-US"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Painted bunting, male</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 </a:t>
            </a:r>
            <a:r>
              <a:rPr lang="en-US" sz="57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https://commons.m.wikimedia.org/wiki/File:Painted_Bunting,_Male_24_Jun_06_(177601697).jpg</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a:t>
            </a:r>
            <a:r>
              <a:rPr lang="en-US" sz="570" b="0" i="0" u="sng" strike="noStrike" cap="none" dirty="0">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Clinton &amp; Charles Robertson</a:t>
            </a:r>
            <a:r>
              <a:rPr lang="en-US" sz="570" b="0" i="0" u="none" strike="noStrike" cap="none" dirty="0">
                <a:solidFill>
                  <a:schemeClr val="dk1"/>
                </a:solidFill>
                <a:latin typeface="Calibri"/>
                <a:ea typeface="Calibri"/>
                <a:cs typeface="Calibri"/>
                <a:sym typeface="Calibri"/>
              </a:rPr>
              <a:t>, This file is licensed under the </a:t>
            </a:r>
            <a:r>
              <a:rPr lang="en-US" sz="570" b="0" i="0" u="sng" strike="noStrike" cap="none" dirty="0">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Creative Commons</a:t>
            </a:r>
            <a:r>
              <a:rPr lang="en-US" sz="570" b="0" i="0" u="none" strike="noStrike" cap="none" dirty="0">
                <a:solidFill>
                  <a:schemeClr val="dk1"/>
                </a:solidFill>
                <a:latin typeface="Calibri"/>
                <a:ea typeface="Calibri"/>
                <a:cs typeface="Calibri"/>
                <a:sym typeface="Calibri"/>
              </a:rPr>
              <a:t> </a:t>
            </a:r>
            <a:r>
              <a:rPr lang="en-US" sz="570" b="0" i="0" u="sng" strike="noStrike" cap="none" dirty="0">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Attribution-Share Alike 2.0 Generic</a:t>
            </a:r>
            <a:r>
              <a:rPr lang="en-US" sz="570" b="0" i="0" u="none" strike="noStrike" cap="none" dirty="0">
                <a:solidFill>
                  <a:schemeClr val="dk1"/>
                </a:solidFill>
                <a:latin typeface="Calibri"/>
                <a:ea typeface="Calibri"/>
                <a:cs typeface="Calibri"/>
                <a:sym typeface="Calibri"/>
              </a:rPr>
              <a:t> license.</a:t>
            </a:r>
            <a:endParaRPr dirty="0"/>
          </a:p>
          <a:p>
            <a:pPr marL="457200" lvl="0" indent="-228600" algn="l" rtl="0">
              <a:lnSpc>
                <a:spcPct val="80000"/>
              </a:lnSpc>
              <a:spcBef>
                <a:spcPts val="0"/>
              </a:spcBef>
              <a:spcAft>
                <a:spcPts val="0"/>
              </a:spcAft>
              <a:buSzPts val="1400"/>
              <a:buNone/>
            </a:pP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Painted bunting, female</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a:t>
            </a:r>
            <a:r>
              <a:rPr lang="en-US" sz="570" b="0" i="0" u="sng" strike="noStrike" cap="none" dirty="0">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 https://commons.m.wikimedia.org/wiki/File:Female_Painted_Bunting_(5270948702).jpg</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a:t>
            </a:r>
            <a:r>
              <a:rPr lang="en-US" sz="570" b="0" i="0" u="sng" strike="noStrike" cap="none" dirty="0">
                <a:solidFill>
                  <a:schemeClr val="dk1"/>
                </a:solidFill>
                <a:latin typeface="Calibri"/>
                <a:ea typeface="Calibri"/>
                <a:cs typeface="Calibri"/>
                <a:sym typeface="Calibri"/>
                <a:hlinkClick r:id="rId10">
                  <a:extLst>
                    <a:ext uri="{A12FA001-AC4F-418D-AE19-62706E023703}">
                      <ahyp:hlinkClr xmlns:ahyp="http://schemas.microsoft.com/office/drawing/2018/hyperlinkcolor" val="tx"/>
                    </a:ext>
                  </a:extLst>
                </a:hlinkClick>
              </a:rPr>
              <a:t>Mike's Birds</a:t>
            </a:r>
            <a:r>
              <a:rPr lang="en-US" sz="570" b="0" i="0" u="none" strike="noStrike" cap="none" dirty="0">
                <a:solidFill>
                  <a:schemeClr val="dk1"/>
                </a:solidFill>
                <a:latin typeface="Calibri"/>
                <a:ea typeface="Calibri"/>
                <a:cs typeface="Calibri"/>
                <a:sym typeface="Calibri"/>
              </a:rPr>
              <a:t> from Riverside, CA, US, This file is licensed under the </a:t>
            </a:r>
            <a:r>
              <a:rPr lang="en-US" sz="570" b="0" i="0" u="sng" strike="noStrike" cap="none" dirty="0">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Creative Commons</a:t>
            </a:r>
            <a:r>
              <a:rPr lang="en-US" sz="570" b="0" i="0" u="none" strike="noStrike" cap="none" dirty="0">
                <a:solidFill>
                  <a:schemeClr val="dk1"/>
                </a:solidFill>
                <a:latin typeface="Calibri"/>
                <a:ea typeface="Calibri"/>
                <a:cs typeface="Calibri"/>
                <a:sym typeface="Calibri"/>
              </a:rPr>
              <a:t> </a:t>
            </a:r>
            <a:r>
              <a:rPr lang="en-US" sz="570" b="0" i="0" u="sng" strike="noStrike" cap="none" dirty="0">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Attribution-Share Alike 2.0 Generic</a:t>
            </a:r>
            <a:r>
              <a:rPr lang="en-US" sz="570" b="0" i="0" u="none" strike="noStrike" cap="none" dirty="0">
                <a:solidFill>
                  <a:schemeClr val="dk1"/>
                </a:solidFill>
                <a:latin typeface="Calibri"/>
                <a:ea typeface="Calibri"/>
                <a:cs typeface="Calibri"/>
                <a:sym typeface="Calibri"/>
              </a:rPr>
              <a:t> license.</a:t>
            </a:r>
            <a:endParaRPr dirty="0"/>
          </a:p>
          <a:p>
            <a:pPr marL="457200" lvl="0" indent="-228600" algn="l" rtl="0">
              <a:lnSpc>
                <a:spcPct val="80000"/>
              </a:lnSpc>
              <a:spcBef>
                <a:spcPts val="0"/>
              </a:spcBef>
              <a:spcAft>
                <a:spcPts val="0"/>
              </a:spcAft>
              <a:buSzPts val="1400"/>
              <a:buNone/>
            </a:pPr>
            <a:endParaRPr lang="en-US"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a:t>
            </a:r>
            <a:r>
              <a:rPr lang="en-US" sz="570" b="0" i="0" u="none" strike="noStrike" cap="none" dirty="0" err="1">
                <a:solidFill>
                  <a:schemeClr val="dk1"/>
                </a:solidFill>
                <a:latin typeface="Calibri"/>
                <a:ea typeface="Calibri"/>
                <a:cs typeface="Calibri"/>
                <a:sym typeface="Calibri"/>
              </a:rPr>
              <a:t>Amphidromus</a:t>
            </a:r>
            <a:r>
              <a:rPr lang="en-US" sz="570" b="0" i="0" u="none" strike="noStrike" cap="none" dirty="0">
                <a:solidFill>
                  <a:schemeClr val="dk1"/>
                </a:solidFill>
                <a:latin typeface="Calibri"/>
                <a:ea typeface="Calibri"/>
                <a:cs typeface="Calibri"/>
                <a:sym typeface="Calibri"/>
              </a:rPr>
              <a:t> (shells) </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a:t>
            </a:r>
            <a:r>
              <a:rPr lang="en-US" sz="570" b="0" i="0" u="sng" strike="noStrike" cap="none" dirty="0">
                <a:solidFill>
                  <a:schemeClr val="dk1"/>
                </a:solidFill>
                <a:latin typeface="Calibri"/>
                <a:ea typeface="Calibri"/>
                <a:cs typeface="Calibri"/>
                <a:sym typeface="Calibri"/>
                <a:hlinkClick r:id="rId11">
                  <a:extLst>
                    <a:ext uri="{A12FA001-AC4F-418D-AE19-62706E023703}">
                      <ahyp:hlinkClr xmlns:ahyp="http://schemas.microsoft.com/office/drawing/2018/hyperlinkcolor" val="tx"/>
                    </a:ext>
                  </a:extLst>
                </a:hlinkClick>
              </a:rPr>
              <a:t> https://www.flickr.com/photos/landshells_freshwater_gastropods/35268188334/</a:t>
            </a:r>
            <a:r>
              <a:rPr lang="en-US" sz="570" b="0" i="0" u="none" strike="noStrike" cap="none" dirty="0">
                <a:solidFill>
                  <a:schemeClr val="dk1"/>
                </a:solidFill>
                <a:latin typeface="Calibri"/>
                <a:ea typeface="Calibri"/>
                <a:cs typeface="Calibri"/>
                <a:sym typeface="Calibri"/>
              </a:rPr>
              <a:t> </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Claude and Amandine EVANNO, 2017, https://</a:t>
            </a:r>
            <a:r>
              <a:rPr lang="en-US" sz="570" b="0" i="0" u="none" strike="noStrike" cap="none" dirty="0" err="1">
                <a:solidFill>
                  <a:schemeClr val="dk1"/>
                </a:solidFill>
                <a:latin typeface="Calibri"/>
                <a:ea typeface="Calibri"/>
                <a:cs typeface="Calibri"/>
                <a:sym typeface="Calibri"/>
              </a:rPr>
              <a:t>creativecommons.org</a:t>
            </a:r>
            <a:r>
              <a:rPr lang="en-US" sz="570" b="0" i="0" u="none" strike="noStrike" cap="none" dirty="0">
                <a:solidFill>
                  <a:schemeClr val="dk1"/>
                </a:solidFill>
                <a:latin typeface="Calibri"/>
                <a:ea typeface="Calibri"/>
                <a:cs typeface="Calibri"/>
                <a:sym typeface="Calibri"/>
              </a:rPr>
              <a:t>/licenses/by-</a:t>
            </a:r>
            <a:r>
              <a:rPr lang="en-US" sz="570" b="0" i="0" u="none" strike="noStrike" cap="none" dirty="0" err="1">
                <a:solidFill>
                  <a:schemeClr val="dk1"/>
                </a:solidFill>
                <a:latin typeface="Calibri"/>
                <a:ea typeface="Calibri"/>
                <a:cs typeface="Calibri"/>
                <a:sym typeface="Calibri"/>
              </a:rPr>
              <a:t>nc</a:t>
            </a:r>
            <a:r>
              <a:rPr lang="en-US" sz="570" b="0" i="0" u="none" strike="noStrike" cap="none" dirty="0">
                <a:solidFill>
                  <a:schemeClr val="dk1"/>
                </a:solidFill>
                <a:latin typeface="Calibri"/>
                <a:ea typeface="Calibri"/>
                <a:cs typeface="Calibri"/>
                <a:sym typeface="Calibri"/>
              </a:rPr>
              <a:t>-</a:t>
            </a:r>
            <a:r>
              <a:rPr lang="en-US" sz="570" b="0" i="0" u="none" strike="noStrike" cap="none" dirty="0" err="1">
                <a:solidFill>
                  <a:schemeClr val="dk1"/>
                </a:solidFill>
                <a:latin typeface="Calibri"/>
                <a:ea typeface="Calibri"/>
                <a:cs typeface="Calibri"/>
                <a:sym typeface="Calibri"/>
              </a:rPr>
              <a:t>nd</a:t>
            </a:r>
            <a:r>
              <a:rPr lang="en-US" sz="570" b="0" i="0" u="none" strike="noStrike" cap="none" dirty="0">
                <a:solidFill>
                  <a:schemeClr val="dk1"/>
                </a:solidFill>
                <a:latin typeface="Calibri"/>
                <a:ea typeface="Calibri"/>
                <a:cs typeface="Calibri"/>
                <a:sym typeface="Calibri"/>
              </a:rPr>
              <a:t>/2.0/</a:t>
            </a:r>
            <a:endParaRPr dirty="0"/>
          </a:p>
          <a:p>
            <a:pPr marL="457200" lvl="0" indent="-228600" algn="l" rtl="0">
              <a:lnSpc>
                <a:spcPct val="80000"/>
              </a:lnSpc>
              <a:spcBef>
                <a:spcPts val="0"/>
              </a:spcBef>
              <a:spcAft>
                <a:spcPts val="0"/>
              </a:spcAft>
              <a:buSzPts val="1400"/>
              <a:buNone/>
            </a:pPr>
            <a:endParaRPr lang="en-US"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Image: male and female duck</a:t>
            </a:r>
            <a:r>
              <a:rPr lang="en-US" sz="570" b="0" i="0" u="sng" strike="noStrike" cap="none" dirty="0">
                <a:solidFill>
                  <a:schemeClr val="dk1"/>
                </a:solidFill>
                <a:latin typeface="Calibri"/>
                <a:ea typeface="Calibri"/>
                <a:cs typeface="Calibri"/>
                <a:sym typeface="Calibri"/>
                <a:hlinkClick r:id="rId12">
                  <a:extLst>
                    <a:ext uri="{A12FA001-AC4F-418D-AE19-62706E023703}">
                      <ahyp:hlinkClr xmlns:ahyp="http://schemas.microsoft.com/office/drawing/2018/hyperlinkcolor" val="tx"/>
                    </a:ext>
                  </a:extLst>
                </a:hlinkClick>
              </a:rPr>
              <a:t> </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 </a:t>
            </a:r>
            <a:r>
              <a:rPr lang="en-US" sz="570" b="0" i="0" u="sng" strike="noStrike" cap="none" dirty="0">
                <a:solidFill>
                  <a:schemeClr val="dk1"/>
                </a:solidFill>
                <a:latin typeface="Calibri"/>
                <a:ea typeface="Calibri"/>
                <a:cs typeface="Calibri"/>
                <a:sym typeface="Calibri"/>
                <a:hlinkClick r:id="rId13">
                  <a:extLst>
                    <a:ext uri="{A12FA001-AC4F-418D-AE19-62706E023703}">
                      <ahyp:hlinkClr xmlns:ahyp="http://schemas.microsoft.com/office/drawing/2018/hyperlinkcolor" val="tx"/>
                    </a:ext>
                  </a:extLst>
                </a:hlinkClick>
              </a:rPr>
              <a:t>https://en.wikipedia.org/wiki/Mallard#/media/File:Anas_platyrhynchos_male_female_quadrat.jpg</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This picture was realized by Richard </a:t>
            </a:r>
            <a:r>
              <a:rPr lang="en-US" sz="570" b="0" i="0" u="none" strike="noStrike" cap="none" dirty="0" err="1">
                <a:solidFill>
                  <a:schemeClr val="dk1"/>
                </a:solidFill>
                <a:latin typeface="Calibri"/>
                <a:ea typeface="Calibri"/>
                <a:cs typeface="Calibri"/>
                <a:sym typeface="Calibri"/>
              </a:rPr>
              <a:t>Bartz</a:t>
            </a:r>
            <a:r>
              <a:rPr lang="en-US" sz="570" b="0" i="0" u="none" strike="noStrike" cap="none" dirty="0">
                <a:solidFill>
                  <a:schemeClr val="dk1"/>
                </a:solidFill>
                <a:latin typeface="Calibri"/>
                <a:ea typeface="Calibri"/>
                <a:cs typeface="Calibri"/>
                <a:sym typeface="Calibri"/>
              </a:rPr>
              <a:t> by using a Canon EF 70-300mm f/4-5.6 IS USM Lens, CC BY-SA 2.5 &lt;https://</a:t>
            </a:r>
            <a:r>
              <a:rPr lang="en-US" sz="570" b="0" i="0" u="none" strike="noStrike" cap="none" dirty="0" err="1">
                <a:solidFill>
                  <a:schemeClr val="dk1"/>
                </a:solidFill>
                <a:latin typeface="Calibri"/>
                <a:ea typeface="Calibri"/>
                <a:cs typeface="Calibri"/>
                <a:sym typeface="Calibri"/>
              </a:rPr>
              <a:t>creativecommons.org</a:t>
            </a:r>
            <a:r>
              <a:rPr lang="en-US" sz="570" b="0" i="0" u="none" strike="noStrike" cap="none" dirty="0">
                <a:solidFill>
                  <a:schemeClr val="dk1"/>
                </a:solidFill>
                <a:latin typeface="Calibri"/>
                <a:ea typeface="Calibri"/>
                <a:cs typeface="Calibri"/>
                <a:sym typeface="Calibri"/>
              </a:rPr>
              <a:t>/licenses/by-</a:t>
            </a:r>
            <a:r>
              <a:rPr lang="en-US" sz="570" b="0" i="0" u="none" strike="noStrike" cap="none" dirty="0" err="1">
                <a:solidFill>
                  <a:schemeClr val="dk1"/>
                </a:solidFill>
                <a:latin typeface="Calibri"/>
                <a:ea typeface="Calibri"/>
                <a:cs typeface="Calibri"/>
                <a:sym typeface="Calibri"/>
              </a:rPr>
              <a:t>sa</a:t>
            </a:r>
            <a:r>
              <a:rPr lang="en-US" sz="570" b="0" i="0" u="none" strike="noStrike" cap="none" dirty="0">
                <a:solidFill>
                  <a:schemeClr val="dk1"/>
                </a:solidFill>
                <a:latin typeface="Calibri"/>
                <a:ea typeface="Calibri"/>
                <a:cs typeface="Calibri"/>
                <a:sym typeface="Calibri"/>
              </a:rPr>
              <a:t>/2.5&gt;, via Wikimedia Commons</a:t>
            </a:r>
            <a:endParaRPr dirty="0"/>
          </a:p>
          <a:p>
            <a:pPr marL="457200" lvl="0" indent="-228600" algn="l" rtl="0">
              <a:lnSpc>
                <a:spcPct val="80000"/>
              </a:lnSpc>
              <a:spcBef>
                <a:spcPts val="0"/>
              </a:spcBef>
              <a:spcAft>
                <a:spcPts val="0"/>
              </a:spcAft>
              <a:buSzPts val="1400"/>
              <a:buNone/>
            </a:pPr>
            <a:endParaRPr sz="57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US" sz="570" b="0" i="0" u="none" strike="noStrike" cap="none" dirty="0" err="1">
                <a:solidFill>
                  <a:schemeClr val="dk1"/>
                </a:solidFill>
                <a:latin typeface="Calibri"/>
                <a:ea typeface="Calibri"/>
                <a:cs typeface="Calibri"/>
                <a:sym typeface="Calibri"/>
              </a:rPr>
              <a:t>Image:Oval</a:t>
            </a:r>
            <a:r>
              <a:rPr lang="en-US" sz="570" b="0" i="0" u="none" strike="noStrike" cap="none" dirty="0">
                <a:solidFill>
                  <a:schemeClr val="dk1"/>
                </a:solidFill>
                <a:latin typeface="Calibri"/>
                <a:ea typeface="Calibri"/>
                <a:cs typeface="Calibri"/>
                <a:sym typeface="Calibri"/>
              </a:rPr>
              <a:t> St Andrew's Cross spider (Argiope versicolor) male and female</a:t>
            </a:r>
            <a:endParaRPr dirty="0"/>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URL: https://</a:t>
            </a:r>
            <a:r>
              <a:rPr lang="en-US" sz="570" b="0" i="0" u="none" strike="noStrike" cap="none" dirty="0" err="1">
                <a:solidFill>
                  <a:schemeClr val="dk1"/>
                </a:solidFill>
                <a:latin typeface="Calibri"/>
                <a:ea typeface="Calibri"/>
                <a:cs typeface="Calibri"/>
                <a:sym typeface="Calibri"/>
              </a:rPr>
              <a:t>commons.wikimedia.org</a:t>
            </a:r>
            <a:r>
              <a:rPr lang="en-US" sz="570" b="0" i="0" u="none" strike="noStrike" cap="none" dirty="0">
                <a:solidFill>
                  <a:schemeClr val="dk1"/>
                </a:solidFill>
                <a:latin typeface="Calibri"/>
                <a:ea typeface="Calibri"/>
                <a:cs typeface="Calibri"/>
                <a:sym typeface="Calibri"/>
              </a:rPr>
              <a:t>/wiki/File:Oval_St_Andrew%27s_Cross_spider_(</a:t>
            </a:r>
            <a:r>
              <a:rPr lang="en-US" sz="570" b="0" i="0" u="none" strike="noStrike" cap="none" dirty="0" err="1">
                <a:solidFill>
                  <a:schemeClr val="dk1"/>
                </a:solidFill>
                <a:latin typeface="Calibri"/>
                <a:ea typeface="Calibri"/>
                <a:cs typeface="Calibri"/>
                <a:sym typeface="Calibri"/>
              </a:rPr>
              <a:t>Argiope_versicolor</a:t>
            </a:r>
            <a:r>
              <a:rPr lang="en-US" sz="570" b="0" i="0" u="none" strike="noStrike" cap="none" dirty="0">
                <a:solidFill>
                  <a:schemeClr val="dk1"/>
                </a:solidFill>
                <a:latin typeface="Calibri"/>
                <a:ea typeface="Calibri"/>
                <a:cs typeface="Calibri"/>
                <a:sym typeface="Calibri"/>
              </a:rPr>
              <a:t>)_</a:t>
            </a:r>
            <a:r>
              <a:rPr lang="en-US" sz="570" b="0" i="0" u="none" strike="noStrike" cap="none" dirty="0" err="1">
                <a:solidFill>
                  <a:schemeClr val="dk1"/>
                </a:solidFill>
                <a:latin typeface="Calibri"/>
                <a:ea typeface="Calibri"/>
                <a:cs typeface="Calibri"/>
                <a:sym typeface="Calibri"/>
              </a:rPr>
              <a:t>male_and_female.jpg</a:t>
            </a:r>
            <a:endParaRPr sz="570" b="0" i="0" u="none" strike="noStrike" cap="none" dirty="0">
              <a:solidFill>
                <a:schemeClr val="dk1"/>
              </a:solidFill>
              <a:latin typeface="Calibri"/>
              <a:ea typeface="Calibri"/>
              <a:cs typeface="Calibri"/>
              <a:sym typeface="Calibri"/>
            </a:endParaRPr>
          </a:p>
          <a:p>
            <a:pPr marL="457200" lvl="0" indent="-228600" algn="l" rtl="0">
              <a:lnSpc>
                <a:spcPct val="80000"/>
              </a:lnSpc>
              <a:spcBef>
                <a:spcPts val="0"/>
              </a:spcBef>
              <a:spcAft>
                <a:spcPts val="0"/>
              </a:spcAft>
              <a:buSzPts val="1400"/>
              <a:buNone/>
            </a:pPr>
            <a:r>
              <a:rPr lang="en-US" sz="570" b="0" i="0" u="none" strike="noStrike" cap="none" dirty="0">
                <a:solidFill>
                  <a:schemeClr val="dk1"/>
                </a:solidFill>
                <a:latin typeface="Calibri"/>
                <a:ea typeface="Calibri"/>
                <a:cs typeface="Calibri"/>
                <a:sym typeface="Calibri"/>
              </a:rPr>
              <a:t>Attribution: Charles J. Sharp, CC BY-SA 4.0 &lt;https://</a:t>
            </a:r>
            <a:r>
              <a:rPr lang="en-US" sz="570" b="0" i="0" u="none" strike="noStrike" cap="none" dirty="0" err="1">
                <a:solidFill>
                  <a:schemeClr val="dk1"/>
                </a:solidFill>
                <a:latin typeface="Calibri"/>
                <a:ea typeface="Calibri"/>
                <a:cs typeface="Calibri"/>
                <a:sym typeface="Calibri"/>
              </a:rPr>
              <a:t>creativecommons.org</a:t>
            </a:r>
            <a:r>
              <a:rPr lang="en-US" sz="570" b="0" i="0" u="none" strike="noStrike" cap="none" dirty="0">
                <a:solidFill>
                  <a:schemeClr val="dk1"/>
                </a:solidFill>
                <a:latin typeface="Calibri"/>
                <a:ea typeface="Calibri"/>
                <a:cs typeface="Calibri"/>
                <a:sym typeface="Calibri"/>
              </a:rPr>
              <a:t>/licenses/by-</a:t>
            </a:r>
            <a:r>
              <a:rPr lang="en-US" sz="570" b="0" i="0" u="none" strike="noStrike" cap="none" dirty="0" err="1">
                <a:solidFill>
                  <a:schemeClr val="dk1"/>
                </a:solidFill>
                <a:latin typeface="Calibri"/>
                <a:ea typeface="Calibri"/>
                <a:cs typeface="Calibri"/>
                <a:sym typeface="Calibri"/>
              </a:rPr>
              <a:t>sa</a:t>
            </a:r>
            <a:r>
              <a:rPr lang="en-US" sz="570" b="0" i="0" u="none" strike="noStrike" cap="none" dirty="0">
                <a:solidFill>
                  <a:schemeClr val="dk1"/>
                </a:solidFill>
                <a:latin typeface="Calibri"/>
                <a:ea typeface="Calibri"/>
                <a:cs typeface="Calibri"/>
                <a:sym typeface="Calibri"/>
              </a:rPr>
              <a:t>/4.0&gt;, via Wikimedia Commons</a:t>
            </a:r>
            <a:endParaRPr dirty="0"/>
          </a:p>
          <a:p>
            <a:pPr marL="457200" marR="0" lvl="0" indent="-228600" algn="l" rtl="0">
              <a:lnSpc>
                <a:spcPct val="80000"/>
              </a:lnSpc>
              <a:spcBef>
                <a:spcPts val="0"/>
              </a:spcBef>
              <a:spcAft>
                <a:spcPts val="0"/>
              </a:spcAft>
              <a:buClr>
                <a:srgbClr val="000000"/>
              </a:buClr>
              <a:buSzPts val="1400"/>
              <a:buFont typeface="Arial"/>
              <a:buNone/>
            </a:pPr>
            <a:br>
              <a:rPr lang="en-US" sz="380" dirty="0"/>
            </a:br>
            <a:br>
              <a:rPr lang="en-US" sz="380" dirty="0"/>
            </a:br>
            <a:endParaRPr sz="270" dirty="0">
              <a:solidFill>
                <a:srgbClr val="000000"/>
              </a:solidFill>
            </a:endParaRPr>
          </a:p>
          <a:p>
            <a:pPr marL="0" lvl="0" indent="0" algn="l" rtl="0">
              <a:lnSpc>
                <a:spcPct val="60000"/>
              </a:lnSpc>
              <a:spcBef>
                <a:spcPts val="0"/>
              </a:spcBef>
              <a:spcAft>
                <a:spcPts val="0"/>
              </a:spcAft>
              <a:buSzPts val="1400"/>
              <a:buNone/>
            </a:pPr>
            <a:endParaRPr sz="225" dirty="0">
              <a:latin typeface="Arial"/>
              <a:ea typeface="Arial"/>
              <a:cs typeface="Arial"/>
              <a:sym typeface="Arial"/>
            </a:endParaRPr>
          </a:p>
          <a:p>
            <a:pPr marL="0" lvl="0" indent="0" algn="l" rtl="0">
              <a:lnSpc>
                <a:spcPct val="60000"/>
              </a:lnSpc>
              <a:spcBef>
                <a:spcPts val="0"/>
              </a:spcBef>
              <a:spcAft>
                <a:spcPts val="0"/>
              </a:spcAft>
              <a:buSzPts val="1400"/>
              <a:buNone/>
            </a:pPr>
            <a:endParaRPr sz="225" dirty="0">
              <a:latin typeface="Arial"/>
              <a:ea typeface="Arial"/>
              <a:cs typeface="Arial"/>
              <a:sym typeface="Arial"/>
            </a:endParaRPr>
          </a:p>
        </p:txBody>
      </p:sp>
      <p:sp>
        <p:nvSpPr>
          <p:cNvPr id="842" name="Google Shape;842;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6" name="Google Shape;856;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80000"/>
              </a:lnSpc>
              <a:spcBef>
                <a:spcPts val="0"/>
              </a:spcBef>
              <a:spcAft>
                <a:spcPts val="0"/>
              </a:spcAft>
              <a:buSzPts val="1400"/>
              <a:buNone/>
            </a:pPr>
            <a:r>
              <a:rPr lang="en-US" sz="660" dirty="0"/>
              <a:t>TEACHER NOTES: </a:t>
            </a:r>
          </a:p>
          <a:p>
            <a:pPr marL="0" lvl="0" indent="0" algn="l" rtl="0">
              <a:lnSpc>
                <a:spcPct val="80000"/>
              </a:lnSpc>
              <a:spcBef>
                <a:spcPts val="0"/>
              </a:spcBef>
              <a:spcAft>
                <a:spcPts val="0"/>
              </a:spcAft>
              <a:buSzPts val="1400"/>
              <a:buNone/>
            </a:pPr>
            <a:r>
              <a:rPr lang="en-US" sz="660" dirty="0"/>
              <a:t>[you may want to animate this slide]</a:t>
            </a:r>
          </a:p>
          <a:p>
            <a:pPr marL="0" lvl="0" indent="0" algn="l" rtl="0">
              <a:lnSpc>
                <a:spcPct val="80000"/>
              </a:lnSpc>
              <a:spcBef>
                <a:spcPts val="0"/>
              </a:spcBef>
              <a:spcAft>
                <a:spcPts val="0"/>
              </a:spcAft>
              <a:buSzPts val="1400"/>
              <a:buNone/>
            </a:pPr>
            <a:r>
              <a:rPr lang="en-US" sz="660" dirty="0"/>
              <a:t>Now we have a set of animals and a plant that look very similar, but are in fact different species.</a:t>
            </a:r>
          </a:p>
          <a:p>
            <a:pPr marL="0" lvl="0" indent="0" algn="l" rtl="0">
              <a:lnSpc>
                <a:spcPct val="80000"/>
              </a:lnSpc>
              <a:spcBef>
                <a:spcPts val="0"/>
              </a:spcBef>
              <a:spcAft>
                <a:spcPts val="0"/>
              </a:spcAft>
              <a:buSzPts val="1400"/>
              <a:buNone/>
            </a:pPr>
            <a:endParaRPr lang="en-US" sz="660" dirty="0"/>
          </a:p>
          <a:p>
            <a:pPr marL="0" lvl="0" indent="0" algn="l" rtl="0">
              <a:lnSpc>
                <a:spcPct val="80000"/>
              </a:lnSpc>
              <a:spcBef>
                <a:spcPts val="0"/>
              </a:spcBef>
              <a:spcAft>
                <a:spcPts val="0"/>
              </a:spcAft>
              <a:buSzPts val="1400"/>
              <a:buNone/>
            </a:pPr>
            <a:r>
              <a:rPr lang="en-US" sz="660" dirty="0"/>
              <a:t>The main idea that you want to emerge from this slide and the previous one is the appearance alone is not a very good way to figure out if organisms are part of the same species. This will motivate the next look at animals and their patterns of interbreeding. </a:t>
            </a:r>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Counterclockwise from top-left:</a:t>
            </a:r>
            <a:endParaRPr sz="660" dirty="0"/>
          </a:p>
          <a:p>
            <a:pPr marL="0" marR="0" lvl="0" indent="0" algn="l" defTabSz="914400" rtl="0" eaLnBrk="1" fontAlgn="auto" latinLnBrk="0" hangingPunct="1">
              <a:lnSpc>
                <a:spcPct val="80000"/>
              </a:lnSpc>
              <a:spcBef>
                <a:spcPts val="0"/>
              </a:spcBef>
              <a:spcAft>
                <a:spcPts val="0"/>
              </a:spcAft>
              <a:buClr>
                <a:srgbClr val="000000"/>
              </a:buClr>
              <a:buSzPts val="1400"/>
              <a:buFont typeface="Arial"/>
              <a:buNone/>
              <a:tabLst/>
              <a:defRPr/>
            </a:pPr>
            <a:r>
              <a:rPr lang="en-US" sz="660" dirty="0"/>
              <a:t>The sedge and the grass depicted look similar, but aren’t even in the same family of plants!</a:t>
            </a:r>
          </a:p>
          <a:p>
            <a:pPr marL="0" marR="0" lvl="0" indent="0" algn="l" defTabSz="914400" rtl="0" eaLnBrk="1" fontAlgn="auto" latinLnBrk="0" hangingPunct="1">
              <a:lnSpc>
                <a:spcPct val="80000"/>
              </a:lnSpc>
              <a:spcBef>
                <a:spcPts val="0"/>
              </a:spcBef>
              <a:spcAft>
                <a:spcPts val="0"/>
              </a:spcAft>
              <a:buClr>
                <a:srgbClr val="000000"/>
              </a:buClr>
              <a:buSzPts val="1400"/>
              <a:buFont typeface="Arial"/>
              <a:buNone/>
              <a:tabLst/>
              <a:defRPr/>
            </a:pPr>
            <a:r>
              <a:rPr lang="en-US" sz="660" dirty="0"/>
              <a:t>The Eastern and Western Meadowlark are distinct species. </a:t>
            </a:r>
          </a:p>
          <a:p>
            <a:pPr marL="0" lvl="0" indent="0" algn="l" rtl="0">
              <a:lnSpc>
                <a:spcPct val="80000"/>
              </a:lnSpc>
              <a:spcBef>
                <a:spcPts val="0"/>
              </a:spcBef>
              <a:spcAft>
                <a:spcPts val="0"/>
              </a:spcAft>
              <a:buSzPts val="1400"/>
              <a:buNone/>
            </a:pPr>
            <a:r>
              <a:rPr lang="en-US" sz="660" dirty="0"/>
              <a:t>There are at least four species of beetle on the page here.</a:t>
            </a:r>
          </a:p>
          <a:p>
            <a:pPr marL="0" marR="0" lvl="0" indent="0" algn="l" defTabSz="914400" rtl="0" eaLnBrk="1" fontAlgn="auto" latinLnBrk="0" hangingPunct="1">
              <a:lnSpc>
                <a:spcPct val="80000"/>
              </a:lnSpc>
              <a:spcBef>
                <a:spcPts val="0"/>
              </a:spcBef>
              <a:spcAft>
                <a:spcPts val="0"/>
              </a:spcAft>
              <a:buClr>
                <a:srgbClr val="000000"/>
              </a:buClr>
              <a:buSzPts val="1400"/>
              <a:buFont typeface="Arial"/>
              <a:buNone/>
              <a:tabLst/>
              <a:defRPr/>
            </a:pPr>
            <a:r>
              <a:rPr lang="en-US" sz="660" dirty="0"/>
              <a:t>The barred owl and the spotted owl are different species. In fact the Spotted Owl is on the Endangered list whereas the Barred is not.</a:t>
            </a:r>
            <a:endParaRPr sz="660" dirty="0"/>
          </a:p>
          <a:p>
            <a:pPr marL="0" marR="0" lvl="0" indent="0" algn="l" defTabSz="914400" rtl="0" eaLnBrk="1" fontAlgn="auto" latinLnBrk="0" hangingPunct="1">
              <a:lnSpc>
                <a:spcPct val="80000"/>
              </a:lnSpc>
              <a:spcBef>
                <a:spcPts val="0"/>
              </a:spcBef>
              <a:spcAft>
                <a:spcPts val="0"/>
              </a:spcAft>
              <a:buClr>
                <a:srgbClr val="000000"/>
              </a:buClr>
              <a:buSzPts val="1400"/>
              <a:buFont typeface="Arial"/>
              <a:buNone/>
              <a:tabLst/>
              <a:defRPr/>
            </a:pPr>
            <a:r>
              <a:rPr lang="en-US" sz="660" dirty="0"/>
              <a:t>The monarchs and viceroys are a classic mimicry case that is well known.</a:t>
            </a:r>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SOURCES</a:t>
            </a:r>
            <a:endParaRPr sz="660" dirty="0"/>
          </a:p>
          <a:p>
            <a:pPr marL="0" lvl="0" indent="0" algn="l" rtl="0">
              <a:lnSpc>
                <a:spcPct val="80000"/>
              </a:lnSpc>
              <a:spcBef>
                <a:spcPts val="0"/>
              </a:spcBef>
              <a:spcAft>
                <a:spcPts val="0"/>
              </a:spcAft>
              <a:buSzPts val="1400"/>
              <a:buNone/>
            </a:pPr>
            <a:r>
              <a:rPr lang="en-US" sz="660" dirty="0">
                <a:highlight>
                  <a:srgbClr val="FFFFFF"/>
                </a:highlight>
              </a:rPr>
              <a:t>Image: monarch and viceroy butterfly </a:t>
            </a:r>
            <a:endParaRPr sz="660" dirty="0">
              <a:highlight>
                <a:srgbClr val="FFFFFF"/>
              </a:highlight>
            </a:endParaRPr>
          </a:p>
          <a:p>
            <a:pPr marL="0" lvl="0" indent="0" algn="l" rtl="0">
              <a:lnSpc>
                <a:spcPct val="80000"/>
              </a:lnSpc>
              <a:spcBef>
                <a:spcPts val="0"/>
              </a:spcBef>
              <a:spcAft>
                <a:spcPts val="0"/>
              </a:spcAft>
              <a:buSzPts val="1400"/>
              <a:buNone/>
            </a:pPr>
            <a:r>
              <a:rPr lang="en-US" sz="660" dirty="0"/>
              <a:t>URL: </a:t>
            </a:r>
            <a:r>
              <a:rPr lang="en-US" sz="660" u="sng" dirty="0">
                <a:solidFill>
                  <a:schemeClr val="hlink"/>
                </a:solidFill>
                <a:highlight>
                  <a:srgbClr val="FFFFFF"/>
                </a:highlight>
                <a:hlinkClick r:id="rId3"/>
              </a:rPr>
              <a:t>https://commons.m.wikimedia.org/wiki/File:BatesMimButter.JPG</a:t>
            </a:r>
            <a:endParaRPr sz="660" dirty="0">
              <a:highlight>
                <a:srgbClr val="FFFFFF"/>
              </a:highlight>
            </a:endParaRPr>
          </a:p>
          <a:p>
            <a:pPr marL="0" lvl="0" indent="0" algn="l" rtl="0">
              <a:lnSpc>
                <a:spcPct val="80000"/>
              </a:lnSpc>
              <a:spcBef>
                <a:spcPts val="0"/>
              </a:spcBef>
              <a:spcAft>
                <a:spcPts val="0"/>
              </a:spcAft>
              <a:buSzPts val="1400"/>
              <a:buNone/>
            </a:pPr>
            <a:r>
              <a:rPr lang="en-US" sz="660" dirty="0">
                <a:highlight>
                  <a:srgbClr val="FFFFFF"/>
                </a:highlight>
              </a:rPr>
              <a:t>Attribution: </a:t>
            </a:r>
            <a:r>
              <a:rPr lang="en-US" sz="660" dirty="0">
                <a:solidFill>
                  <a:srgbClr val="000000"/>
                </a:solidFill>
                <a:uFill>
                  <a:noFill/>
                </a:uFill>
                <a:hlinkClick r:id="rId4">
                  <a:extLst>
                    <a:ext uri="{A12FA001-AC4F-418D-AE19-62706E023703}">
                      <ahyp:hlinkClr xmlns:ahyp="http://schemas.microsoft.com/office/drawing/2018/hyperlinkcolor" val="tx"/>
                    </a:ext>
                  </a:extLst>
                </a:hlinkClick>
              </a:rPr>
              <a:t>DRosenbach</a:t>
            </a:r>
            <a:r>
              <a:rPr lang="en-US" sz="660" dirty="0">
                <a:solidFill>
                  <a:srgbClr val="000000"/>
                </a:solidFill>
              </a:rPr>
              <a:t>, This file is licensed under the </a:t>
            </a:r>
            <a:r>
              <a:rPr lang="en-US" sz="660" dirty="0">
                <a:solidFill>
                  <a:srgbClr val="000000"/>
                </a:solidFill>
                <a:uFill>
                  <a:noFill/>
                </a:uFill>
                <a:hlinkClick r:id="rId5">
                  <a:extLst>
                    <a:ext uri="{A12FA001-AC4F-418D-AE19-62706E023703}">
                      <ahyp:hlinkClr xmlns:ahyp="http://schemas.microsoft.com/office/drawing/2018/hyperlinkcolor" val="tx"/>
                    </a:ext>
                  </a:extLst>
                </a:hlinkClick>
              </a:rPr>
              <a:t>Creative Commons</a:t>
            </a:r>
            <a:r>
              <a:rPr lang="en-US" sz="660" dirty="0">
                <a:solidFill>
                  <a:srgbClr val="000000"/>
                </a:solidFill>
              </a:rPr>
              <a:t> </a:t>
            </a:r>
            <a:r>
              <a:rPr lang="en-US" sz="660" dirty="0">
                <a:solidFill>
                  <a:srgbClr val="000000"/>
                </a:solidFill>
                <a:uFill>
                  <a:noFill/>
                </a:uFill>
                <a:hlinkClick r:id="rId6">
                  <a:extLst>
                    <a:ext uri="{A12FA001-AC4F-418D-AE19-62706E023703}">
                      <ahyp:hlinkClr xmlns:ahyp="http://schemas.microsoft.com/office/drawing/2018/hyperlinkcolor" val="tx"/>
                    </a:ext>
                  </a:extLst>
                </a:hlinkClick>
              </a:rPr>
              <a:t>Attribution-Share Alike 3.0 Unported</a:t>
            </a:r>
            <a:r>
              <a:rPr lang="en-US" sz="660" dirty="0">
                <a:solidFill>
                  <a:srgbClr val="000000"/>
                </a:solidFill>
              </a:rPr>
              <a:t> license.</a:t>
            </a:r>
            <a:endParaRPr sz="660" dirty="0">
              <a:solidFill>
                <a:srgbClr val="000000"/>
              </a:solidFill>
            </a:endParaRPr>
          </a:p>
          <a:p>
            <a:pPr marL="0" lvl="0" indent="0" algn="l" rtl="0">
              <a:lnSpc>
                <a:spcPct val="80000"/>
              </a:lnSpc>
              <a:spcBef>
                <a:spcPts val="0"/>
              </a:spcBef>
              <a:spcAft>
                <a:spcPts val="0"/>
              </a:spcAft>
              <a:buSzPts val="1400"/>
              <a:buNone/>
            </a:pPr>
            <a:endParaRPr sz="660" dirty="0">
              <a:highlight>
                <a:srgbClr val="FFFFFF"/>
              </a:highlight>
            </a:endParaRPr>
          </a:p>
          <a:p>
            <a:pPr marL="0" lvl="0" indent="0" algn="l" rtl="0">
              <a:lnSpc>
                <a:spcPct val="80000"/>
              </a:lnSpc>
              <a:spcBef>
                <a:spcPts val="0"/>
              </a:spcBef>
              <a:spcAft>
                <a:spcPts val="0"/>
              </a:spcAft>
              <a:buSzPts val="1400"/>
              <a:buNone/>
            </a:pPr>
            <a:r>
              <a:rPr lang="en-US" sz="660" dirty="0"/>
              <a:t>Image: western meadowlark and eastern meadowlark</a:t>
            </a:r>
            <a:r>
              <a:rPr lang="en-US" sz="660" dirty="0">
                <a:solidFill>
                  <a:schemeClr val="hlink"/>
                </a:solidFill>
                <a:uFill>
                  <a:noFill/>
                </a:uFill>
                <a:hlinkClick r:id="rId7"/>
              </a:rPr>
              <a:t> </a:t>
            </a:r>
            <a:endParaRPr sz="660" dirty="0"/>
          </a:p>
          <a:p>
            <a:pPr marL="0" lvl="0" indent="0" algn="l" rtl="0">
              <a:lnSpc>
                <a:spcPct val="80000"/>
              </a:lnSpc>
              <a:spcBef>
                <a:spcPts val="0"/>
              </a:spcBef>
              <a:spcAft>
                <a:spcPts val="0"/>
              </a:spcAft>
              <a:buSzPts val="1400"/>
              <a:buNone/>
            </a:pPr>
            <a:r>
              <a:rPr lang="en-US" sz="660" dirty="0"/>
              <a:t>URL: </a:t>
            </a:r>
            <a:r>
              <a:rPr lang="en-US" sz="660" u="sng" dirty="0">
                <a:solidFill>
                  <a:srgbClr val="1155CC"/>
                </a:solidFill>
                <a:hlinkClick r:id="rId7">
                  <a:extLst>
                    <a:ext uri="{A12FA001-AC4F-418D-AE19-62706E023703}">
                      <ahyp:hlinkClr xmlns:ahyp="http://schemas.microsoft.com/office/drawing/2018/hyperlinkcolor" val="tx"/>
                    </a:ext>
                  </a:extLst>
                </a:hlinkClick>
              </a:rPr>
              <a:t>https://evolution.berkeley.edu/evolibrary/article/side_0_0/biospecies_01</a:t>
            </a:r>
            <a:r>
              <a:rPr lang="en-US" sz="660" dirty="0"/>
              <a:t> </a:t>
            </a:r>
            <a:endParaRPr sz="660" dirty="0"/>
          </a:p>
          <a:p>
            <a:pPr marL="0" lvl="0" indent="0" algn="l" rtl="0">
              <a:lnSpc>
                <a:spcPct val="80000"/>
              </a:lnSpc>
              <a:spcBef>
                <a:spcPts val="0"/>
              </a:spcBef>
              <a:spcAft>
                <a:spcPts val="0"/>
              </a:spcAft>
              <a:buSzPts val="1400"/>
              <a:buNone/>
            </a:pPr>
            <a:r>
              <a:rPr lang="en-US" sz="660" dirty="0"/>
              <a:t>Attribution: Western meadowlark photo by John and Karen Hollingsworth courtesy of U.S. Fish and Wildlife Service; Eastern meadowlark photo courtesy of Ron </a:t>
            </a:r>
            <a:r>
              <a:rPr lang="en-US" sz="660" dirty="0" err="1"/>
              <a:t>Austing</a:t>
            </a:r>
            <a:endParaRPr sz="660" dirty="0">
              <a:highlight>
                <a:srgbClr val="FFFFFF"/>
              </a:highlight>
            </a:endParaRPr>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Image: Sedge</a:t>
            </a:r>
            <a:endParaRPr sz="660" dirty="0"/>
          </a:p>
          <a:p>
            <a:pPr marL="0" lvl="0" indent="0" algn="l" rtl="0">
              <a:lnSpc>
                <a:spcPct val="80000"/>
              </a:lnSpc>
              <a:spcBef>
                <a:spcPts val="0"/>
              </a:spcBef>
              <a:spcAft>
                <a:spcPts val="0"/>
              </a:spcAft>
              <a:buSzPts val="1400"/>
              <a:buNone/>
            </a:pPr>
            <a:r>
              <a:rPr lang="en-US" sz="660" dirty="0"/>
              <a:t>URL: https://</a:t>
            </a:r>
            <a:r>
              <a:rPr lang="en-US" sz="660" dirty="0" err="1"/>
              <a:t>www.geograph.org.uk</a:t>
            </a:r>
            <a:r>
              <a:rPr lang="en-US" sz="660" dirty="0"/>
              <a:t>/photo/5442039</a:t>
            </a:r>
            <a:endParaRPr sz="660" dirty="0"/>
          </a:p>
          <a:p>
            <a:pPr marL="0" lvl="0" indent="0" algn="l" rtl="0">
              <a:lnSpc>
                <a:spcPct val="80000"/>
              </a:lnSpc>
              <a:spcBef>
                <a:spcPts val="0"/>
              </a:spcBef>
              <a:spcAft>
                <a:spcPts val="0"/>
              </a:spcAft>
              <a:buSzPts val="1400"/>
              <a:buNone/>
            </a:pPr>
            <a:r>
              <a:rPr lang="en-US" sz="660" dirty="0"/>
              <a:t>Attribution: Evelyn </a:t>
            </a:r>
            <a:r>
              <a:rPr lang="en-US" sz="660" dirty="0" err="1"/>
              <a:t>Simak</a:t>
            </a:r>
            <a:r>
              <a:rPr lang="en-US" sz="660" dirty="0"/>
              <a:t>, </a:t>
            </a:r>
            <a:r>
              <a:rPr lang="en-US" sz="660" dirty="0">
                <a:highlight>
                  <a:srgbClr val="FFFFFF"/>
                </a:highlight>
              </a:rPr>
              <a:t>licensed for </a:t>
            </a:r>
            <a:r>
              <a:rPr lang="en-US" sz="660" u="sng" dirty="0">
                <a:solidFill>
                  <a:schemeClr val="hlink"/>
                </a:solidFill>
                <a:hlinkClick r:id="rId8"/>
              </a:rPr>
              <a:t>reuse</a:t>
            </a:r>
            <a:r>
              <a:rPr lang="en-US" sz="660" dirty="0">
                <a:highlight>
                  <a:srgbClr val="FFFFFF"/>
                </a:highlight>
              </a:rPr>
              <a:t> under this </a:t>
            </a:r>
            <a:r>
              <a:rPr lang="en-US" sz="660" u="sng" dirty="0">
                <a:solidFill>
                  <a:schemeClr val="hlink"/>
                </a:solidFill>
                <a:hlinkClick r:id="rId9"/>
              </a:rPr>
              <a:t>Creative Commons Licence</a:t>
            </a:r>
            <a:r>
              <a:rPr lang="en-US" sz="660" dirty="0"/>
              <a:t>, https://</a:t>
            </a:r>
            <a:r>
              <a:rPr lang="en-US" sz="660" dirty="0" err="1"/>
              <a:t>creativecommons.org</a:t>
            </a:r>
            <a:r>
              <a:rPr lang="en-US" sz="660" dirty="0"/>
              <a:t>/licenses/by-</a:t>
            </a:r>
            <a:r>
              <a:rPr lang="en-US" sz="660" dirty="0" err="1"/>
              <a:t>sa</a:t>
            </a:r>
            <a:r>
              <a:rPr lang="en-US" sz="660" dirty="0"/>
              <a:t>/2.0/</a:t>
            </a:r>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Image: Grass</a:t>
            </a:r>
            <a:endParaRPr sz="660" dirty="0"/>
          </a:p>
          <a:p>
            <a:pPr marL="0" lvl="0" indent="0" algn="l" rtl="0">
              <a:lnSpc>
                <a:spcPct val="80000"/>
              </a:lnSpc>
              <a:spcBef>
                <a:spcPts val="0"/>
              </a:spcBef>
              <a:spcAft>
                <a:spcPts val="0"/>
              </a:spcAft>
              <a:buSzPts val="1400"/>
              <a:buNone/>
            </a:pPr>
            <a:r>
              <a:rPr lang="en-US" sz="660" dirty="0"/>
              <a:t>URL: https://</a:t>
            </a:r>
            <a:r>
              <a:rPr lang="en-US" sz="660" dirty="0" err="1"/>
              <a:t>commons.wikimedia.org</a:t>
            </a:r>
            <a:r>
              <a:rPr lang="en-US" sz="660" dirty="0"/>
              <a:t>/wiki/File:Grass,_summer_2012.JPG</a:t>
            </a:r>
            <a:endParaRPr sz="660" dirty="0"/>
          </a:p>
          <a:p>
            <a:pPr marL="0" lvl="0" indent="0" algn="l" rtl="0">
              <a:lnSpc>
                <a:spcPct val="80000"/>
              </a:lnSpc>
              <a:spcBef>
                <a:spcPts val="0"/>
              </a:spcBef>
              <a:spcAft>
                <a:spcPts val="0"/>
              </a:spcAft>
              <a:buSzPts val="1400"/>
              <a:buNone/>
            </a:pPr>
            <a:r>
              <a:rPr lang="en-US" sz="660" dirty="0"/>
              <a:t>Attribution: </a:t>
            </a:r>
            <a:r>
              <a:rPr lang="en-US" sz="660" dirty="0" err="1"/>
              <a:t>Jin</a:t>
            </a:r>
            <a:r>
              <a:rPr lang="en-US" sz="660" dirty="0"/>
              <a:t> Zan, CC BY-SA 3.0 &lt;https://</a:t>
            </a:r>
            <a:r>
              <a:rPr lang="en-US" sz="660" dirty="0" err="1"/>
              <a:t>creativecommons.org</a:t>
            </a:r>
            <a:r>
              <a:rPr lang="en-US" sz="660" dirty="0"/>
              <a:t>/licenses/by-</a:t>
            </a:r>
            <a:r>
              <a:rPr lang="en-US" sz="660" dirty="0" err="1"/>
              <a:t>sa</a:t>
            </a:r>
            <a:r>
              <a:rPr lang="en-US" sz="660" dirty="0"/>
              <a:t>/3.0&gt;, via Wikimedia Commons</a:t>
            </a:r>
            <a:endParaRPr sz="660" dirty="0"/>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Image: Spotted owl </a:t>
            </a:r>
            <a:endParaRPr sz="660" dirty="0"/>
          </a:p>
          <a:p>
            <a:pPr marL="0" lvl="0" indent="0" algn="l" rtl="0">
              <a:lnSpc>
                <a:spcPct val="80000"/>
              </a:lnSpc>
              <a:spcBef>
                <a:spcPts val="0"/>
              </a:spcBef>
              <a:spcAft>
                <a:spcPts val="0"/>
              </a:spcAft>
              <a:buSzPts val="1400"/>
              <a:buNone/>
            </a:pPr>
            <a:r>
              <a:rPr lang="en-US" sz="660" dirty="0"/>
              <a:t>URL: </a:t>
            </a:r>
            <a:r>
              <a:rPr lang="en-US" sz="660" u="sng" dirty="0">
                <a:solidFill>
                  <a:schemeClr val="hlink"/>
                </a:solidFill>
                <a:hlinkClick r:id="rId10"/>
              </a:rPr>
              <a:t>https://commons.wikimedia.org/wiki/File:Northern_Spotted_Owl.USFWS.jpg</a:t>
            </a:r>
            <a:endParaRPr sz="660" dirty="0"/>
          </a:p>
          <a:p>
            <a:pPr marL="0" lvl="0" indent="0" algn="l" rtl="0">
              <a:lnSpc>
                <a:spcPct val="80000"/>
              </a:lnSpc>
              <a:spcBef>
                <a:spcPts val="0"/>
              </a:spcBef>
              <a:spcAft>
                <a:spcPts val="0"/>
              </a:spcAft>
              <a:buSzPts val="1400"/>
              <a:buNone/>
            </a:pPr>
            <a:r>
              <a:rPr lang="en-US" sz="660" dirty="0"/>
              <a:t>Attribution: Hollingsworth, John and Karen; photo by USFS Region 5 (Pacific Southwest), Public domain, via Wikimedia Commons</a:t>
            </a:r>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Image: barred owl </a:t>
            </a:r>
            <a:endParaRPr sz="660" dirty="0"/>
          </a:p>
          <a:p>
            <a:pPr marL="0" lvl="0" indent="0" algn="l" rtl="0">
              <a:lnSpc>
                <a:spcPct val="80000"/>
              </a:lnSpc>
              <a:spcBef>
                <a:spcPts val="0"/>
              </a:spcBef>
              <a:spcAft>
                <a:spcPts val="0"/>
              </a:spcAft>
              <a:buSzPts val="1400"/>
              <a:buNone/>
            </a:pPr>
            <a:r>
              <a:rPr lang="en-US" sz="660" dirty="0"/>
              <a:t>URL: </a:t>
            </a:r>
            <a:r>
              <a:rPr lang="en-US" sz="660" u="sng" dirty="0">
                <a:solidFill>
                  <a:srgbClr val="1155CC"/>
                </a:solidFill>
                <a:hlinkClick r:id="rId11">
                  <a:extLst>
                    <a:ext uri="{A12FA001-AC4F-418D-AE19-62706E023703}">
                      <ahyp:hlinkClr xmlns:ahyp="http://schemas.microsoft.com/office/drawing/2018/hyperlinkcolor" val="tx"/>
                    </a:ext>
                  </a:extLst>
                </a:hlinkClick>
              </a:rPr>
              <a:t>https://commons.wikimedia.org/wiki/File:Barred_Owl_-_CM_(10658598856).jpg</a:t>
            </a:r>
            <a:r>
              <a:rPr lang="en-US" sz="660" dirty="0"/>
              <a:t> </a:t>
            </a:r>
            <a:endParaRPr sz="660" dirty="0"/>
          </a:p>
          <a:p>
            <a:pPr marL="0" lvl="0" indent="0" algn="l" rtl="0">
              <a:lnSpc>
                <a:spcPct val="80000"/>
              </a:lnSpc>
              <a:spcBef>
                <a:spcPts val="0"/>
              </a:spcBef>
              <a:spcAft>
                <a:spcPts val="0"/>
              </a:spcAft>
              <a:buSzPts val="1400"/>
              <a:buNone/>
            </a:pPr>
            <a:r>
              <a:rPr lang="en-US" sz="660" dirty="0"/>
              <a:t>Attribution: Andy </a:t>
            </a:r>
            <a:r>
              <a:rPr lang="en-US" sz="660" dirty="0" err="1"/>
              <a:t>Reago</a:t>
            </a:r>
            <a:r>
              <a:rPr lang="en-US" sz="660" dirty="0"/>
              <a:t> &amp; Chrissy </a:t>
            </a:r>
            <a:r>
              <a:rPr lang="en-US" sz="660" dirty="0" err="1"/>
              <a:t>McClarren</a:t>
            </a:r>
            <a:r>
              <a:rPr lang="en-US" sz="660" dirty="0"/>
              <a:t>, CC BY 2.0 &lt;https://</a:t>
            </a:r>
            <a:r>
              <a:rPr lang="en-US" sz="660" dirty="0" err="1"/>
              <a:t>creativecommons.org</a:t>
            </a:r>
            <a:r>
              <a:rPr lang="en-US" sz="660" dirty="0"/>
              <a:t>/licenses/by/2.0&gt;, via Wikimedia Commons</a:t>
            </a:r>
            <a:endParaRPr sz="660" dirty="0"/>
          </a:p>
          <a:p>
            <a:pPr marL="0" lvl="0" indent="0" algn="l" rtl="0">
              <a:lnSpc>
                <a:spcPct val="80000"/>
              </a:lnSpc>
              <a:spcBef>
                <a:spcPts val="0"/>
              </a:spcBef>
              <a:spcAft>
                <a:spcPts val="0"/>
              </a:spcAft>
              <a:buSzPts val="1400"/>
              <a:buNone/>
            </a:pPr>
            <a:endParaRPr sz="660" dirty="0"/>
          </a:p>
          <a:p>
            <a:pPr marL="0" lvl="0" indent="0" algn="l" rtl="0">
              <a:lnSpc>
                <a:spcPct val="80000"/>
              </a:lnSpc>
              <a:spcBef>
                <a:spcPts val="0"/>
              </a:spcBef>
              <a:spcAft>
                <a:spcPts val="0"/>
              </a:spcAft>
              <a:buSzPts val="1400"/>
              <a:buNone/>
            </a:pPr>
            <a:r>
              <a:rPr lang="en-US" sz="660" dirty="0"/>
              <a:t>Image: Beetles </a:t>
            </a:r>
            <a:endParaRPr sz="660" dirty="0"/>
          </a:p>
          <a:p>
            <a:pPr marL="0" lvl="0" indent="0" algn="l" rtl="0">
              <a:lnSpc>
                <a:spcPct val="80000"/>
              </a:lnSpc>
              <a:spcBef>
                <a:spcPts val="0"/>
              </a:spcBef>
              <a:spcAft>
                <a:spcPts val="0"/>
              </a:spcAft>
              <a:buSzPts val="1400"/>
              <a:buNone/>
            </a:pPr>
            <a:r>
              <a:rPr lang="en-US" sz="660" dirty="0"/>
              <a:t>URL: </a:t>
            </a:r>
            <a:r>
              <a:rPr lang="en-US" sz="660" u="sng" dirty="0">
                <a:solidFill>
                  <a:schemeClr val="hlink"/>
                </a:solidFill>
                <a:hlinkClick r:id="rId12"/>
              </a:rPr>
              <a:t>https://www.thejakartapost.com/news/2020/02/12/researchers-discover-four-new-beetle-species-in-north-maluku.html</a:t>
            </a:r>
            <a:endParaRPr sz="660" dirty="0"/>
          </a:p>
          <a:p>
            <a:pPr marL="0" lvl="0" indent="0" algn="l" rtl="0">
              <a:lnSpc>
                <a:spcPct val="80000"/>
              </a:lnSpc>
              <a:spcBef>
                <a:spcPts val="0"/>
              </a:spcBef>
              <a:spcAft>
                <a:spcPts val="0"/>
              </a:spcAft>
              <a:buSzPts val="1400"/>
              <a:buNone/>
            </a:pPr>
            <a:r>
              <a:rPr lang="en-US" sz="660" dirty="0"/>
              <a:t>Attribution: courtesy of the Indonesian Institute of Sciences (LIPI) This article was published in </a:t>
            </a:r>
            <a:r>
              <a:rPr lang="en-US" sz="660" dirty="0">
                <a:solidFill>
                  <a:schemeClr val="hlink"/>
                </a:solidFill>
                <a:uFill>
                  <a:noFill/>
                </a:uFill>
                <a:hlinkClick r:id="rId13"/>
              </a:rPr>
              <a:t>thejakartapost.com</a:t>
            </a:r>
            <a:r>
              <a:rPr lang="en-US" sz="660" dirty="0"/>
              <a:t> with the title "Researchers discover four new beetle species in North Maluku". Click to read: </a:t>
            </a:r>
            <a:r>
              <a:rPr lang="en-US" sz="660" dirty="0">
                <a:solidFill>
                  <a:schemeClr val="hlink"/>
                </a:solidFill>
                <a:uFill>
                  <a:noFill/>
                </a:uFill>
                <a:hlinkClick r:id="rId12"/>
              </a:rPr>
              <a:t>https://www.thejakartapost.com/news/2020/02/12/researchers-discover-four-new-beetle-species-in-north-maluku.html</a:t>
            </a:r>
            <a:r>
              <a:rPr lang="en-US" sz="660" dirty="0"/>
              <a:t>.</a:t>
            </a:r>
            <a:endParaRPr sz="660" dirty="0"/>
          </a:p>
          <a:p>
            <a:pPr marL="0" lvl="0" indent="0" algn="l" rtl="0">
              <a:lnSpc>
                <a:spcPct val="80000"/>
              </a:lnSpc>
              <a:spcBef>
                <a:spcPts val="0"/>
              </a:spcBef>
              <a:spcAft>
                <a:spcPts val="0"/>
              </a:spcAft>
              <a:buSzPts val="1400"/>
              <a:buNone/>
            </a:pPr>
            <a:endParaRPr sz="660" dirty="0"/>
          </a:p>
        </p:txBody>
      </p:sp>
      <p:sp>
        <p:nvSpPr>
          <p:cNvPr id="857" name="Google Shape;857;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8"/>
        <p:cNvGrpSpPr/>
        <p:nvPr/>
      </p:nvGrpSpPr>
      <p:grpSpPr>
        <a:xfrm>
          <a:off x="0" y="0"/>
          <a:ext cx="0" cy="0"/>
          <a:chOff x="0" y="0"/>
          <a:chExt cx="0" cy="0"/>
        </a:xfrm>
      </p:grpSpPr>
      <p:sp>
        <p:nvSpPr>
          <p:cNvPr id="869" name="Google Shape;869;gd598d7c405_1_3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0" name="Google Shape;870;gd598d7c405_1_3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rPr>
              <a:t>TEACHER NOTES:</a:t>
            </a:r>
            <a:endParaRPr dirty="0"/>
          </a:p>
          <a:p>
            <a:pPr marL="0" lvl="0" indent="0" algn="l" rtl="0">
              <a:lnSpc>
                <a:spcPct val="100000"/>
              </a:lnSpc>
              <a:spcBef>
                <a:spcPts val="0"/>
              </a:spcBef>
              <a:spcAft>
                <a:spcPts val="0"/>
              </a:spcAft>
              <a:buSzPts val="1400"/>
              <a:buNone/>
            </a:pPr>
            <a:r>
              <a:rPr lang="en-US" dirty="0">
                <a:solidFill>
                  <a:srgbClr val="000000"/>
                </a:solidFill>
              </a:rPr>
              <a:t>[you may want to animate this slide]</a:t>
            </a:r>
          </a:p>
          <a:p>
            <a:pPr marL="0" lvl="0" indent="0" algn="l" rtl="0">
              <a:lnSpc>
                <a:spcPct val="100000"/>
              </a:lnSpc>
              <a:spcBef>
                <a:spcPts val="0"/>
              </a:spcBef>
              <a:spcAft>
                <a:spcPts val="0"/>
              </a:spcAft>
              <a:buSzPts val="1400"/>
              <a:buNone/>
            </a:pPr>
            <a:r>
              <a:rPr lang="en-US" dirty="0">
                <a:solidFill>
                  <a:srgbClr val="000000"/>
                </a:solidFill>
              </a:rPr>
              <a:t>The questions can just be conversations with the whole class. Kids have often heard of these cases. Again the idea is to question whether appearance is the best way to tell species apart. </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SOURCES</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Image: Horse</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URL:  </a:t>
            </a:r>
            <a:r>
              <a:rPr lang="en-US" u="sng" dirty="0">
                <a:solidFill>
                  <a:srgbClr val="000000"/>
                </a:solidFill>
                <a:hlinkClick r:id="rId3">
                  <a:extLst>
                    <a:ext uri="{A12FA001-AC4F-418D-AE19-62706E023703}">
                      <ahyp:hlinkClr xmlns:ahyp="http://schemas.microsoft.com/office/drawing/2018/hyperlinkcolor" val="tx"/>
                    </a:ext>
                  </a:extLst>
                </a:hlinkClick>
              </a:rPr>
              <a:t>https://commons.wikimedia.org/wiki/File:Khp.jpg</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Attribution: Wes Blevins, CC BY-SA 2.5 &lt;https://</a:t>
            </a:r>
            <a:r>
              <a:rPr lang="en-US" dirty="0" err="1">
                <a:solidFill>
                  <a:srgbClr val="000000"/>
                </a:solidFill>
              </a:rPr>
              <a:t>creativecommons.org</a:t>
            </a:r>
            <a:r>
              <a:rPr lang="en-US" dirty="0">
                <a:solidFill>
                  <a:srgbClr val="000000"/>
                </a:solidFill>
              </a:rPr>
              <a:t>/licenses/by-</a:t>
            </a:r>
            <a:r>
              <a:rPr lang="en-US" dirty="0" err="1">
                <a:solidFill>
                  <a:srgbClr val="000000"/>
                </a:solidFill>
              </a:rPr>
              <a:t>sa</a:t>
            </a:r>
            <a:r>
              <a:rPr lang="en-US" dirty="0">
                <a:solidFill>
                  <a:srgbClr val="000000"/>
                </a:solidFill>
              </a:rPr>
              <a:t>/2.5&gt;, via Wikimedia Commons</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Image: Donkey</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URL: </a:t>
            </a:r>
            <a:r>
              <a:rPr lang="en-US" u="sng" dirty="0">
                <a:solidFill>
                  <a:srgbClr val="000000"/>
                </a:solidFill>
                <a:hlinkClick r:id="rId4">
                  <a:extLst>
                    <a:ext uri="{A12FA001-AC4F-418D-AE19-62706E023703}">
                      <ahyp:hlinkClr xmlns:ahyp="http://schemas.microsoft.com/office/drawing/2018/hyperlinkcolor" val="tx"/>
                    </a:ext>
                  </a:extLst>
                </a:hlinkClick>
              </a:rPr>
              <a:t>https://commons.wikimedia.org/wiki/File:Ane_Chanteraines.jpg</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Attribution: </a:t>
            </a:r>
            <a:r>
              <a:rPr lang="en-US" dirty="0" err="1">
                <a:solidFill>
                  <a:srgbClr val="000000"/>
                </a:solidFill>
              </a:rPr>
              <a:t>KoS</a:t>
            </a:r>
            <a:r>
              <a:rPr lang="en-US" dirty="0">
                <a:solidFill>
                  <a:srgbClr val="000000"/>
                </a:solidFill>
              </a:rPr>
              <a:t>, Public domain, via Wikimedia Commons</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Image: Lion</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URL: </a:t>
            </a:r>
            <a:r>
              <a:rPr lang="en-US" u="sng" dirty="0">
                <a:solidFill>
                  <a:srgbClr val="000000"/>
                </a:solidFill>
                <a:hlinkClick r:id="rId5">
                  <a:extLst>
                    <a:ext uri="{A12FA001-AC4F-418D-AE19-62706E023703}">
                      <ahyp:hlinkClr xmlns:ahyp="http://schemas.microsoft.com/office/drawing/2018/hyperlinkcolor" val="tx"/>
                    </a:ext>
                  </a:extLst>
                </a:hlinkClick>
              </a:rPr>
              <a:t>https://commons.wikimedia.org/wiki/File:Lion_waiting_in_Namibia.jpg</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Attribution: Kevin Pluck, CC BY 2.0 &lt;https://</a:t>
            </a:r>
            <a:r>
              <a:rPr lang="en-US" dirty="0" err="1">
                <a:solidFill>
                  <a:srgbClr val="000000"/>
                </a:solidFill>
              </a:rPr>
              <a:t>creativecommons.org</a:t>
            </a:r>
            <a:r>
              <a:rPr lang="en-US" dirty="0">
                <a:solidFill>
                  <a:srgbClr val="000000"/>
                </a:solidFill>
              </a:rPr>
              <a:t>/licenses/by/2.0&gt;, via Wikimedia Commons</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Image: Tiger</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URL: </a:t>
            </a:r>
            <a:r>
              <a:rPr lang="en-US" u="sng" dirty="0">
                <a:solidFill>
                  <a:srgbClr val="000000"/>
                </a:solidFill>
                <a:hlinkClick r:id="rId6">
                  <a:extLst>
                    <a:ext uri="{A12FA001-AC4F-418D-AE19-62706E023703}">
                      <ahyp:hlinkClr xmlns:ahyp="http://schemas.microsoft.com/office/drawing/2018/hyperlinkcolor" val="tx"/>
                    </a:ext>
                  </a:extLst>
                </a:hlinkClick>
              </a:rPr>
              <a:t>https://commons.wikimedia.org/wiki/File:Panthera_tigris_corbetti_(Tierpark_Berlin)_832-714-(118).jpg</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Attribution: </a:t>
            </a:r>
            <a:r>
              <a:rPr lang="en-US" dirty="0" err="1">
                <a:solidFill>
                  <a:srgbClr val="000000"/>
                </a:solidFill>
              </a:rPr>
              <a:t>Lotse</a:t>
            </a:r>
            <a:r>
              <a:rPr lang="en-US" dirty="0">
                <a:solidFill>
                  <a:srgbClr val="000000"/>
                </a:solidFill>
              </a:rPr>
              <a:t>, CC BY-SA 3.0 &lt;https://</a:t>
            </a:r>
            <a:r>
              <a:rPr lang="en-US" dirty="0" err="1">
                <a:solidFill>
                  <a:srgbClr val="000000"/>
                </a:solidFill>
              </a:rPr>
              <a:t>creativecommons.org</a:t>
            </a:r>
            <a:r>
              <a:rPr lang="en-US" dirty="0">
                <a:solidFill>
                  <a:srgbClr val="000000"/>
                </a:solidFill>
              </a:rPr>
              <a:t>/licenses/by-</a:t>
            </a:r>
            <a:r>
              <a:rPr lang="en-US" dirty="0" err="1">
                <a:solidFill>
                  <a:srgbClr val="000000"/>
                </a:solidFill>
              </a:rPr>
              <a:t>sa</a:t>
            </a:r>
            <a:r>
              <a:rPr lang="en-US" dirty="0">
                <a:solidFill>
                  <a:srgbClr val="000000"/>
                </a:solidFill>
              </a:rPr>
              <a:t>/3.0&gt;, via Wikimedia Commons</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p:txBody>
      </p:sp>
      <p:sp>
        <p:nvSpPr>
          <p:cNvPr id="871" name="Google Shape;871;gd598d7c405_1_3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gd598d7c405_1_9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8" name="Google Shape;888;gd598d7c405_1_9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rgbClr val="000000"/>
                </a:solidFill>
              </a:rPr>
              <a:t>TEACHER NOTES:</a:t>
            </a: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rPr>
              <a:t>The result of mating horses/donkeys and tigers/lions are shown here. You will need to tell your kids some info about these animals. For lions and tigers you can also bring in ideas about current geographic distributions of these animals. Again, the idea is to problematize how we know when we have more than one species. The definition is on the next slide so this one is intended to let kids ponder it a bit.</a:t>
            </a:r>
          </a:p>
          <a:p>
            <a:pPr marL="0" lvl="0" indent="0" algn="l" rtl="0">
              <a:lnSpc>
                <a:spcPct val="100000"/>
              </a:lnSpc>
              <a:spcBef>
                <a:spcPts val="0"/>
              </a:spcBef>
              <a:spcAft>
                <a:spcPts val="0"/>
              </a:spcAft>
              <a:buClr>
                <a:schemeClr val="dk1"/>
              </a:buClr>
              <a:buSzPts val="1100"/>
              <a:buFont typeface="Arial"/>
              <a:buNone/>
            </a:pPr>
            <a:endParaRPr lang="en-US" dirty="0">
              <a:solidFill>
                <a:srgbClr val="000000"/>
              </a:solidFill>
            </a:endParaRPr>
          </a:p>
          <a:p>
            <a:pPr marL="0" lvl="0" indent="0" algn="l" rtl="0">
              <a:lnSpc>
                <a:spcPct val="100000"/>
              </a:lnSpc>
              <a:spcBef>
                <a:spcPts val="0"/>
              </a:spcBef>
              <a:spcAft>
                <a:spcPts val="0"/>
              </a:spcAft>
              <a:buClr>
                <a:schemeClr val="dk1"/>
              </a:buClr>
              <a:buSzPts val="1100"/>
              <a:buFont typeface="Arial"/>
              <a:buNone/>
            </a:pPr>
            <a:endParaRPr lang="en-US" dirty="0">
              <a:solidFill>
                <a:srgbClr val="000000"/>
              </a:solidFill>
            </a:endParaRPr>
          </a:p>
          <a:p>
            <a:pPr marL="0" lvl="0" indent="0" algn="l" rtl="0">
              <a:lnSpc>
                <a:spcPct val="100000"/>
              </a:lnSpc>
              <a:spcBef>
                <a:spcPts val="0"/>
              </a:spcBef>
              <a:spcAft>
                <a:spcPts val="0"/>
              </a:spcAft>
              <a:buClr>
                <a:schemeClr val="dk1"/>
              </a:buClr>
              <a:buSzPts val="1100"/>
              <a:buFont typeface="Arial"/>
              <a:buNone/>
            </a:pPr>
            <a:r>
              <a:rPr lang="en-US" dirty="0">
                <a:solidFill>
                  <a:srgbClr val="000000"/>
                </a:solidFill>
              </a:rPr>
              <a:t>SOURCES:</a:t>
            </a: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Image: Mule</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URL:  </a:t>
            </a:r>
            <a:r>
              <a:rPr lang="en-US" u="sng" dirty="0">
                <a:solidFill>
                  <a:srgbClr val="000000"/>
                </a:solidFill>
                <a:hlinkClick r:id="rId3">
                  <a:extLst>
                    <a:ext uri="{A12FA001-AC4F-418D-AE19-62706E023703}">
                      <ahyp:hlinkClr xmlns:ahyp="http://schemas.microsoft.com/office/drawing/2018/hyperlinkcolor" val="tx"/>
                    </a:ext>
                  </a:extLst>
                </a:hlinkClick>
              </a:rPr>
              <a:t>https://commons.wikimedia.org/wiki/File:Juancito.jpg</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Attribution: </a:t>
            </a:r>
            <a:r>
              <a:rPr lang="en-US" dirty="0" err="1">
                <a:solidFill>
                  <a:srgbClr val="000000"/>
                </a:solidFill>
              </a:rPr>
              <a:t>w:User:Dario</a:t>
            </a:r>
            <a:r>
              <a:rPr lang="en-US" dirty="0">
                <a:solidFill>
                  <a:srgbClr val="000000"/>
                </a:solidFill>
              </a:rPr>
              <a:t> u / </a:t>
            </a:r>
            <a:r>
              <a:rPr lang="en-US" dirty="0" err="1">
                <a:solidFill>
                  <a:srgbClr val="000000"/>
                </a:solidFill>
              </a:rPr>
              <a:t>User:Dario</a:t>
            </a:r>
            <a:r>
              <a:rPr lang="en-US" dirty="0">
                <a:solidFill>
                  <a:srgbClr val="000000"/>
                </a:solidFill>
              </a:rPr>
              <a:t> </a:t>
            </a:r>
            <a:r>
              <a:rPr lang="en-US" dirty="0" err="1">
                <a:solidFill>
                  <a:srgbClr val="000000"/>
                </a:solidFill>
              </a:rPr>
              <a:t>urruty</a:t>
            </a:r>
            <a:r>
              <a:rPr lang="en-US" dirty="0">
                <a:solidFill>
                  <a:srgbClr val="000000"/>
                </a:solidFill>
              </a:rPr>
              <a:t>, Public domain, via Wikimedia Commons</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Image: Liger</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URL: </a:t>
            </a:r>
            <a:r>
              <a:rPr lang="en-US" u="sng" dirty="0">
                <a:solidFill>
                  <a:srgbClr val="000000"/>
                </a:solidFill>
                <a:hlinkClick r:id="rId4">
                  <a:extLst>
                    <a:ext uri="{A12FA001-AC4F-418D-AE19-62706E023703}">
                      <ahyp:hlinkClr xmlns:ahyp="http://schemas.microsoft.com/office/drawing/2018/hyperlinkcolor" val="tx"/>
                    </a:ext>
                  </a:extLst>
                </a:hlinkClick>
              </a:rPr>
              <a:t>https://commons.wikimedia.org/wiki/File:NSK-ZOO-liger.jpg</a:t>
            </a:r>
            <a:endParaRPr dirty="0">
              <a:solidFill>
                <a:srgbClr val="000000"/>
              </a:solidFill>
            </a:endParaRPr>
          </a:p>
          <a:p>
            <a:pPr marL="0" lvl="0" indent="0" algn="l" rtl="0">
              <a:lnSpc>
                <a:spcPct val="100000"/>
              </a:lnSpc>
              <a:spcBef>
                <a:spcPts val="0"/>
              </a:spcBef>
              <a:spcAft>
                <a:spcPts val="0"/>
              </a:spcAft>
              <a:buClr>
                <a:schemeClr val="dk1"/>
              </a:buClr>
              <a:buSzPts val="1400"/>
              <a:buFont typeface="Arial"/>
              <a:buNone/>
            </a:pPr>
            <a:r>
              <a:rPr lang="en-US" dirty="0">
                <a:solidFill>
                  <a:srgbClr val="000000"/>
                </a:solidFill>
              </a:rPr>
              <a:t>Attribution: </a:t>
            </a:r>
            <a:r>
              <a:rPr lang="en-US" dirty="0" err="1"/>
              <a:t>Алексей</a:t>
            </a:r>
            <a:r>
              <a:rPr lang="en-US" dirty="0"/>
              <a:t> </a:t>
            </a:r>
            <a:r>
              <a:rPr lang="en-US" dirty="0" err="1"/>
              <a:t>Шилин</a:t>
            </a:r>
            <a:r>
              <a:rPr lang="en-US" dirty="0"/>
              <a:t>, Public domain, via Wikimedia Commons</a:t>
            </a:r>
            <a:endParaRPr dirty="0"/>
          </a:p>
          <a:p>
            <a:pPr marL="0" lvl="0" indent="0" algn="l" rtl="0">
              <a:lnSpc>
                <a:spcPct val="100000"/>
              </a:lnSpc>
              <a:spcBef>
                <a:spcPts val="0"/>
              </a:spcBef>
              <a:spcAft>
                <a:spcPts val="0"/>
              </a:spcAft>
              <a:buClr>
                <a:schemeClr val="dk1"/>
              </a:buClr>
              <a:buSzPts val="1400"/>
              <a:buFont typeface="Arial"/>
              <a:buNone/>
            </a:pPr>
            <a:endParaRPr dirty="0"/>
          </a:p>
        </p:txBody>
      </p:sp>
      <p:sp>
        <p:nvSpPr>
          <p:cNvPr id="889" name="Google Shape;889;gd598d7c405_1_9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40</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p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1" name="Google Shape;901;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rPr>
              <a:t>TEACHER NOTES:</a:t>
            </a:r>
          </a:p>
          <a:p>
            <a:pPr marL="0" lvl="0" indent="0" algn="l" rtl="0">
              <a:lnSpc>
                <a:spcPct val="100000"/>
              </a:lnSpc>
              <a:spcBef>
                <a:spcPts val="0"/>
              </a:spcBef>
              <a:spcAft>
                <a:spcPts val="0"/>
              </a:spcAft>
              <a:buSzPts val="1400"/>
              <a:buNone/>
            </a:pPr>
            <a:endParaRPr lang="en-US"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Here we provide the classic biological definition of species. Please make this a discussion and ask kids to really make sense of this definition given what we have seen in the previous slides. Ask them to reword as appropriate to make sure this is more dynamic than just writing down a definition.</a:t>
            </a:r>
          </a:p>
          <a:p>
            <a:pPr marL="0" lvl="0" indent="0" algn="l" rtl="0">
              <a:lnSpc>
                <a:spcPct val="100000"/>
              </a:lnSpc>
              <a:spcBef>
                <a:spcPts val="0"/>
              </a:spcBef>
              <a:spcAft>
                <a:spcPts val="0"/>
              </a:spcAft>
              <a:buSzPts val="1400"/>
              <a:buNone/>
            </a:pPr>
            <a:endParaRPr lang="en-US"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The asterisk here is picked up on the next slide. You might want to ask your students if all organisms “breed” as a way to prime the fuzziness we acknowledge on the next slide.  </a:t>
            </a:r>
            <a:endParaRPr dirty="0">
              <a:solidFill>
                <a:srgbClr val="000000"/>
              </a:solidFill>
            </a:endParaRPr>
          </a:p>
          <a:p>
            <a:pPr marL="0" lvl="0" indent="0" algn="l" rtl="0">
              <a:lnSpc>
                <a:spcPct val="100000"/>
              </a:lnSpc>
              <a:spcBef>
                <a:spcPts val="0"/>
              </a:spcBef>
              <a:spcAft>
                <a:spcPts val="0"/>
              </a:spcAft>
              <a:buSzPts val="1400"/>
              <a:buNone/>
            </a:pPr>
            <a:endParaRPr dirty="0">
              <a:solidFill>
                <a:srgbClr val="000000"/>
              </a:solidFill>
            </a:endParaRPr>
          </a:p>
        </p:txBody>
      </p:sp>
      <p:sp>
        <p:nvSpPr>
          <p:cNvPr id="902" name="Google Shape;902;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41</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rgbClr val="000000"/>
                </a:solidFill>
              </a:rPr>
              <a:t>OPTIONAL SLIDE!! This is here for you to acknowledge the complexity of the species concept. </a:t>
            </a:r>
          </a:p>
          <a:p>
            <a:pPr marL="0" lvl="0" indent="0" algn="l" rtl="0">
              <a:lnSpc>
                <a:spcPct val="100000"/>
              </a:lnSpc>
              <a:spcBef>
                <a:spcPts val="0"/>
              </a:spcBef>
              <a:spcAft>
                <a:spcPts val="0"/>
              </a:spcAft>
              <a:buSzPts val="1400"/>
              <a:buNone/>
            </a:pP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Image: Binary fission in prokaryotes</a:t>
            </a:r>
            <a:endParaRPr dirty="0">
              <a:solidFill>
                <a:srgbClr val="000000"/>
              </a:solidFill>
            </a:endParaRPr>
          </a:p>
          <a:p>
            <a:pPr marL="0" lvl="0" indent="0" algn="l" rtl="0">
              <a:lnSpc>
                <a:spcPct val="100000"/>
              </a:lnSpc>
              <a:spcBef>
                <a:spcPts val="0"/>
              </a:spcBef>
              <a:spcAft>
                <a:spcPts val="0"/>
              </a:spcAft>
              <a:buSzPts val="1400"/>
              <a:buNone/>
            </a:pPr>
            <a:r>
              <a:rPr lang="en-US" dirty="0">
                <a:solidFill>
                  <a:srgbClr val="000000"/>
                </a:solidFill>
              </a:rPr>
              <a:t>URL: https://</a:t>
            </a:r>
            <a:r>
              <a:rPr lang="en-US" dirty="0" err="1">
                <a:solidFill>
                  <a:srgbClr val="000000"/>
                </a:solidFill>
              </a:rPr>
              <a:t>commons.wikimedia.org</a:t>
            </a:r>
            <a:r>
              <a:rPr lang="en-US" dirty="0">
                <a:solidFill>
                  <a:srgbClr val="000000"/>
                </a:solidFill>
              </a:rPr>
              <a:t>/wiki/File:Binary_Fission_2.svg</a:t>
            </a:r>
          </a:p>
          <a:p>
            <a:pPr marL="0" lvl="0" indent="0" algn="l" rtl="0">
              <a:lnSpc>
                <a:spcPct val="100000"/>
              </a:lnSpc>
              <a:spcBef>
                <a:spcPts val="0"/>
              </a:spcBef>
              <a:spcAft>
                <a:spcPts val="0"/>
              </a:spcAft>
              <a:buSzPts val="1400"/>
              <a:buNone/>
            </a:pPr>
            <a:r>
              <a:rPr lang="en-US" dirty="0">
                <a:solidFill>
                  <a:srgbClr val="000000"/>
                </a:solidFill>
              </a:rPr>
              <a:t>Attribution: Ecoddington14, CC BY-SA 3.0 &lt;https://</a:t>
            </a:r>
            <a:r>
              <a:rPr lang="en-US" dirty="0" err="1">
                <a:solidFill>
                  <a:srgbClr val="000000"/>
                </a:solidFill>
              </a:rPr>
              <a:t>creativecommons.org</a:t>
            </a:r>
            <a:r>
              <a:rPr lang="en-US" dirty="0">
                <a:solidFill>
                  <a:srgbClr val="000000"/>
                </a:solidFill>
              </a:rPr>
              <a:t>/licenses/by-</a:t>
            </a:r>
            <a:r>
              <a:rPr lang="en-US" dirty="0" err="1">
                <a:solidFill>
                  <a:srgbClr val="000000"/>
                </a:solidFill>
              </a:rPr>
              <a:t>sa</a:t>
            </a:r>
            <a:r>
              <a:rPr lang="en-US" dirty="0">
                <a:solidFill>
                  <a:srgbClr val="000000"/>
                </a:solidFill>
              </a:rPr>
              <a:t>/3.0&gt;, via Wikimedia Commons</a:t>
            </a:r>
            <a:endParaRPr dirty="0">
              <a:solidFill>
                <a:srgbClr val="000000"/>
              </a:solidFill>
            </a:endParaRPr>
          </a:p>
        </p:txBody>
      </p:sp>
      <p:sp>
        <p:nvSpPr>
          <p:cNvPr id="911" name="Google Shape;911;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Google Shape;91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7" name="Google Shape;917;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4" name="Google Shape;924;p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latin typeface="Arial"/>
                <a:ea typeface="Arial"/>
                <a:cs typeface="Arial"/>
                <a:sym typeface="Arial"/>
              </a:rPr>
              <a:t>TEACHER NOTES: </a:t>
            </a:r>
            <a:endParaRPr>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a:latin typeface="Arial"/>
                <a:ea typeface="Arial"/>
                <a:cs typeface="Arial"/>
                <a:sym typeface="Arial"/>
              </a:rPr>
              <a:t>Create a bit of a visual here for your students, something along the lines of…</a:t>
            </a:r>
            <a:endParaRPr>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a:latin typeface="Arial"/>
                <a:ea typeface="Arial"/>
                <a:cs typeface="Arial"/>
                <a:sym typeface="Arial"/>
              </a:rPr>
              <a:t>“Okay, many of you have probably seen pictures of dinosaurs before, but maybe you haven’t thought too much about what their world looked like (or maybe you have). Imagine you’re in a forest about 65 million years ago, a time before the dinosaurs went extinct. And you’re in a ‘forest’, whatever you think a forest might have looked like back then. Take a moment to look around you. What does it look like? What do you see?”</a:t>
            </a:r>
            <a:endParaRPr>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a:solidFill>
                <a:srgbClr val="000000"/>
              </a:solidFill>
              <a:highlight>
                <a:srgbClr val="FFFF00"/>
              </a:highligh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a:solidFill>
                <a:srgbClr val="000000"/>
              </a:solidFill>
              <a:highlight>
                <a:srgbClr val="FFFF00"/>
              </a:highlight>
              <a:latin typeface="Arial"/>
              <a:ea typeface="Arial"/>
              <a:cs typeface="Arial"/>
              <a:sym typeface="Arial"/>
            </a:endParaRPr>
          </a:p>
        </p:txBody>
      </p:sp>
      <p:sp>
        <p:nvSpPr>
          <p:cNvPr id="594" name="Google Shape;594;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rPr>
              <a:t>TEACHER NOTES: </a:t>
            </a:r>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rPr>
              <a:t>This is meant as a transition from the general phenomenon about biodiversity changes over time to a more specific connection to modern birds and how they arose by bringing to mind the finches we talked about during the Natural Selection unit. Let kids have some fun thinking about all the different types of birds they know about.  </a:t>
            </a:r>
            <a:endParaRPr dirty="0"/>
          </a:p>
          <a:p>
            <a:pPr marL="0" lvl="0" indent="0" algn="l" rtl="0">
              <a:lnSpc>
                <a:spcPct val="100000"/>
              </a:lnSpc>
              <a:spcBef>
                <a:spcPts val="0"/>
              </a:spcBef>
              <a:spcAft>
                <a:spcPts val="0"/>
              </a:spcAft>
              <a:buClr>
                <a:schemeClr val="dk1"/>
              </a:buClr>
              <a:buSzPts val="1200"/>
              <a:buFont typeface="Calibri"/>
              <a:buNone/>
            </a:pPr>
            <a:endParaRPr lang="en-US" dirty="0">
              <a:solidFill>
                <a:srgbClr val="000000"/>
              </a:solidFill>
            </a:endParaRPr>
          </a:p>
        </p:txBody>
      </p:sp>
      <p:sp>
        <p:nvSpPr>
          <p:cNvPr id="932" name="Google Shape;932;p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0" name="Google Shape;940;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rPr>
              <a:t>TEACHER NOTES:</a:t>
            </a:r>
            <a:endParaRPr dirty="0"/>
          </a:p>
          <a:p>
            <a:pPr marL="0" lvl="0" indent="0" algn="l" rtl="0">
              <a:lnSpc>
                <a:spcPct val="100000"/>
              </a:lnSpc>
              <a:spcBef>
                <a:spcPts val="0"/>
              </a:spcBef>
              <a:spcAft>
                <a:spcPts val="0"/>
              </a:spcAft>
              <a:buClr>
                <a:schemeClr val="dk1"/>
              </a:buClr>
              <a:buSzPts val="1200"/>
              <a:buFont typeface="Calibri"/>
              <a:buNone/>
            </a:pPr>
            <a:r>
              <a:rPr lang="en-US" dirty="0">
                <a:solidFill>
                  <a:srgbClr val="000000"/>
                </a:solidFill>
              </a:rPr>
              <a:t>Spend a little bit of time here marveling at this amazing and diverse group of organisms. Pose the question that asks kids to consider the incredible differences between, for example, a penguin and a condor and wonder why they are both considered birds. This is just a moment to think. They will get some specific ideas down about what defines a bird on the next slide with a doodle box. </a:t>
            </a:r>
          </a:p>
          <a:p>
            <a:pPr marL="0" lvl="0" indent="0" algn="l" rtl="0">
              <a:lnSpc>
                <a:spcPct val="100000"/>
              </a:lnSpc>
              <a:spcBef>
                <a:spcPts val="0"/>
              </a:spcBef>
              <a:spcAft>
                <a:spcPts val="0"/>
              </a:spcAft>
              <a:buClr>
                <a:schemeClr val="dk1"/>
              </a:buClr>
              <a:buSzPts val="1200"/>
              <a:buFont typeface="Calibri"/>
              <a:buNone/>
            </a:pPr>
            <a:endParaRPr lang="en-US" dirty="0">
              <a:solidFill>
                <a:srgbClr val="000000"/>
              </a:solidFill>
            </a:endParaRPr>
          </a:p>
          <a:p>
            <a:pPr marL="0" lvl="0" indent="0" algn="l" rtl="0">
              <a:lnSpc>
                <a:spcPct val="100000"/>
              </a:lnSpc>
              <a:spcBef>
                <a:spcPts val="0"/>
              </a:spcBef>
              <a:spcAft>
                <a:spcPts val="0"/>
              </a:spcAft>
              <a:buClr>
                <a:schemeClr val="dk1"/>
              </a:buClr>
              <a:buSzPts val="1200"/>
              <a:buFont typeface="Calibri"/>
              <a:buNone/>
            </a:pPr>
            <a:endParaRPr dirty="0">
              <a:solidFill>
                <a:srgbClr val="000000"/>
              </a:solidFill>
            </a:endParaRPr>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SOURCES​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King penguin​</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https://</a:t>
            </a:r>
            <a:r>
              <a:rPr lang="en-US" sz="1200" b="0" i="0" u="none" strike="noStrike" cap="none" dirty="0" err="1">
                <a:solidFill>
                  <a:schemeClr val="dk1"/>
                </a:solidFill>
                <a:latin typeface="Calibri"/>
                <a:ea typeface="Calibri"/>
                <a:cs typeface="Calibri"/>
                <a:sym typeface="Calibri"/>
              </a:rPr>
              <a:t>commons.wikimedia.org</a:t>
            </a:r>
            <a:r>
              <a:rPr lang="en-US" sz="1200" b="0" i="0" u="none" strike="noStrike" cap="none" dirty="0">
                <a:solidFill>
                  <a:schemeClr val="dk1"/>
                </a:solidFill>
                <a:latin typeface="Calibri"/>
                <a:ea typeface="Calibri"/>
                <a:cs typeface="Calibri"/>
                <a:sym typeface="Calibri"/>
              </a:rPr>
              <a:t>/wiki/File:SGI-2016-South_Georgia_(</a:t>
            </a:r>
            <a:r>
              <a:rPr lang="en-US" sz="1200" b="0" i="0" u="none" strike="noStrike" cap="none" dirty="0" err="1">
                <a:solidFill>
                  <a:schemeClr val="dk1"/>
                </a:solidFill>
                <a:latin typeface="Calibri"/>
                <a:ea typeface="Calibri"/>
                <a:cs typeface="Calibri"/>
                <a:sym typeface="Calibri"/>
              </a:rPr>
              <a:t>Fortuna_Bay</a:t>
            </a:r>
            <a:r>
              <a:rPr lang="en-US" sz="1200" b="0" i="0" u="none" strike="noStrike" cap="none" dirty="0">
                <a:solidFill>
                  <a:schemeClr val="dk1"/>
                </a:solidFill>
                <a:latin typeface="Calibri"/>
                <a:ea typeface="Calibri"/>
                <a:cs typeface="Calibri"/>
                <a:sym typeface="Calibri"/>
              </a:rPr>
              <a:t>)%E2%80%93King_penguin_(</a:t>
            </a:r>
            <a:r>
              <a:rPr lang="en-US" sz="1200" b="0" i="0" u="none" strike="noStrike" cap="none" dirty="0" err="1">
                <a:solidFill>
                  <a:schemeClr val="dk1"/>
                </a:solidFill>
                <a:latin typeface="Calibri"/>
                <a:ea typeface="Calibri"/>
                <a:cs typeface="Calibri"/>
                <a:sym typeface="Calibri"/>
              </a:rPr>
              <a:t>Aptenodytes_patagonicus</a:t>
            </a:r>
            <a:r>
              <a:rPr lang="en-US" sz="1200" b="0" i="0" u="none" strike="noStrike" cap="none" dirty="0">
                <a:solidFill>
                  <a:schemeClr val="dk1"/>
                </a:solidFill>
                <a:latin typeface="Calibri"/>
                <a:ea typeface="Calibri"/>
                <a:cs typeface="Calibri"/>
                <a:sym typeface="Calibri"/>
              </a:rPr>
              <a:t>)_04.jpg</a:t>
            </a:r>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Andrew Shiva / Wikipedia​</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Flamingo​</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https://en.wikipedia.org/wiki/Flamingo#/media/File:Flamingos_Laguna_Colorada.jpg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t>
            </a:r>
            <a:r>
              <a:rPr lang="en-US" sz="1200" b="0" i="0" u="none" strike="noStrike" cap="none" dirty="0" err="1">
                <a:solidFill>
                  <a:schemeClr val="dk1"/>
                </a:solidFill>
                <a:latin typeface="Calibri"/>
                <a:ea typeface="Calibri"/>
                <a:cs typeface="Calibri"/>
                <a:sym typeface="Calibri"/>
              </a:rPr>
              <a:t>Valdiney</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Pimenta</a:t>
            </a:r>
            <a:r>
              <a:rPr lang="en-US" sz="1200" b="0" i="0" u="none" strike="noStrike" cap="none" dirty="0">
                <a:solidFill>
                  <a:schemeClr val="dk1"/>
                </a:solidFill>
                <a:latin typeface="Calibri"/>
                <a:ea typeface="Calibri"/>
                <a:cs typeface="Calibri"/>
                <a:sym typeface="Calibri"/>
              </a:rPr>
              <a:t>, CC BY 2.0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/licenses/by/2.0&gt;,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House sparrow​</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https://en.wikipedia.org/wiki/House_sparrow#/media/File:Passer_domesticus_male_(15).jpg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Adamo, CC BY 2.0 DE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/licenses/by/2.0/de/</a:t>
            </a:r>
            <a:r>
              <a:rPr lang="en-US" sz="1200" b="0" i="0" u="none" strike="noStrike" cap="none" dirty="0" err="1">
                <a:solidFill>
                  <a:schemeClr val="dk1"/>
                </a:solidFill>
                <a:latin typeface="Calibri"/>
                <a:ea typeface="Calibri"/>
                <a:cs typeface="Calibri"/>
                <a:sym typeface="Calibri"/>
              </a:rPr>
              <a:t>deed.en</a:t>
            </a:r>
            <a:r>
              <a:rPr lang="en-US" sz="1200" b="0" i="0" u="none" strike="noStrike" cap="none" dirty="0">
                <a:solidFill>
                  <a:schemeClr val="dk1"/>
                </a:solidFill>
                <a:latin typeface="Calibri"/>
                <a:ea typeface="Calibri"/>
                <a:cs typeface="Calibri"/>
                <a:sym typeface="Calibri"/>
              </a:rPr>
              <a:t>&gt;,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err="1">
                <a:solidFill>
                  <a:schemeClr val="dk1"/>
                </a:solidFill>
                <a:latin typeface="Calibri"/>
                <a:ea typeface="Calibri"/>
                <a:cs typeface="Calibri"/>
                <a:sym typeface="Calibri"/>
              </a:rPr>
              <a:t>Img</a:t>
            </a:r>
            <a:r>
              <a:rPr lang="en-US" sz="1200" b="0" i="0" u="none" strike="noStrike" cap="none" dirty="0">
                <a:solidFill>
                  <a:schemeClr val="dk1"/>
                </a:solidFill>
                <a:latin typeface="Calibri"/>
                <a:ea typeface="Calibri"/>
                <a:cs typeface="Calibri"/>
                <a:sym typeface="Calibri"/>
              </a:rPr>
              <a:t>: Condor​</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https://en.wikipedia.org/wiki/Condor#/media/File:Colca-condor-c03.jpg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t>
            </a:r>
            <a:r>
              <a:rPr lang="en-US" sz="1200" b="0" i="0" u="none" strike="noStrike" cap="none" dirty="0" err="1">
                <a:solidFill>
                  <a:schemeClr val="dk1"/>
                </a:solidFill>
                <a:latin typeface="Calibri"/>
                <a:ea typeface="Calibri"/>
                <a:cs typeface="Calibri"/>
                <a:sym typeface="Calibri"/>
              </a:rPr>
              <a:t>Colegota</a:t>
            </a:r>
            <a:r>
              <a:rPr lang="en-US" sz="1200" b="0" i="0" u="none" strike="noStrike" cap="none" dirty="0">
                <a:solidFill>
                  <a:schemeClr val="dk1"/>
                </a:solidFill>
                <a:latin typeface="Calibri"/>
                <a:ea typeface="Calibri"/>
                <a:cs typeface="Calibri"/>
                <a:sym typeface="Calibri"/>
              </a:rPr>
              <a:t>, CC BY-SA 2.5 ES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a:t>
            </a:r>
            <a:r>
              <a:rPr lang="en-US" sz="1200" b="0" i="0" u="none" strike="noStrike" cap="none" dirty="0" err="1">
                <a:solidFill>
                  <a:schemeClr val="dk1"/>
                </a:solidFill>
                <a:latin typeface="Calibri"/>
                <a:ea typeface="Calibri"/>
                <a:cs typeface="Calibri"/>
                <a:sym typeface="Calibri"/>
              </a:rPr>
              <a:t>sa</a:t>
            </a:r>
            <a:r>
              <a:rPr lang="en-US" sz="1200" b="0" i="0" u="none" strike="noStrike" cap="none" dirty="0">
                <a:solidFill>
                  <a:schemeClr val="dk1"/>
                </a:solidFill>
                <a:latin typeface="Calibri"/>
                <a:ea typeface="Calibri"/>
                <a:cs typeface="Calibri"/>
                <a:sym typeface="Calibri"/>
              </a:rPr>
              <a:t>/2.5/es/</a:t>
            </a:r>
            <a:r>
              <a:rPr lang="en-US" sz="1200" b="0" i="0" u="none" strike="noStrike" cap="none" dirty="0" err="1">
                <a:solidFill>
                  <a:schemeClr val="dk1"/>
                </a:solidFill>
                <a:latin typeface="Calibri"/>
                <a:ea typeface="Calibri"/>
                <a:cs typeface="Calibri"/>
                <a:sym typeface="Calibri"/>
              </a:rPr>
              <a:t>deed.en</a:t>
            </a:r>
            <a:r>
              <a:rPr lang="en-US" sz="1200" b="0" i="0" u="none" strike="noStrike" cap="none" dirty="0">
                <a:solidFill>
                  <a:schemeClr val="dk1"/>
                </a:solidFill>
                <a:latin typeface="Calibri"/>
                <a:ea typeface="Calibri"/>
                <a:cs typeface="Calibri"/>
                <a:sym typeface="Calibri"/>
              </a:rPr>
              <a:t>&gt;,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Rooster​</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https://en.wikipedia.org/wiki/Chicken#/media/File:Rooster_portrait2.jpg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Muhammad Mahdi Karim, GFDL &lt;http://</a:t>
            </a:r>
            <a:r>
              <a:rPr lang="en-US" sz="1200" b="0" i="0" u="none" strike="noStrike" cap="none" dirty="0" err="1">
                <a:solidFill>
                  <a:schemeClr val="dk1"/>
                </a:solidFill>
                <a:latin typeface="Calibri"/>
                <a:ea typeface="Calibri"/>
                <a:cs typeface="Calibri"/>
                <a:sym typeface="Calibri"/>
              </a:rPr>
              <a:t>www.gnu.org</a:t>
            </a:r>
            <a:r>
              <a:rPr lang="en-US" sz="1200" b="0" i="0" u="none" strike="noStrike" cap="none" dirty="0">
                <a:solidFill>
                  <a:schemeClr val="dk1"/>
                </a:solidFill>
                <a:latin typeface="Calibri"/>
                <a:ea typeface="Calibri"/>
                <a:cs typeface="Calibri"/>
                <a:sym typeface="Calibri"/>
              </a:rPr>
              <a:t>/copyleft/</a:t>
            </a:r>
            <a:r>
              <a:rPr lang="en-US" sz="1200" b="0" i="0" u="none" strike="noStrike" cap="none" dirty="0" err="1">
                <a:solidFill>
                  <a:schemeClr val="dk1"/>
                </a:solidFill>
                <a:latin typeface="Calibri"/>
                <a:ea typeface="Calibri"/>
                <a:cs typeface="Calibri"/>
                <a:sym typeface="Calibri"/>
              </a:rPr>
              <a:t>fdl.html</a:t>
            </a:r>
            <a:r>
              <a:rPr lang="en-US" sz="1200" b="0" i="0" u="none" strike="noStrike" cap="none" dirty="0">
                <a:solidFill>
                  <a:schemeClr val="dk1"/>
                </a:solidFill>
                <a:latin typeface="Calibri"/>
                <a:ea typeface="Calibri"/>
                <a:cs typeface="Calibri"/>
                <a:sym typeface="Calibri"/>
              </a:rPr>
              <a:t>&gt;,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Toucan​</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https://en.wikipedia.org/wiki/Toucan#/media/File:CRTO_Matthew-Gable.JPG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t>
            </a:r>
            <a:r>
              <a:rPr lang="en-US" sz="1200" b="0" i="0" u="none" strike="noStrike" cap="none" dirty="0" err="1">
                <a:solidFill>
                  <a:schemeClr val="dk1"/>
                </a:solidFill>
                <a:latin typeface="Calibri"/>
                <a:ea typeface="Calibri"/>
                <a:cs typeface="Calibri"/>
                <a:sym typeface="Calibri"/>
              </a:rPr>
              <a:t>Mateo.gable</a:t>
            </a:r>
            <a:r>
              <a:rPr lang="en-US" sz="1200" b="0" i="0" u="none" strike="noStrike" cap="none" dirty="0">
                <a:solidFill>
                  <a:schemeClr val="dk1"/>
                </a:solidFill>
                <a:latin typeface="Calibri"/>
                <a:ea typeface="Calibri"/>
                <a:cs typeface="Calibri"/>
                <a:sym typeface="Calibri"/>
              </a:rPr>
              <a:t>, CC BY-SA 3.0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a:t>
            </a:r>
            <a:r>
              <a:rPr lang="en-US" sz="1200" b="0" i="0" u="none" strike="noStrike" cap="none" dirty="0" err="1">
                <a:solidFill>
                  <a:schemeClr val="dk1"/>
                </a:solidFill>
                <a:latin typeface="Calibri"/>
                <a:ea typeface="Calibri"/>
                <a:cs typeface="Calibri"/>
                <a:sym typeface="Calibri"/>
              </a:rPr>
              <a:t>sa</a:t>
            </a:r>
            <a:r>
              <a:rPr lang="en-US" sz="1200" b="0" i="0" u="none" strike="noStrike" cap="none" dirty="0">
                <a:solidFill>
                  <a:schemeClr val="dk1"/>
                </a:solidFill>
                <a:latin typeface="Calibri"/>
                <a:ea typeface="Calibri"/>
                <a:cs typeface="Calibri"/>
                <a:sym typeface="Calibri"/>
              </a:rPr>
              <a:t>/3.0&gt;,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Ostrich​</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https://commons.wikimedia.org/wiki/File:Somali_ostrich.jpg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Christiaan </a:t>
            </a:r>
            <a:r>
              <a:rPr lang="en-US" sz="1200" b="0" i="0" u="none" strike="noStrike" cap="none" dirty="0" err="1">
                <a:solidFill>
                  <a:schemeClr val="dk1"/>
                </a:solidFill>
                <a:latin typeface="Calibri"/>
                <a:ea typeface="Calibri"/>
                <a:cs typeface="Calibri"/>
                <a:sym typeface="Calibri"/>
              </a:rPr>
              <a:t>Kooyman</a:t>
            </a:r>
            <a:r>
              <a:rPr lang="en-US" sz="1200" b="0" i="0" u="none" strike="noStrike" cap="none" dirty="0">
                <a:solidFill>
                  <a:schemeClr val="dk1"/>
                </a:solidFill>
                <a:latin typeface="Calibri"/>
                <a:ea typeface="Calibri"/>
                <a:cs typeface="Calibri"/>
                <a:sym typeface="Calibri"/>
              </a:rPr>
              <a:t>, Public domain,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Greater bird of Paradise​</a:t>
            </a:r>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https://en.wikipedia.org/wiki/Bird-of-paradise#/media/File:Paradisaea_apoda_-Bali_Bird_Park-6.jpg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Andrea </a:t>
            </a:r>
            <a:r>
              <a:rPr lang="en-US" sz="1200" b="0" i="0" u="none" strike="noStrike" cap="none" dirty="0" err="1">
                <a:solidFill>
                  <a:schemeClr val="dk1"/>
                </a:solidFill>
                <a:latin typeface="Calibri"/>
                <a:ea typeface="Calibri"/>
                <a:cs typeface="Calibri"/>
                <a:sym typeface="Calibri"/>
              </a:rPr>
              <a:t>Lawardi</a:t>
            </a:r>
            <a:r>
              <a:rPr lang="en-US" sz="1200" b="0" i="0" u="none" strike="noStrike" cap="none" dirty="0">
                <a:solidFill>
                  <a:schemeClr val="dk1"/>
                </a:solidFill>
                <a:latin typeface="Calibri"/>
                <a:ea typeface="Calibri"/>
                <a:cs typeface="Calibri"/>
                <a:sym typeface="Calibri"/>
              </a:rPr>
              <a:t>, CC BY 2.0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/licenses/by/2.0&gt;,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0" lvl="0" indent="0" algn="l" rtl="0">
              <a:lnSpc>
                <a:spcPct val="100000"/>
              </a:lnSpc>
              <a:spcBef>
                <a:spcPts val="0"/>
              </a:spcBef>
              <a:spcAft>
                <a:spcPts val="0"/>
              </a:spcAft>
              <a:buClr>
                <a:schemeClr val="hlink"/>
              </a:buClr>
              <a:buSzPts val="1200"/>
              <a:buFont typeface="Calibri"/>
              <a:buNone/>
            </a:pPr>
            <a:endParaRPr dirty="0">
              <a:solidFill>
                <a:srgbClr val="000000"/>
              </a:solidFill>
            </a:endParaRPr>
          </a:p>
        </p:txBody>
      </p:sp>
      <p:sp>
        <p:nvSpPr>
          <p:cNvPr id="941" name="Google Shape;941;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47</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6" name="Google Shape;956;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 </a:t>
            </a:r>
          </a:p>
          <a:p>
            <a:pPr marL="0" lvl="0" indent="0" algn="l" rtl="0">
              <a:lnSpc>
                <a:spcPct val="100000"/>
              </a:lnSpc>
              <a:spcBef>
                <a:spcPts val="0"/>
              </a:spcBef>
              <a:spcAft>
                <a:spcPts val="0"/>
              </a:spcAft>
              <a:buSzPts val="1400"/>
              <a:buNone/>
            </a:pPr>
            <a:r>
              <a:rPr lang="en-US" dirty="0"/>
              <a:t>Have kids make and compare their lists. We are hoping to get: Beaks</a:t>
            </a:r>
            <a:r>
              <a:rPr lang="en-US" dirty="0">
                <a:latin typeface="Arial"/>
                <a:ea typeface="Arial"/>
                <a:cs typeface="Arial"/>
                <a:sym typeface="Arial"/>
              </a:rPr>
              <a:t>, w</a:t>
            </a:r>
            <a:r>
              <a:rPr lang="en-US" dirty="0"/>
              <a:t>ings</a:t>
            </a:r>
            <a:r>
              <a:rPr lang="en-US" dirty="0">
                <a:latin typeface="Arial"/>
                <a:ea typeface="Arial"/>
                <a:cs typeface="Arial"/>
                <a:sym typeface="Arial"/>
              </a:rPr>
              <a:t>, </a:t>
            </a:r>
            <a:r>
              <a:rPr lang="en-US" dirty="0"/>
              <a:t>feathers</a:t>
            </a:r>
            <a:r>
              <a:rPr lang="en-US" dirty="0">
                <a:latin typeface="Arial"/>
                <a:ea typeface="Arial"/>
                <a:cs typeface="Arial"/>
                <a:sym typeface="Arial"/>
              </a:rPr>
              <a:t>, h</a:t>
            </a:r>
            <a:r>
              <a:rPr lang="en-US" dirty="0"/>
              <a:t>ollow bones</a:t>
            </a:r>
            <a:r>
              <a:rPr lang="en-US" dirty="0">
                <a:latin typeface="Arial"/>
                <a:ea typeface="Arial"/>
                <a:cs typeface="Arial"/>
                <a:sym typeface="Arial"/>
              </a:rPr>
              <a:t>, </a:t>
            </a:r>
            <a:r>
              <a:rPr lang="en-US" dirty="0"/>
              <a:t>furcula (wish bone). All but the last are likely to come from kids. This helps us zero in on particular traits that scientists use to group organisms together. </a:t>
            </a:r>
            <a:endParaRPr dirty="0"/>
          </a:p>
        </p:txBody>
      </p:sp>
      <p:sp>
        <p:nvSpPr>
          <p:cNvPr id="957" name="Google Shape;957;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48</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a:t>
            </a:r>
          </a:p>
          <a:p>
            <a:pPr marL="0" lvl="0" indent="0" algn="l" rtl="0">
              <a:lnSpc>
                <a:spcPct val="100000"/>
              </a:lnSpc>
              <a:spcBef>
                <a:spcPts val="0"/>
              </a:spcBef>
              <a:spcAft>
                <a:spcPts val="0"/>
              </a:spcAft>
              <a:buSzPts val="1400"/>
              <a:buNone/>
            </a:pPr>
            <a:r>
              <a:rPr lang="en-US" dirty="0"/>
              <a:t>Now we want to explore the phenomenon of how this diverse group of organisms came to be on Earth. Remind yourself and the students about our driving question as necessary to keep this coherent. Bullet 2 above is a statement that comes from an examination of the fossil record. It might be useful to be explicit about that. The next slide states the claim that we will be exploring a bit that “birds came from dinosaurs”. Our experience is that often at least one student will bring that up right here but if not the next slide will help that idea emerge.</a:t>
            </a:r>
            <a:endParaRPr dirty="0"/>
          </a:p>
        </p:txBody>
      </p:sp>
      <p:sp>
        <p:nvSpPr>
          <p:cNvPr id="966" name="Google Shape;966;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p1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 </a:t>
            </a:r>
          </a:p>
          <a:p>
            <a:pPr marL="0" lvl="0" indent="0" algn="l" rtl="0">
              <a:lnSpc>
                <a:spcPct val="100000"/>
              </a:lnSpc>
              <a:spcBef>
                <a:spcPts val="0"/>
              </a:spcBef>
              <a:spcAft>
                <a:spcPts val="0"/>
              </a:spcAft>
              <a:buSzPts val="1400"/>
              <a:buNone/>
            </a:pPr>
            <a:r>
              <a:rPr lang="en-US" dirty="0"/>
              <a:t>So if we are trying to figure out how new species arise we might want to look back over time and examine what we know about the emergence of a diverse, but similar, group of species over time. The claim that many kids are familiar with is that birds are descended or “came from” dinosaurs. While this might be a familiar idea for your students, they may not have considered how/why scientists make claims like these. What does it even mean to say one group “came from” another. This is a chance to surface student ideas. </a:t>
            </a:r>
            <a:endParaRPr dirty="0"/>
          </a:p>
        </p:txBody>
      </p:sp>
      <p:sp>
        <p:nvSpPr>
          <p:cNvPr id="972" name="Google Shape;972;p10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1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0" name="Google Shape;980;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t>TEACHER NOTES: Use this slide to build on ideas that kids brought up based on the last slide. Here we have provided a very basic ”tree” showing dinosaur groups and how they relate to modern birds. The main point here is for students to first make sense of what a tree diagram is actually depicting. And then, they can answer some of the more specific questions using the doodle box prompt on the next slide.</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US" dirty="0"/>
              <a:t>SOURCES: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Courtesy of MBER team</a:t>
            </a: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981" name="Google Shape;981;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51</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1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0" name="Google Shape;980;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t>TEACHER NOTES: Use this slide to build on ideas that kids brought up based on the last slide. Here we have provided a very basic ”tree” showing dinosaur groups and how they relate to modern birds. The main point here is for students to first make sense of what a tree diagram is actually depicting. And then, they can answer some of the more specific questions using the doodle box.</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US" dirty="0"/>
              <a:t>SOURCES: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Courtesy of MBER team</a:t>
            </a: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981" name="Google Shape;981;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52</a:t>
            </a:fld>
            <a:endParaRPr/>
          </a:p>
        </p:txBody>
      </p:sp>
    </p:spTree>
    <p:extLst>
      <p:ext uri="{BB962C8B-B14F-4D97-AF65-F5344CB8AC3E}">
        <p14:creationId xmlns:p14="http://schemas.microsoft.com/office/powerpoint/2010/main" val="1062449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p1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 </a:t>
            </a:r>
          </a:p>
          <a:p>
            <a:pPr marL="0" lvl="0" indent="0" algn="l" rtl="0">
              <a:lnSpc>
                <a:spcPct val="100000"/>
              </a:lnSpc>
              <a:spcBef>
                <a:spcPts val="0"/>
              </a:spcBef>
              <a:spcAft>
                <a:spcPts val="0"/>
              </a:spcAft>
              <a:buSzPts val="1400"/>
              <a:buNone/>
            </a:pPr>
            <a:r>
              <a:rPr lang="en-US" dirty="0"/>
              <a:t>Here we want the students to consider how tree diagrams are even made. This is not meant to be a deep dive into phylogenetics but if you have a commitment to that, here is a logical place to take it up. The light touch version we have included here just helps point out that looking at traits is important in determining relatedness backward through time. </a:t>
            </a:r>
            <a:endParaRPr dirty="0"/>
          </a:p>
        </p:txBody>
      </p:sp>
      <p:sp>
        <p:nvSpPr>
          <p:cNvPr id="990" name="Google Shape;990;p1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4"/>
        <p:cNvGrpSpPr/>
        <p:nvPr/>
      </p:nvGrpSpPr>
      <p:grpSpPr>
        <a:xfrm>
          <a:off x="0" y="0"/>
          <a:ext cx="0" cy="0"/>
          <a:chOff x="0" y="0"/>
          <a:chExt cx="0" cy="0"/>
        </a:xfrm>
      </p:grpSpPr>
      <p:sp>
        <p:nvSpPr>
          <p:cNvPr id="995" name="Google Shape;995;p1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6" name="Google Shape;996;p1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TEACHER NOTES: </a:t>
            </a:r>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This slide takes a dive into what we know about feathers and how they came about and changed over time. Obviously this is a text-heavy slide so you may want to use a specific protocol to help kids process the information here. </a:t>
            </a:r>
          </a:p>
          <a:p>
            <a:pPr marL="457200" lvl="0" indent="-228600" algn="l" rtl="0">
              <a:lnSpc>
                <a:spcPct val="100000"/>
              </a:lnSpc>
              <a:spcBef>
                <a:spcPts val="0"/>
              </a:spcBef>
              <a:spcAft>
                <a:spcPts val="0"/>
              </a:spcAft>
              <a:buSzPts val="1400"/>
              <a:buNone/>
            </a:pPr>
            <a:endParaRPr lang="en-US" sz="1200" b="0" i="0" u="none" strike="noStrike" cap="none"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SOURCES:​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Down feather​</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https://en.wikipedia.org/wiki/Down_feather</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a:t>
            </a:r>
            <a:r>
              <a:rPr lang="en-US" sz="1200" b="0" i="0" u="none" strike="noStrike" cap="none" dirty="0" err="1">
                <a:solidFill>
                  <a:schemeClr val="dk1"/>
                </a:solidFill>
                <a:latin typeface="Calibri"/>
                <a:ea typeface="Calibri"/>
                <a:cs typeface="Calibri"/>
                <a:sym typeface="Calibri"/>
              </a:rPr>
              <a:t>Yoky</a:t>
            </a:r>
            <a:r>
              <a:rPr lang="en-US" sz="1200" b="0" i="0" u="none" strike="noStrike" cap="none" dirty="0">
                <a:solidFill>
                  <a:schemeClr val="dk1"/>
                </a:solidFill>
                <a:latin typeface="Calibri"/>
                <a:ea typeface="Calibri"/>
                <a:cs typeface="Calibri"/>
                <a:sym typeface="Calibri"/>
              </a:rPr>
              <a:t>, CC BY-SA 4.0 &lt;https://</a:t>
            </a:r>
            <a:r>
              <a:rPr lang="en-US" sz="1200" b="0" i="0" u="none" strike="noStrike" cap="none" dirty="0" err="1">
                <a:solidFill>
                  <a:schemeClr val="dk1"/>
                </a:solidFill>
                <a:latin typeface="Calibri"/>
                <a:ea typeface="Calibri"/>
                <a:cs typeface="Calibri"/>
                <a:sym typeface="Calibri"/>
              </a:rPr>
              <a:t>creativecommons.org</a:t>
            </a:r>
            <a:r>
              <a:rPr lang="en-US" sz="1200" b="0" i="0" u="none" strike="noStrike" cap="none" dirty="0">
                <a:solidFill>
                  <a:schemeClr val="dk1"/>
                </a:solidFill>
                <a:latin typeface="Calibri"/>
                <a:ea typeface="Calibri"/>
                <a:cs typeface="Calibri"/>
                <a:sym typeface="Calibri"/>
              </a:rPr>
              <a:t>/licenses/by-</a:t>
            </a:r>
            <a:r>
              <a:rPr lang="en-US" sz="1200" b="0" i="0" u="none" strike="noStrike" cap="none" dirty="0" err="1">
                <a:solidFill>
                  <a:schemeClr val="dk1"/>
                </a:solidFill>
                <a:latin typeface="Calibri"/>
                <a:ea typeface="Calibri"/>
                <a:cs typeface="Calibri"/>
                <a:sym typeface="Calibri"/>
              </a:rPr>
              <a:t>sa</a:t>
            </a:r>
            <a:r>
              <a:rPr lang="en-US" sz="1200" b="0" i="0" u="none" strike="noStrike" cap="none" dirty="0">
                <a:solidFill>
                  <a:schemeClr val="dk1"/>
                </a:solidFill>
                <a:latin typeface="Calibri"/>
                <a:ea typeface="Calibri"/>
                <a:cs typeface="Calibri"/>
                <a:sym typeface="Calibri"/>
              </a:rPr>
              <a:t>/4.0&gt;, via Wikimedia Commons​</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Feather​</a:t>
            </a:r>
            <a:endParaRPr dirty="0"/>
          </a:p>
          <a:p>
            <a:pPr marL="457200" lvl="0" indent="-22860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https://en.wikipedia.org/wiki/Feather#/media/File:BWfeather.jpg</a:t>
            </a:r>
            <a:r>
              <a:rPr lang="en-US" sz="1200" b="0" i="0" u="none" strike="noStrike" cap="none" dirty="0">
                <a:solidFill>
                  <a:schemeClr val="dk1"/>
                </a:solidFill>
                <a:latin typeface="Calibri"/>
                <a:ea typeface="Calibri"/>
                <a:cs typeface="Calibri"/>
                <a:sym typeface="Calibri"/>
              </a:rPr>
              <a:t>​</a:t>
            </a:r>
            <a:endParaRPr dirty="0"/>
          </a:p>
          <a:p>
            <a:pPr marL="457200" lvl="0" indent="-228600" algn="l" rtl="0">
              <a:lnSpc>
                <a:spcPct val="100000"/>
              </a:lnSpc>
              <a:spcBef>
                <a:spcPts val="0"/>
              </a:spcBef>
              <a:spcAft>
                <a:spcPts val="0"/>
              </a:spcAft>
              <a:buSzPts val="1400"/>
              <a:buNone/>
            </a:pPr>
            <a:r>
              <a:rPr lang="en-US" sz="1200" b="0" i="0" u="none" strike="noStrike" cap="none" dirty="0" err="1">
                <a:solidFill>
                  <a:schemeClr val="dk1"/>
                </a:solidFill>
                <a:latin typeface="Calibri"/>
                <a:ea typeface="Calibri"/>
                <a:cs typeface="Calibri"/>
                <a:sym typeface="Calibri"/>
              </a:rPr>
              <a:t>Attribution:Rita</a:t>
            </a:r>
            <a:r>
              <a:rPr lang="en-US" sz="1200" b="0" i="0" u="none" strike="noStrike" cap="none" dirty="0">
                <a:solidFill>
                  <a:schemeClr val="dk1"/>
                </a:solidFill>
                <a:latin typeface="Calibri"/>
                <a:ea typeface="Calibri"/>
                <a:cs typeface="Calibri"/>
                <a:sym typeface="Calibri"/>
              </a:rPr>
              <a:t> Ballantyne, CC0, via Wikimedia Commons</a:t>
            </a:r>
            <a:endParaRPr dirty="0"/>
          </a:p>
          <a:p>
            <a:pPr marL="0" lvl="0" indent="0" algn="l" rtl="0">
              <a:lnSpc>
                <a:spcPct val="100000"/>
              </a:lnSpc>
              <a:spcBef>
                <a:spcPts val="0"/>
              </a:spcBef>
              <a:spcAft>
                <a:spcPts val="0"/>
              </a:spcAft>
              <a:buSzPts val="1400"/>
              <a:buNone/>
            </a:pPr>
            <a:endParaRPr dirty="0"/>
          </a:p>
        </p:txBody>
      </p:sp>
      <p:sp>
        <p:nvSpPr>
          <p:cNvPr id="997" name="Google Shape;997;p1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54</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1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7" name="Google Shape;1007;p1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t>TEACHER NOTES: </a:t>
            </a:r>
          </a:p>
          <a:p>
            <a:pPr marL="457200" marR="0" lvl="0" indent="-228600" algn="l" rtl="0">
              <a:lnSpc>
                <a:spcPct val="100000"/>
              </a:lnSpc>
              <a:spcBef>
                <a:spcPts val="0"/>
              </a:spcBef>
              <a:spcAft>
                <a:spcPts val="0"/>
              </a:spcAft>
              <a:buClr>
                <a:srgbClr val="000000"/>
              </a:buClr>
              <a:buSzPts val="1400"/>
              <a:buFont typeface="Arial"/>
              <a:buNone/>
            </a:pPr>
            <a:r>
              <a:rPr lang="en-US" dirty="0"/>
              <a:t>This short video depicts the way that scientists use a trait like feathers to infer relatedness over time. This is an opportunity for you and your students to discuss the kinds of information/data scientists use to make claims like the one we are exploring here that birds are descended from dinosaurs. </a:t>
            </a:r>
          </a:p>
          <a:p>
            <a:pPr marL="457200" marR="0" lvl="0" indent="-228600" algn="l" rtl="0">
              <a:lnSpc>
                <a:spcPct val="100000"/>
              </a:lnSpc>
              <a:spcBef>
                <a:spcPts val="0"/>
              </a:spcBef>
              <a:spcAft>
                <a:spcPts val="0"/>
              </a:spcAft>
              <a:buClr>
                <a:srgbClr val="000000"/>
              </a:buClr>
              <a:buSzPts val="1400"/>
              <a:buFont typeface="Arial"/>
              <a:buNone/>
            </a:pPr>
            <a:endParaRPr lang="en-US" dirty="0"/>
          </a:p>
          <a:p>
            <a:pPr marL="457200" marR="0" lvl="0" indent="-228600" algn="l" rtl="0">
              <a:lnSpc>
                <a:spcPct val="100000"/>
              </a:lnSpc>
              <a:spcBef>
                <a:spcPts val="0"/>
              </a:spcBef>
              <a:spcAft>
                <a:spcPts val="0"/>
              </a:spcAft>
              <a:buClr>
                <a:srgbClr val="000000"/>
              </a:buClr>
              <a:buSzPts val="1400"/>
              <a:buFont typeface="Arial"/>
              <a:buNone/>
            </a:pPr>
            <a:r>
              <a:rPr lang="en-US" dirty="0"/>
              <a:t>SOURCES: </a:t>
            </a:r>
          </a:p>
          <a:p>
            <a:pPr marL="457200" marR="0" lvl="0" indent="-228600" algn="l" rtl="0">
              <a:lnSpc>
                <a:spcPct val="100000"/>
              </a:lnSpc>
              <a:spcBef>
                <a:spcPts val="0"/>
              </a:spcBef>
              <a:spcAft>
                <a:spcPts val="0"/>
              </a:spcAft>
              <a:buClr>
                <a:srgbClr val="000000"/>
              </a:buClr>
              <a:buSzPts val="1400"/>
              <a:buFont typeface="Arial"/>
              <a:buNone/>
            </a:pPr>
            <a:r>
              <a:rPr lang="en-US" dirty="0"/>
              <a:t>https://</a:t>
            </a:r>
            <a:r>
              <a:rPr lang="en-US" dirty="0" err="1"/>
              <a:t>www.youtube.com</a:t>
            </a:r>
            <a:r>
              <a:rPr lang="en-US" dirty="0"/>
              <a:t>/</a:t>
            </a:r>
            <a:r>
              <a:rPr lang="en-US" dirty="0" err="1"/>
              <a:t>watch?v</a:t>
            </a:r>
            <a:r>
              <a:rPr lang="en-US" dirty="0"/>
              <a:t>=hPLgfGX1I5Y</a:t>
            </a:r>
            <a:endParaRPr dirty="0"/>
          </a:p>
        </p:txBody>
      </p:sp>
      <p:sp>
        <p:nvSpPr>
          <p:cNvPr id="1008" name="Google Shape;1008;p1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55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Teacher notes: </a:t>
            </a:r>
          </a:p>
          <a:p>
            <a:pPr marL="0" lvl="0" indent="0" algn="l" rtl="0">
              <a:lnSpc>
                <a:spcPct val="100000"/>
              </a:lnSpc>
              <a:spcBef>
                <a:spcPts val="0"/>
              </a:spcBef>
              <a:spcAft>
                <a:spcPts val="0"/>
              </a:spcAft>
              <a:buSzPts val="1400"/>
              <a:buNone/>
            </a:pPr>
            <a:r>
              <a:rPr lang="en-US" dirty="0">
                <a:latin typeface="Arial"/>
                <a:ea typeface="Arial"/>
                <a:cs typeface="Arial"/>
                <a:sym typeface="Arial"/>
              </a:rPr>
              <a:t>Here and on the next several slides we have provided some visuals. We are not intending for this to be a lesson on the different geologic time periods so don’t be too worried if kids are speaking in very general terms. For example, we have included images that depict the Carbonif</a:t>
            </a:r>
            <a:r>
              <a:rPr lang="en-US" dirty="0">
                <a:solidFill>
                  <a:srgbClr val="000000"/>
                </a:solidFill>
                <a:latin typeface="Arial"/>
                <a:ea typeface="Arial"/>
                <a:cs typeface="Arial"/>
                <a:sym typeface="Arial"/>
              </a:rPr>
              <a:t>erous period and the Jurassic which are separated by long time periods and by the flora and fauna that dominated Earth. Use these images or your own to help prompt a discussion of how life on Earth has changed over time. This is not a lecture, but an opportunity to hear from your kids about how they picture life on Earth over time and what they know about how living things have changed in a broad sense. </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a:t>
            </a:r>
            <a:r>
              <a:rPr lang="en-US" dirty="0" err="1">
                <a:solidFill>
                  <a:srgbClr val="000000"/>
                </a:solidFill>
                <a:latin typeface="Arial"/>
                <a:ea typeface="Arial"/>
                <a:cs typeface="Arial"/>
                <a:sym typeface="Arial"/>
              </a:rPr>
              <a:t>Lepidodendron</a:t>
            </a:r>
            <a:r>
              <a:rPr lang="en-US" dirty="0">
                <a:solidFill>
                  <a:srgbClr val="000000"/>
                </a:solidFill>
                <a:latin typeface="Arial"/>
                <a:ea typeface="Arial"/>
                <a:cs typeface="Arial"/>
                <a:sym typeface="Arial"/>
              </a:rPr>
              <a:t> tree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commons.wikimedia.org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File:Lepidodendron.png</a:t>
            </a: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Tim </a:t>
            </a:r>
            <a:r>
              <a:rPr lang="en-US" dirty="0" err="1">
                <a:solidFill>
                  <a:srgbClr val="000000"/>
                </a:solidFill>
                <a:latin typeface="Arial"/>
                <a:ea typeface="Arial"/>
                <a:cs typeface="Arial"/>
                <a:sym typeface="Arial"/>
              </a:rPr>
              <a:t>Bertelink</a:t>
            </a:r>
            <a:r>
              <a:rPr lang="en-US" dirty="0">
                <a:solidFill>
                  <a:srgbClr val="000000"/>
                </a:solidFill>
                <a:latin typeface="Arial"/>
                <a:ea typeface="Arial"/>
                <a:cs typeface="Arial"/>
                <a:sym typeface="Arial"/>
              </a:rPr>
              <a:t>, CC BY-SA 4.0 &lt;https://</a:t>
            </a:r>
            <a:r>
              <a:rPr lang="en-US" dirty="0" err="1">
                <a:solidFill>
                  <a:srgbClr val="000000"/>
                </a:solidFill>
                <a:latin typeface="Arial"/>
                <a:ea typeface="Arial"/>
                <a:cs typeface="Arial"/>
                <a:sym typeface="Arial"/>
              </a:rPr>
              <a:t>creativecommons.org</a:t>
            </a:r>
            <a:r>
              <a:rPr lang="en-US" dirty="0">
                <a:solidFill>
                  <a:srgbClr val="000000"/>
                </a:solidFill>
                <a:latin typeface="Arial"/>
                <a:ea typeface="Arial"/>
                <a:cs typeface="Arial"/>
                <a:sym typeface="Arial"/>
              </a:rPr>
              <a:t>/licenses/by-</a:t>
            </a:r>
            <a:r>
              <a:rPr lang="en-US" dirty="0" err="1">
                <a:solidFill>
                  <a:srgbClr val="000000"/>
                </a:solidFill>
                <a:latin typeface="Arial"/>
                <a:ea typeface="Arial"/>
                <a:cs typeface="Arial"/>
                <a:sym typeface="Arial"/>
              </a:rPr>
              <a:t>sa</a:t>
            </a:r>
            <a:r>
              <a:rPr lang="en-US" dirty="0">
                <a:solidFill>
                  <a:srgbClr val="000000"/>
                </a:solidFill>
                <a:latin typeface="Arial"/>
                <a:ea typeface="Arial"/>
                <a:cs typeface="Arial"/>
                <a:sym typeface="Arial"/>
              </a:rPr>
              <a:t>/4.0&gt;, via Wikimedia Commons</a:t>
            </a: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Image</a:t>
            </a:r>
            <a:r>
              <a:rPr lang="en-US" dirty="0">
                <a:solidFill>
                  <a:srgbClr val="000000"/>
                </a:solidFill>
                <a:latin typeface="Arial"/>
                <a:ea typeface="Arial"/>
                <a:cs typeface="Arial"/>
                <a:sym typeface="Arial"/>
              </a:rPr>
              <a:t>: Plants of the Carboniferous age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effectLst/>
                <a:latin typeface="Calibri"/>
                <a:ea typeface="Calibri"/>
                <a:cs typeface="Calibri"/>
                <a:sym typeface="Calibri"/>
              </a:rPr>
              <a:t>URL: https://</a:t>
            </a:r>
            <a:r>
              <a:rPr lang="en-US" sz="1200" b="0" i="0" u="none" strike="noStrike" cap="none" dirty="0" err="1">
                <a:solidFill>
                  <a:schemeClr val="dk1"/>
                </a:solidFill>
                <a:effectLst/>
                <a:latin typeface="Calibri"/>
                <a:ea typeface="Calibri"/>
                <a:cs typeface="Calibri"/>
                <a:sym typeface="Calibri"/>
              </a:rPr>
              <a:t>commons.wikimedia.org</a:t>
            </a:r>
            <a:r>
              <a:rPr lang="en-US" sz="1200" b="0" i="0" u="none" strike="noStrike" cap="none" dirty="0">
                <a:solidFill>
                  <a:schemeClr val="dk1"/>
                </a:solidFill>
                <a:effectLst/>
                <a:latin typeface="Calibri"/>
                <a:ea typeface="Calibri"/>
                <a:cs typeface="Calibri"/>
                <a:sym typeface="Calibri"/>
              </a:rPr>
              <a:t>/wiki/File:Meyers_b15_s0272b.jpg</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i="1" dirty="0" err="1">
                <a:solidFill>
                  <a:srgbClr val="000000"/>
                </a:solidFill>
                <a:latin typeface="Arial"/>
                <a:ea typeface="Arial"/>
                <a:cs typeface="Arial"/>
                <a:sym typeface="Arial"/>
              </a:rPr>
              <a:t>Bibliographisches</a:t>
            </a:r>
            <a:r>
              <a:rPr lang="en-US" i="1" dirty="0">
                <a:solidFill>
                  <a:srgbClr val="000000"/>
                </a:solidFill>
                <a:latin typeface="Arial"/>
                <a:ea typeface="Arial"/>
                <a:cs typeface="Arial"/>
                <a:sym typeface="Arial"/>
              </a:rPr>
              <a:t> </a:t>
            </a:r>
            <a:r>
              <a:rPr lang="en-US" i="1" dirty="0" err="1">
                <a:solidFill>
                  <a:srgbClr val="000000"/>
                </a:solidFill>
                <a:latin typeface="Arial"/>
                <a:ea typeface="Arial"/>
                <a:cs typeface="Arial"/>
                <a:sym typeface="Arial"/>
              </a:rPr>
              <a:t>Institut</a:t>
            </a:r>
            <a:r>
              <a:rPr lang="en-US" i="1" dirty="0">
                <a:solidFill>
                  <a:srgbClr val="000000"/>
                </a:solidFill>
                <a:latin typeface="Arial"/>
                <a:ea typeface="Arial"/>
                <a:cs typeface="Arial"/>
                <a:sym typeface="Arial"/>
              </a:rPr>
              <a:t>, Public domain, via Wikimedia Commons</a:t>
            </a:r>
          </a:p>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Giant dragonfly</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commons.wikimedia.org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File:Gfp-giant-dragonfly-meganeura.jpg</a:t>
            </a: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a:t>
            </a:r>
            <a:r>
              <a:rPr lang="en-US" i="1" dirty="0">
                <a:solidFill>
                  <a:srgbClr val="000000"/>
                </a:solidFill>
                <a:latin typeface="Arial"/>
                <a:ea typeface="Arial"/>
                <a:cs typeface="Arial"/>
                <a:sym typeface="Arial"/>
              </a:rPr>
              <a:t>Yinan Chen, Public Domain, via Wikimedia Commons</a:t>
            </a: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a:t>
            </a:r>
            <a:r>
              <a:rPr lang="en-US" dirty="0" err="1">
                <a:solidFill>
                  <a:srgbClr val="000000"/>
                </a:solidFill>
                <a:latin typeface="Arial"/>
                <a:ea typeface="Arial"/>
                <a:cs typeface="Arial"/>
                <a:sym typeface="Arial"/>
              </a:rPr>
              <a:t>Meganeura</a:t>
            </a:r>
            <a:r>
              <a:rPr lang="en-US" dirty="0">
                <a:solidFill>
                  <a:srgbClr val="000000"/>
                </a:solidFill>
                <a:latin typeface="Arial"/>
                <a:ea typeface="Arial"/>
                <a:cs typeface="Arial"/>
                <a:sym typeface="Arial"/>
              </a:rPr>
              <a:t>(giant dragonfly) size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a:t>
            </a:r>
            <a:r>
              <a:rPr lang="en-US" dirty="0" err="1">
                <a:solidFill>
                  <a:srgbClr val="000000"/>
                </a:solidFill>
                <a:latin typeface="Arial"/>
                <a:ea typeface="Arial"/>
                <a:cs typeface="Arial"/>
                <a:sym typeface="Arial"/>
              </a:rPr>
              <a:t>commons.wikimedia.org</a:t>
            </a:r>
            <a:r>
              <a:rPr lang="en-US" dirty="0">
                <a:solidFill>
                  <a:srgbClr val="000000"/>
                </a:solidFill>
                <a:latin typeface="Arial"/>
                <a:ea typeface="Arial"/>
                <a:cs typeface="Arial"/>
                <a:sym typeface="Arial"/>
              </a:rPr>
              <a:t>/wiki/</a:t>
            </a:r>
            <a:r>
              <a:rPr lang="en-US" dirty="0" err="1">
                <a:solidFill>
                  <a:srgbClr val="000000"/>
                </a:solidFill>
                <a:latin typeface="Arial"/>
                <a:ea typeface="Arial"/>
                <a:cs typeface="Arial"/>
                <a:sym typeface="Arial"/>
              </a:rPr>
              <a:t>File:Meganeura-size.jpg</a:t>
            </a: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prehistoric wildlife, CC BY-SA 4.0 &lt;https://</a:t>
            </a:r>
            <a:r>
              <a:rPr lang="en-US" dirty="0" err="1">
                <a:solidFill>
                  <a:srgbClr val="000000"/>
                </a:solidFill>
                <a:latin typeface="Arial"/>
                <a:ea typeface="Arial"/>
                <a:cs typeface="Arial"/>
                <a:sym typeface="Arial"/>
              </a:rPr>
              <a:t>creativecommons.org</a:t>
            </a:r>
            <a:r>
              <a:rPr lang="en-US" dirty="0">
                <a:solidFill>
                  <a:srgbClr val="000000"/>
                </a:solidFill>
                <a:latin typeface="Arial"/>
                <a:ea typeface="Arial"/>
                <a:cs typeface="Arial"/>
                <a:sym typeface="Arial"/>
              </a:rPr>
              <a:t>/licenses/by-</a:t>
            </a:r>
            <a:r>
              <a:rPr lang="en-US" dirty="0" err="1">
                <a:solidFill>
                  <a:srgbClr val="000000"/>
                </a:solidFill>
                <a:latin typeface="Arial"/>
                <a:ea typeface="Arial"/>
                <a:cs typeface="Arial"/>
                <a:sym typeface="Arial"/>
              </a:rPr>
              <a:t>sa</a:t>
            </a:r>
            <a:r>
              <a:rPr lang="en-US" dirty="0">
                <a:solidFill>
                  <a:srgbClr val="000000"/>
                </a:solidFill>
                <a:latin typeface="Arial"/>
                <a:ea typeface="Arial"/>
                <a:cs typeface="Arial"/>
                <a:sym typeface="Arial"/>
              </a:rPr>
              <a:t>/4.0&gt;, via Wikimedia Commons</a:t>
            </a:r>
            <a:endParaRPr dirty="0">
              <a:latin typeface="Arial"/>
              <a:ea typeface="Arial"/>
              <a:cs typeface="Arial"/>
              <a:sym typeface="Arial"/>
            </a:endParaRPr>
          </a:p>
        </p:txBody>
      </p:sp>
      <p:sp>
        <p:nvSpPr>
          <p:cNvPr id="604" name="Google Shape;604;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p1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a:t>
            </a:r>
          </a:p>
          <a:p>
            <a:pPr marL="0" lvl="0" indent="0" algn="l" rtl="0">
              <a:lnSpc>
                <a:spcPct val="100000"/>
              </a:lnSpc>
              <a:spcBef>
                <a:spcPts val="0"/>
              </a:spcBef>
              <a:spcAft>
                <a:spcPts val="0"/>
              </a:spcAft>
              <a:buSzPts val="1400"/>
              <a:buNone/>
            </a:pPr>
            <a:r>
              <a:rPr lang="en-US" dirty="0"/>
              <a:t>This slide and the next are important to help kids consider the ”trees” and hopefully come up with the idea of branching and what that means for the existence/persistence of particular traits. You could take this up quickly or spend some time on it by asking kids how they would depict these organisms in a “tree”.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SOURCES:</a:t>
            </a: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rgbClr val="000000"/>
              </a:buClr>
              <a:buSzPts val="1400"/>
              <a:buFont typeface="Arial"/>
              <a:buNone/>
            </a:pPr>
            <a:r>
              <a:rPr lang="en-US" b="0" i="0" dirty="0"/>
              <a:t>Image: </a:t>
            </a:r>
            <a:r>
              <a:rPr lang="en-US" b="0" i="0" dirty="0" err="1"/>
              <a:t>Sinosauropteryx</a:t>
            </a:r>
            <a:endParaRPr b="0" i="0" dirty="0"/>
          </a:p>
          <a:p>
            <a:pPr marL="0" marR="0" lvl="0" indent="0" algn="l" rtl="0">
              <a:lnSpc>
                <a:spcPct val="100000"/>
              </a:lnSpc>
              <a:spcBef>
                <a:spcPts val="0"/>
              </a:spcBef>
              <a:spcAft>
                <a:spcPts val="0"/>
              </a:spcAft>
              <a:buClr>
                <a:srgbClr val="000000"/>
              </a:buClr>
              <a:buSzPts val="1400"/>
              <a:buFont typeface="Arial"/>
              <a:buNone/>
            </a:pPr>
            <a:r>
              <a:rPr lang="en-US" b="0" i="0" dirty="0"/>
              <a:t>File URL: https://</a:t>
            </a:r>
            <a:r>
              <a:rPr lang="en-US" b="0" i="0" dirty="0" err="1"/>
              <a:t>upload.wikimedia.org</a:t>
            </a:r>
            <a:r>
              <a:rPr lang="en-US" b="0" i="0" dirty="0"/>
              <a:t>/</a:t>
            </a:r>
            <a:r>
              <a:rPr lang="en-US" b="0" i="0" dirty="0" err="1"/>
              <a:t>wikipedia</a:t>
            </a:r>
            <a:r>
              <a:rPr lang="en-US" b="0" i="0" dirty="0"/>
              <a:t>/commons/c/</a:t>
            </a:r>
            <a:r>
              <a:rPr lang="en-US" b="0" i="0" dirty="0" err="1"/>
              <a:t>ce</a:t>
            </a:r>
            <a:r>
              <a:rPr lang="en-US" b="0" i="0" dirty="0"/>
              <a:t>/</a:t>
            </a:r>
            <a:r>
              <a:rPr lang="en-US" b="0" i="0" dirty="0" err="1"/>
              <a:t>Sinosauropteryx_color.jpg</a:t>
            </a:r>
            <a:endParaRPr dirty="0"/>
          </a:p>
          <a:p>
            <a:pPr marL="0" marR="0" lvl="0" indent="0" algn="l" rtl="0">
              <a:lnSpc>
                <a:spcPct val="100000"/>
              </a:lnSpc>
              <a:spcBef>
                <a:spcPts val="0"/>
              </a:spcBef>
              <a:spcAft>
                <a:spcPts val="0"/>
              </a:spcAft>
              <a:buClr>
                <a:srgbClr val="000000"/>
              </a:buClr>
              <a:buSzPts val="1400"/>
              <a:buFont typeface="Arial"/>
              <a:buNone/>
            </a:pPr>
            <a:r>
              <a:rPr lang="en-US" b="0" i="0" dirty="0"/>
              <a:t>Attribution: </a:t>
            </a:r>
            <a:r>
              <a:rPr lang="en-US" b="0" i="0" dirty="0" err="1"/>
              <a:t>Fiann</a:t>
            </a:r>
            <a:r>
              <a:rPr lang="en-US" b="0" i="0" dirty="0"/>
              <a:t> M. Smithwick, Robert Nicholls, Innes C. Cuthill, Jakob </a:t>
            </a:r>
            <a:r>
              <a:rPr lang="en-US" b="0" i="0" dirty="0" err="1"/>
              <a:t>Vinther</a:t>
            </a:r>
            <a:r>
              <a:rPr lang="en-US" b="0" i="0" dirty="0"/>
              <a:t>, CC BY 4.0 &lt;https://</a:t>
            </a:r>
            <a:r>
              <a:rPr lang="en-US" b="0" i="0" dirty="0" err="1"/>
              <a:t>creativecommons.org</a:t>
            </a:r>
            <a:r>
              <a:rPr lang="en-US" b="0" i="0" dirty="0"/>
              <a:t>/licenses/by/4.0&gt;, via Wikimedia Commons</a:t>
            </a: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rgbClr val="000000"/>
              </a:buClr>
              <a:buSzPts val="1400"/>
              <a:buFont typeface="Arial"/>
              <a:buNone/>
            </a:pPr>
            <a:r>
              <a:rPr lang="en-US" b="0" i="0" dirty="0"/>
              <a:t>Image: </a:t>
            </a:r>
            <a:r>
              <a:rPr lang="en-US" b="0" i="0" dirty="0" err="1"/>
              <a:t>Dilong</a:t>
            </a:r>
            <a:endParaRPr b="0" i="0" dirty="0"/>
          </a:p>
          <a:p>
            <a:pPr marL="0" lvl="0" indent="0" algn="l" rtl="0">
              <a:lnSpc>
                <a:spcPct val="100000"/>
              </a:lnSpc>
              <a:spcBef>
                <a:spcPts val="0"/>
              </a:spcBef>
              <a:spcAft>
                <a:spcPts val="0"/>
              </a:spcAft>
              <a:buSzPts val="1400"/>
              <a:buNone/>
            </a:pPr>
            <a:r>
              <a:rPr lang="en-US" dirty="0"/>
              <a:t>File URL: https://</a:t>
            </a:r>
            <a:r>
              <a:rPr lang="en-US" dirty="0" err="1"/>
              <a:t>upload.wikimedia.org</a:t>
            </a:r>
            <a:r>
              <a:rPr lang="en-US" dirty="0"/>
              <a:t>/</a:t>
            </a:r>
            <a:r>
              <a:rPr lang="en-US" dirty="0" err="1"/>
              <a:t>wikipedia</a:t>
            </a:r>
            <a:r>
              <a:rPr lang="en-US" dirty="0"/>
              <a:t>/commons/7/7d/Dilong_paradoxus_scratching_the_head_01.JPG</a:t>
            </a:r>
            <a:endParaRPr dirty="0"/>
          </a:p>
          <a:p>
            <a:pPr marL="0" lvl="0" indent="0" algn="l" rtl="0">
              <a:lnSpc>
                <a:spcPct val="100000"/>
              </a:lnSpc>
              <a:spcBef>
                <a:spcPts val="0"/>
              </a:spcBef>
              <a:spcAft>
                <a:spcPts val="0"/>
              </a:spcAft>
              <a:buSzPts val="1400"/>
              <a:buNone/>
            </a:pPr>
            <a:r>
              <a:rPr lang="en-US" dirty="0"/>
              <a:t>Attribution: </a:t>
            </a:r>
            <a:r>
              <a:rPr lang="en-US" dirty="0" err="1"/>
              <a:t>Conty</a:t>
            </a:r>
            <a:r>
              <a:rPr lang="en-US" dirty="0"/>
              <a:t>, CC BY 3.0 &lt;https://</a:t>
            </a:r>
            <a:r>
              <a:rPr lang="en-US" dirty="0" err="1"/>
              <a:t>creativecommons.org</a:t>
            </a:r>
            <a:r>
              <a:rPr lang="en-US" dirty="0"/>
              <a:t>/licenses/by/3.0&gt;, via Wikimedia Commons</a:t>
            </a: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rgbClr val="000000"/>
              </a:buClr>
              <a:buSzPts val="1400"/>
              <a:buFont typeface="Arial"/>
              <a:buNone/>
            </a:pPr>
            <a:r>
              <a:rPr lang="en-US" b="0" i="0" dirty="0"/>
              <a:t>Image: </a:t>
            </a:r>
            <a:r>
              <a:rPr lang="en-US" b="0" i="0" dirty="0" err="1"/>
              <a:t>Caudipteryx</a:t>
            </a:r>
            <a:endParaRPr b="0" i="0" dirty="0"/>
          </a:p>
          <a:p>
            <a:pPr marL="0" lvl="0" indent="0" algn="l" rtl="0">
              <a:lnSpc>
                <a:spcPct val="100000"/>
              </a:lnSpc>
              <a:spcBef>
                <a:spcPts val="0"/>
              </a:spcBef>
              <a:spcAft>
                <a:spcPts val="0"/>
              </a:spcAft>
              <a:buSzPts val="1400"/>
              <a:buNone/>
            </a:pPr>
            <a:r>
              <a:rPr lang="en-US" dirty="0"/>
              <a:t>File URL: https://</a:t>
            </a:r>
            <a:r>
              <a:rPr lang="en-US" dirty="0" err="1"/>
              <a:t>upload.wikimedia.org</a:t>
            </a:r>
            <a:r>
              <a:rPr lang="en-US" dirty="0"/>
              <a:t>/</a:t>
            </a:r>
            <a:r>
              <a:rPr lang="en-US" dirty="0" err="1"/>
              <a:t>wikipedia</a:t>
            </a:r>
            <a:r>
              <a:rPr lang="en-US" dirty="0"/>
              <a:t>/commons/4/40/Caudipteryx2mmartyniuk.png</a:t>
            </a:r>
            <a:endParaRPr dirty="0"/>
          </a:p>
          <a:p>
            <a:pPr marL="0" lvl="0" indent="0" algn="l" rtl="0">
              <a:lnSpc>
                <a:spcPct val="100000"/>
              </a:lnSpc>
              <a:spcBef>
                <a:spcPts val="0"/>
              </a:spcBef>
              <a:spcAft>
                <a:spcPts val="0"/>
              </a:spcAft>
              <a:buSzPts val="1400"/>
              <a:buNone/>
            </a:pPr>
            <a:r>
              <a:rPr lang="en-US" dirty="0"/>
              <a:t>Attribution: Matt </a:t>
            </a:r>
            <a:r>
              <a:rPr lang="en-US" dirty="0" err="1"/>
              <a:t>Martyniuk</a:t>
            </a:r>
            <a:r>
              <a:rPr lang="en-US" dirty="0"/>
              <a:t> Dinoguy2, CC BY-SA 3.0 &lt;https://</a:t>
            </a:r>
            <a:r>
              <a:rPr lang="en-US" dirty="0" err="1"/>
              <a:t>creativecommons.org</a:t>
            </a:r>
            <a:r>
              <a:rPr lang="en-US" dirty="0"/>
              <a:t>/licenses/by-</a:t>
            </a:r>
            <a:r>
              <a:rPr lang="en-US" dirty="0" err="1"/>
              <a:t>sa</a:t>
            </a:r>
            <a:r>
              <a:rPr lang="en-US" dirty="0"/>
              <a:t>/3.0&gt;, via Wikimedia Commons</a:t>
            </a:r>
            <a:endParaRPr dirty="0"/>
          </a:p>
        </p:txBody>
      </p:sp>
      <p:sp>
        <p:nvSpPr>
          <p:cNvPr id="1014" name="Google Shape;1014;p1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1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6" name="Google Shape;1026;p1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dirty="0"/>
              <a:t>Teacher Notes: </a:t>
            </a:r>
            <a:endParaRPr dirty="0"/>
          </a:p>
          <a:p>
            <a:pPr marL="457200" marR="0" lvl="0" indent="-228600" algn="l" rtl="0">
              <a:lnSpc>
                <a:spcPct val="100000"/>
              </a:lnSpc>
              <a:spcBef>
                <a:spcPts val="0"/>
              </a:spcBef>
              <a:spcAft>
                <a:spcPts val="0"/>
              </a:spcAft>
              <a:buClr>
                <a:srgbClr val="000000"/>
              </a:buClr>
              <a:buSzPts val="1400"/>
              <a:buFont typeface="Arial"/>
              <a:buNone/>
            </a:pPr>
            <a:r>
              <a:rPr lang="en-US" dirty="0"/>
              <a:t>This example of a genus of ancient bird (Ichthyornis) that had many of the modern bird traits and a genus of therapod dinosaur (Oviraptor) that lived during the same period is meant to help kids to come up with the branching idea of the model. Basically, by showing them this we are showing them evidence that the appearance of birds did not mean that dinosaurs disappeared or that all dinosaurs just turned into birds. The idea is to solidify the idea of branching rather than only succession (one thing becoming another).  </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US" dirty="0"/>
              <a:t>SOURCES:</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US" b="0" i="0" dirty="0"/>
              <a:t>Image :Ichthyornis – Seabird-like ancient bird from the Late Cretaceous period.</a:t>
            </a:r>
            <a:endParaRPr b="0" i="0" dirty="0"/>
          </a:p>
          <a:p>
            <a:pPr marL="457200" marR="0" lvl="0" indent="-228600" algn="l" rtl="0">
              <a:lnSpc>
                <a:spcPct val="100000"/>
              </a:lnSpc>
              <a:spcBef>
                <a:spcPts val="0"/>
              </a:spcBef>
              <a:spcAft>
                <a:spcPts val="0"/>
              </a:spcAft>
              <a:buClr>
                <a:srgbClr val="000000"/>
              </a:buClr>
              <a:buSzPts val="1400"/>
              <a:buFont typeface="Arial"/>
              <a:buNone/>
            </a:pPr>
            <a:r>
              <a:rPr lang="en-US" b="0" i="0" dirty="0"/>
              <a:t>File URL: https://</a:t>
            </a:r>
            <a:r>
              <a:rPr lang="en-US" b="0" i="0" dirty="0" err="1"/>
              <a:t>upload.wikimedia.org</a:t>
            </a:r>
            <a:r>
              <a:rPr lang="en-US" b="0" i="0" dirty="0"/>
              <a:t>/</a:t>
            </a:r>
            <a:r>
              <a:rPr lang="en-US" b="0" i="0" dirty="0" err="1"/>
              <a:t>wikipedia</a:t>
            </a:r>
            <a:r>
              <a:rPr lang="en-US" b="0" i="0" dirty="0"/>
              <a:t>/commons/e/e7/</a:t>
            </a:r>
            <a:r>
              <a:rPr lang="en-US" b="0" i="0" dirty="0" err="1"/>
              <a:t>Ichthyornis_restoration.jpeg</a:t>
            </a:r>
            <a:endParaRPr b="0" i="0" dirty="0"/>
          </a:p>
          <a:p>
            <a:pPr marL="457200" marR="0" lvl="0" indent="-228600" algn="l" rtl="0">
              <a:lnSpc>
                <a:spcPct val="100000"/>
              </a:lnSpc>
              <a:spcBef>
                <a:spcPts val="0"/>
              </a:spcBef>
              <a:spcAft>
                <a:spcPts val="0"/>
              </a:spcAft>
              <a:buClr>
                <a:srgbClr val="000000"/>
              </a:buClr>
              <a:buSzPts val="1400"/>
              <a:buFont typeface="Arial"/>
              <a:buNone/>
            </a:pPr>
            <a:r>
              <a:rPr lang="en-US" b="0" i="0" dirty="0"/>
              <a:t>Attribution: El </a:t>
            </a:r>
            <a:r>
              <a:rPr lang="en-US" b="0" i="0" dirty="0" err="1"/>
              <a:t>fosilmaníaco</a:t>
            </a:r>
            <a:r>
              <a:rPr lang="en-US" b="0" i="0" dirty="0"/>
              <a:t>, CC BY-SA 4.0 &lt;https://</a:t>
            </a:r>
            <a:r>
              <a:rPr lang="en-US" b="0" i="0" dirty="0" err="1"/>
              <a:t>creativecommons.org</a:t>
            </a:r>
            <a:r>
              <a:rPr lang="en-US" b="0" i="0" dirty="0"/>
              <a:t>/licenses/by-</a:t>
            </a:r>
            <a:r>
              <a:rPr lang="en-US" b="0" i="0" dirty="0" err="1"/>
              <a:t>sa</a:t>
            </a:r>
            <a:r>
              <a:rPr lang="en-US" b="0" i="0" dirty="0"/>
              <a:t>/4.0&gt;, via Wikimedia Commons</a:t>
            </a:r>
            <a:endParaRPr b="0" i="0" dirty="0"/>
          </a:p>
          <a:p>
            <a:pPr marL="457200" marR="0" lvl="0" indent="-228600" algn="l" rtl="0">
              <a:lnSpc>
                <a:spcPct val="100000"/>
              </a:lnSpc>
              <a:spcBef>
                <a:spcPts val="0"/>
              </a:spcBef>
              <a:spcAft>
                <a:spcPts val="0"/>
              </a:spcAft>
              <a:buClr>
                <a:srgbClr val="000000"/>
              </a:buClr>
              <a:buSzPts val="1400"/>
              <a:buFont typeface="Arial"/>
              <a:buNone/>
            </a:pPr>
            <a:endParaRPr b="0" i="0" dirty="0"/>
          </a:p>
          <a:p>
            <a:pPr marL="457200" marR="0" lvl="0" indent="-228600" algn="l" rtl="0">
              <a:lnSpc>
                <a:spcPct val="100000"/>
              </a:lnSpc>
              <a:spcBef>
                <a:spcPts val="0"/>
              </a:spcBef>
              <a:spcAft>
                <a:spcPts val="0"/>
              </a:spcAft>
              <a:buClr>
                <a:srgbClr val="000000"/>
              </a:buClr>
              <a:buSzPts val="1400"/>
              <a:buFont typeface="Arial"/>
              <a:buNone/>
            </a:pPr>
            <a:r>
              <a:rPr lang="en-US" b="0" i="0" dirty="0"/>
              <a:t>Image: Oviraptor </a:t>
            </a:r>
            <a:r>
              <a:rPr lang="en-US" dirty="0"/>
              <a:t>– Genus of therapod dinosaur from the Late Cretaceous period.</a:t>
            </a:r>
            <a:endParaRPr dirty="0"/>
          </a:p>
          <a:p>
            <a:pPr marL="457200" marR="0" lvl="0" indent="-228600" algn="l" rtl="0">
              <a:lnSpc>
                <a:spcPct val="100000"/>
              </a:lnSpc>
              <a:spcBef>
                <a:spcPts val="0"/>
              </a:spcBef>
              <a:spcAft>
                <a:spcPts val="0"/>
              </a:spcAft>
              <a:buClr>
                <a:srgbClr val="000000"/>
              </a:buClr>
              <a:buSzPts val="1400"/>
              <a:buFont typeface="Arial"/>
              <a:buNone/>
            </a:pPr>
            <a:r>
              <a:rPr lang="en-US" dirty="0"/>
              <a:t>URL: https://</a:t>
            </a:r>
            <a:r>
              <a:rPr lang="en-US" dirty="0" err="1"/>
              <a:t>upload.wikimedia.org</a:t>
            </a:r>
            <a:r>
              <a:rPr lang="en-US" dirty="0"/>
              <a:t>/</a:t>
            </a:r>
            <a:r>
              <a:rPr lang="en-US" dirty="0" err="1"/>
              <a:t>wikipedia</a:t>
            </a:r>
            <a:r>
              <a:rPr lang="en-US" dirty="0"/>
              <a:t>/commons/1/1d/Dinosaurios_Park%2C_Oviraptor.JPG</a:t>
            </a:r>
            <a:endParaRPr dirty="0"/>
          </a:p>
          <a:p>
            <a:pPr marL="457200" marR="0" lvl="0" indent="-228600" algn="l" rtl="0">
              <a:lnSpc>
                <a:spcPct val="100000"/>
              </a:lnSpc>
              <a:spcBef>
                <a:spcPts val="0"/>
              </a:spcBef>
              <a:spcAft>
                <a:spcPts val="0"/>
              </a:spcAft>
              <a:buClr>
                <a:srgbClr val="000000"/>
              </a:buClr>
              <a:buSzPts val="1400"/>
              <a:buFont typeface="Arial"/>
              <a:buNone/>
            </a:pPr>
            <a:r>
              <a:rPr lang="en-US" dirty="0"/>
              <a:t>Attribution: </a:t>
            </a:r>
            <a:r>
              <a:rPr lang="en-US" dirty="0" err="1"/>
              <a:t>HombreDHojalata</a:t>
            </a:r>
            <a:r>
              <a:rPr lang="en-US" dirty="0"/>
              <a:t>, CC BY-SA 3.0 &lt;https://</a:t>
            </a:r>
            <a:r>
              <a:rPr lang="en-US" dirty="0" err="1"/>
              <a:t>creativecommons.org</a:t>
            </a:r>
            <a:r>
              <a:rPr lang="en-US" dirty="0"/>
              <a:t>/licenses/by-</a:t>
            </a:r>
            <a:r>
              <a:rPr lang="en-US" dirty="0" err="1"/>
              <a:t>sa</a:t>
            </a:r>
            <a:r>
              <a:rPr lang="en-US" dirty="0"/>
              <a:t>/3.0&gt;, via Wikimedia Commons</a:t>
            </a:r>
            <a:endParaRPr dirty="0"/>
          </a:p>
        </p:txBody>
      </p:sp>
      <p:sp>
        <p:nvSpPr>
          <p:cNvPr id="1027" name="Google Shape;1027;p1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highlight>
                  <a:srgbClr val="FFFF00"/>
                </a:highlight>
              </a:rPr>
              <a:t>TEACHER NOTES:</a:t>
            </a:r>
          </a:p>
          <a:p>
            <a:pPr marL="0" lvl="0" indent="0" algn="l" rtl="0">
              <a:lnSpc>
                <a:spcPct val="100000"/>
              </a:lnSpc>
              <a:spcBef>
                <a:spcPts val="0"/>
              </a:spcBef>
              <a:spcAft>
                <a:spcPts val="0"/>
              </a:spcAft>
              <a:buSzPts val="1400"/>
              <a:buNone/>
            </a:pPr>
            <a:r>
              <a:rPr lang="en-US" dirty="0">
                <a:highlight>
                  <a:srgbClr val="FFFF00"/>
                </a:highlight>
              </a:rPr>
              <a:t>The big idea we are hoping to get here is that new species come from existing species. In other words, in the fossil record we see “descent with modification”. They do not need to be using that phrase exactly although you may want to introduce it to them once you have had a conversation about it. This Doodle is in service of coming up with a model idea that captures what we have been exploring with the birds.</a:t>
            </a:r>
          </a:p>
          <a:p>
            <a:pPr marL="0" lvl="0" indent="0" algn="l" rtl="0">
              <a:lnSpc>
                <a:spcPct val="100000"/>
              </a:lnSpc>
              <a:spcBef>
                <a:spcPts val="0"/>
              </a:spcBef>
              <a:spcAft>
                <a:spcPts val="0"/>
              </a:spcAft>
              <a:buSzPts val="1400"/>
              <a:buNone/>
            </a:pPr>
            <a:endParaRPr dirty="0">
              <a:highlight>
                <a:srgbClr val="FFFF00"/>
              </a:highlight>
            </a:endParaRPr>
          </a:p>
        </p:txBody>
      </p:sp>
      <p:sp>
        <p:nvSpPr>
          <p:cNvPr id="1037" name="Google Shape;1037;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4" name="Google Shape;1044;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TEACHER NOTES: We use the </a:t>
            </a:r>
            <a:r>
              <a:rPr lang="en-US" dirty="0" err="1"/>
              <a:t>dino</a:t>
            </a:r>
            <a:r>
              <a:rPr lang="en-US" dirty="0"/>
              <a:t> to bird phenomenon to refine our question and to get at the idea of “descent with modification” and  lineage. This can be boiled down to the model idea that new species come about when existing species branch off and each branch changes over time. Those branches may persist in a similar form, change, branch again, or go extinct.  </a:t>
            </a:r>
            <a:endParaRPr dirty="0"/>
          </a:p>
          <a:p>
            <a:pPr marL="0" lvl="0" indent="0" algn="l" rtl="0">
              <a:lnSpc>
                <a:spcPct val="100000"/>
              </a:lnSpc>
              <a:spcBef>
                <a:spcPts val="0"/>
              </a:spcBef>
              <a:spcAft>
                <a:spcPts val="0"/>
              </a:spcAft>
              <a:buSzPts val="1400"/>
              <a:buNone/>
            </a:pPr>
            <a:endParaRPr dirty="0"/>
          </a:p>
        </p:txBody>
      </p:sp>
      <p:sp>
        <p:nvSpPr>
          <p:cNvPr id="1045" name="Google Shape;1045;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59</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 idea that new species come from existing species is an important model idea but it also implies a revision/refinement of our driving question. Here we have given the wording of this revision on the slide but you may consider having it emerge from students. An alternative way to think about this is to wonder what exactly is happening at a “branch” in the ”tree”. This is part of what we take up in the next learning segment.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6326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4" name="Google Shape;1054;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TEACHER NOTES:</a:t>
            </a:r>
            <a:endParaRPr/>
          </a:p>
          <a:p>
            <a:pPr marL="0" lvl="0" indent="0" algn="l" rtl="0">
              <a:lnSpc>
                <a:spcPct val="100000"/>
              </a:lnSpc>
              <a:spcBef>
                <a:spcPts val="0"/>
              </a:spcBef>
              <a:spcAft>
                <a:spcPts val="0"/>
              </a:spcAft>
              <a:buSzPts val="1400"/>
              <a:buNone/>
            </a:pPr>
            <a:r>
              <a:rPr lang="en-US"/>
              <a:t>Not meant for students. </a:t>
            </a:r>
            <a:endParaRPr/>
          </a:p>
        </p:txBody>
      </p:sp>
      <p:sp>
        <p:nvSpPr>
          <p:cNvPr id="826" name="Google Shape;826;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62</a:t>
            </a:fld>
            <a:endParaRPr/>
          </a:p>
        </p:txBody>
      </p:sp>
    </p:spTree>
    <p:extLst>
      <p:ext uri="{BB962C8B-B14F-4D97-AF65-F5344CB8AC3E}">
        <p14:creationId xmlns:p14="http://schemas.microsoft.com/office/powerpoint/2010/main" val="22015082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an opportunity for students consider a little bit more explicitly what is happening when we say a species branches or splits into 2 or more. You might draw their attention back to the bird lineage and remind them of the astounding ~10,000 different species we see on Earth today. How many branching events might that imply over time? Give them a chance to write down some initial ideas.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35126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 We didn’t talk about any other finches in the Galapagos earlier in the year, but now we give students a few minutes to think about whether it makes sense that there might be other species in the archipelago.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SOURCES:</a:t>
            </a:r>
            <a:endParaRPr dirty="0"/>
          </a:p>
          <a:p>
            <a:pPr marL="0" lvl="0" indent="0" algn="l" rtl="0">
              <a:lnSpc>
                <a:spcPct val="100000"/>
              </a:lnSpc>
              <a:spcBef>
                <a:spcPts val="0"/>
              </a:spcBef>
              <a:spcAft>
                <a:spcPts val="0"/>
              </a:spcAft>
              <a:buSzPts val="1400"/>
              <a:buNone/>
            </a:pPr>
            <a:r>
              <a:rPr lang="en-US" dirty="0" err="1"/>
              <a:t>Img</a:t>
            </a:r>
            <a:r>
              <a:rPr lang="en-US" dirty="0"/>
              <a:t>: Galapagos Islands Topographic Map</a:t>
            </a:r>
            <a:endParaRPr dirty="0"/>
          </a:p>
          <a:p>
            <a:pPr marL="0" lvl="0" indent="0" algn="l" rtl="0">
              <a:lnSpc>
                <a:spcPct val="100000"/>
              </a:lnSpc>
              <a:spcBef>
                <a:spcPts val="0"/>
              </a:spcBef>
              <a:spcAft>
                <a:spcPts val="0"/>
              </a:spcAft>
              <a:buSzPts val="1400"/>
              <a:buNone/>
            </a:pPr>
            <a:r>
              <a:rPr lang="en-US" dirty="0" err="1"/>
              <a:t>url</a:t>
            </a:r>
            <a:r>
              <a:rPr lang="en-US" dirty="0"/>
              <a:t>: </a:t>
            </a:r>
            <a:r>
              <a:rPr lang="en-US" u="sng" dirty="0">
                <a:solidFill>
                  <a:schemeClr val="hlink"/>
                </a:solidFill>
                <a:hlinkClick r:id="rId3"/>
              </a:rPr>
              <a:t>https://commons.wikimedia.org/wiki/File:Galapagos_Islands_topographic_map-fr.png</a:t>
            </a:r>
            <a:endParaRPr dirty="0"/>
          </a:p>
          <a:p>
            <a:pPr marL="0" lvl="0" indent="0" algn="l" rtl="0">
              <a:lnSpc>
                <a:spcPct val="100000"/>
              </a:lnSpc>
              <a:spcBef>
                <a:spcPts val="0"/>
              </a:spcBef>
              <a:spcAft>
                <a:spcPts val="0"/>
              </a:spcAft>
              <a:buSzPts val="1400"/>
              <a:buNone/>
            </a:pPr>
            <a:r>
              <a:rPr lang="en-US" dirty="0"/>
              <a:t>Attribution: </a:t>
            </a:r>
            <a:r>
              <a:rPr lang="en-US" dirty="0">
                <a:solidFill>
                  <a:srgbClr val="202122"/>
                </a:solidFill>
              </a:rPr>
              <a:t>Eric Gaba (Sting - </a:t>
            </a:r>
            <a:r>
              <a:rPr lang="en-US" dirty="0" err="1">
                <a:solidFill>
                  <a:srgbClr val="202122"/>
                </a:solidFill>
              </a:rPr>
              <a:t>fr:Sting</a:t>
            </a:r>
            <a:r>
              <a:rPr lang="en-US" dirty="0">
                <a:solidFill>
                  <a:srgbClr val="202122"/>
                </a:solidFill>
              </a:rPr>
              <a:t>), CC BY-SA 4.0 &lt;https://</a:t>
            </a:r>
            <a:r>
              <a:rPr lang="en-US" dirty="0" err="1">
                <a:solidFill>
                  <a:srgbClr val="202122"/>
                </a:solidFill>
              </a:rPr>
              <a:t>creativecommons.org</a:t>
            </a:r>
            <a:r>
              <a:rPr lang="en-US" dirty="0">
                <a:solidFill>
                  <a:srgbClr val="202122"/>
                </a:solidFill>
              </a:rPr>
              <a:t>/licenses/by-</a:t>
            </a:r>
            <a:r>
              <a:rPr lang="en-US" dirty="0" err="1">
                <a:solidFill>
                  <a:srgbClr val="202122"/>
                </a:solidFill>
              </a:rPr>
              <a:t>sa</a:t>
            </a:r>
            <a:r>
              <a:rPr lang="en-US" dirty="0">
                <a:solidFill>
                  <a:srgbClr val="202122"/>
                </a:solidFill>
              </a:rPr>
              <a:t>/4.0&gt;, via Wikimedia Commons</a:t>
            </a:r>
            <a:endParaRPr dirty="0">
              <a:solidFill>
                <a:srgbClr val="202122"/>
              </a:solidFill>
            </a:endParaRPr>
          </a:p>
          <a:p>
            <a:pPr marL="0" lvl="0" indent="0" algn="l" rtl="0">
              <a:lnSpc>
                <a:spcPct val="100000"/>
              </a:lnSpc>
              <a:spcBef>
                <a:spcPts val="0"/>
              </a:spcBef>
              <a:spcAft>
                <a:spcPts val="0"/>
              </a:spcAft>
              <a:buSzPts val="1400"/>
              <a:buNone/>
            </a:pPr>
            <a:endParaRPr dirty="0">
              <a:solidFill>
                <a:srgbClr val="202122"/>
              </a:solidFill>
            </a:endParaRPr>
          </a:p>
          <a:p>
            <a:pPr marL="0" lvl="0" indent="0" algn="l" rtl="0">
              <a:spcBef>
                <a:spcPts val="0"/>
              </a:spcBef>
              <a:spcAft>
                <a:spcPts val="0"/>
              </a:spcAft>
              <a:buClr>
                <a:schemeClr val="dk1"/>
              </a:buClr>
              <a:buSzPts val="1100"/>
              <a:buFont typeface="Arial"/>
              <a:buNone/>
            </a:pPr>
            <a:r>
              <a:rPr lang="en-US" dirty="0">
                <a:highlight>
                  <a:srgbClr val="FFFF00"/>
                </a:highlight>
              </a:rPr>
              <a:t>Correlates to slides 77, 78; </a:t>
            </a:r>
            <a:r>
              <a:rPr lang="en-US" b="1" u="sng" dirty="0">
                <a:highlight>
                  <a:srgbClr val="FFFF00"/>
                </a:highlight>
              </a:rPr>
              <a:t>Removes </a:t>
            </a:r>
            <a:r>
              <a:rPr lang="en-US" dirty="0">
                <a:highlight>
                  <a:srgbClr val="FFFF00"/>
                </a:highlight>
              </a:rPr>
              <a:t>question from slide 77 and gets straight to the point with providing the info</a:t>
            </a:r>
            <a:endParaRPr dirty="0">
              <a:solidFill>
                <a:srgbClr val="202122"/>
              </a:solidFill>
            </a:endParaRPr>
          </a:p>
        </p:txBody>
      </p:sp>
      <p:sp>
        <p:nvSpPr>
          <p:cNvPr id="864" name="Google Shape;864;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64</a:t>
            </a:fld>
            <a:endParaRPr/>
          </a:p>
        </p:txBody>
      </p:sp>
    </p:spTree>
    <p:extLst>
      <p:ext uri="{BB962C8B-B14F-4D97-AF65-F5344CB8AC3E}">
        <p14:creationId xmlns:p14="http://schemas.microsoft.com/office/powerpoint/2010/main" val="28361980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TEACHER NOTES: We didn’t talk about any other finches in the Galapagos earlier in the year, but now we give students a few minutes to think about whether it makes sense that there might be other species in the archipelago. Discuss before showing the next slide with a subset of these species,</a:t>
            </a:r>
            <a:r>
              <a:rPr lang="en-US" baseline="0" dirty="0"/>
              <a:t> the “ground finches” in genus </a:t>
            </a:r>
            <a:r>
              <a:rPr lang="en-US" i="1" baseline="0" dirty="0" err="1"/>
              <a:t>Geospiza</a:t>
            </a:r>
            <a:r>
              <a:rPr lang="en-US" baseline="0" dirty="0"/>
              <a:t>.</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327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5" name="Google Shape;635;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Jurassic- Images from Wiki page for “Jurassic”</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err="1">
                <a:solidFill>
                  <a:srgbClr val="000000"/>
                </a:solidFill>
                <a:latin typeface="Arial"/>
                <a:ea typeface="Arial"/>
                <a:cs typeface="Arial"/>
                <a:sym typeface="Arial"/>
              </a:rPr>
              <a:t>img</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Ciechocinek</a:t>
            </a:r>
            <a:r>
              <a:rPr lang="en-US" dirty="0">
                <a:solidFill>
                  <a:srgbClr val="000000"/>
                </a:solidFill>
                <a:latin typeface="Arial"/>
                <a:ea typeface="Arial"/>
                <a:cs typeface="Arial"/>
                <a:sym typeface="Arial"/>
              </a:rPr>
              <a:t> Formation Reconstruction</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err="1">
                <a:solidFill>
                  <a:srgbClr val="000000"/>
                </a:solidFill>
                <a:latin typeface="Arial"/>
                <a:ea typeface="Arial"/>
                <a:cs typeface="Arial"/>
                <a:sym typeface="Arial"/>
              </a:rPr>
              <a:t>url</a:t>
            </a:r>
            <a:r>
              <a:rPr lang="en-US" dirty="0">
                <a:solidFill>
                  <a:srgbClr val="000000"/>
                </a:solidFill>
                <a:latin typeface="Arial"/>
                <a:ea typeface="Arial"/>
                <a:cs typeface="Arial"/>
                <a:sym typeface="Arial"/>
              </a:rPr>
              <a:t>: </a:t>
            </a: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https://commons.wikimedia.org/wiki/File:Ciechocinek_Formation_Reconstruction.jpg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author: Lucas </a:t>
            </a:r>
            <a:r>
              <a:rPr lang="en-US" dirty="0" err="1">
                <a:solidFill>
                  <a:srgbClr val="000000"/>
                </a:solidFill>
                <a:latin typeface="Arial"/>
                <a:ea typeface="Arial"/>
                <a:cs typeface="Arial"/>
                <a:sym typeface="Arial"/>
              </a:rPr>
              <a:t>Attwell</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This file is licensed under the </a:t>
            </a:r>
            <a:r>
              <a:rPr lang="en-US" dirty="0">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Creative Commons</a:t>
            </a:r>
            <a:r>
              <a:rPr lang="en-US" dirty="0">
                <a:solidFill>
                  <a:srgbClr val="000000"/>
                </a:solidFill>
                <a:latin typeface="Arial"/>
                <a:ea typeface="Arial"/>
                <a:cs typeface="Arial"/>
                <a:sym typeface="Arial"/>
              </a:rPr>
              <a:t> </a:t>
            </a:r>
            <a:r>
              <a:rPr lang="en-US" dirty="0">
                <a:solidFill>
                  <a:srgbClr val="000000"/>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Attribution-Share Alike 3.0 Unported</a:t>
            </a:r>
            <a:r>
              <a:rPr lang="en-US" dirty="0">
                <a:solidFill>
                  <a:srgbClr val="000000"/>
                </a:solidFill>
                <a:latin typeface="Arial"/>
                <a:ea typeface="Arial"/>
                <a:cs typeface="Arial"/>
                <a:sym typeface="Arial"/>
              </a:rPr>
              <a:t> license.</a:t>
            </a:r>
            <a:endParaRPr dirty="0">
              <a:solidFill>
                <a:srgbClr val="000000"/>
              </a:solidFill>
              <a:latin typeface="Arial"/>
              <a:ea typeface="Arial"/>
              <a:cs typeface="Arial"/>
              <a:sym typeface="Arial"/>
            </a:endParaRPr>
          </a:p>
        </p:txBody>
      </p:sp>
      <p:sp>
        <p:nvSpPr>
          <p:cNvPr id="636" name="Google Shape;636;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extLst>
      <p:ext uri="{BB962C8B-B14F-4D97-AF65-F5344CB8AC3E}">
        <p14:creationId xmlns:p14="http://schemas.microsoft.com/office/powerpoint/2010/main" val="23504747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Six of the</a:t>
            </a:r>
            <a:r>
              <a:rPr lang="en-US" baseline="0" dirty="0"/>
              <a:t> species of finch on the Galapagos Islands are classified as “ground finches”. We’re trying to problematize biodiversity here and reemphasize the connection between speciation and biodiversity, but you don’t need to get the class there yet. Just ask the questions here on the slide. The main point here is to introduce this phenomenon and use it as a means to motivate the </a:t>
            </a:r>
            <a:r>
              <a:rPr lang="en-US" baseline="0" dirty="0" err="1"/>
              <a:t>Wormeaters</a:t>
            </a:r>
            <a:r>
              <a:rPr lang="en-US" baseline="0" dirty="0"/>
              <a:t> activity on the next slide. We’ll come back to the ground finches after we’ve played and processed the game to see what we can now explain about the diversity of Galapagos finches.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All of these ground finches are in the same genus, </a:t>
            </a:r>
            <a:r>
              <a:rPr lang="en-US" baseline="0" dirty="0" err="1"/>
              <a:t>Geospiza</a:t>
            </a:r>
            <a:r>
              <a:rPr lang="en-US" baseline="0" dirty="0"/>
              <a:t>, so they are closely related. Students will see a tree in the resources they’re given a bit later in the learning segment.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a:t>
            </a:r>
            <a:r>
              <a:rPr lang="en-US" baseline="0" dirty="0" err="1"/>
              <a:t>www.hbw.com</a:t>
            </a:r>
            <a:r>
              <a:rPr lang="en-US" baseline="0" dirty="0"/>
              <a:t>.</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70106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highlight>
                  <a:srgbClr val="FFFF00"/>
                </a:highlight>
              </a:rPr>
              <a:t>This is just a transition slide to the activity (see activity pages)</a:t>
            </a:r>
            <a:endParaRPr dirty="0">
              <a:highlight>
                <a:srgbClr val="FFFF00"/>
              </a:highlight>
            </a:endParaRPr>
          </a:p>
        </p:txBody>
      </p:sp>
      <p:sp>
        <p:nvSpPr>
          <p:cNvPr id="835" name="Google Shape;835;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38451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Run a whole group discussion to get</a:t>
            </a:r>
            <a:r>
              <a:rPr lang="en-US" baseline="0" dirty="0"/>
              <a:t> students to answer these questions. You’re going to ask them for a model idea on the next page which they should have drafted as part of their handout when they played the game.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If you need to get more voices into the conversation and ideas on the table, consider sending students into workgroups first and giving them time to process the game before sharing out to the whole class.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11443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1" name="Google Shape;841;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 Hoping for idea that when natural selection acts on different populations in different ways, they diverge in their characteristics (in more kid friendly language, of course). Next we are going to apply this idea back to the Galapagos finches to see both how it helps us understand that phenomenon and what questions we may still have about how new species form. </a:t>
            </a:r>
            <a:endParaRPr dirty="0"/>
          </a:p>
        </p:txBody>
      </p:sp>
      <p:sp>
        <p:nvSpPr>
          <p:cNvPr id="842" name="Google Shape;842;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69</a:t>
            </a:fld>
            <a:endParaRPr/>
          </a:p>
        </p:txBody>
      </p:sp>
    </p:spTree>
    <p:extLst>
      <p:ext uri="{BB962C8B-B14F-4D97-AF65-F5344CB8AC3E}">
        <p14:creationId xmlns:p14="http://schemas.microsoft.com/office/powerpoint/2010/main" val="13043791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a:t>
            </a:r>
            <a:r>
              <a:rPr lang="en-US" baseline="0" dirty="0"/>
              <a:t> we return to the phenomenon of the ground finches in the Galapagos…why so many? Make sure you have prepared all the materials for students to engage in a the data exploration of these six species of Galapagos finches in the genus </a:t>
            </a:r>
            <a:r>
              <a:rPr lang="en-US" i="1" baseline="0" dirty="0" err="1"/>
              <a:t>Geospiza</a:t>
            </a:r>
            <a:r>
              <a:rPr lang="en-US" baseline="0" dirty="0"/>
              <a:t>. The end product will likely NOT be a satisfactory answer to the questions here on the slide. The goal is really to apply the ideas about divergence to this real world biodiversity phenomenon and then in the next learning segment to take up the key piece—how does this process establish the necessary reproductive isolation. Ideas about migration from one island to another will also likely come up in student conversation during this activity. The Teacher Guide outlines some points to consider and prepare for in your conversations with students.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a:t>
            </a:r>
            <a:r>
              <a:rPr lang="en-US" baseline="0" dirty="0" err="1"/>
              <a:t>www.hbw.com</a:t>
            </a:r>
            <a:r>
              <a:rPr lang="en-US" baseline="0" dirty="0"/>
              <a:t>.</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47569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can be very quick. It is a slide to remind you to come back from the finches activity and do some processing of what they figured out and what they are still wondering about. In particular, it is important to bring up the idea that simply having trait divergence happening because of different selective pressures does not mean that unique species have evolved. You could bring up the enormous trait divergence we see in dog breeds for example. So, what else has to happen to produce new species? This will lead into the next learning segment about reproductive isolation.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finch</a:t>
            </a:r>
            <a:r>
              <a:rPr lang="en-US" baseline="0" dirty="0"/>
              <a:t> images modified from drawings found at HBW-Alive, https://</a:t>
            </a:r>
            <a:r>
              <a:rPr lang="en-US" baseline="0" dirty="0" err="1"/>
              <a:t>www.hbw.com</a:t>
            </a:r>
            <a:r>
              <a:rPr lang="en-US" baseline="0" dirty="0"/>
              <a:t>.</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384055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7" name="Google Shape;997;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TEACHER NOTES:</a:t>
            </a:r>
            <a:endParaRPr dirty="0"/>
          </a:p>
          <a:p>
            <a:pPr marL="0" lvl="0" indent="0" algn="l" rtl="0">
              <a:lnSpc>
                <a:spcPct val="100000"/>
              </a:lnSpc>
              <a:spcBef>
                <a:spcPts val="0"/>
              </a:spcBef>
              <a:spcAft>
                <a:spcPts val="0"/>
              </a:spcAft>
              <a:buSzPts val="1400"/>
              <a:buNone/>
            </a:pPr>
            <a:r>
              <a:rPr lang="en-US" dirty="0"/>
              <a:t>Not meant for students. </a:t>
            </a:r>
            <a:endParaRPr dirty="0"/>
          </a:p>
        </p:txBody>
      </p:sp>
      <p:sp>
        <p:nvSpPr>
          <p:cNvPr id="998" name="Google Shape;998;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73</a:t>
            </a:fld>
            <a:endParaRPr/>
          </a:p>
        </p:txBody>
      </p:sp>
    </p:spTree>
    <p:extLst>
      <p:ext uri="{BB962C8B-B14F-4D97-AF65-F5344CB8AC3E}">
        <p14:creationId xmlns:p14="http://schemas.microsoft.com/office/powerpoint/2010/main" val="8277467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t>TEACHER NOTES:</a:t>
            </a:r>
          </a:p>
          <a:p>
            <a:pPr marL="0" lvl="0" indent="0" algn="l" rtl="0">
              <a:lnSpc>
                <a:spcPct val="100000"/>
              </a:lnSpc>
              <a:spcBef>
                <a:spcPts val="0"/>
              </a:spcBef>
              <a:spcAft>
                <a:spcPts val="0"/>
              </a:spcAft>
              <a:buSzPts val="1400"/>
              <a:buNone/>
            </a:pPr>
            <a:r>
              <a:rPr lang="en-US" dirty="0"/>
              <a:t>This is a transition slide and may be redundant with the one at the end of the previous learning segment depending on the timing. Basically we want kids to see that differences in morphology may not be enough to figure out if a new species emerged (evoke the slides at the beginning of LS 02 if that helps. There are also some of the Galapagos finch species that may not even seem that different from one another and yet they are classified as different species. For example, what about the two cactus eating finches? Why are they separate species not just different populations? Hopefully your students will bring up the idea of interbreeding. Next we will explore some examples of how reproductive isolation can emerge in different species. </a:t>
            </a:r>
            <a:endParaRPr dirty="0"/>
          </a:p>
        </p:txBody>
      </p:sp>
      <p:sp>
        <p:nvSpPr>
          <p:cNvPr id="1006" name="Google Shape;1006;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12062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vignette handouts in resources folder.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78964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9" name="Google Shape;1049;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D37FB"/>
              </a:buClr>
              <a:buSzPts val="1200"/>
              <a:buFont typeface="Calibri"/>
              <a:buNone/>
            </a:pPr>
            <a:r>
              <a:rPr lang="en-US" dirty="0">
                <a:solidFill>
                  <a:srgbClr val="0D37FB"/>
                </a:solidFill>
              </a:rPr>
              <a:t>When the changes are such that members of the groups can no longer mate and produce fertile offspring, they are separate species. Consider having the kids define something like reproductive isolation. </a:t>
            </a:r>
            <a:endParaRPr dirty="0"/>
          </a:p>
          <a:p>
            <a:pPr marL="0" lvl="0" indent="0" algn="l" rtl="0">
              <a:lnSpc>
                <a:spcPct val="100000"/>
              </a:lnSpc>
              <a:spcBef>
                <a:spcPts val="0"/>
              </a:spcBef>
              <a:spcAft>
                <a:spcPts val="0"/>
              </a:spcAft>
              <a:buSzPts val="1400"/>
              <a:buNone/>
            </a:pPr>
            <a:endParaRPr dirty="0"/>
          </a:p>
        </p:txBody>
      </p:sp>
      <p:sp>
        <p:nvSpPr>
          <p:cNvPr id="1050" name="Google Shape;1050;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76</a:t>
            </a:fld>
            <a:endParaRPr/>
          </a:p>
        </p:txBody>
      </p:sp>
    </p:spTree>
    <p:extLst>
      <p:ext uri="{BB962C8B-B14F-4D97-AF65-F5344CB8AC3E}">
        <p14:creationId xmlns:p14="http://schemas.microsoft.com/office/powerpoint/2010/main" val="943388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lifted from a video: “Carboniferous Period”</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https://www.youtube.com/watch?v=rESuGB6JdC8</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630" name="Google Shape;63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 reminder to come back to the finches and the lingering questions we had at the end of LS 4. Morphological divergence does not always or only lead to extinction. We need this one last factor of reproductive isolation to really see the formation of new species.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05266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This is an opportunity for a summative assessment/explanation. Make sure to point kids back to the driving question and model ideas that they have been tracking on their doodle sheets.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SOURCES:</a:t>
            </a:r>
          </a:p>
          <a:p>
            <a:pPr marL="0" lvl="0" indent="0" algn="l" rtl="0">
              <a:lnSpc>
                <a:spcPct val="100000"/>
              </a:lnSpc>
              <a:spcBef>
                <a:spcPts val="0"/>
              </a:spcBef>
              <a:spcAft>
                <a:spcPts val="0"/>
              </a:spcAft>
              <a:buSzPts val="1400"/>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in particular is obscured by nearly immediate replacement with new genera.”</a:t>
            </a:r>
          </a:p>
          <a:p>
            <a:pPr marL="0" lvl="0" indent="0" algn="l" rtl="0">
              <a:lnSpc>
                <a:spcPct val="100000"/>
              </a:lnSpc>
              <a:spcBef>
                <a:spcPts val="0"/>
              </a:spcBef>
              <a:spcAft>
                <a:spcPts val="0"/>
              </a:spcAft>
              <a:buSzPts val="1400"/>
              <a:buNone/>
            </a:pPr>
            <a:r>
              <a:rPr lang="en-US" dirty="0">
                <a:latin typeface="Arial"/>
                <a:ea typeface="Arial"/>
                <a:cs typeface="Arial"/>
                <a:sym typeface="Arial"/>
              </a:rPr>
              <a:t>(https://</a:t>
            </a:r>
            <a:r>
              <a:rPr lang="en-US" dirty="0" err="1">
                <a:latin typeface="Arial"/>
                <a:ea typeface="Arial"/>
                <a:cs typeface="Arial"/>
                <a:sym typeface="Arial"/>
              </a:rPr>
              <a:t>commons.wikimedia.org</a:t>
            </a:r>
            <a:r>
              <a:rPr lang="en-US" dirty="0">
                <a:latin typeface="Arial"/>
                <a:ea typeface="Arial"/>
                <a:cs typeface="Arial"/>
                <a:sym typeface="Arial"/>
              </a:rPr>
              <a:t>/wiki/File%3APhanerozoic_Biodiversity.svg)</a:t>
            </a:r>
          </a:p>
          <a:p>
            <a:pPr marL="0" lvl="0" indent="0" algn="l" rtl="0">
              <a:lnSpc>
                <a:spcPct val="100000"/>
              </a:lnSpc>
              <a:spcBef>
                <a:spcPts val="0"/>
              </a:spcBef>
              <a:spcAft>
                <a:spcPts val="0"/>
              </a:spcAft>
              <a:buSzPts val="1400"/>
              <a:buNone/>
            </a:pPr>
            <a:r>
              <a:rPr lang="en-US" dirty="0">
                <a:latin typeface="Arial"/>
                <a:ea typeface="Arial"/>
                <a:cs typeface="Arial"/>
                <a:sym typeface="Arial"/>
              </a:rPr>
              <a:t>By SVG version by Albert Mestre (</a:t>
            </a:r>
            <a:r>
              <a:rPr lang="en-US" dirty="0" err="1">
                <a:latin typeface="Arial"/>
                <a:ea typeface="Arial"/>
                <a:cs typeface="Arial"/>
                <a:sym typeface="Arial"/>
              </a:rPr>
              <a:t>Phanerozoic_Biodiversity.png</a:t>
            </a:r>
            <a:r>
              <a:rPr lang="en-US" dirty="0">
                <a:latin typeface="Arial"/>
                <a:ea typeface="Arial"/>
                <a:cs typeface="Arial"/>
                <a:sym typeface="Arial"/>
              </a:rPr>
              <a:t>)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GFDL (http://</a:t>
            </a:r>
            <a:r>
              <a:rPr lang="en-US" dirty="0" err="1">
                <a:latin typeface="Arial"/>
                <a:ea typeface="Arial"/>
                <a:cs typeface="Arial"/>
                <a:sym typeface="Arial"/>
              </a:rPr>
              <a:t>www.gnu.org</a:t>
            </a:r>
            <a:r>
              <a:rPr lang="en-US" dirty="0">
                <a:latin typeface="Arial"/>
                <a:ea typeface="Arial"/>
                <a:cs typeface="Arial"/>
                <a:sym typeface="Arial"/>
              </a:rPr>
              <a:t>/copyleft/</a:t>
            </a:r>
            <a:r>
              <a:rPr lang="en-US" dirty="0" err="1">
                <a:latin typeface="Arial"/>
                <a:ea typeface="Arial"/>
                <a:cs typeface="Arial"/>
                <a:sym typeface="Arial"/>
              </a:rPr>
              <a:t>fdl.html</a:t>
            </a:r>
            <a:r>
              <a:rPr lang="en-US" dirty="0">
                <a:latin typeface="Arial"/>
                <a:ea typeface="Arial"/>
                <a:cs typeface="Arial"/>
                <a:sym typeface="Arial"/>
              </a:rPr>
              <a:t>) or CC-BY-SA-3.0 (http://</a:t>
            </a:r>
            <a:r>
              <a:rPr lang="en-US" dirty="0" err="1">
                <a:latin typeface="Arial"/>
                <a:ea typeface="Arial"/>
                <a:cs typeface="Arial"/>
                <a:sym typeface="Arial"/>
              </a:rPr>
              <a:t>creativecommons.org</a:t>
            </a:r>
            <a:r>
              <a:rPr lang="en-US" dirty="0">
                <a:latin typeface="Arial"/>
                <a:ea typeface="Arial"/>
                <a:cs typeface="Arial"/>
                <a:sym typeface="Arial"/>
              </a:rPr>
              <a:t>/licenses/by-</a:t>
            </a:r>
            <a:r>
              <a:rPr lang="en-US" dirty="0" err="1">
                <a:latin typeface="Arial"/>
                <a:ea typeface="Arial"/>
                <a:cs typeface="Arial"/>
                <a:sym typeface="Arial"/>
              </a:rPr>
              <a:t>sa</a:t>
            </a:r>
            <a:r>
              <a:rPr lang="en-US" dirty="0">
                <a:latin typeface="Arial"/>
                <a:ea typeface="Arial"/>
                <a:cs typeface="Arial"/>
                <a:sym typeface="Arial"/>
              </a:rPr>
              <a:t>/3.0/)], via Wikimedia Commons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Image: Phylogenetic tree​</a:t>
            </a:r>
          </a:p>
          <a:p>
            <a:pPr marL="0" lvl="0" indent="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URL: </a:t>
            </a:r>
            <a:r>
              <a:rPr lang="en-US" sz="1200" b="0" i="0"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https://commons.wikimedia.org/wiki/File:Phylogenetic_tree_of_Theropods_respiratory_system_01.JPG</a:t>
            </a:r>
            <a:r>
              <a:rPr lang="en-US" sz="1200" b="0" i="0" u="none" strike="noStrike" cap="none" dirty="0">
                <a:solidFill>
                  <a:schemeClr val="dk1"/>
                </a:solidFill>
                <a:latin typeface="Calibri"/>
                <a:ea typeface="Calibri"/>
                <a:cs typeface="Calibri"/>
                <a:sym typeface="Calibri"/>
              </a:rPr>
              <a:t>​</a:t>
            </a:r>
          </a:p>
          <a:p>
            <a:pPr marL="0" lvl="0" indent="0" algn="l" rtl="0">
              <a:lnSpc>
                <a:spcPct val="10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Attribution: This file is licensed under the </a:t>
            </a:r>
            <a:r>
              <a:rPr lang="en-US" sz="1200" b="0" i="0"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Creative Commons</a:t>
            </a:r>
            <a:r>
              <a:rPr lang="en-US" sz="1200" b="0" i="0" u="none" strike="noStrike" cap="none" dirty="0">
                <a:solidFill>
                  <a:schemeClr val="dk1"/>
                </a:solidFill>
                <a:latin typeface="Calibri"/>
                <a:ea typeface="Calibri"/>
                <a:cs typeface="Calibri"/>
                <a:sym typeface="Calibri"/>
              </a:rPr>
              <a:t> </a:t>
            </a:r>
            <a:r>
              <a:rPr lang="en-US" sz="1200" b="0" i="0" u="sng" strike="noStrike" cap="none"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Attribution 3.0 Unported</a:t>
            </a:r>
            <a:r>
              <a:rPr lang="en-US" sz="1200" b="0" i="0" u="none" strike="noStrike" cap="none" dirty="0">
                <a:solidFill>
                  <a:schemeClr val="dk1"/>
                </a:solidFill>
                <a:latin typeface="Calibri"/>
                <a:ea typeface="Calibri"/>
                <a:cs typeface="Calibri"/>
                <a:sym typeface="Calibri"/>
              </a:rPr>
              <a:t> license. </a:t>
            </a:r>
            <a:r>
              <a:rPr lang="en-US" sz="1200" b="0" i="0" u="sng" strike="noStrike" cap="none" dirty="0">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Conty</a:t>
            </a:r>
            <a:endParaRPr lang="en-US"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80</a:t>
            </a:fld>
            <a:endParaRPr lang="en-US"/>
          </a:p>
        </p:txBody>
      </p:sp>
    </p:spTree>
    <p:extLst>
      <p:ext uri="{BB962C8B-B14F-4D97-AF65-F5344CB8AC3E}">
        <p14:creationId xmlns:p14="http://schemas.microsoft.com/office/powerpoint/2010/main" val="40626901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just want to make sure we continue to track our progress on the U&amp;D question over time. What does our model for species formation help us understand about Unity and Diversity of life on Earth? </a:t>
            </a:r>
          </a:p>
        </p:txBody>
      </p:sp>
      <p:sp>
        <p:nvSpPr>
          <p:cNvPr id="4" name="Slide Number Placeholder 3"/>
          <p:cNvSpPr>
            <a:spLocks noGrp="1"/>
          </p:cNvSpPr>
          <p:nvPr>
            <p:ph type="sldNum" sz="quarter" idx="5"/>
          </p:nvPr>
        </p:nvSpPr>
        <p:spPr/>
        <p:txBody>
          <a:bodyPr/>
          <a:lstStyle/>
          <a:p>
            <a:fld id="{5411C8B6-9A80-4386-88EB-CB5E10B1A476}" type="slidenum">
              <a:rPr lang="en-US" smtClean="0"/>
              <a:t>81</a:t>
            </a:fld>
            <a:endParaRPr lang="en-US"/>
          </a:p>
        </p:txBody>
      </p:sp>
    </p:spTree>
    <p:extLst>
      <p:ext uri="{BB962C8B-B14F-4D97-AF65-F5344CB8AC3E}">
        <p14:creationId xmlns:p14="http://schemas.microsoft.com/office/powerpoint/2010/main" val="2096104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TEACHER NOTES:</a:t>
            </a:r>
          </a:p>
          <a:p>
            <a:r>
              <a:rPr lang="en-US" dirty="0"/>
              <a:t>This is </a:t>
            </a:r>
            <a:r>
              <a:rPr lang="en-US" baseline="0" dirty="0"/>
              <a:t>information on contemporary extinctions across different taxa.</a:t>
            </a:r>
          </a:p>
          <a:p>
            <a:endParaRPr lang="en-US" baseline="0" dirty="0"/>
          </a:p>
          <a:p>
            <a:r>
              <a:rPr lang="en-US" b="1" baseline="0" dirty="0"/>
              <a:t>The animated question that comes up can be used to get students to recognize patterns. </a:t>
            </a:r>
            <a:r>
              <a:rPr lang="en-US" baseline="0" dirty="0"/>
              <a:t>What’s the pattern here?</a:t>
            </a:r>
          </a:p>
          <a:p>
            <a:endParaRPr lang="en-US" baseline="0" dirty="0"/>
          </a:p>
          <a:p>
            <a:r>
              <a:rPr lang="en-US" dirty="0"/>
              <a:t>The list is ordered</a:t>
            </a:r>
            <a:r>
              <a:rPr lang="en-US" baseline="0" dirty="0"/>
              <a:t> by proportion of total species diversity lost in the group. Birds are highest at 145 of approximately 10,000 estimated species, which is roughly a 1.5% loss. Mammals are doing slightly better. Obviously, we’ve recorded the highest loss of snails and clams (mollusks) but their species numbers top 80,000, so that’s only 324/81,000 = 0.4%, and so on…</a:t>
            </a:r>
          </a:p>
          <a:p>
            <a:endParaRPr lang="en-US" dirty="0"/>
          </a:p>
          <a:p>
            <a:r>
              <a:rPr lang="en-US" dirty="0"/>
              <a:t>Good</a:t>
            </a:r>
            <a:r>
              <a:rPr lang="en-US" baseline="0" dirty="0"/>
              <a:t> question to ask the students</a:t>
            </a:r>
            <a:r>
              <a:rPr lang="en-US" dirty="0"/>
              <a:t>: </a:t>
            </a:r>
          </a:p>
          <a:p>
            <a:r>
              <a:rPr lang="en-US" dirty="0"/>
              <a:t>Which groups should we be most concerned about? </a:t>
            </a:r>
          </a:p>
          <a:p>
            <a:r>
              <a:rPr lang="en-US" dirty="0"/>
              <a:t>Table it but come back to it at species interactions. Why might we</a:t>
            </a:r>
            <a:r>
              <a:rPr lang="en-US" baseline="0" dirty="0"/>
              <a:t> be very concerned about the loss of plants? (This can be revisited when talking about matter and energy flow through ecosystems.)</a:t>
            </a:r>
          </a:p>
          <a:p>
            <a:endParaRPr lang="en-US" dirty="0"/>
          </a:p>
          <a:p>
            <a:r>
              <a:rPr lang="en-US" dirty="0"/>
              <a:t>Animal group Number of species </a:t>
            </a:r>
            <a:r>
              <a:rPr lang="en-US" b="1" dirty="0"/>
              <a:t>Vertebrates</a:t>
            </a:r>
            <a:r>
              <a:rPr lang="en-US" dirty="0"/>
              <a:t> Amphibians 6,199 Birds 9,956 Fish 30,000 Mammals 5,416 Reptiles 8,240 Subtotal 59,811 </a:t>
            </a:r>
            <a:r>
              <a:rPr lang="en-US" b="1" dirty="0"/>
              <a:t>Invertebrates</a:t>
            </a:r>
            <a:r>
              <a:rPr lang="en-US" dirty="0"/>
              <a:t> Insects 950,000 </a:t>
            </a:r>
            <a:r>
              <a:rPr lang="en-US" dirty="0" err="1"/>
              <a:t>Molluscs</a:t>
            </a:r>
            <a:r>
              <a:rPr lang="en-US" dirty="0"/>
              <a:t> 81,000 Crustaceans 40,000 Corals 2,175 Others 130,200 Subtotal 1,203,375 </a:t>
            </a:r>
            <a:r>
              <a:rPr lang="en-US" b="1" dirty="0"/>
              <a:t>Plants</a:t>
            </a:r>
            <a:r>
              <a:rPr lang="en-US" dirty="0"/>
              <a:t> Mosses 15,000 Ferns and allies 13,025 Gymnosperms 980 </a:t>
            </a:r>
            <a:r>
              <a:rPr lang="en-US" dirty="0" err="1"/>
              <a:t>Dicotyledons</a:t>
            </a:r>
            <a:r>
              <a:rPr lang="en-US" dirty="0"/>
              <a:t> 199,350 Monocotyledons 59,300 Green Algae 3,715 Red Algae 5,956 Subtotal 297,326 </a:t>
            </a:r>
            <a:r>
              <a:rPr lang="en-US" b="1" dirty="0"/>
              <a:t>Others</a:t>
            </a:r>
            <a:r>
              <a:rPr lang="en-US" dirty="0"/>
              <a:t> Lichens 10,000 Mushrooms 16,000 Brown Algae 2,849 Subtotal 28,849 </a:t>
            </a:r>
            <a:r>
              <a:rPr lang="en-US" b="1" dirty="0"/>
              <a:t>Total</a:t>
            </a:r>
            <a:r>
              <a:rPr lang="en-US" dirty="0"/>
              <a:t> 1,589,361</a:t>
            </a:r>
          </a:p>
          <a:p>
            <a:endParaRPr lang="en-US" dirty="0"/>
          </a:p>
          <a:p>
            <a:r>
              <a:rPr lang="en-US" dirty="0"/>
              <a:t>The</a:t>
            </a:r>
            <a:r>
              <a:rPr lang="en-US" baseline="0" dirty="0"/>
              <a:t> numbers here were extracted from IUCN directly (www.iucn.org) but also from blog posts that cited IUCN data. The numbers agreed well with other known, published numbers, so we are pretty comfortable using them (as much as any estimates). Some of these, however, represent described species and some represent estimated total species (arachnids, for example- which is estimated total species taken from </a:t>
            </a:r>
            <a:r>
              <a:rPr lang="en-US" baseline="0" dirty="0" err="1"/>
              <a:t>Coddington</a:t>
            </a:r>
            <a:r>
              <a:rPr lang="en-US" baseline="0" dirty="0"/>
              <a:t> and Levi 1991). Only the insects might change significantly (perhaps &gt; 2,000,000 estimated total species). Other estimates (mammals and birds, for example) are thought to be pretty robust. Ocean species may be underestimated because of lack of exploration, but also because of the possibility of cryptic species complexes.</a:t>
            </a:r>
          </a:p>
          <a:p>
            <a:r>
              <a:rPr lang="en-US" baseline="0" dirty="0"/>
              <a:t>These are good enough for a first pass.</a:t>
            </a:r>
          </a:p>
          <a:p>
            <a:endParaRPr lang="en-US" baseline="0" dirty="0"/>
          </a:p>
          <a:p>
            <a:r>
              <a:rPr lang="en-US" baseline="0" dirty="0"/>
              <a:t>SOURCES:</a:t>
            </a:r>
          </a:p>
          <a:p>
            <a:r>
              <a:rPr lang="en-US" baseline="0" dirty="0"/>
              <a:t>IUCN: www.iucn.org</a:t>
            </a:r>
          </a:p>
          <a:p>
            <a:endParaRPr lang="en-US" baseline="0" dirty="0"/>
          </a:p>
        </p:txBody>
      </p:sp>
      <p:sp>
        <p:nvSpPr>
          <p:cNvPr id="5" name="Slide Number Placeholder 4"/>
          <p:cNvSpPr>
            <a:spLocks noGrp="1"/>
          </p:cNvSpPr>
          <p:nvPr>
            <p:ph type="sldNum" sz="quarter" idx="10"/>
          </p:nvPr>
        </p:nvSpPr>
        <p:spPr/>
        <p:txBody>
          <a:bodyPr/>
          <a:lstStyle/>
          <a:p>
            <a:fld id="{D8C963D6-A539-E940-9C15-C13F565BC522}" type="slidenum">
              <a:rPr lang="en-US" smtClean="0"/>
              <a:pPr/>
              <a:t>84</a:t>
            </a:fld>
            <a:endParaRPr lang="en-US"/>
          </a:p>
        </p:txBody>
      </p:sp>
    </p:spTree>
    <p:extLst>
      <p:ext uri="{BB962C8B-B14F-4D97-AF65-F5344CB8AC3E}">
        <p14:creationId xmlns:p14="http://schemas.microsoft.com/office/powerpoint/2010/main" val="34837372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a:t>TEACHER</a:t>
            </a:r>
            <a:r>
              <a:rPr lang="en-US" baseline="0" dirty="0"/>
              <a:t> NOTES:</a:t>
            </a:r>
            <a:endParaRPr lang="en-US" dirty="0"/>
          </a:p>
          <a:p>
            <a:pPr>
              <a:buNone/>
            </a:pPr>
            <a:r>
              <a:rPr lang="en-US" dirty="0"/>
              <a:t>Students </a:t>
            </a:r>
            <a:r>
              <a:rPr lang="en-US" b="1" dirty="0"/>
              <a:t>generate some ideas</a:t>
            </a:r>
            <a:r>
              <a:rPr lang="en-US" dirty="0"/>
              <a:t> that</a:t>
            </a:r>
            <a:r>
              <a:rPr lang="en-US" baseline="0" dirty="0"/>
              <a:t> addresses the question, </a:t>
            </a:r>
            <a:r>
              <a:rPr lang="en-US" b="1" baseline="0" dirty="0"/>
              <a:t>“What might be contributing to the recent increase in extinctions?” </a:t>
            </a:r>
            <a:r>
              <a:rPr lang="en-US" baseline="0" dirty="0"/>
              <a:t>(On the next slide, they’ll synthesize some of the patterns. Here we are just brainstorming.)</a:t>
            </a:r>
          </a:p>
          <a:p>
            <a:pPr>
              <a:buNone/>
            </a:pPr>
            <a:endParaRPr lang="en-US" baseline="0" dirty="0"/>
          </a:p>
          <a:p>
            <a:pPr>
              <a:buNone/>
            </a:pPr>
            <a:r>
              <a:rPr lang="en-US" dirty="0"/>
              <a:t>Have students</a:t>
            </a:r>
            <a:r>
              <a:rPr lang="en-US" baseline="0" dirty="0"/>
              <a:t> </a:t>
            </a:r>
            <a:r>
              <a:rPr lang="en-US" dirty="0"/>
              <a:t>brainstorm</a:t>
            </a:r>
            <a:r>
              <a:rPr lang="en-US" baseline="0" dirty="0"/>
              <a:t> </a:t>
            </a:r>
            <a:r>
              <a:rPr lang="en-US" dirty="0"/>
              <a:t>in small groups of 3 or 4. Tell them that they will need to report back to the large group. Generate a list that can be posted.</a:t>
            </a:r>
            <a:endParaRPr lang="en-US" baseline="0" dirty="0"/>
          </a:p>
          <a:p>
            <a:pPr marL="0" lvl="1" indent="0">
              <a:buNone/>
            </a:pPr>
            <a:endParaRPr lang="en-US" dirty="0"/>
          </a:p>
        </p:txBody>
      </p:sp>
      <p:sp>
        <p:nvSpPr>
          <p:cNvPr id="5" name="Slide Number Placeholder 4"/>
          <p:cNvSpPr>
            <a:spLocks noGrp="1"/>
          </p:cNvSpPr>
          <p:nvPr>
            <p:ph type="sldNum" sz="quarter" idx="10"/>
          </p:nvPr>
        </p:nvSpPr>
        <p:spPr/>
        <p:txBody>
          <a:bodyPr/>
          <a:lstStyle/>
          <a:p>
            <a:fld id="{D8C963D6-A539-E940-9C15-C13F565BC522}" type="slidenum">
              <a:rPr lang="en-US" smtClean="0"/>
              <a:pPr/>
              <a:t>85</a:t>
            </a:fld>
            <a:endParaRPr lang="en-US"/>
          </a:p>
        </p:txBody>
      </p:sp>
    </p:spTree>
    <p:extLst>
      <p:ext uri="{BB962C8B-B14F-4D97-AF65-F5344CB8AC3E}">
        <p14:creationId xmlns:p14="http://schemas.microsoft.com/office/powerpoint/2010/main" val="19534324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a:t>TEACHER</a:t>
            </a:r>
            <a:r>
              <a:rPr lang="en-US" baseline="0" dirty="0"/>
              <a:t> NOTES:</a:t>
            </a:r>
            <a:endParaRPr lang="en-US" dirty="0"/>
          </a:p>
          <a:p>
            <a:pPr>
              <a:buNone/>
            </a:pPr>
            <a:endParaRPr lang="en-US" baseline="0" dirty="0"/>
          </a:p>
          <a:p>
            <a:pPr marL="0" lvl="1" indent="0">
              <a:buNone/>
            </a:pPr>
            <a:endParaRPr lang="en-US" dirty="0"/>
          </a:p>
        </p:txBody>
      </p:sp>
      <p:sp>
        <p:nvSpPr>
          <p:cNvPr id="5" name="Slide Number Placeholder 4"/>
          <p:cNvSpPr>
            <a:spLocks noGrp="1"/>
          </p:cNvSpPr>
          <p:nvPr>
            <p:ph type="sldNum" sz="quarter" idx="10"/>
          </p:nvPr>
        </p:nvSpPr>
        <p:spPr/>
        <p:txBody>
          <a:bodyPr/>
          <a:lstStyle/>
          <a:p>
            <a:fld id="{D8C963D6-A539-E940-9C15-C13F565BC522}" type="slidenum">
              <a:rPr lang="en-US" smtClean="0"/>
              <a:pPr/>
              <a:t>86</a:t>
            </a:fld>
            <a:endParaRPr lang="en-US"/>
          </a:p>
        </p:txBody>
      </p:sp>
    </p:spTree>
    <p:extLst>
      <p:ext uri="{BB962C8B-B14F-4D97-AF65-F5344CB8AC3E}">
        <p14:creationId xmlns:p14="http://schemas.microsoft.com/office/powerpoint/2010/main" val="25223802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dirty="0"/>
              <a:t>TEACHER</a:t>
            </a:r>
            <a:r>
              <a:rPr lang="en-US" baseline="0" dirty="0"/>
              <a:t> NOTES:</a:t>
            </a:r>
            <a:endParaRPr lang="en-US" dirty="0"/>
          </a:p>
          <a:p>
            <a:pPr>
              <a:buNone/>
            </a:pPr>
            <a:r>
              <a:rPr lang="en-US" baseline="0" dirty="0"/>
              <a:t>Facilitate a discussion you can use to simplify/categorize and recognize patterns among the items on your list. You might want to think about how this discussion will go ahead of time and consider how you might get students to make some of the connections or see the patterns. If students </a:t>
            </a:r>
          </a:p>
          <a:p>
            <a:pPr>
              <a:buNone/>
            </a:pPr>
            <a:r>
              <a:rPr lang="en-US" baseline="0" dirty="0"/>
              <a:t>The significant human impacts-connection should be pulled out in the post-processing of your classroom list of ideas. </a:t>
            </a:r>
            <a:r>
              <a:rPr lang="en-US" b="1" baseline="0" dirty="0"/>
              <a:t>Help students to recognize the importance of humans</a:t>
            </a:r>
            <a:r>
              <a:rPr lang="en-US" baseline="0" dirty="0"/>
              <a:t> by helping them to categorize underlying causes. (Human impacts is an important disciplinary core idea in the Framework. Though some of the human contribution to climate change may be a more controversial topic in your community, the impact of humans in other ways—deforestation, fishing, </a:t>
            </a:r>
            <a:r>
              <a:rPr lang="en-US" baseline="0" dirty="0" err="1"/>
              <a:t>polluntio</a:t>
            </a:r>
            <a:r>
              <a:rPr lang="en-US" baseline="0" dirty="0"/>
              <a:t>)</a:t>
            </a:r>
          </a:p>
          <a:p>
            <a:pPr>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time: How might these different causes be linked to one another? How might they influence each other?</a:t>
            </a:r>
          </a:p>
          <a:p>
            <a:pPr marL="0" lvl="1" indent="0">
              <a:buNone/>
            </a:pPr>
            <a:r>
              <a:rPr lang="en-US" dirty="0"/>
              <a:t>Ask students to consolidate / categorize the list, especially if there are lots of very specific ideas (e.g. cutting down the rainforest). Are there bigger categories our ideas can fit into?</a:t>
            </a:r>
          </a:p>
          <a:p>
            <a:pPr marL="0" lvl="1" indent="0">
              <a:buNone/>
            </a:pPr>
            <a:endParaRPr lang="en-US" dirty="0"/>
          </a:p>
          <a:p>
            <a:pPr marL="0" lvl="1" indent="0">
              <a:buNone/>
            </a:pPr>
            <a:r>
              <a:rPr lang="en-US" dirty="0"/>
              <a:t>Some</a:t>
            </a:r>
            <a:r>
              <a:rPr lang="en-US" baseline="0" dirty="0"/>
              <a:t> larger categories that might work are:</a:t>
            </a:r>
          </a:p>
          <a:p>
            <a:pPr marL="0" lvl="1" indent="0">
              <a:buNone/>
            </a:pPr>
            <a:endParaRPr lang="en-US" dirty="0"/>
          </a:p>
          <a:p>
            <a:pPr lvl="1"/>
            <a:r>
              <a:rPr lang="en-US" dirty="0"/>
              <a:t>habitat fragmentation / alteration (usually</a:t>
            </a:r>
            <a:r>
              <a:rPr lang="en-US" baseline="0" dirty="0"/>
              <a:t> by humans)</a:t>
            </a:r>
            <a:endParaRPr lang="en-US" dirty="0"/>
          </a:p>
          <a:p>
            <a:pPr lvl="1"/>
            <a:r>
              <a:rPr lang="en-US" dirty="0"/>
              <a:t>pollution</a:t>
            </a:r>
          </a:p>
          <a:p>
            <a:pPr lvl="1"/>
            <a:r>
              <a:rPr lang="en-US" dirty="0"/>
              <a:t>over-exploitation (hunting, fishing, harvesting)</a:t>
            </a:r>
          </a:p>
          <a:p>
            <a:pPr lvl="1"/>
            <a:r>
              <a:rPr lang="en-US" dirty="0"/>
              <a:t>climate change</a:t>
            </a:r>
          </a:p>
          <a:p>
            <a:pPr marL="0" lvl="1" indent="0">
              <a:buNone/>
            </a:pPr>
            <a:endParaRPr lang="en-US" dirty="0"/>
          </a:p>
        </p:txBody>
      </p:sp>
      <p:sp>
        <p:nvSpPr>
          <p:cNvPr id="5" name="Slide Number Placeholder 4"/>
          <p:cNvSpPr>
            <a:spLocks noGrp="1"/>
          </p:cNvSpPr>
          <p:nvPr>
            <p:ph type="sldNum" sz="quarter" idx="10"/>
          </p:nvPr>
        </p:nvSpPr>
        <p:spPr/>
        <p:txBody>
          <a:bodyPr/>
          <a:lstStyle/>
          <a:p>
            <a:fld id="{D8C963D6-A539-E940-9C15-C13F565BC522}" type="slidenum">
              <a:rPr lang="en-US" smtClean="0"/>
              <a:pPr/>
              <a:t>87</a:t>
            </a:fld>
            <a:endParaRPr lang="en-US"/>
          </a:p>
        </p:txBody>
      </p:sp>
    </p:spTree>
    <p:extLst>
      <p:ext uri="{BB962C8B-B14F-4D97-AF65-F5344CB8AC3E}">
        <p14:creationId xmlns:p14="http://schemas.microsoft.com/office/powerpoint/2010/main" val="14682736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Be</a:t>
            </a:r>
            <a:r>
              <a:rPr lang="en-US" baseline="0" dirty="0"/>
              <a:t> sure to h</a:t>
            </a:r>
            <a:r>
              <a:rPr lang="en-US" dirty="0"/>
              <a:t>elp</a:t>
            </a:r>
            <a:r>
              <a:rPr lang="en-US" baseline="0" dirty="0"/>
              <a:t> students to draw out this idea on their own in the last slide. Hopefully this slide just restates what it is that they came up with.</a:t>
            </a:r>
          </a:p>
          <a:p>
            <a:r>
              <a:rPr lang="en-US" baseline="0" dirty="0"/>
              <a:t>If productive, you could have them re-examine their list through the lens of human impacts.</a:t>
            </a:r>
          </a:p>
          <a:p>
            <a:endParaRPr lang="en-US" baseline="0" dirty="0"/>
          </a:p>
          <a:p>
            <a:r>
              <a:rPr lang="en-US" baseline="0" dirty="0"/>
              <a:t>Use the example listed here if you like, especially if you plan to use the next few (optional!) slides. However…</a:t>
            </a:r>
          </a:p>
          <a:p>
            <a:r>
              <a:rPr lang="en-US" b="1" baseline="0" dirty="0"/>
              <a:t>Be certain to not vilify hunting. </a:t>
            </a:r>
            <a:r>
              <a:rPr lang="en-US" baseline="0" dirty="0"/>
              <a:t>It has been and continues to be an important human practice for obtaining food, engaging in recreation, and in actually conserving wildlife. You risk alienating students if you come across as anti-hunting. And hunting organizations have actually been key in protecting the environment, most especially by fighting habitat loss through land conservation programs!</a:t>
            </a:r>
          </a:p>
          <a:p>
            <a:endParaRPr lang="en-US" baseline="0" dirty="0"/>
          </a:p>
          <a:p>
            <a:r>
              <a:rPr lang="en-US" baseline="0" dirty="0"/>
              <a:t>That said, it is true that we have evidence of humans over-harvesting many species to extinction or near extinction. Habitat loss, however, continues to be the strongest driver of species loss– and more and more of that will be driven by climate change as time goes by. (That is, driving your car excessively may be worse for biodiversity these days than hunting ever was!)</a:t>
            </a:r>
          </a:p>
        </p:txBody>
      </p:sp>
      <p:sp>
        <p:nvSpPr>
          <p:cNvPr id="5" name="Slide Number Placeholder 4"/>
          <p:cNvSpPr>
            <a:spLocks noGrp="1"/>
          </p:cNvSpPr>
          <p:nvPr>
            <p:ph type="sldNum" sz="quarter" idx="10"/>
          </p:nvPr>
        </p:nvSpPr>
        <p:spPr/>
        <p:txBody>
          <a:bodyPr/>
          <a:lstStyle/>
          <a:p>
            <a:fld id="{D8C963D6-A539-E940-9C15-C13F565BC522}" type="slidenum">
              <a:rPr lang="en-US" smtClean="0"/>
              <a:pPr/>
              <a:t>88</a:t>
            </a:fld>
            <a:endParaRPr lang="en-US"/>
          </a:p>
        </p:txBody>
      </p:sp>
    </p:spTree>
    <p:extLst>
      <p:ext uri="{BB962C8B-B14F-4D97-AF65-F5344CB8AC3E}">
        <p14:creationId xmlns:p14="http://schemas.microsoft.com/office/powerpoint/2010/main" val="42468618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Optional slide if you have time. Again- be certain to not vilify hunting. It has been and continues to be an important human practice for obtaining food, engaging in recreation, and in actually conserving wildlife. You risk alienating students if you come across as anti-hunting. And hunting organizations have actually been key in protecting the environment, most especially by fighting habitat loss through land conservation programs!</a:t>
            </a:r>
          </a:p>
          <a:p>
            <a:endParaRPr lang="en-US" baseline="0" dirty="0"/>
          </a:p>
          <a:p>
            <a:r>
              <a:rPr lang="en-US" baseline="0" dirty="0"/>
              <a:t>You  can use the example of the Dodo to illustrate human impacts: hunting, habitat destruction and introduction of invasive species all played a role here. If you like, turn this activity into a short reading. Wikipedia has good, accessible information from which a student reading might start. Students can pull out ideas from the reading, including the compound roles of different human impacts.</a:t>
            </a:r>
          </a:p>
          <a:p>
            <a:r>
              <a:rPr lang="en-US" dirty="0"/>
              <a:t>“</a:t>
            </a:r>
            <a:r>
              <a:rPr lang="en-US" sz="1200" kern="1200" dirty="0">
                <a:solidFill>
                  <a:schemeClr val="tx1"/>
                </a:solidFill>
                <a:effectLst/>
                <a:latin typeface="+mn-lt"/>
                <a:ea typeface="+mn-ea"/>
                <a:cs typeface="+mn-cs"/>
              </a:rPr>
              <a:t>Subfossil remains show the dodo was about 1 meter (3 feet, 3 inches) tall and may have weighed 10.6–21.1 kg (23–47 </a:t>
            </a:r>
            <a:r>
              <a:rPr lang="en-US" sz="1200" kern="1200" dirty="0" err="1">
                <a:solidFill>
                  <a:schemeClr val="tx1"/>
                </a:solidFill>
                <a:effectLst/>
                <a:latin typeface="+mn-lt"/>
                <a:ea typeface="+mn-ea"/>
                <a:cs typeface="+mn-cs"/>
              </a:rPr>
              <a:t>lb</a:t>
            </a:r>
            <a:r>
              <a:rPr lang="en-US" sz="1200" kern="1200" dirty="0">
                <a:solidFill>
                  <a:schemeClr val="tx1"/>
                </a:solidFill>
                <a:effectLst/>
                <a:latin typeface="+mn-lt"/>
                <a:ea typeface="+mn-ea"/>
                <a:cs typeface="+mn-cs"/>
              </a:rPr>
              <a:t>)… Though the dodo has historically been considered fat and clumsy, it is now thought to have been well-adapted for its ecosystem. It has been depicted with brownish-grey plumage, yellow feet, a tuft of tail feathers, a grey, naked head, and a black, yellow, and green beak. It used gizzard stones to help digest its food, which is thought to have included fruits, and its main habitat is believed to have been the woods in the drier coastal areas of Mauritius. One account states its clutch consisted of a single egg. It is presumed that the dodo became flightless because of the ready availability of abundant food sources and a relative absence of predators on Mauritius.</a:t>
            </a:r>
          </a:p>
          <a:p>
            <a:r>
              <a:rPr lang="en-US" sz="1200" kern="1200" dirty="0">
                <a:solidFill>
                  <a:schemeClr val="tx1"/>
                </a:solidFill>
                <a:effectLst/>
                <a:latin typeface="+mn-lt"/>
                <a:ea typeface="+mn-ea"/>
                <a:cs typeface="+mn-cs"/>
              </a:rPr>
              <a:t>The first recorded mention of the dodo was by Dutch sailors in 1598. In the following years, the bird was hunted by sailors and invasive species, while its habitat was being destroyed. The last widely accepted sighting of a dodo was in 1662.” –Wikipedia</a:t>
            </a:r>
          </a:p>
          <a:p>
            <a:endParaRPr lang="en-US" dirty="0"/>
          </a:p>
          <a:p>
            <a:r>
              <a:rPr lang="en-US" dirty="0"/>
              <a:t>SOURCES:</a:t>
            </a:r>
          </a:p>
          <a:p>
            <a:r>
              <a:rPr lang="en-US" dirty="0"/>
              <a:t>Dodo Bird Image By </a:t>
            </a:r>
            <a:r>
              <a:rPr lang="en-US" dirty="0" err="1"/>
              <a:t>BazzaDaRambler</a:t>
            </a:r>
            <a:r>
              <a:rPr lang="en-US" dirty="0"/>
              <a:t> - Oxford University Museum of Natural History ... dodo - dead </a:t>
            </a:r>
            <a:r>
              <a:rPr lang="en-US" dirty="0" err="1"/>
              <a:t>apparently.Uploaded</a:t>
            </a:r>
            <a:r>
              <a:rPr lang="en-US" dirty="0"/>
              <a:t> by </a:t>
            </a:r>
            <a:r>
              <a:rPr lang="en-US" dirty="0" err="1"/>
              <a:t>FunkMonk</a:t>
            </a:r>
            <a:r>
              <a:rPr lang="en-US" dirty="0"/>
              <a:t>, CC BY 2.0, https://commons.wikimedia.org/w/index.php?curid=20054563</a:t>
            </a:r>
          </a:p>
        </p:txBody>
      </p:sp>
      <p:sp>
        <p:nvSpPr>
          <p:cNvPr id="5" name="Slide Number Placeholder 4"/>
          <p:cNvSpPr>
            <a:spLocks noGrp="1"/>
          </p:cNvSpPr>
          <p:nvPr>
            <p:ph type="sldNum" sz="quarter" idx="10"/>
          </p:nvPr>
        </p:nvSpPr>
        <p:spPr/>
        <p:txBody>
          <a:bodyPr/>
          <a:lstStyle/>
          <a:p>
            <a:fld id="{D8C963D6-A539-E940-9C15-C13F565BC522}" type="slidenum">
              <a:rPr lang="en-US" smtClean="0"/>
              <a:pPr/>
              <a:t>89</a:t>
            </a:fld>
            <a:endParaRPr lang="en-US"/>
          </a:p>
        </p:txBody>
      </p:sp>
    </p:spTree>
    <p:extLst>
      <p:ext uri="{BB962C8B-B14F-4D97-AF65-F5344CB8AC3E}">
        <p14:creationId xmlns:p14="http://schemas.microsoft.com/office/powerpoint/2010/main" val="37496573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Optional slide if you have time.</a:t>
            </a:r>
          </a:p>
          <a:p>
            <a:endParaRPr lang="en-US" baseline="0" dirty="0"/>
          </a:p>
          <a:p>
            <a:r>
              <a:rPr lang="en-US" baseline="0" dirty="0"/>
              <a:t>This is a great story. Read the Wikipedia articles on both these animals. </a:t>
            </a:r>
          </a:p>
          <a:p>
            <a:r>
              <a:rPr lang="en-US" baseline="0" dirty="0"/>
              <a:t>For the mastodon, it seems fairly likely that these animals were hunted to extinction by early North American hunters (humans), though the effects were catalyzed by a shift in climate. The mammoths were more widely distributed and a population may have existed off the coast of Alaska through the time of the Ancient Egyptian Civilization. Fairly recent human history! (As a side note, this is a chance to dispel the myth that mammoths and dinosaurs coexisted.) The extinction story for the mammoth is a bit more complicated, though it likely involved a combination of climate change and hunting. The climate change here was of course not impacted by the industrial revolution, and therefore “natural”, but the combined power of the two factors is something we are certainly facing today!</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(Another side note: when students later process the pattern that extinctions occur on islands, you can remind them using the mammoth example that islands can also provide refuges from humans and have done so historically.)</a:t>
            </a:r>
            <a:endParaRPr lang="en-US" sz="1200" kern="1200" dirty="0">
              <a:solidFill>
                <a:schemeClr val="tx1"/>
              </a:solidFill>
              <a:effectLst/>
              <a:latin typeface="+mn-lt"/>
              <a:ea typeface="+mn-ea"/>
              <a:cs typeface="+mn-cs"/>
            </a:endParaRPr>
          </a:p>
          <a:p>
            <a:endParaRPr lang="en-US" dirty="0"/>
          </a:p>
          <a:p>
            <a:r>
              <a:rPr lang="en-US" dirty="0"/>
              <a:t>SOURCES:</a:t>
            </a:r>
          </a:p>
          <a:p>
            <a:r>
              <a:rPr lang="en-US" dirty="0"/>
              <a:t>Image By Dantheman9758 at the English language Wikipedia, CC BY-SA 3.0, https://commons.wikimedia.org/w/index.php?curid=4289640</a:t>
            </a:r>
          </a:p>
        </p:txBody>
      </p:sp>
      <p:sp>
        <p:nvSpPr>
          <p:cNvPr id="5" name="Slide Number Placeholder 4"/>
          <p:cNvSpPr>
            <a:spLocks noGrp="1"/>
          </p:cNvSpPr>
          <p:nvPr>
            <p:ph type="sldNum" sz="quarter" idx="10"/>
          </p:nvPr>
        </p:nvSpPr>
        <p:spPr/>
        <p:txBody>
          <a:bodyPr/>
          <a:lstStyle/>
          <a:p>
            <a:fld id="{D8C963D6-A539-E940-9C15-C13F565BC522}" type="slidenum">
              <a:rPr lang="en-US" smtClean="0"/>
              <a:pPr/>
              <a:t>90</a:t>
            </a:fld>
            <a:endParaRPr lang="en-US"/>
          </a:p>
        </p:txBody>
      </p:sp>
    </p:spTree>
    <p:extLst>
      <p:ext uri="{BB962C8B-B14F-4D97-AF65-F5344CB8AC3E}">
        <p14:creationId xmlns:p14="http://schemas.microsoft.com/office/powerpoint/2010/main" val="736044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1" name="Google Shape;641;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Jurassic- Images from Wiki page for “Jurassic”</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err="1">
                <a:solidFill>
                  <a:srgbClr val="000000"/>
                </a:solidFill>
                <a:latin typeface="Arial"/>
                <a:ea typeface="Arial"/>
                <a:cs typeface="Arial"/>
                <a:sym typeface="Arial"/>
              </a:rPr>
              <a:t>img</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Europasaurus</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holgeri</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err="1">
                <a:solidFill>
                  <a:srgbClr val="000000"/>
                </a:solidFill>
                <a:latin typeface="Arial"/>
                <a:ea typeface="Arial"/>
                <a:cs typeface="Arial"/>
                <a:sym typeface="Arial"/>
              </a:rPr>
              <a:t>url</a:t>
            </a:r>
            <a:r>
              <a:rPr lang="en-US" dirty="0">
                <a:solidFill>
                  <a:srgbClr val="000000"/>
                </a:solidFill>
                <a:latin typeface="Arial"/>
                <a:ea typeface="Arial"/>
                <a:cs typeface="Arial"/>
                <a:sym typeface="Arial"/>
              </a:rPr>
              <a:t>: </a:t>
            </a:r>
            <a:r>
              <a:rPr lang="en-US"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https://commons.wikimedia.org/wiki/File:Europasaurus_holgeri_Scene_2.jpg</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err="1">
                <a:solidFill>
                  <a:srgbClr val="000000"/>
                </a:solidFill>
                <a:latin typeface="Arial"/>
                <a:ea typeface="Arial"/>
                <a:cs typeface="Arial"/>
                <a:sym typeface="Arial"/>
              </a:rPr>
              <a:t>author:Gerhard</a:t>
            </a:r>
            <a:r>
              <a:rPr lang="en-US"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Boeggemann</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 This file is licensed under the </a:t>
            </a:r>
            <a:r>
              <a:rPr lang="en-US" dirty="0">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Creative Commons</a:t>
            </a:r>
            <a:r>
              <a:rPr lang="en-US" dirty="0">
                <a:solidFill>
                  <a:srgbClr val="000000"/>
                </a:solidFill>
                <a:latin typeface="Arial"/>
                <a:ea typeface="Arial"/>
                <a:cs typeface="Arial"/>
                <a:sym typeface="Arial"/>
              </a:rPr>
              <a:t> </a:t>
            </a:r>
            <a:r>
              <a:rPr lang="en-US" dirty="0">
                <a:solidFill>
                  <a:srgbClr val="000000"/>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Attribution-Share Alike 2.5 Generic</a:t>
            </a:r>
            <a:r>
              <a:rPr lang="en-US" dirty="0">
                <a:solidFill>
                  <a:srgbClr val="000000"/>
                </a:solidFill>
                <a:latin typeface="Arial"/>
                <a:ea typeface="Arial"/>
                <a:cs typeface="Arial"/>
                <a:sym typeface="Arial"/>
              </a:rPr>
              <a:t> license.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Conifers dominated at the time, some extant taxa that were much more diverse back in the Jurassic:</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u="sng" dirty="0">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https://en.wikipedia.org/wiki/Araucariaceae</a:t>
            </a:r>
            <a:endParaRPr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solidFill>
                <a:srgbClr val="000000"/>
              </a:solidFill>
              <a:latin typeface="Arial"/>
              <a:ea typeface="Arial"/>
              <a:cs typeface="Arial"/>
              <a:sym typeface="Arial"/>
            </a:endParaRPr>
          </a:p>
        </p:txBody>
      </p:sp>
      <p:sp>
        <p:nvSpPr>
          <p:cNvPr id="642" name="Google Shape;642;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Have students at least begin to consider what humans might do to protect endangered species. Connect more specifically to the human impact project here if you would like. </a:t>
            </a:r>
          </a:p>
          <a:p>
            <a:endParaRPr lang="en-US" sz="1200" kern="1200" baseline="0" dirty="0">
              <a:solidFill>
                <a:schemeClr val="tx1"/>
              </a:solidFill>
              <a:effectLst/>
              <a:latin typeface="+mn-lt"/>
              <a:ea typeface="+mn-ea"/>
              <a:cs typeface="+mn-cs"/>
            </a:endParaRPr>
          </a:p>
        </p:txBody>
      </p:sp>
      <p:sp>
        <p:nvSpPr>
          <p:cNvPr id="5" name="Slide Number Placeholder 4"/>
          <p:cNvSpPr>
            <a:spLocks noGrp="1"/>
          </p:cNvSpPr>
          <p:nvPr>
            <p:ph type="sldNum" sz="quarter" idx="10"/>
          </p:nvPr>
        </p:nvSpPr>
        <p:spPr/>
        <p:txBody>
          <a:bodyPr/>
          <a:lstStyle/>
          <a:p>
            <a:fld id="{D8C963D6-A539-E940-9C15-C13F565BC522}" type="slidenum">
              <a:rPr lang="en-US" smtClean="0"/>
              <a:pPr/>
              <a:t>91</a:t>
            </a:fld>
            <a:endParaRPr lang="en-US"/>
          </a:p>
        </p:txBody>
      </p:sp>
    </p:spTree>
    <p:extLst>
      <p:ext uri="{BB962C8B-B14F-4D97-AF65-F5344CB8AC3E}">
        <p14:creationId xmlns:p14="http://schemas.microsoft.com/office/powerpoint/2010/main" val="537803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sz="1200" b="1" i="1" u="none" strike="noStrike" cap="none" dirty="0" err="1">
                <a:solidFill>
                  <a:schemeClr val="dk1"/>
                </a:solidFill>
                <a:effectLst/>
                <a:latin typeface="Calibri"/>
                <a:ea typeface="Calibri"/>
                <a:cs typeface="Calibri"/>
                <a:sym typeface="Calibri"/>
              </a:rPr>
              <a:t>Chiniquodon</a:t>
            </a:r>
            <a:r>
              <a:rPr lang="en-US" sz="1200" b="0" i="0" u="none" strike="noStrike" cap="none" dirty="0">
                <a:solidFill>
                  <a:schemeClr val="dk1"/>
                </a:solidFill>
                <a:effectLst/>
                <a:latin typeface="Calibri"/>
                <a:ea typeface="Calibri"/>
                <a:cs typeface="Calibri"/>
                <a:sym typeface="Calibri"/>
              </a:rPr>
              <a:t> is an extinct </a:t>
            </a:r>
            <a:r>
              <a:rPr lang="en-US" sz="1200" b="0" i="0" u="none" strike="noStrike" cap="none" dirty="0">
                <a:solidFill>
                  <a:schemeClr val="dk1"/>
                </a:solidFill>
                <a:effectLst/>
                <a:latin typeface="Calibri"/>
                <a:ea typeface="Calibri"/>
                <a:cs typeface="Calibri"/>
                <a:sym typeface="Calibri"/>
                <a:hlinkClick r:id="rId3" tooltip="Genus"/>
              </a:rPr>
              <a:t>genus</a:t>
            </a:r>
            <a:r>
              <a:rPr lang="en-US" sz="1200" b="0" i="0" u="none" strike="noStrike" cap="none" dirty="0">
                <a:solidFill>
                  <a:schemeClr val="dk1"/>
                </a:solidFill>
                <a:effectLst/>
                <a:latin typeface="Calibri"/>
                <a:ea typeface="Calibri"/>
                <a:cs typeface="Calibri"/>
                <a:sym typeface="Calibri"/>
              </a:rPr>
              <a:t> of </a:t>
            </a:r>
            <a:r>
              <a:rPr lang="en-US" sz="1200" b="0" i="0" u="none" strike="noStrike" cap="none" dirty="0">
                <a:solidFill>
                  <a:schemeClr val="dk1"/>
                </a:solidFill>
                <a:effectLst/>
                <a:latin typeface="Calibri"/>
                <a:ea typeface="Calibri"/>
                <a:cs typeface="Calibri"/>
                <a:sym typeface="Calibri"/>
                <a:hlinkClick r:id="rId4" tooltip="Carnivore"/>
              </a:rPr>
              <a:t>carnivorous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hlinkClick r:id="rId5" tooltip="Cynodont"/>
              </a:rPr>
              <a:t>cynodonts</a:t>
            </a:r>
            <a:r>
              <a:rPr lang="en-US" sz="1200" b="0" i="0" u="none" strike="noStrike" cap="none" dirty="0">
                <a:solidFill>
                  <a:schemeClr val="dk1"/>
                </a:solidFill>
                <a:effectLst/>
                <a:latin typeface="Calibri"/>
                <a:ea typeface="Calibri"/>
                <a:cs typeface="Calibri"/>
                <a:sym typeface="Calibri"/>
              </a:rPr>
              <a:t>, which lived during the </a:t>
            </a:r>
            <a:r>
              <a:rPr lang="en-US" sz="1200" b="0" i="0" u="none" strike="noStrike" cap="none" dirty="0">
                <a:solidFill>
                  <a:schemeClr val="dk1"/>
                </a:solidFill>
                <a:effectLst/>
                <a:latin typeface="Calibri"/>
                <a:ea typeface="Calibri"/>
                <a:cs typeface="Calibri"/>
                <a:sym typeface="Calibri"/>
                <a:hlinkClick r:id="rId6" tooltip="Late Triassic"/>
              </a:rPr>
              <a:t>Late Triassic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hlinkClick r:id="rId7" tooltip="Carnian"/>
              </a:rPr>
              <a:t>Carnian</a:t>
            </a:r>
            <a:r>
              <a:rPr lang="en-US" sz="1200" b="0" i="0" u="none" strike="noStrike" cap="none" dirty="0">
                <a:solidFill>
                  <a:schemeClr val="dk1"/>
                </a:solidFill>
                <a:effectLst/>
                <a:latin typeface="Calibri"/>
                <a:ea typeface="Calibri"/>
                <a:cs typeface="Calibri"/>
                <a:sym typeface="Calibri"/>
              </a:rPr>
              <a:t>) in </a:t>
            </a:r>
            <a:r>
              <a:rPr lang="en-US" sz="1200" b="0" i="0" u="none" strike="noStrike" cap="none" dirty="0">
                <a:solidFill>
                  <a:schemeClr val="dk1"/>
                </a:solidFill>
                <a:effectLst/>
                <a:latin typeface="Calibri"/>
                <a:ea typeface="Calibri"/>
                <a:cs typeface="Calibri"/>
                <a:sym typeface="Calibri"/>
                <a:hlinkClick r:id="rId8" tooltip="South America"/>
              </a:rPr>
              <a:t>South America</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hlinkClick r:id="rId9" tooltip="Argentina"/>
              </a:rPr>
              <a:t>Argentina</a:t>
            </a:r>
            <a:r>
              <a:rPr lang="en-US" sz="1200" b="0" i="0" u="none" strike="noStrike" cap="none" dirty="0">
                <a:solidFill>
                  <a:schemeClr val="dk1"/>
                </a:solidFill>
                <a:effectLst/>
                <a:latin typeface="Calibri"/>
                <a:ea typeface="Calibri"/>
                <a:cs typeface="Calibri"/>
                <a:sym typeface="Calibri"/>
              </a:rPr>
              <a:t> and </a:t>
            </a:r>
            <a:r>
              <a:rPr lang="en-US" sz="1200" b="0" i="0" u="none" strike="noStrike" cap="none" dirty="0">
                <a:solidFill>
                  <a:schemeClr val="dk1"/>
                </a:solidFill>
                <a:effectLst/>
                <a:latin typeface="Calibri"/>
                <a:ea typeface="Calibri"/>
                <a:cs typeface="Calibri"/>
                <a:sym typeface="Calibri"/>
                <a:hlinkClick r:id="rId10" tooltip="Brazil"/>
              </a:rPr>
              <a:t>Brazil</a:t>
            </a:r>
            <a:r>
              <a:rPr lang="en-US" sz="1200" b="0" i="0" u="none" strike="noStrike" cap="none" dirty="0">
                <a:solidFill>
                  <a:schemeClr val="dk1"/>
                </a:solidFill>
                <a:effectLst/>
                <a:latin typeface="Calibri"/>
                <a:ea typeface="Calibri"/>
                <a:cs typeface="Calibri"/>
                <a:sym typeface="Calibri"/>
              </a:rPr>
              <a:t>) and </a:t>
            </a:r>
            <a:r>
              <a:rPr lang="en-US" sz="1200" b="0" i="0" u="none" strike="noStrike" cap="none" dirty="0">
                <a:solidFill>
                  <a:schemeClr val="dk1"/>
                </a:solidFill>
                <a:effectLst/>
                <a:latin typeface="Calibri"/>
                <a:ea typeface="Calibri"/>
                <a:cs typeface="Calibri"/>
                <a:sym typeface="Calibri"/>
                <a:hlinkClick r:id="rId11" tooltip="Africa"/>
              </a:rPr>
              <a:t>Africa</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hlinkClick r:id="rId12" tooltip="Namibia"/>
              </a:rPr>
              <a:t>Namibia</a:t>
            </a:r>
            <a:r>
              <a:rPr lang="en-US" sz="1200" b="0" i="0" u="none" strike="noStrike" cap="none" dirty="0">
                <a:solidFill>
                  <a:schemeClr val="dk1"/>
                </a:solidFill>
                <a:effectLst/>
                <a:latin typeface="Calibri"/>
                <a:ea typeface="Calibri"/>
                <a:cs typeface="Calibri"/>
                <a:sym typeface="Calibri"/>
              </a:rPr>
              <a:t> and </a:t>
            </a:r>
            <a:r>
              <a:rPr lang="en-US" sz="1200" b="0" i="0" u="none" strike="noStrike" cap="none" dirty="0">
                <a:solidFill>
                  <a:schemeClr val="dk1"/>
                </a:solidFill>
                <a:effectLst/>
                <a:latin typeface="Calibri"/>
                <a:ea typeface="Calibri"/>
                <a:cs typeface="Calibri"/>
                <a:sym typeface="Calibri"/>
                <a:hlinkClick r:id="rId13" tooltip="Madagascar"/>
              </a:rPr>
              <a:t>Madagascar</a:t>
            </a:r>
            <a:r>
              <a:rPr lang="en-US" sz="1200" b="0" i="0"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Chiniquodon</a:t>
            </a:r>
            <a:r>
              <a:rPr lang="en-US" sz="1200" b="0" i="0" u="none" strike="noStrike" cap="none" dirty="0">
                <a:solidFill>
                  <a:schemeClr val="dk1"/>
                </a:solidFill>
                <a:effectLst/>
                <a:latin typeface="Calibri"/>
                <a:ea typeface="Calibri"/>
                <a:cs typeface="Calibri"/>
                <a:sym typeface="Calibri"/>
              </a:rPr>
              <a:t> is closely related to a contemporary genus, </a:t>
            </a:r>
            <a:r>
              <a:rPr lang="en-US" sz="1200" b="0" i="1" u="none" strike="noStrike" cap="none" dirty="0" err="1">
                <a:solidFill>
                  <a:schemeClr val="dk1"/>
                </a:solidFill>
                <a:effectLst/>
                <a:latin typeface="Calibri"/>
                <a:ea typeface="Calibri"/>
                <a:cs typeface="Calibri"/>
                <a:sym typeface="Calibri"/>
                <a:hlinkClick r:id="rId14" tooltip="Probelesodon"/>
              </a:rPr>
              <a:t>Probelesodon</a:t>
            </a:r>
            <a:r>
              <a:rPr lang="en-US" sz="1200" b="0" i="0" u="none" strike="noStrike" cap="none" dirty="0">
                <a:solidFill>
                  <a:schemeClr val="dk1"/>
                </a:solidFill>
                <a:effectLst/>
                <a:latin typeface="Calibri"/>
                <a:ea typeface="Calibri"/>
                <a:cs typeface="Calibri"/>
                <a:sym typeface="Calibri"/>
              </a:rPr>
              <a:t>, and close to the ancestry of mammals.</a:t>
            </a:r>
          </a:p>
          <a:p>
            <a:r>
              <a:rPr lang="en-US" sz="1200" b="0" i="0" u="none" strike="noStrike" cap="none" dirty="0">
                <a:solidFill>
                  <a:schemeClr val="dk1"/>
                </a:solidFill>
                <a:effectLst/>
                <a:latin typeface="Calibri"/>
                <a:ea typeface="Calibri"/>
                <a:cs typeface="Calibri"/>
                <a:sym typeface="Calibri"/>
              </a:rPr>
              <a:t>Other contemporaries included early </a:t>
            </a:r>
            <a:r>
              <a:rPr lang="en-US" sz="1200" b="0" i="0" u="none" strike="noStrike" cap="none" dirty="0">
                <a:solidFill>
                  <a:schemeClr val="dk1"/>
                </a:solidFill>
                <a:effectLst/>
                <a:latin typeface="Calibri"/>
                <a:ea typeface="Calibri"/>
                <a:cs typeface="Calibri"/>
                <a:sym typeface="Calibri"/>
                <a:hlinkClick r:id="rId15" tooltip="Dinosaur"/>
              </a:rPr>
              <a:t>dinosaurs</a:t>
            </a:r>
            <a:r>
              <a:rPr lang="en-US" sz="1200" b="0" i="0" u="none" strike="noStrike" cap="none" dirty="0">
                <a:solidFill>
                  <a:schemeClr val="dk1"/>
                </a:solidFill>
                <a:effectLst/>
                <a:latin typeface="Calibri"/>
                <a:ea typeface="Calibri"/>
                <a:cs typeface="Calibri"/>
                <a:sym typeface="Calibri"/>
              </a:rPr>
              <a:t>. As both groups filled a similar </a:t>
            </a:r>
            <a:r>
              <a:rPr lang="en-US" sz="1200" b="0" i="0" u="none" strike="noStrike" cap="none" dirty="0">
                <a:solidFill>
                  <a:schemeClr val="dk1"/>
                </a:solidFill>
                <a:effectLst/>
                <a:latin typeface="Calibri"/>
                <a:ea typeface="Calibri"/>
                <a:cs typeface="Calibri"/>
                <a:sym typeface="Calibri"/>
                <a:hlinkClick r:id="rId16" tooltip="Ecological niche"/>
              </a:rPr>
              <a:t>ecological niche</a:t>
            </a:r>
            <a:r>
              <a:rPr lang="en-US" sz="1200" b="0" i="0" u="none" strike="noStrike" cap="none" dirty="0">
                <a:solidFill>
                  <a:schemeClr val="dk1"/>
                </a:solidFill>
                <a:effectLst/>
                <a:latin typeface="Calibri"/>
                <a:ea typeface="Calibri"/>
                <a:cs typeface="Calibri"/>
                <a:sym typeface="Calibri"/>
              </a:rPr>
              <a:t>, fairly large </a:t>
            </a:r>
            <a:r>
              <a:rPr lang="en-US" sz="1200" b="0" i="0" u="none" strike="noStrike" cap="none" dirty="0" err="1">
                <a:solidFill>
                  <a:schemeClr val="dk1"/>
                </a:solidFill>
                <a:effectLst/>
                <a:latin typeface="Calibri"/>
                <a:ea typeface="Calibri"/>
                <a:cs typeface="Calibri"/>
                <a:sym typeface="Calibri"/>
              </a:rPr>
              <a:t>therapsid</a:t>
            </a:r>
            <a:r>
              <a:rPr lang="en-US" sz="1200" b="0" i="0" u="none" strike="noStrike" cap="none" dirty="0">
                <a:solidFill>
                  <a:schemeClr val="dk1"/>
                </a:solidFill>
                <a:effectLst/>
                <a:latin typeface="Calibri"/>
                <a:ea typeface="Calibri"/>
                <a:cs typeface="Calibri"/>
                <a:sym typeface="Calibri"/>
              </a:rPr>
              <a:t> hunters such as </a:t>
            </a:r>
            <a:r>
              <a:rPr lang="en-US" sz="1200" b="0" i="1" u="none" strike="noStrike" cap="none" dirty="0" err="1">
                <a:solidFill>
                  <a:schemeClr val="dk1"/>
                </a:solidFill>
                <a:effectLst/>
                <a:latin typeface="Calibri"/>
                <a:ea typeface="Calibri"/>
                <a:cs typeface="Calibri"/>
                <a:sym typeface="Calibri"/>
              </a:rPr>
              <a:t>Chiniquodon</a:t>
            </a:r>
            <a:r>
              <a:rPr lang="en-US" sz="1200" b="0" i="0" u="none" strike="noStrike" cap="none" dirty="0">
                <a:solidFill>
                  <a:schemeClr val="dk1"/>
                </a:solidFill>
                <a:effectLst/>
                <a:latin typeface="Calibri"/>
                <a:ea typeface="Calibri"/>
                <a:cs typeface="Calibri"/>
                <a:sym typeface="Calibri"/>
              </a:rPr>
              <a:t> may have been outcompeted by dinosaurs.</a:t>
            </a:r>
          </a:p>
          <a:p>
            <a:pPr marL="0" lvl="0" indent="0" algn="l" rtl="0">
              <a:lnSpc>
                <a:spcPct val="100000"/>
              </a:lnSpc>
              <a:spcBef>
                <a:spcPts val="0"/>
              </a:spcBef>
              <a:spcAft>
                <a:spcPts val="0"/>
              </a:spcAft>
              <a:buSzPts val="1400"/>
              <a:buNone/>
            </a:pPr>
            <a:endParaRPr lang="en-US"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SOURCES:</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Image, “</a:t>
            </a:r>
            <a:r>
              <a:rPr lang="en-US" sz="1200" b="0" i="0" u="none" strike="noStrike" cap="none" dirty="0">
                <a:solidFill>
                  <a:schemeClr val="dk1"/>
                </a:solidFill>
                <a:effectLst/>
                <a:latin typeface="Calibri"/>
                <a:ea typeface="Calibri"/>
                <a:cs typeface="Calibri"/>
                <a:sym typeface="Calibri"/>
              </a:rPr>
              <a:t>Reconstructed Triassic landscape at the Museum am </a:t>
            </a:r>
            <a:r>
              <a:rPr lang="en-US" sz="1200" b="0" i="0" u="none" strike="noStrike" cap="none" dirty="0" err="1">
                <a:solidFill>
                  <a:schemeClr val="dk1"/>
                </a:solidFill>
                <a:effectLst/>
                <a:latin typeface="Calibri"/>
                <a:ea typeface="Calibri"/>
                <a:cs typeface="Calibri"/>
                <a:sym typeface="Calibri"/>
              </a:rPr>
              <a:t>Löwentor</a:t>
            </a:r>
            <a:r>
              <a:rPr lang="en-US" sz="1200" b="0" i="0" u="none" strike="noStrike" cap="none" dirty="0">
                <a:solidFill>
                  <a:schemeClr val="dk1"/>
                </a:solidFill>
                <a:effectLst/>
                <a:latin typeface="Calibri"/>
                <a:ea typeface="Calibri"/>
                <a:cs typeface="Calibri"/>
                <a:sym typeface="Calibri"/>
              </a:rPr>
              <a:t>, Stuttgart (Germany), with </a:t>
            </a:r>
            <a:r>
              <a:rPr lang="en-US" sz="1200" b="0" i="1" u="none" strike="noStrike" cap="none" dirty="0" err="1">
                <a:solidFill>
                  <a:schemeClr val="dk1"/>
                </a:solidFill>
                <a:effectLst/>
                <a:latin typeface="Calibri"/>
                <a:ea typeface="Calibri"/>
                <a:cs typeface="Calibri"/>
                <a:sym typeface="Calibri"/>
              </a:rPr>
              <a:t>Chiniquodon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theotonicus</a:t>
            </a:r>
            <a:r>
              <a:rPr lang="en-US" sz="1200" b="0" i="0" u="none" strike="noStrike" cap="none" dirty="0">
                <a:solidFill>
                  <a:schemeClr val="dk1"/>
                </a:solidFill>
                <a:effectLst/>
                <a:latin typeface="Calibri"/>
                <a:ea typeface="Calibri"/>
                <a:cs typeface="Calibri"/>
                <a:sym typeface="Calibri"/>
              </a:rPr>
              <a:t> (formerly also known as </a:t>
            </a:r>
            <a:r>
              <a:rPr lang="en-US" sz="1200" b="0" i="1" u="none" strike="noStrike" cap="none" dirty="0" err="1">
                <a:solidFill>
                  <a:schemeClr val="dk1"/>
                </a:solidFill>
                <a:effectLst/>
                <a:latin typeface="Calibri"/>
                <a:ea typeface="Calibri"/>
                <a:cs typeface="Calibri"/>
                <a:sym typeface="Calibri"/>
              </a:rPr>
              <a:t>Belesodon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magnificus</a:t>
            </a:r>
            <a:r>
              <a:rPr lang="en-US" sz="1200" b="0" i="0" u="none" strike="noStrike" cap="none" dirty="0">
                <a:solidFill>
                  <a:schemeClr val="dk1"/>
                </a:solidFill>
                <a:effectLst/>
                <a:latin typeface="Calibri"/>
                <a:ea typeface="Calibri"/>
                <a:cs typeface="Calibri"/>
                <a:sym typeface="Calibri"/>
              </a:rPr>
              <a:t>; left), </a:t>
            </a:r>
            <a:r>
              <a:rPr lang="en-US" sz="1200" b="0" i="1" u="none" strike="noStrike" cap="none" dirty="0" err="1">
                <a:solidFill>
                  <a:schemeClr val="dk1"/>
                </a:solidFill>
                <a:effectLst/>
                <a:latin typeface="Calibri"/>
                <a:ea typeface="Calibri"/>
                <a:cs typeface="Calibri"/>
                <a:sym typeface="Calibri"/>
              </a:rPr>
              <a:t>Batrachotomus</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kupferzellensis</a:t>
            </a:r>
            <a:r>
              <a:rPr lang="en-US" sz="1200" b="0" i="0" u="none" strike="noStrike" cap="none" dirty="0">
                <a:solidFill>
                  <a:schemeClr val="dk1"/>
                </a:solidFill>
                <a:effectLst/>
                <a:latin typeface="Calibri"/>
                <a:ea typeface="Calibri"/>
                <a:cs typeface="Calibri"/>
                <a:sym typeface="Calibri"/>
              </a:rPr>
              <a:t> (right), and, poorly visible in the foreground below the water table, a large temnospondyl (probably </a:t>
            </a:r>
            <a:r>
              <a:rPr lang="en-US" sz="1200" b="0" i="1" u="none" strike="noStrike" cap="none" dirty="0" err="1">
                <a:solidFill>
                  <a:schemeClr val="dk1"/>
                </a:solidFill>
                <a:effectLst/>
                <a:latin typeface="Calibri"/>
                <a:ea typeface="Calibri"/>
                <a:cs typeface="Calibri"/>
                <a:sym typeface="Calibri"/>
              </a:rPr>
              <a:t>Mastodonsaurus</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giganteus</a:t>
            </a:r>
            <a:r>
              <a:rPr lang="en-US" sz="1200" b="0" i="0"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Chinquodon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theotonicus</a:t>
            </a:r>
            <a:r>
              <a:rPr lang="en-US" sz="1200" b="0" i="0" u="none" strike="noStrike" cap="none" dirty="0">
                <a:solidFill>
                  <a:schemeClr val="dk1"/>
                </a:solidFill>
                <a:effectLst/>
                <a:latin typeface="Calibri"/>
                <a:ea typeface="Calibri"/>
                <a:cs typeface="Calibri"/>
                <a:sym typeface="Calibri"/>
              </a:rPr>
              <a:t> and </a:t>
            </a:r>
            <a:r>
              <a:rPr lang="en-US" sz="1200" b="0" i="1" u="none" strike="noStrike" cap="none" dirty="0" err="1">
                <a:solidFill>
                  <a:schemeClr val="dk1"/>
                </a:solidFill>
                <a:effectLst/>
                <a:latin typeface="Calibri"/>
                <a:ea typeface="Calibri"/>
                <a:cs typeface="Calibri"/>
                <a:sym typeface="Calibri"/>
              </a:rPr>
              <a:t>Batrachotomus</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kupferzellensis</a:t>
            </a:r>
            <a:r>
              <a:rPr lang="en-US" sz="1200" b="0" i="0" u="none" strike="noStrike" cap="none" dirty="0">
                <a:solidFill>
                  <a:schemeClr val="dk1"/>
                </a:solidFill>
                <a:effectLst/>
                <a:latin typeface="Calibri"/>
                <a:ea typeface="Calibri"/>
                <a:cs typeface="Calibri"/>
                <a:sym typeface="Calibri"/>
              </a:rPr>
              <a:t>, however, may never have met in life because the former is a Gondwanan species (known from fossil sites in Brazil) whereas the latter lived in northern Pangaea in what today is Germany. </a:t>
            </a:r>
            <a:r>
              <a:rPr lang="en-US" sz="1200" b="0" i="1" u="none" strike="noStrike" cap="none" dirty="0" err="1">
                <a:solidFill>
                  <a:schemeClr val="dk1"/>
                </a:solidFill>
                <a:effectLst/>
                <a:latin typeface="Calibri"/>
                <a:ea typeface="Calibri"/>
                <a:cs typeface="Calibri"/>
                <a:sym typeface="Calibri"/>
              </a:rPr>
              <a:t>Chinquodon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theotonicus</a:t>
            </a:r>
            <a:r>
              <a:rPr lang="en-US" sz="1200" b="0" i="0" u="none" strike="noStrike" cap="none" dirty="0">
                <a:solidFill>
                  <a:schemeClr val="dk1"/>
                </a:solidFill>
                <a:effectLst/>
                <a:latin typeface="Calibri"/>
                <a:ea typeface="Calibri"/>
                <a:cs typeface="Calibri"/>
                <a:sym typeface="Calibri"/>
              </a:rPr>
              <a:t> here probably is a „substitute“ for closely related Central European forms which are known only from very incomplete material.</a:t>
            </a:r>
            <a:r>
              <a:rPr lang="en-US" dirty="0">
                <a:solidFill>
                  <a:srgbClr val="000000"/>
                </a:solidFill>
                <a:latin typeface="Arial"/>
                <a:ea typeface="Arial"/>
                <a:cs typeface="Arial"/>
                <a:sym typeface="Arial"/>
              </a:rPr>
              <a:t>”</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URL: https://commons.wikimedia.org/wiki/File:Triassic_landscape.jpg</a:t>
            </a:r>
          </a:p>
          <a:p>
            <a:pPr marL="0" lvl="0" indent="0" algn="l" rtl="0">
              <a:lnSpc>
                <a:spcPct val="100000"/>
              </a:lnSpc>
              <a:spcBef>
                <a:spcPts val="0"/>
              </a:spcBef>
              <a:spcAft>
                <a:spcPts val="0"/>
              </a:spcAft>
              <a:buSzPts val="1400"/>
              <a:buNone/>
            </a:pPr>
            <a:r>
              <a:rPr lang="en-US" dirty="0">
                <a:solidFill>
                  <a:srgbClr val="000000"/>
                </a:solidFill>
                <a:latin typeface="Arial"/>
                <a:ea typeface="Arial"/>
                <a:cs typeface="Arial"/>
                <a:sym typeface="Arial"/>
              </a:rPr>
              <a:t>Attribution:</a:t>
            </a:r>
            <a:r>
              <a:rPr lang="en-US" baseline="0" dirty="0">
                <a:solidFill>
                  <a:srgbClr val="000000"/>
                </a:solidFill>
                <a:latin typeface="Arial"/>
                <a:ea typeface="Arial"/>
                <a:cs typeface="Arial"/>
                <a:sym typeface="Arial"/>
              </a:rPr>
              <a:t> </a:t>
            </a:r>
            <a:r>
              <a:rPr lang="en-US" dirty="0" err="1">
                <a:solidFill>
                  <a:srgbClr val="000000"/>
                </a:solidFill>
                <a:latin typeface="Arial"/>
                <a:ea typeface="Arial"/>
                <a:cs typeface="Arial"/>
                <a:sym typeface="Arial"/>
              </a:rPr>
              <a:t>Ghedoghedo</a:t>
            </a:r>
            <a:r>
              <a:rPr lang="en-US" dirty="0">
                <a:solidFill>
                  <a:srgbClr val="000000"/>
                </a:solidFill>
                <a:latin typeface="Arial"/>
                <a:ea typeface="Arial"/>
                <a:cs typeface="Arial"/>
                <a:sym typeface="Arial"/>
              </a:rPr>
              <a:t>, CC BY-SA 4.0 &lt;https://creativecommons.org/licenses/by-sa/4.0&gt;, via Wikimedia Commons</a:t>
            </a:r>
            <a:endParaRPr dirty="0">
              <a:solidFill>
                <a:srgbClr val="000000"/>
              </a:solidFill>
              <a:latin typeface="Arial"/>
              <a:ea typeface="Arial"/>
              <a:cs typeface="Arial"/>
              <a:sym typeface="Arial"/>
            </a:endParaRPr>
          </a:p>
        </p:txBody>
      </p:sp>
      <p:sp>
        <p:nvSpPr>
          <p:cNvPr id="630" name="Google Shape;63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extLst>
      <p:ext uri="{BB962C8B-B14F-4D97-AF65-F5344CB8AC3E}">
        <p14:creationId xmlns:p14="http://schemas.microsoft.com/office/powerpoint/2010/main" val="786880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pic>
        <p:nvPicPr>
          <p:cNvPr id="19" name="Picture 2">
            <a:extLst>
              <a:ext uri="{FF2B5EF4-FFF2-40B4-BE49-F238E27FC236}">
                <a16:creationId xmlns:a16="http://schemas.microsoft.com/office/drawing/2014/main" id="{A12A7503-9058-4334-AAA0-D1D25BAD629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94643"/>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11121"/>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0" name="Picture 2">
            <a:extLst>
              <a:ext uri="{FF2B5EF4-FFF2-40B4-BE49-F238E27FC236}">
                <a16:creationId xmlns:a16="http://schemas.microsoft.com/office/drawing/2014/main" id="{8D11BAEE-3871-4AA9-A370-20A922B8893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442914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2">
            <a:extLst>
              <a:ext uri="{FF2B5EF4-FFF2-40B4-BE49-F238E27FC236}">
                <a16:creationId xmlns:a16="http://schemas.microsoft.com/office/drawing/2014/main" id="{EF7F462A-9BB5-4102-BDB6-D3E0EF8E6B4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08648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4">
            <a:extLst>
              <a:ext uri="{FF2B5EF4-FFF2-40B4-BE49-F238E27FC236}">
                <a16:creationId xmlns:a16="http://schemas.microsoft.com/office/drawing/2014/main" id="{4305F53F-F4E1-4703-8F6A-80087181B54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88865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6">
            <a:extLst>
              <a:ext uri="{FF2B5EF4-FFF2-40B4-BE49-F238E27FC236}">
                <a16:creationId xmlns:a16="http://schemas.microsoft.com/office/drawing/2014/main" id="{538AD338-008A-4717-BADA-6DC1BECABE9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34990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8">
            <a:extLst>
              <a:ext uri="{FF2B5EF4-FFF2-40B4-BE49-F238E27FC236}">
                <a16:creationId xmlns:a16="http://schemas.microsoft.com/office/drawing/2014/main" id="{8AC445F7-0D92-4B64-8859-D61C8413DE3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08693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0">
            <a:extLst>
              <a:ext uri="{FF2B5EF4-FFF2-40B4-BE49-F238E27FC236}">
                <a16:creationId xmlns:a16="http://schemas.microsoft.com/office/drawing/2014/main" id="{1C9C1431-D43F-408C-A79E-435F8AAEC3E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16034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2">
            <a:extLst>
              <a:ext uri="{FF2B5EF4-FFF2-40B4-BE49-F238E27FC236}">
                <a16:creationId xmlns:a16="http://schemas.microsoft.com/office/drawing/2014/main" id="{CD350CE3-67FE-4FAE-A9D4-0E7F69649E06}"/>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96891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4">
            <a:extLst>
              <a:ext uri="{FF2B5EF4-FFF2-40B4-BE49-F238E27FC236}">
                <a16:creationId xmlns:a16="http://schemas.microsoft.com/office/drawing/2014/main" id="{868540C2-C6CC-4288-87EF-C071C92935E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98737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6">
            <a:extLst>
              <a:ext uri="{FF2B5EF4-FFF2-40B4-BE49-F238E27FC236}">
                <a16:creationId xmlns:a16="http://schemas.microsoft.com/office/drawing/2014/main" id="{151B29AE-A58E-407C-A6E1-E57104934A1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83809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8374932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2">
            <a:extLst>
              <a:ext uri="{FF2B5EF4-FFF2-40B4-BE49-F238E27FC236}">
                <a16:creationId xmlns:a16="http://schemas.microsoft.com/office/drawing/2014/main" id="{9C72C05E-F8BB-4C57-865D-342E4D16E6A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142988"/>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310538164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Purpl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8" name="Picture 7">
            <a:extLst>
              <a:ext uri="{FF2B5EF4-FFF2-40B4-BE49-F238E27FC236}">
                <a16:creationId xmlns:a16="http://schemas.microsoft.com/office/drawing/2014/main" id="{0ED0A690-83FF-4AFC-B913-BD591D01297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103163" y="1855552"/>
            <a:ext cx="1035122" cy="891044"/>
          </a:xfrm>
          <a:prstGeom prst="rect">
            <a:avLst/>
          </a:prstGeom>
        </p:spPr>
      </p:pic>
      <p:sp>
        <p:nvSpPr>
          <p:cNvPr id="9" name="Shape 177">
            <a:extLst>
              <a:ext uri="{FF2B5EF4-FFF2-40B4-BE49-F238E27FC236}">
                <a16:creationId xmlns:a16="http://schemas.microsoft.com/office/drawing/2014/main" id="{9BE1E968-7007-4EC3-90E7-BFA8D7B7992D}"/>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pic>
        <p:nvPicPr>
          <p:cNvPr id="10" name="Picture 9">
            <a:extLst>
              <a:ext uri="{FF2B5EF4-FFF2-40B4-BE49-F238E27FC236}">
                <a16:creationId xmlns:a16="http://schemas.microsoft.com/office/drawing/2014/main" id="{8244546D-E382-4935-855C-1EB771CB3E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129834" y="1934122"/>
            <a:ext cx="1052623" cy="891043"/>
          </a:xfrm>
          <a:prstGeom prst="rect">
            <a:avLst/>
          </a:prstGeom>
        </p:spPr>
      </p:pic>
      <p:sp>
        <p:nvSpPr>
          <p:cNvPr id="11" name="Shape 181">
            <a:extLst>
              <a:ext uri="{FF2B5EF4-FFF2-40B4-BE49-F238E27FC236}">
                <a16:creationId xmlns:a16="http://schemas.microsoft.com/office/drawing/2014/main" id="{69EB8347-8238-48AA-99D5-2BD388A3BC3F}"/>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pic>
        <p:nvPicPr>
          <p:cNvPr id="12" name="Picture 11">
            <a:extLst>
              <a:ext uri="{FF2B5EF4-FFF2-40B4-BE49-F238E27FC236}">
                <a16:creationId xmlns:a16="http://schemas.microsoft.com/office/drawing/2014/main" id="{A9FA5FB8-BE1B-45B0-A739-95E543E6705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793992" y="1878842"/>
            <a:ext cx="1227198" cy="891043"/>
          </a:xfrm>
          <a:prstGeom prst="rect">
            <a:avLst/>
          </a:prstGeom>
        </p:spPr>
      </p:pic>
      <p:sp>
        <p:nvSpPr>
          <p:cNvPr id="13" name="Shape 185">
            <a:extLst>
              <a:ext uri="{FF2B5EF4-FFF2-40B4-BE49-F238E27FC236}">
                <a16:creationId xmlns:a16="http://schemas.microsoft.com/office/drawing/2014/main" id="{C6AF2FE2-52A2-447D-BDB6-3B51D539602A}"/>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4" name="Shape 185">
            <a:extLst>
              <a:ext uri="{FF2B5EF4-FFF2-40B4-BE49-F238E27FC236}">
                <a16:creationId xmlns:a16="http://schemas.microsoft.com/office/drawing/2014/main" id="{562CB457-3669-4BD0-9844-DA1E150C9176}"/>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5" name="Shape 173">
            <a:extLst>
              <a:ext uri="{FF2B5EF4-FFF2-40B4-BE49-F238E27FC236}">
                <a16:creationId xmlns:a16="http://schemas.microsoft.com/office/drawing/2014/main" id="{97AEE6E7-0D77-4954-B097-8A522D1D1721}"/>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6" name="Picture 15">
            <a:extLst>
              <a:ext uri="{FF2B5EF4-FFF2-40B4-BE49-F238E27FC236}">
                <a16:creationId xmlns:a16="http://schemas.microsoft.com/office/drawing/2014/main" id="{F93E55BD-1E0D-43EA-812A-E18CD759E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649838" y="4021574"/>
            <a:ext cx="916008" cy="1158950"/>
          </a:xfrm>
          <a:prstGeom prst="rect">
            <a:avLst/>
          </a:prstGeom>
        </p:spPr>
      </p:pic>
      <p:pic>
        <p:nvPicPr>
          <p:cNvPr id="17" name="Picture 16">
            <a:extLst>
              <a:ext uri="{FF2B5EF4-FFF2-40B4-BE49-F238E27FC236}">
                <a16:creationId xmlns:a16="http://schemas.microsoft.com/office/drawing/2014/main" id="{5B67A546-F591-4BE8-9883-111AF20FAF5B}"/>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2365989" y="3892353"/>
            <a:ext cx="1128177" cy="1141959"/>
          </a:xfrm>
          <a:prstGeom prst="rect">
            <a:avLst/>
          </a:prstGeom>
        </p:spPr>
      </p:pic>
      <p:sp>
        <p:nvSpPr>
          <p:cNvPr id="18" name="Shape 171">
            <a:extLst>
              <a:ext uri="{FF2B5EF4-FFF2-40B4-BE49-F238E27FC236}">
                <a16:creationId xmlns:a16="http://schemas.microsoft.com/office/drawing/2014/main" id="{B73AABC1-B799-4781-A165-CBD6DD70B724}"/>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latin typeface="+mn-lt"/>
              </a:rPr>
              <a:t>:</a:t>
            </a:r>
          </a:p>
        </p:txBody>
      </p:sp>
      <p:graphicFrame>
        <p:nvGraphicFramePr>
          <p:cNvPr id="20" name="Table 19">
            <a:extLst>
              <a:ext uri="{FF2B5EF4-FFF2-40B4-BE49-F238E27FC236}">
                <a16:creationId xmlns:a16="http://schemas.microsoft.com/office/drawing/2014/main" id="{8702793B-E150-4621-A7C5-B579A18B7100}"/>
              </a:ext>
            </a:extLst>
          </p:cNvPr>
          <p:cNvGraphicFramePr>
            <a:graphicFrameLocks noGrp="1"/>
          </p:cNvGraphicFramePr>
          <p:nvPr userDrawn="1">
            <p:extLst>
              <p:ext uri="{D42A27DB-BD31-4B8C-83A1-F6EECF244321}">
                <p14:modId xmlns:p14="http://schemas.microsoft.com/office/powerpoint/2010/main" val="3003301841"/>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21" name="Table 20">
            <a:extLst>
              <a:ext uri="{FF2B5EF4-FFF2-40B4-BE49-F238E27FC236}">
                <a16:creationId xmlns:a16="http://schemas.microsoft.com/office/drawing/2014/main" id="{3EA4621F-B906-48E1-AF8A-A8380638067E}"/>
              </a:ext>
            </a:extLst>
          </p:cNvPr>
          <p:cNvGraphicFramePr>
            <a:graphicFrameLocks noGrp="1"/>
          </p:cNvGraphicFramePr>
          <p:nvPr userDrawn="1">
            <p:extLst>
              <p:ext uri="{D42A27DB-BD31-4B8C-83A1-F6EECF244321}">
                <p14:modId xmlns:p14="http://schemas.microsoft.com/office/powerpoint/2010/main" val="996272866"/>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Tree>
    <p:extLst>
      <p:ext uri="{BB962C8B-B14F-4D97-AF65-F5344CB8AC3E}">
        <p14:creationId xmlns:p14="http://schemas.microsoft.com/office/powerpoint/2010/main" val="99432852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5023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0"/>
        <p:cNvGrpSpPr/>
        <p:nvPr/>
      </p:nvGrpSpPr>
      <p:grpSpPr>
        <a:xfrm>
          <a:off x="0" y="0"/>
          <a:ext cx="0" cy="0"/>
          <a:chOff x="0" y="0"/>
          <a:chExt cx="0" cy="0"/>
        </a:xfrm>
      </p:grpSpPr>
      <p:sp>
        <p:nvSpPr>
          <p:cNvPr id="51" name="Google Shape;51;p10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0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3" name="Google Shape;53;p10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10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1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03782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4">
            <a:extLst>
              <a:ext uri="{FF2B5EF4-FFF2-40B4-BE49-F238E27FC236}">
                <a16:creationId xmlns:a16="http://schemas.microsoft.com/office/drawing/2014/main" id="{E1696F64-2D54-4F6C-92C0-9D992819CF3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3" y="894644"/>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22813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6">
            <a:extLst>
              <a:ext uri="{FF2B5EF4-FFF2-40B4-BE49-F238E27FC236}">
                <a16:creationId xmlns:a16="http://schemas.microsoft.com/office/drawing/2014/main" id="{CD845D0D-7AF2-43E6-A1BA-55DE49971AF6}"/>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87895"/>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71837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8">
            <a:extLst>
              <a:ext uri="{FF2B5EF4-FFF2-40B4-BE49-F238E27FC236}">
                <a16:creationId xmlns:a16="http://schemas.microsoft.com/office/drawing/2014/main" id="{F8299035-1674-4452-AEC5-A0F956B4724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9302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57098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0">
            <a:extLst>
              <a:ext uri="{FF2B5EF4-FFF2-40B4-BE49-F238E27FC236}">
                <a16:creationId xmlns:a16="http://schemas.microsoft.com/office/drawing/2014/main" id="{90176703-DC02-4A3B-9C9B-6F80A7CE49B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37482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2">
            <a:extLst>
              <a:ext uri="{FF2B5EF4-FFF2-40B4-BE49-F238E27FC236}">
                <a16:creationId xmlns:a16="http://schemas.microsoft.com/office/drawing/2014/main" id="{9A3971AC-968E-44C7-A71F-F283CA7CA63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2" y="889716"/>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12136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4">
            <a:extLst>
              <a:ext uri="{FF2B5EF4-FFF2-40B4-BE49-F238E27FC236}">
                <a16:creationId xmlns:a16="http://schemas.microsoft.com/office/drawing/2014/main" id="{D0A8DBFC-4490-4145-ABAC-9BD1F42FFA7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6137" y="887896"/>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38720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6">
            <a:extLst>
              <a:ext uri="{FF2B5EF4-FFF2-40B4-BE49-F238E27FC236}">
                <a16:creationId xmlns:a16="http://schemas.microsoft.com/office/drawing/2014/main" id="{7BB7FFE7-3D40-4ECC-9042-8CB2F45501E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5743" y="892001"/>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11375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 for Titles</a:t>
            </a:r>
          </a:p>
        </p:txBody>
      </p:sp>
      <p:sp>
        <p:nvSpPr>
          <p:cNvPr id="3" name="Text Placeholder 2"/>
          <p:cNvSpPr>
            <a:spLocks noGrp="1"/>
          </p:cNvSpPr>
          <p:nvPr>
            <p:ph type="body" idx="1"/>
          </p:nvPr>
        </p:nvSpPr>
        <p:spPr>
          <a:xfrm>
            <a:off x="457200" y="1600201"/>
            <a:ext cx="8229600" cy="308674"/>
          </a:xfrm>
          <a:prstGeom prst="rect">
            <a:avLst/>
          </a:prstGeom>
        </p:spPr>
        <p:txBody>
          <a:bodyPr vert="horz" lIns="91440" tIns="45720" rIns="91440" bIns="45720" rtlCol="0">
            <a:spAutoFit/>
          </a:bodyPr>
          <a:lstStyle/>
          <a:p>
            <a:pPr lvl="0"/>
            <a:r>
              <a:rPr lang="en-US" dirty="0"/>
              <a:t>Arial (Body) 14 Pt. Font for Body Text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10158"/>
            <a:ext cx="696007" cy="245260"/>
          </a:xfrm>
          <a:prstGeom prst="rect">
            <a:avLst/>
          </a:prstGeom>
          <a:ln w="12700">
            <a:miter lim="400000"/>
          </a:ln>
        </p:spPr>
      </p:pic>
      <p:pic>
        <p:nvPicPr>
          <p:cNvPr id="8" name="Picture 7" descr="Logo&#10;&#10;Description automatically generated">
            <a:extLst>
              <a:ext uri="{FF2B5EF4-FFF2-40B4-BE49-F238E27FC236}">
                <a16:creationId xmlns:a16="http://schemas.microsoft.com/office/drawing/2014/main" id="{5345470E-E09F-4650-B440-905489415336}"/>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4181101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1406"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comments" Target="../comments/comment1.xml"/><Relationship Id="rId2" Type="http://schemas.openxmlformats.org/officeDocument/2006/relationships/notesSlide" Target="../notesSlides/notesSlide15.xml"/><Relationship Id="rId1" Type="http://schemas.openxmlformats.org/officeDocument/2006/relationships/slideLayout" Target="../slideLayouts/slideLayout2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45.jpeg"/><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2.xml"/><Relationship Id="rId1" Type="http://schemas.openxmlformats.org/officeDocument/2006/relationships/slideLayout" Target="../slideLayouts/slideLayout22.xml"/><Relationship Id="rId5" Type="http://schemas.openxmlformats.org/officeDocument/2006/relationships/image" Target="../media/image48.png"/><Relationship Id="rId4" Type="http://schemas.openxmlformats.org/officeDocument/2006/relationships/image" Target="../media/image47.jp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8.xml"/><Relationship Id="rId1" Type="http://schemas.openxmlformats.org/officeDocument/2006/relationships/slideLayout" Target="../slideLayouts/slideLayout22.xml"/><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jpg"/><Relationship Id="rId7"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jpg"/><Relationship Id="rId7" Type="http://schemas.openxmlformats.org/officeDocument/2006/relationships/image" Target="../media/image67.png"/><Relationship Id="rId2" Type="http://schemas.openxmlformats.org/officeDocument/2006/relationships/notesSlide" Target="../notesSlides/notesSlide33.xml"/><Relationship Id="rId1" Type="http://schemas.openxmlformats.org/officeDocument/2006/relationships/slideLayout" Target="../slideLayouts/slideLayout22.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jpg"/><Relationship Id="rId9"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0.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5.xml"/><Relationship Id="rId1" Type="http://schemas.openxmlformats.org/officeDocument/2006/relationships/slideLayout" Target="../slideLayouts/slideLayout22.xml"/><Relationship Id="rId4" Type="http://schemas.openxmlformats.org/officeDocument/2006/relationships/image" Target="../media/image76.jpe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22.xml"/><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41.xml"/><Relationship Id="rId1" Type="http://schemas.openxmlformats.org/officeDocument/2006/relationships/slideLayout" Target="../slideLayouts/slideLayout22.xml"/><Relationship Id="rId6" Type="http://schemas.openxmlformats.org/officeDocument/2006/relationships/image" Target="../media/image83.png"/><Relationship Id="rId11" Type="http://schemas.openxmlformats.org/officeDocument/2006/relationships/image" Target="../media/image12.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6.xml"/><Relationship Id="rId1" Type="http://schemas.openxmlformats.org/officeDocument/2006/relationships/slideLayout" Target="../slideLayouts/slideLayout22.xml"/><Relationship Id="rId4" Type="http://schemas.openxmlformats.org/officeDocument/2006/relationships/image" Target="../media/image9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8.xml"/><Relationship Id="rId1" Type="http://schemas.openxmlformats.org/officeDocument/2006/relationships/slideLayout" Target="../slideLayouts/slideLayout22.xml"/><Relationship Id="rId4" Type="http://schemas.openxmlformats.org/officeDocument/2006/relationships/image" Target="../media/image92.png"/></Relationships>
</file>

<file path=ppt/slides/_rels/slide55.xml.rels><?xml version="1.0" encoding="UTF-8" standalone="yes"?>
<Relationships xmlns="http://schemas.openxmlformats.org/package/2006/relationships"><Relationship Id="rId3" Type="http://schemas.openxmlformats.org/officeDocument/2006/relationships/hyperlink" Target="https://www.youtube.com/watch?v=hPLgfGX1I5Y" TargetMode="External"/><Relationship Id="rId2" Type="http://schemas.openxmlformats.org/officeDocument/2006/relationships/notesSlide" Target="../notesSlides/notesSlide49.xml"/><Relationship Id="rId1" Type="http://schemas.openxmlformats.org/officeDocument/2006/relationships/slideLayout" Target="../slideLayouts/slideLayout22.xml"/><Relationship Id="rId4" Type="http://schemas.openxmlformats.org/officeDocument/2006/relationships/image" Target="../media/image90.png"/></Relationships>
</file>

<file path=ppt/slides/_rels/slide5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0.xml"/><Relationship Id="rId1" Type="http://schemas.openxmlformats.org/officeDocument/2006/relationships/slideLayout" Target="../slideLayouts/slideLayout22.xml"/><Relationship Id="rId5" Type="http://schemas.openxmlformats.org/officeDocument/2006/relationships/image" Target="../media/image95.jpeg"/><Relationship Id="rId4" Type="http://schemas.openxmlformats.org/officeDocument/2006/relationships/image" Target="../media/image94.jpeg"/></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1.xml"/><Relationship Id="rId1" Type="http://schemas.openxmlformats.org/officeDocument/2006/relationships/slideLayout" Target="../slideLayouts/slideLayout22.xml"/><Relationship Id="rId4" Type="http://schemas.openxmlformats.org/officeDocument/2006/relationships/image" Target="../media/image97.jpeg"/></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8.xml"/><Relationship Id="rId1" Type="http://schemas.openxmlformats.org/officeDocument/2006/relationships/slideLayout" Target="../slideLayouts/slideLayout23.xml"/><Relationship Id="rId5" Type="http://schemas.openxmlformats.org/officeDocument/2006/relationships/comments" Target="../comments/comment2.xml"/><Relationship Id="rId4" Type="http://schemas.openxmlformats.org/officeDocument/2006/relationships/image" Target="../media/image78.png"/></Relationships>
</file>

<file path=ppt/slides/_rels/slide6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9.xml"/><Relationship Id="rId1" Type="http://schemas.openxmlformats.org/officeDocument/2006/relationships/slideLayout" Target="../slideLayouts/slideLayout22.xml"/><Relationship Id="rId4" Type="http://schemas.openxmlformats.org/officeDocument/2006/relationships/image" Target="../media/image78.png"/></Relationships>
</file>

<file path=ppt/slides/_rels/slide6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notesSlide" Target="../notesSlides/notesSlide60.xml"/><Relationship Id="rId1" Type="http://schemas.openxmlformats.org/officeDocument/2006/relationships/slideLayout" Target="../slideLayouts/slideLayout2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notesSlide" Target="../notesSlides/notesSlide64.xml"/><Relationship Id="rId1" Type="http://schemas.openxmlformats.org/officeDocument/2006/relationships/slideLayout" Target="../slideLayouts/slideLayout2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71.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notesSlide" Target="../notesSlides/notesSlide65.xml"/><Relationship Id="rId1" Type="http://schemas.openxmlformats.org/officeDocument/2006/relationships/slideLayout" Target="../slideLayouts/slideLayout2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8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1.xml"/><Relationship Id="rId1" Type="http://schemas.openxmlformats.org/officeDocument/2006/relationships/slideLayout" Target="../slideLayouts/slideLayout22.xml"/><Relationship Id="rId4" Type="http://schemas.openxmlformats.org/officeDocument/2006/relationships/image" Target="../media/image107.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4.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8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22.xml"/><Relationship Id="rId5" Type="http://schemas.openxmlformats.org/officeDocument/2006/relationships/image" Target="../media/image14.png"/><Relationship Id="rId4" Type="http://schemas.openxmlformats.org/officeDocument/2006/relationships/image" Target="../media/image15.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9.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0.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A979988-3D14-FC47-B9D2-BE9C09FE749D}"/>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t="3368"/>
          <a:stretch/>
        </p:blipFill>
        <p:spPr>
          <a:xfrm>
            <a:off x="1990706" y="0"/>
            <a:ext cx="5162588" cy="4905884"/>
          </a:xfrm>
          <a:prstGeom prst="rect">
            <a:avLst/>
          </a:prstGeom>
        </p:spPr>
      </p:pic>
      <p:sp>
        <p:nvSpPr>
          <p:cNvPr id="3" name="TextBox 2"/>
          <p:cNvSpPr txBox="1"/>
          <p:nvPr/>
        </p:nvSpPr>
        <p:spPr>
          <a:xfrm>
            <a:off x="0" y="4842050"/>
            <a:ext cx="9143999" cy="903132"/>
          </a:xfrm>
          <a:prstGeom prst="rect">
            <a:avLst/>
          </a:prstGeom>
          <a:solidFill>
            <a:srgbClr val="B9529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Extinction and Speciation</a:t>
            </a:r>
          </a:p>
          <a:p>
            <a:pPr algn="ctr" defTabSz="410751" hangingPunct="0"/>
            <a:r>
              <a:rPr lang="en-US" dirty="0">
                <a:latin typeface="Arial" panose="020B0604020202020204" pitchFamily="34" charset="0"/>
                <a:cs typeface="Arial" panose="020B0604020202020204" pitchFamily="34" charset="0"/>
              </a:rPr>
              <a:t>Question</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err="1">
                <a:solidFill>
                  <a:schemeClr val="bg1">
                    <a:lumMod val="65000"/>
                  </a:schemeClr>
                </a:solidFill>
                <a:latin typeface="Arial" panose="020B0604020202020204" pitchFamily="34" charset="0"/>
                <a:cs typeface="Arial" panose="020B0604020202020204" pitchFamily="34" charset="0"/>
              </a:rPr>
              <a:t>ExSp</a:t>
            </a:r>
            <a:r>
              <a:rPr lang="en-US" sz="1200" i="1" dirty="0">
                <a:solidFill>
                  <a:schemeClr val="bg1">
                    <a:lumMod val="65000"/>
                  </a:schemeClr>
                </a:solidFill>
                <a:latin typeface="Arial" panose="020B0604020202020204" pitchFamily="34" charset="0"/>
                <a:cs typeface="Arial" panose="020B0604020202020204" pitchFamily="34" charset="0"/>
              </a:rPr>
              <a:t> version Sept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222377" y="1308503"/>
            <a:ext cx="2744084" cy="1598367"/>
          </a:xfrm>
          <a:prstGeom prst="rect">
            <a:avLst/>
          </a:prstGeom>
        </p:spPr>
      </p:pic>
      <p:sp>
        <p:nvSpPr>
          <p:cNvPr id="9" name="TextBox 8"/>
          <p:cNvSpPr txBox="1"/>
          <p:nvPr/>
        </p:nvSpPr>
        <p:spPr>
          <a:xfrm>
            <a:off x="6276208" y="4002752"/>
            <a:ext cx="877084" cy="400110"/>
          </a:xfrm>
          <a:prstGeom prst="rect">
            <a:avLst/>
          </a:prstGeom>
          <a:noFill/>
        </p:spPr>
        <p:txBody>
          <a:bodyPr wrap="square" rtlCol="0">
            <a:spAutoFit/>
          </a:bodyPr>
          <a:lstStyle/>
          <a:p>
            <a:r>
              <a:rPr lang="en-US" sz="2000" b="1" dirty="0" err="1">
                <a:solidFill>
                  <a:srgbClr val="B9529F"/>
                </a:solidFill>
                <a:latin typeface="Arial" panose="020B0604020202020204" pitchFamily="34" charset="0"/>
                <a:cs typeface="Arial" panose="020B0604020202020204" pitchFamily="34" charset="0"/>
              </a:rPr>
              <a:t>ExSp</a:t>
            </a:r>
            <a:endParaRPr lang="en-US" sz="2000" b="1" baseline="-25000" dirty="0">
              <a:solidFill>
                <a:srgbClr val="B9529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6286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pic>
        <p:nvPicPr>
          <p:cNvPr id="606" name="Google Shape;606;p40" descr="File:Meyers b15 s0272b.jpg"/>
          <p:cNvPicPr preferRelativeResize="0"/>
          <p:nvPr/>
        </p:nvPicPr>
        <p:blipFill rotWithShape="1">
          <a:blip r:embed="rId3">
            <a:alphaModFix/>
          </a:blip>
          <a:srcRect/>
          <a:stretch/>
        </p:blipFill>
        <p:spPr>
          <a:xfrm>
            <a:off x="2747436" y="498644"/>
            <a:ext cx="3543300" cy="5715000"/>
          </a:xfrm>
          <a:prstGeom prst="rect">
            <a:avLst/>
          </a:prstGeom>
          <a:noFill/>
          <a:ln>
            <a:noFill/>
          </a:ln>
        </p:spPr>
      </p:pic>
      <p:pic>
        <p:nvPicPr>
          <p:cNvPr id="607" name="Google Shape;607;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5934" y="633644"/>
            <a:ext cx="1661714" cy="3720000"/>
          </a:xfrm>
          <a:prstGeom prst="rect">
            <a:avLst/>
          </a:prstGeom>
          <a:noFill/>
          <a:ln>
            <a:noFill/>
          </a:ln>
        </p:spPr>
      </p:pic>
      <p:pic>
        <p:nvPicPr>
          <p:cNvPr id="608" name="Google Shape;608;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094534" y="174598"/>
            <a:ext cx="1661714" cy="3720000"/>
          </a:xfrm>
          <a:prstGeom prst="rect">
            <a:avLst/>
          </a:prstGeom>
          <a:noFill/>
          <a:ln>
            <a:noFill/>
          </a:ln>
        </p:spPr>
      </p:pic>
      <p:pic>
        <p:nvPicPr>
          <p:cNvPr id="609" name="Google Shape;609;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782982" y="1386115"/>
            <a:ext cx="1661714" cy="3720000"/>
          </a:xfrm>
          <a:prstGeom prst="rect">
            <a:avLst/>
          </a:prstGeom>
          <a:noFill/>
          <a:ln>
            <a:noFill/>
          </a:ln>
        </p:spPr>
      </p:pic>
      <p:pic>
        <p:nvPicPr>
          <p:cNvPr id="610" name="Google Shape;610;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27891" y="2259244"/>
            <a:ext cx="1661714" cy="3720000"/>
          </a:xfrm>
          <a:prstGeom prst="rect">
            <a:avLst/>
          </a:prstGeom>
          <a:noFill/>
          <a:ln>
            <a:noFill/>
          </a:ln>
        </p:spPr>
      </p:pic>
      <p:pic>
        <p:nvPicPr>
          <p:cNvPr id="611" name="Google Shape;611;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292801" y="2493644"/>
            <a:ext cx="1661714" cy="3720000"/>
          </a:xfrm>
          <a:prstGeom prst="rect">
            <a:avLst/>
          </a:prstGeom>
          <a:noFill/>
          <a:ln>
            <a:noFill/>
          </a:ln>
        </p:spPr>
      </p:pic>
      <p:pic>
        <p:nvPicPr>
          <p:cNvPr id="612" name="Google Shape;612;p40" descr="https://upload.wikimedia.org/wikipedia/commons/9/91/Lepidodendron.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631087" y="2187613"/>
            <a:ext cx="1661714" cy="3720000"/>
          </a:xfrm>
          <a:prstGeom prst="rect">
            <a:avLst/>
          </a:prstGeom>
          <a:noFill/>
          <a:ln>
            <a:noFill/>
          </a:ln>
        </p:spPr>
      </p:pic>
      <p:pic>
        <p:nvPicPr>
          <p:cNvPr id="613" name="Google Shape;613;p40" descr="https://upload.wikimedia.org/wikipedia/commons/9/91/Lepidodendron.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855740" y="1386115"/>
            <a:ext cx="1218610" cy="2728044"/>
          </a:xfrm>
          <a:prstGeom prst="rect">
            <a:avLst/>
          </a:prstGeom>
          <a:noFill/>
          <a:ln>
            <a:noFill/>
          </a:ln>
        </p:spPr>
      </p:pic>
      <p:pic>
        <p:nvPicPr>
          <p:cNvPr id="614" name="Google Shape;614;p40" descr="File:Gfp-giant-dragonfly-meganeura.jpg"/>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22256" y="3877019"/>
            <a:ext cx="3039962" cy="2458190"/>
          </a:xfrm>
          <a:prstGeom prst="rect">
            <a:avLst/>
          </a:prstGeom>
          <a:noFill/>
          <a:ln>
            <a:noFill/>
          </a:ln>
        </p:spPr>
      </p:pic>
      <p:pic>
        <p:nvPicPr>
          <p:cNvPr id="615" name="Google Shape;615;p40" descr="File:Meganeura-size.jpg"/>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202948" y="3780490"/>
            <a:ext cx="2615899" cy="2651249"/>
          </a:xfrm>
          <a:prstGeom prst="rect">
            <a:avLst/>
          </a:prstGeom>
          <a:noFill/>
          <a:ln>
            <a:noFill/>
          </a:ln>
        </p:spPr>
      </p:pic>
      <p:sp>
        <p:nvSpPr>
          <p:cNvPr id="616" name="Google Shape;616;p40"/>
          <p:cNvSpPr txBox="1"/>
          <p:nvPr/>
        </p:nvSpPr>
        <p:spPr>
          <a:xfrm>
            <a:off x="41372" y="39825"/>
            <a:ext cx="48525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Arial"/>
                <a:ea typeface="Arial"/>
                <a:cs typeface="Arial"/>
                <a:sym typeface="Arial"/>
              </a:rPr>
              <a:t>Maybe something like this? </a:t>
            </a:r>
            <a:endParaRPr sz="1400" b="0" i="0" u="none" strike="noStrike" cap="none">
              <a:solidFill>
                <a:srgbClr val="000000"/>
              </a:solidFill>
              <a:latin typeface="Arial"/>
              <a:ea typeface="Arial"/>
              <a:cs typeface="Arial"/>
              <a:sym typeface="Arial"/>
            </a:endParaRPr>
          </a:p>
        </p:txBody>
      </p:sp>
      <p:sp>
        <p:nvSpPr>
          <p:cNvPr id="617" name="Google Shape;617;p40"/>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8" name="Google Shape;618;p40"/>
          <p:cNvSpPr txBox="1"/>
          <p:nvPr/>
        </p:nvSpPr>
        <p:spPr>
          <a:xfrm>
            <a:off x="457200" y="457200"/>
            <a:ext cx="3000000" cy="300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40"/>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pic>
        <p:nvPicPr>
          <p:cNvPr id="638" name="Google Shape;638;p43" descr="https://upload.wikimedia.org/wikipedia/commons/b/b8/Ciechocinek_Formation_Reconstruction.jp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840524"/>
            <a:ext cx="9144001" cy="4976458"/>
          </a:xfrm>
          <a:prstGeom prst="rect">
            <a:avLst/>
          </a:prstGeom>
          <a:noFill/>
          <a:ln>
            <a:noFill/>
          </a:ln>
        </p:spPr>
      </p:pic>
    </p:spTree>
    <p:extLst>
      <p:ext uri="{BB962C8B-B14F-4D97-AF65-F5344CB8AC3E}">
        <p14:creationId xmlns:p14="http://schemas.microsoft.com/office/powerpoint/2010/main" val="1464786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pic>
        <p:nvPicPr>
          <p:cNvPr id="632" name="Google Shape;632;p4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861164"/>
            <a:ext cx="9144000" cy="51356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pic>
        <p:nvPicPr>
          <p:cNvPr id="644" name="Google Shape;644;p44" descr="https://upload.wikimedia.org/wikipedia/commons/thumb/1/1c/Europasaurus_holgeri_Scene_2.jpg/1920px-Europasaurus_holgeri_Scene_2.jp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14402" y="685800"/>
            <a:ext cx="7315200" cy="5486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pic>
        <p:nvPicPr>
          <p:cNvPr id="5122" name="Picture 2" descr="https://upload.wikimedia.org/wikipedia/commons/c/ce/Triassic_landscape.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5117" y="1113472"/>
            <a:ext cx="7558147" cy="419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53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45"/>
          <p:cNvSpPr txBox="1">
            <a:spLocks noGrp="1"/>
          </p:cNvSpPr>
          <p:nvPr>
            <p:ph type="title" idx="4294967295"/>
          </p:nvPr>
        </p:nvSpPr>
        <p:spPr>
          <a:xfrm>
            <a:off x="589756" y="288387"/>
            <a:ext cx="7964487" cy="5476926"/>
          </a:xfrm>
          <a:prstGeom prst="rect">
            <a:avLst/>
          </a:prstGeom>
          <a:noFill/>
          <a:ln>
            <a:noFill/>
          </a:ln>
        </p:spPr>
        <p:txBody>
          <a:bodyPr spcFirstLastPara="1" wrap="square" lIns="91425" tIns="45700" rIns="91425" bIns="45700" anchor="ctr" anchorCtr="0">
            <a:noAutofit/>
          </a:bodyPr>
          <a:lstStyle/>
          <a:p>
            <a:pPr marL="0" lvl="0" indent="0" algn="l" rtl="0">
              <a:spcBef>
                <a:spcPts val="0"/>
              </a:spcBef>
              <a:buClr>
                <a:schemeClr val="dk1"/>
              </a:buClr>
              <a:buSzPts val="4400"/>
              <a:buFont typeface="Calibri"/>
              <a:buNone/>
            </a:pPr>
            <a:r>
              <a:rPr lang="en-US" sz="3200" dirty="0">
                <a:latin typeface="Arial"/>
                <a:ea typeface="Arial"/>
                <a:cs typeface="Arial"/>
                <a:sym typeface="Arial"/>
              </a:rPr>
              <a:t>Now imagine a nearby forest in the present and compare it to the forest you imagined  from the past. What kinds of animals do you see? </a:t>
            </a:r>
            <a:endParaRPr sz="3200" dirty="0">
              <a:latin typeface="Arial"/>
              <a:ea typeface="Arial"/>
              <a:cs typeface="Arial"/>
              <a:sym typeface="Arial"/>
            </a:endParaRPr>
          </a:p>
          <a:p>
            <a:pPr marL="0" lvl="0" indent="0" algn="l" rtl="0">
              <a:spcBef>
                <a:spcPts val="0"/>
              </a:spcBef>
              <a:buClr>
                <a:schemeClr val="dk1"/>
              </a:buClr>
              <a:buSzPts val="4400"/>
              <a:buFont typeface="Calibri"/>
              <a:buNone/>
            </a:pPr>
            <a:endParaRPr sz="3200" dirty="0">
              <a:latin typeface="Arial"/>
              <a:ea typeface="Arial"/>
              <a:cs typeface="Arial"/>
              <a:sym typeface="Arial"/>
            </a:endParaRPr>
          </a:p>
          <a:p>
            <a:pPr marL="457200" lvl="0" indent="457200" algn="l" rtl="0">
              <a:spcBef>
                <a:spcPts val="0"/>
              </a:spcBef>
              <a:buClr>
                <a:schemeClr val="dk1"/>
              </a:buClr>
              <a:buSzPts val="4400"/>
              <a:buFont typeface="Calibri"/>
              <a:buNone/>
            </a:pPr>
            <a:r>
              <a:rPr lang="en-US" sz="3200" dirty="0">
                <a:latin typeface="Arial"/>
                <a:ea typeface="Arial"/>
                <a:cs typeface="Arial"/>
                <a:sym typeface="Arial"/>
              </a:rPr>
              <a:t>  </a:t>
            </a:r>
            <a:endParaRPr sz="3200" dirty="0">
              <a:latin typeface="Arial"/>
              <a:ea typeface="Arial"/>
              <a:cs typeface="Arial"/>
              <a:sym typeface="Arial"/>
            </a:endParaRPr>
          </a:p>
          <a:p>
            <a:pPr marL="0" lvl="0" indent="0" algn="l" rtl="0">
              <a:lnSpc>
                <a:spcPct val="100000"/>
              </a:lnSpc>
              <a:spcBef>
                <a:spcPts val="0"/>
              </a:spcBef>
              <a:spcAft>
                <a:spcPts val="0"/>
              </a:spcAft>
              <a:buClr>
                <a:schemeClr val="dk1"/>
              </a:buClr>
              <a:buSzPts val="4400"/>
              <a:buFont typeface="Calibri"/>
              <a:buNone/>
            </a:pPr>
            <a:endParaRPr sz="3200" dirty="0">
              <a:latin typeface="Arial"/>
              <a:ea typeface="Arial"/>
              <a:cs typeface="Arial"/>
              <a:sym typeface="Arial"/>
            </a:endParaRPr>
          </a:p>
          <a:p>
            <a:pPr marL="0" lvl="0" indent="0" algn="l" rtl="0">
              <a:lnSpc>
                <a:spcPct val="100000"/>
              </a:lnSpc>
              <a:spcBef>
                <a:spcPts val="0"/>
              </a:spcBef>
              <a:spcAft>
                <a:spcPts val="0"/>
              </a:spcAft>
              <a:buClr>
                <a:schemeClr val="dk1"/>
              </a:buClr>
              <a:buSzPts val="4400"/>
              <a:buFont typeface="Calibri"/>
              <a:buNone/>
            </a:pPr>
            <a:br>
              <a:rPr lang="en-US" sz="3200" dirty="0">
                <a:latin typeface="Arial"/>
                <a:ea typeface="Arial"/>
                <a:cs typeface="Arial"/>
              </a:rPr>
            </a:br>
            <a:r>
              <a:rPr lang="en-US" sz="3200" dirty="0">
                <a:solidFill>
                  <a:srgbClr val="5F497A"/>
                </a:solidFill>
                <a:latin typeface="Arial"/>
                <a:ea typeface="Arial"/>
                <a:cs typeface="Arial"/>
                <a:sym typeface="Arial"/>
              </a:rPr>
              <a:t>	      </a:t>
            </a:r>
            <a:r>
              <a:rPr lang="en-US" sz="3200" dirty="0">
                <a:latin typeface="Arial"/>
                <a:ea typeface="Arial"/>
                <a:cs typeface="Arial"/>
                <a:sym typeface="Arial"/>
              </a:rPr>
              <a:t>Write some ideas in </a:t>
            </a:r>
            <a:r>
              <a:rPr lang="en-US" sz="3200" b="1" dirty="0">
                <a:latin typeface="Arial"/>
                <a:ea typeface="Arial"/>
                <a:cs typeface="Arial"/>
                <a:sym typeface="Arial"/>
              </a:rPr>
              <a:t>Doodle box B</a:t>
            </a:r>
            <a:r>
              <a:rPr lang="en-US" sz="3200" dirty="0">
                <a:latin typeface="Arial"/>
                <a:ea typeface="Arial"/>
                <a:cs typeface="Arial"/>
                <a:sym typeface="Arial"/>
              </a:rPr>
              <a:t>.</a:t>
            </a:r>
            <a:endParaRPr sz="3200" dirty="0">
              <a:latin typeface="Arial"/>
              <a:ea typeface="Arial"/>
              <a:cs typeface="Arial"/>
              <a:sym typeface="Arial"/>
            </a:endParaRPr>
          </a:p>
        </p:txBody>
      </p:sp>
      <p:pic>
        <p:nvPicPr>
          <p:cNvPr id="5" name="Picture 4">
            <a:extLst>
              <a:ext uri="{FF2B5EF4-FFF2-40B4-BE49-F238E27FC236}">
                <a16:creationId xmlns:a16="http://schemas.microsoft.com/office/drawing/2014/main" id="{D164BBAD-AD0D-48C3-94A3-BE8A482772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7607" y="4705457"/>
            <a:ext cx="1052623" cy="89104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pic>
        <p:nvPicPr>
          <p:cNvPr id="658" name="Google Shape;658;p4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47337" y="261690"/>
            <a:ext cx="8047491" cy="60491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upload.wikimedia.org/wikipedia/commons/6/6e/Primeval_beech_forest%2C_Bad%C3%ADnsky_prales.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75765" y="1216025"/>
            <a:ext cx="5753735" cy="43153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57700" y="5097780"/>
            <a:ext cx="2868930" cy="307777"/>
          </a:xfrm>
          <a:prstGeom prst="rect">
            <a:avLst/>
          </a:prstGeom>
          <a:noFill/>
        </p:spPr>
        <p:txBody>
          <a:bodyPr wrap="square" rtlCol="0">
            <a:spAutoFit/>
          </a:bodyPr>
          <a:lstStyle/>
          <a:p>
            <a:r>
              <a:rPr lang="en-US" dirty="0">
                <a:solidFill>
                  <a:schemeClr val="bg1"/>
                </a:solidFill>
              </a:rPr>
              <a:t>contemporary deciduous forest</a:t>
            </a:r>
          </a:p>
        </p:txBody>
      </p:sp>
    </p:spTree>
    <p:extLst>
      <p:ext uri="{BB962C8B-B14F-4D97-AF65-F5344CB8AC3E}">
        <p14:creationId xmlns:p14="http://schemas.microsoft.com/office/powerpoint/2010/main" val="208616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47"/>
          <p:cNvSpPr txBox="1">
            <a:spLocks noGrp="1"/>
          </p:cNvSpPr>
          <p:nvPr>
            <p:ph type="ctrTitle" idx="4294967295"/>
          </p:nvPr>
        </p:nvSpPr>
        <p:spPr>
          <a:xfrm>
            <a:off x="685800" y="372354"/>
            <a:ext cx="7772400" cy="528637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4400"/>
              <a:buFont typeface="Calibri"/>
              <a:buNone/>
            </a:pPr>
            <a:r>
              <a:rPr lang="en-US" sz="3600" dirty="0">
                <a:latin typeface="Arial"/>
                <a:ea typeface="Arial"/>
                <a:cs typeface="Arial"/>
                <a:sym typeface="Arial"/>
              </a:rPr>
              <a:t>Past vs. Present</a:t>
            </a:r>
          </a:p>
          <a:p>
            <a:pPr marL="0" lvl="0" indent="0" algn="l" rtl="0">
              <a:lnSpc>
                <a:spcPct val="100000"/>
              </a:lnSpc>
              <a:spcBef>
                <a:spcPts val="0"/>
              </a:spcBef>
              <a:spcAft>
                <a:spcPts val="0"/>
              </a:spcAft>
              <a:buClr>
                <a:schemeClr val="dk1"/>
              </a:buClr>
              <a:buSzPts val="4400"/>
              <a:buFont typeface="Calibri"/>
              <a:buNone/>
            </a:pPr>
            <a:endParaRPr lang="en-US" sz="3200" dirty="0">
              <a:latin typeface="Arial"/>
              <a:ea typeface="Arial"/>
              <a:cs typeface="Arial"/>
              <a:sym typeface="Arial"/>
            </a:endParaRPr>
          </a:p>
          <a:p>
            <a:pPr algn="l">
              <a:buSzPts val="4400"/>
            </a:pPr>
            <a:r>
              <a:rPr lang="en-US" sz="3200" dirty="0">
                <a:latin typeface="Arial"/>
                <a:ea typeface="Arial"/>
                <a:cs typeface="Arial"/>
                <a:sym typeface="Arial"/>
              </a:rPr>
              <a:t>It seems that a lot has changed about the plants and animals on Earth over time. </a:t>
            </a:r>
          </a:p>
          <a:p>
            <a:pPr algn="l">
              <a:buSzPts val="4400"/>
            </a:pPr>
            <a:br>
              <a:rPr lang="en-US" sz="3200" dirty="0">
                <a:latin typeface="Arial"/>
                <a:ea typeface="Arial"/>
                <a:cs typeface="Arial"/>
              </a:rPr>
            </a:br>
            <a:r>
              <a:rPr lang="en-US" sz="3200" dirty="0">
                <a:latin typeface="Arial"/>
                <a:ea typeface="Arial"/>
                <a:cs typeface="Arial"/>
                <a:sym typeface="Arial"/>
              </a:rPr>
              <a:t>Is </a:t>
            </a:r>
            <a:r>
              <a:rPr lang="en-US" sz="3200" i="1" dirty="0">
                <a:latin typeface="Arial"/>
                <a:ea typeface="Arial"/>
                <a:cs typeface="Arial"/>
                <a:sym typeface="Arial"/>
              </a:rPr>
              <a:t>everything</a:t>
            </a:r>
            <a:r>
              <a:rPr lang="en-US" sz="3200" dirty="0">
                <a:latin typeface="Arial"/>
                <a:ea typeface="Arial"/>
                <a:cs typeface="Arial"/>
                <a:sym typeface="Arial"/>
              </a:rPr>
              <a:t> different? </a:t>
            </a:r>
          </a:p>
          <a:p>
            <a:pPr marL="457200" indent="457200" algn="l">
              <a:buSzPts val="4400"/>
            </a:pPr>
            <a:br>
              <a:rPr lang="en-US" sz="3200" dirty="0">
                <a:latin typeface="Arial"/>
                <a:ea typeface="Arial"/>
                <a:cs typeface="Arial"/>
              </a:rPr>
            </a:br>
            <a:r>
              <a:rPr lang="en-US" sz="3200" dirty="0">
                <a:latin typeface="Arial"/>
                <a:ea typeface="Arial"/>
                <a:cs typeface="Arial"/>
                <a:sym typeface="Arial"/>
              </a:rPr>
              <a:t>Add some ideas about similarities to </a:t>
            </a:r>
            <a:r>
              <a:rPr lang="en-US" sz="3200" b="1" dirty="0">
                <a:latin typeface="Arial"/>
                <a:ea typeface="Arial"/>
                <a:cs typeface="Arial"/>
                <a:sym typeface="Arial"/>
              </a:rPr>
              <a:t>Doodle Box B</a:t>
            </a:r>
            <a:r>
              <a:rPr lang="en-US" sz="3200" dirty="0">
                <a:latin typeface="Arial"/>
                <a:ea typeface="Arial"/>
                <a:cs typeface="Arial"/>
                <a:sym typeface="Arial"/>
              </a:rPr>
              <a:t>.  </a:t>
            </a:r>
          </a:p>
        </p:txBody>
      </p:sp>
      <p:pic>
        <p:nvPicPr>
          <p:cNvPr id="4" name="Picture 3">
            <a:extLst>
              <a:ext uri="{FF2B5EF4-FFF2-40B4-BE49-F238E27FC236}">
                <a16:creationId xmlns:a16="http://schemas.microsoft.com/office/drawing/2014/main" id="{E91B949A-8B41-4DE1-89EA-9C0A9C588B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9488" y="4325630"/>
            <a:ext cx="1052623" cy="89104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pic>
        <p:nvPicPr>
          <p:cNvPr id="669" name="Google Shape;669;p48" descr="A picture containing repti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59034" y="588322"/>
            <a:ext cx="3983891" cy="3000000"/>
          </a:xfrm>
          <a:prstGeom prst="rect">
            <a:avLst/>
          </a:prstGeom>
          <a:noFill/>
          <a:ln>
            <a:noFill/>
          </a:ln>
        </p:spPr>
      </p:pic>
      <p:pic>
        <p:nvPicPr>
          <p:cNvPr id="670" name="Google Shape;670;p48" descr="A close up of a lizard&#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846475" y="584735"/>
            <a:ext cx="3933007" cy="3007174"/>
          </a:xfrm>
          <a:prstGeom prst="rect">
            <a:avLst/>
          </a:prstGeom>
          <a:noFill/>
          <a:ln>
            <a:noFill/>
          </a:ln>
        </p:spPr>
      </p:pic>
      <p:pic>
        <p:nvPicPr>
          <p:cNvPr id="671" name="Google Shape;671;p48" descr="A fish swimming under wate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846476" y="3773497"/>
            <a:ext cx="3933006" cy="2559877"/>
          </a:xfrm>
          <a:prstGeom prst="rect">
            <a:avLst/>
          </a:prstGeom>
          <a:noFill/>
          <a:ln>
            <a:noFill/>
          </a:ln>
        </p:spPr>
      </p:pic>
      <p:pic>
        <p:nvPicPr>
          <p:cNvPr id="672" name="Google Shape;672;p48" descr="A close up of a fish&#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84476" y="3773497"/>
            <a:ext cx="3958449" cy="2559877"/>
          </a:xfrm>
          <a:prstGeom prst="rect">
            <a:avLst/>
          </a:prstGeom>
          <a:noFill/>
          <a:ln>
            <a:noFill/>
          </a:ln>
        </p:spPr>
      </p:pic>
      <p:sp>
        <p:nvSpPr>
          <p:cNvPr id="673" name="Google Shape;673;p48"/>
          <p:cNvSpPr txBox="1"/>
          <p:nvPr/>
        </p:nvSpPr>
        <p:spPr>
          <a:xfrm>
            <a:off x="1464588" y="0"/>
            <a:ext cx="158160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3200" b="0" i="0" u="none" strike="noStrike" cap="none" dirty="0">
                <a:solidFill>
                  <a:schemeClr val="dk1"/>
                </a:solidFill>
                <a:latin typeface="Arial"/>
                <a:ea typeface="Arial"/>
                <a:cs typeface="Arial"/>
                <a:sym typeface="Arial"/>
              </a:rPr>
              <a:t>Then</a:t>
            </a:r>
            <a:endParaRPr sz="3200" b="0" i="0" u="none" strike="noStrike" cap="none" dirty="0">
              <a:solidFill>
                <a:srgbClr val="000000"/>
              </a:solidFill>
              <a:latin typeface="Arial"/>
              <a:ea typeface="Arial"/>
              <a:cs typeface="Arial"/>
              <a:sym typeface="Arial"/>
            </a:endParaRPr>
          </a:p>
        </p:txBody>
      </p:sp>
      <p:sp>
        <p:nvSpPr>
          <p:cNvPr id="674" name="Google Shape;674;p48"/>
          <p:cNvSpPr txBox="1"/>
          <p:nvPr/>
        </p:nvSpPr>
        <p:spPr>
          <a:xfrm>
            <a:off x="5972375" y="0"/>
            <a:ext cx="168150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3200" b="0" i="0" u="none" strike="noStrike" cap="none" dirty="0">
                <a:solidFill>
                  <a:schemeClr val="dk1"/>
                </a:solidFill>
                <a:latin typeface="Arial"/>
                <a:ea typeface="Arial"/>
                <a:cs typeface="Arial"/>
                <a:sym typeface="Arial"/>
              </a:rPr>
              <a:t>Now</a:t>
            </a:r>
            <a:endParaRPr sz="3200" b="0" i="0" u="none" strike="noStrike" cap="none" dirty="0">
              <a:solidFill>
                <a:srgbClr val="000000"/>
              </a:solidFill>
              <a:latin typeface="Arial"/>
              <a:ea typeface="Arial"/>
              <a:cs typeface="Arial"/>
              <a:sym typeface="Arial"/>
            </a:endParaRPr>
          </a:p>
        </p:txBody>
      </p:sp>
      <p:sp>
        <p:nvSpPr>
          <p:cNvPr id="675" name="Google Shape;675;p48"/>
          <p:cNvSpPr/>
          <p:nvPr/>
        </p:nvSpPr>
        <p:spPr>
          <a:xfrm>
            <a:off x="4510775" y="530675"/>
            <a:ext cx="335700" cy="30072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t>How to use these slides…</a:t>
            </a:r>
            <a:endParaRPr sz="2800" dirty="0"/>
          </a:p>
        </p:txBody>
      </p:sp>
      <p:sp>
        <p:nvSpPr>
          <p:cNvPr id="2" name="Text Placeholder 1">
            <a:extLst>
              <a:ext uri="{FF2B5EF4-FFF2-40B4-BE49-F238E27FC236}">
                <a16:creationId xmlns:a16="http://schemas.microsoft.com/office/drawing/2014/main" id="{53DAE90E-FD58-4A24-A4D1-EE6CC375AD3B}"/>
              </a:ext>
            </a:extLst>
          </p:cNvPr>
          <p:cNvSpPr>
            <a:spLocks noGrp="1"/>
          </p:cNvSpPr>
          <p:nvPr>
            <p:ph type="body" sz="quarter" idx="10"/>
          </p:nvPr>
        </p:nvSpPr>
        <p:spPr/>
        <p:txBody>
          <a:bodyPr/>
          <a:lstStyle/>
          <a:p>
            <a:pPr>
              <a:spcAft>
                <a:spcPts val="600"/>
              </a:spcAft>
            </a:pPr>
            <a:r>
              <a:rPr lang="en-US" dirty="0">
                <a:cs typeface="Arial" panose="020B0604020202020204" pitchFamily="34" charset="0"/>
              </a:rPr>
              <a:t>The following presentation was designed to support the implementation of the MBER-Living Earth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1634963399"/>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pic>
        <p:nvPicPr>
          <p:cNvPr id="682" name="Google Shape;682;p49" descr="A close up of a rock&#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21514" y="3451235"/>
            <a:ext cx="3983599" cy="2761070"/>
          </a:xfrm>
          <a:prstGeom prst="rect">
            <a:avLst/>
          </a:prstGeom>
          <a:noFill/>
          <a:ln>
            <a:noFill/>
          </a:ln>
        </p:spPr>
      </p:pic>
      <p:pic>
        <p:nvPicPr>
          <p:cNvPr id="683" name="Google Shape;683;p49" descr="A bird standing on top of a grass covered field&#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680262" y="3451235"/>
            <a:ext cx="4116242" cy="2761070"/>
          </a:xfrm>
          <a:prstGeom prst="rect">
            <a:avLst/>
          </a:prstGeom>
          <a:noFill/>
          <a:ln>
            <a:noFill/>
          </a:ln>
        </p:spPr>
      </p:pic>
      <p:pic>
        <p:nvPicPr>
          <p:cNvPr id="684" name="Google Shape;684;p49" descr="A rhinoceros walking in the grass&#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686115" y="659314"/>
            <a:ext cx="4104536" cy="2520520"/>
          </a:xfrm>
          <a:prstGeom prst="rect">
            <a:avLst/>
          </a:prstGeom>
          <a:noFill/>
          <a:ln>
            <a:noFill/>
          </a:ln>
        </p:spPr>
      </p:pic>
      <p:pic>
        <p:nvPicPr>
          <p:cNvPr id="685" name="Google Shape;685;p49" descr="A close up of a lizard&#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21514" y="645695"/>
            <a:ext cx="3983599" cy="2534139"/>
          </a:xfrm>
          <a:prstGeom prst="rect">
            <a:avLst/>
          </a:prstGeom>
          <a:noFill/>
          <a:ln>
            <a:noFill/>
          </a:ln>
        </p:spPr>
      </p:pic>
      <p:sp>
        <p:nvSpPr>
          <p:cNvPr id="686" name="Google Shape;686;p49"/>
          <p:cNvSpPr txBox="1"/>
          <p:nvPr/>
        </p:nvSpPr>
        <p:spPr>
          <a:xfrm>
            <a:off x="1521765" y="0"/>
            <a:ext cx="158310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3200" b="0" i="0" u="none" strike="noStrike" cap="none" dirty="0">
                <a:solidFill>
                  <a:schemeClr val="dk1"/>
                </a:solidFill>
                <a:latin typeface="Arial"/>
                <a:ea typeface="Arial"/>
                <a:cs typeface="Arial"/>
                <a:sym typeface="Arial"/>
              </a:rPr>
              <a:t>Then </a:t>
            </a:r>
            <a:endParaRPr sz="3200" b="0" i="0" u="none" strike="noStrike" cap="none" dirty="0">
              <a:solidFill>
                <a:srgbClr val="000000"/>
              </a:solidFill>
              <a:latin typeface="Arial"/>
              <a:ea typeface="Arial"/>
              <a:cs typeface="Arial"/>
              <a:sym typeface="Arial"/>
            </a:endParaRPr>
          </a:p>
        </p:txBody>
      </p:sp>
      <p:sp>
        <p:nvSpPr>
          <p:cNvPr id="687" name="Google Shape;687;p49"/>
          <p:cNvSpPr txBox="1"/>
          <p:nvPr/>
        </p:nvSpPr>
        <p:spPr>
          <a:xfrm>
            <a:off x="6318233" y="0"/>
            <a:ext cx="133470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3200" b="0" i="0" u="none" strike="noStrike" cap="none" dirty="0">
                <a:solidFill>
                  <a:schemeClr val="dk1"/>
                </a:solidFill>
                <a:latin typeface="Arial"/>
                <a:ea typeface="Arial"/>
                <a:cs typeface="Arial"/>
                <a:sym typeface="Arial"/>
              </a:rPr>
              <a:t>Now </a:t>
            </a:r>
            <a:endParaRPr sz="32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53"/>
          <p:cNvSpPr txBox="1"/>
          <p:nvPr/>
        </p:nvSpPr>
        <p:spPr>
          <a:xfrm>
            <a:off x="375900" y="1166862"/>
            <a:ext cx="8392200" cy="45242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200" b="0" i="0" u="none" strike="noStrike" cap="none" dirty="0">
                <a:solidFill>
                  <a:schemeClr val="dk1"/>
                </a:solidFill>
                <a:latin typeface="Arial"/>
                <a:ea typeface="Arial"/>
                <a:cs typeface="Arial"/>
                <a:sym typeface="Arial"/>
              </a:rPr>
              <a:t>Do you recall the question about Unity and Diversity that we developed </a:t>
            </a:r>
            <a:r>
              <a:rPr lang="en-US" sz="3200" dirty="0">
                <a:solidFill>
                  <a:schemeClr val="dk1"/>
                </a:solidFill>
              </a:rPr>
              <a:t>a while ago? </a:t>
            </a: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endParaRPr lang="en-US" sz="3200" b="0" i="0" u="none" strike="noStrike" cap="none" dirty="0">
              <a:solidFill>
                <a:srgbClr val="00B0F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r>
              <a:rPr lang="en-US" sz="3200" b="0" i="0" u="none" strike="noStrike" cap="none" dirty="0">
                <a:solidFill>
                  <a:srgbClr val="00B0F0"/>
                </a:solidFill>
                <a:latin typeface="Arial"/>
                <a:ea typeface="Arial"/>
                <a:cs typeface="Arial"/>
                <a:sym typeface="Arial"/>
              </a:rPr>
              <a:t>[insert the U&amp;D question here]</a:t>
            </a:r>
            <a:endParaRPr sz="3200" b="0" i="0" u="none" strike="noStrike" cap="none" dirty="0">
              <a:solidFill>
                <a:srgbClr val="00B0F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endParaRPr sz="3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r>
              <a:rPr lang="en-US" sz="3200" b="0" i="0" u="none" strike="noStrike" cap="none" dirty="0">
                <a:solidFill>
                  <a:schemeClr val="dk1"/>
                </a:solidFill>
                <a:latin typeface="Arial"/>
                <a:ea typeface="Arial"/>
                <a:cs typeface="Arial"/>
                <a:sym typeface="Arial"/>
              </a:rPr>
              <a:t>We’ve started to answer this by creating our Natural Selection model but have a ways to go to explain everything</a:t>
            </a:r>
            <a:r>
              <a:rPr lang="en-US" sz="3200" dirty="0">
                <a:solidFill>
                  <a:schemeClr val="dk1"/>
                </a:solidFill>
              </a:rPr>
              <a:t>. Let’s </a:t>
            </a:r>
            <a:r>
              <a:rPr lang="en-US" sz="3200" b="0" i="0" u="none" strike="noStrike" cap="none" dirty="0">
                <a:solidFill>
                  <a:schemeClr val="dk1"/>
                </a:solidFill>
                <a:latin typeface="Arial"/>
                <a:ea typeface="Arial"/>
                <a:cs typeface="Arial"/>
                <a:sym typeface="Arial"/>
              </a:rPr>
              <a:t>start with some ideas about biodiversity.</a:t>
            </a:r>
            <a:endParaRPr sz="3200" b="0" i="0" u="none" strike="noStrike" cap="none" dirty="0">
              <a:solidFill>
                <a:srgbClr val="000000"/>
              </a:solidFill>
              <a:latin typeface="Arial"/>
              <a:ea typeface="Arial"/>
              <a:cs typeface="Arial"/>
              <a:sym typeface="Arial"/>
            </a:endParaRPr>
          </a:p>
        </p:txBody>
      </p:sp>
      <p:sp>
        <p:nvSpPr>
          <p:cNvPr id="695" name="Google Shape;695;p53"/>
          <p:cNvSpPr txBox="1">
            <a:spLocks noGrp="1"/>
          </p:cNvSpPr>
          <p:nvPr>
            <p:ph type="title" idx="4294967295"/>
          </p:nvPr>
        </p:nvSpPr>
        <p:spPr>
          <a:xfrm>
            <a:off x="375900" y="316841"/>
            <a:ext cx="8229600" cy="5905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000"/>
              <a:buNone/>
            </a:pPr>
            <a:r>
              <a:rPr lang="en-US" sz="3600" dirty="0">
                <a:latin typeface="Arial"/>
                <a:ea typeface="Arial"/>
                <a:cs typeface="Arial"/>
                <a:sym typeface="Arial"/>
              </a:rPr>
              <a:t>Thinking Back…</a:t>
            </a:r>
            <a:endParaRPr sz="3600" dirty="0">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54"/>
          <p:cNvSpPr txBox="1"/>
          <p:nvPr/>
        </p:nvSpPr>
        <p:spPr>
          <a:xfrm rot="-5400000">
            <a:off x="6247199" y="2225212"/>
            <a:ext cx="4102443"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000000"/>
                </a:solidFill>
                <a:latin typeface="Arial"/>
                <a:ea typeface="Arial"/>
                <a:cs typeface="Arial"/>
                <a:sym typeface="Arial"/>
              </a:rPr>
              <a:t>amount of biodiversity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1" u="none" strike="noStrike" cap="none">
                <a:solidFill>
                  <a:srgbClr val="000000"/>
                </a:solidFill>
                <a:latin typeface="Cambria"/>
                <a:ea typeface="Cambria"/>
                <a:cs typeface="Cambria"/>
                <a:sym typeface="Cambria"/>
              </a:rPr>
              <a:t>(as reflected by # of genera)</a:t>
            </a:r>
            <a:endParaRPr sz="1400" b="0" i="0" u="none" strike="noStrike" cap="none">
              <a:solidFill>
                <a:srgbClr val="000000"/>
              </a:solidFill>
              <a:latin typeface="Arial"/>
              <a:ea typeface="Arial"/>
              <a:cs typeface="Arial"/>
              <a:sym typeface="Arial"/>
            </a:endParaRPr>
          </a:p>
        </p:txBody>
      </p:sp>
      <p:pic>
        <p:nvPicPr>
          <p:cNvPr id="702" name="Google Shape;702;p54"/>
          <p:cNvPicPr preferRelativeResize="0"/>
          <p:nvPr/>
        </p:nvPicPr>
        <p:blipFill rotWithShape="1">
          <a:blip r:embed="rId3">
            <a:alphaModFix/>
          </a:blip>
          <a:srcRect/>
          <a:stretch/>
        </p:blipFill>
        <p:spPr>
          <a:xfrm>
            <a:off x="762738" y="624986"/>
            <a:ext cx="7150974" cy="4764638"/>
          </a:xfrm>
          <a:prstGeom prst="rect">
            <a:avLst/>
          </a:prstGeom>
          <a:noFill/>
          <a:ln>
            <a:noFill/>
          </a:ln>
        </p:spPr>
      </p:pic>
      <p:sp>
        <p:nvSpPr>
          <p:cNvPr id="703" name="Google Shape;703;p54"/>
          <p:cNvSpPr txBox="1"/>
          <p:nvPr/>
        </p:nvSpPr>
        <p:spPr>
          <a:xfrm>
            <a:off x="924900" y="5419615"/>
            <a:ext cx="8219100" cy="116951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Arial"/>
                <a:ea typeface="Arial"/>
                <a:cs typeface="Arial"/>
                <a:sym typeface="Arial"/>
              </a:rPr>
              <a:t>What does it mean when the graph goes down?</a:t>
            </a:r>
            <a:endParaRPr sz="1400" b="0" i="0" u="none" strike="noStrike" cap="none" dirty="0">
              <a:solidFill>
                <a:schemeClr val="dk1"/>
              </a:solidFill>
              <a:latin typeface="Arial"/>
              <a:ea typeface="Arial"/>
              <a:cs typeface="Arial"/>
              <a:sym typeface="Arial"/>
            </a:endParaRPr>
          </a:p>
          <a:p>
            <a:pPr marL="457200" marR="0" lvl="0" indent="-457200" algn="l" rtl="0">
              <a:lnSpc>
                <a:spcPct val="10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Arial"/>
                <a:ea typeface="Arial"/>
                <a:cs typeface="Arial"/>
                <a:sym typeface="Arial"/>
              </a:rPr>
              <a:t>When it goes up? What does each axis show?</a:t>
            </a:r>
            <a:endParaRPr sz="1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
        <p:nvSpPr>
          <p:cNvPr id="704" name="Google Shape;704;p54"/>
          <p:cNvSpPr txBox="1">
            <a:spLocks noGrp="1"/>
          </p:cNvSpPr>
          <p:nvPr>
            <p:ph type="title" idx="4294967295"/>
          </p:nvPr>
        </p:nvSpPr>
        <p:spPr>
          <a:xfrm>
            <a:off x="0" y="0"/>
            <a:ext cx="8366125" cy="957263"/>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a:solidFill>
                  <a:srgbClr val="303030"/>
                </a:solidFill>
                <a:latin typeface="Arial"/>
                <a:ea typeface="Arial"/>
                <a:cs typeface="Arial"/>
                <a:sym typeface="Arial"/>
              </a:rPr>
              <a:t>Biodiversity over time</a:t>
            </a:r>
            <a:endParaRPr>
              <a:solidFill>
                <a:srgbClr val="303030"/>
              </a:solidFill>
              <a:latin typeface="Arial"/>
              <a:ea typeface="Arial"/>
              <a:cs typeface="Arial"/>
              <a:sym typeface="Arial"/>
            </a:endParaRPr>
          </a:p>
        </p:txBody>
      </p:sp>
      <p:pic>
        <p:nvPicPr>
          <p:cNvPr id="7" name="Picture 6">
            <a:extLst>
              <a:ext uri="{FF2B5EF4-FFF2-40B4-BE49-F238E27FC236}">
                <a16:creationId xmlns:a16="http://schemas.microsoft.com/office/drawing/2014/main" id="{F0FB3DE8-D5F9-4733-8A20-5D621B3F61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602" y="5302607"/>
            <a:ext cx="889298" cy="76551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61"/>
          <p:cNvSpPr txBox="1"/>
          <p:nvPr/>
        </p:nvSpPr>
        <p:spPr>
          <a:xfrm>
            <a:off x="422025" y="184650"/>
            <a:ext cx="7549800" cy="5804636"/>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5500"/>
              <a:buFont typeface="Arial"/>
              <a:buNone/>
            </a:pPr>
            <a:r>
              <a:rPr lang="en-US" sz="2800" b="0" i="0" u="none" strike="noStrike" cap="none" dirty="0">
                <a:solidFill>
                  <a:schemeClr val="dk1"/>
                </a:solidFill>
                <a:latin typeface="Arial"/>
                <a:ea typeface="Arial"/>
                <a:cs typeface="Arial"/>
                <a:sym typeface="Arial"/>
              </a:rPr>
              <a:t>All organisms are classified as below...</a:t>
            </a:r>
            <a:endParaRPr sz="2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6100"/>
              <a:buFont typeface="Arial"/>
              <a:buNone/>
            </a:pPr>
            <a:endParaRPr sz="2400" b="0" i="0" u="sng"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6100"/>
              <a:buFont typeface="Arial"/>
              <a:buNone/>
            </a:pPr>
            <a:r>
              <a:rPr lang="en-US" sz="2400" b="0" i="0" u="sng" strike="noStrike" cap="none" dirty="0">
                <a:solidFill>
                  <a:schemeClr val="dk1"/>
                </a:solidFill>
                <a:latin typeface="Arial"/>
                <a:ea typeface="Arial"/>
                <a:cs typeface="Arial"/>
                <a:sym typeface="Arial"/>
              </a:rPr>
              <a:t>The African Fish Eagle</a:t>
            </a:r>
            <a:endParaRPr sz="2400" b="0" i="0" u="sng"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(Haliaeetus </a:t>
            </a:r>
            <a:r>
              <a:rPr lang="en-US" sz="2400" b="0" i="0" u="none" strike="noStrike" cap="none" dirty="0" err="1">
                <a:solidFill>
                  <a:schemeClr val="dk1"/>
                </a:solidFill>
                <a:latin typeface="Arial"/>
                <a:ea typeface="Arial"/>
                <a:cs typeface="Arial"/>
                <a:sym typeface="Arial"/>
              </a:rPr>
              <a:t>vocifer</a:t>
            </a:r>
            <a:r>
              <a:rPr lang="en-US" sz="2400" b="0" i="0" u="none" strike="noStrike" cap="none" dirty="0">
                <a:solidFill>
                  <a:schemeClr val="dk1"/>
                </a:solidFill>
                <a:latin typeface="Arial"/>
                <a:ea typeface="Arial"/>
                <a:cs typeface="Arial"/>
                <a:sym typeface="Arial"/>
              </a:rPr>
              <a:t>)</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dirty="0">
                <a:solidFill>
                  <a:srgbClr val="303030"/>
                </a:solidFill>
                <a:latin typeface="Arial"/>
                <a:ea typeface="Arial"/>
                <a:cs typeface="Arial"/>
                <a:sym typeface="Arial"/>
              </a:rPr>
              <a:t>Animalia: Animals </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dirty="0">
                <a:solidFill>
                  <a:srgbClr val="303030"/>
                </a:solidFill>
                <a:latin typeface="Arial"/>
                <a:ea typeface="Arial"/>
                <a:cs typeface="Arial"/>
                <a:sym typeface="Arial"/>
              </a:rPr>
              <a:t>Chordata: Have a backbone</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dirty="0">
                <a:solidFill>
                  <a:srgbClr val="303030"/>
                </a:solidFill>
                <a:latin typeface="Arial"/>
                <a:ea typeface="Arial"/>
                <a:cs typeface="Arial"/>
                <a:sym typeface="Arial"/>
              </a:rPr>
              <a:t>Aves: Birds </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dirty="0" err="1">
                <a:solidFill>
                  <a:srgbClr val="303030"/>
                </a:solidFill>
                <a:latin typeface="Arial"/>
                <a:ea typeface="Arial"/>
                <a:cs typeface="Arial"/>
                <a:sym typeface="Arial"/>
              </a:rPr>
              <a:t>Ciconiiformes</a:t>
            </a:r>
            <a:r>
              <a:rPr lang="en-US" sz="2400" b="0" i="0" u="none" strike="noStrike" cap="none" dirty="0">
                <a:solidFill>
                  <a:srgbClr val="303030"/>
                </a:solidFill>
                <a:latin typeface="Arial"/>
                <a:ea typeface="Arial"/>
                <a:cs typeface="Arial"/>
                <a:sym typeface="Arial"/>
              </a:rPr>
              <a:t>: </a:t>
            </a:r>
            <a:r>
              <a:rPr lang="en-US" sz="2400" b="0" i="0" u="none" strike="noStrike" cap="none" dirty="0" err="1">
                <a:solidFill>
                  <a:srgbClr val="303030"/>
                </a:solidFill>
                <a:latin typeface="Arial"/>
                <a:ea typeface="Arial"/>
                <a:cs typeface="Arial"/>
                <a:sym typeface="Arial"/>
              </a:rPr>
              <a:t>Storklike</a:t>
            </a:r>
            <a:r>
              <a:rPr lang="en-US" sz="2400" b="0" i="0" u="none" strike="noStrike" cap="none" dirty="0">
                <a:solidFill>
                  <a:srgbClr val="303030"/>
                </a:solidFill>
                <a:latin typeface="Arial"/>
                <a:ea typeface="Arial"/>
                <a:cs typeface="Arial"/>
                <a:sym typeface="Arial"/>
              </a:rPr>
              <a:t> birds</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6100"/>
              <a:buFont typeface="Arial"/>
              <a:buNone/>
            </a:pPr>
            <a:r>
              <a:rPr lang="en-US" sz="2400" b="0" i="0" u="none" strike="noStrike" cap="none" dirty="0">
                <a:solidFill>
                  <a:srgbClr val="303030"/>
                </a:solidFill>
                <a:latin typeface="Arial"/>
                <a:ea typeface="Arial"/>
                <a:cs typeface="Arial"/>
                <a:sym typeface="Arial"/>
              </a:rPr>
              <a:t>Accipitridae: large birds with hooked beaks </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dirty="0">
                <a:solidFill>
                  <a:srgbClr val="303030"/>
                </a:solidFill>
                <a:latin typeface="Arial"/>
                <a:ea typeface="Arial"/>
                <a:cs typeface="Arial"/>
                <a:sym typeface="Arial"/>
              </a:rPr>
              <a:t>Haliaeetus: Eagles </a:t>
            </a:r>
            <a:endParaRPr sz="2400" b="0" i="0" u="none" strike="noStrike" cap="none" dirty="0">
              <a:solidFill>
                <a:srgbClr val="303030"/>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6100"/>
              <a:buFont typeface="Arial"/>
              <a:buNone/>
            </a:pPr>
            <a:r>
              <a:rPr lang="en-US" sz="2400" b="0" i="0" u="none" strike="noStrike" cap="none" dirty="0" err="1">
                <a:solidFill>
                  <a:srgbClr val="303030"/>
                </a:solidFill>
                <a:latin typeface="Arial"/>
                <a:ea typeface="Arial"/>
                <a:cs typeface="Arial"/>
                <a:sym typeface="Arial"/>
              </a:rPr>
              <a:t>Vocifer</a:t>
            </a:r>
            <a:r>
              <a:rPr lang="en-US" sz="2400" b="0" i="0" u="none" strike="noStrike" cap="none" dirty="0">
                <a:solidFill>
                  <a:srgbClr val="303030"/>
                </a:solidFill>
                <a:latin typeface="Arial"/>
                <a:ea typeface="Arial"/>
                <a:cs typeface="Arial"/>
                <a:sym typeface="Arial"/>
              </a:rPr>
              <a:t>: African Fish Eagle</a:t>
            </a:r>
            <a:endParaRPr sz="2400" b="0" i="0" u="none" strike="noStrike" cap="none" dirty="0">
              <a:solidFill>
                <a:srgbClr val="30303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4500"/>
              <a:buFont typeface="Arial"/>
              <a:buNone/>
            </a:pPr>
            <a:r>
              <a:rPr lang="en-US" sz="2400" b="0" i="0" u="none" strike="noStrike" cap="none" dirty="0">
                <a:solidFill>
                  <a:schemeClr val="dk1"/>
                </a:solidFill>
                <a:latin typeface="Arial"/>
                <a:ea typeface="Arial"/>
                <a:cs typeface="Arial"/>
                <a:sym typeface="Arial"/>
              </a:rPr>
              <a:t>  </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6100"/>
              <a:buFont typeface="Arial"/>
              <a:buNone/>
            </a:pPr>
            <a:endParaRPr sz="2400" b="0" i="0" u="none" strike="noStrike" cap="none" dirty="0">
              <a:solidFill>
                <a:schemeClr val="dk1"/>
              </a:solidFill>
              <a:latin typeface="Arial"/>
              <a:ea typeface="Arial"/>
              <a:cs typeface="Arial"/>
              <a:sym typeface="Arial"/>
            </a:endParaRPr>
          </a:p>
        </p:txBody>
      </p:sp>
      <p:pic>
        <p:nvPicPr>
          <p:cNvPr id="712" name="Google Shape;712;p6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320149" y="2037475"/>
            <a:ext cx="1854849" cy="1839374"/>
          </a:xfrm>
          <a:prstGeom prst="rect">
            <a:avLst/>
          </a:prstGeom>
          <a:noFill/>
          <a:ln>
            <a:noFill/>
          </a:ln>
        </p:spPr>
      </p:pic>
      <p:pic>
        <p:nvPicPr>
          <p:cNvPr id="714" name="Google Shape;714;p61"/>
          <p:cNvPicPr preferRelativeResize="0"/>
          <p:nvPr/>
        </p:nvPicPr>
        <p:blipFill rotWithShape="1">
          <a:blip r:embed="rId4" cstate="screen">
            <a:alphaModFix/>
            <a:extLst>
              <a:ext uri="{28A0092B-C50C-407E-A947-70E740481C1C}">
                <a14:useLocalDpi xmlns:a14="http://schemas.microsoft.com/office/drawing/2010/main"/>
              </a:ext>
            </a:extLst>
          </a:blip>
          <a:srcRect l="6256" t="10375" r="7208" b="5136"/>
          <a:stretch/>
        </p:blipFill>
        <p:spPr>
          <a:xfrm>
            <a:off x="422025" y="868714"/>
            <a:ext cx="7913076" cy="54154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62"/>
          <p:cNvSpPr txBox="1"/>
          <p:nvPr/>
        </p:nvSpPr>
        <p:spPr>
          <a:xfrm rot="-5400000">
            <a:off x="4871459" y="1015450"/>
            <a:ext cx="4102443"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amount of biodiversity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Cambria"/>
                <a:ea typeface="Cambria"/>
                <a:cs typeface="Cambria"/>
                <a:sym typeface="Cambria"/>
              </a:rPr>
              <a:t>(as reflected by # of genera)</a:t>
            </a:r>
            <a:endParaRPr sz="1400" b="0" i="0" u="none" strike="noStrike" cap="none">
              <a:solidFill>
                <a:srgbClr val="000000"/>
              </a:solidFill>
              <a:latin typeface="Arial"/>
              <a:ea typeface="Arial"/>
              <a:cs typeface="Arial"/>
              <a:sym typeface="Arial"/>
            </a:endParaRPr>
          </a:p>
        </p:txBody>
      </p:sp>
      <p:pic>
        <p:nvPicPr>
          <p:cNvPr id="721" name="Google Shape;721;p62"/>
          <p:cNvPicPr preferRelativeResize="0"/>
          <p:nvPr/>
        </p:nvPicPr>
        <p:blipFill rotWithShape="1">
          <a:blip r:embed="rId3">
            <a:alphaModFix/>
          </a:blip>
          <a:srcRect/>
          <a:stretch/>
        </p:blipFill>
        <p:spPr>
          <a:xfrm>
            <a:off x="914399" y="100241"/>
            <a:ext cx="5623561" cy="3746934"/>
          </a:xfrm>
          <a:prstGeom prst="rect">
            <a:avLst/>
          </a:prstGeom>
          <a:noFill/>
          <a:ln>
            <a:noFill/>
          </a:ln>
        </p:spPr>
      </p:pic>
      <p:sp>
        <p:nvSpPr>
          <p:cNvPr id="722" name="Google Shape;722;p62"/>
          <p:cNvSpPr txBox="1"/>
          <p:nvPr/>
        </p:nvSpPr>
        <p:spPr>
          <a:xfrm>
            <a:off x="713174" y="3991001"/>
            <a:ext cx="8280900" cy="2062500"/>
          </a:xfrm>
          <a:prstGeom prst="rect">
            <a:avLst/>
          </a:prstGeom>
          <a:noFill/>
          <a:ln>
            <a:noFill/>
          </a:ln>
        </p:spPr>
        <p:txBody>
          <a:bodyPr spcFirstLastPara="1" wrap="square" lIns="91425" tIns="45700" rIns="91425" bIns="45700" anchor="t" anchorCtr="0">
            <a:spAutoFit/>
          </a:bodyPr>
          <a:lstStyle/>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What is the overall trend?</a:t>
            </a:r>
            <a:endParaRPr sz="2400" b="0" i="0" u="none" strike="noStrike" cap="none" dirty="0">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What is happening to the number of species when the biodiversity increases? decreases?</a:t>
            </a:r>
            <a:endParaRPr sz="2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5F497A"/>
              </a:solidFill>
              <a:latin typeface="Arial"/>
              <a:ea typeface="Arial"/>
              <a:cs typeface="Arial"/>
              <a:sym typeface="Arial"/>
            </a:endParaRPr>
          </a:p>
          <a:p>
            <a:pPr marL="0" marR="0" lvl="0" indent="457200" algn="l" rtl="0">
              <a:lnSpc>
                <a:spcPct val="100000"/>
              </a:lnSpc>
              <a:spcBef>
                <a:spcPts val="0"/>
              </a:spcBef>
              <a:spcAft>
                <a:spcPts val="0"/>
              </a:spcAft>
              <a:buClr>
                <a:srgbClr val="000000"/>
              </a:buClr>
              <a:buSzPts val="2400"/>
              <a:buFont typeface="Arial"/>
              <a:buNone/>
            </a:pPr>
            <a:r>
              <a:rPr lang="en-US" sz="3200" b="0" i="0" u="none" strike="noStrike" cap="none" dirty="0">
                <a:solidFill>
                  <a:schemeClr val="tx1"/>
                </a:solidFill>
                <a:latin typeface="Arial"/>
                <a:ea typeface="Arial"/>
                <a:cs typeface="Arial"/>
                <a:sym typeface="Arial"/>
              </a:rPr>
              <a:t>Record your ideas in </a:t>
            </a:r>
            <a:r>
              <a:rPr lang="en-US" sz="3200" b="1" i="0" u="none" strike="noStrike" cap="none" dirty="0">
                <a:solidFill>
                  <a:schemeClr val="tx1"/>
                </a:solidFill>
                <a:latin typeface="Arial"/>
                <a:ea typeface="Arial"/>
                <a:cs typeface="Arial"/>
                <a:sym typeface="Arial"/>
              </a:rPr>
              <a:t>Doodle Box C</a:t>
            </a:r>
            <a:r>
              <a:rPr lang="en-US" sz="3200" dirty="0">
                <a:solidFill>
                  <a:schemeClr val="tx1"/>
                </a:solidFill>
              </a:rPr>
              <a:t>.</a:t>
            </a:r>
            <a:endParaRPr sz="3200" b="0" i="0" u="none" strike="noStrike" cap="none" dirty="0">
              <a:solidFill>
                <a:schemeClr val="tx1"/>
              </a:solidFill>
              <a:sym typeface="Arial"/>
            </a:endParaRPr>
          </a:p>
        </p:txBody>
      </p:sp>
      <p:pic>
        <p:nvPicPr>
          <p:cNvPr id="6" name="Picture 5">
            <a:extLst>
              <a:ext uri="{FF2B5EF4-FFF2-40B4-BE49-F238E27FC236}">
                <a16:creationId xmlns:a16="http://schemas.microsoft.com/office/drawing/2014/main" id="{05769A65-D183-4651-9D6A-7781B79CE6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6862" y="5162458"/>
            <a:ext cx="1052623" cy="89104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64"/>
          <p:cNvSpPr txBox="1">
            <a:spLocks noGrp="1"/>
          </p:cNvSpPr>
          <p:nvPr>
            <p:ph type="body" idx="4294967295"/>
          </p:nvPr>
        </p:nvSpPr>
        <p:spPr>
          <a:xfrm>
            <a:off x="321469" y="641571"/>
            <a:ext cx="8501062" cy="50196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800"/>
              <a:buNone/>
            </a:pPr>
            <a:r>
              <a:rPr lang="en-US" sz="3200" dirty="0">
                <a:latin typeface="Arial"/>
                <a:ea typeface="Arial"/>
                <a:cs typeface="Arial"/>
                <a:sym typeface="Arial"/>
              </a:rPr>
              <a:t>We see that new species have been forming and disappearing throughout the history of life on Earth.</a:t>
            </a:r>
            <a:endParaRPr sz="3200" dirty="0">
              <a:latin typeface="Arial"/>
              <a:ea typeface="Arial"/>
              <a:cs typeface="Arial"/>
              <a:sym typeface="Arial"/>
            </a:endParaRPr>
          </a:p>
          <a:p>
            <a:pPr marL="0" lvl="0" indent="0" algn="l" rtl="0">
              <a:spcBef>
                <a:spcPts val="0"/>
              </a:spcBef>
              <a:spcAft>
                <a:spcPts val="0"/>
              </a:spcAft>
              <a:buSzPts val="1800"/>
              <a:buNone/>
            </a:pPr>
            <a:endParaRPr sz="3200" dirty="0">
              <a:latin typeface="Arial"/>
              <a:ea typeface="Arial"/>
              <a:cs typeface="Arial"/>
              <a:sym typeface="Arial"/>
            </a:endParaRPr>
          </a:p>
          <a:p>
            <a:pPr marL="914400" lvl="0" indent="-431800" algn="l" rtl="0">
              <a:spcBef>
                <a:spcPts val="0"/>
              </a:spcBef>
              <a:spcAft>
                <a:spcPts val="0"/>
              </a:spcAft>
              <a:buSzPts val="3200"/>
              <a:buFont typeface="Arial"/>
              <a:buChar char="-"/>
            </a:pPr>
            <a:r>
              <a:rPr lang="en-US" sz="3200" dirty="0">
                <a:latin typeface="Arial"/>
                <a:ea typeface="Arial"/>
                <a:cs typeface="Arial"/>
                <a:sym typeface="Arial"/>
              </a:rPr>
              <a:t>What does it actually mean to say that the number of species on Earth is decreasing? </a:t>
            </a:r>
            <a:endParaRPr sz="3200" dirty="0">
              <a:latin typeface="Arial"/>
              <a:ea typeface="Arial"/>
              <a:cs typeface="Arial"/>
              <a:sym typeface="Arial"/>
            </a:endParaRPr>
          </a:p>
          <a:p>
            <a:pPr marL="914400" lvl="0" indent="-431800" algn="l" rtl="0">
              <a:spcBef>
                <a:spcPts val="0"/>
              </a:spcBef>
              <a:spcAft>
                <a:spcPts val="0"/>
              </a:spcAft>
              <a:buSzPts val="3200"/>
              <a:buFont typeface="Arial"/>
              <a:buChar char="-"/>
            </a:pPr>
            <a:r>
              <a:rPr lang="en-US" sz="3200" dirty="0">
                <a:latin typeface="Arial"/>
                <a:ea typeface="Arial"/>
                <a:cs typeface="Arial"/>
                <a:sym typeface="Arial"/>
              </a:rPr>
              <a:t>What is happening to them?</a:t>
            </a:r>
            <a:r>
              <a:rPr lang="en-US" sz="3200" b="1" dirty="0">
                <a:latin typeface="Arial"/>
                <a:ea typeface="Arial"/>
                <a:cs typeface="Arial"/>
                <a:sym typeface="Arial"/>
              </a:rPr>
              <a:t> </a:t>
            </a:r>
            <a:endParaRPr sz="3200" b="1" dirty="0">
              <a:latin typeface="Arial"/>
              <a:ea typeface="Arial"/>
              <a:cs typeface="Arial"/>
              <a:sym typeface="Arial"/>
            </a:endParaRPr>
          </a:p>
          <a:p>
            <a:pPr marL="457200" lvl="0" indent="0" algn="l" rtl="0">
              <a:spcBef>
                <a:spcPts val="0"/>
              </a:spcBef>
              <a:spcAft>
                <a:spcPts val="0"/>
              </a:spcAft>
              <a:buSzPts val="1800"/>
              <a:buNone/>
            </a:pPr>
            <a:endParaRPr sz="3200" b="1" dirty="0">
              <a:latin typeface="Arial"/>
              <a:ea typeface="Arial"/>
              <a:cs typeface="Arial"/>
              <a:sym typeface="Arial"/>
            </a:endParaRPr>
          </a:p>
          <a:p>
            <a:pPr marL="0" lvl="0" indent="457200" algn="l" rtl="0">
              <a:spcBef>
                <a:spcPts val="0"/>
              </a:spcBef>
              <a:spcAft>
                <a:spcPts val="0"/>
              </a:spcAft>
              <a:buSzPts val="1800"/>
              <a:buNone/>
            </a:pPr>
            <a:r>
              <a:rPr lang="en-US" sz="3200" dirty="0">
                <a:latin typeface="Arial"/>
                <a:ea typeface="Arial"/>
                <a:cs typeface="Arial"/>
                <a:sym typeface="Arial"/>
              </a:rPr>
              <a:t>    Record your ideas in </a:t>
            </a:r>
            <a:r>
              <a:rPr lang="en-US" sz="3200" b="1" dirty="0">
                <a:latin typeface="Arial"/>
                <a:ea typeface="Arial"/>
                <a:cs typeface="Arial"/>
                <a:sym typeface="Arial"/>
              </a:rPr>
              <a:t>Doodle Box D</a:t>
            </a:r>
            <a:r>
              <a:rPr lang="en-US" sz="3200" dirty="0">
                <a:latin typeface="Arial"/>
                <a:ea typeface="Arial"/>
                <a:cs typeface="Arial"/>
                <a:sym typeface="Arial"/>
              </a:rPr>
              <a:t>.</a:t>
            </a:r>
            <a:endParaRPr sz="3200" b="1" dirty="0">
              <a:latin typeface="Arial"/>
              <a:ea typeface="Arial"/>
              <a:cs typeface="Arial"/>
              <a:sym typeface="Arial"/>
            </a:endParaRPr>
          </a:p>
        </p:txBody>
      </p:sp>
      <p:pic>
        <p:nvPicPr>
          <p:cNvPr id="4" name="Picture 3">
            <a:extLst>
              <a:ext uri="{FF2B5EF4-FFF2-40B4-BE49-F238E27FC236}">
                <a16:creationId xmlns:a16="http://schemas.microsoft.com/office/drawing/2014/main" id="{D16234DC-17A9-4C68-B714-4BBBFF20EA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1469" y="4663254"/>
            <a:ext cx="1052623" cy="89104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65"/>
          <p:cNvSpPr txBox="1">
            <a:spLocks noGrp="1"/>
          </p:cNvSpPr>
          <p:nvPr>
            <p:ph type="title" idx="4294967295"/>
          </p:nvPr>
        </p:nvSpPr>
        <p:spPr>
          <a:xfrm>
            <a:off x="494674" y="1128713"/>
            <a:ext cx="8382040" cy="25992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D06A28"/>
              </a:buClr>
              <a:buSzPts val="2700"/>
              <a:buFont typeface="Calibri"/>
              <a:buNone/>
            </a:pPr>
            <a:r>
              <a:rPr lang="en-US" sz="3300" dirty="0">
                <a:solidFill>
                  <a:srgbClr val="000000"/>
                </a:solidFill>
                <a:latin typeface="Arial"/>
                <a:ea typeface="Arial"/>
                <a:cs typeface="Arial"/>
                <a:sym typeface="Arial"/>
              </a:rPr>
              <a:t>- West African black rhinoceros </a:t>
            </a:r>
            <a:r>
              <a:rPr lang="en-US" sz="2400" dirty="0">
                <a:solidFill>
                  <a:srgbClr val="000000"/>
                </a:solidFill>
                <a:latin typeface="Arial"/>
                <a:ea typeface="Arial"/>
                <a:cs typeface="Arial"/>
                <a:sym typeface="Arial"/>
              </a:rPr>
              <a:t>(R.I.P. 2011)</a:t>
            </a:r>
            <a:endParaRPr sz="24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4400"/>
              <a:buFont typeface="Calibri"/>
              <a:buNone/>
            </a:pPr>
            <a:r>
              <a:rPr lang="en-US" sz="3300" dirty="0">
                <a:solidFill>
                  <a:srgbClr val="000000"/>
                </a:solidFill>
                <a:latin typeface="Arial"/>
                <a:ea typeface="Arial"/>
                <a:cs typeface="Arial"/>
                <a:sym typeface="Arial"/>
              </a:rPr>
              <a:t>- Golden toad </a:t>
            </a:r>
            <a:r>
              <a:rPr lang="en-US" sz="2400" dirty="0">
                <a:solidFill>
                  <a:srgbClr val="000000"/>
                </a:solidFill>
                <a:latin typeface="Arial"/>
                <a:ea typeface="Arial"/>
                <a:cs typeface="Arial"/>
                <a:sym typeface="Arial"/>
              </a:rPr>
              <a:t>(R.I.P. 1989) </a:t>
            </a:r>
            <a:endParaRPr sz="24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4400"/>
              <a:buFont typeface="Calibri"/>
              <a:buNone/>
            </a:pPr>
            <a:r>
              <a:rPr lang="en-US" sz="3300" dirty="0">
                <a:solidFill>
                  <a:srgbClr val="000000"/>
                </a:solidFill>
                <a:latin typeface="Arial"/>
                <a:ea typeface="Arial"/>
                <a:cs typeface="Arial"/>
                <a:sym typeface="Arial"/>
              </a:rPr>
              <a:t>- Passenger pigeon</a:t>
            </a:r>
            <a:r>
              <a:rPr lang="en-US" sz="2400" dirty="0">
                <a:solidFill>
                  <a:srgbClr val="000000"/>
                </a:solidFill>
                <a:latin typeface="Arial"/>
                <a:ea typeface="Arial"/>
                <a:cs typeface="Arial"/>
                <a:sym typeface="Arial"/>
              </a:rPr>
              <a:t> (R.I.P. 1914)</a:t>
            </a:r>
            <a:endParaRPr sz="2400" dirty="0">
              <a:solidFill>
                <a:srgbClr val="000000"/>
              </a:solidFill>
              <a:latin typeface="Arial"/>
              <a:ea typeface="Arial"/>
              <a:cs typeface="Arial"/>
              <a:sym typeface="Arial"/>
            </a:endParaRPr>
          </a:p>
        </p:txBody>
      </p:sp>
      <p:sp>
        <p:nvSpPr>
          <p:cNvPr id="738" name="Google Shape;738;p65"/>
          <p:cNvSpPr txBox="1">
            <a:spLocks noGrp="1"/>
          </p:cNvSpPr>
          <p:nvPr>
            <p:ph type="title" idx="4294967295"/>
          </p:nvPr>
        </p:nvSpPr>
        <p:spPr>
          <a:xfrm>
            <a:off x="2365375" y="67342"/>
            <a:ext cx="4413250" cy="1061371"/>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rgbClr val="0D37FB"/>
              </a:buClr>
              <a:buSzPts val="4400"/>
              <a:buFont typeface="Calibri"/>
              <a:buNone/>
            </a:pPr>
            <a:r>
              <a:rPr lang="en-US" sz="3600" dirty="0">
                <a:solidFill>
                  <a:srgbClr val="000000"/>
                </a:solidFill>
                <a:latin typeface="Arial"/>
                <a:ea typeface="Arial"/>
                <a:cs typeface="Arial"/>
                <a:sym typeface="Arial"/>
              </a:rPr>
              <a:t>Extinctions</a:t>
            </a:r>
            <a:endParaRPr sz="3600" dirty="0">
              <a:solidFill>
                <a:srgbClr val="000000"/>
              </a:solidFill>
              <a:latin typeface="Arial"/>
              <a:ea typeface="Arial"/>
              <a:cs typeface="Arial"/>
              <a:sym typeface="Arial"/>
            </a:endParaRPr>
          </a:p>
        </p:txBody>
      </p:sp>
      <p:pic>
        <p:nvPicPr>
          <p:cNvPr id="737" name="Google Shape;737;p65" descr="http://i.huffpost.com/gadgets/slideshows/317674/slide_317674_2996723_free.jp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964550" y="3881900"/>
            <a:ext cx="3869700" cy="2344401"/>
          </a:xfrm>
          <a:prstGeom prst="rect">
            <a:avLst/>
          </a:prstGeom>
          <a:noFill/>
          <a:ln>
            <a:noFill/>
          </a:ln>
        </p:spPr>
      </p:pic>
      <p:pic>
        <p:nvPicPr>
          <p:cNvPr id="739" name="Google Shape;739;p65" descr="http://pop.h-cdn.co/assets/15/31/980x775/gallery-1438368282-golden-toad.jp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3881895"/>
            <a:ext cx="2964549" cy="2344404"/>
          </a:xfrm>
          <a:prstGeom prst="rect">
            <a:avLst/>
          </a:prstGeom>
          <a:noFill/>
          <a:ln>
            <a:noFill/>
          </a:ln>
        </p:spPr>
      </p:pic>
      <p:pic>
        <p:nvPicPr>
          <p:cNvPr id="740" name="Google Shape;740;p65" descr="https://upload.wikimedia.org/wikipedia/commons/0/00/Ectopistes_migratorius_%28passenger_pigeon%29.jp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flipH="1">
            <a:off x="6666875" y="3881900"/>
            <a:ext cx="2477135" cy="23443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66"/>
          <p:cNvSpPr txBox="1">
            <a:spLocks noGrp="1"/>
          </p:cNvSpPr>
          <p:nvPr>
            <p:ph type="title" idx="4294967295"/>
          </p:nvPr>
        </p:nvSpPr>
        <p:spPr>
          <a:xfrm>
            <a:off x="0" y="266700"/>
            <a:ext cx="5008563" cy="358933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D06A28"/>
              </a:buClr>
              <a:buSzPts val="2700"/>
              <a:buFont typeface="Calibri"/>
              <a:buNone/>
            </a:pPr>
            <a:r>
              <a:rPr lang="en-US" sz="3300" dirty="0">
                <a:solidFill>
                  <a:srgbClr val="000000"/>
                </a:solidFill>
                <a:latin typeface="Arial"/>
                <a:ea typeface="Arial"/>
                <a:cs typeface="Arial"/>
                <a:sym typeface="Arial"/>
              </a:rPr>
              <a:t>- Tasmanian tiger or “</a:t>
            </a:r>
            <a:r>
              <a:rPr lang="en-US" sz="3300" dirty="0" err="1">
                <a:solidFill>
                  <a:srgbClr val="000000"/>
                </a:solidFill>
                <a:latin typeface="Arial"/>
                <a:ea typeface="Arial"/>
                <a:cs typeface="Arial"/>
                <a:sym typeface="Arial"/>
              </a:rPr>
              <a:t>thylacene</a:t>
            </a:r>
            <a:r>
              <a:rPr lang="en-US" sz="3300" dirty="0">
                <a:solidFill>
                  <a:srgbClr val="000000"/>
                </a:solidFill>
                <a:latin typeface="Arial"/>
                <a:ea typeface="Arial"/>
                <a:cs typeface="Arial"/>
                <a:sym typeface="Arial"/>
              </a:rPr>
              <a:t>” </a:t>
            </a:r>
            <a:r>
              <a:rPr lang="en-US" sz="2400" dirty="0">
                <a:solidFill>
                  <a:srgbClr val="000000"/>
                </a:solidFill>
                <a:latin typeface="Arial"/>
                <a:ea typeface="Arial"/>
                <a:cs typeface="Arial"/>
                <a:sym typeface="Arial"/>
              </a:rPr>
              <a:t>(R.I.P. 1936)</a:t>
            </a:r>
            <a:endParaRPr sz="24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4400"/>
              <a:buFont typeface="Calibri"/>
              <a:buNone/>
            </a:pPr>
            <a:r>
              <a:rPr lang="en-US" sz="3300" dirty="0">
                <a:solidFill>
                  <a:srgbClr val="000000"/>
                </a:solidFill>
                <a:latin typeface="Arial"/>
                <a:ea typeface="Arial"/>
                <a:cs typeface="Arial"/>
                <a:sym typeface="Arial"/>
              </a:rPr>
              <a:t>- Dutch Alcon blue butterfly </a:t>
            </a:r>
            <a:r>
              <a:rPr lang="en-US" sz="2400" dirty="0">
                <a:solidFill>
                  <a:srgbClr val="000000"/>
                </a:solidFill>
                <a:latin typeface="Arial"/>
                <a:ea typeface="Arial"/>
                <a:cs typeface="Arial"/>
                <a:sym typeface="Arial"/>
              </a:rPr>
              <a:t>(R.I.P. 1979)</a:t>
            </a:r>
            <a:endParaRPr sz="33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4400"/>
              <a:buFont typeface="Calibri"/>
              <a:buNone/>
            </a:pPr>
            <a:r>
              <a:rPr lang="en-US" sz="3300" dirty="0">
                <a:solidFill>
                  <a:srgbClr val="000000"/>
                </a:solidFill>
                <a:latin typeface="Arial"/>
                <a:ea typeface="Arial"/>
                <a:cs typeface="Arial"/>
                <a:sym typeface="Arial"/>
              </a:rPr>
              <a:t>- Pyrenean ibex </a:t>
            </a:r>
            <a:r>
              <a:rPr lang="en-US" sz="2400" dirty="0">
                <a:solidFill>
                  <a:srgbClr val="000000"/>
                </a:solidFill>
                <a:latin typeface="Arial"/>
                <a:ea typeface="Arial"/>
                <a:cs typeface="Arial"/>
                <a:sym typeface="Arial"/>
              </a:rPr>
              <a:t>(R.I.P. 1979)</a:t>
            </a:r>
            <a:endParaRPr sz="24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4400"/>
              <a:buFont typeface="Calibri"/>
              <a:buNone/>
            </a:pPr>
            <a:endParaRPr sz="3300"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D06A28"/>
              </a:buClr>
              <a:buSzPts val="2700"/>
              <a:buFont typeface="Calibri"/>
              <a:buNone/>
            </a:pPr>
            <a:endParaRPr sz="3300" dirty="0">
              <a:solidFill>
                <a:srgbClr val="000000"/>
              </a:solidFill>
              <a:latin typeface="Arial"/>
              <a:ea typeface="Arial"/>
              <a:cs typeface="Arial"/>
              <a:sym typeface="Arial"/>
            </a:endParaRPr>
          </a:p>
        </p:txBody>
      </p:sp>
      <p:pic>
        <p:nvPicPr>
          <p:cNvPr id="747" name="Google Shape;747;p66" descr="http://i.huffpost.com/gadgets/slideshows/317674/slide_317674_2996618_free.jpg"/>
          <p:cNvPicPr preferRelativeResize="0"/>
          <p:nvPr/>
        </p:nvPicPr>
        <p:blipFill rotWithShape="1">
          <a:blip r:embed="rId3">
            <a:alphaModFix/>
          </a:blip>
          <a:srcRect/>
          <a:stretch/>
        </p:blipFill>
        <p:spPr>
          <a:xfrm>
            <a:off x="265091" y="3174780"/>
            <a:ext cx="4478379" cy="3061450"/>
          </a:xfrm>
          <a:prstGeom prst="rect">
            <a:avLst/>
          </a:prstGeom>
          <a:noFill/>
          <a:ln>
            <a:noFill/>
          </a:ln>
        </p:spPr>
      </p:pic>
      <p:pic>
        <p:nvPicPr>
          <p:cNvPr id="749" name="Google Shape;749;p66" descr="http://pop.h-cdn.co/assets/cm/15/05/54ca698d6fdf0_-_alconbluebutterfly-lg.jpg"/>
          <p:cNvPicPr preferRelativeResize="0"/>
          <p:nvPr/>
        </p:nvPicPr>
        <p:blipFill rotWithShape="1">
          <a:blip r:embed="rId4">
            <a:alphaModFix/>
          </a:blip>
          <a:srcRect/>
          <a:stretch/>
        </p:blipFill>
        <p:spPr>
          <a:xfrm>
            <a:off x="5008561" y="35621"/>
            <a:ext cx="4081961" cy="3194600"/>
          </a:xfrm>
          <a:prstGeom prst="rect">
            <a:avLst/>
          </a:prstGeom>
          <a:noFill/>
          <a:ln>
            <a:noFill/>
          </a:ln>
        </p:spPr>
      </p:pic>
      <p:pic>
        <p:nvPicPr>
          <p:cNvPr id="4" name="Picture 3" descr="A statue of a deer&#10;&#10;Description automatically generated with medium confidence">
            <a:extLst>
              <a:ext uri="{FF2B5EF4-FFF2-40B4-BE49-F238E27FC236}">
                <a16:creationId xmlns:a16="http://schemas.microsoft.com/office/drawing/2014/main" id="{4775A711-E6D5-AB47-8856-56F1582E76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8561" y="3230221"/>
            <a:ext cx="4081960" cy="300600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Google Shape;756;p67"/>
          <p:cNvSpPr txBox="1">
            <a:spLocks noGrp="1"/>
          </p:cNvSpPr>
          <p:nvPr>
            <p:ph type="title" idx="4294967295"/>
          </p:nvPr>
        </p:nvSpPr>
        <p:spPr>
          <a:xfrm>
            <a:off x="0" y="412750"/>
            <a:ext cx="5275263" cy="3560763"/>
          </a:xfrm>
          <a:prstGeom prst="rect">
            <a:avLst/>
          </a:prstGeom>
          <a:noFill/>
          <a:ln>
            <a:noFill/>
          </a:ln>
        </p:spPr>
        <p:txBody>
          <a:bodyPr spcFirstLastPara="1" wrap="square" lIns="91425" tIns="45700" rIns="91425" bIns="45700" anchor="ctr" anchorCtr="0">
            <a:normAutofit fontScale="90000"/>
          </a:bodyPr>
          <a:lstStyle/>
          <a:p>
            <a:pPr lvl="0" algn="l">
              <a:spcBef>
                <a:spcPts val="0"/>
              </a:spcBef>
              <a:buClr>
                <a:srgbClr val="D06A28"/>
              </a:buClr>
              <a:buSzPct val="120547"/>
            </a:pPr>
            <a:r>
              <a:rPr lang="en-US" sz="3650" dirty="0">
                <a:solidFill>
                  <a:srgbClr val="000000"/>
                </a:solidFill>
                <a:latin typeface="Arial"/>
                <a:ea typeface="Arial"/>
                <a:cs typeface="Arial"/>
                <a:sym typeface="Arial"/>
              </a:rPr>
              <a:t>- </a:t>
            </a:r>
            <a:r>
              <a:rPr lang="en-US" sz="3650" dirty="0">
                <a:latin typeface="Arial"/>
                <a:ea typeface="Arial"/>
                <a:cs typeface="Arial"/>
                <a:sym typeface="Arial"/>
              </a:rPr>
              <a:t>Steller’s sea cow </a:t>
            </a:r>
            <a:br>
              <a:rPr lang="en-US" sz="3650" dirty="0">
                <a:latin typeface="Arial"/>
                <a:ea typeface="Arial"/>
                <a:cs typeface="Arial"/>
                <a:sym typeface="Arial"/>
              </a:rPr>
            </a:br>
            <a:r>
              <a:rPr lang="en-US" sz="2400" dirty="0">
                <a:latin typeface="Arial"/>
                <a:ea typeface="Arial"/>
                <a:cs typeface="Arial"/>
                <a:sym typeface="Arial"/>
              </a:rPr>
              <a:t>(R.I.P. 1768)</a:t>
            </a:r>
            <a:br>
              <a:rPr lang="en-US" sz="2400" dirty="0">
                <a:latin typeface="Arial"/>
                <a:ea typeface="Arial"/>
                <a:cs typeface="Arial"/>
                <a:sym typeface="Arial"/>
              </a:rPr>
            </a:br>
            <a:r>
              <a:rPr lang="en-US" sz="3700" dirty="0">
                <a:latin typeface="Arial"/>
                <a:ea typeface="Arial"/>
                <a:cs typeface="Arial"/>
                <a:sym typeface="Arial"/>
              </a:rPr>
              <a:t>-</a:t>
            </a:r>
            <a:r>
              <a:rPr lang="en-US" sz="2400" dirty="0">
                <a:latin typeface="Arial"/>
                <a:ea typeface="Arial"/>
                <a:cs typeface="Arial"/>
                <a:sym typeface="Arial"/>
              </a:rPr>
              <a:t> </a:t>
            </a:r>
            <a:r>
              <a:rPr lang="en-US" sz="3650" dirty="0" err="1">
                <a:solidFill>
                  <a:srgbClr val="000000"/>
                </a:solidFill>
                <a:latin typeface="Arial"/>
                <a:ea typeface="Arial"/>
                <a:cs typeface="Arial"/>
                <a:sym typeface="Arial"/>
              </a:rPr>
              <a:t>Spix’s</a:t>
            </a:r>
            <a:r>
              <a:rPr lang="en-US" sz="3650" dirty="0">
                <a:solidFill>
                  <a:srgbClr val="000000"/>
                </a:solidFill>
                <a:latin typeface="Arial"/>
                <a:ea typeface="Arial"/>
                <a:cs typeface="Arial"/>
                <a:sym typeface="Arial"/>
              </a:rPr>
              <a:t> macaw</a:t>
            </a:r>
            <a:r>
              <a:rPr lang="en-US" sz="2400" dirty="0">
                <a:solidFill>
                  <a:srgbClr val="000000"/>
                </a:solidFill>
                <a:latin typeface="Arial"/>
                <a:ea typeface="Arial"/>
                <a:cs typeface="Arial"/>
                <a:sym typeface="Arial"/>
              </a:rPr>
              <a:t> </a:t>
            </a:r>
            <a:endParaRPr sz="2400" dirty="0">
              <a:solidFill>
                <a:srgbClr val="000000"/>
              </a:solidFill>
              <a:latin typeface="Arial"/>
              <a:ea typeface="Arial"/>
              <a:cs typeface="Arial"/>
              <a:sym typeface="Arial"/>
            </a:endParaRPr>
          </a:p>
          <a:p>
            <a:pPr marL="0" lvl="0" indent="0" algn="l" rtl="0">
              <a:spcBef>
                <a:spcPts val="0"/>
              </a:spcBef>
              <a:buClr>
                <a:srgbClr val="D06A28"/>
              </a:buClr>
              <a:buSzPct val="183333"/>
              <a:buFont typeface="Calibri"/>
              <a:buNone/>
            </a:pPr>
            <a:r>
              <a:rPr lang="en-US" sz="2400" dirty="0">
                <a:solidFill>
                  <a:srgbClr val="000000"/>
                </a:solidFill>
                <a:latin typeface="Arial"/>
                <a:ea typeface="Arial"/>
                <a:cs typeface="Arial"/>
                <a:sym typeface="Arial"/>
              </a:rPr>
              <a:t>(R.I.P. 2004)</a:t>
            </a:r>
            <a:endParaRPr sz="2400" dirty="0">
              <a:solidFill>
                <a:srgbClr val="000000"/>
              </a:solidFill>
              <a:latin typeface="Arial"/>
              <a:ea typeface="Arial"/>
              <a:cs typeface="Arial"/>
              <a:sym typeface="Arial"/>
            </a:endParaRPr>
          </a:p>
          <a:p>
            <a:pPr marL="0" lvl="0" indent="0" algn="l" rtl="0">
              <a:spcBef>
                <a:spcPts val="0"/>
              </a:spcBef>
              <a:buClr>
                <a:srgbClr val="D06A28"/>
              </a:buClr>
              <a:buSzPct val="120547"/>
              <a:buFont typeface="Calibri"/>
              <a:buNone/>
            </a:pPr>
            <a:r>
              <a:rPr lang="en-US" sz="3650" dirty="0">
                <a:solidFill>
                  <a:srgbClr val="000000"/>
                </a:solidFill>
                <a:latin typeface="Arial"/>
                <a:ea typeface="Arial"/>
                <a:cs typeface="Arial"/>
                <a:sym typeface="Arial"/>
              </a:rPr>
              <a:t>- Carolina parakeet</a:t>
            </a:r>
            <a:r>
              <a:rPr lang="en-US" sz="3300" dirty="0">
                <a:solidFill>
                  <a:srgbClr val="000000"/>
                </a:solidFill>
                <a:latin typeface="Arial"/>
                <a:ea typeface="Arial"/>
                <a:cs typeface="Arial"/>
                <a:sym typeface="Arial"/>
              </a:rPr>
              <a:t> </a:t>
            </a:r>
            <a:endParaRPr sz="3300" dirty="0">
              <a:solidFill>
                <a:srgbClr val="000000"/>
              </a:solidFill>
              <a:latin typeface="Arial"/>
              <a:ea typeface="Arial"/>
              <a:cs typeface="Arial"/>
              <a:sym typeface="Arial"/>
            </a:endParaRPr>
          </a:p>
          <a:p>
            <a:pPr marL="0" lvl="0" indent="0" algn="l" rtl="0">
              <a:spcBef>
                <a:spcPts val="0"/>
              </a:spcBef>
              <a:buClr>
                <a:srgbClr val="D06A28"/>
              </a:buClr>
              <a:buSzPct val="183333"/>
              <a:buFont typeface="Calibri"/>
              <a:buNone/>
            </a:pPr>
            <a:r>
              <a:rPr lang="en-US" sz="2400" dirty="0">
                <a:solidFill>
                  <a:srgbClr val="000000"/>
                </a:solidFill>
                <a:latin typeface="Arial"/>
                <a:ea typeface="Arial"/>
                <a:cs typeface="Arial"/>
                <a:sym typeface="Arial"/>
              </a:rPr>
              <a:t>(R.I.P. 1918)</a:t>
            </a:r>
            <a:endParaRPr sz="2400" dirty="0">
              <a:solidFill>
                <a:srgbClr val="000000"/>
              </a:solidFill>
              <a:latin typeface="Arial"/>
              <a:ea typeface="Arial"/>
              <a:cs typeface="Arial"/>
              <a:sym typeface="Arial"/>
            </a:endParaRPr>
          </a:p>
          <a:p>
            <a:pPr marL="0" lvl="0" indent="0" algn="l" rtl="0">
              <a:spcBef>
                <a:spcPts val="0"/>
              </a:spcBef>
              <a:buClr>
                <a:srgbClr val="D06A28"/>
              </a:buClr>
              <a:buSzPct val="133333"/>
              <a:buFont typeface="Calibri"/>
              <a:buNone/>
            </a:pPr>
            <a:r>
              <a:rPr lang="en-US" sz="3700" dirty="0">
                <a:latin typeface="Arial"/>
                <a:ea typeface="Arial"/>
                <a:cs typeface="Arial"/>
                <a:sym typeface="Arial"/>
              </a:rPr>
              <a:t>- </a:t>
            </a:r>
            <a:r>
              <a:rPr lang="en-US" sz="3300" dirty="0">
                <a:latin typeface="Arial"/>
                <a:ea typeface="Arial"/>
                <a:cs typeface="Arial"/>
                <a:sym typeface="Arial"/>
              </a:rPr>
              <a:t>Yangtze River dolphin </a:t>
            </a:r>
            <a:endParaRPr sz="3300" dirty="0">
              <a:latin typeface="Arial"/>
              <a:ea typeface="Arial"/>
              <a:cs typeface="Arial"/>
              <a:sym typeface="Arial"/>
            </a:endParaRPr>
          </a:p>
          <a:p>
            <a:pPr marL="0" lvl="0" indent="0" algn="l" rtl="0">
              <a:spcBef>
                <a:spcPts val="0"/>
              </a:spcBef>
              <a:buClr>
                <a:srgbClr val="D06A28"/>
              </a:buClr>
              <a:buSzPct val="183333"/>
              <a:buFont typeface="Calibri"/>
              <a:buNone/>
            </a:pPr>
            <a:r>
              <a:rPr lang="en-US" sz="2400" dirty="0">
                <a:latin typeface="Arial"/>
                <a:ea typeface="Arial"/>
                <a:cs typeface="Arial"/>
                <a:sym typeface="Arial"/>
              </a:rPr>
              <a:t>(R.I.P. 2006)</a:t>
            </a:r>
            <a:endParaRPr sz="2400" dirty="0">
              <a:latin typeface="Arial"/>
              <a:ea typeface="Arial"/>
              <a:cs typeface="Arial"/>
              <a:sym typeface="Arial"/>
            </a:endParaRPr>
          </a:p>
          <a:p>
            <a:pPr marL="0" lvl="0" indent="0" algn="l" rtl="0">
              <a:lnSpc>
                <a:spcPct val="100000"/>
              </a:lnSpc>
              <a:spcBef>
                <a:spcPts val="0"/>
              </a:spcBef>
              <a:spcAft>
                <a:spcPts val="0"/>
              </a:spcAft>
              <a:buClr>
                <a:srgbClr val="D06A28"/>
              </a:buClr>
              <a:buSzPct val="183333"/>
              <a:buFont typeface="Calibri"/>
              <a:buNone/>
            </a:pPr>
            <a:endParaRPr sz="2400" dirty="0">
              <a:solidFill>
                <a:srgbClr val="000000"/>
              </a:solidFill>
              <a:latin typeface="Arial"/>
              <a:ea typeface="Arial"/>
              <a:cs typeface="Arial"/>
              <a:sym typeface="Arial"/>
            </a:endParaRPr>
          </a:p>
        </p:txBody>
      </p:sp>
      <p:sp>
        <p:nvSpPr>
          <p:cNvPr id="761" name="Google Shape;761;p67"/>
          <p:cNvSpPr txBox="1"/>
          <p:nvPr/>
        </p:nvSpPr>
        <p:spPr>
          <a:xfrm>
            <a:off x="3681300" y="235475"/>
            <a:ext cx="5462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3" name="Picture 2" descr="A picture containing bird, sitting, colorful, perched&#10;&#10;Description automatically generated">
            <a:extLst>
              <a:ext uri="{FF2B5EF4-FFF2-40B4-BE49-F238E27FC236}">
                <a16:creationId xmlns:a16="http://schemas.microsoft.com/office/drawing/2014/main" id="{44FCC4F9-D306-6A48-B66D-F1B1607CAF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3508" y="3782990"/>
            <a:ext cx="2245996" cy="2308322"/>
          </a:xfrm>
          <a:prstGeom prst="rect">
            <a:avLst/>
          </a:prstGeom>
        </p:spPr>
      </p:pic>
      <p:pic>
        <p:nvPicPr>
          <p:cNvPr id="6" name="Picture 5" descr="A couple of birds in a cage&#10;&#10;Description automatically generated with medium confidence">
            <a:extLst>
              <a:ext uri="{FF2B5EF4-FFF2-40B4-BE49-F238E27FC236}">
                <a16:creationId xmlns:a16="http://schemas.microsoft.com/office/drawing/2014/main" id="{B8EF9A20-1D88-6043-8D9E-020A33D794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9258" y="3804004"/>
            <a:ext cx="2922672" cy="2287308"/>
          </a:xfrm>
          <a:prstGeom prst="rect">
            <a:avLst/>
          </a:prstGeom>
        </p:spPr>
      </p:pic>
      <p:pic>
        <p:nvPicPr>
          <p:cNvPr id="8" name="Picture 7" descr="A picture containing sea cow, aquatic mammal, mammal, walrus&#10;&#10;Description automatically generated">
            <a:extLst>
              <a:ext uri="{FF2B5EF4-FFF2-40B4-BE49-F238E27FC236}">
                <a16:creationId xmlns:a16="http://schemas.microsoft.com/office/drawing/2014/main" id="{B3D02DA5-F8B0-0444-9EDF-A375BE95A6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69867" y="607057"/>
            <a:ext cx="4572000" cy="2694755"/>
          </a:xfrm>
          <a:prstGeom prst="rect">
            <a:avLst/>
          </a:prstGeom>
        </p:spPr>
      </p:pic>
      <p:pic>
        <p:nvPicPr>
          <p:cNvPr id="10" name="Picture 9" descr="A close-up of a dolphin&#10;&#10;Description automatically generated with medium confidence">
            <a:extLst>
              <a:ext uri="{FF2B5EF4-FFF2-40B4-BE49-F238E27FC236}">
                <a16:creationId xmlns:a16="http://schemas.microsoft.com/office/drawing/2014/main" id="{2DDF231F-1D05-544F-B850-2165DAFEE24E}"/>
              </a:ext>
            </a:extLst>
          </p:cNvPr>
          <p:cNvPicPr>
            <a:picLocks noChangeAspect="1"/>
          </p:cNvPicPr>
          <p:nvPr/>
        </p:nvPicPr>
        <p:blipFill>
          <a:blip r:embed="rId6"/>
          <a:stretch>
            <a:fillRect/>
          </a:stretch>
        </p:blipFill>
        <p:spPr>
          <a:xfrm>
            <a:off x="5636851" y="3777810"/>
            <a:ext cx="3145560" cy="223192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pic>
        <p:nvPicPr>
          <p:cNvPr id="767" name="Google Shape;767;p68" descr="biodiversity.jpg"/>
          <p:cNvPicPr preferRelativeResize="0"/>
          <p:nvPr/>
        </p:nvPicPr>
        <p:blipFill rotWithShape="1">
          <a:blip r:embed="rId3">
            <a:alphaModFix/>
          </a:blip>
          <a:srcRect/>
          <a:stretch/>
        </p:blipFill>
        <p:spPr>
          <a:xfrm>
            <a:off x="754563" y="1814525"/>
            <a:ext cx="7634875" cy="4340025"/>
          </a:xfrm>
          <a:prstGeom prst="rect">
            <a:avLst/>
          </a:prstGeom>
          <a:noFill/>
          <a:ln>
            <a:noFill/>
          </a:ln>
        </p:spPr>
      </p:pic>
      <p:sp>
        <p:nvSpPr>
          <p:cNvPr id="768" name="Google Shape;768;p68"/>
          <p:cNvSpPr txBox="1">
            <a:spLocks noGrp="1"/>
          </p:cNvSpPr>
          <p:nvPr>
            <p:ph type="title" idx="4294967295"/>
          </p:nvPr>
        </p:nvSpPr>
        <p:spPr>
          <a:xfrm>
            <a:off x="457200" y="204300"/>
            <a:ext cx="8229600" cy="14478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583F34"/>
              </a:buClr>
              <a:buSzPts val="4400"/>
              <a:buFont typeface="Calibri"/>
              <a:buNone/>
            </a:pPr>
            <a:r>
              <a:rPr lang="en-US" sz="3600" dirty="0">
                <a:solidFill>
                  <a:srgbClr val="000000"/>
                </a:solidFill>
                <a:latin typeface="Arial"/>
                <a:ea typeface="Arial"/>
                <a:cs typeface="Arial"/>
                <a:sym typeface="Arial"/>
              </a:rPr>
              <a:t>Extinctions Have Always Happened</a:t>
            </a:r>
            <a:br>
              <a:rPr lang="en-US" sz="3600" dirty="0">
                <a:solidFill>
                  <a:srgbClr val="000000"/>
                </a:solidFill>
                <a:latin typeface="Arial"/>
                <a:ea typeface="Arial"/>
                <a:cs typeface="Arial"/>
                <a:sym typeface="Arial"/>
              </a:rPr>
            </a:br>
            <a:r>
              <a:rPr lang="en-US" sz="3600" dirty="0">
                <a:solidFill>
                  <a:srgbClr val="000000"/>
                </a:solidFill>
                <a:latin typeface="Arial"/>
                <a:ea typeface="Arial"/>
                <a:cs typeface="Arial"/>
                <a:sym typeface="Arial"/>
              </a:rPr>
              <a:t>on both massive and small scales</a:t>
            </a:r>
            <a:endParaRPr sz="36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712AE-4C25-4361-BDBB-AD0E87EB9F46}"/>
              </a:ext>
            </a:extLst>
          </p:cNvPr>
          <p:cNvSpPr>
            <a:spLocks noGrp="1"/>
          </p:cNvSpPr>
          <p:nvPr>
            <p:ph type="title"/>
          </p:nvPr>
        </p:nvSpPr>
        <p:spPr/>
        <p:txBody>
          <a:bodyPr/>
          <a:lstStyle/>
          <a:p>
            <a:r>
              <a:rPr lang="en-US" sz="2400" dirty="0"/>
              <a:t>How to use these slides continued…</a:t>
            </a:r>
          </a:p>
        </p:txBody>
      </p:sp>
      <p:sp>
        <p:nvSpPr>
          <p:cNvPr id="3" name="Text Placeholder 2">
            <a:extLst>
              <a:ext uri="{FF2B5EF4-FFF2-40B4-BE49-F238E27FC236}">
                <a16:creationId xmlns:a16="http://schemas.microsoft.com/office/drawing/2014/main" id="{D1E6095F-8C45-42E1-948C-60CDD088E5CB}"/>
              </a:ext>
            </a:extLst>
          </p:cNvPr>
          <p:cNvSpPr>
            <a:spLocks noGrp="1"/>
          </p:cNvSpPr>
          <p:nvPr>
            <p:ph type="body" sz="quarter" idx="10"/>
          </p:nvPr>
        </p:nvSpPr>
        <p:spPr>
          <a:xfrm>
            <a:off x="258184" y="668277"/>
            <a:ext cx="8670663" cy="5360432"/>
          </a:xfrm>
        </p:spPr>
        <p:txBody>
          <a:bodyPr/>
          <a:lstStyle/>
          <a:p>
            <a:pPr>
              <a:spcAft>
                <a:spcPts val="400"/>
              </a:spcAft>
            </a:pPr>
            <a:r>
              <a:rPr lang="en-US" dirty="0">
                <a:latin typeface="Arial" panose="020B0604020202020204" pitchFamily="34" charset="0"/>
                <a:cs typeface="Arial" panose="020B0604020202020204" pitchFamily="34" charset="0"/>
              </a:rPr>
              <a:t>Please remember that these slides </a:t>
            </a:r>
            <a:r>
              <a:rPr lang="en-US" b="1" dirty="0">
                <a:latin typeface="Arial" panose="020B0604020202020204" pitchFamily="34" charset="0"/>
                <a:cs typeface="Arial" panose="020B0604020202020204" pitchFamily="34" charset="0"/>
              </a:rPr>
              <a:t>are not</a:t>
            </a:r>
            <a:r>
              <a:rPr lang="en-US" dirty="0">
                <a:latin typeface="Arial" panose="020B0604020202020204" pitchFamily="34" charset="0"/>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lvl="0">
              <a:spcAft>
                <a:spcPts val="400"/>
              </a:spcAft>
            </a:pP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spcAft>
                <a:spcPts val="400"/>
              </a:spcAft>
            </a:pP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p>
          <a:p>
            <a:pPr lvl="0">
              <a:spcAft>
                <a:spcPts val="400"/>
              </a:spcAft>
            </a:pP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p:txBody>
      </p:sp>
    </p:spTree>
    <p:extLst>
      <p:ext uri="{BB962C8B-B14F-4D97-AF65-F5344CB8AC3E}">
        <p14:creationId xmlns:p14="http://schemas.microsoft.com/office/powerpoint/2010/main" val="4099606331"/>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72"/>
          <p:cNvSpPr txBox="1">
            <a:spLocks noGrp="1"/>
          </p:cNvSpPr>
          <p:nvPr>
            <p:ph type="title" idx="4294967295"/>
          </p:nvPr>
        </p:nvSpPr>
        <p:spPr>
          <a:xfrm>
            <a:off x="57425" y="66821"/>
            <a:ext cx="8823325" cy="192722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Clr>
                <a:schemeClr val="dk1"/>
              </a:buClr>
              <a:buSzPct val="45454"/>
              <a:buNone/>
            </a:pPr>
            <a:r>
              <a:rPr lang="en-US" dirty="0">
                <a:latin typeface="Arial"/>
                <a:ea typeface="Arial"/>
                <a:cs typeface="Arial"/>
                <a:sym typeface="Arial"/>
              </a:rPr>
              <a:t> </a:t>
            </a:r>
            <a:r>
              <a:rPr lang="en-US" sz="4000" dirty="0">
                <a:latin typeface="Arial"/>
                <a:ea typeface="Arial"/>
                <a:cs typeface="Arial"/>
                <a:sym typeface="Arial"/>
              </a:rPr>
              <a:t>Scientists have identified evidence in the fossil record of five “mass extinctions”</a:t>
            </a:r>
            <a:br>
              <a:rPr lang="en-US" sz="3100" dirty="0">
                <a:latin typeface="Arial"/>
                <a:ea typeface="Arial"/>
                <a:cs typeface="Arial"/>
                <a:sym typeface="Arial"/>
              </a:rPr>
            </a:br>
            <a:br>
              <a:rPr lang="en-US" dirty="0">
                <a:latin typeface="Arial"/>
                <a:ea typeface="Arial"/>
                <a:cs typeface="Arial"/>
                <a:sym typeface="Arial"/>
              </a:rPr>
            </a:br>
            <a:r>
              <a:rPr lang="en-US" sz="2700" dirty="0">
                <a:latin typeface="Arial"/>
                <a:ea typeface="Arial"/>
                <a:cs typeface="Arial"/>
                <a:sym typeface="Arial"/>
              </a:rPr>
              <a:t>These are marked in the graph below with a yellow triangle.</a:t>
            </a:r>
            <a:endParaRPr dirty="0">
              <a:latin typeface="Arial"/>
              <a:ea typeface="Arial"/>
              <a:cs typeface="Arial"/>
              <a:sym typeface="Arial"/>
            </a:endParaRPr>
          </a:p>
        </p:txBody>
      </p:sp>
      <p:sp>
        <p:nvSpPr>
          <p:cNvPr id="775" name="Google Shape;775;p72"/>
          <p:cNvSpPr/>
          <p:nvPr/>
        </p:nvSpPr>
        <p:spPr>
          <a:xfrm>
            <a:off x="6149350" y="3278290"/>
            <a:ext cx="232200" cy="1773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776" name="Google Shape;776;p72"/>
          <p:cNvSpPr/>
          <p:nvPr/>
        </p:nvSpPr>
        <p:spPr>
          <a:xfrm>
            <a:off x="4549150" y="2421040"/>
            <a:ext cx="232200" cy="1773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777" name="Google Shape;777;p72"/>
          <p:cNvSpPr/>
          <p:nvPr/>
        </p:nvSpPr>
        <p:spPr>
          <a:xfrm>
            <a:off x="2834650" y="3303525"/>
            <a:ext cx="232200" cy="1773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778" name="Google Shape;778;p72"/>
          <p:cNvSpPr/>
          <p:nvPr/>
        </p:nvSpPr>
        <p:spPr>
          <a:xfrm>
            <a:off x="4949200" y="3381187"/>
            <a:ext cx="232200" cy="1773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sp>
        <p:nvSpPr>
          <p:cNvPr id="779" name="Google Shape;779;p72"/>
          <p:cNvSpPr/>
          <p:nvPr/>
        </p:nvSpPr>
        <p:spPr>
          <a:xfrm>
            <a:off x="3463300" y="3647909"/>
            <a:ext cx="232200" cy="177300"/>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grpSp>
        <p:nvGrpSpPr>
          <p:cNvPr id="780" name="Google Shape;780;p72"/>
          <p:cNvGrpSpPr/>
          <p:nvPr/>
        </p:nvGrpSpPr>
        <p:grpSpPr>
          <a:xfrm>
            <a:off x="1453255" y="1757135"/>
            <a:ext cx="5451945" cy="3793189"/>
            <a:chOff x="1533255" y="2246935"/>
            <a:chExt cx="5451945" cy="3793189"/>
          </a:xfrm>
        </p:grpSpPr>
        <p:pic>
          <p:nvPicPr>
            <p:cNvPr id="781" name="Google Shape;781;p72" descr="File:Extinction intensity.svg"/>
            <p:cNvPicPr preferRelativeResize="0"/>
            <p:nvPr/>
          </p:nvPicPr>
          <p:blipFill rotWithShape="1">
            <a:blip r:embed="rId3">
              <a:alphaModFix/>
            </a:blip>
            <a:srcRect/>
            <a:stretch/>
          </p:blipFill>
          <p:spPr>
            <a:xfrm>
              <a:off x="1945285" y="2524050"/>
              <a:ext cx="5039915" cy="3075203"/>
            </a:xfrm>
            <a:prstGeom prst="rect">
              <a:avLst/>
            </a:prstGeom>
            <a:noFill/>
            <a:ln>
              <a:noFill/>
            </a:ln>
          </p:spPr>
        </p:pic>
        <p:sp>
          <p:nvSpPr>
            <p:cNvPr id="782" name="Google Shape;782;p72"/>
            <p:cNvSpPr txBox="1"/>
            <p:nvPr/>
          </p:nvSpPr>
          <p:spPr>
            <a:xfrm>
              <a:off x="3551623" y="5740042"/>
              <a:ext cx="2458560"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50"/>
                <a:buFont typeface="Arial"/>
                <a:buNone/>
              </a:pPr>
              <a:r>
                <a:rPr lang="en-US" sz="1350" b="0" i="0" u="none" strike="noStrike" cap="none">
                  <a:solidFill>
                    <a:srgbClr val="000000"/>
                  </a:solidFill>
                  <a:latin typeface="Arial"/>
                  <a:ea typeface="Arial"/>
                  <a:cs typeface="Arial"/>
                  <a:sym typeface="Arial"/>
                </a:rPr>
                <a:t>millions of years ago ( “mya” )</a:t>
              </a:r>
              <a:endParaRPr sz="1400" b="0" i="0" u="none" strike="noStrike" cap="none">
                <a:solidFill>
                  <a:srgbClr val="000000"/>
                </a:solidFill>
                <a:latin typeface="Arial"/>
                <a:ea typeface="Arial"/>
                <a:cs typeface="Arial"/>
                <a:sym typeface="Arial"/>
              </a:endParaRPr>
            </a:p>
          </p:txBody>
        </p:sp>
        <p:sp>
          <p:nvSpPr>
            <p:cNvPr id="783" name="Google Shape;783;p72"/>
            <p:cNvSpPr txBox="1"/>
            <p:nvPr/>
          </p:nvSpPr>
          <p:spPr>
            <a:xfrm rot="-5400000">
              <a:off x="454016" y="3326174"/>
              <a:ext cx="2458560"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50"/>
                <a:buFont typeface="Arial"/>
                <a:buNone/>
              </a:pPr>
              <a:r>
                <a:rPr lang="en-US" sz="1350" b="0" i="0" u="none" strike="noStrike" cap="none">
                  <a:solidFill>
                    <a:srgbClr val="000000"/>
                  </a:solidFill>
                  <a:latin typeface="Arial"/>
                  <a:ea typeface="Arial"/>
                  <a:cs typeface="Arial"/>
                  <a:sym typeface="Arial"/>
                </a:rPr>
                <a:t>loss of biodiversity (%)</a:t>
              </a:r>
              <a:endParaRPr sz="1400" b="0" i="0" u="none" strike="noStrike" cap="none">
                <a:solidFill>
                  <a:srgbClr val="000000"/>
                </a:solidFill>
                <a:latin typeface="Arial"/>
                <a:ea typeface="Arial"/>
                <a:cs typeface="Arial"/>
                <a:sym typeface="Arial"/>
              </a:endParaRPr>
            </a:p>
          </p:txBody>
        </p:sp>
      </p:grpSp>
      <p:sp>
        <p:nvSpPr>
          <p:cNvPr id="784" name="Google Shape;784;p72"/>
          <p:cNvSpPr txBox="1"/>
          <p:nvPr/>
        </p:nvSpPr>
        <p:spPr>
          <a:xfrm>
            <a:off x="1228073" y="5568475"/>
            <a:ext cx="7652677" cy="8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i="0" u="none" strike="noStrike" cap="none" dirty="0">
                <a:solidFill>
                  <a:schemeClr val="dk1"/>
                </a:solidFill>
                <a:latin typeface="Arial"/>
                <a:ea typeface="Arial"/>
                <a:cs typeface="Arial"/>
                <a:sym typeface="Arial"/>
              </a:rPr>
              <a:t>In looking at this graph and the one before, what do you think ”mass extinction” means? </a:t>
            </a:r>
            <a:endParaRPr sz="2400" i="0" u="none" strike="noStrike" cap="none" dirty="0">
              <a:solidFill>
                <a:schemeClr val="dk1"/>
              </a:solidFill>
              <a:latin typeface="Arial"/>
              <a:ea typeface="Arial"/>
              <a:cs typeface="Arial"/>
              <a:sym typeface="Arial"/>
            </a:endParaRPr>
          </a:p>
        </p:txBody>
      </p:sp>
      <p:sp>
        <p:nvSpPr>
          <p:cNvPr id="785" name="Google Shape;785;p72"/>
          <p:cNvSpPr/>
          <p:nvPr/>
        </p:nvSpPr>
        <p:spPr>
          <a:xfrm>
            <a:off x="8600774" y="1546784"/>
            <a:ext cx="485801" cy="420699"/>
          </a:xfrm>
          <a:prstGeom prst="triangle">
            <a:avLst>
              <a:gd name="adj" fmla="val 50000"/>
            </a:avLst>
          </a:prstGeom>
          <a:solidFill>
            <a:srgbClr val="FFFF00"/>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Arial"/>
              <a:ea typeface="Arial"/>
              <a:cs typeface="Arial"/>
              <a:sym typeface="Arial"/>
            </a:endParaRPr>
          </a:p>
        </p:txBody>
      </p:sp>
      <p:pic>
        <p:nvPicPr>
          <p:cNvPr id="15" name="Picture 14">
            <a:extLst>
              <a:ext uri="{FF2B5EF4-FFF2-40B4-BE49-F238E27FC236}">
                <a16:creationId xmlns:a16="http://schemas.microsoft.com/office/drawing/2014/main" id="{61529F6E-9970-405F-88E0-71ADF66E15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3250" y="5400283"/>
            <a:ext cx="889298" cy="765517"/>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73"/>
          <p:cNvSpPr txBox="1">
            <a:spLocks noGrp="1"/>
          </p:cNvSpPr>
          <p:nvPr>
            <p:ph type="title" idx="4294967295"/>
          </p:nvPr>
        </p:nvSpPr>
        <p:spPr>
          <a:xfrm>
            <a:off x="457200" y="190232"/>
            <a:ext cx="8229600" cy="1143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000"/>
              <a:buNone/>
            </a:pPr>
            <a:r>
              <a:rPr lang="en-US" sz="3200" dirty="0">
                <a:latin typeface="Arial"/>
                <a:ea typeface="Arial"/>
                <a:cs typeface="Arial"/>
                <a:sym typeface="Arial"/>
              </a:rPr>
              <a:t>What seems to happen after a period of extinction? </a:t>
            </a:r>
            <a:endParaRPr sz="3200" dirty="0">
              <a:latin typeface="Arial"/>
              <a:ea typeface="Arial"/>
              <a:cs typeface="Arial"/>
              <a:sym typeface="Arial"/>
            </a:endParaRPr>
          </a:p>
        </p:txBody>
      </p:sp>
      <p:pic>
        <p:nvPicPr>
          <p:cNvPr id="793" name="Google Shape;793;p73" descr="biodiversity.jpg"/>
          <p:cNvPicPr preferRelativeResize="0"/>
          <p:nvPr/>
        </p:nvPicPr>
        <p:blipFill rotWithShape="1">
          <a:blip r:embed="rId3">
            <a:alphaModFix/>
          </a:blip>
          <a:srcRect/>
          <a:stretch/>
        </p:blipFill>
        <p:spPr>
          <a:xfrm>
            <a:off x="2217375" y="1555747"/>
            <a:ext cx="4709249" cy="2919735"/>
          </a:xfrm>
          <a:prstGeom prst="rect">
            <a:avLst/>
          </a:prstGeom>
          <a:noFill/>
          <a:ln>
            <a:noFill/>
          </a:ln>
        </p:spPr>
      </p:pic>
      <p:sp>
        <p:nvSpPr>
          <p:cNvPr id="794" name="Google Shape;794;p73"/>
          <p:cNvSpPr txBox="1"/>
          <p:nvPr/>
        </p:nvSpPr>
        <p:spPr>
          <a:xfrm>
            <a:off x="1168706" y="4475466"/>
            <a:ext cx="7589400"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chemeClr val="tx1"/>
                </a:solidFill>
                <a:latin typeface="Arial"/>
                <a:ea typeface="Arial"/>
                <a:cs typeface="Arial"/>
                <a:sym typeface="Arial"/>
              </a:rPr>
              <a:t>In </a:t>
            </a:r>
            <a:r>
              <a:rPr lang="en-US" sz="3200" b="1" i="0" u="none" strike="noStrike" cap="none" dirty="0">
                <a:solidFill>
                  <a:schemeClr val="tx1"/>
                </a:solidFill>
                <a:latin typeface="Arial"/>
                <a:ea typeface="Arial"/>
                <a:cs typeface="Arial"/>
                <a:sym typeface="Arial"/>
              </a:rPr>
              <a:t>Doodle </a:t>
            </a:r>
            <a:r>
              <a:rPr lang="en-US" sz="3200" b="1" dirty="0">
                <a:solidFill>
                  <a:schemeClr val="tx1"/>
                </a:solidFill>
              </a:rPr>
              <a:t>B</a:t>
            </a:r>
            <a:r>
              <a:rPr lang="en-US" sz="3200" b="1" i="0" u="none" strike="noStrike" cap="none" dirty="0">
                <a:solidFill>
                  <a:schemeClr val="tx1"/>
                </a:solidFill>
                <a:latin typeface="Arial"/>
                <a:ea typeface="Arial"/>
                <a:cs typeface="Arial"/>
                <a:sym typeface="Arial"/>
              </a:rPr>
              <a:t>ox E</a:t>
            </a:r>
            <a:r>
              <a:rPr lang="en-US" sz="3200" b="0" i="0" u="none" strike="noStrike" cap="none" dirty="0">
                <a:solidFill>
                  <a:schemeClr val="tx1"/>
                </a:solidFill>
                <a:latin typeface="Arial"/>
                <a:ea typeface="Arial"/>
                <a:cs typeface="Arial"/>
                <a:sym typeface="Arial"/>
              </a:rPr>
              <a:t>, record your ideas for what happened to the number of species in the years after each mass extinction? </a:t>
            </a:r>
            <a:endParaRPr sz="3200" b="0" i="0" u="none" strike="noStrike" cap="none" dirty="0">
              <a:solidFill>
                <a:schemeClr val="tx1"/>
              </a:solidFill>
              <a:latin typeface="Arial"/>
              <a:ea typeface="Arial"/>
              <a:cs typeface="Arial"/>
              <a:sym typeface="Arial"/>
            </a:endParaRPr>
          </a:p>
        </p:txBody>
      </p:sp>
      <p:pic>
        <p:nvPicPr>
          <p:cNvPr id="6" name="Picture 5">
            <a:extLst>
              <a:ext uri="{FF2B5EF4-FFF2-40B4-BE49-F238E27FC236}">
                <a16:creationId xmlns:a16="http://schemas.microsoft.com/office/drawing/2014/main" id="{0552B87D-91CA-4A49-881C-E9B9B82C8A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106" y="4475466"/>
            <a:ext cx="1052623" cy="89104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sp>
        <p:nvSpPr>
          <p:cNvPr id="801" name="Google Shape;801;p74"/>
          <p:cNvSpPr txBox="1">
            <a:spLocks noGrp="1"/>
          </p:cNvSpPr>
          <p:nvPr>
            <p:ph type="title" idx="4294967295"/>
          </p:nvPr>
        </p:nvSpPr>
        <p:spPr>
          <a:xfrm>
            <a:off x="186425" y="117579"/>
            <a:ext cx="8753475" cy="1120378"/>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rgbClr val="0D37FB"/>
              </a:buClr>
              <a:buSzPts val="4400"/>
              <a:buFont typeface="Calibri"/>
              <a:buNone/>
            </a:pPr>
            <a:r>
              <a:rPr lang="en-US" sz="3600" dirty="0">
                <a:solidFill>
                  <a:srgbClr val="000000"/>
                </a:solidFill>
                <a:latin typeface="Arial"/>
                <a:ea typeface="Arial"/>
                <a:cs typeface="Arial"/>
                <a:sym typeface="Arial"/>
              </a:rPr>
              <a:t>What are we trying to figure out?</a:t>
            </a:r>
            <a:endParaRPr sz="3600" dirty="0">
              <a:solidFill>
                <a:srgbClr val="000000"/>
              </a:solidFill>
              <a:latin typeface="Arial"/>
              <a:ea typeface="Arial"/>
              <a:cs typeface="Arial"/>
              <a:sym typeface="Arial"/>
            </a:endParaRPr>
          </a:p>
        </p:txBody>
      </p:sp>
      <p:sp>
        <p:nvSpPr>
          <p:cNvPr id="802" name="Google Shape;802;p74"/>
          <p:cNvSpPr txBox="1">
            <a:spLocks noGrp="1"/>
          </p:cNvSpPr>
          <p:nvPr>
            <p:ph type="body" idx="4294967295"/>
          </p:nvPr>
        </p:nvSpPr>
        <p:spPr>
          <a:xfrm>
            <a:off x="710300" y="3429000"/>
            <a:ext cx="8229600" cy="283686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F497A"/>
              </a:buClr>
              <a:buSzPts val="3200"/>
              <a:buNone/>
            </a:pPr>
            <a:r>
              <a:rPr lang="en-US" sz="3300" dirty="0">
                <a:solidFill>
                  <a:srgbClr val="000000"/>
                </a:solidFill>
                <a:latin typeface="Arial"/>
                <a:ea typeface="Arial"/>
                <a:cs typeface="Arial"/>
                <a:sym typeface="Arial"/>
              </a:rPr>
              <a:t>Our driving question for the next few days is: </a:t>
            </a:r>
            <a:r>
              <a:rPr lang="en-US" sz="3300" b="1" dirty="0">
                <a:latin typeface="Arial"/>
                <a:ea typeface="Arial"/>
                <a:cs typeface="Arial"/>
                <a:sym typeface="Arial"/>
              </a:rPr>
              <a:t>How exactly do new species form?</a:t>
            </a:r>
            <a:endParaRPr dirty="0">
              <a:latin typeface="Arial"/>
              <a:ea typeface="Arial"/>
              <a:cs typeface="Arial"/>
              <a:sym typeface="Arial"/>
            </a:endParaRPr>
          </a:p>
          <a:p>
            <a:pPr marL="0" lvl="0" indent="0" algn="l" rtl="0">
              <a:lnSpc>
                <a:spcPct val="100000"/>
              </a:lnSpc>
              <a:spcBef>
                <a:spcPts val="0"/>
              </a:spcBef>
              <a:spcAft>
                <a:spcPts val="0"/>
              </a:spcAft>
              <a:buClr>
                <a:srgbClr val="5F497A"/>
              </a:buClr>
              <a:buSzPts val="3200"/>
              <a:buNone/>
            </a:pPr>
            <a:r>
              <a:rPr lang="en-US" sz="1800" b="1" dirty="0">
                <a:latin typeface="Arial"/>
                <a:ea typeface="Arial"/>
                <a:cs typeface="Arial"/>
                <a:sym typeface="Arial"/>
              </a:rPr>
              <a:t>(record this in the DRIVING QUESTION box on your doodle sheet)</a:t>
            </a:r>
            <a:endParaRPr dirty="0">
              <a:latin typeface="Arial"/>
              <a:ea typeface="Arial"/>
              <a:cs typeface="Arial"/>
              <a:sym typeface="Arial"/>
            </a:endParaRPr>
          </a:p>
          <a:p>
            <a:pPr marL="0" lvl="0" indent="0" algn="l" rtl="0">
              <a:lnSpc>
                <a:spcPct val="100000"/>
              </a:lnSpc>
              <a:spcBef>
                <a:spcPts val="0"/>
              </a:spcBef>
              <a:spcAft>
                <a:spcPts val="0"/>
              </a:spcAft>
              <a:buClr>
                <a:srgbClr val="5F497A"/>
              </a:buClr>
              <a:buSzPts val="3200"/>
              <a:buNone/>
            </a:pPr>
            <a:endParaRPr sz="1800" b="1" dirty="0">
              <a:latin typeface="Arial"/>
              <a:ea typeface="Arial"/>
              <a:cs typeface="Arial"/>
              <a:sym typeface="Arial"/>
            </a:endParaRPr>
          </a:p>
          <a:p>
            <a:pPr marL="457200" lvl="0" indent="0" algn="l" rtl="0">
              <a:lnSpc>
                <a:spcPct val="100000"/>
              </a:lnSpc>
              <a:spcBef>
                <a:spcPts val="0"/>
              </a:spcBef>
              <a:spcAft>
                <a:spcPts val="0"/>
              </a:spcAft>
              <a:buClr>
                <a:srgbClr val="5F497A"/>
              </a:buClr>
              <a:buSzPts val="3200"/>
              <a:buNone/>
            </a:pPr>
            <a:r>
              <a:rPr lang="en-US" sz="3300" dirty="0">
                <a:latin typeface="Arial"/>
                <a:ea typeface="Arial"/>
                <a:cs typeface="Arial"/>
                <a:sym typeface="Arial"/>
              </a:rPr>
              <a:t>Jot down your ideas about how new species form in </a:t>
            </a:r>
            <a:r>
              <a:rPr lang="en-US" sz="3300" b="1" dirty="0">
                <a:latin typeface="Arial"/>
                <a:ea typeface="Arial"/>
                <a:cs typeface="Arial"/>
                <a:sym typeface="Arial"/>
              </a:rPr>
              <a:t>Doodle Box F</a:t>
            </a:r>
            <a:r>
              <a:rPr lang="en-US" sz="3300" dirty="0">
                <a:latin typeface="Arial"/>
                <a:ea typeface="Arial"/>
                <a:cs typeface="Arial"/>
                <a:sym typeface="Arial"/>
              </a:rPr>
              <a:t>. </a:t>
            </a:r>
            <a:endParaRPr sz="3300" dirty="0">
              <a:latin typeface="Arial"/>
              <a:ea typeface="Arial"/>
              <a:cs typeface="Arial"/>
              <a:sym typeface="Arial"/>
            </a:endParaRPr>
          </a:p>
        </p:txBody>
      </p:sp>
      <p:sp>
        <p:nvSpPr>
          <p:cNvPr id="804" name="Google Shape;804;p74"/>
          <p:cNvSpPr txBox="1"/>
          <p:nvPr/>
        </p:nvSpPr>
        <p:spPr>
          <a:xfrm>
            <a:off x="204100" y="1345025"/>
            <a:ext cx="4015200" cy="1877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We can explain how the traits of a single species </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can change over time through Natural Selection.</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a:ea typeface="Calibri"/>
              <a:cs typeface="Calibri"/>
              <a:sym typeface="Calibri"/>
            </a:endParaRPr>
          </a:p>
        </p:txBody>
      </p:sp>
      <p:sp>
        <p:nvSpPr>
          <p:cNvPr id="805" name="Google Shape;805;p74"/>
          <p:cNvSpPr txBox="1"/>
          <p:nvPr/>
        </p:nvSpPr>
        <p:spPr>
          <a:xfrm>
            <a:off x="5128800" y="1114425"/>
            <a:ext cx="4015200" cy="2616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What do we need to figure out in order to explain how </a:t>
            </a:r>
            <a:r>
              <a:rPr lang="en-US" sz="2400" b="0" i="1" u="sng" strike="noStrike" cap="none" dirty="0">
                <a:solidFill>
                  <a:schemeClr val="dk1"/>
                </a:solidFill>
                <a:latin typeface="Arial"/>
                <a:ea typeface="Arial"/>
                <a:cs typeface="Arial"/>
                <a:sym typeface="Arial"/>
              </a:rPr>
              <a:t>biodiversity</a:t>
            </a:r>
            <a:r>
              <a:rPr lang="en-US" sz="2400" b="0" i="0" u="none" strike="noStrike" cap="none" dirty="0">
                <a:solidFill>
                  <a:schemeClr val="dk1"/>
                </a:solidFill>
                <a:latin typeface="Arial"/>
                <a:ea typeface="Arial"/>
                <a:cs typeface="Arial"/>
                <a:sym typeface="Arial"/>
              </a:rPr>
              <a:t> has increased on Earth even though there have been mass extinctions?</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a:ea typeface="Calibri"/>
              <a:cs typeface="Calibri"/>
              <a:sym typeface="Calibri"/>
            </a:endParaRPr>
          </a:p>
        </p:txBody>
      </p:sp>
      <p:sp>
        <p:nvSpPr>
          <p:cNvPr id="806" name="Google Shape;806;p74"/>
          <p:cNvSpPr/>
          <p:nvPr/>
        </p:nvSpPr>
        <p:spPr>
          <a:xfrm>
            <a:off x="3897900" y="1912325"/>
            <a:ext cx="1131300" cy="743100"/>
          </a:xfrm>
          <a:prstGeom prst="rightArrow">
            <a:avLst>
              <a:gd name="adj1" fmla="val 50000"/>
              <a:gd name="adj2"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82140EBB-E311-4CF7-833F-A0BD17AC34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3988" y="5067453"/>
            <a:ext cx="1052623" cy="891043"/>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p75"/>
          <p:cNvSpPr txBox="1">
            <a:spLocks noGrp="1"/>
          </p:cNvSpPr>
          <p:nvPr>
            <p:ph type="title" idx="4294967295"/>
          </p:nvPr>
        </p:nvSpPr>
        <p:spPr>
          <a:xfrm>
            <a:off x="693737" y="206986"/>
            <a:ext cx="7756525" cy="1411287"/>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2700"/>
              <a:buFont typeface="Calibri"/>
              <a:buNone/>
            </a:pPr>
            <a:r>
              <a:rPr lang="en-US" sz="3600" dirty="0">
                <a:latin typeface="Arial"/>
                <a:ea typeface="Arial"/>
                <a:cs typeface="Arial"/>
                <a:sym typeface="Arial"/>
              </a:rPr>
              <a:t>Turns out, that is precisely what Darwin set out to explain with his Natural Selection model. </a:t>
            </a:r>
            <a:endParaRPr sz="3600" dirty="0">
              <a:latin typeface="Arial"/>
              <a:ea typeface="Arial"/>
              <a:cs typeface="Arial"/>
              <a:sym typeface="Arial"/>
            </a:endParaRPr>
          </a:p>
        </p:txBody>
      </p:sp>
      <p:pic>
        <p:nvPicPr>
          <p:cNvPr id="813" name="Google Shape;813;p75"/>
          <p:cNvPicPr preferRelativeResize="0">
            <a:picLocks noGrp="1"/>
          </p:cNvPicPr>
          <p:nvPr>
            <p:ph type="body" idx="4294967295"/>
          </p:nvPr>
        </p:nvPicPr>
        <p:blipFill rotWithShape="1">
          <a:blip r:embed="rId3" cstate="screen">
            <a:alphaModFix/>
            <a:extLst>
              <a:ext uri="{28A0092B-C50C-407E-A947-70E740481C1C}">
                <a14:useLocalDpi xmlns:a14="http://schemas.microsoft.com/office/drawing/2010/main"/>
              </a:ext>
            </a:extLst>
          </a:blip>
          <a:srcRect/>
          <a:stretch/>
        </p:blipFill>
        <p:spPr>
          <a:xfrm>
            <a:off x="924738" y="1941400"/>
            <a:ext cx="4638675" cy="3705225"/>
          </a:xfrm>
          <a:prstGeom prst="rect">
            <a:avLst/>
          </a:prstGeom>
          <a:noFill/>
          <a:ln>
            <a:noFill/>
          </a:ln>
        </p:spPr>
      </p:pic>
      <p:pic>
        <p:nvPicPr>
          <p:cNvPr id="814" name="Google Shape;814;p7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23140" y="1920479"/>
            <a:ext cx="1334960" cy="1809753"/>
          </a:xfrm>
          <a:prstGeom prst="rect">
            <a:avLst/>
          </a:prstGeom>
          <a:noFill/>
          <a:ln>
            <a:noFill/>
          </a:ln>
        </p:spPr>
      </p:pic>
      <p:sp>
        <p:nvSpPr>
          <p:cNvPr id="815" name="Google Shape;815;p75"/>
          <p:cNvSpPr txBox="1"/>
          <p:nvPr/>
        </p:nvSpPr>
        <p:spPr>
          <a:xfrm>
            <a:off x="5899925" y="3891925"/>
            <a:ext cx="2427600" cy="175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2400" b="1" i="0" u="none" strike="noStrike" cap="none" dirty="0">
                <a:solidFill>
                  <a:schemeClr val="dk1"/>
                </a:solidFill>
                <a:latin typeface="Arial"/>
                <a:ea typeface="Arial"/>
                <a:cs typeface="Arial"/>
                <a:sym typeface="Arial"/>
              </a:rPr>
              <a:t>On </a:t>
            </a:r>
            <a:endParaRPr sz="2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00"/>
              <a:buFont typeface="Arial"/>
              <a:buNone/>
            </a:pPr>
            <a:r>
              <a:rPr lang="en-US" sz="2400" b="1" i="0" u="none" strike="noStrike" cap="none" dirty="0">
                <a:solidFill>
                  <a:schemeClr val="dk1"/>
                </a:solidFill>
                <a:latin typeface="Arial"/>
                <a:ea typeface="Arial"/>
                <a:cs typeface="Arial"/>
                <a:sym typeface="Arial"/>
              </a:rPr>
              <a:t>THE ORIGIN OF SPECIES </a:t>
            </a:r>
            <a:endParaRPr sz="2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800" b="0" i="0" u="none" strike="noStrike" cap="none" dirty="0">
                <a:solidFill>
                  <a:schemeClr val="dk1"/>
                </a:solidFill>
                <a:latin typeface="Arial"/>
                <a:ea typeface="Arial"/>
                <a:cs typeface="Arial"/>
                <a:sym typeface="Arial"/>
              </a:rPr>
              <a:t>by Means of Natural Selection.</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7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76093"/>
              <a:buFont typeface="Arial"/>
              <a:buNone/>
            </a:pPr>
            <a:r>
              <a:rPr lang="en-US" dirty="0"/>
              <a:t>Learning Segment 01 Summary</a:t>
            </a:r>
            <a:endParaRPr dirty="0"/>
          </a:p>
        </p:txBody>
      </p:sp>
      <p:sp>
        <p:nvSpPr>
          <p:cNvPr id="2" name="Text Placeholder 1">
            <a:extLst>
              <a:ext uri="{FF2B5EF4-FFF2-40B4-BE49-F238E27FC236}">
                <a16:creationId xmlns:a16="http://schemas.microsoft.com/office/drawing/2014/main" id="{A3CF7E1E-D1D7-4F72-90AC-B93F8BBA8B5E}"/>
              </a:ext>
            </a:extLst>
          </p:cNvPr>
          <p:cNvSpPr>
            <a:spLocks noGrp="1"/>
          </p:cNvSpPr>
          <p:nvPr>
            <p:ph type="body" sz="quarter" idx="10"/>
          </p:nvPr>
        </p:nvSpPr>
        <p:spPr/>
        <p:txBody>
          <a:bodyPr/>
          <a:lstStyle/>
          <a:p>
            <a:pPr marL="0" lvl="0" indent="0" algn="l" rtl="0">
              <a:lnSpc>
                <a:spcPct val="100000"/>
              </a:lnSpc>
              <a:spcAft>
                <a:spcPts val="0"/>
              </a:spcAft>
              <a:buClr>
                <a:schemeClr val="dk1"/>
              </a:buClr>
              <a:buSzPct val="117647"/>
              <a:buNone/>
            </a:pPr>
            <a:r>
              <a:rPr lang="en-US" b="1" dirty="0">
                <a:latin typeface="Arial"/>
                <a:ea typeface="Arial"/>
                <a:cs typeface="Arial"/>
                <a:sym typeface="Arial"/>
              </a:rPr>
              <a:t>What we figured out…</a:t>
            </a:r>
          </a:p>
          <a:p>
            <a:pPr marL="0" lvl="0" indent="0" algn="l" rtl="0">
              <a:lnSpc>
                <a:spcPct val="100000"/>
              </a:lnSpc>
              <a:spcAft>
                <a:spcPts val="0"/>
              </a:spcAft>
              <a:buClr>
                <a:schemeClr val="dk1"/>
              </a:buClr>
              <a:buSzPct val="117647"/>
              <a:buNone/>
            </a:pPr>
            <a:endParaRPr lang="en-US" dirty="0">
              <a:latin typeface="Arial"/>
              <a:ea typeface="Arial"/>
              <a:cs typeface="Arial"/>
              <a:sym typeface="Arial"/>
            </a:endParaRPr>
          </a:p>
          <a:p>
            <a:pPr marL="0" lvl="0" indent="0" algn="l" rtl="0">
              <a:lnSpc>
                <a:spcPct val="100000"/>
              </a:lnSpc>
              <a:spcAft>
                <a:spcPts val="0"/>
              </a:spcAft>
              <a:buSzPct val="117647"/>
              <a:buNone/>
            </a:pPr>
            <a:r>
              <a:rPr lang="en-US" dirty="0">
                <a:latin typeface="Arial"/>
                <a:ea typeface="Arial"/>
                <a:cs typeface="Arial"/>
                <a:sym typeface="Arial"/>
              </a:rPr>
              <a:t>The kinds of living things have changed a lot on Earth over time and the number of species on Earth has decreased at times and increased at others. We briefly explored what it means when species numbers go down and talked through extinction. Then we thought about what happens after big extinction events and realized we need to figure out how new species form.</a:t>
            </a:r>
          </a:p>
          <a:p>
            <a:endParaRPr lang="en-US" dirty="0"/>
          </a:p>
        </p:txBody>
      </p:sp>
      <p:sp>
        <p:nvSpPr>
          <p:cNvPr id="823" name="Google Shape;823;p76"/>
          <p:cNvSpPr txBox="1">
            <a:spLocks noGrp="1"/>
          </p:cNvSpPr>
          <p:nvPr>
            <p:ph type="body" sz="quarter" idx="1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Aft>
                <a:spcPts val="0"/>
              </a:spcAft>
              <a:buClr>
                <a:schemeClr val="dk1"/>
              </a:buClr>
              <a:buSzPts val="1600"/>
              <a:buNone/>
            </a:pPr>
            <a:r>
              <a:rPr lang="en-US" u="sng" dirty="0">
                <a:latin typeface="Arial"/>
                <a:ea typeface="Arial"/>
                <a:cs typeface="Arial"/>
                <a:sym typeface="Arial"/>
              </a:rPr>
              <a:t>LS01 Teacher Reflection Notes:</a:t>
            </a:r>
            <a:endParaRPr u="sng" dirty="0">
              <a:latin typeface="Arial"/>
              <a:ea typeface="Arial"/>
              <a:cs typeface="Arial"/>
              <a:sym typeface="Arial"/>
            </a:endParaRPr>
          </a:p>
          <a:p>
            <a:pPr marL="0" lvl="0" indent="0" algn="l" rtl="0">
              <a:lnSpc>
                <a:spcPct val="100000"/>
              </a:lnSpc>
              <a:spcAft>
                <a:spcPts val="0"/>
              </a:spcAft>
              <a:buClr>
                <a:schemeClr val="dk1"/>
              </a:buClr>
              <a:buSzPts val="1600"/>
              <a:buNone/>
            </a:pPr>
            <a:endParaRPr lang="en-US" dirty="0">
              <a:latin typeface="Arial"/>
              <a:ea typeface="Arial"/>
              <a:cs typeface="Arial"/>
              <a:sym typeface="Arial"/>
            </a:endParaRPr>
          </a:p>
          <a:p>
            <a:pPr marL="0" lvl="0" indent="0" algn="l" rtl="0">
              <a:lnSpc>
                <a:spcPct val="100000"/>
              </a:lnSpc>
              <a:spcAft>
                <a:spcPts val="0"/>
              </a:spcAft>
              <a:buClr>
                <a:schemeClr val="dk1"/>
              </a:buClr>
              <a:buSzPts val="1600"/>
              <a:buNone/>
            </a:pPr>
            <a:r>
              <a:rPr lang="en-US" i="1" dirty="0">
                <a:latin typeface="Arial"/>
                <a:ea typeface="Arial"/>
                <a:cs typeface="Arial"/>
                <a:sym typeface="Arial"/>
              </a:rPr>
              <a:t>Things that went well…</a:t>
            </a:r>
            <a:endParaRPr dirty="0">
              <a:latin typeface="Arial"/>
              <a:ea typeface="Arial"/>
              <a:cs typeface="Arial"/>
              <a:sym typeface="Arial"/>
            </a:endParaRPr>
          </a:p>
          <a:p>
            <a:pPr marL="0" lvl="0" indent="0" algn="l" rtl="0">
              <a:lnSpc>
                <a:spcPct val="100000"/>
              </a:lnSpc>
              <a:spcAft>
                <a:spcPts val="0"/>
              </a:spcAft>
              <a:buClr>
                <a:schemeClr val="dk1"/>
              </a:buClr>
              <a:buSzPts val="1600"/>
              <a:buNone/>
            </a:pPr>
            <a:endParaRPr i="1" dirty="0">
              <a:latin typeface="Arial"/>
              <a:ea typeface="Arial"/>
              <a:cs typeface="Arial"/>
              <a:sym typeface="Arial"/>
            </a:endParaRPr>
          </a:p>
          <a:p>
            <a:pPr marL="0" lvl="0" indent="0" algn="l" rtl="0">
              <a:lnSpc>
                <a:spcPct val="100000"/>
              </a:lnSpc>
              <a:spcAft>
                <a:spcPts val="0"/>
              </a:spcAft>
              <a:buClr>
                <a:schemeClr val="dk1"/>
              </a:buClr>
              <a:buSzPts val="1600"/>
              <a:buNone/>
            </a:pPr>
            <a:r>
              <a:rPr lang="en-US" i="1" dirty="0">
                <a:latin typeface="Arial"/>
                <a:ea typeface="Arial"/>
                <a:cs typeface="Arial"/>
                <a:sym typeface="Arial"/>
              </a:rPr>
              <a:t>Things I would change…</a:t>
            </a:r>
            <a:endParaRPr dirty="0">
              <a:latin typeface="Arial"/>
              <a:ea typeface="Arial"/>
              <a:cs typeface="Arial"/>
              <a:sym typeface="Arial"/>
            </a:endParaRPr>
          </a:p>
          <a:p>
            <a:pPr marL="0" lvl="0" indent="0" algn="l" rtl="0">
              <a:lnSpc>
                <a:spcPct val="100000"/>
              </a:lnSpc>
              <a:spcBef>
                <a:spcPts val="320"/>
              </a:spcBef>
              <a:spcAft>
                <a:spcPts val="0"/>
              </a:spcAft>
              <a:buClr>
                <a:schemeClr val="dk1"/>
              </a:buClr>
              <a:buSzPts val="1600"/>
              <a:buNone/>
            </a:pPr>
            <a:endParaRPr dirty="0">
              <a:latin typeface="Arial"/>
              <a:ea typeface="Arial"/>
              <a:cs typeface="Arial"/>
              <a:sym typeface="Arial"/>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Google Shape;828;p7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108117"/>
              <a:buFont typeface="Arial"/>
              <a:buNone/>
            </a:pPr>
            <a:r>
              <a:rPr lang="en-US" dirty="0"/>
              <a:t>Learning Segment 02 Overview</a:t>
            </a:r>
            <a:endParaRPr dirty="0"/>
          </a:p>
        </p:txBody>
      </p:sp>
      <p:sp>
        <p:nvSpPr>
          <p:cNvPr id="2" name="Text Placeholder 1">
            <a:extLst>
              <a:ext uri="{FF2B5EF4-FFF2-40B4-BE49-F238E27FC236}">
                <a16:creationId xmlns:a16="http://schemas.microsoft.com/office/drawing/2014/main" id="{C58B2DFF-3348-484B-9781-F5C4D3005AE8}"/>
              </a:ext>
            </a:extLst>
          </p:cNvPr>
          <p:cNvSpPr>
            <a:spLocks noGrp="1"/>
          </p:cNvSpPr>
          <p:nvPr>
            <p:ph type="body" sz="quarter" idx="10"/>
          </p:nvPr>
        </p:nvSpPr>
        <p:spPr/>
        <p:txBody>
          <a:bodyPr/>
          <a:lstStyle/>
          <a:p>
            <a:pPr>
              <a:spcAft>
                <a:spcPts val="600"/>
              </a:spcAft>
            </a:pPr>
            <a:r>
              <a:rPr lang="en-US" b="1" dirty="0">
                <a:latin typeface="Arial"/>
                <a:ea typeface="Arial"/>
                <a:cs typeface="Arial"/>
                <a:sym typeface="Arial"/>
              </a:rPr>
              <a:t>P</a:t>
            </a:r>
          </a:p>
          <a:p>
            <a:pPr>
              <a:lnSpc>
                <a:spcPts val="1800"/>
              </a:lnSpc>
            </a:pPr>
            <a:r>
              <a:rPr lang="en-US" b="1" dirty="0">
                <a:latin typeface="Arial"/>
                <a:ea typeface="Arial"/>
                <a:cs typeface="Arial"/>
                <a:sym typeface="Arial"/>
              </a:rPr>
              <a:t>We realize we need some clarity about this thing we call species. We show examples of organisms that look alike but are separate species, and some that look very different but are members of the same species. The morphological species concept is thus problematic. We show “non-examples” that may be familiar to students, mules and ligers</a:t>
            </a:r>
            <a:r>
              <a:rPr lang="en-US" dirty="0">
                <a:latin typeface="Arial"/>
                <a:ea typeface="Arial"/>
                <a:cs typeface="Arial"/>
                <a:sym typeface="Arial"/>
              </a:rPr>
              <a:t>. </a:t>
            </a:r>
            <a:endParaRPr lang="en-US" b="1" dirty="0">
              <a:latin typeface="Arial"/>
              <a:ea typeface="Arial"/>
              <a:cs typeface="Arial"/>
              <a:sym typeface="Arial"/>
            </a:endParaRPr>
          </a:p>
          <a:p>
            <a:endParaRPr lang="en-US" dirty="0"/>
          </a:p>
        </p:txBody>
      </p:sp>
      <p:sp>
        <p:nvSpPr>
          <p:cNvPr id="831" name="Google Shape;831;p77"/>
          <p:cNvSpPr txBox="1">
            <a:spLocks noGrp="1"/>
          </p:cNvSpPr>
          <p:nvPr>
            <p:ph type="body" sz="quarter" idx="12"/>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400"/>
              </a:spcAft>
              <a:buClr>
                <a:schemeClr val="dk1"/>
              </a:buClr>
              <a:buSzPts val="1600"/>
              <a:buNone/>
            </a:pPr>
            <a:r>
              <a:rPr lang="en-US" u="sng" dirty="0">
                <a:latin typeface="Arial"/>
                <a:ea typeface="Arial"/>
                <a:cs typeface="Arial"/>
                <a:sym typeface="Arial"/>
              </a:rPr>
              <a:t>Resources you will need:</a:t>
            </a:r>
            <a:endParaRPr dirty="0">
              <a:latin typeface="Arial"/>
              <a:ea typeface="Arial"/>
              <a:cs typeface="Arial"/>
              <a:sym typeface="Arial"/>
            </a:endParaRPr>
          </a:p>
          <a:p>
            <a:pPr>
              <a:spcBef>
                <a:spcPts val="320"/>
              </a:spcBef>
              <a:buClr>
                <a:schemeClr val="dk1"/>
              </a:buClr>
              <a:buSzPts val="1600"/>
            </a:pPr>
            <a:r>
              <a:rPr lang="en-US" dirty="0" err="1">
                <a:latin typeface="Arial"/>
                <a:ea typeface="Arial"/>
                <a:cs typeface="Arial"/>
                <a:sym typeface="Arial"/>
              </a:rPr>
              <a:t>ExSp</a:t>
            </a:r>
            <a:r>
              <a:rPr lang="en-US" dirty="0">
                <a:latin typeface="Arial"/>
                <a:ea typeface="Arial"/>
                <a:cs typeface="Arial"/>
                <a:sym typeface="Arial"/>
              </a:rPr>
              <a:t> Doodle Sheet vLE-Sep2021</a:t>
            </a:r>
          </a:p>
          <a:p>
            <a:pPr marL="0" lvl="0" indent="0" algn="l" rtl="0">
              <a:lnSpc>
                <a:spcPct val="100000"/>
              </a:lnSpc>
              <a:spcBef>
                <a:spcPts val="320"/>
              </a:spcBef>
              <a:spcAft>
                <a:spcPts val="0"/>
              </a:spcAft>
              <a:buClr>
                <a:schemeClr val="dk1"/>
              </a:buClr>
              <a:buSzPts val="1600"/>
              <a:buNone/>
            </a:pPr>
            <a:endParaRPr dirty="0">
              <a:latin typeface="Arial"/>
              <a:ea typeface="Arial"/>
              <a:cs typeface="Arial"/>
              <a:sym typeface="Arial"/>
            </a:endParaRPr>
          </a:p>
          <a:p>
            <a:pPr marL="0" lvl="0" indent="0" algn="l" rtl="0">
              <a:lnSpc>
                <a:spcPct val="100000"/>
              </a:lnSpc>
              <a:spcBef>
                <a:spcPts val="320"/>
              </a:spcBef>
              <a:spcAft>
                <a:spcPts val="0"/>
              </a:spcAft>
              <a:buClr>
                <a:schemeClr val="dk1"/>
              </a:buClr>
              <a:buSzPts val="1600"/>
              <a:buNone/>
            </a:pPr>
            <a:endParaRPr i="1" u="sng" dirty="0">
              <a:latin typeface="Arial"/>
              <a:ea typeface="Arial"/>
              <a:cs typeface="Arial"/>
              <a:sym typeface="Arial"/>
            </a:endParaRPr>
          </a:p>
          <a:p>
            <a:pPr marL="457200" lvl="0" indent="-228600" algn="l" rtl="0">
              <a:lnSpc>
                <a:spcPct val="100000"/>
              </a:lnSpc>
              <a:spcBef>
                <a:spcPts val="320"/>
              </a:spcBef>
              <a:spcAft>
                <a:spcPts val="0"/>
              </a:spcAft>
              <a:buClr>
                <a:schemeClr val="dk1"/>
              </a:buClr>
              <a:buSzPts val="1600"/>
              <a:buNone/>
            </a:pPr>
            <a:endParaRPr dirty="0">
              <a:latin typeface="Arial"/>
              <a:ea typeface="Arial"/>
              <a:cs typeface="Arial"/>
              <a:sym typeface="Arial"/>
            </a:endParaRPr>
          </a:p>
        </p:txBody>
      </p:sp>
      <p:sp>
        <p:nvSpPr>
          <p:cNvPr id="4" name="Text Placeholder 3">
            <a:extLst>
              <a:ext uri="{FF2B5EF4-FFF2-40B4-BE49-F238E27FC236}">
                <a16:creationId xmlns:a16="http://schemas.microsoft.com/office/drawing/2014/main" id="{81DF3A46-417B-49FE-A48B-4BF6B395322F}"/>
              </a:ext>
            </a:extLst>
          </p:cNvPr>
          <p:cNvSpPr>
            <a:spLocks noGrp="1"/>
          </p:cNvSpPr>
          <p:nvPr>
            <p:ph type="body" sz="quarter" idx="11"/>
          </p:nvPr>
        </p:nvSpPr>
        <p:spPr/>
        <p:txBody>
          <a:bodyPr/>
          <a:lstStyle/>
          <a:p>
            <a:r>
              <a:rPr lang="en-US" dirty="0"/>
              <a:t>10 minutes</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50"/>
          <p:cNvSpPr txBox="1">
            <a:spLocks noGrp="1"/>
          </p:cNvSpPr>
          <p:nvPr>
            <p:ph type="title" idx="4294967295"/>
          </p:nvPr>
        </p:nvSpPr>
        <p:spPr>
          <a:xfrm>
            <a:off x="685800" y="463090"/>
            <a:ext cx="7772400" cy="1421982"/>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1"/>
              </a:buClr>
              <a:buSzPts val="4000"/>
              <a:buFont typeface="Calibri"/>
              <a:buNone/>
            </a:pPr>
            <a:r>
              <a:rPr lang="en-US" sz="3600" b="0" dirty="0">
                <a:latin typeface="Arial"/>
                <a:ea typeface="Arial"/>
                <a:cs typeface="Arial"/>
                <a:sym typeface="Arial"/>
              </a:rPr>
              <a:t>Now let’s make sure we know what we mean by the word “SPECIES”…</a:t>
            </a:r>
            <a:endParaRPr sz="3600" b="0" dirty="0">
              <a:latin typeface="Arial"/>
              <a:ea typeface="Arial"/>
              <a:cs typeface="Arial"/>
              <a:sym typeface="Arial"/>
            </a:endParaRPr>
          </a:p>
        </p:txBody>
      </p:sp>
      <p:sp>
        <p:nvSpPr>
          <p:cNvPr id="837" name="Google Shape;837;p50"/>
          <p:cNvSpPr txBox="1"/>
          <p:nvPr/>
        </p:nvSpPr>
        <p:spPr>
          <a:xfrm>
            <a:off x="918394" y="2123351"/>
            <a:ext cx="7772400" cy="3140100"/>
          </a:xfrm>
          <a:prstGeom prst="rect">
            <a:avLst/>
          </a:prstGeom>
          <a:noFill/>
          <a:ln>
            <a:noFill/>
          </a:ln>
        </p:spPr>
        <p:txBody>
          <a:bodyPr spcFirstLastPara="1" wrap="square" lIns="91425" tIns="45700" rIns="91425" bIns="45700" anchor="t" anchorCtr="0">
            <a:spAutoFit/>
          </a:bodyPr>
          <a:lstStyle/>
          <a:p>
            <a:pPr marL="457200" indent="-438150">
              <a:buSzPts val="3300"/>
              <a:buFont typeface="Arial"/>
              <a:buChar char="-"/>
            </a:pPr>
            <a:r>
              <a:rPr lang="en-US" sz="3200" b="0" i="0" u="none" strike="noStrike" cap="none" dirty="0">
                <a:solidFill>
                  <a:schemeClr val="tx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What is a species?</a:t>
            </a:r>
            <a:r>
              <a:rPr lang="en-US" sz="3200" dirty="0">
                <a:solidFill>
                  <a:schemeClr val="tx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 </a:t>
            </a:r>
            <a:endParaRPr sz="3200" b="0" i="0" u="none" strike="noStrike" cap="none" dirty="0">
              <a:solidFill>
                <a:schemeClr val="tx1"/>
              </a:solidFill>
              <a:latin typeface="Arial"/>
              <a:ea typeface="Arial"/>
              <a:cs typeface="Arial"/>
              <a:sym typeface="Arial"/>
            </a:endParaRPr>
          </a:p>
          <a:p>
            <a:pPr marL="457200" marR="0" lvl="0" indent="-438150" algn="l" rtl="0">
              <a:lnSpc>
                <a:spcPct val="100000"/>
              </a:lnSpc>
              <a:spcBef>
                <a:spcPts val="0"/>
              </a:spcBef>
              <a:spcAft>
                <a:spcPts val="0"/>
              </a:spcAft>
              <a:buClr>
                <a:srgbClr val="000000"/>
              </a:buClr>
              <a:buSzPts val="3300"/>
              <a:buFont typeface="Arial"/>
              <a:buChar char="-"/>
            </a:pPr>
            <a:r>
              <a:rPr lang="en-US" sz="3200" b="0" i="0" u="none" strike="noStrike" cap="none" dirty="0">
                <a:solidFill>
                  <a:schemeClr val="tx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How do we know whether organisms are in the same species or different species?</a:t>
            </a:r>
            <a:endParaRPr sz="3200" b="0" i="0" u="none" strike="noStrike" cap="none" dirty="0">
              <a:solidFill>
                <a:schemeClr val="tx1"/>
              </a:solidFill>
              <a:latin typeface="Arial"/>
              <a:ea typeface="Arial"/>
              <a:cs typeface="Arial"/>
              <a:sym typeface="Arial"/>
            </a:endParaRPr>
          </a:p>
          <a:p>
            <a:pPr>
              <a:buSzPts val="2400"/>
            </a:pPr>
            <a:br>
              <a:rPr lang="en-US" sz="3200" b="0" i="0" u="none" strike="noStrike" cap="none" dirty="0">
                <a:solidFill>
                  <a:schemeClr val="tx1"/>
                </a:solidFill>
                <a:latin typeface="Arial"/>
                <a:ea typeface="Arial"/>
                <a:cs typeface="Arial"/>
              </a:rPr>
            </a:br>
            <a:r>
              <a:rPr lang="en-US" sz="3200" dirty="0">
                <a:solidFill>
                  <a:schemeClr val="tx1"/>
                </a:solidFill>
              </a:rPr>
              <a:t>  </a:t>
            </a:r>
            <a:r>
              <a:rPr lang="en-US" sz="3200" b="0" i="0" u="none" strike="noStrike" cap="none" dirty="0">
                <a:solidFill>
                  <a:schemeClr val="tx1"/>
                </a:solidFill>
                <a:latin typeface="Arial"/>
                <a:ea typeface="Arial"/>
                <a:cs typeface="Arial"/>
                <a:sym typeface="Arial"/>
              </a:rPr>
              <a:t> Write your thoughts in </a:t>
            </a:r>
            <a:r>
              <a:rPr lang="en-US" sz="3200" b="1" i="0" u="none" strike="noStrike" cap="none" dirty="0">
                <a:solidFill>
                  <a:schemeClr val="tx1"/>
                </a:solidFill>
                <a:latin typeface="Arial"/>
                <a:ea typeface="Arial"/>
                <a:cs typeface="Arial"/>
                <a:sym typeface="Arial"/>
              </a:rPr>
              <a:t>Doodle Box </a:t>
            </a:r>
            <a:r>
              <a:rPr lang="en-US" sz="3200" b="1" dirty="0">
                <a:solidFill>
                  <a:schemeClr val="tx1"/>
                </a:solidFill>
              </a:rPr>
              <a:t>G</a:t>
            </a:r>
            <a:r>
              <a:rPr lang="en-US" sz="3200" b="0" i="0" u="none" strike="noStrike" cap="none" dirty="0">
                <a:solidFill>
                  <a:schemeClr val="tx1"/>
                </a:solidFill>
                <a:latin typeface="Arial"/>
                <a:ea typeface="Arial"/>
                <a:cs typeface="Arial"/>
                <a:sym typeface="Arial"/>
              </a:rPr>
              <a:t>.</a:t>
            </a:r>
            <a:endParaRPr sz="3200" b="0" i="0" u="none" strike="noStrike" cap="none" dirty="0">
              <a:solidFill>
                <a:schemeClr val="tx1"/>
              </a:solidFill>
              <a:latin typeface="Arial"/>
              <a:ea typeface="Arial"/>
              <a:cs typeface="Arial"/>
              <a:sym typeface="Arial"/>
            </a:endParaRPr>
          </a:p>
        </p:txBody>
      </p:sp>
      <p:pic>
        <p:nvPicPr>
          <p:cNvPr id="5" name="Picture 4">
            <a:extLst>
              <a:ext uri="{FF2B5EF4-FFF2-40B4-BE49-F238E27FC236}">
                <a16:creationId xmlns:a16="http://schemas.microsoft.com/office/drawing/2014/main" id="{2CB673F7-365E-4B56-A468-09C9C2375F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9351" y="4227156"/>
            <a:ext cx="1052623"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3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51"/>
          <p:cNvSpPr txBox="1"/>
          <p:nvPr/>
        </p:nvSpPr>
        <p:spPr>
          <a:xfrm>
            <a:off x="2134638" y="1060876"/>
            <a:ext cx="762000" cy="83099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a:solidFill>
                  <a:srgbClr val="FF0000"/>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845" name="Google Shape;845;p51" descr="http://www.religiousforums.com/proxy/vHlztQVSCgbienpuo%2B7Crb3tnb7tAs89mCPtCg3s4UYti1kyCMUIlJ4wxg%2FeKzbnhuzG5kOsSAlo1c4EaoyH0%2BXFF1ZPzfgL/image.png"/>
          <p:cNvPicPr preferRelativeResize="0"/>
          <p:nvPr/>
        </p:nvPicPr>
        <p:blipFill rotWithShape="1">
          <a:blip r:embed="rId3">
            <a:alphaModFix/>
          </a:blip>
          <a:srcRect/>
          <a:stretch/>
        </p:blipFill>
        <p:spPr>
          <a:xfrm>
            <a:off x="257039" y="955050"/>
            <a:ext cx="3653122" cy="2659119"/>
          </a:xfrm>
          <a:prstGeom prst="rect">
            <a:avLst/>
          </a:prstGeom>
          <a:noFill/>
          <a:ln>
            <a:noFill/>
          </a:ln>
        </p:spPr>
      </p:pic>
      <p:sp>
        <p:nvSpPr>
          <p:cNvPr id="846" name="Google Shape;846;p51"/>
          <p:cNvSpPr txBox="1"/>
          <p:nvPr/>
        </p:nvSpPr>
        <p:spPr>
          <a:xfrm>
            <a:off x="337526" y="59731"/>
            <a:ext cx="8497080" cy="83099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366092"/>
              </a:buClr>
              <a:buSzPts val="3200"/>
              <a:buFont typeface="Calibri"/>
              <a:buNone/>
            </a:pPr>
            <a:r>
              <a:rPr lang="en-US" sz="3600" b="0" i="0" u="none" strike="noStrike" cap="none" dirty="0">
                <a:solidFill>
                  <a:srgbClr val="000000"/>
                </a:solidFill>
                <a:latin typeface="Arial"/>
                <a:ea typeface="Arial"/>
                <a:cs typeface="Arial"/>
                <a:sym typeface="Arial"/>
              </a:rPr>
              <a:t>Same species? Why?</a:t>
            </a:r>
            <a:endParaRPr sz="3600" b="0" i="0" u="none" strike="noStrike" cap="none" dirty="0">
              <a:solidFill>
                <a:srgbClr val="000000"/>
              </a:solidFill>
              <a:latin typeface="Arial"/>
              <a:ea typeface="Arial"/>
              <a:cs typeface="Arial"/>
              <a:sym typeface="Arial"/>
            </a:endParaRPr>
          </a:p>
        </p:txBody>
      </p:sp>
      <p:sp>
        <p:nvSpPr>
          <p:cNvPr id="847" name="Google Shape;847;p51"/>
          <p:cNvSpPr txBox="1"/>
          <p:nvPr/>
        </p:nvSpPr>
        <p:spPr>
          <a:xfrm>
            <a:off x="3910161" y="5760581"/>
            <a:ext cx="5233839" cy="11387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200" b="0" i="0" u="none" strike="noStrike" cap="none" dirty="0">
                <a:solidFill>
                  <a:schemeClr val="dk1"/>
                </a:solidFill>
                <a:latin typeface="Arial"/>
                <a:ea typeface="Arial"/>
                <a:cs typeface="Arial"/>
                <a:sym typeface="Arial"/>
              </a:rPr>
              <a:t>Can we tell by appearance which organisms are in the same species?</a:t>
            </a: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p:txBody>
      </p:sp>
      <p:sp>
        <p:nvSpPr>
          <p:cNvPr id="848" name="Google Shape;848;p51"/>
          <p:cNvSpPr/>
          <p:nvPr/>
        </p:nvSpPr>
        <p:spPr>
          <a:xfrm>
            <a:off x="8889892" y="1913071"/>
            <a:ext cx="4340772" cy="2659118"/>
          </a:xfrm>
          <a:prstGeom prst="flowChartPunchedTape">
            <a:avLst/>
          </a:prstGeom>
          <a:solidFill>
            <a:schemeClr val="accent6"/>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Need to check animations throughout. They are messed up here. Should probably note when a slide is animated at the beginning of the teacher notes</a:t>
            </a:r>
            <a:endParaRPr sz="1400" b="0" i="0" u="none" strike="noStrike" cap="none">
              <a:solidFill>
                <a:srgbClr val="000000"/>
              </a:solidFill>
              <a:latin typeface="Arial"/>
              <a:ea typeface="Arial"/>
              <a:cs typeface="Arial"/>
              <a:sym typeface="Arial"/>
            </a:endParaRPr>
          </a:p>
        </p:txBody>
      </p:sp>
      <p:pic>
        <p:nvPicPr>
          <p:cNvPr id="849" name="Google Shape;849;p5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129066" y="949698"/>
            <a:ext cx="2522247" cy="2318868"/>
          </a:xfrm>
          <a:prstGeom prst="rect">
            <a:avLst/>
          </a:prstGeom>
          <a:noFill/>
          <a:ln>
            <a:noFill/>
          </a:ln>
        </p:spPr>
      </p:pic>
      <p:pic>
        <p:nvPicPr>
          <p:cNvPr id="850" name="Google Shape;850;p5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312359" y="929524"/>
            <a:ext cx="2522247" cy="2339042"/>
          </a:xfrm>
          <a:prstGeom prst="rect">
            <a:avLst/>
          </a:prstGeom>
          <a:noFill/>
          <a:ln>
            <a:noFill/>
          </a:ln>
        </p:spPr>
      </p:pic>
      <p:pic>
        <p:nvPicPr>
          <p:cNvPr id="851" name="Google Shape;851;p51"/>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099651" y="3461389"/>
            <a:ext cx="2741152" cy="2221600"/>
          </a:xfrm>
          <a:prstGeom prst="rect">
            <a:avLst/>
          </a:prstGeom>
          <a:noFill/>
          <a:ln>
            <a:noFill/>
          </a:ln>
        </p:spPr>
      </p:pic>
      <p:pic>
        <p:nvPicPr>
          <p:cNvPr id="852" name="Google Shape;852;p51"/>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23577" y="3794778"/>
            <a:ext cx="3565942" cy="2221601"/>
          </a:xfrm>
          <a:prstGeom prst="rect">
            <a:avLst/>
          </a:prstGeom>
          <a:noFill/>
          <a:ln>
            <a:noFill/>
          </a:ln>
        </p:spPr>
      </p:pic>
      <p:pic>
        <p:nvPicPr>
          <p:cNvPr id="853" name="Google Shape;853;p51" descr="A close up of a bug&#10;&#10;Description automatically generated with medium confidence"/>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6827241" y="3461389"/>
            <a:ext cx="2062651" cy="222160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pic>
        <p:nvPicPr>
          <p:cNvPr id="859" name="Google Shape;859;p78" descr="Western meadowlark"/>
          <p:cNvPicPr preferRelativeResize="0"/>
          <p:nvPr/>
        </p:nvPicPr>
        <p:blipFill rotWithShape="1">
          <a:blip r:embed="rId3">
            <a:alphaModFix/>
          </a:blip>
          <a:srcRect/>
          <a:stretch/>
        </p:blipFill>
        <p:spPr>
          <a:xfrm>
            <a:off x="5528700" y="891539"/>
            <a:ext cx="1762125" cy="2030565"/>
          </a:xfrm>
          <a:prstGeom prst="rect">
            <a:avLst/>
          </a:prstGeom>
          <a:noFill/>
          <a:ln>
            <a:noFill/>
          </a:ln>
        </p:spPr>
      </p:pic>
      <p:pic>
        <p:nvPicPr>
          <p:cNvPr id="860" name="Google Shape;860;p78" descr="http://evolution.berkeley.edu/evosite/evo101/images/easternmeadowlark.jpg"/>
          <p:cNvPicPr preferRelativeResize="0"/>
          <p:nvPr/>
        </p:nvPicPr>
        <p:blipFill rotWithShape="1">
          <a:blip r:embed="rId4">
            <a:alphaModFix/>
          </a:blip>
          <a:srcRect/>
          <a:stretch/>
        </p:blipFill>
        <p:spPr>
          <a:xfrm>
            <a:off x="7255565" y="891539"/>
            <a:ext cx="1762125" cy="2030566"/>
          </a:xfrm>
          <a:prstGeom prst="rect">
            <a:avLst/>
          </a:prstGeom>
          <a:noFill/>
          <a:ln>
            <a:noFill/>
          </a:ln>
        </p:spPr>
      </p:pic>
      <p:pic>
        <p:nvPicPr>
          <p:cNvPr id="861" name="Google Shape;861;p7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01470" y="3368462"/>
            <a:ext cx="2619375" cy="3249001"/>
          </a:xfrm>
          <a:prstGeom prst="rect">
            <a:avLst/>
          </a:prstGeom>
          <a:noFill/>
          <a:ln>
            <a:noFill/>
          </a:ln>
        </p:spPr>
      </p:pic>
      <p:pic>
        <p:nvPicPr>
          <p:cNvPr id="862" name="Google Shape;862;p78"/>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909325" y="2735225"/>
            <a:ext cx="2619376" cy="2608999"/>
          </a:xfrm>
          <a:prstGeom prst="rect">
            <a:avLst/>
          </a:prstGeom>
          <a:noFill/>
          <a:ln>
            <a:noFill/>
          </a:ln>
        </p:spPr>
      </p:pic>
      <p:pic>
        <p:nvPicPr>
          <p:cNvPr id="863" name="Google Shape;863;p7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909325" y="4753200"/>
            <a:ext cx="2619375" cy="1864263"/>
          </a:xfrm>
          <a:prstGeom prst="rect">
            <a:avLst/>
          </a:prstGeom>
          <a:noFill/>
          <a:ln>
            <a:noFill/>
          </a:ln>
        </p:spPr>
      </p:pic>
      <p:pic>
        <p:nvPicPr>
          <p:cNvPr id="864" name="Google Shape;864;p78"/>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5707050" y="3249000"/>
            <a:ext cx="3462051" cy="2871216"/>
          </a:xfrm>
          <a:prstGeom prst="rect">
            <a:avLst/>
          </a:prstGeom>
          <a:noFill/>
          <a:ln>
            <a:noFill/>
          </a:ln>
        </p:spPr>
      </p:pic>
      <p:pic>
        <p:nvPicPr>
          <p:cNvPr id="865" name="Google Shape;865;p78"/>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201888" y="891539"/>
            <a:ext cx="2336794" cy="2347883"/>
          </a:xfrm>
          <a:prstGeom prst="rect">
            <a:avLst/>
          </a:prstGeom>
          <a:noFill/>
          <a:ln>
            <a:noFill/>
          </a:ln>
        </p:spPr>
      </p:pic>
      <p:pic>
        <p:nvPicPr>
          <p:cNvPr id="866" name="Google Shape;866;p78"/>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2538682" y="891539"/>
            <a:ext cx="2941076" cy="1674696"/>
          </a:xfrm>
          <a:prstGeom prst="rect">
            <a:avLst/>
          </a:prstGeom>
          <a:noFill/>
          <a:ln>
            <a:noFill/>
          </a:ln>
        </p:spPr>
      </p:pic>
      <p:sp>
        <p:nvSpPr>
          <p:cNvPr id="11" name="Google Shape;846;p51">
            <a:extLst>
              <a:ext uri="{FF2B5EF4-FFF2-40B4-BE49-F238E27FC236}">
                <a16:creationId xmlns:a16="http://schemas.microsoft.com/office/drawing/2014/main" id="{9CF29950-F683-45D2-AD53-4044BABA03F9}"/>
              </a:ext>
            </a:extLst>
          </p:cNvPr>
          <p:cNvSpPr txBox="1"/>
          <p:nvPr/>
        </p:nvSpPr>
        <p:spPr>
          <a:xfrm>
            <a:off x="337526" y="59731"/>
            <a:ext cx="8497080" cy="83099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366092"/>
              </a:buClr>
              <a:buSzPts val="3200"/>
              <a:buFont typeface="Calibri"/>
              <a:buNone/>
            </a:pPr>
            <a:r>
              <a:rPr lang="en-US" sz="3600" b="0" i="0" u="none" strike="noStrike" cap="none" dirty="0">
                <a:solidFill>
                  <a:srgbClr val="000000"/>
                </a:solidFill>
                <a:latin typeface="Arial"/>
                <a:ea typeface="Arial"/>
                <a:cs typeface="Arial"/>
                <a:sym typeface="Arial"/>
              </a:rPr>
              <a:t>Same species? Why?</a:t>
            </a:r>
            <a:endParaRPr sz="3600" b="0" i="0" u="none" strike="noStrike" cap="none" dirty="0">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gd598d7c405_1_339"/>
          <p:cNvSpPr txBox="1">
            <a:spLocks noGrp="1"/>
          </p:cNvSpPr>
          <p:nvPr>
            <p:ph type="title" idx="4294967295"/>
          </p:nvPr>
        </p:nvSpPr>
        <p:spPr>
          <a:xfrm>
            <a:off x="1190625" y="191541"/>
            <a:ext cx="6762750" cy="633413"/>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ct val="111111"/>
              <a:buFont typeface="Calibri"/>
              <a:buNone/>
            </a:pPr>
            <a:r>
              <a:rPr lang="en-US" sz="3600" dirty="0">
                <a:latin typeface="Arial"/>
                <a:ea typeface="Arial"/>
                <a:cs typeface="Arial"/>
                <a:sym typeface="Arial"/>
              </a:rPr>
              <a:t>Species Defined</a:t>
            </a:r>
            <a:endParaRPr sz="3600" dirty="0">
              <a:latin typeface="Arial"/>
              <a:ea typeface="Arial"/>
              <a:cs typeface="Arial"/>
              <a:sym typeface="Arial"/>
            </a:endParaRPr>
          </a:p>
        </p:txBody>
      </p:sp>
      <p:pic>
        <p:nvPicPr>
          <p:cNvPr id="881" name="Google Shape;881;gd598d7c405_1_339"/>
          <p:cNvPicPr preferRelativeResize="0">
            <a:picLocks noGrp="1"/>
          </p:cNvPicPr>
          <p:nvPr>
            <p:ph type="body" idx="4294967295"/>
          </p:nvPr>
        </p:nvPicPr>
        <p:blipFill rotWithShape="1">
          <a:blip r:embed="rId3" cstate="screen">
            <a:alphaModFix/>
            <a:extLst>
              <a:ext uri="{28A0092B-C50C-407E-A947-70E740481C1C}">
                <a14:useLocalDpi xmlns:a14="http://schemas.microsoft.com/office/drawing/2010/main"/>
              </a:ext>
            </a:extLst>
          </a:blip>
          <a:srcRect/>
          <a:stretch/>
        </p:blipFill>
        <p:spPr>
          <a:xfrm>
            <a:off x="3035958" y="3648142"/>
            <a:ext cx="2157413" cy="1987550"/>
          </a:xfrm>
          <a:prstGeom prst="rect">
            <a:avLst/>
          </a:prstGeom>
          <a:noFill/>
          <a:ln>
            <a:noFill/>
          </a:ln>
        </p:spPr>
      </p:pic>
      <p:sp>
        <p:nvSpPr>
          <p:cNvPr id="874" name="Google Shape;874;gd598d7c405_1_339"/>
          <p:cNvSpPr txBox="1"/>
          <p:nvPr/>
        </p:nvSpPr>
        <p:spPr>
          <a:xfrm>
            <a:off x="5909324" y="3097404"/>
            <a:ext cx="18783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DONKEY</a:t>
            </a:r>
            <a:endParaRPr sz="1400" b="0" i="0" u="none" strike="noStrike" cap="none">
              <a:solidFill>
                <a:srgbClr val="000000"/>
              </a:solidFill>
              <a:latin typeface="Arial"/>
              <a:ea typeface="Arial"/>
              <a:cs typeface="Arial"/>
              <a:sym typeface="Arial"/>
            </a:endParaRPr>
          </a:p>
        </p:txBody>
      </p:sp>
      <p:sp>
        <p:nvSpPr>
          <p:cNvPr id="875" name="Google Shape;875;gd598d7c405_1_339"/>
          <p:cNvSpPr txBox="1"/>
          <p:nvPr/>
        </p:nvSpPr>
        <p:spPr>
          <a:xfrm>
            <a:off x="3315071" y="3134913"/>
            <a:ext cx="18783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HORSE</a:t>
            </a:r>
            <a:endParaRPr sz="1400" b="0" i="0" u="none" strike="noStrike" cap="none">
              <a:solidFill>
                <a:srgbClr val="000000"/>
              </a:solidFill>
              <a:latin typeface="Arial"/>
              <a:ea typeface="Arial"/>
              <a:cs typeface="Arial"/>
              <a:sym typeface="Arial"/>
            </a:endParaRPr>
          </a:p>
        </p:txBody>
      </p:sp>
      <p:sp>
        <p:nvSpPr>
          <p:cNvPr id="876" name="Google Shape;876;gd598d7c405_1_339"/>
          <p:cNvSpPr txBox="1"/>
          <p:nvPr/>
        </p:nvSpPr>
        <p:spPr>
          <a:xfrm>
            <a:off x="6320645" y="5272753"/>
            <a:ext cx="28731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
        <p:nvSpPr>
          <p:cNvPr id="877" name="Google Shape;877;gd598d7c405_1_339"/>
          <p:cNvSpPr txBox="1"/>
          <p:nvPr/>
        </p:nvSpPr>
        <p:spPr>
          <a:xfrm>
            <a:off x="91752" y="1268221"/>
            <a:ext cx="2507366" cy="1865224"/>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Are horses and donkeys the same species?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366092"/>
              </a:solidFill>
              <a:latin typeface="Calibri"/>
              <a:ea typeface="Calibri"/>
              <a:cs typeface="Calibri"/>
              <a:sym typeface="Calibri"/>
            </a:endParaRPr>
          </a:p>
        </p:txBody>
      </p:sp>
      <p:pic>
        <p:nvPicPr>
          <p:cNvPr id="878" name="Google Shape;878;gd598d7c405_1_339" descr="ile:Khp.jpg"/>
          <p:cNvPicPr preferRelativeResize="0"/>
          <p:nvPr/>
        </p:nvPicPr>
        <p:blipFill rotWithShape="1">
          <a:blip r:embed="rId4" cstate="screen">
            <a:alphaModFix/>
            <a:extLst>
              <a:ext uri="{28A0092B-C50C-407E-A947-70E740481C1C}">
                <a14:useLocalDpi xmlns:a14="http://schemas.microsoft.com/office/drawing/2010/main"/>
              </a:ext>
            </a:extLst>
          </a:blip>
          <a:srcRect l="-24516" t="-3269" b="-3259"/>
          <a:stretch/>
        </p:blipFill>
        <p:spPr>
          <a:xfrm>
            <a:off x="2526902" y="1022878"/>
            <a:ext cx="2643130" cy="2044793"/>
          </a:xfrm>
          <a:prstGeom prst="rect">
            <a:avLst/>
          </a:prstGeom>
          <a:noFill/>
          <a:ln>
            <a:noFill/>
          </a:ln>
        </p:spPr>
      </p:pic>
      <p:sp>
        <p:nvSpPr>
          <p:cNvPr id="880" name="Google Shape;880;gd598d7c405_1_339"/>
          <p:cNvSpPr txBox="1"/>
          <p:nvPr/>
        </p:nvSpPr>
        <p:spPr>
          <a:xfrm>
            <a:off x="91752" y="3724556"/>
            <a:ext cx="2643130" cy="1661963"/>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Are lions and tigers the same species?</a:t>
            </a:r>
            <a:endParaRPr sz="1400" b="0" i="0" u="none" strike="noStrike" cap="none" dirty="0">
              <a:solidFill>
                <a:srgbClr val="000000"/>
              </a:solidFill>
              <a:latin typeface="Arial"/>
              <a:ea typeface="Arial"/>
              <a:cs typeface="Arial"/>
              <a:sym typeface="Arial"/>
            </a:endParaRPr>
          </a:p>
        </p:txBody>
      </p:sp>
      <p:pic>
        <p:nvPicPr>
          <p:cNvPr id="882" name="Google Shape;882;gd598d7c405_1_339"/>
          <p:cNvPicPr preferRelativeResize="0"/>
          <p:nvPr/>
        </p:nvPicPr>
        <p:blipFill rotWithShape="1">
          <a:blip r:embed="rId5">
            <a:alphaModFix/>
          </a:blip>
          <a:srcRect/>
          <a:stretch/>
        </p:blipFill>
        <p:spPr>
          <a:xfrm>
            <a:off x="5636614" y="3686148"/>
            <a:ext cx="2172293" cy="1911538"/>
          </a:xfrm>
          <a:prstGeom prst="rect">
            <a:avLst/>
          </a:prstGeom>
          <a:noFill/>
          <a:ln>
            <a:noFill/>
          </a:ln>
        </p:spPr>
      </p:pic>
      <p:sp>
        <p:nvSpPr>
          <p:cNvPr id="883" name="Google Shape;883;gd598d7c405_1_339"/>
          <p:cNvSpPr txBox="1"/>
          <p:nvPr/>
        </p:nvSpPr>
        <p:spPr>
          <a:xfrm>
            <a:off x="3483132" y="5719419"/>
            <a:ext cx="16869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LION</a:t>
            </a:r>
            <a:endParaRPr sz="1400" b="0" i="0" u="none" strike="noStrike" cap="none">
              <a:solidFill>
                <a:srgbClr val="000000"/>
              </a:solidFill>
              <a:latin typeface="Arial"/>
              <a:ea typeface="Arial"/>
              <a:cs typeface="Arial"/>
              <a:sym typeface="Arial"/>
            </a:endParaRPr>
          </a:p>
        </p:txBody>
      </p:sp>
      <p:sp>
        <p:nvSpPr>
          <p:cNvPr id="884" name="Google Shape;884;gd598d7c405_1_339"/>
          <p:cNvSpPr txBox="1"/>
          <p:nvPr/>
        </p:nvSpPr>
        <p:spPr>
          <a:xfrm>
            <a:off x="6320645" y="5719419"/>
            <a:ext cx="17886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TIGER</a:t>
            </a:r>
            <a:endParaRPr sz="1400" b="0" i="0" u="none" strike="noStrike" cap="none">
              <a:solidFill>
                <a:srgbClr val="000000"/>
              </a:solidFill>
              <a:latin typeface="Arial"/>
              <a:ea typeface="Arial"/>
              <a:cs typeface="Arial"/>
              <a:sym typeface="Arial"/>
            </a:endParaRPr>
          </a:p>
        </p:txBody>
      </p:sp>
      <p:sp>
        <p:nvSpPr>
          <p:cNvPr id="885" name="Google Shape;885;gd598d7c405_1_339"/>
          <p:cNvSpPr txBox="1"/>
          <p:nvPr/>
        </p:nvSpPr>
        <p:spPr>
          <a:xfrm>
            <a:off x="1221329" y="6149362"/>
            <a:ext cx="7322631" cy="553968"/>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If we can’t tell by appearance, then how?</a:t>
            </a:r>
            <a:endParaRPr sz="1400" b="0" i="0" u="none" strike="noStrike" cap="none" dirty="0">
              <a:solidFill>
                <a:srgbClr val="000000"/>
              </a:solidFill>
              <a:latin typeface="Arial"/>
              <a:ea typeface="Arial"/>
              <a:cs typeface="Arial"/>
              <a:sym typeface="Arial"/>
            </a:endParaRPr>
          </a:p>
        </p:txBody>
      </p:sp>
      <p:pic>
        <p:nvPicPr>
          <p:cNvPr id="3" name="Picture 2" descr="A donkey standing in a grassy area&#10;&#10;Description automatically generated with low confidence">
            <a:extLst>
              <a:ext uri="{FF2B5EF4-FFF2-40B4-BE49-F238E27FC236}">
                <a16:creationId xmlns:a16="http://schemas.microsoft.com/office/drawing/2014/main" id="{B631FF17-4D9C-0842-971D-4D9C839ADD4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36614" y="1085407"/>
            <a:ext cx="2198349" cy="194064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57D48-569A-D14C-9746-F7A0E77C9C55}"/>
              </a:ext>
            </a:extLst>
          </p:cNvPr>
          <p:cNvSpPr>
            <a:spLocks noGrp="1"/>
          </p:cNvSpPr>
          <p:nvPr>
            <p:ph type="title"/>
          </p:nvPr>
        </p:nvSpPr>
        <p:spPr/>
        <p:txBody>
          <a:bodyPr/>
          <a:lstStyle/>
          <a:p>
            <a:r>
              <a:rPr lang="en-US" dirty="0"/>
              <a:t>Symbols</a:t>
            </a:r>
          </a:p>
        </p:txBody>
      </p:sp>
      <p:sp>
        <p:nvSpPr>
          <p:cNvPr id="3" name="Shape 171">
            <a:extLst>
              <a:ext uri="{FF2B5EF4-FFF2-40B4-BE49-F238E27FC236}">
                <a16:creationId xmlns:a16="http://schemas.microsoft.com/office/drawing/2014/main" id="{929DF0EB-1C1E-9142-8A66-FF47F301F84E}"/>
              </a:ext>
            </a:extLst>
          </p:cNvPr>
          <p:cNvSpPr/>
          <p:nvPr/>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latin typeface="+mn-lt"/>
              </a:rPr>
              <a:t>:</a:t>
            </a:r>
          </a:p>
        </p:txBody>
      </p:sp>
      <p:graphicFrame>
        <p:nvGraphicFramePr>
          <p:cNvPr id="4" name="Table 3">
            <a:extLst>
              <a:ext uri="{FF2B5EF4-FFF2-40B4-BE49-F238E27FC236}">
                <a16:creationId xmlns:a16="http://schemas.microsoft.com/office/drawing/2014/main" id="{D7F021F0-76C9-AF49-9623-FC4830513026}"/>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9C64E22-AA99-9344-9B92-0BF74D7C594E}"/>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
        <p:nvSpPr>
          <p:cNvPr id="7" name="Shape 177">
            <a:extLst>
              <a:ext uri="{FF2B5EF4-FFF2-40B4-BE49-F238E27FC236}">
                <a16:creationId xmlns:a16="http://schemas.microsoft.com/office/drawing/2014/main" id="{8D691464-347A-2645-9CFA-1239F27A1258}"/>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8" name="Shape 181">
            <a:extLst>
              <a:ext uri="{FF2B5EF4-FFF2-40B4-BE49-F238E27FC236}">
                <a16:creationId xmlns:a16="http://schemas.microsoft.com/office/drawing/2014/main" id="{7F03D9E6-B8DF-1C4A-BAB0-57C25B4975D6}"/>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9" name="Shape 185">
            <a:extLst>
              <a:ext uri="{FF2B5EF4-FFF2-40B4-BE49-F238E27FC236}">
                <a16:creationId xmlns:a16="http://schemas.microsoft.com/office/drawing/2014/main" id="{79E5D156-AA49-7942-ACA9-EB3B21EBB475}"/>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0" name="Shape 185">
            <a:extLst>
              <a:ext uri="{FF2B5EF4-FFF2-40B4-BE49-F238E27FC236}">
                <a16:creationId xmlns:a16="http://schemas.microsoft.com/office/drawing/2014/main" id="{1FE2BD9D-DBFE-884D-8122-75EEBAC2D30F}"/>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1" name="Shape 173">
            <a:extLst>
              <a:ext uri="{FF2B5EF4-FFF2-40B4-BE49-F238E27FC236}">
                <a16:creationId xmlns:a16="http://schemas.microsoft.com/office/drawing/2014/main" id="{BD40EE84-358A-CA44-8B88-EDED321858FF}"/>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7" name="Picture 16">
            <a:extLst>
              <a:ext uri="{FF2B5EF4-FFF2-40B4-BE49-F238E27FC236}">
                <a16:creationId xmlns:a16="http://schemas.microsoft.com/office/drawing/2014/main" id="{70D7F1CF-348B-A246-A102-D2F83A88A3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93992" y="1878842"/>
            <a:ext cx="1227198" cy="891043"/>
          </a:xfrm>
          <a:prstGeom prst="rect">
            <a:avLst/>
          </a:prstGeom>
        </p:spPr>
      </p:pic>
      <p:pic>
        <p:nvPicPr>
          <p:cNvPr id="18" name="Picture 17">
            <a:extLst>
              <a:ext uri="{FF2B5EF4-FFF2-40B4-BE49-F238E27FC236}">
                <a16:creationId xmlns:a16="http://schemas.microsoft.com/office/drawing/2014/main" id="{CF09B02C-1412-7243-8A5E-A9AD8285AB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49838" y="4021574"/>
            <a:ext cx="916008" cy="1158950"/>
          </a:xfrm>
          <a:prstGeom prst="rect">
            <a:avLst/>
          </a:prstGeom>
        </p:spPr>
      </p:pic>
      <p:pic>
        <p:nvPicPr>
          <p:cNvPr id="19" name="Picture 18">
            <a:extLst>
              <a:ext uri="{FF2B5EF4-FFF2-40B4-BE49-F238E27FC236}">
                <a16:creationId xmlns:a16="http://schemas.microsoft.com/office/drawing/2014/main" id="{E33EF3A3-B355-9048-8556-DD9D606E9AD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29834" y="1934122"/>
            <a:ext cx="1052623" cy="891043"/>
          </a:xfrm>
          <a:prstGeom prst="rect">
            <a:avLst/>
          </a:prstGeom>
        </p:spPr>
      </p:pic>
      <p:pic>
        <p:nvPicPr>
          <p:cNvPr id="20" name="Picture 19">
            <a:extLst>
              <a:ext uri="{FF2B5EF4-FFF2-40B4-BE49-F238E27FC236}">
                <a16:creationId xmlns:a16="http://schemas.microsoft.com/office/drawing/2014/main" id="{E7CF2FC9-E5EC-2D47-940B-92128AF877C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65989" y="3892353"/>
            <a:ext cx="1128177" cy="1141959"/>
          </a:xfrm>
          <a:prstGeom prst="rect">
            <a:avLst/>
          </a:prstGeom>
        </p:spPr>
      </p:pic>
      <p:pic>
        <p:nvPicPr>
          <p:cNvPr id="22" name="Picture 21">
            <a:extLst>
              <a:ext uri="{FF2B5EF4-FFF2-40B4-BE49-F238E27FC236}">
                <a16:creationId xmlns:a16="http://schemas.microsoft.com/office/drawing/2014/main" id="{45E7AA92-791F-024A-A8B5-639E7F8692C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03163" y="1855552"/>
            <a:ext cx="1035122" cy="891044"/>
          </a:xfrm>
          <a:prstGeom prst="rect">
            <a:avLst/>
          </a:prstGeom>
        </p:spPr>
      </p:pic>
    </p:spTree>
    <p:extLst>
      <p:ext uri="{BB962C8B-B14F-4D97-AF65-F5344CB8AC3E}">
        <p14:creationId xmlns:p14="http://schemas.microsoft.com/office/powerpoint/2010/main" val="174579625"/>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sp>
        <p:nvSpPr>
          <p:cNvPr id="891" name="Google Shape;891;gd598d7c405_1_917"/>
          <p:cNvSpPr txBox="1">
            <a:spLocks noGrp="1"/>
          </p:cNvSpPr>
          <p:nvPr>
            <p:ph type="title" idx="4294967295"/>
          </p:nvPr>
        </p:nvSpPr>
        <p:spPr>
          <a:xfrm>
            <a:off x="457200" y="155341"/>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1800"/>
              <a:buNone/>
            </a:pPr>
            <a:r>
              <a:rPr lang="en-US" sz="3600" dirty="0">
                <a:latin typeface="Arial"/>
                <a:ea typeface="Arial"/>
                <a:cs typeface="Arial"/>
                <a:sym typeface="Arial"/>
              </a:rPr>
              <a:t>Species Defined</a:t>
            </a:r>
            <a:endParaRPr sz="3600" dirty="0">
              <a:latin typeface="Arial"/>
              <a:ea typeface="Arial"/>
              <a:cs typeface="Arial"/>
              <a:sym typeface="Arial"/>
            </a:endParaRPr>
          </a:p>
        </p:txBody>
      </p:sp>
      <p:sp>
        <p:nvSpPr>
          <p:cNvPr id="892" name="Google Shape;892;gd598d7c405_1_917"/>
          <p:cNvSpPr txBox="1">
            <a:spLocks noGrp="1"/>
          </p:cNvSpPr>
          <p:nvPr>
            <p:ph type="body" idx="4294967295"/>
          </p:nvPr>
        </p:nvSpPr>
        <p:spPr>
          <a:xfrm>
            <a:off x="457200" y="1366706"/>
            <a:ext cx="4867275" cy="471106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800"/>
              <a:buNone/>
            </a:pPr>
            <a:r>
              <a:rPr lang="en-US" sz="2800" dirty="0">
                <a:latin typeface="Arial"/>
                <a:ea typeface="Arial"/>
                <a:cs typeface="Arial"/>
                <a:sym typeface="Arial"/>
              </a:rPr>
              <a:t>Species can mate and produce fertile offspring</a:t>
            </a:r>
            <a:endParaRPr sz="2800" dirty="0">
              <a:latin typeface="Arial"/>
              <a:ea typeface="Arial"/>
              <a:cs typeface="Arial"/>
              <a:sym typeface="Arial"/>
            </a:endParaRPr>
          </a:p>
          <a:p>
            <a:pPr marL="0" lvl="0" indent="0" algn="l" rtl="0">
              <a:lnSpc>
                <a:spcPct val="100000"/>
              </a:lnSpc>
              <a:spcBef>
                <a:spcPts val="0"/>
              </a:spcBef>
              <a:spcAft>
                <a:spcPts val="0"/>
              </a:spcAft>
              <a:buSzPts val="1800"/>
              <a:buNone/>
            </a:pPr>
            <a:endParaRPr sz="2800" dirty="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US" sz="2800" dirty="0">
                <a:latin typeface="Arial"/>
                <a:ea typeface="Arial"/>
                <a:cs typeface="Arial"/>
                <a:sym typeface="Arial"/>
              </a:rPr>
              <a:t>Are mules a species?</a:t>
            </a:r>
            <a:endParaRPr sz="2800" dirty="0">
              <a:latin typeface="Arial"/>
              <a:ea typeface="Arial"/>
              <a:cs typeface="Arial"/>
              <a:sym typeface="Arial"/>
            </a:endParaRPr>
          </a:p>
          <a:p>
            <a:pPr marL="0" lvl="0" indent="0" algn="l" rtl="0">
              <a:lnSpc>
                <a:spcPct val="100000"/>
              </a:lnSpc>
              <a:spcBef>
                <a:spcPts val="0"/>
              </a:spcBef>
              <a:spcAft>
                <a:spcPts val="0"/>
              </a:spcAft>
              <a:buSzPts val="1800"/>
              <a:buNone/>
            </a:pPr>
            <a:endParaRPr sz="2800" dirty="0">
              <a:latin typeface="Arial"/>
              <a:ea typeface="Arial"/>
              <a:cs typeface="Arial"/>
              <a:sym typeface="Arial"/>
            </a:endParaRPr>
          </a:p>
          <a:p>
            <a:pPr marL="0" lvl="0" indent="0" algn="l" rtl="0">
              <a:lnSpc>
                <a:spcPct val="100000"/>
              </a:lnSpc>
              <a:spcBef>
                <a:spcPts val="0"/>
              </a:spcBef>
              <a:spcAft>
                <a:spcPts val="0"/>
              </a:spcAft>
              <a:buSzPts val="1800"/>
              <a:buNone/>
            </a:pPr>
            <a:endParaRPr sz="2800" dirty="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US" sz="2800" dirty="0">
                <a:latin typeface="Arial"/>
                <a:ea typeface="Arial"/>
                <a:cs typeface="Arial"/>
                <a:sym typeface="Arial"/>
              </a:rPr>
              <a:t>Are ligers a species?</a:t>
            </a:r>
            <a:endParaRPr sz="2800" dirty="0">
              <a:latin typeface="Arial"/>
              <a:ea typeface="Arial"/>
              <a:cs typeface="Arial"/>
              <a:sym typeface="Arial"/>
            </a:endParaRPr>
          </a:p>
        </p:txBody>
      </p:sp>
      <p:pic>
        <p:nvPicPr>
          <p:cNvPr id="893" name="Google Shape;893;gd598d7c405_1_9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022825" y="1230625"/>
            <a:ext cx="2769850" cy="2132391"/>
          </a:xfrm>
          <a:prstGeom prst="rect">
            <a:avLst/>
          </a:prstGeom>
          <a:noFill/>
          <a:ln>
            <a:noFill/>
          </a:ln>
        </p:spPr>
      </p:pic>
      <p:pic>
        <p:nvPicPr>
          <p:cNvPr id="894" name="Google Shape;894;gd598d7c405_1_91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022825" y="3875750"/>
            <a:ext cx="2769840" cy="2202025"/>
          </a:xfrm>
          <a:prstGeom prst="rect">
            <a:avLst/>
          </a:prstGeom>
          <a:noFill/>
          <a:ln>
            <a:noFill/>
          </a:ln>
        </p:spPr>
      </p:pic>
      <p:sp>
        <p:nvSpPr>
          <p:cNvPr id="895" name="Google Shape;895;gd598d7c405_1_917"/>
          <p:cNvSpPr txBox="1"/>
          <p:nvPr/>
        </p:nvSpPr>
        <p:spPr>
          <a:xfrm>
            <a:off x="641200" y="3526575"/>
            <a:ext cx="25302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96" name="Google Shape;896;gd598d7c405_1_917"/>
          <p:cNvSpPr txBox="1"/>
          <p:nvPr/>
        </p:nvSpPr>
        <p:spPr>
          <a:xfrm>
            <a:off x="6665350" y="3414050"/>
            <a:ext cx="18783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MULE</a:t>
            </a:r>
            <a:endParaRPr sz="1400" b="0" i="0" u="none" strike="noStrike" cap="none">
              <a:solidFill>
                <a:srgbClr val="000000"/>
              </a:solidFill>
              <a:latin typeface="Arial"/>
              <a:ea typeface="Arial"/>
              <a:cs typeface="Arial"/>
              <a:sym typeface="Arial"/>
            </a:endParaRPr>
          </a:p>
        </p:txBody>
      </p:sp>
      <p:sp>
        <p:nvSpPr>
          <p:cNvPr id="897" name="Google Shape;897;gd598d7c405_1_917"/>
          <p:cNvSpPr txBox="1"/>
          <p:nvPr/>
        </p:nvSpPr>
        <p:spPr>
          <a:xfrm>
            <a:off x="6665350" y="6077773"/>
            <a:ext cx="18783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LIGER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p55"/>
          <p:cNvSpPr txBox="1">
            <a:spLocks noGrp="1"/>
          </p:cNvSpPr>
          <p:nvPr>
            <p:ph type="title" idx="4294967295"/>
          </p:nvPr>
        </p:nvSpPr>
        <p:spPr>
          <a:xfrm>
            <a:off x="457200" y="547515"/>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rgbClr val="5F497A"/>
              </a:buClr>
              <a:buSzPts val="4400"/>
              <a:buFont typeface="Calibri"/>
              <a:buNone/>
            </a:pPr>
            <a:r>
              <a:rPr lang="en-US" sz="3600" dirty="0">
                <a:solidFill>
                  <a:schemeClr val="dk1"/>
                </a:solidFill>
                <a:latin typeface="Arial"/>
                <a:ea typeface="Arial"/>
                <a:cs typeface="Arial"/>
                <a:sym typeface="Arial"/>
              </a:rPr>
              <a:t>How biologists define it:</a:t>
            </a:r>
            <a:endParaRPr sz="3600" dirty="0">
              <a:solidFill>
                <a:schemeClr val="dk1"/>
              </a:solidFill>
              <a:latin typeface="Arial"/>
              <a:ea typeface="Arial"/>
              <a:cs typeface="Arial"/>
              <a:sym typeface="Arial"/>
            </a:endParaRPr>
          </a:p>
        </p:txBody>
      </p:sp>
      <p:sp>
        <p:nvSpPr>
          <p:cNvPr id="905" name="Google Shape;905;p55"/>
          <p:cNvSpPr txBox="1">
            <a:spLocks noGrp="1"/>
          </p:cNvSpPr>
          <p:nvPr>
            <p:ph type="body" idx="4294967295"/>
          </p:nvPr>
        </p:nvSpPr>
        <p:spPr>
          <a:xfrm>
            <a:off x="1564234" y="4752186"/>
            <a:ext cx="7227496" cy="105163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chemeClr val="dk1"/>
              </a:buClr>
              <a:buSzPts val="3243"/>
              <a:buNone/>
            </a:pPr>
            <a:r>
              <a:rPr lang="en-US" sz="3200" dirty="0">
                <a:solidFill>
                  <a:schemeClr val="tx1"/>
                </a:solidFill>
                <a:ea typeface="Arial"/>
                <a:cs typeface="Arial"/>
                <a:sym typeface="Arial"/>
              </a:rPr>
              <a:t>Write your definition in the second part of </a:t>
            </a:r>
            <a:r>
              <a:rPr lang="en-US" sz="3200" b="1" dirty="0">
                <a:solidFill>
                  <a:schemeClr val="tx1"/>
                </a:solidFill>
                <a:ea typeface="Arial"/>
                <a:cs typeface="Arial"/>
                <a:sym typeface="Arial"/>
              </a:rPr>
              <a:t>Doodle Box G</a:t>
            </a:r>
            <a:r>
              <a:rPr lang="en-US" sz="3200" dirty="0">
                <a:solidFill>
                  <a:schemeClr val="tx1"/>
                </a:solidFill>
                <a:ea typeface="Arial"/>
                <a:cs typeface="Arial"/>
                <a:sym typeface="Arial"/>
              </a:rPr>
              <a:t>.</a:t>
            </a:r>
            <a:endParaRPr sz="3200" dirty="0">
              <a:solidFill>
                <a:schemeClr val="tx1"/>
              </a:solidFill>
              <a:ea typeface="Arial"/>
              <a:cs typeface="Arial"/>
              <a:sym typeface="Arial"/>
            </a:endParaRPr>
          </a:p>
          <a:p>
            <a:pPr marL="0" lvl="0" indent="0" algn="l" rtl="0">
              <a:lnSpc>
                <a:spcPct val="100000"/>
              </a:lnSpc>
              <a:spcBef>
                <a:spcPts val="600"/>
              </a:spcBef>
              <a:spcAft>
                <a:spcPts val="0"/>
              </a:spcAft>
              <a:buClr>
                <a:schemeClr val="dk1"/>
              </a:buClr>
              <a:buSzPts val="3243"/>
              <a:buNone/>
            </a:pPr>
            <a:endParaRPr sz="3200" i="1" dirty="0">
              <a:ea typeface="Cambria"/>
              <a:cs typeface="Cambria"/>
              <a:sym typeface="Cambria"/>
            </a:endParaRPr>
          </a:p>
          <a:p>
            <a:pPr marL="342900" lvl="0" indent="-139700" algn="l" rtl="0">
              <a:lnSpc>
                <a:spcPct val="100000"/>
              </a:lnSpc>
              <a:spcBef>
                <a:spcPts val="640"/>
              </a:spcBef>
              <a:spcAft>
                <a:spcPts val="0"/>
              </a:spcAft>
              <a:buClr>
                <a:schemeClr val="dk1"/>
              </a:buClr>
              <a:buSzPts val="3459"/>
              <a:buNone/>
            </a:pPr>
            <a:endParaRPr sz="3600" dirty="0"/>
          </a:p>
          <a:p>
            <a:pPr marL="1143000" lvl="2" indent="-76200" algn="l" rtl="0">
              <a:lnSpc>
                <a:spcPct val="100000"/>
              </a:lnSpc>
              <a:spcBef>
                <a:spcPts val="480"/>
              </a:spcBef>
              <a:spcAft>
                <a:spcPts val="0"/>
              </a:spcAft>
              <a:buClr>
                <a:schemeClr val="dk1"/>
              </a:buClr>
              <a:buSzPts val="2595"/>
              <a:buNone/>
            </a:pPr>
            <a:endParaRPr dirty="0"/>
          </a:p>
        </p:txBody>
      </p:sp>
      <p:sp>
        <p:nvSpPr>
          <p:cNvPr id="2" name="Rectangle 1">
            <a:extLst>
              <a:ext uri="{FF2B5EF4-FFF2-40B4-BE49-F238E27FC236}">
                <a16:creationId xmlns:a16="http://schemas.microsoft.com/office/drawing/2014/main" id="{EE1474C2-C496-B444-AD42-7D66929DB56B}"/>
              </a:ext>
            </a:extLst>
          </p:cNvPr>
          <p:cNvSpPr/>
          <p:nvPr/>
        </p:nvSpPr>
        <p:spPr>
          <a:xfrm>
            <a:off x="994611" y="2397948"/>
            <a:ext cx="7154779" cy="2062103"/>
          </a:xfrm>
          <a:prstGeom prst="rect">
            <a:avLst/>
          </a:prstGeom>
        </p:spPr>
        <p:txBody>
          <a:bodyPr wrap="square">
            <a:spAutoFit/>
          </a:bodyPr>
          <a:lstStyle/>
          <a:p>
            <a:pPr marL="0" indent="0">
              <a:buNone/>
            </a:pPr>
            <a:r>
              <a:rPr lang="en-US" sz="3200" b="1" dirty="0"/>
              <a:t>SPECIES: </a:t>
            </a:r>
            <a:r>
              <a:rPr lang="en-US" sz="3200" dirty="0"/>
              <a:t>A group of organisms that share common characteristics and can interbreed in nature to produce fertile offspring.*</a:t>
            </a:r>
          </a:p>
        </p:txBody>
      </p:sp>
      <p:pic>
        <p:nvPicPr>
          <p:cNvPr id="6" name="Picture 5">
            <a:extLst>
              <a:ext uri="{FF2B5EF4-FFF2-40B4-BE49-F238E27FC236}">
                <a16:creationId xmlns:a16="http://schemas.microsoft.com/office/drawing/2014/main" id="{E5E494B9-DA91-4C5B-A3D5-E696CE6136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4761365"/>
            <a:ext cx="1052623" cy="89104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p56"/>
          <p:cNvSpPr txBox="1"/>
          <p:nvPr/>
        </p:nvSpPr>
        <p:spPr>
          <a:xfrm>
            <a:off x="801857" y="829649"/>
            <a:ext cx="7540286" cy="1846619"/>
          </a:xfrm>
          <a:prstGeom prst="rect">
            <a:avLst/>
          </a:prstGeom>
          <a:noFill/>
          <a:ln>
            <a:noFill/>
          </a:ln>
        </p:spPr>
        <p:txBody>
          <a:bodyPr spcFirstLastPara="1" wrap="square" lIns="91425" tIns="45700" rIns="91425" bIns="45700" anchor="t" anchorCtr="0">
            <a:spAutoFit/>
          </a:bodyPr>
          <a:lstStyle/>
          <a:p>
            <a:pPr marL="0" marR="0" lvl="1" indent="0" algn="l" rtl="0">
              <a:lnSpc>
                <a:spcPct val="100000"/>
              </a:lnSpc>
              <a:spcBef>
                <a:spcPts val="0"/>
              </a:spcBef>
              <a:spcAft>
                <a:spcPts val="0"/>
              </a:spcAft>
              <a:buClr>
                <a:srgbClr val="000000"/>
              </a:buClr>
              <a:buSzPts val="2400"/>
              <a:buFont typeface="Arial"/>
              <a:buNone/>
            </a:pPr>
            <a:r>
              <a:rPr lang="en-US" sz="3200" b="0" i="0" u="none" strike="noStrike" cap="none" dirty="0">
                <a:solidFill>
                  <a:schemeClr val="dk1"/>
                </a:solidFill>
                <a:latin typeface="Calibri"/>
                <a:ea typeface="Calibri"/>
                <a:cs typeface="Calibri"/>
                <a:sym typeface="Calibri"/>
              </a:rPr>
              <a:t>*</a:t>
            </a:r>
            <a:r>
              <a:rPr lang="en-US" sz="3200" b="1" i="0" u="none" strike="noStrike" cap="none" dirty="0">
                <a:solidFill>
                  <a:schemeClr val="dk1"/>
                </a:solidFill>
                <a:latin typeface="Arial"/>
                <a:ea typeface="Arial"/>
                <a:cs typeface="Arial"/>
                <a:sym typeface="Arial"/>
              </a:rPr>
              <a:t>NOTE</a:t>
            </a:r>
            <a:r>
              <a:rPr lang="en-US" sz="3200" b="0" i="0" u="none" strike="noStrike" cap="none" dirty="0">
                <a:solidFill>
                  <a:schemeClr val="dk1"/>
                </a:solidFill>
                <a:latin typeface="Arial"/>
                <a:ea typeface="Arial"/>
                <a:cs typeface="Arial"/>
                <a:sym typeface="Arial"/>
              </a:rPr>
              <a:t>: The definition is not perfect!! There are fuzzy areas, for example: what about asexual organisms?</a:t>
            </a: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pic>
        <p:nvPicPr>
          <p:cNvPr id="914" name="Google Shape;914;p56"/>
          <p:cNvPicPr preferRelativeResize="0"/>
          <p:nvPr/>
        </p:nvPicPr>
        <p:blipFill rotWithShape="1">
          <a:blip r:embed="rId3">
            <a:alphaModFix/>
          </a:blip>
          <a:srcRect/>
          <a:stretch/>
        </p:blipFill>
        <p:spPr>
          <a:xfrm>
            <a:off x="1749649" y="3067050"/>
            <a:ext cx="5644702" cy="277172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p34"/>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rgbClr val="FFFFFF"/>
              </a:buClr>
              <a:buSzPct val="108117"/>
              <a:buFont typeface="Arial"/>
              <a:buNone/>
            </a:pPr>
            <a:r>
              <a:rPr lang="en-US" dirty="0"/>
              <a:t>Learning Segment 02 Summary</a:t>
            </a:r>
            <a:endParaRPr dirty="0"/>
          </a:p>
        </p:txBody>
      </p:sp>
      <p:sp>
        <p:nvSpPr>
          <p:cNvPr id="2" name="Text Placeholder 1">
            <a:extLst>
              <a:ext uri="{FF2B5EF4-FFF2-40B4-BE49-F238E27FC236}">
                <a16:creationId xmlns:a16="http://schemas.microsoft.com/office/drawing/2014/main" id="{F77DA9BC-7A37-4B21-8F10-A45BADF19A3B}"/>
              </a:ext>
            </a:extLst>
          </p:cNvPr>
          <p:cNvSpPr>
            <a:spLocks noGrp="1"/>
          </p:cNvSpPr>
          <p:nvPr>
            <p:ph type="body" sz="quarter" idx="10"/>
          </p:nvPr>
        </p:nvSpPr>
        <p:spPr/>
        <p:txBody>
          <a:bodyPr/>
          <a:lstStyle/>
          <a:p>
            <a:r>
              <a:rPr lang="en-US" b="1" dirty="0"/>
              <a:t>What we figured out…</a:t>
            </a:r>
          </a:p>
          <a:p>
            <a:r>
              <a:rPr lang="en-US" b="1" dirty="0"/>
              <a:t> </a:t>
            </a:r>
          </a:p>
          <a:p>
            <a:r>
              <a:rPr lang="en-US" dirty="0"/>
              <a:t>We produced a definition for species. A species is a group of organisms with similar characteristics that can interbreed and produce fertile offspring. We acknowledge that this definition is not perfect for all cases – for example, asexual organisms.</a:t>
            </a:r>
          </a:p>
          <a:p>
            <a:endParaRPr lang="en-US" dirty="0"/>
          </a:p>
        </p:txBody>
      </p:sp>
      <p:sp>
        <p:nvSpPr>
          <p:cNvPr id="921" name="Google Shape;921;p34"/>
          <p:cNvSpPr txBox="1">
            <a:spLocks noGrp="1"/>
          </p:cNvSpPr>
          <p:nvPr>
            <p:ph type="body" sz="quarter" idx="1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Aft>
                <a:spcPts val="0"/>
              </a:spcAft>
              <a:buClr>
                <a:schemeClr val="dk1"/>
              </a:buClr>
              <a:buSzPts val="1600"/>
              <a:buNone/>
            </a:pPr>
            <a:r>
              <a:rPr lang="en-US" u="sng" dirty="0"/>
              <a:t>LS02 Teacher Reflection Notes:</a:t>
            </a:r>
          </a:p>
          <a:p>
            <a:pPr marL="0" lvl="0" indent="0" algn="l" rtl="0">
              <a:lnSpc>
                <a:spcPct val="100000"/>
              </a:lnSpc>
              <a:spcAft>
                <a:spcPts val="0"/>
              </a:spcAft>
              <a:buClr>
                <a:schemeClr val="dk1"/>
              </a:buClr>
              <a:buSzPts val="1600"/>
              <a:buNone/>
            </a:pPr>
            <a:endParaRPr u="sng" dirty="0"/>
          </a:p>
          <a:p>
            <a:pPr marL="0" lvl="0" indent="0" algn="l" rtl="0">
              <a:lnSpc>
                <a:spcPct val="100000"/>
              </a:lnSpc>
              <a:spcAft>
                <a:spcPts val="0"/>
              </a:spcAft>
              <a:buClr>
                <a:schemeClr val="dk1"/>
              </a:buClr>
              <a:buSzPts val="1600"/>
              <a:buNone/>
            </a:pPr>
            <a:r>
              <a:rPr lang="en-US" i="1" dirty="0"/>
              <a:t>Things that went well…</a:t>
            </a:r>
            <a:endParaRPr dirty="0"/>
          </a:p>
          <a:p>
            <a:pPr marL="0" lvl="0" indent="0" algn="l" rtl="0">
              <a:lnSpc>
                <a:spcPct val="100000"/>
              </a:lnSpc>
              <a:spcAft>
                <a:spcPts val="0"/>
              </a:spcAft>
              <a:buClr>
                <a:schemeClr val="dk1"/>
              </a:buClr>
              <a:buSzPts val="1600"/>
              <a:buNone/>
            </a:pPr>
            <a:endParaRPr i="1" dirty="0"/>
          </a:p>
          <a:p>
            <a:pPr marL="0" lvl="0" indent="0" algn="l" rtl="0">
              <a:lnSpc>
                <a:spcPct val="100000"/>
              </a:lnSpc>
              <a:spcAft>
                <a:spcPts val="0"/>
              </a:spcAft>
              <a:buClr>
                <a:schemeClr val="dk1"/>
              </a:buClr>
              <a:buSzPts val="1600"/>
              <a:buNone/>
            </a:pPr>
            <a:r>
              <a:rPr lang="en-US" i="1" dirty="0"/>
              <a:t>Things I would change…</a:t>
            </a:r>
            <a:endParaRPr dirty="0"/>
          </a:p>
          <a:p>
            <a:pPr marL="457200" lvl="0" indent="-228600" algn="l" rtl="0">
              <a:lnSpc>
                <a:spcPct val="100000"/>
              </a:lnSpc>
              <a:spcBef>
                <a:spcPts val="320"/>
              </a:spcBef>
              <a:spcAft>
                <a:spcPts val="0"/>
              </a:spcAft>
              <a:buClr>
                <a:schemeClr val="dk1"/>
              </a:buClr>
              <a:buSzPts val="1600"/>
              <a:buNone/>
            </a:pPr>
            <a:endParaRPr dirty="0"/>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5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ct val="92131"/>
              <a:buNone/>
            </a:pPr>
            <a:r>
              <a:rPr lang="en-US" dirty="0"/>
              <a:t>Learning Segment 03 Overview</a:t>
            </a:r>
            <a:endParaRPr dirty="0"/>
          </a:p>
        </p:txBody>
      </p:sp>
      <p:sp>
        <p:nvSpPr>
          <p:cNvPr id="2" name="Text Placeholder 1">
            <a:extLst>
              <a:ext uri="{FF2B5EF4-FFF2-40B4-BE49-F238E27FC236}">
                <a16:creationId xmlns:a16="http://schemas.microsoft.com/office/drawing/2014/main" id="{2B32152D-0E03-4EB1-A1A9-D6708E481783}"/>
              </a:ext>
            </a:extLst>
          </p:cNvPr>
          <p:cNvSpPr>
            <a:spLocks noGrp="1"/>
          </p:cNvSpPr>
          <p:nvPr>
            <p:ph type="body" sz="quarter" idx="10"/>
          </p:nvPr>
        </p:nvSpPr>
        <p:spPr/>
        <p:txBody>
          <a:bodyPr/>
          <a:lstStyle/>
          <a:p>
            <a:pPr>
              <a:spcAft>
                <a:spcPts val="600"/>
              </a:spcAft>
            </a:pPr>
            <a:r>
              <a:rPr lang="en-US" b="1" dirty="0"/>
              <a:t>Q </a:t>
            </a:r>
            <a:r>
              <a:rPr lang="en-US" b="1" dirty="0">
                <a:sym typeface="Wingdings" panose="05000000000000000000" pitchFamily="2" charset="2"/>
              </a:rPr>
              <a:t> </a:t>
            </a:r>
            <a:r>
              <a:rPr lang="en-US" b="1" dirty="0"/>
              <a:t>M</a:t>
            </a:r>
          </a:p>
          <a:p>
            <a:pPr>
              <a:lnSpc>
                <a:spcPts val="1800"/>
              </a:lnSpc>
            </a:pPr>
            <a:r>
              <a:rPr lang="en-US" b="1" dirty="0"/>
              <a:t>We now look at the specific example of the evolution of birds from dinosaurs and come up with our first model statement.</a:t>
            </a:r>
            <a:endParaRPr lang="en-US" dirty="0"/>
          </a:p>
          <a:p>
            <a:endParaRPr lang="en-US" dirty="0"/>
          </a:p>
        </p:txBody>
      </p:sp>
      <p:sp>
        <p:nvSpPr>
          <p:cNvPr id="929" name="Google Shape;929;p57"/>
          <p:cNvSpPr txBox="1">
            <a:spLocks noGrp="1"/>
          </p:cNvSpPr>
          <p:nvPr>
            <p:ph type="body" sz="quarter" idx="12"/>
          </p:nvPr>
        </p:nvSpPr>
        <p:spPr>
          <a:prstGeom prst="rect">
            <a:avLst/>
          </a:prstGeom>
          <a:noFill/>
          <a:ln>
            <a:noFill/>
          </a:ln>
        </p:spPr>
        <p:txBody>
          <a:bodyPr spcFirstLastPara="1" wrap="square" lIns="91425" tIns="45700" rIns="91425" bIns="45700" anchor="t" anchorCtr="0">
            <a:normAutofit/>
          </a:bodyPr>
          <a:lstStyle/>
          <a:p>
            <a:pPr>
              <a:spcAft>
                <a:spcPts val="400"/>
              </a:spcAft>
              <a:buClr>
                <a:schemeClr val="dk1"/>
              </a:buClr>
              <a:buSzPts val="1600"/>
            </a:pPr>
            <a:r>
              <a:rPr lang="en-US" u="sng" dirty="0"/>
              <a:t>Resources you will need:</a:t>
            </a:r>
          </a:p>
          <a:p>
            <a:pPr>
              <a:spcAft>
                <a:spcPts val="400"/>
              </a:spcAft>
              <a:buClr>
                <a:schemeClr val="dk1"/>
              </a:buClr>
              <a:buSzPts val="1600"/>
            </a:pPr>
            <a:r>
              <a:rPr lang="en-US" dirty="0" err="1">
                <a:latin typeface="Arial"/>
                <a:ea typeface="Arial"/>
                <a:cs typeface="Arial"/>
                <a:sym typeface="Arial"/>
              </a:rPr>
              <a:t>ExSp</a:t>
            </a:r>
            <a:r>
              <a:rPr lang="en-US" dirty="0">
                <a:latin typeface="Arial"/>
                <a:ea typeface="Arial"/>
                <a:cs typeface="Arial"/>
                <a:sym typeface="Arial"/>
              </a:rPr>
              <a:t> Doodle Sheet vLE-Sep2021</a:t>
            </a:r>
          </a:p>
          <a:p>
            <a:pPr marL="0" lvl="0" indent="0" algn="l" rtl="0">
              <a:lnSpc>
                <a:spcPct val="100000"/>
              </a:lnSpc>
              <a:spcBef>
                <a:spcPts val="0"/>
              </a:spcBef>
              <a:spcAft>
                <a:spcPts val="400"/>
              </a:spcAft>
              <a:buClr>
                <a:schemeClr val="dk1"/>
              </a:buClr>
              <a:buSzPts val="1600"/>
              <a:buNone/>
            </a:pPr>
            <a:endParaRPr lang="en-US" u="sng" dirty="0"/>
          </a:p>
        </p:txBody>
      </p:sp>
      <p:sp>
        <p:nvSpPr>
          <p:cNvPr id="4" name="Text Placeholder 3">
            <a:extLst>
              <a:ext uri="{FF2B5EF4-FFF2-40B4-BE49-F238E27FC236}">
                <a16:creationId xmlns:a16="http://schemas.microsoft.com/office/drawing/2014/main" id="{E982F47B-1C59-45B1-AA85-E02EB8CECC64}"/>
              </a:ext>
            </a:extLst>
          </p:cNvPr>
          <p:cNvSpPr>
            <a:spLocks noGrp="1"/>
          </p:cNvSpPr>
          <p:nvPr>
            <p:ph type="body" sz="quarter" idx="11"/>
          </p:nvPr>
        </p:nvSpPr>
        <p:spPr/>
        <p:txBody>
          <a:bodyPr/>
          <a:lstStyle/>
          <a:p>
            <a:r>
              <a:rPr lang="en-US" dirty="0"/>
              <a:t>20 Minutes</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0C8A9-0CE0-4BAA-B6D9-50BA57207E1B}"/>
              </a:ext>
            </a:extLst>
          </p:cNvPr>
          <p:cNvSpPr>
            <a:spLocks noGrp="1"/>
          </p:cNvSpPr>
          <p:nvPr>
            <p:ph type="title"/>
          </p:nvPr>
        </p:nvSpPr>
        <p:spPr/>
        <p:txBody>
          <a:bodyPr/>
          <a:lstStyle/>
          <a:p>
            <a:r>
              <a:rPr lang="en-US" dirty="0"/>
              <a:t>Learning Segment 03 Overview Continued</a:t>
            </a:r>
          </a:p>
        </p:txBody>
      </p:sp>
      <p:sp>
        <p:nvSpPr>
          <p:cNvPr id="3" name="Text Placeholder 2">
            <a:extLst>
              <a:ext uri="{FF2B5EF4-FFF2-40B4-BE49-F238E27FC236}">
                <a16:creationId xmlns:a16="http://schemas.microsoft.com/office/drawing/2014/main" id="{1C7F4762-A104-4E30-8B56-1F152BE78E0B}"/>
              </a:ext>
            </a:extLst>
          </p:cNvPr>
          <p:cNvSpPr>
            <a:spLocks noGrp="1"/>
          </p:cNvSpPr>
          <p:nvPr>
            <p:ph type="body" sz="quarter" idx="10"/>
          </p:nvPr>
        </p:nvSpPr>
        <p:spPr/>
        <p:txBody>
          <a:bodyPr/>
          <a:lstStyle/>
          <a:p>
            <a:r>
              <a:rPr lang="en-US" dirty="0"/>
              <a:t>We begin our exploration by focusing on birds and the idea that they are descended from dinosaurs. We explore some of the evidence for this. We wonder how organisms change so much over time, what does it really mean to say one species “came from” another? </a:t>
            </a:r>
          </a:p>
          <a:p>
            <a:endParaRPr lang="en-US" dirty="0"/>
          </a:p>
          <a:p>
            <a:r>
              <a:rPr lang="en-US" dirty="0"/>
              <a:t>We use the </a:t>
            </a:r>
            <a:r>
              <a:rPr lang="en-US" dirty="0" err="1"/>
              <a:t>dino</a:t>
            </a:r>
            <a:r>
              <a:rPr lang="en-US" dirty="0"/>
              <a:t> to bird phenomenon to refine our question and to get at the idea of “descent with modification” and  lineage. This can be boiled down to the model idea that new species come about when existing species branch off and each branch changes over time. Those branches may persist in a similar form, change, branch again, or go extinct.  </a:t>
            </a:r>
          </a:p>
          <a:p>
            <a:endParaRPr lang="en-US" dirty="0"/>
          </a:p>
        </p:txBody>
      </p:sp>
    </p:spTree>
    <p:extLst>
      <p:ext uri="{BB962C8B-B14F-4D97-AF65-F5344CB8AC3E}">
        <p14:creationId xmlns:p14="http://schemas.microsoft.com/office/powerpoint/2010/main" val="3873926329"/>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p58"/>
          <p:cNvSpPr txBox="1">
            <a:spLocks noGrp="1"/>
          </p:cNvSpPr>
          <p:nvPr>
            <p:ph type="title" idx="4294967295"/>
          </p:nvPr>
        </p:nvSpPr>
        <p:spPr>
          <a:xfrm>
            <a:off x="168495" y="171145"/>
            <a:ext cx="8718550" cy="1484312"/>
          </a:xfrm>
          <a:prstGeom prst="rect">
            <a:avLst/>
          </a:prstGeom>
          <a:noFill/>
          <a:ln>
            <a:noFill/>
          </a:ln>
        </p:spPr>
        <p:txBody>
          <a:bodyPr spcFirstLastPara="1" wrap="square" lIns="68550" tIns="34275" rIns="68550" bIns="34275" anchor="ctr" anchorCtr="0">
            <a:noAutofit/>
          </a:bodyPr>
          <a:lstStyle/>
          <a:p>
            <a:pPr marL="0" lvl="0" indent="0" algn="ctr" rtl="0">
              <a:spcBef>
                <a:spcPts val="0"/>
              </a:spcBef>
              <a:spcAft>
                <a:spcPts val="0"/>
              </a:spcAft>
              <a:buSzPts val="4400"/>
              <a:buNone/>
            </a:pPr>
            <a:r>
              <a:rPr lang="en-US" sz="3200" dirty="0">
                <a:latin typeface="Arial"/>
                <a:ea typeface="Arial"/>
                <a:cs typeface="Arial"/>
                <a:sym typeface="Arial"/>
              </a:rPr>
              <a:t>Let’s go deeper on the idea of biodiversity by looking at one group of organisms on Earth.</a:t>
            </a:r>
            <a:endParaRPr sz="3200" dirty="0">
              <a:latin typeface="Arial"/>
              <a:ea typeface="Arial"/>
              <a:cs typeface="Arial"/>
              <a:sym typeface="Arial"/>
            </a:endParaRPr>
          </a:p>
        </p:txBody>
      </p:sp>
      <p:sp>
        <p:nvSpPr>
          <p:cNvPr id="935" name="Google Shape;935;p58"/>
          <p:cNvSpPr txBox="1"/>
          <p:nvPr/>
        </p:nvSpPr>
        <p:spPr>
          <a:xfrm>
            <a:off x="677607" y="1655457"/>
            <a:ext cx="4590333" cy="4660936"/>
          </a:xfrm>
          <a:prstGeom prst="rect">
            <a:avLst/>
          </a:prstGeom>
          <a:noFill/>
          <a:ln>
            <a:noFill/>
          </a:ln>
        </p:spPr>
        <p:txBody>
          <a:bodyPr spcFirstLastPara="1" wrap="square" lIns="68550" tIns="34275" rIns="68550" bIns="34275" anchor="t" anchorCtr="0">
            <a:noAutofit/>
          </a:bodyPr>
          <a:lstStyle/>
          <a:p>
            <a:pPr>
              <a:buSzPts val="2800"/>
            </a:pPr>
            <a:r>
              <a:rPr lang="en-US" sz="2400" dirty="0">
                <a:solidFill>
                  <a:schemeClr val="tx1"/>
                </a:solidFill>
              </a:rPr>
              <a:t>Recently we have talked about finches a lot! </a:t>
            </a:r>
          </a:p>
          <a:p>
            <a:pPr>
              <a:buSzPts val="2800"/>
            </a:pPr>
            <a:endParaRPr lang="en-US" sz="2400" dirty="0">
              <a:solidFill>
                <a:schemeClr val="tx1"/>
              </a:solidFill>
            </a:endParaRPr>
          </a:p>
          <a:p>
            <a:pPr marL="0" marR="0" lvl="0" indent="0" algn="l" rtl="0">
              <a:lnSpc>
                <a:spcPct val="100000"/>
              </a:lnSpc>
              <a:spcBef>
                <a:spcPts val="0"/>
              </a:spcBef>
              <a:spcAft>
                <a:spcPts val="0"/>
              </a:spcAft>
              <a:buClr>
                <a:srgbClr val="000000"/>
              </a:buClr>
              <a:buSzPts val="2800"/>
              <a:buFont typeface="Arial"/>
              <a:buNone/>
            </a:pPr>
            <a:r>
              <a:rPr lang="en-US" sz="2400" b="0" i="0" u="none" strike="noStrike" cap="none" dirty="0">
                <a:solidFill>
                  <a:schemeClr val="tx1"/>
                </a:solidFill>
                <a:latin typeface="Arial"/>
                <a:ea typeface="Arial"/>
                <a:cs typeface="Arial"/>
                <a:sym typeface="Arial"/>
              </a:rPr>
              <a:t>What type of animal are finches? (maybe a silly question…)</a:t>
            </a:r>
            <a:endParaRPr dirty="0">
              <a:solidFill>
                <a:schemeClr val="tx1"/>
              </a:solidFill>
            </a:endParaRPr>
          </a:p>
          <a:p>
            <a:pPr marL="0" marR="0" lvl="0" indent="0" algn="l" rtl="0">
              <a:lnSpc>
                <a:spcPct val="100000"/>
              </a:lnSpc>
              <a:spcBef>
                <a:spcPts val="0"/>
              </a:spcBef>
              <a:spcAft>
                <a:spcPts val="0"/>
              </a:spcAft>
              <a:buClr>
                <a:srgbClr val="000000"/>
              </a:buClr>
              <a:buSzPts val="2800"/>
              <a:buFont typeface="Arial"/>
              <a:buNone/>
            </a:pP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400" b="0" i="0" u="none" strike="noStrike" cap="none" dirty="0">
                <a:solidFill>
                  <a:schemeClr val="tx1"/>
                </a:solidFill>
                <a:latin typeface="Arial"/>
                <a:ea typeface="Arial"/>
                <a:cs typeface="Arial"/>
                <a:sym typeface="Arial"/>
              </a:rPr>
              <a:t>Name as many different kinds of these animals as you can. </a:t>
            </a:r>
            <a:endParaRPr dirty="0">
              <a:solidFill>
                <a:schemeClr val="tx1"/>
              </a:solidFill>
            </a:endParaRPr>
          </a:p>
          <a:p>
            <a:pPr marL="0" marR="0" lvl="0" indent="0" algn="l" rtl="0">
              <a:lnSpc>
                <a:spcPct val="100000"/>
              </a:lnSpc>
              <a:spcBef>
                <a:spcPts val="0"/>
              </a:spcBef>
              <a:spcAft>
                <a:spcPts val="0"/>
              </a:spcAft>
              <a:buClr>
                <a:srgbClr val="000000"/>
              </a:buClr>
              <a:buSzPts val="2800"/>
              <a:buFont typeface="Arial"/>
              <a:buNone/>
            </a:pP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400" b="0" i="0" u="none" strike="noStrike" cap="none" dirty="0">
                <a:solidFill>
                  <a:schemeClr val="tx1"/>
                </a:solidFill>
                <a:latin typeface="Arial"/>
                <a:ea typeface="Arial"/>
                <a:cs typeface="Arial"/>
                <a:sym typeface="Arial"/>
              </a:rPr>
              <a:t>Take a guess at how many species of this type of animal there are on Earth today!</a:t>
            </a: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50"/>
              <a:buFont typeface="Arial"/>
              <a:buNone/>
            </a:pPr>
            <a:endParaRPr sz="1350" b="0" i="0" u="none" strike="noStrike" cap="none" dirty="0">
              <a:solidFill>
                <a:schemeClr val="dk1"/>
              </a:solidFill>
              <a:latin typeface="Calibri"/>
              <a:ea typeface="Calibri"/>
              <a:cs typeface="Calibri"/>
              <a:sym typeface="Calibri"/>
            </a:endParaRPr>
          </a:p>
        </p:txBody>
      </p:sp>
      <p:pic>
        <p:nvPicPr>
          <p:cNvPr id="7" name="pasted-image.pdf">
            <a:extLst>
              <a:ext uri="{FF2B5EF4-FFF2-40B4-BE49-F238E27FC236}">
                <a16:creationId xmlns:a16="http://schemas.microsoft.com/office/drawing/2014/main" id="{EAFB2A41-BB45-EA46-A193-1868469BB825}"/>
              </a:ext>
            </a:extLst>
          </p:cNvPr>
          <p:cNvPicPr>
            <a:picLocks noChangeAspect="1"/>
          </p:cNvPicPr>
          <p:nvPr/>
        </p:nvPicPr>
        <p:blipFill>
          <a:blip r:embed="rId3"/>
          <a:stretch>
            <a:fillRect/>
          </a:stretch>
        </p:blipFill>
        <p:spPr>
          <a:xfrm flipH="1">
            <a:off x="6082080" y="3985925"/>
            <a:ext cx="2616174" cy="1759416"/>
          </a:xfrm>
          <a:prstGeom prst="rect">
            <a:avLst/>
          </a:prstGeom>
          <a:ln w="12700">
            <a:miter lim="400000"/>
          </a:ln>
        </p:spPr>
      </p:pic>
      <p:pic>
        <p:nvPicPr>
          <p:cNvPr id="8" name="pasted-image.pdf">
            <a:extLst>
              <a:ext uri="{FF2B5EF4-FFF2-40B4-BE49-F238E27FC236}">
                <a16:creationId xmlns:a16="http://schemas.microsoft.com/office/drawing/2014/main" id="{FD1828DA-BA7F-8940-B2B7-651E5F1E0BD2}"/>
              </a:ext>
            </a:extLst>
          </p:cNvPr>
          <p:cNvPicPr>
            <a:picLocks noChangeAspect="1"/>
          </p:cNvPicPr>
          <p:nvPr/>
        </p:nvPicPr>
        <p:blipFill>
          <a:blip r:embed="rId4"/>
          <a:stretch>
            <a:fillRect/>
          </a:stretch>
        </p:blipFill>
        <p:spPr>
          <a:xfrm flipH="1">
            <a:off x="5537763" y="1986385"/>
            <a:ext cx="2646762" cy="1668612"/>
          </a:xfrm>
          <a:prstGeom prst="rect">
            <a:avLst/>
          </a:prstGeom>
          <a:ln w="12700">
            <a:miter lim="400000"/>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Google Shape;943;p59"/>
          <p:cNvSpPr txBox="1">
            <a:spLocks noGrp="1"/>
          </p:cNvSpPr>
          <p:nvPr>
            <p:ph type="title" idx="4294967295"/>
          </p:nvPr>
        </p:nvSpPr>
        <p:spPr>
          <a:xfrm>
            <a:off x="614637" y="177803"/>
            <a:ext cx="7886700" cy="993775"/>
          </a:xfrm>
          <a:prstGeom prst="rect">
            <a:avLst/>
          </a:prstGeom>
          <a:noFill/>
          <a:ln>
            <a:noFill/>
          </a:ln>
        </p:spPr>
        <p:txBody>
          <a:bodyPr spcFirstLastPara="1" wrap="square" lIns="68550" tIns="34275" rIns="68550" bIns="34275" anchor="ctr" anchorCtr="0">
            <a:noAutofit/>
          </a:bodyPr>
          <a:lstStyle/>
          <a:p>
            <a:pPr marL="0" lvl="0" indent="0" algn="ctr" rtl="0">
              <a:spcBef>
                <a:spcPts val="0"/>
              </a:spcBef>
              <a:spcAft>
                <a:spcPts val="0"/>
              </a:spcAft>
              <a:buClr>
                <a:schemeClr val="dk1"/>
              </a:buClr>
              <a:buSzPts val="4400"/>
              <a:buFont typeface="Calibri"/>
              <a:buNone/>
            </a:pPr>
            <a:r>
              <a:rPr lang="en-US" sz="3200" dirty="0">
                <a:latin typeface="Arial"/>
                <a:ea typeface="Arial"/>
                <a:cs typeface="Arial"/>
                <a:sym typeface="Arial"/>
              </a:rPr>
              <a:t>There are approximately 10,000 different species of birds alive on Earth today</a:t>
            </a:r>
            <a:endParaRPr sz="3200" dirty="0">
              <a:latin typeface="Arial"/>
              <a:ea typeface="Arial"/>
              <a:cs typeface="Arial"/>
              <a:sym typeface="Arial"/>
            </a:endParaRPr>
          </a:p>
        </p:txBody>
      </p:sp>
      <p:pic>
        <p:nvPicPr>
          <p:cNvPr id="944" name="Google Shape;944;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96229" y="1294693"/>
            <a:ext cx="2035156" cy="2300812"/>
          </a:xfrm>
          <a:prstGeom prst="rect">
            <a:avLst/>
          </a:prstGeom>
          <a:noFill/>
          <a:ln>
            <a:noFill/>
          </a:ln>
        </p:spPr>
      </p:pic>
      <p:pic>
        <p:nvPicPr>
          <p:cNvPr id="945" name="Google Shape;945;p5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8776" y="3759148"/>
            <a:ext cx="2300810" cy="1804159"/>
          </a:xfrm>
          <a:prstGeom prst="rect">
            <a:avLst/>
          </a:prstGeom>
          <a:noFill/>
          <a:ln>
            <a:noFill/>
          </a:ln>
        </p:spPr>
      </p:pic>
      <p:pic>
        <p:nvPicPr>
          <p:cNvPr id="946" name="Google Shape;946;p5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889333" y="1371178"/>
            <a:ext cx="1958438" cy="1915523"/>
          </a:xfrm>
          <a:prstGeom prst="rect">
            <a:avLst/>
          </a:prstGeom>
          <a:noFill/>
          <a:ln>
            <a:noFill/>
          </a:ln>
        </p:spPr>
      </p:pic>
      <p:pic>
        <p:nvPicPr>
          <p:cNvPr id="947" name="Google Shape;947;p59"/>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778275" y="3774258"/>
            <a:ext cx="2471493" cy="1804159"/>
          </a:xfrm>
          <a:prstGeom prst="rect">
            <a:avLst/>
          </a:prstGeom>
          <a:noFill/>
          <a:ln>
            <a:noFill/>
          </a:ln>
        </p:spPr>
      </p:pic>
      <p:pic>
        <p:nvPicPr>
          <p:cNvPr id="948" name="Google Shape;948;p59"/>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5442169" y="3454362"/>
            <a:ext cx="1470770" cy="2124055"/>
          </a:xfrm>
          <a:prstGeom prst="rect">
            <a:avLst/>
          </a:prstGeom>
          <a:noFill/>
          <a:ln>
            <a:noFill/>
          </a:ln>
        </p:spPr>
      </p:pic>
      <p:pic>
        <p:nvPicPr>
          <p:cNvPr id="949" name="Google Shape;949;p59"/>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2612609" y="1339239"/>
            <a:ext cx="1959391" cy="2256266"/>
          </a:xfrm>
          <a:prstGeom prst="rect">
            <a:avLst/>
          </a:prstGeom>
          <a:noFill/>
          <a:ln>
            <a:noFill/>
          </a:ln>
        </p:spPr>
      </p:pic>
      <p:pic>
        <p:nvPicPr>
          <p:cNvPr id="950" name="Google Shape;950;p59"/>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750971" y="1365752"/>
            <a:ext cx="1959391" cy="1920950"/>
          </a:xfrm>
          <a:prstGeom prst="rect">
            <a:avLst/>
          </a:prstGeom>
          <a:noFill/>
          <a:ln>
            <a:noFill/>
          </a:ln>
        </p:spPr>
      </p:pic>
      <p:sp>
        <p:nvSpPr>
          <p:cNvPr id="951" name="Google Shape;951;p59"/>
          <p:cNvSpPr txBox="1"/>
          <p:nvPr/>
        </p:nvSpPr>
        <p:spPr>
          <a:xfrm>
            <a:off x="2419625" y="6050863"/>
            <a:ext cx="4662691" cy="61552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en-US" sz="2800" b="0" i="0" u="none" strike="noStrike" cap="none" dirty="0">
                <a:solidFill>
                  <a:srgbClr val="000000"/>
                </a:solidFill>
                <a:latin typeface="Arial"/>
                <a:ea typeface="Arial"/>
                <a:cs typeface="Arial"/>
                <a:sym typeface="Arial"/>
              </a:rPr>
              <a:t>What makes a bird a bird? </a:t>
            </a:r>
            <a:endParaRPr sz="3600" b="0" i="0" u="none" strike="noStrike" cap="none" dirty="0">
              <a:solidFill>
                <a:srgbClr val="000000"/>
              </a:solidFill>
              <a:latin typeface="Arial"/>
              <a:ea typeface="Arial"/>
              <a:cs typeface="Arial"/>
              <a:sym typeface="Arial"/>
            </a:endParaRPr>
          </a:p>
        </p:txBody>
      </p:sp>
      <p:pic>
        <p:nvPicPr>
          <p:cNvPr id="952" name="Google Shape;952;p59"/>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7162749" y="3429000"/>
            <a:ext cx="1685022" cy="2149417"/>
          </a:xfrm>
          <a:prstGeom prst="rect">
            <a:avLst/>
          </a:prstGeom>
          <a:noFill/>
          <a:ln>
            <a:noFill/>
          </a:ln>
        </p:spPr>
      </p:pic>
      <p:pic>
        <p:nvPicPr>
          <p:cNvPr id="13" name="Picture 12">
            <a:extLst>
              <a:ext uri="{FF2B5EF4-FFF2-40B4-BE49-F238E27FC236}">
                <a16:creationId xmlns:a16="http://schemas.microsoft.com/office/drawing/2014/main" id="{3AF2F268-B1DE-4E37-A237-37CCB49F580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313807" y="5646660"/>
            <a:ext cx="1035122" cy="891044"/>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95"/>
          <p:cNvSpPr txBox="1">
            <a:spLocks noGrp="1"/>
          </p:cNvSpPr>
          <p:nvPr>
            <p:ph type="title" idx="4294967295"/>
          </p:nvPr>
        </p:nvSpPr>
        <p:spPr>
          <a:xfrm>
            <a:off x="602673" y="399660"/>
            <a:ext cx="7886700" cy="993775"/>
          </a:xfrm>
          <a:prstGeom prst="rect">
            <a:avLst/>
          </a:prstGeom>
          <a:noFill/>
          <a:ln>
            <a:noFill/>
          </a:ln>
        </p:spPr>
        <p:txBody>
          <a:bodyPr spcFirstLastPara="1" wrap="square" lIns="68550" tIns="34275" rIns="68550" bIns="34275" anchor="ctr" anchorCtr="0">
            <a:noAutofit/>
          </a:bodyPr>
          <a:lstStyle/>
          <a:p>
            <a:pPr marL="0" lvl="0" indent="0" algn="ctr" rtl="0">
              <a:lnSpc>
                <a:spcPct val="90000"/>
              </a:lnSpc>
              <a:spcBef>
                <a:spcPts val="0"/>
              </a:spcBef>
              <a:spcAft>
                <a:spcPts val="0"/>
              </a:spcAft>
              <a:buClr>
                <a:schemeClr val="dk1"/>
              </a:buClr>
              <a:buSzPts val="4400"/>
              <a:buNone/>
            </a:pPr>
            <a:r>
              <a:rPr lang="en-US" sz="3600" dirty="0">
                <a:latin typeface="Arial"/>
                <a:ea typeface="Arial"/>
                <a:cs typeface="Arial"/>
                <a:sym typeface="Arial"/>
              </a:rPr>
              <a:t>What defines a bird? </a:t>
            </a:r>
            <a:endParaRPr sz="3600" dirty="0">
              <a:latin typeface="Arial"/>
              <a:ea typeface="Arial"/>
              <a:cs typeface="Arial"/>
              <a:sym typeface="Arial"/>
            </a:endParaRPr>
          </a:p>
        </p:txBody>
      </p:sp>
      <p:sp>
        <p:nvSpPr>
          <p:cNvPr id="960" name="Google Shape;960;p95"/>
          <p:cNvSpPr txBox="1"/>
          <p:nvPr/>
        </p:nvSpPr>
        <p:spPr>
          <a:xfrm>
            <a:off x="628650" y="2701636"/>
            <a:ext cx="7886700" cy="2481801"/>
          </a:xfrm>
          <a:prstGeom prst="rect">
            <a:avLst/>
          </a:prstGeom>
          <a:no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 write down class ideas here]</a:t>
            </a:r>
            <a:endParaRPr sz="135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50"/>
              <a:buFont typeface="Arial"/>
              <a:buNone/>
            </a:pPr>
            <a:endParaRPr sz="135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50"/>
              <a:buFont typeface="Arial"/>
              <a:buNone/>
            </a:pPr>
            <a:endParaRPr sz="1350" b="0" i="0" u="none" strike="noStrike" cap="none" dirty="0">
              <a:solidFill>
                <a:schemeClr val="dk1"/>
              </a:solidFill>
              <a:latin typeface="Calibri"/>
              <a:ea typeface="Calibri"/>
              <a:cs typeface="Calibri"/>
              <a:sym typeface="Calibri"/>
            </a:endParaRPr>
          </a:p>
        </p:txBody>
      </p:sp>
      <p:sp>
        <p:nvSpPr>
          <p:cNvPr id="961" name="Google Shape;961;p95"/>
          <p:cNvSpPr txBox="1"/>
          <p:nvPr/>
        </p:nvSpPr>
        <p:spPr>
          <a:xfrm>
            <a:off x="1800508" y="4907145"/>
            <a:ext cx="6117749"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dirty="0">
                <a:solidFill>
                  <a:schemeClr val="tx1"/>
                </a:solidFill>
                <a:latin typeface="Arial"/>
                <a:ea typeface="Arial"/>
                <a:cs typeface="Arial"/>
                <a:sym typeface="Arial"/>
              </a:rPr>
              <a:t>Write your ideas in </a:t>
            </a:r>
            <a:r>
              <a:rPr lang="en-US" sz="2800" b="1" i="0" u="none" strike="noStrike" cap="none" dirty="0">
                <a:solidFill>
                  <a:schemeClr val="tx1"/>
                </a:solidFill>
                <a:latin typeface="Arial"/>
                <a:ea typeface="Arial"/>
                <a:cs typeface="Arial"/>
                <a:sym typeface="Arial"/>
              </a:rPr>
              <a:t>Doodle Box H</a:t>
            </a:r>
            <a:r>
              <a:rPr lang="en-US" sz="2800" b="0" i="0" u="none" strike="noStrike" cap="none" dirty="0">
                <a:solidFill>
                  <a:schemeClr val="tx1"/>
                </a:solidFill>
                <a:latin typeface="Arial"/>
                <a:ea typeface="Arial"/>
                <a:cs typeface="Arial"/>
                <a:sym typeface="Arial"/>
              </a:rPr>
              <a:t>.</a:t>
            </a:r>
            <a:endParaRPr sz="2800" b="0" i="0" u="none" strike="noStrike" cap="none" dirty="0">
              <a:solidFill>
                <a:schemeClr val="tx1"/>
              </a:solidFill>
              <a:latin typeface="Arial"/>
              <a:ea typeface="Arial"/>
              <a:cs typeface="Arial"/>
              <a:sym typeface="Arial"/>
            </a:endParaRPr>
          </a:p>
        </p:txBody>
      </p:sp>
      <p:sp>
        <p:nvSpPr>
          <p:cNvPr id="963" name="Google Shape;963;p95"/>
          <p:cNvSpPr/>
          <p:nvPr/>
        </p:nvSpPr>
        <p:spPr>
          <a:xfrm>
            <a:off x="602673" y="1755148"/>
            <a:ext cx="790312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200" b="0" i="0" u="none" strike="noStrike" cap="none" dirty="0">
                <a:solidFill>
                  <a:schemeClr val="tx1"/>
                </a:solidFill>
                <a:latin typeface="Arial"/>
                <a:ea typeface="Arial"/>
                <a:cs typeface="Arial"/>
                <a:sym typeface="Arial"/>
              </a:rPr>
              <a:t>What are some defining features of birds? </a:t>
            </a:r>
            <a:endParaRPr sz="3200" b="0" i="0" u="none" strike="noStrike" cap="none" dirty="0">
              <a:solidFill>
                <a:schemeClr val="tx1"/>
              </a:solidFill>
              <a:latin typeface="Arial"/>
              <a:ea typeface="Arial"/>
              <a:cs typeface="Arial"/>
              <a:sym typeface="Arial"/>
            </a:endParaRPr>
          </a:p>
        </p:txBody>
      </p:sp>
      <p:pic>
        <p:nvPicPr>
          <p:cNvPr id="7" name="Picture 6">
            <a:extLst>
              <a:ext uri="{FF2B5EF4-FFF2-40B4-BE49-F238E27FC236}">
                <a16:creationId xmlns:a16="http://schemas.microsoft.com/office/drawing/2014/main" id="{94A7C34A-7770-4D72-8F49-62C7E13AF30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9758" y="4539282"/>
            <a:ext cx="1052623" cy="891043"/>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67"/>
        <p:cNvGrpSpPr/>
        <p:nvPr/>
      </p:nvGrpSpPr>
      <p:grpSpPr>
        <a:xfrm>
          <a:off x="0" y="0"/>
          <a:ext cx="0" cy="0"/>
          <a:chOff x="0" y="0"/>
          <a:chExt cx="0" cy="0"/>
        </a:xfrm>
      </p:grpSpPr>
      <p:sp>
        <p:nvSpPr>
          <p:cNvPr id="968" name="Google Shape;968;p96"/>
          <p:cNvSpPr txBox="1">
            <a:spLocks noGrp="1"/>
          </p:cNvSpPr>
          <p:nvPr>
            <p:ph type="title" idx="4294967295"/>
          </p:nvPr>
        </p:nvSpPr>
        <p:spPr>
          <a:xfrm>
            <a:off x="628650" y="342632"/>
            <a:ext cx="7886700" cy="1381125"/>
          </a:xfrm>
          <a:prstGeom prst="rect">
            <a:avLst/>
          </a:prstGeom>
          <a:noFill/>
          <a:ln>
            <a:noFill/>
          </a:ln>
        </p:spPr>
        <p:txBody>
          <a:bodyPr spcFirstLastPara="1" wrap="square" lIns="68550" tIns="34275" rIns="68550" bIns="34275" anchor="ctr" anchorCtr="0">
            <a:noAutofit/>
          </a:bodyPr>
          <a:lstStyle/>
          <a:p>
            <a:pPr marL="0" lvl="0" indent="0" algn="ctr" rtl="0">
              <a:lnSpc>
                <a:spcPct val="90000"/>
              </a:lnSpc>
              <a:spcBef>
                <a:spcPts val="0"/>
              </a:spcBef>
              <a:spcAft>
                <a:spcPts val="0"/>
              </a:spcAft>
              <a:buClr>
                <a:schemeClr val="dk1"/>
              </a:buClr>
              <a:buSzPts val="4400"/>
              <a:buNone/>
            </a:pPr>
            <a:r>
              <a:rPr lang="en-US" sz="3600" dirty="0">
                <a:latin typeface="Arial"/>
                <a:ea typeface="Arial"/>
                <a:cs typeface="Arial"/>
                <a:sym typeface="Arial"/>
              </a:rPr>
              <a:t>Where did modern birds come from? </a:t>
            </a:r>
            <a:endParaRPr sz="3600" dirty="0">
              <a:latin typeface="Arial"/>
              <a:ea typeface="Arial"/>
              <a:cs typeface="Arial"/>
              <a:sym typeface="Arial"/>
            </a:endParaRPr>
          </a:p>
        </p:txBody>
      </p:sp>
      <p:sp>
        <p:nvSpPr>
          <p:cNvPr id="969" name="Google Shape;969;p96"/>
          <p:cNvSpPr txBox="1"/>
          <p:nvPr/>
        </p:nvSpPr>
        <p:spPr>
          <a:xfrm>
            <a:off x="628650" y="1302881"/>
            <a:ext cx="8335108" cy="4791610"/>
          </a:xfrm>
          <a:prstGeom prst="rect">
            <a:avLst/>
          </a:prstGeom>
          <a:noFill/>
          <a:ln>
            <a:noFill/>
          </a:ln>
        </p:spPr>
        <p:txBody>
          <a:bodyPr spcFirstLastPara="1" wrap="square" lIns="68550" tIns="34275" rIns="68550" bIns="34275" anchor="ctr" anchorCtr="0">
            <a:noAutofit/>
          </a:bodyPr>
          <a:lstStyle/>
          <a:p>
            <a:pPr marL="428625" marR="0" lvl="0" indent="-428625" algn="l" rtl="0">
              <a:lnSpc>
                <a:spcPct val="100000"/>
              </a:lnSpc>
              <a:spcBef>
                <a:spcPts val="0"/>
              </a:spcBef>
              <a:spcAft>
                <a:spcPts val="0"/>
              </a:spcAft>
              <a:buClr>
                <a:schemeClr val="dk1"/>
              </a:buClr>
              <a:buSzPts val="4290"/>
              <a:buFont typeface="Arial"/>
              <a:buChar char="•"/>
            </a:pPr>
            <a:r>
              <a:rPr lang="en-US" sz="2800" b="0" i="0" u="none" strike="noStrike" cap="none" dirty="0">
                <a:solidFill>
                  <a:schemeClr val="tx1"/>
                </a:solidFill>
                <a:latin typeface="Arial"/>
                <a:ea typeface="Arial"/>
                <a:cs typeface="Arial"/>
                <a:sym typeface="Arial"/>
              </a:rPr>
              <a:t>Let’s go backward in time. Right now, on Earth there are ~10K bird species.</a:t>
            </a:r>
            <a:br>
              <a:rPr lang="en-US" sz="2800" b="0" i="0" u="none" strike="noStrike" cap="none" dirty="0">
                <a:solidFill>
                  <a:schemeClr val="tx1"/>
                </a:solidFill>
                <a:latin typeface="Arial"/>
                <a:ea typeface="Arial"/>
                <a:cs typeface="Arial"/>
                <a:sym typeface="Arial"/>
              </a:rPr>
            </a:br>
            <a:endParaRPr sz="2800" b="0" i="0" u="none" strike="noStrike" cap="none" dirty="0">
              <a:solidFill>
                <a:schemeClr val="tx1"/>
              </a:solidFill>
              <a:latin typeface="Arial"/>
              <a:ea typeface="Arial"/>
              <a:cs typeface="Arial"/>
              <a:sym typeface="Arial"/>
            </a:endParaRPr>
          </a:p>
          <a:p>
            <a:pPr marL="428625" lvl="0" indent="-428625">
              <a:buClr>
                <a:schemeClr val="dk1"/>
              </a:buClr>
              <a:buSzPts val="4290"/>
              <a:buFont typeface="Arial"/>
              <a:buChar char="•"/>
            </a:pPr>
            <a:r>
              <a:rPr lang="en-US" sz="2800" b="0" i="0" u="none" strike="noStrike" cap="none" dirty="0">
                <a:solidFill>
                  <a:schemeClr val="tx1"/>
                </a:solidFill>
                <a:latin typeface="Arial"/>
                <a:ea typeface="Arial"/>
                <a:cs typeface="Arial"/>
                <a:sym typeface="Arial"/>
              </a:rPr>
              <a:t>At the </a:t>
            </a:r>
            <a:r>
              <a:rPr lang="en-US" sz="2800" b="0" i="1" u="none" strike="noStrike" cap="none" dirty="0">
                <a:solidFill>
                  <a:schemeClr val="tx1"/>
                </a:solidFill>
                <a:latin typeface="Arial"/>
                <a:ea typeface="Arial"/>
                <a:cs typeface="Arial"/>
                <a:sym typeface="Arial"/>
              </a:rPr>
              <a:t>beginning</a:t>
            </a:r>
            <a:r>
              <a:rPr lang="en-US" sz="2800" b="0" i="0" u="none" strike="noStrike" cap="none" dirty="0">
                <a:solidFill>
                  <a:schemeClr val="tx1"/>
                </a:solidFill>
                <a:latin typeface="Arial"/>
                <a:ea typeface="Arial"/>
                <a:cs typeface="Arial"/>
                <a:sym typeface="Arial"/>
              </a:rPr>
              <a:t> of </a:t>
            </a:r>
            <a:r>
              <a:rPr lang="en-US" sz="2800" dirty="0">
                <a:solidFill>
                  <a:schemeClr val="tx1"/>
                </a:solidFill>
              </a:rPr>
              <a:t>the Mesozoic, known as the  </a:t>
            </a:r>
            <a:r>
              <a:rPr lang="en-US" sz="2800" b="0" i="0" u="none" strike="noStrike" cap="none" dirty="0">
                <a:solidFill>
                  <a:schemeClr val="tx1"/>
                </a:solidFill>
                <a:latin typeface="Arial"/>
                <a:ea typeface="Arial"/>
                <a:cs typeface="Arial"/>
                <a:sym typeface="Arial"/>
              </a:rPr>
              <a:t>“age of dinosaurs”, there were no animals on Earth that looked like birds.</a:t>
            </a:r>
            <a:br>
              <a:rPr lang="en-US" sz="2800" b="0" i="0" u="none" strike="noStrike" cap="none" dirty="0">
                <a:solidFill>
                  <a:schemeClr val="tx1"/>
                </a:solidFill>
                <a:latin typeface="Arial"/>
                <a:ea typeface="Arial"/>
                <a:cs typeface="Arial"/>
                <a:sym typeface="Arial"/>
              </a:rPr>
            </a:br>
            <a:endParaRPr sz="2000" b="0" i="0" u="none" strike="noStrike" cap="none" dirty="0">
              <a:solidFill>
                <a:schemeClr val="tx1"/>
              </a:solidFill>
              <a:latin typeface="Arial"/>
              <a:ea typeface="Arial"/>
              <a:cs typeface="Arial"/>
              <a:sym typeface="Arial"/>
            </a:endParaRPr>
          </a:p>
          <a:p>
            <a:pPr marL="342900" marR="0" lvl="1" indent="0" algn="l" rtl="0">
              <a:lnSpc>
                <a:spcPct val="100000"/>
              </a:lnSpc>
              <a:spcBef>
                <a:spcPts val="0"/>
              </a:spcBef>
              <a:spcAft>
                <a:spcPts val="0"/>
              </a:spcAft>
              <a:buNone/>
            </a:pPr>
            <a:r>
              <a:rPr lang="en-US" sz="2000" b="1" i="0" u="none" strike="noStrike" cap="none" dirty="0">
                <a:solidFill>
                  <a:schemeClr val="tx1"/>
                </a:solidFill>
                <a:latin typeface="Arial"/>
                <a:ea typeface="Arial"/>
                <a:cs typeface="Arial"/>
                <a:sym typeface="Arial"/>
              </a:rPr>
              <a:t>*NOTE: </a:t>
            </a:r>
            <a:r>
              <a:rPr lang="en-US" sz="2000" b="0" i="0" u="none" strike="noStrike" cap="none" dirty="0">
                <a:solidFill>
                  <a:schemeClr val="tx1"/>
                </a:solidFill>
                <a:latin typeface="Arial"/>
                <a:ea typeface="Arial"/>
                <a:cs typeface="Arial"/>
                <a:sym typeface="Arial"/>
              </a:rPr>
              <a:t>Mesozoic lasted from 245-65 million years ago, split up into Triassic, Jurassic, and Cretaceous. The meteor that caused the </a:t>
            </a:r>
            <a:r>
              <a:rPr lang="en-US" sz="2000" b="0" i="0" u="none" strike="noStrike" cap="none" dirty="0" err="1">
                <a:solidFill>
                  <a:schemeClr val="tx1"/>
                </a:solidFill>
                <a:latin typeface="Arial"/>
                <a:ea typeface="Arial"/>
                <a:cs typeface="Arial"/>
                <a:sym typeface="Arial"/>
              </a:rPr>
              <a:t>dino</a:t>
            </a:r>
            <a:r>
              <a:rPr lang="en-US" sz="2000" b="0" i="0" u="none" strike="noStrike" cap="none" dirty="0">
                <a:solidFill>
                  <a:schemeClr val="tx1"/>
                </a:solidFill>
                <a:latin typeface="Arial"/>
                <a:ea typeface="Arial"/>
                <a:cs typeface="Arial"/>
                <a:sym typeface="Arial"/>
              </a:rPr>
              <a:t> extinction happened at the end of the Cretaceous. </a:t>
            </a:r>
            <a:endParaRPr sz="2000" b="0" i="0" u="none" strike="noStrike" cap="none" dirty="0">
              <a:solidFill>
                <a:schemeClr val="tx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1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2200"/>
              <a:buFont typeface="Calibri"/>
              <a:buNone/>
            </a:pPr>
            <a:r>
              <a:rPr lang="en-US" dirty="0"/>
              <a:t>Phenomenon – Question - Model</a:t>
            </a:r>
            <a:endParaRPr dirty="0"/>
          </a:p>
        </p:txBody>
      </p:sp>
      <p:sp>
        <p:nvSpPr>
          <p:cNvPr id="583" name="Google Shape;583;p18"/>
          <p:cNvSpPr txBox="1">
            <a:spLocks noGrp="1"/>
          </p:cNvSpPr>
          <p:nvPr>
            <p:ph type="body" sz="quarter" idx="10"/>
          </p:nvPr>
        </p:nvSpPr>
        <p:spPr>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00000"/>
              </a:lnSpc>
              <a:spcBef>
                <a:spcPts val="0"/>
              </a:spcBef>
              <a:spcAft>
                <a:spcPts val="0"/>
              </a:spcAft>
              <a:buClr>
                <a:schemeClr val="dk1"/>
              </a:buClr>
              <a:buSzPct val="100000"/>
              <a:buNone/>
            </a:pPr>
            <a:r>
              <a:rPr lang="en-US" sz="2900" b="1" dirty="0">
                <a:latin typeface="Arial"/>
                <a:ea typeface="Arial"/>
                <a:cs typeface="Arial"/>
                <a:sym typeface="Arial"/>
              </a:rPr>
              <a:t>Model for Changes in Biodiversity over time (Extinction &amp; Speciation)</a:t>
            </a:r>
            <a:endParaRPr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endParaRPr sz="2300" b="1" dirty="0">
              <a:latin typeface="Arial"/>
              <a:ea typeface="Arial"/>
              <a:cs typeface="Arial"/>
              <a:sym typeface="Arial"/>
            </a:endParaRPr>
          </a:p>
          <a:p>
            <a:pPr marL="0" lvl="0" indent="0" algn="l" rtl="0">
              <a:lnSpc>
                <a:spcPct val="120000"/>
              </a:lnSpc>
              <a:spcBef>
                <a:spcPts val="0"/>
              </a:spcBef>
              <a:spcAft>
                <a:spcPts val="0"/>
              </a:spcAft>
              <a:buClr>
                <a:schemeClr val="dk1"/>
              </a:buClr>
              <a:buSzPct val="100000"/>
              <a:buNone/>
            </a:pPr>
            <a:r>
              <a:rPr lang="en-US" sz="2300" b="1" dirty="0">
                <a:latin typeface="Arial"/>
                <a:ea typeface="Arial"/>
                <a:cs typeface="Arial"/>
                <a:sym typeface="Arial"/>
              </a:rPr>
              <a:t>Phenomenon: </a:t>
            </a:r>
            <a:r>
              <a:rPr lang="en-US" sz="2300" dirty="0">
                <a:latin typeface="Arial"/>
                <a:ea typeface="Arial"/>
                <a:cs typeface="Arial"/>
                <a:sym typeface="Arial"/>
              </a:rPr>
              <a:t>The pattern of unity and biodiversity observed on Earth today has existed in the long history of life on Earth as evident by the fossil record. Over time, the number of species on Earth has fluctuated, going up and down over time. </a:t>
            </a:r>
            <a:endParaRPr dirty="0">
              <a:latin typeface="Arial"/>
              <a:ea typeface="Arial"/>
              <a:cs typeface="Arial"/>
              <a:sym typeface="Arial"/>
            </a:endParaRPr>
          </a:p>
          <a:p>
            <a:pPr marL="0" lvl="0" indent="0" algn="l" rtl="0">
              <a:lnSpc>
                <a:spcPct val="120000"/>
              </a:lnSpc>
              <a:spcBef>
                <a:spcPts val="0"/>
              </a:spcBef>
              <a:spcAft>
                <a:spcPts val="0"/>
              </a:spcAft>
              <a:buClr>
                <a:schemeClr val="dk1"/>
              </a:buClr>
              <a:buSzPct val="100000"/>
              <a:buNone/>
            </a:pPr>
            <a:endParaRPr sz="2300" b="1" dirty="0">
              <a:latin typeface="Arial"/>
              <a:ea typeface="Arial"/>
              <a:cs typeface="Arial"/>
              <a:sym typeface="Arial"/>
            </a:endParaRPr>
          </a:p>
          <a:p>
            <a:pPr marL="0" lvl="0" indent="0" algn="l" rtl="0">
              <a:lnSpc>
                <a:spcPct val="120000"/>
              </a:lnSpc>
              <a:spcBef>
                <a:spcPts val="0"/>
              </a:spcBef>
              <a:spcAft>
                <a:spcPts val="0"/>
              </a:spcAft>
              <a:buClr>
                <a:schemeClr val="dk1"/>
              </a:buClr>
              <a:buSzPct val="100000"/>
              <a:buNone/>
            </a:pPr>
            <a:r>
              <a:rPr lang="en-US" sz="2300" b="1" dirty="0">
                <a:latin typeface="Arial"/>
                <a:ea typeface="Arial"/>
                <a:cs typeface="Arial"/>
                <a:sym typeface="Arial"/>
              </a:rPr>
              <a:t>Question: </a:t>
            </a:r>
            <a:r>
              <a:rPr lang="en-US" sz="2300" dirty="0">
                <a:latin typeface="Arial"/>
                <a:ea typeface="Arial"/>
                <a:cs typeface="Arial"/>
                <a:sym typeface="Arial"/>
              </a:rPr>
              <a:t>What happens when the number of species on Earth changes and specifically how do new species form?</a:t>
            </a:r>
            <a:endParaRPr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endParaRPr sz="2300" dirty="0">
              <a:latin typeface="Arial"/>
              <a:ea typeface="Arial"/>
              <a:cs typeface="Arial"/>
              <a:sym typeface="Arial"/>
            </a:endParaRPr>
          </a:p>
          <a:p>
            <a:pPr marL="742950" lvl="1" indent="-274796" algn="l" rtl="0">
              <a:lnSpc>
                <a:spcPct val="120000"/>
              </a:lnSpc>
              <a:spcBef>
                <a:spcPts val="0"/>
              </a:spcBef>
              <a:spcAft>
                <a:spcPts val="0"/>
              </a:spcAft>
              <a:buClr>
                <a:schemeClr val="dk1"/>
              </a:buClr>
              <a:buSzPct val="100000"/>
              <a:buChar char="–"/>
            </a:pPr>
            <a:r>
              <a:rPr lang="en-US" sz="2300" b="1" dirty="0">
                <a:latin typeface="Arial"/>
                <a:ea typeface="Arial"/>
                <a:cs typeface="Arial"/>
                <a:sym typeface="Arial"/>
              </a:rPr>
              <a:t>Sub-Phenomenon: </a:t>
            </a:r>
            <a:r>
              <a:rPr lang="en-US" sz="2300" dirty="0">
                <a:latin typeface="Arial"/>
                <a:ea typeface="Arial"/>
                <a:cs typeface="Arial"/>
                <a:sym typeface="Arial"/>
              </a:rPr>
              <a:t>Modern birds are believed to be descendants of ancient dinosaurs. </a:t>
            </a:r>
            <a:endParaRPr sz="2300" b="1" dirty="0">
              <a:latin typeface="Arial"/>
              <a:ea typeface="Arial"/>
              <a:cs typeface="Arial"/>
              <a:sym typeface="Arial"/>
            </a:endParaRPr>
          </a:p>
          <a:p>
            <a:pPr marL="457200" lvl="1" indent="0" algn="l" rtl="0">
              <a:lnSpc>
                <a:spcPct val="120000"/>
              </a:lnSpc>
              <a:spcBef>
                <a:spcPts val="0"/>
              </a:spcBef>
              <a:spcAft>
                <a:spcPts val="0"/>
              </a:spcAft>
              <a:buClr>
                <a:schemeClr val="dk1"/>
              </a:buClr>
              <a:buSzPct val="100000"/>
              <a:buNone/>
            </a:pPr>
            <a:endParaRPr sz="2300" dirty="0">
              <a:latin typeface="Arial"/>
              <a:ea typeface="Arial"/>
              <a:cs typeface="Arial"/>
              <a:sym typeface="Arial"/>
            </a:endParaRPr>
          </a:p>
          <a:p>
            <a:pPr marL="742950" lvl="1" indent="-274796" algn="l" rtl="0">
              <a:lnSpc>
                <a:spcPct val="100000"/>
              </a:lnSpc>
              <a:spcBef>
                <a:spcPts val="322"/>
              </a:spcBef>
              <a:spcAft>
                <a:spcPts val="0"/>
              </a:spcAft>
              <a:buClr>
                <a:schemeClr val="dk1"/>
              </a:buClr>
              <a:buSzPct val="100000"/>
              <a:buChar char="–"/>
            </a:pPr>
            <a:r>
              <a:rPr lang="en-US" sz="2300" b="1" dirty="0">
                <a:latin typeface="Arial"/>
                <a:ea typeface="Arial"/>
                <a:cs typeface="Arial"/>
                <a:sym typeface="Arial"/>
              </a:rPr>
              <a:t>Sub-Question: </a:t>
            </a:r>
            <a:r>
              <a:rPr lang="en-US" sz="2300" dirty="0">
                <a:latin typeface="Arial"/>
                <a:ea typeface="Arial"/>
                <a:cs typeface="Arial"/>
                <a:sym typeface="Arial"/>
              </a:rPr>
              <a:t>Where did all these different species of birds come from?</a:t>
            </a:r>
            <a:endParaRPr sz="2300"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endParaRPr sz="2300"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r>
              <a:rPr lang="en-US" sz="2300" b="1" dirty="0">
                <a:latin typeface="Arial"/>
                <a:ea typeface="Arial"/>
                <a:cs typeface="Arial"/>
                <a:sym typeface="Arial"/>
              </a:rPr>
              <a:t>Model: </a:t>
            </a:r>
            <a:endParaRPr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endParaRPr sz="2300" b="1" dirty="0">
              <a:latin typeface="Arial"/>
              <a:ea typeface="Arial"/>
              <a:cs typeface="Arial"/>
              <a:sym typeface="Arial"/>
            </a:endParaRPr>
          </a:p>
          <a:p>
            <a:pPr marL="457200" lvl="0" indent="-446722" algn="l" rtl="0">
              <a:lnSpc>
                <a:spcPct val="120000"/>
              </a:lnSpc>
              <a:spcBef>
                <a:spcPts val="0"/>
              </a:spcBef>
              <a:spcAft>
                <a:spcPts val="0"/>
              </a:spcAft>
              <a:buClr>
                <a:schemeClr val="dk1"/>
              </a:buClr>
              <a:buSzPct val="100000"/>
              <a:buAutoNum type="arabicPeriod"/>
            </a:pPr>
            <a:r>
              <a:rPr lang="en-US" sz="2200" dirty="0">
                <a:latin typeface="Arial"/>
                <a:ea typeface="Arial"/>
                <a:cs typeface="Arial"/>
                <a:sym typeface="Arial"/>
              </a:rPr>
              <a:t>New species come from existing species.</a:t>
            </a:r>
            <a:endParaRPr dirty="0">
              <a:latin typeface="Arial"/>
              <a:ea typeface="Arial"/>
              <a:cs typeface="Arial"/>
              <a:sym typeface="Arial"/>
            </a:endParaRPr>
          </a:p>
          <a:p>
            <a:pPr marL="457200" lvl="0" indent="-446722" algn="l" rtl="0">
              <a:lnSpc>
                <a:spcPct val="120000"/>
              </a:lnSpc>
              <a:spcBef>
                <a:spcPts val="0"/>
              </a:spcBef>
              <a:spcAft>
                <a:spcPts val="0"/>
              </a:spcAft>
              <a:buSzPct val="100000"/>
              <a:buAutoNum type="arabicPeriod"/>
            </a:pPr>
            <a:r>
              <a:rPr lang="en-US" sz="2200" dirty="0">
                <a:latin typeface="Arial"/>
                <a:ea typeface="Arial"/>
                <a:cs typeface="Arial"/>
                <a:sym typeface="Arial"/>
              </a:rPr>
              <a:t>New species come about when existing species branch off and each branch changes over time. Those branches may persist in a similar form, change, branch again, or go extinct. </a:t>
            </a:r>
            <a:endParaRPr dirty="0">
              <a:latin typeface="Arial"/>
              <a:ea typeface="Arial"/>
              <a:cs typeface="Arial"/>
              <a:sym typeface="Arial"/>
            </a:endParaRPr>
          </a:p>
          <a:p>
            <a:pPr marL="457200" lvl="0" indent="-446722" algn="l" rtl="0">
              <a:lnSpc>
                <a:spcPct val="120000"/>
              </a:lnSpc>
              <a:spcBef>
                <a:spcPts val="0"/>
              </a:spcBef>
              <a:spcAft>
                <a:spcPts val="0"/>
              </a:spcAft>
              <a:buSzPct val="100000"/>
              <a:buAutoNum type="arabicPeriod"/>
            </a:pPr>
            <a:r>
              <a:rPr lang="en-US" sz="2200" dirty="0">
                <a:latin typeface="Arial"/>
                <a:ea typeface="Arial"/>
                <a:cs typeface="Arial"/>
                <a:sym typeface="Arial"/>
              </a:rPr>
              <a:t>When one group of organisms is separated into different populations, the separated populations may be under different natural selection pressures, leading to a change in traits over time.  </a:t>
            </a:r>
            <a:endParaRPr dirty="0">
              <a:latin typeface="Arial"/>
              <a:ea typeface="Arial"/>
              <a:cs typeface="Arial"/>
              <a:sym typeface="Arial"/>
            </a:endParaRPr>
          </a:p>
          <a:p>
            <a:pPr marL="457200" lvl="0" indent="-446722" algn="l" rtl="0">
              <a:lnSpc>
                <a:spcPct val="120000"/>
              </a:lnSpc>
              <a:spcBef>
                <a:spcPts val="0"/>
              </a:spcBef>
              <a:spcAft>
                <a:spcPts val="0"/>
              </a:spcAft>
              <a:buSzPct val="100000"/>
              <a:buAutoNum type="arabicPeriod"/>
            </a:pPr>
            <a:r>
              <a:rPr lang="en-US" sz="2200" dirty="0">
                <a:latin typeface="Arial"/>
                <a:ea typeface="Arial"/>
                <a:cs typeface="Arial"/>
                <a:sym typeface="Arial"/>
              </a:rPr>
              <a:t>When the changes between populations are such that they can no longer mate and produce fertile offspring, they are considered distinct species. </a:t>
            </a:r>
            <a:endParaRPr sz="2200" dirty="0">
              <a:latin typeface="Arial"/>
              <a:ea typeface="Arial"/>
              <a:cs typeface="Arial"/>
              <a:sym typeface="Arial"/>
            </a:endParaRPr>
          </a:p>
          <a:p>
            <a:pPr marL="0" lvl="0" indent="0" algn="l" rtl="0">
              <a:lnSpc>
                <a:spcPct val="100000"/>
              </a:lnSpc>
              <a:spcBef>
                <a:spcPts val="322"/>
              </a:spcBef>
              <a:spcAft>
                <a:spcPts val="0"/>
              </a:spcAft>
              <a:buClr>
                <a:schemeClr val="dk1"/>
              </a:buClr>
              <a:buSzPct val="100000"/>
              <a:buNone/>
            </a:pPr>
            <a:endParaRPr sz="2300" b="1" dirty="0">
              <a:latin typeface="Arial"/>
              <a:ea typeface="Arial"/>
              <a:cs typeface="Arial"/>
              <a:sym typeface="Arial"/>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73"/>
        <p:cNvGrpSpPr/>
        <p:nvPr/>
      </p:nvGrpSpPr>
      <p:grpSpPr>
        <a:xfrm>
          <a:off x="0" y="0"/>
          <a:ext cx="0" cy="0"/>
          <a:chOff x="0" y="0"/>
          <a:chExt cx="0" cy="0"/>
        </a:xfrm>
      </p:grpSpPr>
      <p:sp>
        <p:nvSpPr>
          <p:cNvPr id="974" name="Google Shape;974;p107"/>
          <p:cNvSpPr txBox="1">
            <a:spLocks noGrp="1"/>
          </p:cNvSpPr>
          <p:nvPr>
            <p:ph type="title" idx="4294967295"/>
          </p:nvPr>
        </p:nvSpPr>
        <p:spPr>
          <a:xfrm>
            <a:off x="316523" y="301625"/>
            <a:ext cx="8510953"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ct val="45454"/>
              <a:buNone/>
            </a:pPr>
            <a:r>
              <a:rPr lang="en-US" sz="3200" dirty="0">
                <a:latin typeface="Arial"/>
                <a:ea typeface="Arial"/>
                <a:cs typeface="Arial"/>
                <a:sym typeface="Arial"/>
              </a:rPr>
              <a:t>We often hear that “birds came from dinosaurs”</a:t>
            </a:r>
            <a:endParaRPr sz="3200" dirty="0">
              <a:latin typeface="Arial"/>
              <a:ea typeface="Arial"/>
              <a:cs typeface="Arial"/>
              <a:sym typeface="Arial"/>
            </a:endParaRPr>
          </a:p>
        </p:txBody>
      </p:sp>
      <p:sp>
        <p:nvSpPr>
          <p:cNvPr id="975" name="Google Shape;975;p107"/>
          <p:cNvSpPr txBox="1">
            <a:spLocks noGrp="1"/>
          </p:cNvSpPr>
          <p:nvPr>
            <p:ph type="body" idx="4294967295"/>
          </p:nvPr>
        </p:nvSpPr>
        <p:spPr>
          <a:xfrm>
            <a:off x="1528518" y="1600345"/>
            <a:ext cx="7123112" cy="4384675"/>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0"/>
              </a:spcBef>
              <a:spcAft>
                <a:spcPts val="0"/>
              </a:spcAft>
              <a:buClr>
                <a:schemeClr val="dk1"/>
              </a:buClr>
              <a:buSzPts val="3600"/>
              <a:buNone/>
            </a:pPr>
            <a:endParaRPr dirty="0"/>
          </a:p>
          <a:p>
            <a:pPr marL="0" indent="0">
              <a:lnSpc>
                <a:spcPct val="90000"/>
              </a:lnSpc>
              <a:spcBef>
                <a:spcPts val="750"/>
              </a:spcBef>
              <a:buSzPts val="3600"/>
              <a:buNone/>
            </a:pPr>
            <a:r>
              <a:rPr lang="en-US" sz="2700" dirty="0">
                <a:latin typeface="Arial"/>
                <a:ea typeface="Arial"/>
                <a:cs typeface="Arial"/>
                <a:sym typeface="Arial"/>
              </a:rPr>
              <a:t>What does that mean to you? Write your ideas in </a:t>
            </a:r>
            <a:r>
              <a:rPr lang="en-US" sz="2700" b="1" dirty="0">
                <a:latin typeface="Arial"/>
                <a:ea typeface="Arial"/>
                <a:cs typeface="Arial"/>
                <a:sym typeface="Arial"/>
              </a:rPr>
              <a:t>Doodle Box I</a:t>
            </a:r>
            <a:r>
              <a:rPr lang="en-US" sz="2700" dirty="0">
                <a:latin typeface="Arial"/>
                <a:ea typeface="Arial"/>
                <a:cs typeface="Arial"/>
                <a:sym typeface="Arial"/>
              </a:rPr>
              <a:t>.</a:t>
            </a:r>
            <a:endParaRPr lang="en-US" dirty="0">
              <a:latin typeface="Arial"/>
              <a:ea typeface="Arial"/>
              <a:cs typeface="Arial"/>
              <a:sym typeface="Arial"/>
            </a:endParaRPr>
          </a:p>
          <a:p>
            <a:pPr marL="0" indent="0">
              <a:lnSpc>
                <a:spcPct val="90000"/>
              </a:lnSpc>
              <a:spcBef>
                <a:spcPts val="750"/>
              </a:spcBef>
              <a:buSzPts val="3600"/>
              <a:buNone/>
            </a:pPr>
            <a:endParaRPr lang="en-US" sz="2700" dirty="0">
              <a:latin typeface="Arial"/>
              <a:ea typeface="Arial"/>
              <a:cs typeface="Arial"/>
            </a:endParaRPr>
          </a:p>
          <a:p>
            <a:pPr marL="0" lvl="0" indent="0" algn="l" rtl="0">
              <a:lnSpc>
                <a:spcPct val="90000"/>
              </a:lnSpc>
              <a:spcBef>
                <a:spcPts val="750"/>
              </a:spcBef>
              <a:spcAft>
                <a:spcPts val="0"/>
              </a:spcAft>
              <a:buClr>
                <a:schemeClr val="dk1"/>
              </a:buClr>
              <a:buSzPts val="3600"/>
              <a:buNone/>
            </a:pPr>
            <a:r>
              <a:rPr lang="en-US" sz="2700" dirty="0">
                <a:latin typeface="Arial"/>
                <a:ea typeface="Arial"/>
                <a:cs typeface="Arial"/>
                <a:sym typeface="Arial"/>
              </a:rPr>
              <a:t>Why might scientists think that? What kinds of evidence do scientists use to make claims like that? </a:t>
            </a:r>
            <a:endParaRPr dirty="0">
              <a:latin typeface="Arial"/>
              <a:ea typeface="Arial"/>
              <a:cs typeface="Arial"/>
              <a:sym typeface="Arial"/>
            </a:endParaRPr>
          </a:p>
        </p:txBody>
      </p:sp>
      <p:pic>
        <p:nvPicPr>
          <p:cNvPr id="6" name="Picture 5">
            <a:extLst>
              <a:ext uri="{FF2B5EF4-FFF2-40B4-BE49-F238E27FC236}">
                <a16:creationId xmlns:a16="http://schemas.microsoft.com/office/drawing/2014/main" id="{C60928D0-13A5-4375-AD79-3879829839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6523" y="1820187"/>
            <a:ext cx="1052623" cy="891043"/>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pic>
        <p:nvPicPr>
          <p:cNvPr id="49" name="Picture 48">
            <a:extLst>
              <a:ext uri="{FF2B5EF4-FFF2-40B4-BE49-F238E27FC236}">
                <a16:creationId xmlns:a16="http://schemas.microsoft.com/office/drawing/2014/main" id="{B9D06891-A2E0-2840-BDD8-FEBAA00344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143592"/>
            <a:ext cx="8661027" cy="4279366"/>
          </a:xfrm>
          <a:prstGeom prst="rect">
            <a:avLst/>
          </a:prstGeom>
        </p:spPr>
      </p:pic>
      <p:sp>
        <p:nvSpPr>
          <p:cNvPr id="984" name="Google Shape;984;p138"/>
          <p:cNvSpPr txBox="1"/>
          <p:nvPr/>
        </p:nvSpPr>
        <p:spPr>
          <a:xfrm>
            <a:off x="299016" y="204640"/>
            <a:ext cx="8635122"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400" b="0" i="0" u="none" strike="noStrike" cap="none" dirty="0">
                <a:solidFill>
                  <a:schemeClr val="tx1"/>
                </a:solidFill>
                <a:latin typeface="Arial"/>
                <a:ea typeface="Arial"/>
                <a:cs typeface="Arial"/>
                <a:sym typeface="Arial"/>
              </a:rPr>
              <a:t>Scientists often depict the history of groups of organism on branching tree diagrams</a:t>
            </a:r>
            <a:r>
              <a:rPr lang="en-US" sz="2400" dirty="0">
                <a:solidFill>
                  <a:schemeClr val="tx1"/>
                </a:solidFill>
              </a:rPr>
              <a:t> like the one shown here.</a:t>
            </a: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4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400" b="0" i="0" u="none" strike="noStrike" cap="none" dirty="0">
                <a:solidFill>
                  <a:schemeClr val="tx1"/>
                </a:solidFill>
                <a:latin typeface="Arial"/>
                <a:ea typeface="Arial"/>
                <a:cs typeface="Arial"/>
                <a:sym typeface="Arial"/>
              </a:rPr>
              <a:t>When you look at this one that shows the relationships between modern birds and dinosaurs, what do you notice? </a:t>
            </a:r>
            <a:endParaRPr sz="2400" b="0" i="0" u="none" strike="noStrike" cap="none" dirty="0">
              <a:solidFill>
                <a:schemeClr val="tx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6" name="Google Shape;986;p138"/>
          <p:cNvSpPr txBox="1"/>
          <p:nvPr/>
        </p:nvSpPr>
        <p:spPr>
          <a:xfrm>
            <a:off x="2197222" y="4519209"/>
            <a:ext cx="5987407"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sng" strike="noStrike" cap="none" dirty="0">
                <a:solidFill>
                  <a:schemeClr val="tx1"/>
                </a:solidFill>
                <a:latin typeface="Arial"/>
                <a:ea typeface="Arial"/>
                <a:cs typeface="Arial"/>
                <a:sym typeface="Arial"/>
              </a:rPr>
              <a:t>Some questions to consider: </a:t>
            </a:r>
            <a:endParaRPr sz="1800" b="0" i="1" u="sng" strike="noStrike" cap="none" dirty="0">
              <a:solidFill>
                <a:schemeClr val="tx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800" b="0" i="0" u="none" strike="noStrike" cap="none" dirty="0">
                <a:solidFill>
                  <a:schemeClr val="tx1"/>
                </a:solidFill>
                <a:latin typeface="Arial"/>
                <a:ea typeface="Arial"/>
                <a:cs typeface="Arial"/>
                <a:sym typeface="Arial"/>
              </a:rPr>
              <a:t>Looking at this, are all dinosaurs equally related to birds? </a:t>
            </a:r>
            <a:endParaRPr sz="1800" b="0" i="0" u="none" strike="noStrike" cap="none" dirty="0">
              <a:solidFill>
                <a:schemeClr val="tx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800" b="0" i="0" u="none" strike="noStrike" cap="none" dirty="0">
                <a:solidFill>
                  <a:schemeClr val="tx1"/>
                </a:solidFill>
                <a:latin typeface="Arial"/>
                <a:ea typeface="Arial"/>
                <a:cs typeface="Arial"/>
                <a:sym typeface="Arial"/>
              </a:rPr>
              <a:t>What happened to the organisms on the branches that do NOT lead to modern birds?</a:t>
            </a:r>
          </a:p>
          <a:p>
            <a:pPr marL="285750" marR="0" lvl="0" indent="-285750" algn="l" rtl="0">
              <a:lnSpc>
                <a:spcPct val="100000"/>
              </a:lnSpc>
              <a:spcBef>
                <a:spcPts val="0"/>
              </a:spcBef>
              <a:spcAft>
                <a:spcPts val="0"/>
              </a:spcAft>
              <a:buClr>
                <a:srgbClr val="000000"/>
              </a:buClr>
              <a:buSzPts val="1400"/>
              <a:buFont typeface="Arial"/>
              <a:buChar char="•"/>
            </a:pPr>
            <a:r>
              <a:rPr lang="en-US" sz="1800" b="0" i="0" u="none" strike="noStrike" cap="none" dirty="0">
                <a:solidFill>
                  <a:schemeClr val="tx1"/>
                </a:solidFill>
                <a:latin typeface="Arial"/>
                <a:ea typeface="Arial"/>
                <a:cs typeface="Arial"/>
                <a:sym typeface="Arial"/>
              </a:rPr>
              <a:t>What happened to the modern bird branch over time? </a:t>
            </a:r>
            <a:endParaRPr sz="1800" b="0" i="0" u="none" strike="noStrike" cap="none" dirty="0">
              <a:solidFill>
                <a:schemeClr val="tx1"/>
              </a:solidFill>
              <a:latin typeface="Arial"/>
              <a:ea typeface="Arial"/>
              <a:cs typeface="Arial"/>
              <a:sym typeface="Arial"/>
            </a:endParaRPr>
          </a:p>
        </p:txBody>
      </p:sp>
      <p:pic>
        <p:nvPicPr>
          <p:cNvPr id="49" name="Picture 48">
            <a:extLst>
              <a:ext uri="{FF2B5EF4-FFF2-40B4-BE49-F238E27FC236}">
                <a16:creationId xmlns:a16="http://schemas.microsoft.com/office/drawing/2014/main" id="{B9D06891-A2E0-2840-BDD8-FEBAA00344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6" y="223842"/>
            <a:ext cx="8560907" cy="4229897"/>
          </a:xfrm>
          <a:prstGeom prst="rect">
            <a:avLst/>
          </a:prstGeom>
        </p:spPr>
      </p:pic>
      <p:pic>
        <p:nvPicPr>
          <p:cNvPr id="8" name="Picture 7">
            <a:extLst>
              <a:ext uri="{FF2B5EF4-FFF2-40B4-BE49-F238E27FC236}">
                <a16:creationId xmlns:a16="http://schemas.microsoft.com/office/drawing/2014/main" id="{19C8834D-8D86-4E0B-96E0-C1E9916A4B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4695" y="2817072"/>
            <a:ext cx="886745" cy="750628"/>
          </a:xfrm>
          <a:prstGeom prst="rect">
            <a:avLst/>
          </a:prstGeom>
        </p:spPr>
      </p:pic>
      <p:sp>
        <p:nvSpPr>
          <p:cNvPr id="985" name="Google Shape;985;p138"/>
          <p:cNvSpPr txBox="1"/>
          <p:nvPr/>
        </p:nvSpPr>
        <p:spPr>
          <a:xfrm>
            <a:off x="185239" y="3668141"/>
            <a:ext cx="2011983" cy="1477287"/>
          </a:xfrm>
          <a:prstGeom prst="rect">
            <a:avLst/>
          </a:prstGeom>
          <a:noFill/>
          <a:ln>
            <a:noFill/>
          </a:ln>
        </p:spPr>
        <p:txBody>
          <a:bodyPr spcFirstLastPara="1" wrap="square" lIns="91425" tIns="45700" rIns="91425" bIns="45700" anchor="t" anchorCtr="0">
            <a:spAutoFit/>
          </a:bodyPr>
          <a:lstStyle/>
          <a:p>
            <a:pPr>
              <a:buSzPts val="1800"/>
            </a:pPr>
            <a:r>
              <a:rPr lang="en-US" sz="1800" i="0" u="none" strike="noStrike" cap="none" dirty="0">
                <a:solidFill>
                  <a:schemeClr val="tx1"/>
                </a:solidFill>
                <a:latin typeface="Arial"/>
                <a:ea typeface="Arial"/>
                <a:cs typeface="Arial"/>
                <a:sym typeface="Arial"/>
              </a:rPr>
              <a:t>Use </a:t>
            </a:r>
            <a:r>
              <a:rPr lang="en-US" sz="1800" b="1" i="0" u="none" strike="noStrike" cap="none" dirty="0">
                <a:solidFill>
                  <a:schemeClr val="tx1"/>
                </a:solidFill>
                <a:latin typeface="Arial"/>
                <a:ea typeface="Arial"/>
                <a:cs typeface="Arial"/>
                <a:sym typeface="Arial"/>
              </a:rPr>
              <a:t>Doodle Box J</a:t>
            </a:r>
            <a:r>
              <a:rPr lang="en-US" sz="1800" b="1" dirty="0">
                <a:solidFill>
                  <a:schemeClr val="tx1"/>
                </a:solidFill>
              </a:rPr>
              <a:t> </a:t>
            </a:r>
            <a:r>
              <a:rPr lang="en-US" sz="1800" i="0" u="none" strike="noStrike" cap="none" dirty="0">
                <a:solidFill>
                  <a:schemeClr val="tx1"/>
                </a:solidFill>
                <a:latin typeface="Arial"/>
                <a:ea typeface="Arial"/>
                <a:cs typeface="Arial"/>
                <a:sym typeface="Arial"/>
              </a:rPr>
              <a:t>to record your ideas about what this tree is showing.</a:t>
            </a:r>
            <a:r>
              <a:rPr lang="en-US" sz="1800" dirty="0">
                <a:solidFill>
                  <a:schemeClr val="tx1"/>
                </a:solidFill>
              </a:rPr>
              <a:t> </a:t>
            </a:r>
            <a:endParaRPr sz="1800" i="0" u="none" strike="noStrike" cap="none" dirty="0">
              <a:solidFill>
                <a:schemeClr val="tx1"/>
              </a:solidFill>
              <a:latin typeface="Arial"/>
              <a:ea typeface="Arial"/>
              <a:cs typeface="Arial"/>
              <a:sym typeface="Arial"/>
            </a:endParaRPr>
          </a:p>
        </p:txBody>
      </p:sp>
    </p:spTree>
    <p:extLst>
      <p:ext uri="{BB962C8B-B14F-4D97-AF65-F5344CB8AC3E}">
        <p14:creationId xmlns:p14="http://schemas.microsoft.com/office/powerpoint/2010/main" val="1585965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1"/>
        <p:cNvGrpSpPr/>
        <p:nvPr/>
      </p:nvGrpSpPr>
      <p:grpSpPr>
        <a:xfrm>
          <a:off x="0" y="0"/>
          <a:ext cx="0" cy="0"/>
          <a:chOff x="0" y="0"/>
          <a:chExt cx="0" cy="0"/>
        </a:xfrm>
      </p:grpSpPr>
      <p:sp>
        <p:nvSpPr>
          <p:cNvPr id="992" name="Google Shape;992;p139"/>
          <p:cNvSpPr txBox="1">
            <a:spLocks noGrp="1"/>
          </p:cNvSpPr>
          <p:nvPr>
            <p:ph type="title" idx="4294967295"/>
          </p:nvPr>
        </p:nvSpPr>
        <p:spPr>
          <a:xfrm>
            <a:off x="457200" y="233362"/>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ct val="45454"/>
              <a:buNone/>
            </a:pPr>
            <a:r>
              <a:rPr lang="en-US" sz="3200" dirty="0">
                <a:latin typeface="Arial"/>
                <a:ea typeface="Arial"/>
                <a:cs typeface="Arial"/>
                <a:sym typeface="Arial"/>
              </a:rPr>
              <a:t>How do scientists build these kinds of trees? </a:t>
            </a:r>
            <a:endParaRPr sz="3200" dirty="0">
              <a:latin typeface="Arial"/>
              <a:ea typeface="Arial"/>
              <a:cs typeface="Arial"/>
              <a:sym typeface="Arial"/>
            </a:endParaRPr>
          </a:p>
        </p:txBody>
      </p:sp>
      <p:sp>
        <p:nvSpPr>
          <p:cNvPr id="993" name="Google Shape;993;p139"/>
          <p:cNvSpPr txBox="1">
            <a:spLocks noGrp="1"/>
          </p:cNvSpPr>
          <p:nvPr>
            <p:ph type="body" idx="4294967295"/>
          </p:nvPr>
        </p:nvSpPr>
        <p:spPr>
          <a:xfrm>
            <a:off x="457200" y="1605256"/>
            <a:ext cx="8229600" cy="4695825"/>
          </a:xfrm>
          <a:prstGeom prst="rect">
            <a:avLst/>
          </a:prstGeom>
          <a:noFill/>
          <a:ln>
            <a:noFill/>
          </a:ln>
        </p:spPr>
        <p:txBody>
          <a:bodyPr spcFirstLastPara="1" wrap="square" lIns="91425" tIns="45700" rIns="91425" bIns="45700" anchor="t" anchorCtr="0">
            <a:normAutofit/>
          </a:bodyPr>
          <a:lstStyle/>
          <a:p>
            <a:pPr marL="114300" lvl="0" indent="0" algn="l" rtl="0">
              <a:lnSpc>
                <a:spcPct val="100000"/>
              </a:lnSpc>
              <a:spcBef>
                <a:spcPts val="0"/>
              </a:spcBef>
              <a:spcAft>
                <a:spcPts val="0"/>
              </a:spcAft>
              <a:buClr>
                <a:schemeClr val="dk1"/>
              </a:buClr>
              <a:buSzPts val="1800"/>
              <a:buNone/>
            </a:pPr>
            <a:r>
              <a:rPr lang="en-US" sz="2800" dirty="0">
                <a:ea typeface="Arial"/>
                <a:cs typeface="Arial"/>
                <a:sym typeface="Arial"/>
              </a:rPr>
              <a:t>They look at traits. Recall our conversation about what makes a bird a bird. </a:t>
            </a:r>
            <a:endParaRPr sz="2800" dirty="0"/>
          </a:p>
          <a:p>
            <a:pPr marL="114300" lvl="0" indent="0" algn="l" rtl="0">
              <a:lnSpc>
                <a:spcPct val="100000"/>
              </a:lnSpc>
              <a:spcBef>
                <a:spcPts val="0"/>
              </a:spcBef>
              <a:spcAft>
                <a:spcPts val="0"/>
              </a:spcAft>
              <a:buClr>
                <a:schemeClr val="dk1"/>
              </a:buClr>
              <a:buSzPts val="1800"/>
              <a:buNone/>
            </a:pPr>
            <a:endParaRPr sz="2800" dirty="0">
              <a:ea typeface="Arial"/>
              <a:cs typeface="Arial"/>
              <a:sym typeface="Arial"/>
            </a:endParaRPr>
          </a:p>
          <a:p>
            <a:pPr marL="114300" lvl="0" indent="0" algn="l" rtl="0">
              <a:lnSpc>
                <a:spcPct val="100000"/>
              </a:lnSpc>
              <a:spcBef>
                <a:spcPts val="0"/>
              </a:spcBef>
              <a:spcAft>
                <a:spcPts val="0"/>
              </a:spcAft>
              <a:buClr>
                <a:schemeClr val="dk1"/>
              </a:buClr>
              <a:buSzPts val="1800"/>
              <a:buNone/>
            </a:pPr>
            <a:r>
              <a:rPr lang="en-US" sz="2800" dirty="0">
                <a:ea typeface="Arial"/>
                <a:cs typeface="Arial"/>
                <a:sym typeface="Arial"/>
              </a:rPr>
              <a:t>These traits can help us trace ancestry back in time. </a:t>
            </a:r>
            <a:endParaRPr sz="2800" dirty="0"/>
          </a:p>
          <a:p>
            <a:pPr marL="114300" lvl="0" indent="0" algn="l" rtl="0">
              <a:lnSpc>
                <a:spcPct val="100000"/>
              </a:lnSpc>
              <a:spcBef>
                <a:spcPts val="0"/>
              </a:spcBef>
              <a:spcAft>
                <a:spcPts val="0"/>
              </a:spcAft>
              <a:buClr>
                <a:schemeClr val="dk1"/>
              </a:buClr>
              <a:buSzPts val="1800"/>
              <a:buNone/>
            </a:pPr>
            <a:endParaRPr sz="2800" dirty="0">
              <a:ea typeface="Arial"/>
              <a:cs typeface="Arial"/>
              <a:sym typeface="Arial"/>
            </a:endParaRPr>
          </a:p>
          <a:p>
            <a:pPr marL="114300" lvl="0" indent="0" algn="l" rtl="0">
              <a:lnSpc>
                <a:spcPct val="100000"/>
              </a:lnSpc>
              <a:spcBef>
                <a:spcPts val="0"/>
              </a:spcBef>
              <a:spcAft>
                <a:spcPts val="0"/>
              </a:spcAft>
              <a:buClr>
                <a:schemeClr val="dk1"/>
              </a:buClr>
              <a:buSzPts val="1800"/>
              <a:buNone/>
            </a:pPr>
            <a:r>
              <a:rPr lang="en-US" sz="2800" dirty="0">
                <a:ea typeface="Arial"/>
                <a:cs typeface="Arial"/>
                <a:sym typeface="Arial"/>
              </a:rPr>
              <a:t>For example, we could look at one of the key traits we decided was central to “</a:t>
            </a:r>
            <a:r>
              <a:rPr lang="en-US" sz="2800" dirty="0" err="1">
                <a:ea typeface="Arial"/>
                <a:cs typeface="Arial"/>
                <a:sym typeface="Arial"/>
              </a:rPr>
              <a:t>birdness</a:t>
            </a:r>
            <a:r>
              <a:rPr lang="en-US" sz="2800" dirty="0">
                <a:ea typeface="Arial"/>
                <a:cs typeface="Arial"/>
                <a:sym typeface="Arial"/>
              </a:rPr>
              <a:t>”: </a:t>
            </a:r>
            <a:r>
              <a:rPr lang="en-US" sz="2800" b="1" u="sng" dirty="0">
                <a:ea typeface="Arial"/>
                <a:cs typeface="Arial"/>
                <a:sym typeface="Arial"/>
              </a:rPr>
              <a:t>feathers!</a:t>
            </a:r>
            <a:endParaRPr sz="2800" dirty="0">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140"/>
          <p:cNvSpPr txBox="1">
            <a:spLocks noGrp="1"/>
          </p:cNvSpPr>
          <p:nvPr>
            <p:ph type="title" idx="4294967295"/>
          </p:nvPr>
        </p:nvSpPr>
        <p:spPr>
          <a:xfrm>
            <a:off x="473681" y="92503"/>
            <a:ext cx="8010525" cy="995363"/>
          </a:xfrm>
          <a:prstGeom prst="rect">
            <a:avLst/>
          </a:prstGeom>
          <a:noFill/>
          <a:ln>
            <a:noFill/>
          </a:ln>
        </p:spPr>
        <p:txBody>
          <a:bodyPr spcFirstLastPara="1" wrap="square" lIns="68550" tIns="34275" rIns="68550" bIns="34275" anchor="ctr" anchorCtr="0">
            <a:noAutofit/>
          </a:bodyPr>
          <a:lstStyle/>
          <a:p>
            <a:pPr marL="0" lvl="0" indent="0" algn="ctr" rtl="0">
              <a:lnSpc>
                <a:spcPct val="100000"/>
              </a:lnSpc>
              <a:spcBef>
                <a:spcPts val="0"/>
              </a:spcBef>
              <a:spcAft>
                <a:spcPts val="0"/>
              </a:spcAft>
              <a:buSzPts val="1800"/>
              <a:buNone/>
            </a:pPr>
            <a:r>
              <a:rPr lang="en-US" sz="3600" b="1" dirty="0">
                <a:latin typeface="Arial"/>
                <a:ea typeface="Arial"/>
                <a:cs typeface="Arial"/>
                <a:sym typeface="Arial"/>
              </a:rPr>
              <a:t>Feathers</a:t>
            </a:r>
            <a:endParaRPr sz="3600" b="1" dirty="0">
              <a:latin typeface="Arial"/>
              <a:ea typeface="Arial"/>
              <a:cs typeface="Arial"/>
              <a:sym typeface="Arial"/>
            </a:endParaRPr>
          </a:p>
        </p:txBody>
      </p:sp>
      <p:sp>
        <p:nvSpPr>
          <p:cNvPr id="1000" name="Google Shape;1000;p140"/>
          <p:cNvSpPr txBox="1">
            <a:spLocks noGrp="1"/>
          </p:cNvSpPr>
          <p:nvPr>
            <p:ph type="body" idx="4294967295"/>
          </p:nvPr>
        </p:nvSpPr>
        <p:spPr>
          <a:xfrm>
            <a:off x="270430" y="1131085"/>
            <a:ext cx="6434138" cy="5100903"/>
          </a:xfrm>
          <a:prstGeom prst="rect">
            <a:avLst/>
          </a:prstGeom>
          <a:noFill/>
          <a:ln>
            <a:noFill/>
          </a:ln>
        </p:spPr>
        <p:txBody>
          <a:bodyPr spcFirstLastPara="1" wrap="square" lIns="68550" tIns="34275" rIns="68550" bIns="34275" anchor="t" anchorCtr="0">
            <a:noAutofit/>
          </a:bodyPr>
          <a:lstStyle/>
          <a:p>
            <a:pPr marL="0" lvl="0" indent="0" algn="l" rtl="0">
              <a:spcBef>
                <a:spcPts val="0"/>
              </a:spcBef>
              <a:spcAft>
                <a:spcPts val="0"/>
              </a:spcAft>
              <a:buSzPts val="1800"/>
              <a:buNone/>
            </a:pPr>
            <a:r>
              <a:rPr lang="en-US" sz="2000" dirty="0">
                <a:latin typeface="Arial"/>
                <a:ea typeface="Arial"/>
                <a:cs typeface="Arial"/>
                <a:sym typeface="Arial"/>
              </a:rPr>
              <a:t>Feathers are thought to be structures from of the skin related to scales. The fossil record indicates that scales came first. Later there is evidence of modified scales that scientists call “protofeathers”, basically spiky extensions. Next, there were “filamentous” feathers. They appear similar to the fluffy feathers we call “down” that many modern birds have as babies, and some have throughout their lives. Later in the fossil record vaned feathers appear like the ones you associate with mature birds today. Scientists think that the different kinds of feathers may have served different purposes over time. Protofeathers and filamentous feathers, like down in modern birds, probably helped with temperature regulation. Vaned feathers may have initially been more about displays or camouflage and only later became important in flight. </a:t>
            </a:r>
            <a:endParaRPr sz="1600" dirty="0"/>
          </a:p>
        </p:txBody>
      </p:sp>
      <p:pic>
        <p:nvPicPr>
          <p:cNvPr id="1001" name="Google Shape;1001;p14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204371" y="1131084"/>
            <a:ext cx="1669199" cy="1232795"/>
          </a:xfrm>
          <a:prstGeom prst="rect">
            <a:avLst/>
          </a:prstGeom>
          <a:noFill/>
          <a:ln>
            <a:noFill/>
          </a:ln>
        </p:spPr>
      </p:pic>
      <p:sp>
        <p:nvSpPr>
          <p:cNvPr id="1002" name="Google Shape;1002;p140"/>
          <p:cNvSpPr txBox="1"/>
          <p:nvPr/>
        </p:nvSpPr>
        <p:spPr>
          <a:xfrm>
            <a:off x="6901181" y="2363879"/>
            <a:ext cx="2334375" cy="596250"/>
          </a:xfrm>
          <a:prstGeom prst="rect">
            <a:avLst/>
          </a:prstGeom>
          <a:noFill/>
          <a:ln>
            <a:noFill/>
          </a:ln>
        </p:spPr>
        <p:txBody>
          <a:bodyPr spcFirstLastPara="1" wrap="square" lIns="68550" tIns="68550" rIns="68550" bIns="68550" anchor="t" anchorCtr="0">
            <a:noAutofit/>
          </a:bodyPr>
          <a:lstStyle/>
          <a:p>
            <a:pPr marL="0" marR="0" lvl="0" indent="0" algn="l" rtl="0">
              <a:lnSpc>
                <a:spcPct val="100000"/>
              </a:lnSpc>
              <a:spcBef>
                <a:spcPts val="0"/>
              </a:spcBef>
              <a:spcAft>
                <a:spcPts val="0"/>
              </a:spcAft>
              <a:buClr>
                <a:srgbClr val="000000"/>
              </a:buClr>
              <a:buSzPts val="1350"/>
              <a:buFont typeface="Arial"/>
              <a:buNone/>
            </a:pPr>
            <a:r>
              <a:rPr lang="en-US" sz="1350" b="0" i="0" u="none" strike="noStrike" cap="none" dirty="0" err="1">
                <a:solidFill>
                  <a:schemeClr val="tx1"/>
                </a:solidFill>
                <a:latin typeface="Arial"/>
                <a:ea typeface="Arial"/>
                <a:cs typeface="Arial"/>
                <a:sym typeface="Arial"/>
              </a:rPr>
              <a:t>Filamentos</a:t>
            </a:r>
            <a:r>
              <a:rPr lang="en-US" sz="1350" b="0" i="0" u="none" strike="noStrike" cap="none" dirty="0">
                <a:solidFill>
                  <a:schemeClr val="tx1"/>
                </a:solidFill>
                <a:latin typeface="Arial"/>
                <a:ea typeface="Arial"/>
                <a:cs typeface="Arial"/>
                <a:sym typeface="Arial"/>
              </a:rPr>
              <a:t> feather (similar to down feathers)</a:t>
            </a:r>
            <a:endParaRPr sz="1350" b="0" i="0" u="none" strike="noStrike" cap="none" dirty="0">
              <a:solidFill>
                <a:schemeClr val="tx1"/>
              </a:solidFill>
              <a:latin typeface="Arial"/>
              <a:ea typeface="Arial"/>
              <a:cs typeface="Arial"/>
              <a:sym typeface="Arial"/>
            </a:endParaRPr>
          </a:p>
        </p:txBody>
      </p:sp>
      <p:pic>
        <p:nvPicPr>
          <p:cNvPr id="1003" name="Google Shape;1003;p14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386571" y="3124921"/>
            <a:ext cx="1363594" cy="2091751"/>
          </a:xfrm>
          <a:prstGeom prst="rect">
            <a:avLst/>
          </a:prstGeom>
          <a:noFill/>
          <a:ln>
            <a:noFill/>
          </a:ln>
        </p:spPr>
      </p:pic>
      <p:sp>
        <p:nvSpPr>
          <p:cNvPr id="1004" name="Google Shape;1004;p140"/>
          <p:cNvSpPr txBox="1"/>
          <p:nvPr/>
        </p:nvSpPr>
        <p:spPr>
          <a:xfrm>
            <a:off x="7503488" y="5381464"/>
            <a:ext cx="1246677" cy="272925"/>
          </a:xfrm>
          <a:prstGeom prst="rect">
            <a:avLst/>
          </a:prstGeom>
          <a:noFill/>
          <a:ln>
            <a:noFill/>
          </a:ln>
        </p:spPr>
        <p:txBody>
          <a:bodyPr spcFirstLastPara="1" wrap="square" lIns="68550" tIns="68550" rIns="68550" bIns="68550" anchor="t" anchorCtr="0">
            <a:noAutofit/>
          </a:bodyPr>
          <a:lstStyle/>
          <a:p>
            <a:pPr marL="0" marR="0" lvl="0" indent="0" algn="l" rtl="0">
              <a:lnSpc>
                <a:spcPct val="100000"/>
              </a:lnSpc>
              <a:spcBef>
                <a:spcPts val="0"/>
              </a:spcBef>
              <a:spcAft>
                <a:spcPts val="0"/>
              </a:spcAft>
              <a:buClr>
                <a:srgbClr val="000000"/>
              </a:buClr>
              <a:buSzPts val="1350"/>
              <a:buFont typeface="Arial"/>
              <a:buNone/>
            </a:pPr>
            <a:r>
              <a:rPr lang="en-US" sz="1350" b="0" i="0" u="none" strike="noStrike" cap="none" dirty="0">
                <a:solidFill>
                  <a:schemeClr val="tx1"/>
                </a:solidFill>
                <a:latin typeface="Arial"/>
                <a:ea typeface="Arial"/>
                <a:cs typeface="Arial"/>
                <a:sym typeface="Arial"/>
              </a:rPr>
              <a:t>vaned feather</a:t>
            </a:r>
            <a:endParaRPr sz="1350" b="0" i="0" u="none" strike="noStrike" cap="none" dirty="0">
              <a:solidFill>
                <a:schemeClr val="tx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p141"/>
          <p:cNvSpPr txBox="1">
            <a:spLocks noGrp="1"/>
          </p:cNvSpPr>
          <p:nvPr>
            <p:ph type="title" idx="4294967295"/>
          </p:nvPr>
        </p:nvSpPr>
        <p:spPr>
          <a:xfrm>
            <a:off x="457200" y="194310"/>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sz="3600" dirty="0">
                <a:latin typeface="Arial"/>
                <a:ea typeface="Arial"/>
                <a:cs typeface="Arial"/>
                <a:sym typeface="Arial"/>
              </a:rPr>
              <a:t>Feathers over time in </a:t>
            </a:r>
            <a:r>
              <a:rPr lang="en-US" sz="3600" dirty="0" err="1">
                <a:latin typeface="Arial"/>
                <a:ea typeface="Arial"/>
                <a:cs typeface="Arial"/>
                <a:sym typeface="Arial"/>
              </a:rPr>
              <a:t>dinos</a:t>
            </a:r>
            <a:endParaRPr sz="3600" dirty="0">
              <a:latin typeface="Arial"/>
              <a:ea typeface="Arial"/>
              <a:cs typeface="Arial"/>
              <a:sym typeface="Arial"/>
            </a:endParaRPr>
          </a:p>
        </p:txBody>
      </p:sp>
      <p:sp>
        <p:nvSpPr>
          <p:cNvPr id="1011" name="Google Shape;1011;p141"/>
          <p:cNvSpPr txBox="1">
            <a:spLocks noGrp="1"/>
          </p:cNvSpPr>
          <p:nvPr>
            <p:ph type="body" idx="4294967295"/>
          </p:nvPr>
        </p:nvSpPr>
        <p:spPr>
          <a:xfrm>
            <a:off x="309489" y="1599700"/>
            <a:ext cx="8229600" cy="3533775"/>
          </a:xfrm>
          <a:prstGeom prst="rect">
            <a:avLst/>
          </a:prstGeom>
          <a:noFill/>
          <a:ln>
            <a:noFill/>
          </a:ln>
        </p:spPr>
        <p:txBody>
          <a:bodyPr spcFirstLastPara="1" wrap="square" lIns="91425" tIns="45700" rIns="91425" bIns="45700" anchor="t" anchorCtr="0">
            <a:normAutofit lnSpcReduction="10000"/>
          </a:bodyPr>
          <a:lstStyle/>
          <a:p>
            <a:pPr marL="114300" lvl="0" algn="l" rtl="0">
              <a:lnSpc>
                <a:spcPct val="100000"/>
              </a:lnSpc>
              <a:spcBef>
                <a:spcPts val="360"/>
              </a:spcBef>
              <a:spcAft>
                <a:spcPts val="0"/>
              </a:spcAft>
              <a:buClr>
                <a:schemeClr val="dk1"/>
              </a:buClr>
              <a:buSzPts val="1800"/>
            </a:pPr>
            <a:r>
              <a:rPr lang="en-US" sz="2800" dirty="0">
                <a:ea typeface="Arial"/>
                <a:cs typeface="Arial"/>
                <a:sym typeface="Arial"/>
              </a:rPr>
              <a:t>Watch this </a:t>
            </a:r>
            <a:r>
              <a:rPr lang="en-US" sz="2800" u="sng" dirty="0">
                <a:solidFill>
                  <a:schemeClr val="hlink"/>
                </a:solidFill>
                <a:ea typeface="Arial"/>
                <a:cs typeface="Arial"/>
                <a:sym typeface="Arial"/>
                <a:hlinkClick r:id="rId3"/>
              </a:rPr>
              <a:t>video</a:t>
            </a:r>
            <a:endParaRPr sz="2800" dirty="0">
              <a:ea typeface="Arial"/>
              <a:cs typeface="Arial"/>
              <a:sym typeface="Arial"/>
            </a:endParaRPr>
          </a:p>
          <a:p>
            <a:pPr marL="457200" lvl="0" indent="-228600" algn="l" rtl="0">
              <a:lnSpc>
                <a:spcPct val="100000"/>
              </a:lnSpc>
              <a:spcBef>
                <a:spcPts val="360"/>
              </a:spcBef>
              <a:spcAft>
                <a:spcPts val="0"/>
              </a:spcAft>
              <a:buClr>
                <a:schemeClr val="dk1"/>
              </a:buClr>
              <a:buSzPts val="1800"/>
              <a:buNone/>
            </a:pPr>
            <a:endParaRPr lang="en-US" sz="2800" dirty="0"/>
          </a:p>
          <a:p>
            <a:pPr marL="457200" lvl="0" indent="-228600" algn="l" rtl="0">
              <a:lnSpc>
                <a:spcPct val="100000"/>
              </a:lnSpc>
              <a:spcBef>
                <a:spcPts val="360"/>
              </a:spcBef>
              <a:spcAft>
                <a:spcPts val="0"/>
              </a:spcAft>
              <a:buClr>
                <a:schemeClr val="dk1"/>
              </a:buClr>
              <a:buSzPts val="1800"/>
              <a:buNone/>
            </a:pPr>
            <a:endParaRPr sz="2800" dirty="0"/>
          </a:p>
          <a:p>
            <a:pPr marL="971506" lvl="2" indent="0">
              <a:spcBef>
                <a:spcPts val="0"/>
              </a:spcBef>
              <a:buClr>
                <a:schemeClr val="dk1"/>
              </a:buClr>
              <a:buSzPts val="1800"/>
              <a:buNone/>
            </a:pPr>
            <a:r>
              <a:rPr lang="en-US" sz="2806" dirty="0">
                <a:ea typeface="Arial"/>
                <a:cs typeface="Arial"/>
                <a:sym typeface="Arial"/>
              </a:rPr>
              <a:t>The narrator uses the term ”lineage” in this video. What is a lineage? What does the idea of a branching tree tell us about how species have changed over time on Earth? Record your ideas in </a:t>
            </a:r>
            <a:r>
              <a:rPr lang="en-US" sz="2806" b="1" dirty="0">
                <a:ea typeface="Arial"/>
                <a:cs typeface="Arial"/>
                <a:sym typeface="Arial"/>
              </a:rPr>
              <a:t>Doodle Box K</a:t>
            </a:r>
            <a:r>
              <a:rPr lang="en-US" sz="2806" dirty="0">
                <a:ea typeface="Arial"/>
                <a:cs typeface="Arial"/>
                <a:sym typeface="Arial"/>
              </a:rPr>
              <a:t>. </a:t>
            </a:r>
            <a:endParaRPr sz="2806" dirty="0">
              <a:ea typeface="Arial"/>
              <a:cs typeface="Arial"/>
              <a:sym typeface="Arial"/>
            </a:endParaRPr>
          </a:p>
        </p:txBody>
      </p:sp>
      <p:pic>
        <p:nvPicPr>
          <p:cNvPr id="5" name="Picture 4">
            <a:extLst>
              <a:ext uri="{FF2B5EF4-FFF2-40B4-BE49-F238E27FC236}">
                <a16:creationId xmlns:a16="http://schemas.microsoft.com/office/drawing/2014/main" id="{D289968F-C77A-9343-88A6-735AD7D550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9489" y="3366587"/>
            <a:ext cx="886745" cy="750628"/>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142"/>
          <p:cNvSpPr txBox="1">
            <a:spLocks noGrp="1"/>
          </p:cNvSpPr>
          <p:nvPr>
            <p:ph type="body" idx="4294967295"/>
          </p:nvPr>
        </p:nvSpPr>
        <p:spPr>
          <a:xfrm>
            <a:off x="516408" y="629152"/>
            <a:ext cx="8229600" cy="1893888"/>
          </a:xfrm>
          <a:prstGeom prst="rect">
            <a:avLst/>
          </a:prstGeom>
          <a:noFill/>
          <a:ln>
            <a:noFill/>
          </a:ln>
        </p:spPr>
        <p:txBody>
          <a:bodyPr spcFirstLastPara="1" wrap="square" lIns="91425" tIns="45700" rIns="91425" bIns="45700" anchor="t" anchorCtr="0">
            <a:normAutofit fontScale="92500" lnSpcReduction="20000"/>
          </a:bodyPr>
          <a:lstStyle/>
          <a:p>
            <a:pPr lvl="0">
              <a:lnSpc>
                <a:spcPct val="110000"/>
              </a:lnSpc>
              <a:spcBef>
                <a:spcPts val="0"/>
              </a:spcBef>
              <a:buClr>
                <a:schemeClr val="dk1"/>
              </a:buClr>
              <a:buSzPct val="123552"/>
            </a:pPr>
            <a:r>
              <a:rPr lang="en-US" sz="2800" dirty="0">
                <a:latin typeface="Arial"/>
                <a:ea typeface="Arial"/>
                <a:cs typeface="Arial"/>
                <a:sym typeface="Arial"/>
              </a:rPr>
              <a:t>By the middle of the </a:t>
            </a:r>
            <a:r>
              <a:rPr lang="en-US" sz="2800" dirty="0">
                <a:ea typeface="Arial"/>
                <a:cs typeface="Arial"/>
                <a:sym typeface="Arial"/>
              </a:rPr>
              <a:t>Mesozoic/“</a:t>
            </a:r>
            <a:r>
              <a:rPr lang="en-US" sz="2800" dirty="0">
                <a:latin typeface="Arial"/>
                <a:ea typeface="Arial"/>
                <a:cs typeface="Arial"/>
                <a:sym typeface="Arial"/>
              </a:rPr>
              <a:t>age of the dinosaurs”, there is evidence that scales, “protofeathers”, filamentous feathers and vaned feathers existed across different lineages of animals who all lived during the SAME times. </a:t>
            </a:r>
            <a:endParaRPr sz="2800" dirty="0">
              <a:latin typeface="Arial"/>
              <a:ea typeface="Arial"/>
              <a:cs typeface="Arial"/>
              <a:sym typeface="Arial"/>
            </a:endParaRPr>
          </a:p>
        </p:txBody>
      </p:sp>
      <p:pic>
        <p:nvPicPr>
          <p:cNvPr id="1017" name="Google Shape;1017;p142" descr="A bird flying in the sky&#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588071" y="3118901"/>
            <a:ext cx="2280194" cy="2416949"/>
          </a:xfrm>
          <a:prstGeom prst="rect">
            <a:avLst/>
          </a:prstGeom>
          <a:noFill/>
          <a:ln>
            <a:noFill/>
          </a:ln>
        </p:spPr>
      </p:pic>
      <p:sp>
        <p:nvSpPr>
          <p:cNvPr id="1018" name="Google Shape;1018;p142"/>
          <p:cNvSpPr txBox="1"/>
          <p:nvPr/>
        </p:nvSpPr>
        <p:spPr>
          <a:xfrm>
            <a:off x="598299" y="5583933"/>
            <a:ext cx="1725385"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dirty="0" err="1">
                <a:solidFill>
                  <a:schemeClr val="tx1"/>
                </a:solidFill>
                <a:latin typeface="Arial"/>
                <a:ea typeface="Arial"/>
                <a:cs typeface="Arial"/>
                <a:sym typeface="Arial"/>
              </a:rPr>
              <a:t>Sinosauropteryx</a:t>
            </a: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Arial"/>
                <a:ea typeface="Arial"/>
                <a:cs typeface="Arial"/>
                <a:sym typeface="Arial"/>
              </a:rPr>
              <a:t>Protofeathers</a:t>
            </a:r>
            <a:endParaRPr sz="1400" b="0" i="0" u="none" strike="noStrike" cap="none" dirty="0">
              <a:solidFill>
                <a:schemeClr val="tx1"/>
              </a:solidFill>
              <a:latin typeface="Arial"/>
              <a:ea typeface="Arial"/>
              <a:cs typeface="Arial"/>
              <a:sym typeface="Arial"/>
            </a:endParaRPr>
          </a:p>
        </p:txBody>
      </p:sp>
      <p:sp>
        <p:nvSpPr>
          <p:cNvPr id="1019" name="Google Shape;1019;p142"/>
          <p:cNvSpPr txBox="1"/>
          <p:nvPr/>
        </p:nvSpPr>
        <p:spPr>
          <a:xfrm>
            <a:off x="3864173" y="5551162"/>
            <a:ext cx="1539430"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dirty="0" err="1">
                <a:solidFill>
                  <a:schemeClr val="tx1"/>
                </a:solidFill>
                <a:latin typeface="Arial"/>
                <a:ea typeface="Arial"/>
                <a:cs typeface="Arial"/>
                <a:sym typeface="Arial"/>
              </a:rPr>
              <a:t>Dilong</a:t>
            </a: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Arial"/>
                <a:ea typeface="Arial"/>
                <a:cs typeface="Arial"/>
                <a:sym typeface="Arial"/>
              </a:rPr>
              <a:t>Filamentous feathers</a:t>
            </a:r>
            <a:endParaRPr sz="1400" b="0" i="0" u="none" strike="noStrike" cap="none" dirty="0">
              <a:solidFill>
                <a:schemeClr val="tx1"/>
              </a:solidFill>
              <a:latin typeface="Arial"/>
              <a:ea typeface="Arial"/>
              <a:cs typeface="Arial"/>
              <a:sym typeface="Arial"/>
            </a:endParaRPr>
          </a:p>
        </p:txBody>
      </p:sp>
      <p:sp>
        <p:nvSpPr>
          <p:cNvPr id="1020" name="Google Shape;1020;p142"/>
          <p:cNvSpPr txBox="1"/>
          <p:nvPr/>
        </p:nvSpPr>
        <p:spPr>
          <a:xfrm>
            <a:off x="6805604" y="5551162"/>
            <a:ext cx="1845128"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dirty="0" err="1">
                <a:solidFill>
                  <a:schemeClr val="tx1"/>
                </a:solidFill>
                <a:latin typeface="Arial"/>
                <a:ea typeface="Arial"/>
                <a:cs typeface="Arial"/>
                <a:sym typeface="Arial"/>
              </a:rPr>
              <a:t>Caudipteryx</a:t>
            </a: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1"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tx1"/>
                </a:solidFill>
                <a:latin typeface="Arial"/>
                <a:ea typeface="Arial"/>
                <a:cs typeface="Arial"/>
                <a:sym typeface="Arial"/>
              </a:rPr>
              <a:t>Filamentoud</a:t>
            </a:r>
            <a:r>
              <a:rPr lang="en-US" sz="1400" b="1" i="0" u="none" strike="noStrike" cap="none" dirty="0">
                <a:solidFill>
                  <a:schemeClr val="tx1"/>
                </a:solidFill>
                <a:latin typeface="Arial"/>
                <a:ea typeface="Arial"/>
                <a:cs typeface="Arial"/>
                <a:sym typeface="Arial"/>
              </a:rPr>
              <a:t> and Vaned feathers</a:t>
            </a:r>
            <a:endParaRPr sz="1400" b="0" i="0" u="none" strike="noStrike" cap="none" dirty="0">
              <a:solidFill>
                <a:schemeClr val="tx1"/>
              </a:solidFill>
              <a:latin typeface="Arial"/>
              <a:ea typeface="Arial"/>
              <a:cs typeface="Arial"/>
              <a:sym typeface="Arial"/>
            </a:endParaRPr>
          </a:p>
        </p:txBody>
      </p:sp>
      <p:sp>
        <p:nvSpPr>
          <p:cNvPr id="1021" name="Google Shape;1021;p142"/>
          <p:cNvSpPr txBox="1"/>
          <p:nvPr/>
        </p:nvSpPr>
        <p:spPr>
          <a:xfrm>
            <a:off x="516408" y="2849944"/>
            <a:ext cx="7469944"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chemeClr val="tx1"/>
                </a:solidFill>
                <a:latin typeface="Arial"/>
                <a:ea typeface="Arial"/>
                <a:cs typeface="Arial"/>
                <a:sym typeface="Arial"/>
              </a:rPr>
              <a:t>These feathered dinosaurs all lived around 125 million years ago</a:t>
            </a:r>
            <a:endParaRPr b="0" i="0" u="none" strike="noStrike" cap="none" dirty="0">
              <a:solidFill>
                <a:schemeClr val="tx1"/>
              </a:solidFill>
              <a:latin typeface="Arial"/>
              <a:ea typeface="Arial"/>
              <a:cs typeface="Arial"/>
              <a:sym typeface="Arial"/>
            </a:endParaRPr>
          </a:p>
        </p:txBody>
      </p:sp>
      <p:pic>
        <p:nvPicPr>
          <p:cNvPr id="1022" name="Google Shape;1022;p142" descr="Shape&#10;&#10;Description automatically generated with low confidenc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4088" y="4377056"/>
            <a:ext cx="2753805" cy="1165699"/>
          </a:xfrm>
          <a:prstGeom prst="rect">
            <a:avLst/>
          </a:prstGeom>
          <a:noFill/>
          <a:ln>
            <a:noFill/>
          </a:ln>
        </p:spPr>
      </p:pic>
      <p:pic>
        <p:nvPicPr>
          <p:cNvPr id="1023" name="Google Shape;1023;p142" descr="A picture containing reptile, dinosau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389285" y="3499259"/>
            <a:ext cx="3090019" cy="206657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sp>
        <p:nvSpPr>
          <p:cNvPr id="1029" name="Google Shape;1029;p143"/>
          <p:cNvSpPr txBox="1">
            <a:spLocks noGrp="1"/>
          </p:cNvSpPr>
          <p:nvPr>
            <p:ph type="body" idx="4294967295"/>
          </p:nvPr>
        </p:nvSpPr>
        <p:spPr>
          <a:xfrm>
            <a:off x="457200" y="1231199"/>
            <a:ext cx="8229600" cy="1814513"/>
          </a:xfrm>
          <a:prstGeom prst="rect">
            <a:avLst/>
          </a:prstGeom>
          <a:noFill/>
          <a:ln>
            <a:noFill/>
          </a:ln>
        </p:spPr>
        <p:txBody>
          <a:bodyPr spcFirstLastPara="1" wrap="square" lIns="91425" tIns="45700" rIns="91425" bIns="45700" anchor="t" anchorCtr="0">
            <a:normAutofit fontScale="77500" lnSpcReduction="20000"/>
          </a:bodyPr>
          <a:lstStyle/>
          <a:p>
            <a:pPr marL="114300" lvl="0" indent="0" algn="l" rtl="0">
              <a:lnSpc>
                <a:spcPct val="100000"/>
              </a:lnSpc>
              <a:spcBef>
                <a:spcPts val="360"/>
              </a:spcBef>
              <a:spcAft>
                <a:spcPts val="0"/>
              </a:spcAft>
              <a:buSzPct val="80357"/>
              <a:buNone/>
            </a:pPr>
            <a:r>
              <a:rPr lang="en-US" sz="3600" dirty="0">
                <a:ea typeface="Arial"/>
                <a:cs typeface="Arial"/>
                <a:sym typeface="Arial"/>
              </a:rPr>
              <a:t>In the late Cretaceous (just before the dinosaurs went extinct), there were some birds and </a:t>
            </a:r>
            <a:r>
              <a:rPr lang="en-US" sz="3600" dirty="0" err="1">
                <a:ea typeface="Arial"/>
                <a:cs typeface="Arial"/>
                <a:sym typeface="Arial"/>
              </a:rPr>
              <a:t>dinos</a:t>
            </a:r>
            <a:r>
              <a:rPr lang="en-US" sz="3600" dirty="0">
                <a:ea typeface="Arial"/>
                <a:cs typeface="Arial"/>
                <a:sym typeface="Arial"/>
              </a:rPr>
              <a:t> living during the same period. Consider traits that define “birds” besides just feathers.</a:t>
            </a:r>
            <a:endParaRPr sz="3600" dirty="0">
              <a:ea typeface="Arial"/>
              <a:cs typeface="Arial"/>
              <a:sym typeface="Arial"/>
            </a:endParaRPr>
          </a:p>
          <a:p>
            <a:pPr marL="457200" lvl="0" indent="-228600" algn="l" rtl="0">
              <a:lnSpc>
                <a:spcPct val="100000"/>
              </a:lnSpc>
              <a:spcBef>
                <a:spcPts val="360"/>
              </a:spcBef>
              <a:spcAft>
                <a:spcPts val="0"/>
              </a:spcAft>
              <a:buClr>
                <a:schemeClr val="dk1"/>
              </a:buClr>
              <a:buSzPct val="80357"/>
              <a:buNone/>
            </a:pPr>
            <a:endParaRPr sz="1500" dirty="0"/>
          </a:p>
          <a:p>
            <a:pPr marL="114300" lvl="0" indent="0" algn="l" rtl="0">
              <a:lnSpc>
                <a:spcPct val="100000"/>
              </a:lnSpc>
              <a:spcBef>
                <a:spcPts val="360"/>
              </a:spcBef>
              <a:spcAft>
                <a:spcPts val="0"/>
              </a:spcAft>
              <a:buSzPct val="80357"/>
              <a:buNone/>
            </a:pPr>
            <a:endParaRPr dirty="0"/>
          </a:p>
        </p:txBody>
      </p:sp>
      <p:sp>
        <p:nvSpPr>
          <p:cNvPr id="1034" name="Google Shape;1034;p143"/>
          <p:cNvSpPr txBox="1">
            <a:spLocks noGrp="1"/>
          </p:cNvSpPr>
          <p:nvPr>
            <p:ph type="title" idx="4294967295"/>
          </p:nvPr>
        </p:nvSpPr>
        <p:spPr>
          <a:xfrm>
            <a:off x="457200" y="88900"/>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sz="3600" dirty="0">
                <a:latin typeface="Arial"/>
                <a:ea typeface="Arial"/>
                <a:cs typeface="Arial"/>
                <a:sym typeface="Arial"/>
              </a:rPr>
              <a:t>One last thing to keep in mind</a:t>
            </a:r>
            <a:endParaRPr sz="3600" dirty="0">
              <a:latin typeface="Arial"/>
              <a:ea typeface="Arial"/>
              <a:cs typeface="Arial"/>
              <a:sym typeface="Arial"/>
            </a:endParaRPr>
          </a:p>
        </p:txBody>
      </p:sp>
      <p:pic>
        <p:nvPicPr>
          <p:cNvPr id="1030" name="Google Shape;1030;p143" descr="A bird with a long beak&#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053901" y="3124200"/>
            <a:ext cx="3518099" cy="2642010"/>
          </a:xfrm>
          <a:prstGeom prst="rect">
            <a:avLst/>
          </a:prstGeom>
          <a:noFill/>
          <a:ln>
            <a:noFill/>
          </a:ln>
        </p:spPr>
      </p:pic>
      <p:pic>
        <p:nvPicPr>
          <p:cNvPr id="1031" name="Google Shape;1031;p143" descr="A picture containing reptile&#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974770" y="3124200"/>
            <a:ext cx="3302513" cy="2642010"/>
          </a:xfrm>
          <a:prstGeom prst="rect">
            <a:avLst/>
          </a:prstGeom>
          <a:noFill/>
          <a:ln>
            <a:noFill/>
          </a:ln>
        </p:spPr>
      </p:pic>
      <p:sp>
        <p:nvSpPr>
          <p:cNvPr id="1032" name="Google Shape;1032;p143"/>
          <p:cNvSpPr txBox="1"/>
          <p:nvPr/>
        </p:nvSpPr>
        <p:spPr>
          <a:xfrm>
            <a:off x="2241450" y="5844698"/>
            <a:ext cx="1143000"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dirty="0">
                <a:solidFill>
                  <a:schemeClr val="tx1"/>
                </a:solidFill>
                <a:latin typeface="Arial"/>
                <a:ea typeface="Arial"/>
                <a:cs typeface="Arial"/>
                <a:sym typeface="Arial"/>
              </a:rPr>
              <a:t>Ichthyornis</a:t>
            </a:r>
            <a:endParaRPr sz="1400" b="0" i="0"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Arial"/>
                <a:ea typeface="Arial"/>
                <a:cs typeface="Arial"/>
                <a:sym typeface="Arial"/>
              </a:rPr>
              <a:t>~100 – ~70 </a:t>
            </a:r>
            <a:r>
              <a:rPr lang="en-US" sz="1400" b="1" i="0" u="none" strike="noStrike" cap="none" dirty="0" err="1">
                <a:solidFill>
                  <a:schemeClr val="tx1"/>
                </a:solidFill>
                <a:latin typeface="Arial"/>
                <a:ea typeface="Arial"/>
                <a:cs typeface="Arial"/>
                <a:sym typeface="Arial"/>
              </a:rPr>
              <a:t>mya</a:t>
            </a:r>
            <a:endParaRPr sz="1400" b="1" i="0" u="none" strike="noStrike" cap="none" dirty="0">
              <a:solidFill>
                <a:schemeClr val="tx1"/>
              </a:solidFill>
              <a:latin typeface="Arial"/>
              <a:ea typeface="Arial"/>
              <a:cs typeface="Arial"/>
              <a:sym typeface="Arial"/>
            </a:endParaRPr>
          </a:p>
        </p:txBody>
      </p:sp>
      <p:sp>
        <p:nvSpPr>
          <p:cNvPr id="1033" name="Google Shape;1033;p143"/>
          <p:cNvSpPr txBox="1"/>
          <p:nvPr/>
        </p:nvSpPr>
        <p:spPr>
          <a:xfrm>
            <a:off x="6054526" y="5809511"/>
            <a:ext cx="1143000"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Arial"/>
                <a:ea typeface="Arial"/>
                <a:cs typeface="Arial"/>
                <a:sym typeface="Arial"/>
              </a:rPr>
              <a:t>Oviraptor</a:t>
            </a:r>
            <a:endParaRPr sz="1400" b="0" i="0" u="none" strike="noStrike" cap="none" dirty="0">
              <a:solidFill>
                <a:schemeClr val="tx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Arial"/>
                <a:ea typeface="Arial"/>
                <a:cs typeface="Arial"/>
                <a:sym typeface="Arial"/>
              </a:rPr>
              <a:t>~90 to ~70 </a:t>
            </a:r>
            <a:r>
              <a:rPr lang="en-US" sz="1400" b="1" i="0" u="none" strike="noStrike" cap="none" dirty="0" err="1">
                <a:solidFill>
                  <a:schemeClr val="tx1"/>
                </a:solidFill>
                <a:latin typeface="Arial"/>
                <a:ea typeface="Arial"/>
                <a:cs typeface="Arial"/>
                <a:sym typeface="Arial"/>
              </a:rPr>
              <a:t>mya</a:t>
            </a:r>
            <a:endParaRPr sz="1400" b="1" i="0" u="none" strike="noStrike" cap="none" dirty="0">
              <a:solidFill>
                <a:schemeClr val="tx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39" name="Google Shape;1039;p70"/>
          <p:cNvSpPr txBox="1">
            <a:spLocks noGrp="1"/>
          </p:cNvSpPr>
          <p:nvPr>
            <p:ph type="title" idx="4294967295"/>
          </p:nvPr>
        </p:nvSpPr>
        <p:spPr>
          <a:xfrm>
            <a:off x="1470074" y="274638"/>
            <a:ext cx="6203852"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4400"/>
              <a:buFont typeface="Calibri"/>
              <a:buNone/>
            </a:pPr>
            <a:r>
              <a:rPr lang="en-US" sz="3600" dirty="0">
                <a:latin typeface="Arial"/>
                <a:ea typeface="Arial"/>
                <a:cs typeface="Arial"/>
                <a:sym typeface="Arial"/>
              </a:rPr>
              <a:t>Putting it all together</a:t>
            </a:r>
            <a:endParaRPr sz="3600" dirty="0">
              <a:latin typeface="Arial"/>
              <a:ea typeface="Arial"/>
              <a:cs typeface="Arial"/>
              <a:sym typeface="Arial"/>
            </a:endParaRPr>
          </a:p>
        </p:txBody>
      </p:sp>
      <p:sp>
        <p:nvSpPr>
          <p:cNvPr id="1040" name="Google Shape;1040;p70"/>
          <p:cNvSpPr txBox="1">
            <a:spLocks noGrp="1"/>
          </p:cNvSpPr>
          <p:nvPr>
            <p:ph type="body" idx="4294967295"/>
          </p:nvPr>
        </p:nvSpPr>
        <p:spPr>
          <a:xfrm>
            <a:off x="457200" y="1417638"/>
            <a:ext cx="8229600" cy="4525963"/>
          </a:xfrm>
          <a:prstGeom prst="rect">
            <a:avLst/>
          </a:prstGeom>
          <a:noFill/>
          <a:ln>
            <a:noFill/>
          </a:ln>
        </p:spPr>
        <p:txBody>
          <a:bodyPr spcFirstLastPara="1" wrap="square" lIns="91425" tIns="45700" rIns="91425" bIns="45700" anchor="t" anchorCtr="0">
            <a:normAutofit/>
          </a:bodyPr>
          <a:lstStyle/>
          <a:p>
            <a:pPr indent="-381000">
              <a:spcBef>
                <a:spcPts val="0"/>
              </a:spcBef>
              <a:buSzPts val="2400"/>
            </a:pPr>
            <a:r>
              <a:rPr lang="en-US" sz="2400" dirty="0">
                <a:latin typeface="Arial"/>
                <a:ea typeface="Arial"/>
                <a:cs typeface="Arial"/>
                <a:sym typeface="Arial"/>
              </a:rPr>
              <a:t>Keeping all this tree and trait stuff in mind, let’s revisit a question. Why do birds all have the traits we use to define birds (wings, feathers…)? </a:t>
            </a:r>
            <a:endParaRPr sz="2400" dirty="0">
              <a:latin typeface="Arial"/>
              <a:ea typeface="Arial"/>
              <a:cs typeface="Arial"/>
              <a:sym typeface="Arial"/>
            </a:endParaRPr>
          </a:p>
          <a:p>
            <a:pPr marL="457200" lvl="0" indent="-381000" algn="l" rtl="0">
              <a:spcBef>
                <a:spcPts val="0"/>
              </a:spcBef>
              <a:buSzPts val="2400"/>
              <a:buChar char="•"/>
            </a:pPr>
            <a:r>
              <a:rPr lang="en-US" sz="2400" dirty="0">
                <a:latin typeface="Arial"/>
                <a:ea typeface="Arial"/>
                <a:cs typeface="Arial"/>
                <a:sym typeface="Arial"/>
              </a:rPr>
              <a:t>Birds have many traits in common; they have so many similarities and yet there are also so many different varieties. How did this happen?</a:t>
            </a:r>
          </a:p>
          <a:p>
            <a:pPr marL="457200" lvl="0" indent="-381000" algn="l" rtl="0">
              <a:spcBef>
                <a:spcPts val="0"/>
              </a:spcBef>
              <a:buSzPts val="2400"/>
              <a:buChar char="•"/>
            </a:pPr>
            <a:endParaRPr sz="2400" dirty="0">
              <a:latin typeface="Arial"/>
              <a:ea typeface="Arial"/>
              <a:cs typeface="Arial"/>
              <a:sym typeface="Arial"/>
            </a:endParaRPr>
          </a:p>
          <a:p>
            <a:pPr marL="2108095" lvl="4" indent="0">
              <a:spcBef>
                <a:spcPts val="0"/>
              </a:spcBef>
              <a:buSzPts val="2400"/>
              <a:buNone/>
            </a:pPr>
            <a:r>
              <a:rPr lang="en-US" sz="2406" dirty="0">
                <a:latin typeface="Arial"/>
                <a:ea typeface="Arial"/>
                <a:cs typeface="Arial"/>
                <a:sym typeface="Arial"/>
              </a:rPr>
              <a:t>	</a:t>
            </a:r>
            <a:r>
              <a:rPr lang="en-US" sz="2406" b="1" dirty="0">
                <a:latin typeface="Arial"/>
                <a:ea typeface="Arial"/>
                <a:cs typeface="Arial"/>
                <a:sym typeface="Arial"/>
              </a:rPr>
              <a:t>In the simplest terms, where do new species come from? </a:t>
            </a:r>
            <a:r>
              <a:rPr lang="en-US" sz="2406" dirty="0">
                <a:latin typeface="Arial"/>
                <a:ea typeface="Arial"/>
                <a:cs typeface="Arial"/>
                <a:sym typeface="Arial"/>
              </a:rPr>
              <a:t> </a:t>
            </a:r>
            <a:r>
              <a:rPr lang="en-US" sz="2406" dirty="0">
                <a:latin typeface="Arial"/>
                <a:ea typeface="Arial"/>
                <a:cs typeface="Arial"/>
              </a:rPr>
              <a:t> </a:t>
            </a:r>
            <a:endParaRPr sz="2406" dirty="0">
              <a:latin typeface="Arial"/>
              <a:ea typeface="Arial"/>
              <a:cs typeface="Arial"/>
            </a:endParaRPr>
          </a:p>
          <a:p>
            <a:pPr marL="1371600" lvl="0" indent="457200" algn="l" rtl="0">
              <a:lnSpc>
                <a:spcPct val="100000"/>
              </a:lnSpc>
              <a:spcBef>
                <a:spcPts val="640"/>
              </a:spcBef>
              <a:spcAft>
                <a:spcPts val="0"/>
              </a:spcAft>
              <a:buSzPts val="1800"/>
              <a:buNone/>
            </a:pPr>
            <a:endParaRPr lang="en-US" sz="2400" dirty="0">
              <a:solidFill>
                <a:srgbClr val="5F497A"/>
              </a:solidFill>
              <a:latin typeface="Arial"/>
              <a:ea typeface="Arial"/>
              <a:cs typeface="Arial"/>
              <a:sym typeface="Arial"/>
            </a:endParaRPr>
          </a:p>
          <a:p>
            <a:pPr marL="1371600" lvl="0" indent="457200" algn="l" rtl="0">
              <a:lnSpc>
                <a:spcPct val="100000"/>
              </a:lnSpc>
              <a:spcBef>
                <a:spcPts val="640"/>
              </a:spcBef>
              <a:spcAft>
                <a:spcPts val="0"/>
              </a:spcAft>
              <a:buSzPts val="1800"/>
              <a:buNone/>
            </a:pPr>
            <a:r>
              <a:rPr lang="en-US" sz="2800" dirty="0">
                <a:latin typeface="Arial"/>
                <a:ea typeface="Arial"/>
                <a:cs typeface="Arial"/>
                <a:sym typeface="Arial"/>
              </a:rPr>
              <a:t>Record ideas in </a:t>
            </a:r>
            <a:r>
              <a:rPr lang="en-US" sz="2800" b="1" dirty="0">
                <a:latin typeface="Arial"/>
                <a:ea typeface="Arial"/>
                <a:cs typeface="Arial"/>
                <a:sym typeface="Arial"/>
              </a:rPr>
              <a:t>Doodle Box L</a:t>
            </a:r>
            <a:r>
              <a:rPr lang="en-US" sz="2800" dirty="0">
                <a:latin typeface="Arial"/>
                <a:ea typeface="Arial"/>
                <a:cs typeface="Arial"/>
                <a:sym typeface="Arial"/>
              </a:rPr>
              <a:t>.</a:t>
            </a:r>
            <a:endParaRPr sz="2800" dirty="0">
              <a:latin typeface="Arial"/>
              <a:ea typeface="Arial"/>
              <a:cs typeface="Arial"/>
              <a:sym typeface="Arial"/>
            </a:endParaRPr>
          </a:p>
        </p:txBody>
      </p:sp>
      <p:pic>
        <p:nvPicPr>
          <p:cNvPr id="6" name="Picture 5">
            <a:extLst>
              <a:ext uri="{FF2B5EF4-FFF2-40B4-BE49-F238E27FC236}">
                <a16:creationId xmlns:a16="http://schemas.microsoft.com/office/drawing/2014/main" id="{E9811F1B-6ABC-485A-8230-70028CAC1D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3393" y="4994840"/>
            <a:ext cx="1052623" cy="891043"/>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Google Shape;1047;p69"/>
          <p:cNvSpPr txBox="1">
            <a:spLocks noGrp="1"/>
          </p:cNvSpPr>
          <p:nvPr>
            <p:ph type="title" idx="4294967295"/>
          </p:nvPr>
        </p:nvSpPr>
        <p:spPr>
          <a:xfrm>
            <a:off x="0" y="383559"/>
            <a:ext cx="91440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ct val="100000"/>
              <a:buFont typeface="Calibri"/>
              <a:buNone/>
            </a:pPr>
            <a:r>
              <a:rPr lang="en-US" dirty="0">
                <a:latin typeface="Arial"/>
                <a:ea typeface="Arial"/>
                <a:cs typeface="Arial"/>
                <a:sym typeface="Arial"/>
              </a:rPr>
              <a:t>Let’s come up with a model idea that gets at these ideas </a:t>
            </a:r>
            <a:endParaRPr dirty="0">
              <a:latin typeface="Arial"/>
              <a:ea typeface="Arial"/>
              <a:cs typeface="Arial"/>
              <a:sym typeface="Arial"/>
            </a:endParaRPr>
          </a:p>
        </p:txBody>
      </p:sp>
      <p:sp>
        <p:nvSpPr>
          <p:cNvPr id="1048" name="Google Shape;1048;p69"/>
          <p:cNvSpPr txBox="1">
            <a:spLocks noGrp="1"/>
          </p:cNvSpPr>
          <p:nvPr>
            <p:ph type="body" idx="4294967295"/>
          </p:nvPr>
        </p:nvSpPr>
        <p:spPr>
          <a:xfrm>
            <a:off x="0" y="1600200"/>
            <a:ext cx="8229600" cy="252571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a:p>
            <a:pPr marL="0" lvl="0" indent="0" algn="l" rtl="0">
              <a:lnSpc>
                <a:spcPct val="100000"/>
              </a:lnSpc>
              <a:spcBef>
                <a:spcPts val="640"/>
              </a:spcBef>
              <a:spcAft>
                <a:spcPts val="0"/>
              </a:spcAft>
              <a:buClr>
                <a:schemeClr val="dk1"/>
              </a:buClr>
              <a:buSzPts val="3200"/>
              <a:buNone/>
            </a:pPr>
            <a:endParaRPr/>
          </a:p>
        </p:txBody>
      </p:sp>
      <p:sp>
        <p:nvSpPr>
          <p:cNvPr id="1049" name="Google Shape;1049;p69"/>
          <p:cNvSpPr txBox="1"/>
          <p:nvPr/>
        </p:nvSpPr>
        <p:spPr>
          <a:xfrm>
            <a:off x="1812600" y="3171613"/>
            <a:ext cx="6417000" cy="954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3200"/>
              <a:buFont typeface="Arial"/>
              <a:buNone/>
            </a:pPr>
            <a:r>
              <a:rPr lang="en-US" sz="2800" b="0" i="0" u="none" strike="noStrike" cap="none" dirty="0">
                <a:solidFill>
                  <a:schemeClr val="tx1"/>
                </a:solidFill>
                <a:latin typeface="Arial"/>
                <a:ea typeface="Arial"/>
                <a:cs typeface="Arial"/>
                <a:sym typeface="Arial"/>
              </a:rPr>
              <a:t>Record this model idea on your Doodle sheet in the Model Tracker section.</a:t>
            </a:r>
            <a:endParaRPr sz="1400" b="0" i="0" u="none" strike="noStrike" cap="none" dirty="0">
              <a:solidFill>
                <a:schemeClr val="tx1"/>
              </a:solidFill>
              <a:latin typeface="Arial"/>
              <a:ea typeface="Arial"/>
              <a:cs typeface="Arial"/>
              <a:sym typeface="Arial"/>
            </a:endParaRPr>
          </a:p>
        </p:txBody>
      </p:sp>
      <p:pic>
        <p:nvPicPr>
          <p:cNvPr id="6" name="Picture 5">
            <a:extLst>
              <a:ext uri="{FF2B5EF4-FFF2-40B4-BE49-F238E27FC236}">
                <a16:creationId xmlns:a16="http://schemas.microsoft.com/office/drawing/2014/main" id="{CFC94F96-DD4E-4E67-A5C9-E818DE4ABE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9977" y="3171613"/>
            <a:ext cx="1052623" cy="89104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3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108117"/>
              <a:buFont typeface="Arial"/>
              <a:buNone/>
            </a:pPr>
            <a:r>
              <a:rPr lang="en-US" dirty="0"/>
              <a:t>Learning Segment 01 Overview</a:t>
            </a:r>
            <a:endParaRPr dirty="0"/>
          </a:p>
        </p:txBody>
      </p:sp>
      <p:sp>
        <p:nvSpPr>
          <p:cNvPr id="4" name="Text Placeholder 3">
            <a:extLst>
              <a:ext uri="{FF2B5EF4-FFF2-40B4-BE49-F238E27FC236}">
                <a16:creationId xmlns:a16="http://schemas.microsoft.com/office/drawing/2014/main" id="{7B8E4583-5DD7-42DC-A5D5-44284648E45A}"/>
              </a:ext>
            </a:extLst>
          </p:cNvPr>
          <p:cNvSpPr>
            <a:spLocks noGrp="1"/>
          </p:cNvSpPr>
          <p:nvPr>
            <p:ph type="body" sz="quarter" idx="10"/>
          </p:nvPr>
        </p:nvSpPr>
        <p:spPr/>
        <p:txBody>
          <a:bodyPr/>
          <a:lstStyle/>
          <a:p>
            <a:pPr>
              <a:spcAft>
                <a:spcPts val="600"/>
              </a:spcAft>
            </a:pPr>
            <a:r>
              <a:rPr lang="en-US" sz="1400" b="1" dirty="0">
                <a:latin typeface="Arial"/>
                <a:ea typeface="Arial"/>
                <a:cs typeface="Arial"/>
                <a:sym typeface="Arial"/>
              </a:rPr>
              <a:t>P </a:t>
            </a:r>
            <a:r>
              <a:rPr lang="en-US" sz="1400" b="1" dirty="0">
                <a:latin typeface="Arial"/>
                <a:ea typeface="Arial"/>
                <a:cs typeface="Arial"/>
                <a:sym typeface="Wingdings" panose="05000000000000000000" pitchFamily="2" charset="2"/>
              </a:rPr>
              <a:t></a:t>
            </a:r>
            <a:r>
              <a:rPr lang="en-US" sz="1400" b="1" dirty="0">
                <a:latin typeface="Arial"/>
                <a:ea typeface="Arial"/>
                <a:cs typeface="Arial"/>
                <a:sym typeface="Arial"/>
              </a:rPr>
              <a:t> Q</a:t>
            </a:r>
            <a:endParaRPr lang="en-US" b="1" dirty="0">
              <a:latin typeface="Arial"/>
              <a:ea typeface="Arial"/>
              <a:cs typeface="Arial"/>
              <a:sym typeface="Arial"/>
            </a:endParaRPr>
          </a:p>
          <a:p>
            <a:pPr>
              <a:lnSpc>
                <a:spcPts val="1800"/>
              </a:lnSpc>
            </a:pPr>
            <a:r>
              <a:rPr lang="en-US" sz="1400" b="1" dirty="0">
                <a:latin typeface="Arial"/>
                <a:ea typeface="Arial"/>
                <a:cs typeface="Arial"/>
                <a:sym typeface="Arial"/>
              </a:rPr>
              <a:t>We begin by considering what the large animal life was like on Earth just before the last mass extinction and then compare that to the life on Earth right now.</a:t>
            </a:r>
            <a:r>
              <a:rPr lang="en-US" sz="1400" dirty="0">
                <a:latin typeface="Arial"/>
                <a:ea typeface="Arial"/>
                <a:cs typeface="Arial"/>
                <a:sym typeface="Arial"/>
              </a:rPr>
              <a:t> </a:t>
            </a:r>
            <a:endParaRPr lang="en-US" dirty="0"/>
          </a:p>
        </p:txBody>
      </p:sp>
      <p:sp>
        <p:nvSpPr>
          <p:cNvPr id="591" name="Google Shape;591;p31"/>
          <p:cNvSpPr txBox="1">
            <a:spLocks noGrp="1"/>
          </p:cNvSpPr>
          <p:nvPr>
            <p:ph type="body" sz="quarter" idx="12"/>
          </p:nvPr>
        </p:nvSpPr>
        <p:spPr>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400"/>
              </a:spcAft>
              <a:buClr>
                <a:schemeClr val="dk1"/>
              </a:buClr>
              <a:buSzPts val="1600"/>
              <a:buNone/>
            </a:pPr>
            <a:r>
              <a:rPr lang="en-US" u="sng" dirty="0">
                <a:latin typeface="Arial"/>
                <a:ea typeface="Arial"/>
                <a:cs typeface="Arial"/>
                <a:sym typeface="Arial"/>
              </a:rPr>
              <a:t>Resources you will need:</a:t>
            </a:r>
            <a:endParaRPr dirty="0">
              <a:latin typeface="Arial"/>
              <a:ea typeface="Arial"/>
              <a:cs typeface="Arial"/>
              <a:sym typeface="Arial"/>
            </a:endParaRPr>
          </a:p>
          <a:p>
            <a:pPr marL="0" lvl="0" indent="0" algn="l" rtl="0">
              <a:lnSpc>
                <a:spcPct val="100000"/>
              </a:lnSpc>
              <a:spcAft>
                <a:spcPts val="0"/>
              </a:spcAft>
              <a:buClr>
                <a:schemeClr val="dk1"/>
              </a:buClr>
              <a:buSzPts val="1600"/>
              <a:buNone/>
            </a:pPr>
            <a:r>
              <a:rPr lang="en-US" dirty="0" err="1">
                <a:latin typeface="Arial"/>
                <a:ea typeface="Arial"/>
                <a:cs typeface="Arial"/>
                <a:sym typeface="Arial"/>
              </a:rPr>
              <a:t>ExSp</a:t>
            </a:r>
            <a:r>
              <a:rPr lang="en-US" dirty="0">
                <a:latin typeface="Arial"/>
                <a:ea typeface="Arial"/>
                <a:cs typeface="Arial"/>
                <a:sym typeface="Arial"/>
              </a:rPr>
              <a:t> Doodle Sheet vLE-Sep2021</a:t>
            </a:r>
            <a:endParaRPr dirty="0">
              <a:latin typeface="Arial"/>
              <a:ea typeface="Arial"/>
              <a:cs typeface="Arial"/>
              <a:sym typeface="Arial"/>
            </a:endParaRPr>
          </a:p>
          <a:p>
            <a:pPr marL="0" lvl="0" indent="0" algn="l" rtl="0">
              <a:lnSpc>
                <a:spcPct val="100000"/>
              </a:lnSpc>
              <a:spcBef>
                <a:spcPts val="320"/>
              </a:spcBef>
              <a:spcAft>
                <a:spcPts val="0"/>
              </a:spcAft>
              <a:buClr>
                <a:schemeClr val="dk1"/>
              </a:buClr>
              <a:buSzPts val="1600"/>
              <a:buNone/>
            </a:pPr>
            <a:endParaRPr u="sng" dirty="0">
              <a:latin typeface="Arial"/>
              <a:ea typeface="Arial"/>
              <a:cs typeface="Arial"/>
              <a:sym typeface="Arial"/>
            </a:endParaRPr>
          </a:p>
          <a:p>
            <a:pPr marL="127000" lvl="0" indent="0" algn="l" rtl="0">
              <a:lnSpc>
                <a:spcPct val="100000"/>
              </a:lnSpc>
              <a:spcBef>
                <a:spcPts val="320"/>
              </a:spcBef>
              <a:spcAft>
                <a:spcPts val="0"/>
              </a:spcAft>
              <a:buSzPts val="1600"/>
              <a:buNone/>
            </a:pPr>
            <a:endParaRPr dirty="0">
              <a:latin typeface="Arial"/>
              <a:ea typeface="Arial"/>
              <a:cs typeface="Arial"/>
              <a:sym typeface="Arial"/>
            </a:endParaRPr>
          </a:p>
        </p:txBody>
      </p:sp>
      <p:sp>
        <p:nvSpPr>
          <p:cNvPr id="6" name="Text Placeholder 5">
            <a:extLst>
              <a:ext uri="{FF2B5EF4-FFF2-40B4-BE49-F238E27FC236}">
                <a16:creationId xmlns:a16="http://schemas.microsoft.com/office/drawing/2014/main" id="{6E58491B-66AB-4808-BD8C-77E4A9D640CA}"/>
              </a:ext>
            </a:extLst>
          </p:cNvPr>
          <p:cNvSpPr>
            <a:spLocks noGrp="1"/>
          </p:cNvSpPr>
          <p:nvPr>
            <p:ph type="body" sz="quarter" idx="11"/>
          </p:nvPr>
        </p:nvSpPr>
        <p:spPr/>
        <p:txBody>
          <a:bodyPr/>
          <a:lstStyle/>
          <a:p>
            <a:r>
              <a:rPr lang="en-US" dirty="0"/>
              <a:t>30 Minutes</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1A165-F352-2645-9089-94A0EB0F7C0F}"/>
              </a:ext>
            </a:extLst>
          </p:cNvPr>
          <p:cNvSpPr>
            <a:spLocks noGrp="1"/>
          </p:cNvSpPr>
          <p:nvPr>
            <p:ph type="title" idx="4294967295"/>
          </p:nvPr>
        </p:nvSpPr>
        <p:spPr>
          <a:xfrm>
            <a:off x="457200" y="316842"/>
            <a:ext cx="8229600" cy="1143000"/>
          </a:xfrm>
        </p:spPr>
        <p:txBody>
          <a:bodyPr/>
          <a:lstStyle/>
          <a:p>
            <a:pPr algn="ctr"/>
            <a:r>
              <a:rPr lang="en-US" sz="3600" dirty="0"/>
              <a:t>Refine our question</a:t>
            </a:r>
          </a:p>
        </p:txBody>
      </p:sp>
      <p:sp>
        <p:nvSpPr>
          <p:cNvPr id="3" name="Content Placeholder 2">
            <a:extLst>
              <a:ext uri="{FF2B5EF4-FFF2-40B4-BE49-F238E27FC236}">
                <a16:creationId xmlns:a16="http://schemas.microsoft.com/office/drawing/2014/main" id="{898E3856-0240-CB47-A452-FF968396DC19}"/>
              </a:ext>
            </a:extLst>
          </p:cNvPr>
          <p:cNvSpPr>
            <a:spLocks noGrp="1"/>
          </p:cNvSpPr>
          <p:nvPr>
            <p:ph idx="4294967295"/>
          </p:nvPr>
        </p:nvSpPr>
        <p:spPr>
          <a:xfrm>
            <a:off x="457200" y="1586133"/>
            <a:ext cx="8229600" cy="4031873"/>
          </a:xfrm>
        </p:spPr>
        <p:txBody>
          <a:bodyPr/>
          <a:lstStyle/>
          <a:p>
            <a:pPr marL="114300" indent="0">
              <a:spcBef>
                <a:spcPts val="0"/>
              </a:spcBef>
              <a:buNone/>
            </a:pPr>
            <a:r>
              <a:rPr lang="en-US" sz="3200" dirty="0"/>
              <a:t>If one of the big ideas, we see in the </a:t>
            </a:r>
            <a:r>
              <a:rPr lang="en-US" sz="3200" dirty="0" err="1"/>
              <a:t>dino</a:t>
            </a:r>
            <a:r>
              <a:rPr lang="en-US" sz="3200" dirty="0"/>
              <a:t> to bird story is that living things are related back through time then maybe we should refine our driving question to be something like: </a:t>
            </a:r>
          </a:p>
          <a:p>
            <a:pPr>
              <a:spcBef>
                <a:spcPts val="0"/>
              </a:spcBef>
            </a:pPr>
            <a:endParaRPr lang="en-US" sz="3200" dirty="0"/>
          </a:p>
          <a:p>
            <a:pPr marL="0" indent="0">
              <a:spcBef>
                <a:spcPts val="0"/>
              </a:spcBef>
              <a:buNone/>
            </a:pPr>
            <a:r>
              <a:rPr lang="en-US" sz="3200" i="1" dirty="0"/>
              <a:t>How do new species form from </a:t>
            </a:r>
            <a:r>
              <a:rPr lang="en-US" sz="3200" i="1" u="sng" dirty="0"/>
              <a:t>existing</a:t>
            </a:r>
            <a:r>
              <a:rPr lang="en-US" sz="3200" i="1" dirty="0"/>
              <a:t> species? </a:t>
            </a:r>
            <a:r>
              <a:rPr lang="en-US" sz="2800" dirty="0"/>
              <a:t>(record this on our doodle)</a:t>
            </a:r>
          </a:p>
        </p:txBody>
      </p:sp>
    </p:spTree>
    <p:extLst>
      <p:ext uri="{BB962C8B-B14F-4D97-AF65-F5344CB8AC3E}">
        <p14:creationId xmlns:p14="http://schemas.microsoft.com/office/powerpoint/2010/main" val="25627713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Google Shape;1056;p7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76093"/>
              <a:buFont typeface="Arial"/>
              <a:buNone/>
            </a:pPr>
            <a:r>
              <a:rPr lang="en-US" dirty="0"/>
              <a:t>Learning Segment 03 Summary</a:t>
            </a:r>
            <a:endParaRPr dirty="0"/>
          </a:p>
        </p:txBody>
      </p:sp>
      <p:sp>
        <p:nvSpPr>
          <p:cNvPr id="2" name="Text Placeholder 1">
            <a:extLst>
              <a:ext uri="{FF2B5EF4-FFF2-40B4-BE49-F238E27FC236}">
                <a16:creationId xmlns:a16="http://schemas.microsoft.com/office/drawing/2014/main" id="{D8F71D00-ACE9-4061-A711-20C1E6A2778F}"/>
              </a:ext>
            </a:extLst>
          </p:cNvPr>
          <p:cNvSpPr>
            <a:spLocks noGrp="1"/>
          </p:cNvSpPr>
          <p:nvPr>
            <p:ph type="body" sz="quarter" idx="10"/>
          </p:nvPr>
        </p:nvSpPr>
        <p:spPr/>
        <p:txBody>
          <a:bodyPr/>
          <a:lstStyle/>
          <a:p>
            <a:pPr marL="0" lvl="0" indent="0" algn="l" rtl="0">
              <a:lnSpc>
                <a:spcPct val="100000"/>
              </a:lnSpc>
              <a:spcAft>
                <a:spcPts val="0"/>
              </a:spcAft>
              <a:buClr>
                <a:schemeClr val="dk1"/>
              </a:buClr>
              <a:buSzPct val="100000"/>
              <a:buNone/>
            </a:pPr>
            <a:r>
              <a:rPr lang="en-US" b="1" dirty="0"/>
              <a:t>What we figured out…</a:t>
            </a:r>
          </a:p>
          <a:p>
            <a:pPr marL="0" lvl="0" indent="0" algn="l" rtl="0">
              <a:lnSpc>
                <a:spcPct val="100000"/>
              </a:lnSpc>
              <a:spcAft>
                <a:spcPts val="0"/>
              </a:spcAft>
              <a:buClr>
                <a:schemeClr val="dk1"/>
              </a:buClr>
              <a:buSzPct val="100000"/>
              <a:buNone/>
            </a:pPr>
            <a:endParaRPr lang="en-US" dirty="0"/>
          </a:p>
          <a:p>
            <a:r>
              <a:rPr lang="en-US" dirty="0"/>
              <a:t>We learned that modern birds are descendants of dinosaurs. We came up with our first model idea about how traits can change over time and groups of organisms branch off from each other (basically, “descent with modification”). Moving forward we ask the more specific question of how new species form from existing species.</a:t>
            </a:r>
          </a:p>
          <a:p>
            <a:endParaRPr lang="en-US" dirty="0"/>
          </a:p>
        </p:txBody>
      </p:sp>
      <p:sp>
        <p:nvSpPr>
          <p:cNvPr id="1058" name="Google Shape;1058;p71"/>
          <p:cNvSpPr txBox="1">
            <a:spLocks noGrp="1"/>
          </p:cNvSpPr>
          <p:nvPr>
            <p:ph type="body" sz="quarter" idx="1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Aft>
                <a:spcPts val="0"/>
              </a:spcAft>
              <a:buClr>
                <a:schemeClr val="dk1"/>
              </a:buClr>
              <a:buSzPts val="1600"/>
              <a:buNone/>
            </a:pPr>
            <a:r>
              <a:rPr lang="en-US" u="sng" dirty="0"/>
              <a:t>LS03 Teacher Reflection Notes:</a:t>
            </a:r>
            <a:endParaRPr u="sng" dirty="0"/>
          </a:p>
          <a:p>
            <a:pPr marL="0" lvl="0" indent="0" algn="l" rtl="0">
              <a:lnSpc>
                <a:spcPct val="100000"/>
              </a:lnSpc>
              <a:spcAft>
                <a:spcPts val="0"/>
              </a:spcAft>
              <a:buClr>
                <a:schemeClr val="dk1"/>
              </a:buClr>
              <a:buSzPts val="1600"/>
              <a:buNone/>
            </a:pPr>
            <a:endParaRPr dirty="0"/>
          </a:p>
          <a:p>
            <a:pPr marL="0" lvl="0" indent="0" algn="l" rtl="0">
              <a:lnSpc>
                <a:spcPct val="100000"/>
              </a:lnSpc>
              <a:spcAft>
                <a:spcPts val="0"/>
              </a:spcAft>
              <a:buClr>
                <a:schemeClr val="dk1"/>
              </a:buClr>
              <a:buSzPts val="1600"/>
              <a:buNone/>
            </a:pPr>
            <a:r>
              <a:rPr lang="en-US" i="1" dirty="0"/>
              <a:t>Things that went well…</a:t>
            </a:r>
            <a:endParaRPr dirty="0"/>
          </a:p>
          <a:p>
            <a:pPr marL="0" lvl="0" indent="0" algn="l" rtl="0">
              <a:lnSpc>
                <a:spcPct val="100000"/>
              </a:lnSpc>
              <a:spcAft>
                <a:spcPts val="0"/>
              </a:spcAft>
              <a:buClr>
                <a:schemeClr val="dk1"/>
              </a:buClr>
              <a:buSzPts val="1600"/>
              <a:buNone/>
            </a:pPr>
            <a:endParaRPr i="1" dirty="0"/>
          </a:p>
          <a:p>
            <a:pPr marL="0" lvl="0" indent="0" algn="l" rtl="0">
              <a:lnSpc>
                <a:spcPct val="100000"/>
              </a:lnSpc>
              <a:spcAft>
                <a:spcPts val="0"/>
              </a:spcAft>
              <a:buClr>
                <a:schemeClr val="dk1"/>
              </a:buClr>
              <a:buSzPts val="1600"/>
              <a:buNone/>
            </a:pPr>
            <a:r>
              <a:rPr lang="en-US" i="1" dirty="0"/>
              <a:t>Things I would change…</a:t>
            </a:r>
            <a:endParaRPr dirty="0"/>
          </a:p>
          <a:p>
            <a:pPr marL="0" lvl="0" indent="0" algn="l" rtl="0">
              <a:lnSpc>
                <a:spcPct val="100000"/>
              </a:lnSpc>
              <a:spcBef>
                <a:spcPts val="320"/>
              </a:spcBef>
              <a:spcAft>
                <a:spcPts val="0"/>
              </a:spcAft>
              <a:buClr>
                <a:schemeClr val="dk1"/>
              </a:buClr>
              <a:buSzPts val="1600"/>
              <a:buNone/>
            </a:pPr>
            <a:endParaRPr dirty="0"/>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Google Shape;828;p7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80367"/>
              <a:buFont typeface="Arial"/>
              <a:buNone/>
            </a:pPr>
            <a:r>
              <a:rPr lang="en-US" dirty="0"/>
              <a:t>Learning Segment 04 Overview</a:t>
            </a:r>
            <a:endParaRPr dirty="0"/>
          </a:p>
        </p:txBody>
      </p:sp>
      <p:sp>
        <p:nvSpPr>
          <p:cNvPr id="2" name="Text Placeholder 1">
            <a:extLst>
              <a:ext uri="{FF2B5EF4-FFF2-40B4-BE49-F238E27FC236}">
                <a16:creationId xmlns:a16="http://schemas.microsoft.com/office/drawing/2014/main" id="{10DF5F08-B1A6-4A80-B58C-23676780FAB1}"/>
              </a:ext>
            </a:extLst>
          </p:cNvPr>
          <p:cNvSpPr>
            <a:spLocks noGrp="1"/>
          </p:cNvSpPr>
          <p:nvPr>
            <p:ph type="body" sz="quarter" idx="10"/>
          </p:nvPr>
        </p:nvSpPr>
        <p:spPr/>
        <p:txBody>
          <a:bodyPr/>
          <a:lstStyle/>
          <a:p>
            <a:pPr>
              <a:spcAft>
                <a:spcPts val="600"/>
              </a:spcAft>
            </a:pPr>
            <a:r>
              <a:rPr lang="en-US" b="1" dirty="0"/>
              <a:t>Q </a:t>
            </a:r>
            <a:r>
              <a:rPr lang="en-US" b="1" dirty="0">
                <a:sym typeface="Wingdings" panose="05000000000000000000" pitchFamily="2" charset="2"/>
              </a:rPr>
              <a:t> </a:t>
            </a:r>
            <a:r>
              <a:rPr lang="en-US" b="1" dirty="0"/>
              <a:t>M</a:t>
            </a:r>
          </a:p>
          <a:p>
            <a:pPr>
              <a:lnSpc>
                <a:spcPts val="1800"/>
              </a:lnSpc>
            </a:pPr>
            <a:r>
              <a:rPr lang="en-US" b="1" dirty="0"/>
              <a:t>We return to the Galapagos and wonder why there are so many kinds of ground finches. We play </a:t>
            </a:r>
            <a:r>
              <a:rPr lang="en-US" b="1" dirty="0" err="1"/>
              <a:t>Wormeaters</a:t>
            </a:r>
            <a:r>
              <a:rPr lang="en-US" b="1" dirty="0"/>
              <a:t> (the sequel) and figure out what happens to adaptive advantages when the environment changes for different groups? We then apply these ideas to the finches. </a:t>
            </a:r>
            <a:endParaRPr lang="en-US" dirty="0"/>
          </a:p>
          <a:p>
            <a:endParaRPr lang="en-US" dirty="0"/>
          </a:p>
        </p:txBody>
      </p:sp>
      <p:sp>
        <p:nvSpPr>
          <p:cNvPr id="831" name="Google Shape;831;p72"/>
          <p:cNvSpPr txBox="1">
            <a:spLocks noGrp="1"/>
          </p:cNvSpPr>
          <p:nvPr>
            <p:ph type="body" sz="quarter" idx="12"/>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400"/>
              </a:spcAft>
              <a:buClr>
                <a:schemeClr val="dk1"/>
              </a:buClr>
              <a:buSzPts val="1600"/>
              <a:buNone/>
            </a:pPr>
            <a:r>
              <a:rPr lang="en-US" u="sng" dirty="0"/>
              <a:t>Resources you will need:</a:t>
            </a:r>
            <a:endParaRPr dirty="0"/>
          </a:p>
          <a:p>
            <a:pPr>
              <a:spcBef>
                <a:spcPts val="320"/>
              </a:spcBef>
              <a:buClr>
                <a:schemeClr val="dk1"/>
              </a:buClr>
              <a:buSzPts val="1600"/>
            </a:pPr>
            <a:r>
              <a:rPr lang="en-US" dirty="0" err="1">
                <a:latin typeface="Arial"/>
                <a:ea typeface="Arial"/>
                <a:cs typeface="Arial"/>
                <a:sym typeface="Arial"/>
              </a:rPr>
              <a:t>ExSp</a:t>
            </a:r>
            <a:r>
              <a:rPr lang="en-US" dirty="0">
                <a:latin typeface="Arial"/>
                <a:ea typeface="Arial"/>
                <a:cs typeface="Arial"/>
                <a:sym typeface="Arial"/>
              </a:rPr>
              <a:t> Doodle Sheet vLE-Sep2021</a:t>
            </a:r>
          </a:p>
          <a:p>
            <a:pPr marL="0" lvl="0" indent="0" algn="l" rtl="0">
              <a:lnSpc>
                <a:spcPct val="100000"/>
              </a:lnSpc>
              <a:spcBef>
                <a:spcPts val="320"/>
              </a:spcBef>
              <a:spcAft>
                <a:spcPts val="0"/>
              </a:spcAft>
              <a:buClr>
                <a:schemeClr val="dk1"/>
              </a:buClr>
              <a:buSzPts val="1600"/>
              <a:buNone/>
            </a:pPr>
            <a:r>
              <a:rPr lang="en-US" dirty="0" err="1"/>
              <a:t>ExSp</a:t>
            </a:r>
            <a:r>
              <a:rPr lang="en-US" dirty="0"/>
              <a:t> </a:t>
            </a:r>
            <a:r>
              <a:rPr lang="en-US" dirty="0" err="1"/>
              <a:t>WormEaters</a:t>
            </a:r>
            <a:r>
              <a:rPr lang="en-US" dirty="0"/>
              <a:t> the SEQUEL Instructions vLE-Sep2021</a:t>
            </a:r>
          </a:p>
          <a:p>
            <a:pPr marL="0" lvl="0" indent="0" algn="l" rtl="0">
              <a:lnSpc>
                <a:spcPct val="100000"/>
              </a:lnSpc>
              <a:spcBef>
                <a:spcPts val="320"/>
              </a:spcBef>
              <a:spcAft>
                <a:spcPts val="0"/>
              </a:spcAft>
              <a:buClr>
                <a:schemeClr val="dk1"/>
              </a:buClr>
              <a:buSzPts val="1600"/>
              <a:buNone/>
            </a:pPr>
            <a:r>
              <a:rPr lang="en-US" dirty="0" err="1"/>
              <a:t>ExSp</a:t>
            </a:r>
            <a:r>
              <a:rPr lang="en-US" dirty="0"/>
              <a:t> </a:t>
            </a:r>
            <a:r>
              <a:rPr lang="en-US" dirty="0" err="1"/>
              <a:t>WormEaters</a:t>
            </a:r>
            <a:r>
              <a:rPr lang="en-US" dirty="0"/>
              <a:t> the SEQUEL Student Handout vLE-Sep2021</a:t>
            </a:r>
          </a:p>
          <a:p>
            <a:pPr marL="0" lvl="0" indent="0" algn="l" rtl="0">
              <a:lnSpc>
                <a:spcPct val="100000"/>
              </a:lnSpc>
              <a:spcBef>
                <a:spcPts val="320"/>
              </a:spcBef>
              <a:spcAft>
                <a:spcPts val="0"/>
              </a:spcAft>
              <a:buClr>
                <a:schemeClr val="dk1"/>
              </a:buClr>
              <a:buSzPts val="1600"/>
              <a:buNone/>
            </a:pPr>
            <a:r>
              <a:rPr lang="en-US" dirty="0"/>
              <a:t>Ground Finch Case Study handouts</a:t>
            </a:r>
          </a:p>
          <a:p>
            <a:pPr marL="0" lvl="0" indent="0" algn="l" rtl="0">
              <a:lnSpc>
                <a:spcPct val="100000"/>
              </a:lnSpc>
              <a:spcBef>
                <a:spcPts val="320"/>
              </a:spcBef>
              <a:spcAft>
                <a:spcPts val="0"/>
              </a:spcAft>
              <a:buClr>
                <a:schemeClr val="dk1"/>
              </a:buClr>
              <a:buSzPts val="1600"/>
              <a:buNone/>
            </a:pPr>
            <a:endParaRPr dirty="0"/>
          </a:p>
        </p:txBody>
      </p:sp>
      <p:sp>
        <p:nvSpPr>
          <p:cNvPr id="830" name="Google Shape;830;p72"/>
          <p:cNvSpPr txBox="1">
            <a:spLocks noGrp="1"/>
          </p:cNvSpPr>
          <p:nvPr>
            <p:ph type="body" sz="quarter" idx="1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800"/>
              <a:buNone/>
            </a:pPr>
            <a:r>
              <a:rPr lang="en-US" dirty="0"/>
              <a:t>70 Minutes</a:t>
            </a:r>
            <a:endParaRPr dirty="0"/>
          </a:p>
        </p:txBody>
      </p:sp>
    </p:spTree>
    <p:extLst>
      <p:ext uri="{BB962C8B-B14F-4D97-AF65-F5344CB8AC3E}">
        <p14:creationId xmlns:p14="http://schemas.microsoft.com/office/powerpoint/2010/main" val="1886737221"/>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24F02B3-9B86-8846-8189-9C4C8C3E500B}"/>
              </a:ext>
            </a:extLst>
          </p:cNvPr>
          <p:cNvSpPr txBox="1"/>
          <p:nvPr/>
        </p:nvSpPr>
        <p:spPr>
          <a:xfrm>
            <a:off x="479685" y="284813"/>
            <a:ext cx="8529404" cy="5509200"/>
          </a:xfrm>
          <a:prstGeom prst="rect">
            <a:avLst/>
          </a:prstGeom>
          <a:noFill/>
        </p:spPr>
        <p:txBody>
          <a:bodyPr wrap="square" rtlCol="0">
            <a:spAutoFit/>
          </a:bodyPr>
          <a:lstStyle/>
          <a:p>
            <a:r>
              <a:rPr lang="en-US" sz="3200" dirty="0"/>
              <a:t>So far, we have figured out that new species arise from existing species through a branching process over time. Now let’s consider how those branching events happen. </a:t>
            </a:r>
          </a:p>
          <a:p>
            <a:endParaRPr lang="en-US" sz="3200" dirty="0"/>
          </a:p>
          <a:p>
            <a:r>
              <a:rPr lang="en-US" sz="3200" dirty="0"/>
              <a:t> Consider a place on the tree diagram where there is a branching or split. What is happening to the organisms when a split occurs? </a:t>
            </a:r>
          </a:p>
          <a:p>
            <a:endParaRPr lang="en-US" sz="3200" dirty="0"/>
          </a:p>
          <a:p>
            <a:r>
              <a:rPr lang="en-US" sz="3200" dirty="0"/>
              <a:t>		Write some ideas in </a:t>
            </a:r>
            <a:r>
              <a:rPr lang="en-US" sz="3200" b="1" dirty="0"/>
              <a:t>Doodle Box M</a:t>
            </a:r>
            <a:r>
              <a:rPr lang="en-US" sz="3200" dirty="0"/>
              <a:t>. </a:t>
            </a:r>
          </a:p>
        </p:txBody>
      </p:sp>
      <p:pic>
        <p:nvPicPr>
          <p:cNvPr id="8" name="Picture 7">
            <a:extLst>
              <a:ext uri="{FF2B5EF4-FFF2-40B4-BE49-F238E27FC236}">
                <a16:creationId xmlns:a16="http://schemas.microsoft.com/office/drawing/2014/main" id="{59BB73CA-F5BB-C343-86AC-B3ADF36A77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2968" y="4996754"/>
            <a:ext cx="1052623" cy="891043"/>
          </a:xfrm>
          <a:prstGeom prst="rect">
            <a:avLst/>
          </a:prstGeom>
        </p:spPr>
      </p:pic>
    </p:spTree>
    <p:extLst>
      <p:ext uri="{BB962C8B-B14F-4D97-AF65-F5344CB8AC3E}">
        <p14:creationId xmlns:p14="http://schemas.microsoft.com/office/powerpoint/2010/main" val="17048870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77"/>
          <p:cNvSpPr txBox="1">
            <a:spLocks noGrp="1"/>
          </p:cNvSpPr>
          <p:nvPr>
            <p:ph type="title"/>
          </p:nvPr>
        </p:nvSpPr>
        <p:spPr>
          <a:xfrm>
            <a:off x="546212" y="15547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5490"/>
              <a:buFont typeface="Arial"/>
              <a:buNone/>
            </a:pPr>
            <a:r>
              <a:rPr lang="en-US" sz="2800" dirty="0">
                <a:solidFill>
                  <a:srgbClr val="303030"/>
                </a:solidFill>
                <a:latin typeface="+mn-lt"/>
                <a:ea typeface="Arial"/>
                <a:cs typeface="Arial"/>
                <a:sym typeface="Arial"/>
              </a:rPr>
              <a:t>Mini Species Case Study: Galapagos Finches</a:t>
            </a:r>
            <a:r>
              <a:rPr lang="en-US" sz="2800" b="1" u="sng" dirty="0">
                <a:solidFill>
                  <a:srgbClr val="303030"/>
                </a:solidFill>
                <a:latin typeface="+mn-lt"/>
                <a:ea typeface="Handlee"/>
                <a:cs typeface="Handlee"/>
                <a:sym typeface="Handlee"/>
              </a:rPr>
              <a:t> </a:t>
            </a:r>
            <a:endParaRPr sz="2800" b="1" u="sng" dirty="0">
              <a:solidFill>
                <a:srgbClr val="303030"/>
              </a:solidFill>
              <a:latin typeface="+mn-lt"/>
              <a:ea typeface="Handlee"/>
              <a:cs typeface="Handlee"/>
              <a:sym typeface="Handlee"/>
            </a:endParaRPr>
          </a:p>
          <a:p>
            <a:pPr marL="0" lvl="0" indent="0" algn="ctr" rtl="0">
              <a:lnSpc>
                <a:spcPct val="100000"/>
              </a:lnSpc>
              <a:spcBef>
                <a:spcPts val="0"/>
              </a:spcBef>
              <a:spcAft>
                <a:spcPts val="0"/>
              </a:spcAft>
              <a:buClr>
                <a:schemeClr val="dk1"/>
              </a:buClr>
              <a:buSzPts val="3960"/>
              <a:buFont typeface="Calibri"/>
              <a:buNone/>
            </a:pPr>
            <a:endParaRPr sz="2460" dirty="0"/>
          </a:p>
        </p:txBody>
      </p:sp>
      <p:pic>
        <p:nvPicPr>
          <p:cNvPr id="867" name="Google Shape;867;p77"/>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r="-480" b="-35163"/>
          <a:stretch/>
        </p:blipFill>
        <p:spPr>
          <a:xfrm>
            <a:off x="1090829" y="1071793"/>
            <a:ext cx="4206300" cy="4206300"/>
          </a:xfrm>
          <a:prstGeom prst="rect">
            <a:avLst/>
          </a:prstGeom>
          <a:noFill/>
          <a:ln>
            <a:noFill/>
          </a:ln>
        </p:spPr>
      </p:pic>
      <p:sp>
        <p:nvSpPr>
          <p:cNvPr id="868" name="Google Shape;868;p77"/>
          <p:cNvSpPr txBox="1"/>
          <p:nvPr/>
        </p:nvSpPr>
        <p:spPr>
          <a:xfrm>
            <a:off x="457200" y="4785670"/>
            <a:ext cx="8686800" cy="984845"/>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b="0" i="0" u="none" strike="noStrike" cap="none" dirty="0">
                <a:solidFill>
                  <a:schemeClr val="tx1"/>
                </a:solidFill>
                <a:latin typeface="+mn-lt"/>
                <a:ea typeface="Calibri"/>
                <a:cs typeface="Calibri"/>
                <a:sym typeface="Calibri"/>
              </a:rPr>
              <a:t>The example we studied were medium ground finches that lived on the tiny island of Daphne Major. </a:t>
            </a:r>
            <a:endParaRPr lang="en-US" sz="2400" dirty="0">
              <a:solidFill>
                <a:schemeClr val="tx1"/>
              </a:solidFill>
              <a:latin typeface="+mn-lt"/>
              <a:ea typeface="Calibri"/>
              <a:cs typeface="Calibri"/>
              <a:sym typeface="Calibri"/>
            </a:endParaRPr>
          </a:p>
        </p:txBody>
      </p:sp>
      <p:cxnSp>
        <p:nvCxnSpPr>
          <p:cNvPr id="869" name="Google Shape;869;p77"/>
          <p:cNvCxnSpPr/>
          <p:nvPr/>
        </p:nvCxnSpPr>
        <p:spPr>
          <a:xfrm flipH="1">
            <a:off x="3328446" y="2115429"/>
            <a:ext cx="1166475" cy="718830"/>
          </a:xfrm>
          <a:prstGeom prst="straightConnector1">
            <a:avLst/>
          </a:prstGeom>
          <a:noFill/>
          <a:ln w="38100" cap="flat" cmpd="sng">
            <a:solidFill>
              <a:srgbClr val="FF0000"/>
            </a:solidFill>
            <a:prstDash val="solid"/>
            <a:round/>
            <a:headEnd type="none" w="sm" len="sm"/>
            <a:tailEnd type="triangle" w="med" len="med"/>
          </a:ln>
        </p:spPr>
      </p:cxnSp>
      <p:sp>
        <p:nvSpPr>
          <p:cNvPr id="870" name="Google Shape;870;p77"/>
          <p:cNvSpPr/>
          <p:nvPr/>
        </p:nvSpPr>
        <p:spPr>
          <a:xfrm>
            <a:off x="2998995" y="2834259"/>
            <a:ext cx="194984" cy="211496"/>
          </a:xfrm>
          <a:prstGeom prst="star5">
            <a:avLst>
              <a:gd name="adj" fmla="val 19098"/>
              <a:gd name="hf" fmla="val 105146"/>
              <a:gd name="vf" fmla="val 110557"/>
            </a:avLst>
          </a:prstGeom>
          <a:solidFill>
            <a:srgbClr val="FF0000"/>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 name="Google Shape;868;p77"/>
          <p:cNvSpPr txBox="1"/>
          <p:nvPr/>
        </p:nvSpPr>
        <p:spPr>
          <a:xfrm>
            <a:off x="5622833" y="979626"/>
            <a:ext cx="2827275" cy="1354176"/>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cs typeface="Calibri"/>
                <a:sym typeface="Calibri"/>
              </a:rPr>
              <a:t>Do you remember what specific kind of bird we studied?</a:t>
            </a:r>
            <a:endParaRPr sz="2400" b="0" i="0" u="none" strike="noStrike" cap="none" dirty="0">
              <a:solidFill>
                <a:schemeClr val="tx1"/>
              </a:solidFill>
              <a:latin typeface="+mn-lt"/>
              <a:sym typeface="Arial"/>
            </a:endParaRPr>
          </a:p>
        </p:txBody>
      </p:sp>
      <p:pic>
        <p:nvPicPr>
          <p:cNvPr id="10" name="pasted-image.pdf">
            <a:extLst>
              <a:ext uri="{FF2B5EF4-FFF2-40B4-BE49-F238E27FC236}">
                <a16:creationId xmlns:a16="http://schemas.microsoft.com/office/drawing/2014/main" id="{1E5F53EA-F62D-B145-AF66-8B7AC11CC40E}"/>
              </a:ext>
            </a:extLst>
          </p:cNvPr>
          <p:cNvPicPr>
            <a:picLocks noChangeAspect="1"/>
          </p:cNvPicPr>
          <p:nvPr/>
        </p:nvPicPr>
        <p:blipFill>
          <a:blip r:embed="rId4"/>
          <a:stretch>
            <a:fillRect/>
          </a:stretch>
        </p:blipFill>
        <p:spPr>
          <a:xfrm flipH="1">
            <a:off x="5897208" y="2680028"/>
            <a:ext cx="2616174" cy="1759416"/>
          </a:xfrm>
          <a:prstGeom prst="rect">
            <a:avLst/>
          </a:prstGeom>
          <a:ln w="12700">
            <a:miter lim="400000"/>
          </a:ln>
        </p:spPr>
      </p:pic>
    </p:spTree>
    <p:extLst>
      <p:ext uri="{BB962C8B-B14F-4D97-AF65-F5344CB8AC3E}">
        <p14:creationId xmlns:p14="http://schemas.microsoft.com/office/powerpoint/2010/main" val="26392487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866;p77">
            <a:extLst>
              <a:ext uri="{FF2B5EF4-FFF2-40B4-BE49-F238E27FC236}">
                <a16:creationId xmlns:a16="http://schemas.microsoft.com/office/drawing/2014/main" id="{CB33F272-4B21-5C4B-A8A9-8F6469C0B8C2}"/>
              </a:ext>
            </a:extLst>
          </p:cNvPr>
          <p:cNvSpPr txBox="1">
            <a:spLocks/>
          </p:cNvSpPr>
          <p:nvPr/>
        </p:nvSpPr>
        <p:spPr>
          <a:xfrm>
            <a:off x="546212" y="155474"/>
            <a:ext cx="8229600" cy="1143000"/>
          </a:xfrm>
          <a:prstGeom prst="rect">
            <a:avLst/>
          </a:prstGeom>
          <a:noFill/>
          <a:ln>
            <a:noFill/>
          </a:ln>
        </p:spPr>
        <p:txBody>
          <a:bodyPr spcFirstLastPara="1" wrap="square" lIns="91425" tIns="45700" rIns="91425" bIns="45700" anchor="ctr" anchorCtr="0">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nSpc>
                <a:spcPct val="115000"/>
              </a:lnSpc>
              <a:spcBef>
                <a:spcPts val="0"/>
              </a:spcBef>
              <a:buClr>
                <a:schemeClr val="dk1"/>
              </a:buClr>
              <a:buSzPts val="5490"/>
              <a:buFont typeface="Arial"/>
              <a:buNone/>
            </a:pPr>
            <a:r>
              <a:rPr lang="en-US">
                <a:solidFill>
                  <a:srgbClr val="303030"/>
                </a:solidFill>
                <a:latin typeface="+mn-lt"/>
                <a:ea typeface="Arial"/>
                <a:cs typeface="Arial"/>
                <a:sym typeface="Arial"/>
              </a:rPr>
              <a:t>Mini Species Case Study: Galapagos Finches</a:t>
            </a:r>
            <a:r>
              <a:rPr lang="en-US" b="1" u="sng">
                <a:solidFill>
                  <a:srgbClr val="303030"/>
                </a:solidFill>
                <a:latin typeface="+mn-lt"/>
                <a:ea typeface="Handlee"/>
                <a:cs typeface="Handlee"/>
                <a:sym typeface="Handlee"/>
              </a:rPr>
              <a:t> </a:t>
            </a:r>
          </a:p>
          <a:p>
            <a:pPr algn="ctr">
              <a:spcBef>
                <a:spcPts val="0"/>
              </a:spcBef>
              <a:buClr>
                <a:schemeClr val="dk1"/>
              </a:buClr>
              <a:buSzPts val="3960"/>
              <a:buFont typeface="Calibri"/>
              <a:buNone/>
            </a:pPr>
            <a:endParaRPr lang="en-US" sz="2460" dirty="0"/>
          </a:p>
        </p:txBody>
      </p:sp>
      <p:pic>
        <p:nvPicPr>
          <p:cNvPr id="3" name="Google Shape;867;p77">
            <a:extLst>
              <a:ext uri="{FF2B5EF4-FFF2-40B4-BE49-F238E27FC236}">
                <a16:creationId xmlns:a16="http://schemas.microsoft.com/office/drawing/2014/main" id="{EC484410-7CFF-D344-8A47-20BA212C4D17}"/>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r="-480" b="-35163"/>
          <a:stretch/>
        </p:blipFill>
        <p:spPr>
          <a:xfrm>
            <a:off x="546212" y="1071792"/>
            <a:ext cx="4750917" cy="4867761"/>
          </a:xfrm>
          <a:prstGeom prst="rect">
            <a:avLst/>
          </a:prstGeom>
          <a:noFill/>
          <a:ln>
            <a:noFill/>
          </a:ln>
        </p:spPr>
      </p:pic>
      <p:sp>
        <p:nvSpPr>
          <p:cNvPr id="4" name="Google Shape;868;p77">
            <a:extLst>
              <a:ext uri="{FF2B5EF4-FFF2-40B4-BE49-F238E27FC236}">
                <a16:creationId xmlns:a16="http://schemas.microsoft.com/office/drawing/2014/main" id="{EBB4D1E7-93C2-3543-892B-7316F360E0A9}"/>
              </a:ext>
            </a:extLst>
          </p:cNvPr>
          <p:cNvSpPr txBox="1"/>
          <p:nvPr/>
        </p:nvSpPr>
        <p:spPr>
          <a:xfrm>
            <a:off x="317612" y="4888779"/>
            <a:ext cx="8686800" cy="1508065"/>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b="0" i="0" u="none" strike="noStrike" cap="none" dirty="0">
                <a:solidFill>
                  <a:schemeClr val="tx1"/>
                </a:solidFill>
                <a:latin typeface="+mn-lt"/>
                <a:ea typeface="Calibri"/>
                <a:cs typeface="Calibri"/>
                <a:sym typeface="Calibri"/>
              </a:rPr>
              <a:t>There are *at least* 15 species of Galapagos finches, found on these islands… but nowhere else in the world. </a:t>
            </a:r>
          </a:p>
          <a:p>
            <a:pPr marR="0" lvl="0" algn="l" rtl="0">
              <a:lnSpc>
                <a:spcPct val="100000"/>
              </a:lnSpc>
              <a:spcBef>
                <a:spcPts val="0"/>
              </a:spcBef>
              <a:spcAft>
                <a:spcPts val="1200"/>
              </a:spcAft>
              <a:buClr>
                <a:schemeClr val="accent1"/>
              </a:buClr>
              <a:buSzPts val="2800"/>
            </a:pPr>
            <a:r>
              <a:rPr lang="en-US" sz="2400" b="0" i="0" u="none" strike="noStrike" cap="none" dirty="0">
                <a:solidFill>
                  <a:schemeClr val="tx1"/>
                </a:solidFill>
                <a:latin typeface="+mn-lt"/>
                <a:ea typeface="Calibri"/>
                <a:cs typeface="Calibri"/>
                <a:sym typeface="Calibri"/>
              </a:rPr>
              <a:t>(We say they are “endemic” to the Galapagos Islands.)</a:t>
            </a:r>
            <a:endParaRPr sz="2400" b="0" i="0" u="none" strike="noStrike" cap="none" dirty="0">
              <a:solidFill>
                <a:schemeClr val="tx1"/>
              </a:solidFill>
              <a:latin typeface="+mn-lt"/>
              <a:sym typeface="Arial"/>
            </a:endParaRPr>
          </a:p>
        </p:txBody>
      </p:sp>
      <p:sp>
        <p:nvSpPr>
          <p:cNvPr id="6" name="Google Shape;868;p77">
            <a:extLst>
              <a:ext uri="{FF2B5EF4-FFF2-40B4-BE49-F238E27FC236}">
                <a16:creationId xmlns:a16="http://schemas.microsoft.com/office/drawing/2014/main" id="{5484A0AB-46CF-0740-AD30-4B3CDC42CC8E}"/>
              </a:ext>
            </a:extLst>
          </p:cNvPr>
          <p:cNvSpPr txBox="1"/>
          <p:nvPr/>
        </p:nvSpPr>
        <p:spPr>
          <a:xfrm>
            <a:off x="5386141" y="1071792"/>
            <a:ext cx="3521167" cy="1354176"/>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cs typeface="Calibri"/>
                <a:sym typeface="Calibri"/>
              </a:rPr>
              <a:t>It turns out that there are other species of finches in the Galapagos!</a:t>
            </a:r>
            <a:endParaRPr sz="2400" b="0" i="0" u="none" strike="noStrike" cap="none" dirty="0">
              <a:solidFill>
                <a:schemeClr val="tx1"/>
              </a:solidFill>
              <a:latin typeface="+mn-lt"/>
              <a:sym typeface="Arial"/>
            </a:endParaRPr>
          </a:p>
        </p:txBody>
      </p:sp>
      <p:sp>
        <p:nvSpPr>
          <p:cNvPr id="7" name="TextBox 6">
            <a:extLst>
              <a:ext uri="{FF2B5EF4-FFF2-40B4-BE49-F238E27FC236}">
                <a16:creationId xmlns:a16="http://schemas.microsoft.com/office/drawing/2014/main" id="{030DE9E7-D095-3C4B-A38C-447DA1F9F62C}"/>
              </a:ext>
            </a:extLst>
          </p:cNvPr>
          <p:cNvSpPr txBox="1"/>
          <p:nvPr/>
        </p:nvSpPr>
        <p:spPr>
          <a:xfrm>
            <a:off x="5462274" y="4348758"/>
            <a:ext cx="3313538" cy="307777"/>
          </a:xfrm>
          <a:prstGeom prst="rect">
            <a:avLst/>
          </a:prstGeom>
          <a:noFill/>
        </p:spPr>
        <p:txBody>
          <a:bodyPr wrap="square" rtlCol="0">
            <a:spAutoFit/>
          </a:bodyPr>
          <a:lstStyle/>
          <a:p>
            <a:r>
              <a:rPr lang="en-US" dirty="0"/>
              <a:t>Medium Ground Finch, </a:t>
            </a:r>
            <a:r>
              <a:rPr lang="en-US" i="1" dirty="0" err="1"/>
              <a:t>Geospiza</a:t>
            </a:r>
            <a:r>
              <a:rPr lang="en-US" i="1" dirty="0"/>
              <a:t> </a:t>
            </a:r>
            <a:r>
              <a:rPr lang="en-US" i="1" dirty="0" err="1"/>
              <a:t>fortis</a:t>
            </a:r>
            <a:endParaRPr lang="en-US" i="1" dirty="0"/>
          </a:p>
        </p:txBody>
      </p:sp>
      <p:pic>
        <p:nvPicPr>
          <p:cNvPr id="8" name="pasted-image.pdf">
            <a:extLst>
              <a:ext uri="{FF2B5EF4-FFF2-40B4-BE49-F238E27FC236}">
                <a16:creationId xmlns:a16="http://schemas.microsoft.com/office/drawing/2014/main" id="{00930558-F818-D946-BDD0-CEB13E5A1C54}"/>
              </a:ext>
            </a:extLst>
          </p:cNvPr>
          <p:cNvPicPr>
            <a:picLocks noChangeAspect="1"/>
          </p:cNvPicPr>
          <p:nvPr/>
        </p:nvPicPr>
        <p:blipFill>
          <a:blip r:embed="rId4"/>
          <a:stretch>
            <a:fillRect/>
          </a:stretch>
        </p:blipFill>
        <p:spPr>
          <a:xfrm flipH="1">
            <a:off x="5842683" y="2425968"/>
            <a:ext cx="2616174" cy="1759416"/>
          </a:xfrm>
          <a:prstGeom prst="rect">
            <a:avLst/>
          </a:prstGeom>
          <a:ln w="12700">
            <a:miter lim="400000"/>
          </a:ln>
        </p:spPr>
      </p:pic>
    </p:spTree>
    <p:extLst>
      <p:ext uri="{BB962C8B-B14F-4D97-AF65-F5344CB8AC3E}">
        <p14:creationId xmlns:p14="http://schemas.microsoft.com/office/powerpoint/2010/main" val="271026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211856-436E-C84C-B579-2ED302C3EDDA}"/>
              </a:ext>
            </a:extLst>
          </p:cNvPr>
          <p:cNvSpPr txBox="1"/>
          <p:nvPr/>
        </p:nvSpPr>
        <p:spPr>
          <a:xfrm>
            <a:off x="242029" y="334393"/>
            <a:ext cx="8467402" cy="584775"/>
          </a:xfrm>
          <a:prstGeom prst="rect">
            <a:avLst/>
          </a:prstGeom>
          <a:noFill/>
        </p:spPr>
        <p:txBody>
          <a:bodyPr wrap="square" rtlCol="0">
            <a:spAutoFit/>
          </a:bodyPr>
          <a:lstStyle/>
          <a:p>
            <a:pPr algn="ctr"/>
            <a:r>
              <a:rPr lang="en-US" sz="3200" dirty="0"/>
              <a:t>“GROUND FINCHES”, </a:t>
            </a:r>
            <a:r>
              <a:rPr lang="en-US" sz="3200" i="1" dirty="0"/>
              <a:t>genus = </a:t>
            </a:r>
            <a:r>
              <a:rPr lang="en-US" sz="3200" i="1" dirty="0" err="1"/>
              <a:t>Geospiza</a:t>
            </a:r>
            <a:endParaRPr lang="en-US" sz="3200" i="1" dirty="0"/>
          </a:p>
        </p:txBody>
      </p:sp>
      <p:sp>
        <p:nvSpPr>
          <p:cNvPr id="3" name="Google Shape;868;p77">
            <a:extLst>
              <a:ext uri="{FF2B5EF4-FFF2-40B4-BE49-F238E27FC236}">
                <a16:creationId xmlns:a16="http://schemas.microsoft.com/office/drawing/2014/main" id="{38F0CBA7-8135-1248-87DC-613FC626CA5B}"/>
              </a:ext>
            </a:extLst>
          </p:cNvPr>
          <p:cNvSpPr txBox="1"/>
          <p:nvPr/>
        </p:nvSpPr>
        <p:spPr>
          <a:xfrm>
            <a:off x="457200" y="5049249"/>
            <a:ext cx="8686800" cy="1508065"/>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ea typeface="Calibri"/>
                <a:cs typeface="Calibri"/>
                <a:sym typeface="Calibri"/>
              </a:rPr>
              <a:t>If medium ground finches appear on nearly all of the islands, why are there 5 other species in this group?</a:t>
            </a:r>
            <a:endParaRPr lang="en-US" sz="2400" b="0" i="0" u="none" strike="noStrike" cap="none" dirty="0">
              <a:solidFill>
                <a:schemeClr val="tx1"/>
              </a:solidFill>
              <a:latin typeface="+mn-lt"/>
              <a:ea typeface="Calibri"/>
              <a:cs typeface="Calibri"/>
              <a:sym typeface="Calibri"/>
            </a:endParaRPr>
          </a:p>
          <a:p>
            <a:pPr marR="0" lvl="0" algn="l" rtl="0">
              <a:lnSpc>
                <a:spcPct val="100000"/>
              </a:lnSpc>
              <a:spcBef>
                <a:spcPts val="0"/>
              </a:spcBef>
              <a:spcAft>
                <a:spcPts val="1200"/>
              </a:spcAft>
              <a:buClr>
                <a:schemeClr val="accent1"/>
              </a:buClr>
              <a:buSzPts val="2800"/>
            </a:pPr>
            <a:r>
              <a:rPr lang="en-US" sz="2400" dirty="0">
                <a:solidFill>
                  <a:schemeClr val="tx1"/>
                </a:solidFill>
                <a:latin typeface="+mn-lt"/>
                <a:cs typeface="Calibri"/>
                <a:sym typeface="Calibri"/>
              </a:rPr>
              <a:t>And what does this have to do with our driving question?</a:t>
            </a:r>
            <a:endParaRPr sz="2400" b="0" i="0" u="none" strike="noStrike" cap="none" dirty="0">
              <a:solidFill>
                <a:schemeClr val="tx1"/>
              </a:solidFill>
              <a:latin typeface="+mn-lt"/>
              <a:sym typeface="Arial"/>
            </a:endParaRPr>
          </a:p>
        </p:txBody>
      </p:sp>
      <p:pic>
        <p:nvPicPr>
          <p:cNvPr id="4" name="Picture 3">
            <a:extLst>
              <a:ext uri="{FF2B5EF4-FFF2-40B4-BE49-F238E27FC236}">
                <a16:creationId xmlns:a16="http://schemas.microsoft.com/office/drawing/2014/main" id="{767299B1-F7B1-8A4C-8B5D-3D30939EF7F5}"/>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64105" y="1768906"/>
            <a:ext cx="940249" cy="831180"/>
          </a:xfrm>
          <a:prstGeom prst="rect">
            <a:avLst/>
          </a:prstGeom>
        </p:spPr>
      </p:pic>
      <p:pic>
        <p:nvPicPr>
          <p:cNvPr id="5" name="Picture 4">
            <a:extLst>
              <a:ext uri="{FF2B5EF4-FFF2-40B4-BE49-F238E27FC236}">
                <a16:creationId xmlns:a16="http://schemas.microsoft.com/office/drawing/2014/main" id="{557405AC-07A5-4B4C-A3A2-AC38FC739698}"/>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330475" y="1402736"/>
            <a:ext cx="940249" cy="834941"/>
          </a:xfrm>
          <a:prstGeom prst="rect">
            <a:avLst/>
          </a:prstGeom>
        </p:spPr>
      </p:pic>
      <p:pic>
        <p:nvPicPr>
          <p:cNvPr id="6" name="Picture 5">
            <a:extLst>
              <a:ext uri="{FF2B5EF4-FFF2-40B4-BE49-F238E27FC236}">
                <a16:creationId xmlns:a16="http://schemas.microsoft.com/office/drawing/2014/main" id="{5038A42A-26B9-6645-ADB8-1434713E6A42}"/>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618407" y="3090105"/>
            <a:ext cx="940249" cy="842463"/>
          </a:xfrm>
          <a:prstGeom prst="rect">
            <a:avLst/>
          </a:prstGeom>
        </p:spPr>
      </p:pic>
      <p:pic>
        <p:nvPicPr>
          <p:cNvPr id="7" name="Picture 6">
            <a:extLst>
              <a:ext uri="{FF2B5EF4-FFF2-40B4-BE49-F238E27FC236}">
                <a16:creationId xmlns:a16="http://schemas.microsoft.com/office/drawing/2014/main" id="{8E185EAD-4BCD-8D40-9767-782F6C6BEEBB}"/>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891613" y="3003726"/>
            <a:ext cx="940249" cy="819897"/>
          </a:xfrm>
          <a:prstGeom prst="rect">
            <a:avLst/>
          </a:prstGeom>
        </p:spPr>
      </p:pic>
      <p:pic>
        <p:nvPicPr>
          <p:cNvPr id="8" name="Picture 7">
            <a:extLst>
              <a:ext uri="{FF2B5EF4-FFF2-40B4-BE49-F238E27FC236}">
                <a16:creationId xmlns:a16="http://schemas.microsoft.com/office/drawing/2014/main" id="{9E6F28B3-9F98-8F4B-B1EE-32631E21CBF3}"/>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29549" y="3563378"/>
            <a:ext cx="940249" cy="695784"/>
          </a:xfrm>
          <a:prstGeom prst="rect">
            <a:avLst/>
          </a:prstGeom>
        </p:spPr>
      </p:pic>
      <p:pic>
        <p:nvPicPr>
          <p:cNvPr id="9" name="Picture 8">
            <a:extLst>
              <a:ext uri="{FF2B5EF4-FFF2-40B4-BE49-F238E27FC236}">
                <a16:creationId xmlns:a16="http://schemas.microsoft.com/office/drawing/2014/main" id="{91CA0D4D-16C1-DC46-B6E1-0F73438FA1F1}"/>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96578" y="1098660"/>
            <a:ext cx="1016890" cy="882660"/>
          </a:xfrm>
          <a:prstGeom prst="rect">
            <a:avLst/>
          </a:prstGeom>
        </p:spPr>
      </p:pic>
      <p:sp>
        <p:nvSpPr>
          <p:cNvPr id="10" name="TextBox 9">
            <a:extLst>
              <a:ext uri="{FF2B5EF4-FFF2-40B4-BE49-F238E27FC236}">
                <a16:creationId xmlns:a16="http://schemas.microsoft.com/office/drawing/2014/main" id="{066CC93C-C644-4F42-B01F-E8DC0843035B}"/>
              </a:ext>
            </a:extLst>
          </p:cNvPr>
          <p:cNvSpPr txBox="1"/>
          <p:nvPr/>
        </p:nvSpPr>
        <p:spPr>
          <a:xfrm>
            <a:off x="7344848" y="3926133"/>
            <a:ext cx="1841679" cy="307777"/>
          </a:xfrm>
          <a:prstGeom prst="rect">
            <a:avLst/>
          </a:prstGeom>
          <a:noFill/>
        </p:spPr>
        <p:txBody>
          <a:bodyPr wrap="square" rtlCol="0">
            <a:spAutoFit/>
          </a:bodyPr>
          <a:lstStyle/>
          <a:p>
            <a:r>
              <a:rPr lang="en-US" dirty="0"/>
              <a:t>large ground finch</a:t>
            </a:r>
          </a:p>
        </p:txBody>
      </p:sp>
      <p:sp>
        <p:nvSpPr>
          <p:cNvPr id="11" name="TextBox 10">
            <a:extLst>
              <a:ext uri="{FF2B5EF4-FFF2-40B4-BE49-F238E27FC236}">
                <a16:creationId xmlns:a16="http://schemas.microsoft.com/office/drawing/2014/main" id="{14B42A1F-465F-1343-82D3-30CE56973544}"/>
              </a:ext>
            </a:extLst>
          </p:cNvPr>
          <p:cNvSpPr txBox="1"/>
          <p:nvPr/>
        </p:nvSpPr>
        <p:spPr>
          <a:xfrm>
            <a:off x="3529624" y="2355233"/>
            <a:ext cx="1841679" cy="307777"/>
          </a:xfrm>
          <a:prstGeom prst="rect">
            <a:avLst/>
          </a:prstGeom>
          <a:noFill/>
        </p:spPr>
        <p:txBody>
          <a:bodyPr wrap="square" rtlCol="0">
            <a:spAutoFit/>
          </a:bodyPr>
          <a:lstStyle/>
          <a:p>
            <a:r>
              <a:rPr lang="en-US" dirty="0"/>
              <a:t>medium ground finch</a:t>
            </a:r>
          </a:p>
        </p:txBody>
      </p:sp>
      <p:sp>
        <p:nvSpPr>
          <p:cNvPr id="12" name="TextBox 11">
            <a:extLst>
              <a:ext uri="{FF2B5EF4-FFF2-40B4-BE49-F238E27FC236}">
                <a16:creationId xmlns:a16="http://schemas.microsoft.com/office/drawing/2014/main" id="{A85AFBFB-61D5-804B-A2B6-FA091DF736EB}"/>
              </a:ext>
            </a:extLst>
          </p:cNvPr>
          <p:cNvSpPr txBox="1"/>
          <p:nvPr/>
        </p:nvSpPr>
        <p:spPr>
          <a:xfrm>
            <a:off x="4183494" y="3960646"/>
            <a:ext cx="1841679" cy="307777"/>
          </a:xfrm>
          <a:prstGeom prst="rect">
            <a:avLst/>
          </a:prstGeom>
          <a:noFill/>
        </p:spPr>
        <p:txBody>
          <a:bodyPr wrap="square" rtlCol="0">
            <a:spAutoFit/>
          </a:bodyPr>
          <a:lstStyle/>
          <a:p>
            <a:r>
              <a:rPr lang="en-US" dirty="0"/>
              <a:t>small ground finch</a:t>
            </a:r>
          </a:p>
        </p:txBody>
      </p:sp>
      <p:sp>
        <p:nvSpPr>
          <p:cNvPr id="13" name="TextBox 12">
            <a:extLst>
              <a:ext uri="{FF2B5EF4-FFF2-40B4-BE49-F238E27FC236}">
                <a16:creationId xmlns:a16="http://schemas.microsoft.com/office/drawing/2014/main" id="{B78598DD-3289-6045-BB14-6FB3DB90D22F}"/>
              </a:ext>
            </a:extLst>
          </p:cNvPr>
          <p:cNvSpPr txBox="1"/>
          <p:nvPr/>
        </p:nvSpPr>
        <p:spPr>
          <a:xfrm>
            <a:off x="5818181" y="4332713"/>
            <a:ext cx="1931573" cy="307777"/>
          </a:xfrm>
          <a:prstGeom prst="rect">
            <a:avLst/>
          </a:prstGeom>
          <a:noFill/>
        </p:spPr>
        <p:txBody>
          <a:bodyPr wrap="square" rtlCol="0">
            <a:spAutoFit/>
          </a:bodyPr>
          <a:lstStyle/>
          <a:p>
            <a:r>
              <a:rPr lang="en-US" dirty="0"/>
              <a:t>common cactus finch</a:t>
            </a:r>
          </a:p>
        </p:txBody>
      </p:sp>
      <p:sp>
        <p:nvSpPr>
          <p:cNvPr id="14" name="TextBox 13">
            <a:extLst>
              <a:ext uri="{FF2B5EF4-FFF2-40B4-BE49-F238E27FC236}">
                <a16:creationId xmlns:a16="http://schemas.microsoft.com/office/drawing/2014/main" id="{5B32B631-A2D2-D44F-BEAC-EE22C980F8AB}"/>
              </a:ext>
            </a:extLst>
          </p:cNvPr>
          <p:cNvSpPr txBox="1"/>
          <p:nvPr/>
        </p:nvSpPr>
        <p:spPr>
          <a:xfrm>
            <a:off x="5371303" y="2574909"/>
            <a:ext cx="2066628" cy="307777"/>
          </a:xfrm>
          <a:prstGeom prst="rect">
            <a:avLst/>
          </a:prstGeom>
          <a:noFill/>
        </p:spPr>
        <p:txBody>
          <a:bodyPr wrap="square" rtlCol="0">
            <a:spAutoFit/>
          </a:bodyPr>
          <a:lstStyle/>
          <a:p>
            <a:r>
              <a:rPr lang="en-US" dirty="0" err="1"/>
              <a:t>Hispanola</a:t>
            </a:r>
            <a:r>
              <a:rPr lang="en-US" dirty="0"/>
              <a:t> cactus finch</a:t>
            </a:r>
          </a:p>
        </p:txBody>
      </p:sp>
      <p:sp>
        <p:nvSpPr>
          <p:cNvPr id="15" name="TextBox 14">
            <a:extLst>
              <a:ext uri="{FF2B5EF4-FFF2-40B4-BE49-F238E27FC236}">
                <a16:creationId xmlns:a16="http://schemas.microsoft.com/office/drawing/2014/main" id="{74677442-A2A7-EB49-A71A-D7E07FC1EF7A}"/>
              </a:ext>
            </a:extLst>
          </p:cNvPr>
          <p:cNvSpPr txBox="1"/>
          <p:nvPr/>
        </p:nvSpPr>
        <p:spPr>
          <a:xfrm>
            <a:off x="7313823" y="2074703"/>
            <a:ext cx="1298095" cy="307777"/>
          </a:xfrm>
          <a:prstGeom prst="rect">
            <a:avLst/>
          </a:prstGeom>
          <a:noFill/>
        </p:spPr>
        <p:txBody>
          <a:bodyPr wrap="square" rtlCol="0">
            <a:spAutoFit/>
          </a:bodyPr>
          <a:lstStyle/>
          <a:p>
            <a:r>
              <a:rPr lang="en-US" dirty="0"/>
              <a:t>vampire finch</a:t>
            </a:r>
          </a:p>
        </p:txBody>
      </p:sp>
      <p:sp>
        <p:nvSpPr>
          <p:cNvPr id="16" name="Google Shape;868;p77">
            <a:extLst>
              <a:ext uri="{FF2B5EF4-FFF2-40B4-BE49-F238E27FC236}">
                <a16:creationId xmlns:a16="http://schemas.microsoft.com/office/drawing/2014/main" id="{7A3FAEC6-E5F7-B342-BE2B-92C1DF07F82D}"/>
              </a:ext>
            </a:extLst>
          </p:cNvPr>
          <p:cNvSpPr txBox="1"/>
          <p:nvPr/>
        </p:nvSpPr>
        <p:spPr>
          <a:xfrm>
            <a:off x="439868" y="1327927"/>
            <a:ext cx="3278095" cy="2831504"/>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ea typeface="Calibri"/>
                <a:cs typeface="Calibri"/>
                <a:sym typeface="Calibri"/>
              </a:rPr>
              <a:t>For example, there are 6 species of ground finches, all in the same genus as </a:t>
            </a:r>
            <a:r>
              <a:rPr lang="en-US" sz="2400" i="1" dirty="0" err="1">
                <a:solidFill>
                  <a:schemeClr val="tx1"/>
                </a:solidFill>
                <a:latin typeface="+mn-lt"/>
                <a:ea typeface="Calibri"/>
                <a:cs typeface="Calibri"/>
                <a:sym typeface="Calibri"/>
              </a:rPr>
              <a:t>Geospiza</a:t>
            </a:r>
            <a:r>
              <a:rPr lang="en-US" sz="2400" i="1" dirty="0">
                <a:solidFill>
                  <a:schemeClr val="tx1"/>
                </a:solidFill>
                <a:latin typeface="+mn-lt"/>
                <a:ea typeface="Calibri"/>
                <a:cs typeface="Calibri"/>
                <a:sym typeface="Calibri"/>
              </a:rPr>
              <a:t> </a:t>
            </a:r>
            <a:r>
              <a:rPr lang="en-US" sz="2400" i="1" dirty="0" err="1">
                <a:solidFill>
                  <a:schemeClr val="tx1"/>
                </a:solidFill>
                <a:latin typeface="+mn-lt"/>
                <a:ea typeface="Calibri"/>
                <a:cs typeface="Calibri"/>
                <a:sym typeface="Calibri"/>
              </a:rPr>
              <a:t>fortis</a:t>
            </a:r>
            <a:r>
              <a:rPr lang="en-US" sz="2400" dirty="0">
                <a:solidFill>
                  <a:schemeClr val="tx1"/>
                </a:solidFill>
                <a:latin typeface="+mn-lt"/>
                <a:ea typeface="Calibri"/>
                <a:cs typeface="Calibri"/>
                <a:sym typeface="Calibri"/>
              </a:rPr>
              <a:t>, our medium ground finch from Daphne Major.</a:t>
            </a:r>
            <a:endParaRPr sz="2400" b="0" i="0" u="none" strike="noStrike" cap="none" dirty="0">
              <a:solidFill>
                <a:schemeClr val="tx1"/>
              </a:solidFill>
              <a:latin typeface="+mn-lt"/>
              <a:sym typeface="Arial"/>
            </a:endParaRPr>
          </a:p>
        </p:txBody>
      </p:sp>
    </p:spTree>
    <p:extLst>
      <p:ext uri="{BB962C8B-B14F-4D97-AF65-F5344CB8AC3E}">
        <p14:creationId xmlns:p14="http://schemas.microsoft.com/office/powerpoint/2010/main" val="15405031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p73"/>
          <p:cNvSpPr txBox="1">
            <a:spLocks noGrp="1"/>
          </p:cNvSpPr>
          <p:nvPr>
            <p:ph type="title" idx="4294967295"/>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4400"/>
              <a:buFont typeface="Calibri"/>
              <a:buNone/>
            </a:pPr>
            <a:r>
              <a:rPr lang="en-US" sz="3600" dirty="0" err="1"/>
              <a:t>Wormeaters</a:t>
            </a:r>
            <a:r>
              <a:rPr lang="en-US" sz="3600" dirty="0"/>
              <a:t> (The Sequel)</a:t>
            </a:r>
            <a:endParaRPr sz="3600" dirty="0"/>
          </a:p>
        </p:txBody>
      </p:sp>
      <p:sp>
        <p:nvSpPr>
          <p:cNvPr id="838" name="Google Shape;838;p73"/>
          <p:cNvSpPr txBox="1">
            <a:spLocks noGrp="1"/>
          </p:cNvSpPr>
          <p:nvPr>
            <p:ph type="body" idx="4294967295"/>
          </p:nvPr>
        </p:nvSpPr>
        <p:spPr>
          <a:xfrm>
            <a:off x="457200" y="1543929"/>
            <a:ext cx="8229600" cy="4525963"/>
          </a:xfrm>
          <a:prstGeom prst="rect">
            <a:avLst/>
          </a:prstGeom>
          <a:noFill/>
          <a:ln>
            <a:noFill/>
          </a:ln>
        </p:spPr>
        <p:txBody>
          <a:bodyPr spcFirstLastPara="1" wrap="square" lIns="91425" tIns="45700" rIns="91425" bIns="45700" anchor="t" anchorCtr="0">
            <a:normAutofit/>
          </a:bodyPr>
          <a:lstStyle/>
          <a:p>
            <a:pPr marL="342900" lvl="0" indent="-342900" algn="l" rtl="0">
              <a:lnSpc>
                <a:spcPct val="100000"/>
              </a:lnSpc>
              <a:spcBef>
                <a:spcPts val="0"/>
              </a:spcBef>
              <a:spcAft>
                <a:spcPts val="0"/>
              </a:spcAft>
              <a:buClr>
                <a:schemeClr val="dk1"/>
              </a:buClr>
              <a:buSzPts val="3200"/>
              <a:buChar char="•"/>
            </a:pPr>
            <a:r>
              <a:rPr lang="en-US" sz="2800" dirty="0"/>
              <a:t>We’re going to play the </a:t>
            </a:r>
            <a:r>
              <a:rPr lang="en-US" sz="2800" dirty="0" err="1"/>
              <a:t>wormeaters</a:t>
            </a:r>
            <a:r>
              <a:rPr lang="en-US" sz="2800" dirty="0"/>
              <a:t> game again but…</a:t>
            </a:r>
            <a:r>
              <a:rPr lang="en-US" sz="2800" b="1" dirty="0">
                <a:solidFill>
                  <a:srgbClr val="FF0000"/>
                </a:solidFill>
              </a:rPr>
              <a:t>DISASTER HAS STRUCK</a:t>
            </a:r>
            <a:r>
              <a:rPr lang="en-US" sz="2800" dirty="0"/>
              <a:t>…all the worms on these islands have died off because of a terrible disease that spread far and wide.</a:t>
            </a:r>
          </a:p>
          <a:p>
            <a:pPr lvl="0" algn="l" rtl="0">
              <a:lnSpc>
                <a:spcPct val="100000"/>
              </a:lnSpc>
              <a:spcBef>
                <a:spcPts val="0"/>
              </a:spcBef>
              <a:spcAft>
                <a:spcPts val="0"/>
              </a:spcAft>
              <a:buClr>
                <a:schemeClr val="dk1"/>
              </a:buClr>
              <a:buSzPts val="3200"/>
            </a:pPr>
            <a:endParaRPr sz="2800" dirty="0"/>
          </a:p>
          <a:p>
            <a:pPr marL="342900" lvl="0" indent="-342900" algn="l" rtl="0">
              <a:lnSpc>
                <a:spcPct val="100000"/>
              </a:lnSpc>
              <a:spcBef>
                <a:spcPts val="0"/>
              </a:spcBef>
              <a:spcAft>
                <a:spcPts val="0"/>
              </a:spcAft>
              <a:buClr>
                <a:schemeClr val="dk1"/>
              </a:buClr>
              <a:buSzPts val="3200"/>
              <a:buChar char="•"/>
            </a:pPr>
            <a:r>
              <a:rPr lang="en-US" sz="2800" dirty="0"/>
              <a:t>Now, instead of every island having the same food source for the birds, the birds on each island have to eat whatever is available.  </a:t>
            </a:r>
            <a:endParaRPr sz="2800" dirty="0"/>
          </a:p>
        </p:txBody>
      </p:sp>
    </p:spTree>
    <p:extLst>
      <p:ext uri="{BB962C8B-B14F-4D97-AF65-F5344CB8AC3E}">
        <p14:creationId xmlns:p14="http://schemas.microsoft.com/office/powerpoint/2010/main" val="23331883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FDFCD-4714-3740-A0A4-F98464626F4D}"/>
              </a:ext>
            </a:extLst>
          </p:cNvPr>
          <p:cNvSpPr>
            <a:spLocks noGrp="1"/>
          </p:cNvSpPr>
          <p:nvPr>
            <p:ph type="title" idx="4294967295"/>
          </p:nvPr>
        </p:nvSpPr>
        <p:spPr>
          <a:xfrm>
            <a:off x="228600" y="359044"/>
            <a:ext cx="8686800" cy="1143000"/>
          </a:xfrm>
        </p:spPr>
        <p:txBody>
          <a:bodyPr>
            <a:normAutofit fontScale="90000"/>
          </a:bodyPr>
          <a:lstStyle/>
          <a:p>
            <a:pPr algn="ctr"/>
            <a:r>
              <a:rPr lang="en-US" sz="3600" dirty="0"/>
              <a:t>What happened in </a:t>
            </a:r>
            <a:r>
              <a:rPr lang="en-US" sz="3600" dirty="0" err="1"/>
              <a:t>Wormeaters</a:t>
            </a:r>
            <a:r>
              <a:rPr lang="en-US" sz="3600" dirty="0"/>
              <a:t> (The sequel)?</a:t>
            </a:r>
          </a:p>
        </p:txBody>
      </p:sp>
      <p:sp>
        <p:nvSpPr>
          <p:cNvPr id="5" name="Text Placeholder 2">
            <a:extLst>
              <a:ext uri="{FF2B5EF4-FFF2-40B4-BE49-F238E27FC236}">
                <a16:creationId xmlns:a16="http://schemas.microsoft.com/office/drawing/2014/main" id="{C57FCE1B-0283-C348-B122-B7C25C8A0F79}"/>
              </a:ext>
            </a:extLst>
          </p:cNvPr>
          <p:cNvSpPr txBox="1">
            <a:spLocks/>
          </p:cNvSpPr>
          <p:nvPr/>
        </p:nvSpPr>
        <p:spPr>
          <a:xfrm>
            <a:off x="457200" y="1600200"/>
            <a:ext cx="8229600" cy="4525963"/>
          </a:xfrm>
          <a:prstGeom prst="rect">
            <a:avLst/>
          </a:prstGeom>
        </p:spPr>
        <p:txBody>
          <a:bodyPr>
            <a:norm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1406"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1800"/>
              </a:spcAft>
              <a:buClrTx/>
            </a:pPr>
            <a:r>
              <a:rPr lang="en-US" sz="2800" dirty="0"/>
              <a:t>What happened in our </a:t>
            </a:r>
            <a:r>
              <a:rPr lang="en-US" sz="2800" dirty="0" err="1"/>
              <a:t>Wormeaters</a:t>
            </a:r>
            <a:r>
              <a:rPr lang="en-US" sz="2800" dirty="0"/>
              <a:t> game this time?</a:t>
            </a:r>
          </a:p>
          <a:p>
            <a:pPr>
              <a:spcBef>
                <a:spcPts val="0"/>
              </a:spcBef>
              <a:spcAft>
                <a:spcPts val="1800"/>
              </a:spcAft>
              <a:buClrTx/>
            </a:pPr>
            <a:r>
              <a:rPr lang="en-US" sz="2800" dirty="0"/>
              <a:t>How was it different from our game back in Natural Selection? (What is a key difference?)</a:t>
            </a:r>
          </a:p>
          <a:p>
            <a:pPr marL="114300">
              <a:buClrTx/>
            </a:pPr>
            <a:endParaRPr lang="en-US" dirty="0"/>
          </a:p>
        </p:txBody>
      </p:sp>
    </p:spTree>
    <p:extLst>
      <p:ext uri="{BB962C8B-B14F-4D97-AF65-F5344CB8AC3E}">
        <p14:creationId xmlns:p14="http://schemas.microsoft.com/office/powerpoint/2010/main" val="319891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74"/>
          <p:cNvSpPr txBox="1">
            <a:spLocks noGrp="1"/>
          </p:cNvSpPr>
          <p:nvPr>
            <p:ph type="title" idx="4294967295"/>
          </p:nvPr>
        </p:nvSpPr>
        <p:spPr>
          <a:xfrm>
            <a:off x="337624" y="278619"/>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ct val="100000"/>
              <a:buFont typeface="Calibri"/>
              <a:buNone/>
            </a:pPr>
            <a:r>
              <a:rPr lang="en-US" dirty="0"/>
              <a:t>What is a model idea that comes from </a:t>
            </a:r>
            <a:r>
              <a:rPr lang="en-US" dirty="0" err="1"/>
              <a:t>Wormeaters</a:t>
            </a:r>
            <a:r>
              <a:rPr lang="en-US" dirty="0"/>
              <a:t> (The Sequel)? </a:t>
            </a:r>
            <a:endParaRPr dirty="0"/>
          </a:p>
        </p:txBody>
      </p:sp>
      <p:sp>
        <p:nvSpPr>
          <p:cNvPr id="845" name="Google Shape;845;p74"/>
          <p:cNvSpPr txBox="1">
            <a:spLocks noGrp="1"/>
          </p:cNvSpPr>
          <p:nvPr>
            <p:ph type="body" idx="4294967295"/>
          </p:nvPr>
        </p:nvSpPr>
        <p:spPr>
          <a:xfrm>
            <a:off x="457200" y="1731181"/>
            <a:ext cx="8229600" cy="27765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a:p>
            <a:pPr marL="0" lvl="0" indent="0" algn="l" rtl="0">
              <a:lnSpc>
                <a:spcPct val="100000"/>
              </a:lnSpc>
              <a:spcBef>
                <a:spcPts val="592"/>
              </a:spcBef>
              <a:spcAft>
                <a:spcPts val="0"/>
              </a:spcAft>
              <a:buClr>
                <a:schemeClr val="dk1"/>
              </a:buClr>
              <a:buSzPct val="100000"/>
              <a:buNone/>
            </a:pPr>
            <a:endParaRPr dirty="0"/>
          </a:p>
        </p:txBody>
      </p:sp>
      <p:sp>
        <p:nvSpPr>
          <p:cNvPr id="5" name="TextBox 4">
            <a:extLst>
              <a:ext uri="{FF2B5EF4-FFF2-40B4-BE49-F238E27FC236}">
                <a16:creationId xmlns:a16="http://schemas.microsoft.com/office/drawing/2014/main" id="{E2C3E526-99EF-4B50-A94C-0CA9A3F4D0A2}"/>
              </a:ext>
            </a:extLst>
          </p:cNvPr>
          <p:cNvSpPr txBox="1"/>
          <p:nvPr/>
        </p:nvSpPr>
        <p:spPr>
          <a:xfrm>
            <a:off x="1530364" y="4917793"/>
            <a:ext cx="6651171" cy="954107"/>
          </a:xfrm>
          <a:prstGeom prst="rect">
            <a:avLst/>
          </a:prstGeom>
          <a:noFill/>
        </p:spPr>
        <p:txBody>
          <a:bodyPr wrap="square">
            <a:spAutoFit/>
          </a:bodyPr>
          <a:lstStyle/>
          <a:p>
            <a:pPr marL="0" lvl="0" indent="0" algn="l" rtl="0">
              <a:lnSpc>
                <a:spcPct val="100000"/>
              </a:lnSpc>
              <a:spcAft>
                <a:spcPts val="0"/>
              </a:spcAft>
              <a:buClr>
                <a:schemeClr val="dk1"/>
              </a:buClr>
              <a:buSzPct val="100000"/>
              <a:buNone/>
            </a:pPr>
            <a:r>
              <a:rPr lang="en-US" sz="2800" dirty="0">
                <a:solidFill>
                  <a:schemeClr val="tx1"/>
                </a:solidFill>
              </a:rPr>
              <a:t>Record this model idea on your Doodle sheet in the Model Tracker section</a:t>
            </a:r>
          </a:p>
        </p:txBody>
      </p:sp>
      <p:pic>
        <p:nvPicPr>
          <p:cNvPr id="8" name="Picture 7">
            <a:extLst>
              <a:ext uri="{FF2B5EF4-FFF2-40B4-BE49-F238E27FC236}">
                <a16:creationId xmlns:a16="http://schemas.microsoft.com/office/drawing/2014/main" id="{C71EC48E-F175-4A70-90FF-E181556E77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6153" y="4980857"/>
            <a:ext cx="1052623" cy="891043"/>
          </a:xfrm>
          <a:prstGeom prst="rect">
            <a:avLst/>
          </a:prstGeom>
        </p:spPr>
      </p:pic>
      <p:sp>
        <p:nvSpPr>
          <p:cNvPr id="2" name="TextBox 1">
            <a:extLst>
              <a:ext uri="{FF2B5EF4-FFF2-40B4-BE49-F238E27FC236}">
                <a16:creationId xmlns:a16="http://schemas.microsoft.com/office/drawing/2014/main" id="{1DC62148-B21A-F945-A530-E8BFB4460F43}"/>
              </a:ext>
            </a:extLst>
          </p:cNvPr>
          <p:cNvSpPr txBox="1"/>
          <p:nvPr/>
        </p:nvSpPr>
        <p:spPr>
          <a:xfrm>
            <a:off x="2700181" y="2719340"/>
            <a:ext cx="3645550" cy="400110"/>
          </a:xfrm>
          <a:prstGeom prst="rect">
            <a:avLst/>
          </a:prstGeom>
          <a:noFill/>
        </p:spPr>
        <p:txBody>
          <a:bodyPr wrap="none" rtlCol="0">
            <a:spAutoFit/>
          </a:bodyPr>
          <a:lstStyle/>
          <a:p>
            <a:r>
              <a:rPr lang="en-US" sz="2000" dirty="0">
                <a:solidFill>
                  <a:srgbClr val="00B0F0"/>
                </a:solidFill>
              </a:rPr>
              <a:t>[Record your class ideas here]</a:t>
            </a:r>
          </a:p>
        </p:txBody>
      </p:sp>
    </p:spTree>
    <p:extLst>
      <p:ext uri="{BB962C8B-B14F-4D97-AF65-F5344CB8AC3E}">
        <p14:creationId xmlns:p14="http://schemas.microsoft.com/office/powerpoint/2010/main" val="2302884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007B-4F19-4EAD-9386-E3F40F24082C}"/>
              </a:ext>
            </a:extLst>
          </p:cNvPr>
          <p:cNvSpPr>
            <a:spLocks noGrp="1"/>
          </p:cNvSpPr>
          <p:nvPr>
            <p:ph type="title"/>
          </p:nvPr>
        </p:nvSpPr>
        <p:spPr/>
        <p:txBody>
          <a:bodyPr/>
          <a:lstStyle/>
          <a:p>
            <a:r>
              <a:rPr lang="en-US" dirty="0"/>
              <a:t>LS01 Overview Continued</a:t>
            </a:r>
          </a:p>
        </p:txBody>
      </p:sp>
      <p:sp>
        <p:nvSpPr>
          <p:cNvPr id="3" name="Text Placeholder 2">
            <a:extLst>
              <a:ext uri="{FF2B5EF4-FFF2-40B4-BE49-F238E27FC236}">
                <a16:creationId xmlns:a16="http://schemas.microsoft.com/office/drawing/2014/main" id="{441D7CD1-0CB6-44A1-AF1F-3CE5634D59F3}"/>
              </a:ext>
            </a:extLst>
          </p:cNvPr>
          <p:cNvSpPr>
            <a:spLocks noGrp="1"/>
          </p:cNvSpPr>
          <p:nvPr>
            <p:ph type="body" sz="quarter" idx="10"/>
          </p:nvPr>
        </p:nvSpPr>
        <p:spPr/>
        <p:txBody>
          <a:bodyPr/>
          <a:lstStyle/>
          <a:p>
            <a:r>
              <a:rPr lang="en-US" dirty="0"/>
              <a:t>We begin by thinking about the history of biodiversity on Earth. We ask students to consider a hypothetical forest scene from the end of the end of the Cretaceous (just before the dinosaurs went extinct) and now. We notice that some organisms alive then seem to resemble extant organisms and some organisms alive now don’t seem to have been alive then and some organisms alive then seem to be missing now. </a:t>
            </a:r>
          </a:p>
          <a:p>
            <a:r>
              <a:rPr lang="en-US" dirty="0"/>
              <a:t> </a:t>
            </a:r>
          </a:p>
          <a:p>
            <a:r>
              <a:rPr lang="en-US" dirty="0"/>
              <a:t>Next, we study a graph of biodiversity over time, and interpret it in terms of the number of species. We observe that biodiversity has increased and decreased over time, so the number of species must also have increased and decreased. This tells us that along the way, there have been extinctions and we pause to define and discuss the phenomenon of extinction. We then see that after big extinction events there is an increase in biodiversity so new species must have formed. This is the phenomenon that we will try to explain. Our driving question going forward is “How do new species form?”. </a:t>
            </a:r>
          </a:p>
          <a:p>
            <a:endParaRPr lang="en-US" dirty="0"/>
          </a:p>
        </p:txBody>
      </p:sp>
    </p:spTree>
    <p:extLst>
      <p:ext uri="{BB962C8B-B14F-4D97-AF65-F5344CB8AC3E}">
        <p14:creationId xmlns:p14="http://schemas.microsoft.com/office/powerpoint/2010/main" val="1774358135"/>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868;p77">
            <a:extLst>
              <a:ext uri="{FF2B5EF4-FFF2-40B4-BE49-F238E27FC236}">
                <a16:creationId xmlns:a16="http://schemas.microsoft.com/office/drawing/2014/main" id="{10A56EAD-18A4-BF4F-A5A4-2594261190FC}"/>
              </a:ext>
            </a:extLst>
          </p:cNvPr>
          <p:cNvSpPr txBox="1"/>
          <p:nvPr/>
        </p:nvSpPr>
        <p:spPr>
          <a:xfrm>
            <a:off x="469531" y="3609283"/>
            <a:ext cx="8429770" cy="2769949"/>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ea typeface="Calibri"/>
                <a:cs typeface="Calibri"/>
                <a:sym typeface="Calibri"/>
              </a:rPr>
              <a:t>Does our </a:t>
            </a:r>
            <a:r>
              <a:rPr lang="en-US" sz="2400" dirty="0" err="1">
                <a:solidFill>
                  <a:schemeClr val="tx1"/>
                </a:solidFill>
                <a:latin typeface="+mn-lt"/>
                <a:ea typeface="Calibri"/>
                <a:cs typeface="Calibri"/>
                <a:sym typeface="Calibri"/>
              </a:rPr>
              <a:t>Wormeaters</a:t>
            </a:r>
            <a:r>
              <a:rPr lang="en-US" sz="2400" dirty="0">
                <a:solidFill>
                  <a:schemeClr val="tx1"/>
                </a:solidFill>
                <a:latin typeface="+mn-lt"/>
                <a:ea typeface="Calibri"/>
                <a:cs typeface="Calibri"/>
                <a:sym typeface="Calibri"/>
              </a:rPr>
              <a:t> game help us to understand the biodiversity of ground finches in the Galapagos?</a:t>
            </a:r>
          </a:p>
          <a:p>
            <a:pPr>
              <a:spcAft>
                <a:spcPts val="1200"/>
              </a:spcAft>
              <a:buClr>
                <a:schemeClr val="accent1"/>
              </a:buClr>
              <a:buSzPts val="2800"/>
            </a:pPr>
            <a:r>
              <a:rPr lang="en-US" sz="2400" dirty="0">
                <a:solidFill>
                  <a:schemeClr val="tx1"/>
                </a:solidFill>
                <a:latin typeface="+mn-lt"/>
                <a:ea typeface="Calibri"/>
                <a:cs typeface="Calibri"/>
                <a:sym typeface="Calibri"/>
              </a:rPr>
              <a:t>In particular, </a:t>
            </a:r>
            <a:r>
              <a:rPr lang="en-US" sz="2400" i="1" dirty="0">
                <a:solidFill>
                  <a:schemeClr val="tx1"/>
                </a:solidFill>
                <a:latin typeface="+mn-lt"/>
                <a:ea typeface="Calibri"/>
                <a:cs typeface="Calibri"/>
                <a:sym typeface="Calibri"/>
              </a:rPr>
              <a:t>if medium ground finches appear on nearly all of the islands, why are there 5 other species in this group?</a:t>
            </a:r>
            <a:endParaRPr lang="en-US" sz="2400" b="0" i="1" u="none" strike="noStrike" cap="none" dirty="0">
              <a:solidFill>
                <a:schemeClr val="tx1"/>
              </a:solidFill>
              <a:latin typeface="+mn-lt"/>
              <a:cs typeface="Calibri"/>
              <a:sym typeface="Calibri"/>
            </a:endParaRPr>
          </a:p>
          <a:p>
            <a:pPr marR="0" lvl="0" algn="l" rtl="0">
              <a:lnSpc>
                <a:spcPct val="100000"/>
              </a:lnSpc>
              <a:spcBef>
                <a:spcPts val="0"/>
              </a:spcBef>
              <a:spcAft>
                <a:spcPts val="1200"/>
              </a:spcAft>
              <a:buClr>
                <a:schemeClr val="accent1"/>
              </a:buClr>
              <a:buSzPts val="2800"/>
            </a:pPr>
            <a:r>
              <a:rPr lang="en-US" sz="2400" dirty="0">
                <a:solidFill>
                  <a:schemeClr val="tx1"/>
                </a:solidFill>
                <a:latin typeface="+mn-lt"/>
                <a:cs typeface="Calibri"/>
                <a:sym typeface="Calibri"/>
              </a:rPr>
              <a:t>We’re going to do a short activity in teams to see what we might be able to explain now.</a:t>
            </a:r>
            <a:endParaRPr sz="2400" b="0" i="0" u="none" strike="noStrike" cap="none" dirty="0">
              <a:solidFill>
                <a:schemeClr val="tx1"/>
              </a:solidFill>
              <a:latin typeface="+mn-lt"/>
              <a:sym typeface="Arial"/>
            </a:endParaRPr>
          </a:p>
        </p:txBody>
      </p:sp>
      <p:pic>
        <p:nvPicPr>
          <p:cNvPr id="3" name="Picture 2">
            <a:extLst>
              <a:ext uri="{FF2B5EF4-FFF2-40B4-BE49-F238E27FC236}">
                <a16:creationId xmlns:a16="http://schemas.microsoft.com/office/drawing/2014/main" id="{6D7F1CE6-69C3-D443-90B2-FED6905E59F8}"/>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059804" y="940316"/>
            <a:ext cx="940249" cy="831180"/>
          </a:xfrm>
          <a:prstGeom prst="rect">
            <a:avLst/>
          </a:prstGeom>
        </p:spPr>
      </p:pic>
      <p:pic>
        <p:nvPicPr>
          <p:cNvPr id="4" name="Picture 3">
            <a:extLst>
              <a:ext uri="{FF2B5EF4-FFF2-40B4-BE49-F238E27FC236}">
                <a16:creationId xmlns:a16="http://schemas.microsoft.com/office/drawing/2014/main" id="{02AFB139-2901-C84A-9AC8-FA4CDF478D08}"/>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20247" y="1268743"/>
            <a:ext cx="940249" cy="834941"/>
          </a:xfrm>
          <a:prstGeom prst="rect">
            <a:avLst/>
          </a:prstGeom>
        </p:spPr>
      </p:pic>
      <p:pic>
        <p:nvPicPr>
          <p:cNvPr id="5" name="Picture 4">
            <a:extLst>
              <a:ext uri="{FF2B5EF4-FFF2-40B4-BE49-F238E27FC236}">
                <a16:creationId xmlns:a16="http://schemas.microsoft.com/office/drawing/2014/main" id="{975865D0-CF6B-7946-8B08-DF2FCC6C911E}"/>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475756" y="1715043"/>
            <a:ext cx="940249" cy="842463"/>
          </a:xfrm>
          <a:prstGeom prst="rect">
            <a:avLst/>
          </a:prstGeom>
        </p:spPr>
      </p:pic>
      <p:pic>
        <p:nvPicPr>
          <p:cNvPr id="6" name="Picture 5">
            <a:extLst>
              <a:ext uri="{FF2B5EF4-FFF2-40B4-BE49-F238E27FC236}">
                <a16:creationId xmlns:a16="http://schemas.microsoft.com/office/drawing/2014/main" id="{D3E67B5D-D7EF-D242-939D-5B20C6DE5DC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58006" y="1954445"/>
            <a:ext cx="940249" cy="819897"/>
          </a:xfrm>
          <a:prstGeom prst="rect">
            <a:avLst/>
          </a:prstGeom>
        </p:spPr>
      </p:pic>
      <p:pic>
        <p:nvPicPr>
          <p:cNvPr id="7" name="Picture 6">
            <a:extLst>
              <a:ext uri="{FF2B5EF4-FFF2-40B4-BE49-F238E27FC236}">
                <a16:creationId xmlns:a16="http://schemas.microsoft.com/office/drawing/2014/main" id="{DB1E9CDE-BCEA-9541-B4BD-F79085F8686D}"/>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55816" y="2257572"/>
            <a:ext cx="940249" cy="695784"/>
          </a:xfrm>
          <a:prstGeom prst="rect">
            <a:avLst/>
          </a:prstGeom>
        </p:spPr>
      </p:pic>
      <p:pic>
        <p:nvPicPr>
          <p:cNvPr id="8" name="Picture 7">
            <a:extLst>
              <a:ext uri="{FF2B5EF4-FFF2-40B4-BE49-F238E27FC236}">
                <a16:creationId xmlns:a16="http://schemas.microsoft.com/office/drawing/2014/main" id="{F8DE21E4-3F47-C640-BC18-E0F6AC8CC0BE}"/>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18992" y="1059461"/>
            <a:ext cx="1016890" cy="882660"/>
          </a:xfrm>
          <a:prstGeom prst="rect">
            <a:avLst/>
          </a:prstGeom>
        </p:spPr>
      </p:pic>
      <p:sp>
        <p:nvSpPr>
          <p:cNvPr id="9" name="TextBox 8">
            <a:extLst>
              <a:ext uri="{FF2B5EF4-FFF2-40B4-BE49-F238E27FC236}">
                <a16:creationId xmlns:a16="http://schemas.microsoft.com/office/drawing/2014/main" id="{7F487DD6-C44B-5948-B147-128F419A8D03}"/>
              </a:ext>
            </a:extLst>
          </p:cNvPr>
          <p:cNvSpPr txBox="1"/>
          <p:nvPr/>
        </p:nvSpPr>
        <p:spPr>
          <a:xfrm>
            <a:off x="6646317" y="2850180"/>
            <a:ext cx="1841679" cy="307777"/>
          </a:xfrm>
          <a:prstGeom prst="rect">
            <a:avLst/>
          </a:prstGeom>
          <a:noFill/>
        </p:spPr>
        <p:txBody>
          <a:bodyPr wrap="square" rtlCol="0">
            <a:spAutoFit/>
          </a:bodyPr>
          <a:lstStyle/>
          <a:p>
            <a:r>
              <a:rPr lang="en-US" dirty="0"/>
              <a:t>large ground finch</a:t>
            </a:r>
          </a:p>
        </p:txBody>
      </p:sp>
      <p:sp>
        <p:nvSpPr>
          <p:cNvPr id="10" name="TextBox 9">
            <a:extLst>
              <a:ext uri="{FF2B5EF4-FFF2-40B4-BE49-F238E27FC236}">
                <a16:creationId xmlns:a16="http://schemas.microsoft.com/office/drawing/2014/main" id="{1CFC46C4-835C-D949-A855-A26E92B0031C}"/>
              </a:ext>
            </a:extLst>
          </p:cNvPr>
          <p:cNvSpPr txBox="1"/>
          <p:nvPr/>
        </p:nvSpPr>
        <p:spPr>
          <a:xfrm>
            <a:off x="469531" y="2103684"/>
            <a:ext cx="1841679" cy="307777"/>
          </a:xfrm>
          <a:prstGeom prst="rect">
            <a:avLst/>
          </a:prstGeom>
          <a:noFill/>
        </p:spPr>
        <p:txBody>
          <a:bodyPr wrap="square" rtlCol="0">
            <a:spAutoFit/>
          </a:bodyPr>
          <a:lstStyle/>
          <a:p>
            <a:r>
              <a:rPr lang="en-US" dirty="0"/>
              <a:t>medium ground finch</a:t>
            </a:r>
          </a:p>
        </p:txBody>
      </p:sp>
      <p:sp>
        <p:nvSpPr>
          <p:cNvPr id="11" name="TextBox 10">
            <a:extLst>
              <a:ext uri="{FF2B5EF4-FFF2-40B4-BE49-F238E27FC236}">
                <a16:creationId xmlns:a16="http://schemas.microsoft.com/office/drawing/2014/main" id="{D7649140-8ED3-1845-9C1E-1121560F678B}"/>
              </a:ext>
            </a:extLst>
          </p:cNvPr>
          <p:cNvSpPr txBox="1"/>
          <p:nvPr/>
        </p:nvSpPr>
        <p:spPr>
          <a:xfrm>
            <a:off x="2175634" y="2679777"/>
            <a:ext cx="1841679" cy="307777"/>
          </a:xfrm>
          <a:prstGeom prst="rect">
            <a:avLst/>
          </a:prstGeom>
          <a:noFill/>
        </p:spPr>
        <p:txBody>
          <a:bodyPr wrap="square" rtlCol="0">
            <a:spAutoFit/>
          </a:bodyPr>
          <a:lstStyle/>
          <a:p>
            <a:r>
              <a:rPr lang="en-US" dirty="0"/>
              <a:t>small ground finch</a:t>
            </a:r>
          </a:p>
        </p:txBody>
      </p:sp>
      <p:sp>
        <p:nvSpPr>
          <p:cNvPr id="12" name="TextBox 11">
            <a:extLst>
              <a:ext uri="{FF2B5EF4-FFF2-40B4-BE49-F238E27FC236}">
                <a16:creationId xmlns:a16="http://schemas.microsoft.com/office/drawing/2014/main" id="{80900868-194A-AE45-B436-6402BC839273}"/>
              </a:ext>
            </a:extLst>
          </p:cNvPr>
          <p:cNvSpPr txBox="1"/>
          <p:nvPr/>
        </p:nvSpPr>
        <p:spPr>
          <a:xfrm>
            <a:off x="4445216" y="3022930"/>
            <a:ext cx="1931573" cy="307777"/>
          </a:xfrm>
          <a:prstGeom prst="rect">
            <a:avLst/>
          </a:prstGeom>
          <a:noFill/>
        </p:spPr>
        <p:txBody>
          <a:bodyPr wrap="square" rtlCol="0">
            <a:spAutoFit/>
          </a:bodyPr>
          <a:lstStyle/>
          <a:p>
            <a:r>
              <a:rPr lang="en-US" dirty="0"/>
              <a:t>common cactus finch</a:t>
            </a:r>
          </a:p>
        </p:txBody>
      </p:sp>
      <p:sp>
        <p:nvSpPr>
          <p:cNvPr id="13" name="TextBox 12">
            <a:extLst>
              <a:ext uri="{FF2B5EF4-FFF2-40B4-BE49-F238E27FC236}">
                <a16:creationId xmlns:a16="http://schemas.microsoft.com/office/drawing/2014/main" id="{F5C0E101-F693-0C48-82A0-5B1FEE852C83}"/>
              </a:ext>
            </a:extLst>
          </p:cNvPr>
          <p:cNvSpPr txBox="1"/>
          <p:nvPr/>
        </p:nvSpPr>
        <p:spPr>
          <a:xfrm>
            <a:off x="3467002" y="1746319"/>
            <a:ext cx="2066628" cy="307777"/>
          </a:xfrm>
          <a:prstGeom prst="rect">
            <a:avLst/>
          </a:prstGeom>
          <a:noFill/>
        </p:spPr>
        <p:txBody>
          <a:bodyPr wrap="square" rtlCol="0">
            <a:spAutoFit/>
          </a:bodyPr>
          <a:lstStyle/>
          <a:p>
            <a:r>
              <a:rPr lang="en-US" dirty="0" err="1"/>
              <a:t>Hispanola</a:t>
            </a:r>
            <a:r>
              <a:rPr lang="en-US" dirty="0"/>
              <a:t> cactus finch</a:t>
            </a:r>
          </a:p>
        </p:txBody>
      </p:sp>
      <p:sp>
        <p:nvSpPr>
          <p:cNvPr id="14" name="TextBox 13">
            <a:extLst>
              <a:ext uri="{FF2B5EF4-FFF2-40B4-BE49-F238E27FC236}">
                <a16:creationId xmlns:a16="http://schemas.microsoft.com/office/drawing/2014/main" id="{58E857F7-7EAD-BC43-9EB8-CE58C3874B80}"/>
              </a:ext>
            </a:extLst>
          </p:cNvPr>
          <p:cNvSpPr txBox="1"/>
          <p:nvPr/>
        </p:nvSpPr>
        <p:spPr>
          <a:xfrm>
            <a:off x="5409522" y="1954445"/>
            <a:ext cx="1298095" cy="307777"/>
          </a:xfrm>
          <a:prstGeom prst="rect">
            <a:avLst/>
          </a:prstGeom>
          <a:noFill/>
        </p:spPr>
        <p:txBody>
          <a:bodyPr wrap="square" rtlCol="0">
            <a:spAutoFit/>
          </a:bodyPr>
          <a:lstStyle/>
          <a:p>
            <a:r>
              <a:rPr lang="en-US" dirty="0"/>
              <a:t>vampire finch</a:t>
            </a:r>
          </a:p>
        </p:txBody>
      </p:sp>
      <p:sp>
        <p:nvSpPr>
          <p:cNvPr id="15" name="Title 1">
            <a:extLst>
              <a:ext uri="{FF2B5EF4-FFF2-40B4-BE49-F238E27FC236}">
                <a16:creationId xmlns:a16="http://schemas.microsoft.com/office/drawing/2014/main" id="{E8175C4B-8091-B240-9814-20F1F0441D64}"/>
              </a:ext>
            </a:extLst>
          </p:cNvPr>
          <p:cNvSpPr txBox="1">
            <a:spLocks/>
          </p:cNvSpPr>
          <p:nvPr/>
        </p:nvSpPr>
        <p:spPr>
          <a:xfrm>
            <a:off x="457200" y="274638"/>
            <a:ext cx="8293994" cy="679697"/>
          </a:xfrm>
          <a:prstGeom prst="rect">
            <a:avLst/>
          </a:prstGeom>
        </p:spPr>
        <p:txBody>
          <a:bodyPr>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000" dirty="0"/>
              <a:t>Back to Our Ground Finches</a:t>
            </a:r>
          </a:p>
        </p:txBody>
      </p:sp>
    </p:spTree>
    <p:extLst>
      <p:ext uri="{BB962C8B-B14F-4D97-AF65-F5344CB8AC3E}">
        <p14:creationId xmlns:p14="http://schemas.microsoft.com/office/powerpoint/2010/main" val="9037903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868;p77">
            <a:extLst>
              <a:ext uri="{FF2B5EF4-FFF2-40B4-BE49-F238E27FC236}">
                <a16:creationId xmlns:a16="http://schemas.microsoft.com/office/drawing/2014/main" id="{10A56EAD-18A4-BF4F-A5A4-2594261190FC}"/>
              </a:ext>
            </a:extLst>
          </p:cNvPr>
          <p:cNvSpPr txBox="1"/>
          <p:nvPr/>
        </p:nvSpPr>
        <p:spPr>
          <a:xfrm>
            <a:off x="469531" y="3609283"/>
            <a:ext cx="8429770" cy="1723508"/>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1200"/>
              </a:spcAft>
              <a:buClr>
                <a:schemeClr val="accent1"/>
              </a:buClr>
              <a:buSzPts val="2800"/>
            </a:pPr>
            <a:r>
              <a:rPr lang="en-US" sz="2400" dirty="0">
                <a:solidFill>
                  <a:schemeClr val="tx1"/>
                </a:solidFill>
                <a:latin typeface="+mn-lt"/>
                <a:ea typeface="Calibri"/>
                <a:cs typeface="Calibri"/>
                <a:sym typeface="Calibri"/>
              </a:rPr>
              <a:t>What questions do we still have about species formation at this point? In other words, looking at our model so far, what more do we need to figure out to fully explain how new species form? </a:t>
            </a:r>
            <a:endParaRPr sz="2400" b="0" i="0" u="none" strike="noStrike" cap="none" dirty="0">
              <a:solidFill>
                <a:schemeClr val="tx1"/>
              </a:solidFill>
              <a:latin typeface="+mn-lt"/>
              <a:sym typeface="Arial"/>
            </a:endParaRPr>
          </a:p>
        </p:txBody>
      </p:sp>
      <p:pic>
        <p:nvPicPr>
          <p:cNvPr id="3" name="Picture 2">
            <a:extLst>
              <a:ext uri="{FF2B5EF4-FFF2-40B4-BE49-F238E27FC236}">
                <a16:creationId xmlns:a16="http://schemas.microsoft.com/office/drawing/2014/main" id="{6D7F1CE6-69C3-D443-90B2-FED6905E59F8}"/>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059804" y="940316"/>
            <a:ext cx="940249" cy="831180"/>
          </a:xfrm>
          <a:prstGeom prst="rect">
            <a:avLst/>
          </a:prstGeom>
        </p:spPr>
      </p:pic>
      <p:pic>
        <p:nvPicPr>
          <p:cNvPr id="4" name="Picture 3">
            <a:extLst>
              <a:ext uri="{FF2B5EF4-FFF2-40B4-BE49-F238E27FC236}">
                <a16:creationId xmlns:a16="http://schemas.microsoft.com/office/drawing/2014/main" id="{02AFB139-2901-C84A-9AC8-FA4CDF478D08}"/>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20247" y="1268743"/>
            <a:ext cx="940249" cy="834941"/>
          </a:xfrm>
          <a:prstGeom prst="rect">
            <a:avLst/>
          </a:prstGeom>
        </p:spPr>
      </p:pic>
      <p:pic>
        <p:nvPicPr>
          <p:cNvPr id="5" name="Picture 4">
            <a:extLst>
              <a:ext uri="{FF2B5EF4-FFF2-40B4-BE49-F238E27FC236}">
                <a16:creationId xmlns:a16="http://schemas.microsoft.com/office/drawing/2014/main" id="{975865D0-CF6B-7946-8B08-DF2FCC6C911E}"/>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475756" y="1715043"/>
            <a:ext cx="940249" cy="842463"/>
          </a:xfrm>
          <a:prstGeom prst="rect">
            <a:avLst/>
          </a:prstGeom>
        </p:spPr>
      </p:pic>
      <p:pic>
        <p:nvPicPr>
          <p:cNvPr id="6" name="Picture 5">
            <a:extLst>
              <a:ext uri="{FF2B5EF4-FFF2-40B4-BE49-F238E27FC236}">
                <a16:creationId xmlns:a16="http://schemas.microsoft.com/office/drawing/2014/main" id="{D3E67B5D-D7EF-D242-939D-5B20C6DE5DC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58006" y="1954445"/>
            <a:ext cx="940249" cy="819897"/>
          </a:xfrm>
          <a:prstGeom prst="rect">
            <a:avLst/>
          </a:prstGeom>
        </p:spPr>
      </p:pic>
      <p:pic>
        <p:nvPicPr>
          <p:cNvPr id="7" name="Picture 6">
            <a:extLst>
              <a:ext uri="{FF2B5EF4-FFF2-40B4-BE49-F238E27FC236}">
                <a16:creationId xmlns:a16="http://schemas.microsoft.com/office/drawing/2014/main" id="{DB1E9CDE-BCEA-9541-B4BD-F79085F8686D}"/>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55816" y="2257572"/>
            <a:ext cx="940249" cy="695784"/>
          </a:xfrm>
          <a:prstGeom prst="rect">
            <a:avLst/>
          </a:prstGeom>
        </p:spPr>
      </p:pic>
      <p:pic>
        <p:nvPicPr>
          <p:cNvPr id="8" name="Picture 7">
            <a:extLst>
              <a:ext uri="{FF2B5EF4-FFF2-40B4-BE49-F238E27FC236}">
                <a16:creationId xmlns:a16="http://schemas.microsoft.com/office/drawing/2014/main" id="{F8DE21E4-3F47-C640-BC18-E0F6AC8CC0BE}"/>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18992" y="1059461"/>
            <a:ext cx="1016890" cy="882660"/>
          </a:xfrm>
          <a:prstGeom prst="rect">
            <a:avLst/>
          </a:prstGeom>
        </p:spPr>
      </p:pic>
      <p:sp>
        <p:nvSpPr>
          <p:cNvPr id="9" name="TextBox 8">
            <a:extLst>
              <a:ext uri="{FF2B5EF4-FFF2-40B4-BE49-F238E27FC236}">
                <a16:creationId xmlns:a16="http://schemas.microsoft.com/office/drawing/2014/main" id="{7F487DD6-C44B-5948-B147-128F419A8D03}"/>
              </a:ext>
            </a:extLst>
          </p:cNvPr>
          <p:cNvSpPr txBox="1"/>
          <p:nvPr/>
        </p:nvSpPr>
        <p:spPr>
          <a:xfrm>
            <a:off x="6646317" y="2850180"/>
            <a:ext cx="1841679" cy="307777"/>
          </a:xfrm>
          <a:prstGeom prst="rect">
            <a:avLst/>
          </a:prstGeom>
          <a:noFill/>
        </p:spPr>
        <p:txBody>
          <a:bodyPr wrap="square" rtlCol="0">
            <a:spAutoFit/>
          </a:bodyPr>
          <a:lstStyle/>
          <a:p>
            <a:r>
              <a:rPr lang="en-US" dirty="0"/>
              <a:t>large ground finch</a:t>
            </a:r>
          </a:p>
        </p:txBody>
      </p:sp>
      <p:sp>
        <p:nvSpPr>
          <p:cNvPr id="10" name="TextBox 9">
            <a:extLst>
              <a:ext uri="{FF2B5EF4-FFF2-40B4-BE49-F238E27FC236}">
                <a16:creationId xmlns:a16="http://schemas.microsoft.com/office/drawing/2014/main" id="{1CFC46C4-835C-D949-A855-A26E92B0031C}"/>
              </a:ext>
            </a:extLst>
          </p:cNvPr>
          <p:cNvSpPr txBox="1"/>
          <p:nvPr/>
        </p:nvSpPr>
        <p:spPr>
          <a:xfrm>
            <a:off x="469531" y="2103684"/>
            <a:ext cx="1841679" cy="307777"/>
          </a:xfrm>
          <a:prstGeom prst="rect">
            <a:avLst/>
          </a:prstGeom>
          <a:noFill/>
        </p:spPr>
        <p:txBody>
          <a:bodyPr wrap="square" rtlCol="0">
            <a:spAutoFit/>
          </a:bodyPr>
          <a:lstStyle/>
          <a:p>
            <a:r>
              <a:rPr lang="en-US" dirty="0"/>
              <a:t>medium ground finch</a:t>
            </a:r>
          </a:p>
        </p:txBody>
      </p:sp>
      <p:sp>
        <p:nvSpPr>
          <p:cNvPr id="11" name="TextBox 10">
            <a:extLst>
              <a:ext uri="{FF2B5EF4-FFF2-40B4-BE49-F238E27FC236}">
                <a16:creationId xmlns:a16="http://schemas.microsoft.com/office/drawing/2014/main" id="{D7649140-8ED3-1845-9C1E-1121560F678B}"/>
              </a:ext>
            </a:extLst>
          </p:cNvPr>
          <p:cNvSpPr txBox="1"/>
          <p:nvPr/>
        </p:nvSpPr>
        <p:spPr>
          <a:xfrm>
            <a:off x="2175634" y="2679777"/>
            <a:ext cx="1841679" cy="307777"/>
          </a:xfrm>
          <a:prstGeom prst="rect">
            <a:avLst/>
          </a:prstGeom>
          <a:noFill/>
        </p:spPr>
        <p:txBody>
          <a:bodyPr wrap="square" rtlCol="0">
            <a:spAutoFit/>
          </a:bodyPr>
          <a:lstStyle/>
          <a:p>
            <a:r>
              <a:rPr lang="en-US" dirty="0"/>
              <a:t>small ground finch</a:t>
            </a:r>
          </a:p>
        </p:txBody>
      </p:sp>
      <p:sp>
        <p:nvSpPr>
          <p:cNvPr id="12" name="TextBox 11">
            <a:extLst>
              <a:ext uri="{FF2B5EF4-FFF2-40B4-BE49-F238E27FC236}">
                <a16:creationId xmlns:a16="http://schemas.microsoft.com/office/drawing/2014/main" id="{80900868-194A-AE45-B436-6402BC839273}"/>
              </a:ext>
            </a:extLst>
          </p:cNvPr>
          <p:cNvSpPr txBox="1"/>
          <p:nvPr/>
        </p:nvSpPr>
        <p:spPr>
          <a:xfrm>
            <a:off x="4445216" y="3022930"/>
            <a:ext cx="1931573" cy="307777"/>
          </a:xfrm>
          <a:prstGeom prst="rect">
            <a:avLst/>
          </a:prstGeom>
          <a:noFill/>
        </p:spPr>
        <p:txBody>
          <a:bodyPr wrap="square" rtlCol="0">
            <a:spAutoFit/>
          </a:bodyPr>
          <a:lstStyle/>
          <a:p>
            <a:r>
              <a:rPr lang="en-US" dirty="0"/>
              <a:t>common cactus finch</a:t>
            </a:r>
          </a:p>
        </p:txBody>
      </p:sp>
      <p:sp>
        <p:nvSpPr>
          <p:cNvPr id="13" name="TextBox 12">
            <a:extLst>
              <a:ext uri="{FF2B5EF4-FFF2-40B4-BE49-F238E27FC236}">
                <a16:creationId xmlns:a16="http://schemas.microsoft.com/office/drawing/2014/main" id="{F5C0E101-F693-0C48-82A0-5B1FEE852C83}"/>
              </a:ext>
            </a:extLst>
          </p:cNvPr>
          <p:cNvSpPr txBox="1"/>
          <p:nvPr/>
        </p:nvSpPr>
        <p:spPr>
          <a:xfrm>
            <a:off x="3467002" y="1746319"/>
            <a:ext cx="2066628" cy="307777"/>
          </a:xfrm>
          <a:prstGeom prst="rect">
            <a:avLst/>
          </a:prstGeom>
          <a:noFill/>
        </p:spPr>
        <p:txBody>
          <a:bodyPr wrap="square" rtlCol="0">
            <a:spAutoFit/>
          </a:bodyPr>
          <a:lstStyle/>
          <a:p>
            <a:r>
              <a:rPr lang="en-US" dirty="0" err="1"/>
              <a:t>Hispanola</a:t>
            </a:r>
            <a:r>
              <a:rPr lang="en-US" dirty="0"/>
              <a:t> cactus finch</a:t>
            </a:r>
          </a:p>
        </p:txBody>
      </p:sp>
      <p:sp>
        <p:nvSpPr>
          <p:cNvPr id="14" name="TextBox 13">
            <a:extLst>
              <a:ext uri="{FF2B5EF4-FFF2-40B4-BE49-F238E27FC236}">
                <a16:creationId xmlns:a16="http://schemas.microsoft.com/office/drawing/2014/main" id="{58E857F7-7EAD-BC43-9EB8-CE58C3874B80}"/>
              </a:ext>
            </a:extLst>
          </p:cNvPr>
          <p:cNvSpPr txBox="1"/>
          <p:nvPr/>
        </p:nvSpPr>
        <p:spPr>
          <a:xfrm>
            <a:off x="5409522" y="1954445"/>
            <a:ext cx="1298095" cy="307777"/>
          </a:xfrm>
          <a:prstGeom prst="rect">
            <a:avLst/>
          </a:prstGeom>
          <a:noFill/>
        </p:spPr>
        <p:txBody>
          <a:bodyPr wrap="square" rtlCol="0">
            <a:spAutoFit/>
          </a:bodyPr>
          <a:lstStyle/>
          <a:p>
            <a:r>
              <a:rPr lang="en-US" dirty="0"/>
              <a:t>vampire finch</a:t>
            </a:r>
          </a:p>
        </p:txBody>
      </p:sp>
      <p:sp>
        <p:nvSpPr>
          <p:cNvPr id="15" name="Title 1">
            <a:extLst>
              <a:ext uri="{FF2B5EF4-FFF2-40B4-BE49-F238E27FC236}">
                <a16:creationId xmlns:a16="http://schemas.microsoft.com/office/drawing/2014/main" id="{E8175C4B-8091-B240-9814-20F1F0441D64}"/>
              </a:ext>
            </a:extLst>
          </p:cNvPr>
          <p:cNvSpPr txBox="1">
            <a:spLocks/>
          </p:cNvSpPr>
          <p:nvPr/>
        </p:nvSpPr>
        <p:spPr>
          <a:xfrm>
            <a:off x="457200" y="274638"/>
            <a:ext cx="8293994" cy="679697"/>
          </a:xfrm>
          <a:prstGeom prst="rect">
            <a:avLst/>
          </a:prstGeom>
        </p:spPr>
        <p:txBody>
          <a:bodyPr>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000" dirty="0"/>
              <a:t>Back to Our Ground Finches</a:t>
            </a:r>
          </a:p>
        </p:txBody>
      </p:sp>
    </p:spTree>
    <p:extLst>
      <p:ext uri="{BB962C8B-B14F-4D97-AF65-F5344CB8AC3E}">
        <p14:creationId xmlns:p14="http://schemas.microsoft.com/office/powerpoint/2010/main" val="8101185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FBD8D-7204-4D35-AF73-47B5BC23BA96}"/>
              </a:ext>
            </a:extLst>
          </p:cNvPr>
          <p:cNvSpPr>
            <a:spLocks noGrp="1"/>
          </p:cNvSpPr>
          <p:nvPr>
            <p:ph type="title"/>
          </p:nvPr>
        </p:nvSpPr>
        <p:spPr/>
        <p:txBody>
          <a:bodyPr>
            <a:noAutofit/>
          </a:bodyPr>
          <a:lstStyle/>
          <a:p>
            <a:r>
              <a:rPr lang="en-US" dirty="0"/>
              <a:t>Learning Segment 04 Summary</a:t>
            </a:r>
          </a:p>
        </p:txBody>
      </p:sp>
      <p:sp>
        <p:nvSpPr>
          <p:cNvPr id="5" name="Text Placeholder 4">
            <a:extLst>
              <a:ext uri="{FF2B5EF4-FFF2-40B4-BE49-F238E27FC236}">
                <a16:creationId xmlns:a16="http://schemas.microsoft.com/office/drawing/2014/main" id="{3DDEA4B8-702D-40B4-B335-29F79833169E}"/>
              </a:ext>
            </a:extLst>
          </p:cNvPr>
          <p:cNvSpPr>
            <a:spLocks noGrp="1"/>
          </p:cNvSpPr>
          <p:nvPr>
            <p:ph type="body" sz="quarter" idx="10"/>
          </p:nvPr>
        </p:nvSpPr>
        <p:spPr/>
        <p:txBody>
          <a:bodyPr/>
          <a:lstStyle/>
          <a:p>
            <a:r>
              <a:rPr lang="en-US" b="1" dirty="0"/>
              <a:t>What we figured out…</a:t>
            </a:r>
          </a:p>
          <a:p>
            <a:endParaRPr lang="en-US"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We see that under different conditions different variations may have an advantage. We also have our second model idea which is</a:t>
            </a:r>
            <a:r>
              <a:rPr lang="en-US" dirty="0">
                <a:ea typeface="Calibri" panose="020F0502020204030204" pitchFamily="34" charset="0"/>
                <a:cs typeface="Times New Roman" panose="02020603050405020304" pitchFamily="18" charset="0"/>
              </a:rPr>
              <a:t> something like: when </a:t>
            </a:r>
            <a:r>
              <a:rPr lang="en-US" dirty="0"/>
              <a:t>natural selection acts on different populations in different ways, they may diverge in their characteristics </a:t>
            </a:r>
            <a:endParaRPr lang="en-US" i="1" dirty="0">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2B46D80F-D10A-44DD-B1BE-A0C0424B1EE9}"/>
              </a:ext>
            </a:extLst>
          </p:cNvPr>
          <p:cNvSpPr>
            <a:spLocks noGrp="1"/>
          </p:cNvSpPr>
          <p:nvPr>
            <p:ph type="body" sz="quarter" idx="11"/>
          </p:nvPr>
        </p:nvSpPr>
        <p:spPr/>
        <p:txBody>
          <a:bodyPr/>
          <a:lstStyle/>
          <a:p>
            <a:r>
              <a:rPr lang="en-US" u="sng" dirty="0">
                <a:cs typeface="Arial" panose="020B0604020202020204" pitchFamily="34" charset="0"/>
              </a:rPr>
              <a:t>LS04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144058207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8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FFFFFF"/>
              </a:buClr>
              <a:buSzPct val="80367"/>
              <a:buFont typeface="Arial"/>
              <a:buNone/>
            </a:pPr>
            <a:r>
              <a:rPr lang="en-US" dirty="0"/>
              <a:t>Learning Segment 05 Overview</a:t>
            </a:r>
            <a:endParaRPr dirty="0"/>
          </a:p>
        </p:txBody>
      </p:sp>
      <p:sp>
        <p:nvSpPr>
          <p:cNvPr id="2" name="Text Placeholder 1">
            <a:extLst>
              <a:ext uri="{FF2B5EF4-FFF2-40B4-BE49-F238E27FC236}">
                <a16:creationId xmlns:a16="http://schemas.microsoft.com/office/drawing/2014/main" id="{8A9AD286-CE16-4BBB-A522-144F294985A3}"/>
              </a:ext>
            </a:extLst>
          </p:cNvPr>
          <p:cNvSpPr>
            <a:spLocks noGrp="1"/>
          </p:cNvSpPr>
          <p:nvPr>
            <p:ph type="body" sz="quarter" idx="10"/>
          </p:nvPr>
        </p:nvSpPr>
        <p:spPr/>
        <p:txBody>
          <a:bodyPr/>
          <a:lstStyle/>
          <a:p>
            <a:pPr>
              <a:spcBef>
                <a:spcPts val="600"/>
              </a:spcBef>
            </a:pPr>
            <a:r>
              <a:rPr lang="en-US" b="1" dirty="0"/>
              <a:t>Q </a:t>
            </a:r>
            <a:r>
              <a:rPr lang="en-US" b="1" dirty="0">
                <a:sym typeface="Wingdings" panose="05000000000000000000" pitchFamily="2" charset="2"/>
              </a:rPr>
              <a:t> </a:t>
            </a:r>
            <a:r>
              <a:rPr lang="en-US" b="1" dirty="0"/>
              <a:t>M</a:t>
            </a:r>
          </a:p>
          <a:p>
            <a:pPr>
              <a:spcBef>
                <a:spcPts val="600"/>
              </a:spcBef>
            </a:pPr>
            <a:r>
              <a:rPr lang="en-US" b="1" dirty="0"/>
              <a:t>Here we wonder what conditions lead to new species not just trait divergence. We look at vignettes covering scenarios around reproductive isolation and add a model idea. </a:t>
            </a:r>
            <a:endParaRPr lang="en-US" dirty="0"/>
          </a:p>
          <a:p>
            <a:endParaRPr lang="en-US" dirty="0"/>
          </a:p>
        </p:txBody>
      </p:sp>
      <p:sp>
        <p:nvSpPr>
          <p:cNvPr id="1003" name="Google Shape;1003;p89"/>
          <p:cNvSpPr txBox="1">
            <a:spLocks noGrp="1"/>
          </p:cNvSpPr>
          <p:nvPr>
            <p:ph type="body" sz="quarter" idx="12"/>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600"/>
              <a:buNone/>
            </a:pPr>
            <a:r>
              <a:rPr lang="en-US" u="sng" dirty="0"/>
              <a:t>Resources you will need:</a:t>
            </a:r>
            <a:endParaRPr dirty="0"/>
          </a:p>
          <a:p>
            <a:pPr marL="0" lvl="0" indent="0" algn="l" rtl="0">
              <a:lnSpc>
                <a:spcPct val="100000"/>
              </a:lnSpc>
              <a:spcBef>
                <a:spcPts val="320"/>
              </a:spcBef>
              <a:spcAft>
                <a:spcPts val="0"/>
              </a:spcAft>
              <a:buClr>
                <a:schemeClr val="dk1"/>
              </a:buClr>
              <a:buSzPts val="1600"/>
              <a:buNone/>
            </a:pPr>
            <a:r>
              <a:rPr lang="en-US" dirty="0"/>
              <a:t>Doodle sheet</a:t>
            </a:r>
          </a:p>
          <a:p>
            <a:pPr marL="0" lvl="0" indent="0" algn="l" rtl="0">
              <a:lnSpc>
                <a:spcPct val="100000"/>
              </a:lnSpc>
              <a:spcBef>
                <a:spcPts val="320"/>
              </a:spcBef>
              <a:spcAft>
                <a:spcPts val="0"/>
              </a:spcAft>
              <a:buClr>
                <a:schemeClr val="dk1"/>
              </a:buClr>
              <a:buSzPts val="1600"/>
              <a:buNone/>
            </a:pPr>
            <a:r>
              <a:rPr lang="en-US" dirty="0"/>
              <a:t>Speciation Vignettes </a:t>
            </a:r>
          </a:p>
          <a:p>
            <a:pPr marL="0" lvl="0" indent="0" algn="l" rtl="0">
              <a:lnSpc>
                <a:spcPct val="100000"/>
              </a:lnSpc>
              <a:spcBef>
                <a:spcPts val="320"/>
              </a:spcBef>
              <a:spcAft>
                <a:spcPts val="0"/>
              </a:spcAft>
              <a:buClr>
                <a:schemeClr val="dk1"/>
              </a:buClr>
              <a:buSzPts val="1600"/>
              <a:buNone/>
            </a:pPr>
            <a:r>
              <a:rPr lang="en-US" dirty="0"/>
              <a:t>	Hawthorn Apple Maggots</a:t>
            </a:r>
          </a:p>
          <a:p>
            <a:pPr marL="0" lvl="0" indent="0" algn="l" rtl="0">
              <a:lnSpc>
                <a:spcPct val="100000"/>
              </a:lnSpc>
              <a:spcBef>
                <a:spcPts val="320"/>
              </a:spcBef>
              <a:spcAft>
                <a:spcPts val="0"/>
              </a:spcAft>
              <a:buClr>
                <a:schemeClr val="dk1"/>
              </a:buClr>
              <a:buSzPts val="1600"/>
              <a:buNone/>
            </a:pPr>
            <a:r>
              <a:rPr lang="en-US" dirty="0"/>
              <a:t>	Monkey Flowers</a:t>
            </a:r>
          </a:p>
          <a:p>
            <a:pPr marL="0" lvl="0" indent="0" algn="l" rtl="0">
              <a:lnSpc>
                <a:spcPct val="100000"/>
              </a:lnSpc>
              <a:spcBef>
                <a:spcPts val="320"/>
              </a:spcBef>
              <a:spcAft>
                <a:spcPts val="0"/>
              </a:spcAft>
              <a:buClr>
                <a:schemeClr val="dk1"/>
              </a:buClr>
              <a:buSzPts val="1600"/>
              <a:buNone/>
            </a:pPr>
            <a:r>
              <a:rPr lang="en-US" dirty="0"/>
              <a:t>	Tree Frogs</a:t>
            </a:r>
          </a:p>
          <a:p>
            <a:pPr marL="0" lvl="0" indent="0" algn="l" rtl="0">
              <a:lnSpc>
                <a:spcPct val="100000"/>
              </a:lnSpc>
              <a:spcBef>
                <a:spcPts val="320"/>
              </a:spcBef>
              <a:spcAft>
                <a:spcPts val="0"/>
              </a:spcAft>
              <a:buClr>
                <a:schemeClr val="dk1"/>
              </a:buClr>
              <a:buSzPts val="1600"/>
              <a:buNone/>
            </a:pPr>
            <a:r>
              <a:rPr lang="en-US" dirty="0"/>
              <a:t>	Urchins</a:t>
            </a:r>
            <a:endParaRPr dirty="0"/>
          </a:p>
          <a:p>
            <a:pPr marL="0" lvl="0" indent="0" algn="l" rtl="0">
              <a:lnSpc>
                <a:spcPct val="100000"/>
              </a:lnSpc>
              <a:spcBef>
                <a:spcPts val="360"/>
              </a:spcBef>
              <a:spcAft>
                <a:spcPts val="0"/>
              </a:spcAft>
              <a:buClr>
                <a:schemeClr val="dk1"/>
              </a:buClr>
              <a:buSzPts val="1800"/>
              <a:buNone/>
            </a:pPr>
            <a:endParaRPr sz="1800" dirty="0"/>
          </a:p>
        </p:txBody>
      </p:sp>
      <p:sp>
        <p:nvSpPr>
          <p:cNvPr id="1002" name="Google Shape;1002;p89"/>
          <p:cNvSpPr txBox="1">
            <a:spLocks noGrp="1"/>
          </p:cNvSpPr>
          <p:nvPr>
            <p:ph type="body" sz="quarter" idx="1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800"/>
              <a:buNone/>
            </a:pPr>
            <a:r>
              <a:rPr lang="en-US" dirty="0"/>
              <a:t>40 mins</a:t>
            </a:r>
            <a:endParaRPr dirty="0"/>
          </a:p>
        </p:txBody>
      </p:sp>
    </p:spTree>
    <p:extLst>
      <p:ext uri="{BB962C8B-B14F-4D97-AF65-F5344CB8AC3E}">
        <p14:creationId xmlns:p14="http://schemas.microsoft.com/office/powerpoint/2010/main" val="875536064"/>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91"/>
          <p:cNvSpPr txBox="1">
            <a:spLocks noGrp="1"/>
          </p:cNvSpPr>
          <p:nvPr>
            <p:ph type="title" idx="4294967295"/>
          </p:nvPr>
        </p:nvSpPr>
        <p:spPr>
          <a:xfrm>
            <a:off x="311150" y="379829"/>
            <a:ext cx="8521700" cy="555402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Clr>
                <a:schemeClr val="dk1"/>
              </a:buClr>
              <a:buSzPct val="100000"/>
              <a:buFont typeface="Calibri"/>
              <a:buNone/>
            </a:pPr>
            <a:r>
              <a:rPr lang="en-US" sz="3100" b="1" dirty="0">
                <a:latin typeface="+mn-lt"/>
              </a:rPr>
              <a:t>So, we have seen that different natural selection pressures can lead to differences in some traits. But wait… does some divergence in traits between populations mean that they are now new species? </a:t>
            </a:r>
            <a:br>
              <a:rPr lang="en-US" sz="3100" b="1" dirty="0">
                <a:latin typeface="+mn-lt"/>
              </a:rPr>
            </a:br>
            <a:br>
              <a:rPr lang="en-US" sz="3100" b="1" dirty="0">
                <a:latin typeface="+mn-lt"/>
              </a:rPr>
            </a:br>
            <a:r>
              <a:rPr lang="en-US" sz="3100" b="1" dirty="0">
                <a:latin typeface="+mn-lt"/>
              </a:rPr>
              <a:t>Recall our definition of a species. </a:t>
            </a:r>
            <a:br>
              <a:rPr lang="en-US" sz="3100" b="1" dirty="0">
                <a:latin typeface="+mn-lt"/>
              </a:rPr>
            </a:br>
            <a:r>
              <a:rPr lang="en-US" sz="3100" b="1" dirty="0">
                <a:latin typeface="+mn-lt"/>
              </a:rPr>
              <a:t>What else must happen for a new species to form?</a:t>
            </a:r>
            <a:br>
              <a:rPr lang="en-US" sz="3100" dirty="0">
                <a:latin typeface="+mn-lt"/>
              </a:rPr>
            </a:br>
            <a:br>
              <a:rPr lang="en-US" dirty="0"/>
            </a:br>
            <a:br>
              <a:rPr lang="en-US" dirty="0"/>
            </a:br>
            <a:endParaRPr dirty="0"/>
          </a:p>
        </p:txBody>
      </p:sp>
    </p:spTree>
    <p:extLst>
      <p:ext uri="{BB962C8B-B14F-4D97-AF65-F5344CB8AC3E}">
        <p14:creationId xmlns:p14="http://schemas.microsoft.com/office/powerpoint/2010/main" val="21094901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AB43DE-D46A-1348-BC29-C99A103126B9}"/>
              </a:ext>
            </a:extLst>
          </p:cNvPr>
          <p:cNvSpPr/>
          <p:nvPr/>
        </p:nvSpPr>
        <p:spPr>
          <a:xfrm>
            <a:off x="404734" y="373639"/>
            <a:ext cx="8364512" cy="3970318"/>
          </a:xfrm>
          <a:prstGeom prst="rect">
            <a:avLst/>
          </a:prstGeom>
        </p:spPr>
        <p:txBody>
          <a:bodyPr wrap="square">
            <a:spAutoFit/>
          </a:bodyPr>
          <a:lstStyle/>
          <a:p>
            <a:pPr algn="ctr"/>
            <a:r>
              <a:rPr lang="en-US" sz="3600" dirty="0"/>
              <a:t>Let’s look at some other populations and how they are diverging from one another. </a:t>
            </a:r>
          </a:p>
          <a:p>
            <a:pPr algn="ctr"/>
            <a:r>
              <a:rPr lang="en-US" sz="2800" b="1" i="1" dirty="0"/>
              <a:t>Each group will get a vignette to read and represent.</a:t>
            </a:r>
          </a:p>
          <a:p>
            <a:pPr algn="ctr"/>
            <a:endParaRPr lang="en-US" sz="2800" b="1" i="1" dirty="0"/>
          </a:p>
          <a:p>
            <a:pPr algn="ctr"/>
            <a:r>
              <a:rPr lang="en-US" sz="1800" dirty="0"/>
              <a:t>Be prepared to share the following information with the class: </a:t>
            </a:r>
            <a:br>
              <a:rPr lang="en-US" dirty="0"/>
            </a:br>
            <a:br>
              <a:rPr lang="en-US" dirty="0"/>
            </a:br>
            <a:br>
              <a:rPr lang="en-US" dirty="0"/>
            </a:br>
            <a:endParaRPr lang="en-US" dirty="0"/>
          </a:p>
        </p:txBody>
      </p:sp>
      <p:sp>
        <p:nvSpPr>
          <p:cNvPr id="3" name="Google Shape;1009;p91">
            <a:extLst>
              <a:ext uri="{FF2B5EF4-FFF2-40B4-BE49-F238E27FC236}">
                <a16:creationId xmlns:a16="http://schemas.microsoft.com/office/drawing/2014/main" id="{9570ECF1-52C9-F841-B029-A76296DAEBE1}"/>
              </a:ext>
            </a:extLst>
          </p:cNvPr>
          <p:cNvSpPr txBox="1"/>
          <p:nvPr/>
        </p:nvSpPr>
        <p:spPr>
          <a:xfrm>
            <a:off x="1611443" y="3681220"/>
            <a:ext cx="5921114" cy="2803141"/>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050"/>
              <a:buFont typeface="Calibri"/>
              <a:buNone/>
            </a:pPr>
            <a:r>
              <a:rPr lang="en-US" sz="1800" b="1" i="0" u="sng" strike="noStrike" cap="none" dirty="0">
                <a:solidFill>
                  <a:schemeClr val="dk1"/>
                </a:solidFill>
                <a:latin typeface="Calibri"/>
                <a:ea typeface="Calibri"/>
                <a:cs typeface="Calibri"/>
                <a:sym typeface="Calibri"/>
              </a:rPr>
              <a:t>Title: </a:t>
            </a:r>
            <a:r>
              <a:rPr lang="en-US" sz="1800" b="0" i="0" u="none" strike="noStrike" cap="none" dirty="0">
                <a:solidFill>
                  <a:schemeClr val="dk1"/>
                </a:solidFill>
                <a:latin typeface="Calibri"/>
                <a:ea typeface="Calibri"/>
                <a:cs typeface="Calibri"/>
                <a:sym typeface="Calibri"/>
              </a:rPr>
              <a:t>[What organisms are you looking at?]</a:t>
            </a:r>
            <a:br>
              <a:rPr lang="en-US" sz="1800" b="0" i="0" u="none" strike="noStrike" cap="none" dirty="0">
                <a:solidFill>
                  <a:schemeClr val="dk1"/>
                </a:solidFill>
                <a:latin typeface="Calibri"/>
                <a:ea typeface="Calibri"/>
                <a:cs typeface="Calibri"/>
                <a:sym typeface="Calibri"/>
              </a:rPr>
            </a:br>
            <a:br>
              <a:rPr lang="en-US" sz="1800" b="0" i="0" u="none" strike="noStrike" cap="none" dirty="0">
                <a:solidFill>
                  <a:schemeClr val="dk1"/>
                </a:solidFill>
                <a:latin typeface="Calibri"/>
                <a:ea typeface="Calibri"/>
                <a:cs typeface="Calibri"/>
                <a:sym typeface="Calibri"/>
              </a:rPr>
            </a:br>
            <a:br>
              <a:rPr lang="en-US" sz="1800" b="0" i="0" u="none" strike="noStrike" cap="none" dirty="0">
                <a:solidFill>
                  <a:schemeClr val="dk1"/>
                </a:solidFill>
                <a:latin typeface="Calibri"/>
                <a:ea typeface="Calibri"/>
                <a:cs typeface="Calibri"/>
                <a:sym typeface="Calibri"/>
              </a:rPr>
            </a:br>
            <a:r>
              <a:rPr lang="en-US" sz="1800" b="1" i="0" u="sng" strike="noStrike" cap="none" dirty="0">
                <a:solidFill>
                  <a:schemeClr val="dk1"/>
                </a:solidFill>
                <a:latin typeface="Calibri"/>
                <a:ea typeface="Calibri"/>
                <a:cs typeface="Calibri"/>
                <a:sym typeface="Calibri"/>
              </a:rPr>
              <a:t>Summary: [</a:t>
            </a:r>
            <a:r>
              <a:rPr lang="en-US" sz="1800" b="0" i="0" u="none" strike="noStrike" cap="none" dirty="0">
                <a:solidFill>
                  <a:schemeClr val="dk1"/>
                </a:solidFill>
                <a:latin typeface="Calibri"/>
                <a:ea typeface="Calibri"/>
                <a:cs typeface="Calibri"/>
                <a:sym typeface="Calibri"/>
              </a:rPr>
              <a:t>1-2 sentences summarizing what is happening in the system]</a:t>
            </a:r>
            <a:br>
              <a:rPr lang="en-US" sz="1800" b="0" i="0" u="none" strike="noStrike" cap="none" dirty="0">
                <a:solidFill>
                  <a:schemeClr val="dk1"/>
                </a:solidFill>
                <a:latin typeface="Calibri"/>
                <a:ea typeface="Calibri"/>
                <a:cs typeface="Calibri"/>
                <a:sym typeface="Calibri"/>
              </a:rPr>
            </a:br>
            <a:br>
              <a:rPr lang="en-US" sz="1800" b="0" i="0" u="none" strike="noStrike" cap="none" dirty="0">
                <a:solidFill>
                  <a:schemeClr val="dk1"/>
                </a:solidFill>
                <a:latin typeface="Calibri"/>
                <a:ea typeface="Calibri"/>
                <a:cs typeface="Calibri"/>
                <a:sym typeface="Calibri"/>
              </a:rPr>
            </a:br>
            <a:br>
              <a:rPr lang="en-US" sz="1800" b="0" i="0" u="none" strike="noStrike" cap="none" dirty="0">
                <a:solidFill>
                  <a:schemeClr val="dk1"/>
                </a:solidFill>
                <a:latin typeface="Calibri"/>
                <a:ea typeface="Calibri"/>
                <a:cs typeface="Calibri"/>
                <a:sym typeface="Calibri"/>
              </a:rPr>
            </a:br>
            <a:r>
              <a:rPr lang="en-US" sz="1800" b="1" i="0" u="sng" strike="noStrike" cap="none" dirty="0">
                <a:solidFill>
                  <a:schemeClr val="dk1"/>
                </a:solidFill>
                <a:latin typeface="Calibri"/>
                <a:ea typeface="Calibri"/>
                <a:cs typeface="Calibri"/>
                <a:sym typeface="Calibri"/>
              </a:rPr>
              <a:t>Focus trait: [</a:t>
            </a:r>
            <a:r>
              <a:rPr lang="en-US" sz="1800" b="0" i="0" u="none" strike="noStrike" cap="none" dirty="0">
                <a:solidFill>
                  <a:schemeClr val="dk1"/>
                </a:solidFill>
                <a:latin typeface="Calibri"/>
                <a:ea typeface="Calibri"/>
                <a:cs typeface="Calibri"/>
                <a:sym typeface="Calibri"/>
              </a:rPr>
              <a:t>what trait is keeping the species separate?]</a:t>
            </a:r>
            <a:endParaRPr sz="1800" b="0" i="0" u="none" strike="noStrike" cap="none" dirty="0">
              <a:solidFill>
                <a:srgbClr val="000000"/>
              </a:solidFill>
              <a:latin typeface="Arial"/>
              <a:ea typeface="Arial"/>
              <a:cs typeface="Arial"/>
              <a:sym typeface="Arial"/>
            </a:endParaRPr>
          </a:p>
        </p:txBody>
      </p:sp>
      <p:sp>
        <p:nvSpPr>
          <p:cNvPr id="4" name="TextBox 3">
            <a:extLst>
              <a:ext uri="{FF2B5EF4-FFF2-40B4-BE49-F238E27FC236}">
                <a16:creationId xmlns:a16="http://schemas.microsoft.com/office/drawing/2014/main" id="{64CED833-CBD0-0A42-843C-2FE5D673D11C}"/>
              </a:ext>
            </a:extLst>
          </p:cNvPr>
          <p:cNvSpPr txBox="1"/>
          <p:nvPr/>
        </p:nvSpPr>
        <p:spPr>
          <a:xfrm>
            <a:off x="886081" y="2068961"/>
            <a:ext cx="325730" cy="400110"/>
          </a:xfrm>
          <a:prstGeom prst="rect">
            <a:avLst/>
          </a:prstGeom>
          <a:noFill/>
        </p:spPr>
        <p:txBody>
          <a:bodyPr wrap="none" rtlCol="0">
            <a:spAutoFit/>
          </a:bodyPr>
          <a:lstStyle/>
          <a:p>
            <a:r>
              <a:rPr lang="en-US" sz="2000" dirty="0"/>
              <a:t>. </a:t>
            </a:r>
          </a:p>
        </p:txBody>
      </p:sp>
      <p:pic>
        <p:nvPicPr>
          <p:cNvPr id="5" name="Picture 4">
            <a:extLst>
              <a:ext uri="{FF2B5EF4-FFF2-40B4-BE49-F238E27FC236}">
                <a16:creationId xmlns:a16="http://schemas.microsoft.com/office/drawing/2014/main" id="{CC3F83CB-DDC9-4AC6-8362-DF548718DF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2482" y="2960992"/>
            <a:ext cx="1227198" cy="891043"/>
          </a:xfrm>
          <a:prstGeom prst="rect">
            <a:avLst/>
          </a:prstGeom>
        </p:spPr>
      </p:pic>
    </p:spTree>
    <p:extLst>
      <p:ext uri="{BB962C8B-B14F-4D97-AF65-F5344CB8AC3E}">
        <p14:creationId xmlns:p14="http://schemas.microsoft.com/office/powerpoint/2010/main" val="7895715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p93"/>
          <p:cNvSpPr txBox="1">
            <a:spLocks noGrp="1"/>
          </p:cNvSpPr>
          <p:nvPr>
            <p:ph type="title" idx="4294967295"/>
          </p:nvPr>
        </p:nvSpPr>
        <p:spPr>
          <a:xfrm>
            <a:off x="414997" y="316841"/>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ct val="100000"/>
              <a:buFont typeface="Calibri"/>
              <a:buNone/>
            </a:pPr>
            <a:r>
              <a:rPr lang="en-US" sz="3200" dirty="0"/>
              <a:t>Do we have a new idea we should add to our model?</a:t>
            </a:r>
            <a:endParaRPr sz="3200" dirty="0"/>
          </a:p>
        </p:txBody>
      </p:sp>
      <p:sp>
        <p:nvSpPr>
          <p:cNvPr id="1053" name="Google Shape;1053;p93"/>
          <p:cNvSpPr txBox="1">
            <a:spLocks noGrp="1"/>
          </p:cNvSpPr>
          <p:nvPr>
            <p:ph type="body" idx="4294967295"/>
          </p:nvPr>
        </p:nvSpPr>
        <p:spPr>
          <a:xfrm>
            <a:off x="0" y="1600200"/>
            <a:ext cx="8229600" cy="452596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0D37FB"/>
              </a:buClr>
              <a:buSzPts val="3200"/>
              <a:buNone/>
            </a:pPr>
            <a:r>
              <a:rPr lang="en-US" dirty="0">
                <a:solidFill>
                  <a:srgbClr val="0D37FB"/>
                </a:solidFill>
              </a:rPr>
              <a:t> </a:t>
            </a:r>
            <a:endParaRPr dirty="0"/>
          </a:p>
          <a:p>
            <a:pPr marL="342900" lvl="0" indent="-139700" algn="l" rtl="0">
              <a:lnSpc>
                <a:spcPct val="100000"/>
              </a:lnSpc>
              <a:spcBef>
                <a:spcPts val="640"/>
              </a:spcBef>
              <a:spcAft>
                <a:spcPts val="0"/>
              </a:spcAft>
              <a:buClr>
                <a:schemeClr val="dk1"/>
              </a:buClr>
              <a:buSzPts val="3200"/>
              <a:buNone/>
            </a:pPr>
            <a:endParaRPr dirty="0"/>
          </a:p>
        </p:txBody>
      </p:sp>
      <p:sp>
        <p:nvSpPr>
          <p:cNvPr id="1054" name="Google Shape;1054;p93"/>
          <p:cNvSpPr/>
          <p:nvPr/>
        </p:nvSpPr>
        <p:spPr>
          <a:xfrm>
            <a:off x="1221435" y="4719211"/>
            <a:ext cx="7786468"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2800" b="0" i="0" u="none" strike="noStrike" cap="none" dirty="0">
                <a:solidFill>
                  <a:schemeClr val="tx1"/>
                </a:solidFill>
                <a:latin typeface="+mn-lt"/>
                <a:ea typeface="Calibri"/>
                <a:cs typeface="Calibri"/>
                <a:sym typeface="Calibri"/>
              </a:rPr>
              <a:t>Record this model idea on your Doodle in the model tracking section.</a:t>
            </a:r>
            <a:endParaRPr sz="1200" b="0" i="0" u="none" strike="noStrike" cap="none" dirty="0">
              <a:solidFill>
                <a:schemeClr val="tx1"/>
              </a:solidFill>
              <a:latin typeface="+mn-lt"/>
              <a:ea typeface="Arial"/>
              <a:cs typeface="Arial"/>
              <a:sym typeface="Arial"/>
            </a:endParaRPr>
          </a:p>
        </p:txBody>
      </p:sp>
      <p:pic>
        <p:nvPicPr>
          <p:cNvPr id="5" name="Picture 4">
            <a:extLst>
              <a:ext uri="{FF2B5EF4-FFF2-40B4-BE49-F238E27FC236}">
                <a16:creationId xmlns:a16="http://schemas.microsoft.com/office/drawing/2014/main" id="{3A746CE3-9201-4D1A-976C-40761A8A17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8812" y="4719211"/>
            <a:ext cx="1052623" cy="891043"/>
          </a:xfrm>
          <a:prstGeom prst="rect">
            <a:avLst/>
          </a:prstGeom>
        </p:spPr>
      </p:pic>
    </p:spTree>
    <p:extLst>
      <p:ext uri="{BB962C8B-B14F-4D97-AF65-F5344CB8AC3E}">
        <p14:creationId xmlns:p14="http://schemas.microsoft.com/office/powerpoint/2010/main" val="36107623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AA2FF7-9592-B349-AEB7-D10E0DCC14E6}"/>
              </a:ext>
            </a:extLst>
          </p:cNvPr>
          <p:cNvSpPr txBox="1"/>
          <p:nvPr/>
        </p:nvSpPr>
        <p:spPr>
          <a:xfrm>
            <a:off x="810739" y="524657"/>
            <a:ext cx="7882286" cy="584775"/>
          </a:xfrm>
          <a:prstGeom prst="rect">
            <a:avLst/>
          </a:prstGeom>
          <a:noFill/>
        </p:spPr>
        <p:txBody>
          <a:bodyPr wrap="none" rtlCol="0">
            <a:spAutoFit/>
          </a:bodyPr>
          <a:lstStyle/>
          <a:p>
            <a:r>
              <a:rPr lang="en-US" sz="3200" dirty="0"/>
              <a:t>One last time…let’s return to the finches…</a:t>
            </a:r>
          </a:p>
        </p:txBody>
      </p:sp>
      <p:sp>
        <p:nvSpPr>
          <p:cNvPr id="3" name="TextBox 2">
            <a:extLst>
              <a:ext uri="{FF2B5EF4-FFF2-40B4-BE49-F238E27FC236}">
                <a16:creationId xmlns:a16="http://schemas.microsoft.com/office/drawing/2014/main" id="{03B8061F-7653-3049-BC3A-0FD9AB996585}"/>
              </a:ext>
            </a:extLst>
          </p:cNvPr>
          <p:cNvSpPr txBox="1"/>
          <p:nvPr/>
        </p:nvSpPr>
        <p:spPr>
          <a:xfrm>
            <a:off x="810739" y="1708879"/>
            <a:ext cx="7734924" cy="3785652"/>
          </a:xfrm>
          <a:prstGeom prst="rect">
            <a:avLst/>
          </a:prstGeom>
          <a:noFill/>
        </p:spPr>
        <p:txBody>
          <a:bodyPr wrap="square" rtlCol="0">
            <a:spAutoFit/>
          </a:bodyPr>
          <a:lstStyle/>
          <a:p>
            <a:r>
              <a:rPr lang="en-US" sz="2400" dirty="0"/>
              <a:t>How does the idea of reproductive isolation apply to the divergence in ground finches we examined?</a:t>
            </a:r>
          </a:p>
          <a:p>
            <a:endParaRPr lang="en-US" sz="2400" dirty="0"/>
          </a:p>
          <a:p>
            <a:r>
              <a:rPr lang="en-US" sz="2400" dirty="0"/>
              <a:t>Consider the observation that some of the finch species  seem to be very similar to each other in that they eat the same thing and look alike but they live on different islands. </a:t>
            </a:r>
          </a:p>
          <a:p>
            <a:endParaRPr lang="en-US" sz="2400" dirty="0"/>
          </a:p>
          <a:p>
            <a:r>
              <a:rPr lang="en-US" sz="2400" dirty="0"/>
              <a:t>What might have happened over time that explains why they are now distinct species?  </a:t>
            </a:r>
          </a:p>
        </p:txBody>
      </p:sp>
    </p:spTree>
    <p:extLst>
      <p:ext uri="{BB962C8B-B14F-4D97-AF65-F5344CB8AC3E}">
        <p14:creationId xmlns:p14="http://schemas.microsoft.com/office/powerpoint/2010/main" val="25672162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163A6-B27C-4F5B-A255-C3E3F7042BD2}"/>
              </a:ext>
            </a:extLst>
          </p:cNvPr>
          <p:cNvSpPr>
            <a:spLocks noGrp="1"/>
          </p:cNvSpPr>
          <p:nvPr>
            <p:ph type="title"/>
          </p:nvPr>
        </p:nvSpPr>
        <p:spPr/>
        <p:txBody>
          <a:bodyPr>
            <a:noAutofit/>
          </a:bodyPr>
          <a:lstStyle/>
          <a:p>
            <a:r>
              <a:rPr lang="en-US" dirty="0"/>
              <a:t>Learning Segment 05 Summary</a:t>
            </a:r>
          </a:p>
        </p:txBody>
      </p:sp>
      <p:sp>
        <p:nvSpPr>
          <p:cNvPr id="5" name="Text Placeholder 4">
            <a:extLst>
              <a:ext uri="{FF2B5EF4-FFF2-40B4-BE49-F238E27FC236}">
                <a16:creationId xmlns:a16="http://schemas.microsoft.com/office/drawing/2014/main" id="{AFA32C4B-CA9F-4AF8-9A73-856B7D1E625E}"/>
              </a:ext>
            </a:extLst>
          </p:cNvPr>
          <p:cNvSpPr>
            <a:spLocks noGrp="1"/>
          </p:cNvSpPr>
          <p:nvPr>
            <p:ph type="body" sz="quarter" idx="10"/>
          </p:nvPr>
        </p:nvSpPr>
        <p:spPr/>
        <p:txBody>
          <a:bodyPr/>
          <a:lstStyle/>
          <a:p>
            <a:pPr indent="0"/>
            <a:r>
              <a:rPr lang="en-US" b="1" dirty="0"/>
              <a:t>What we figured out…</a:t>
            </a:r>
          </a:p>
          <a:p>
            <a:pPr indent="0"/>
            <a:endParaRPr lang="en-US" b="1" dirty="0"/>
          </a:p>
          <a:p>
            <a:pPr indent="0"/>
            <a:r>
              <a:rPr lang="en-US" dirty="0"/>
              <a:t>We looked at reproductive isolation vignettes and came up with another model idea which was that when a population of a single species is reproductively isolated into two populations, each population will evolve independently until the two populations cannot produce viable offspring anymore.</a:t>
            </a:r>
          </a:p>
          <a:p>
            <a:endParaRPr lang="en-US" dirty="0"/>
          </a:p>
        </p:txBody>
      </p:sp>
      <p:sp>
        <p:nvSpPr>
          <p:cNvPr id="4" name="Text Placeholder 3">
            <a:extLst>
              <a:ext uri="{FF2B5EF4-FFF2-40B4-BE49-F238E27FC236}">
                <a16:creationId xmlns:a16="http://schemas.microsoft.com/office/drawing/2014/main" id="{A7DA2FDB-F9FB-46F2-8332-0203330CA2DA}"/>
              </a:ext>
            </a:extLst>
          </p:cNvPr>
          <p:cNvSpPr>
            <a:spLocks noGrp="1"/>
          </p:cNvSpPr>
          <p:nvPr>
            <p:ph type="body" sz="quarter" idx="11"/>
          </p:nvPr>
        </p:nvSpPr>
        <p:spPr/>
        <p:txBody>
          <a:bodyPr/>
          <a:lstStyle/>
          <a:p>
            <a:pPr marL="0" lvl="0" indent="0" algn="l" rtl="0">
              <a:lnSpc>
                <a:spcPct val="100000"/>
              </a:lnSpc>
              <a:spcAft>
                <a:spcPts val="0"/>
              </a:spcAft>
              <a:buClr>
                <a:schemeClr val="dk1"/>
              </a:buClr>
              <a:buSzPts val="1600"/>
              <a:buNone/>
            </a:pPr>
            <a:r>
              <a:rPr lang="en-US" u="sng" dirty="0"/>
              <a:t>LS05 Teacher Reflection Notes:</a:t>
            </a:r>
          </a:p>
          <a:p>
            <a:pPr marL="0" lvl="0" indent="0" algn="l" rtl="0">
              <a:lnSpc>
                <a:spcPct val="100000"/>
              </a:lnSpc>
              <a:spcAft>
                <a:spcPts val="0"/>
              </a:spcAft>
              <a:buClr>
                <a:schemeClr val="dk1"/>
              </a:buClr>
              <a:buSzPts val="1600"/>
              <a:buNone/>
            </a:pPr>
            <a:endParaRPr lang="en-US" dirty="0"/>
          </a:p>
          <a:p>
            <a:pPr marL="0" lvl="0" indent="0" algn="l" rtl="0">
              <a:lnSpc>
                <a:spcPct val="100000"/>
              </a:lnSpc>
              <a:spcAft>
                <a:spcPts val="0"/>
              </a:spcAft>
              <a:buClr>
                <a:schemeClr val="dk1"/>
              </a:buClr>
              <a:buSzPts val="1600"/>
              <a:buNone/>
            </a:pPr>
            <a:r>
              <a:rPr lang="en-US" i="1" dirty="0"/>
              <a:t>Things that went well…</a:t>
            </a:r>
            <a:endParaRPr lang="en-US" dirty="0"/>
          </a:p>
          <a:p>
            <a:pPr marL="0" lvl="0" indent="0" algn="l" rtl="0">
              <a:lnSpc>
                <a:spcPct val="100000"/>
              </a:lnSpc>
              <a:spcAft>
                <a:spcPts val="0"/>
              </a:spcAft>
              <a:buClr>
                <a:schemeClr val="dk1"/>
              </a:buClr>
              <a:buSzPts val="1600"/>
              <a:buNone/>
            </a:pPr>
            <a:endParaRPr lang="en-US" i="1" dirty="0"/>
          </a:p>
          <a:p>
            <a:pPr marL="0" lvl="0" indent="0" algn="l" rtl="0">
              <a:lnSpc>
                <a:spcPct val="100000"/>
              </a:lnSpc>
              <a:spcAft>
                <a:spcPts val="0"/>
              </a:spcAft>
              <a:buClr>
                <a:schemeClr val="dk1"/>
              </a:buClr>
              <a:buSzPts val="1600"/>
              <a:buNone/>
            </a:pPr>
            <a:r>
              <a:rPr lang="en-US" i="1" dirty="0"/>
              <a:t>Things I would change…</a:t>
            </a:r>
            <a:endParaRPr lang="en-US" i="1" dirty="0">
              <a:solidFill>
                <a:srgbClr val="583F34"/>
              </a:solidFill>
            </a:endParaRPr>
          </a:p>
          <a:p>
            <a:endParaRPr lang="en-US" dirty="0"/>
          </a:p>
        </p:txBody>
      </p:sp>
    </p:spTree>
    <p:extLst>
      <p:ext uri="{BB962C8B-B14F-4D97-AF65-F5344CB8AC3E}">
        <p14:creationId xmlns:p14="http://schemas.microsoft.com/office/powerpoint/2010/main" val="3951905821"/>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B4317-0BDE-4695-9B03-23AEBC60FA8F}"/>
              </a:ext>
            </a:extLst>
          </p:cNvPr>
          <p:cNvSpPr>
            <a:spLocks noGrp="1"/>
          </p:cNvSpPr>
          <p:nvPr>
            <p:ph type="title"/>
          </p:nvPr>
        </p:nvSpPr>
        <p:spPr/>
        <p:txBody>
          <a:bodyPr>
            <a:noAutofit/>
          </a:bodyPr>
          <a:lstStyle/>
          <a:p>
            <a:r>
              <a:rPr lang="en-US" dirty="0"/>
              <a:t>Learning Segment 06 Overview</a:t>
            </a:r>
          </a:p>
        </p:txBody>
      </p:sp>
      <p:sp>
        <p:nvSpPr>
          <p:cNvPr id="6" name="Text Placeholder 5">
            <a:extLst>
              <a:ext uri="{FF2B5EF4-FFF2-40B4-BE49-F238E27FC236}">
                <a16:creationId xmlns:a16="http://schemas.microsoft.com/office/drawing/2014/main" id="{C768BA6B-2C02-4F4F-ABAB-521EA0F96CA0}"/>
              </a:ext>
            </a:extLst>
          </p:cNvPr>
          <p:cNvSpPr>
            <a:spLocks noGrp="1"/>
          </p:cNvSpPr>
          <p:nvPr>
            <p:ph type="body" sz="quarter" idx="10"/>
          </p:nvPr>
        </p:nvSpPr>
        <p:spPr/>
        <p:txBody>
          <a:bodyPr/>
          <a:lstStyle/>
          <a:p>
            <a:pPr>
              <a:spcAft>
                <a:spcPts val="600"/>
              </a:spcAft>
            </a:pPr>
            <a:r>
              <a:rPr lang="en-US" b="1" dirty="0"/>
              <a:t>M </a:t>
            </a:r>
            <a:r>
              <a:rPr lang="en-US" b="1" dirty="0">
                <a:sym typeface="Wingdings" panose="05000000000000000000" pitchFamily="2" charset="2"/>
              </a:rPr>
              <a:t> </a:t>
            </a:r>
            <a:r>
              <a:rPr lang="en-US" b="1" dirty="0"/>
              <a:t>P</a:t>
            </a:r>
          </a:p>
          <a:p>
            <a:pPr>
              <a:lnSpc>
                <a:spcPts val="1800"/>
              </a:lnSpc>
            </a:pPr>
            <a:r>
              <a:rPr lang="en-US" b="1" dirty="0">
                <a:effectLst/>
                <a:ea typeface="Calibri" panose="020F0502020204030204" pitchFamily="34" charset="0"/>
                <a:cs typeface="Times New Roman" panose="02020603050405020304" pitchFamily="18" charset="0"/>
              </a:rPr>
              <a:t>Revisit </a:t>
            </a:r>
            <a:r>
              <a:rPr lang="en-US" b="1" dirty="0" err="1">
                <a:effectLst/>
                <a:ea typeface="Calibri" panose="020F0502020204030204" pitchFamily="34" charset="0"/>
                <a:cs typeface="Times New Roman" panose="02020603050405020304" pitchFamily="18" charset="0"/>
              </a:rPr>
              <a:t>dino</a:t>
            </a:r>
            <a:r>
              <a:rPr lang="en-US" b="1" dirty="0">
                <a:effectLst/>
                <a:ea typeface="Calibri" panose="020F0502020204030204" pitchFamily="34" charset="0"/>
                <a:cs typeface="Times New Roman" panose="02020603050405020304" pitchFamily="18" charset="0"/>
              </a:rPr>
              <a:t> to bird in the context of our driving question. We see that once divergence occurs over a long enough period; we get a radiation of species. We use our speciation model to explain something about the </a:t>
            </a:r>
            <a:r>
              <a:rPr lang="en-US" b="1" dirty="0" err="1">
                <a:effectLst/>
                <a:ea typeface="Calibri" panose="020F0502020204030204" pitchFamily="34" charset="0"/>
                <a:cs typeface="Times New Roman" panose="02020603050405020304" pitchFamily="18" charset="0"/>
              </a:rPr>
              <a:t>dino</a:t>
            </a:r>
            <a:r>
              <a:rPr lang="en-US" b="1" dirty="0">
                <a:effectLst/>
                <a:ea typeface="Calibri" panose="020F0502020204030204" pitchFamily="34" charset="0"/>
                <a:cs typeface="Times New Roman" panose="02020603050405020304" pitchFamily="18" charset="0"/>
              </a:rPr>
              <a:t> to bird phenomenon</a:t>
            </a:r>
            <a:endParaRPr lang="en-US" b="1" dirty="0"/>
          </a:p>
          <a:p>
            <a:endParaRPr lang="en-US" dirty="0"/>
          </a:p>
        </p:txBody>
      </p:sp>
      <p:sp>
        <p:nvSpPr>
          <p:cNvPr id="5" name="Text Placeholder 4">
            <a:extLst>
              <a:ext uri="{FF2B5EF4-FFF2-40B4-BE49-F238E27FC236}">
                <a16:creationId xmlns:a16="http://schemas.microsoft.com/office/drawing/2014/main" id="{42171DBA-8D1D-45C7-8875-F359CEB30B80}"/>
              </a:ext>
            </a:extLst>
          </p:cNvPr>
          <p:cNvSpPr>
            <a:spLocks noGrp="1"/>
          </p:cNvSpPr>
          <p:nvPr>
            <p:ph type="body" sz="quarter" idx="12"/>
          </p:nvPr>
        </p:nvSpPr>
        <p:spPr/>
        <p:txBody>
          <a:bodyPr/>
          <a:lstStyle/>
          <a:p>
            <a:pPr marL="0" indent="0">
              <a:buNone/>
            </a:pPr>
            <a:r>
              <a:rPr lang="en-US" u="sng" dirty="0">
                <a:cs typeface="Arial" panose="020B0604020202020204" pitchFamily="34" charset="0"/>
              </a:rPr>
              <a:t>Resources you will need:</a:t>
            </a:r>
            <a:endParaRPr lang="en-US" dirty="0"/>
          </a:p>
          <a:p>
            <a:pPr marL="0" indent="0" defTabSz="410751" hangingPunct="0">
              <a:buNone/>
            </a:pPr>
            <a:endParaRPr lang="en-US" u="sng" dirty="0">
              <a:cs typeface="Arial" panose="020B0604020202020204" pitchFamily="34" charset="0"/>
            </a:endParaRPr>
          </a:p>
        </p:txBody>
      </p:sp>
      <p:sp>
        <p:nvSpPr>
          <p:cNvPr id="4" name="Text Placeholder 3">
            <a:extLst>
              <a:ext uri="{FF2B5EF4-FFF2-40B4-BE49-F238E27FC236}">
                <a16:creationId xmlns:a16="http://schemas.microsoft.com/office/drawing/2014/main" id="{194C6E38-73F8-40DC-95AE-0BFD4D6DFA1C}"/>
              </a:ext>
            </a:extLst>
          </p:cNvPr>
          <p:cNvSpPr>
            <a:spLocks noGrp="1"/>
          </p:cNvSpPr>
          <p:nvPr>
            <p:ph type="body" sz="quarter" idx="11"/>
          </p:nvPr>
        </p:nvSpPr>
        <p:spPr/>
        <p:txBody>
          <a:bodyPr/>
          <a:lstStyle/>
          <a:p>
            <a:r>
              <a:rPr lang="en-US" dirty="0"/>
              <a:t>55 Minutes</a:t>
            </a:r>
          </a:p>
        </p:txBody>
      </p:sp>
    </p:spTree>
    <p:extLst>
      <p:ext uri="{BB962C8B-B14F-4D97-AF65-F5344CB8AC3E}">
        <p14:creationId xmlns:p14="http://schemas.microsoft.com/office/powerpoint/2010/main" val="292238034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58D4C6-DC8C-1242-9CE6-E1E2A6AD4665}"/>
              </a:ext>
            </a:extLst>
          </p:cNvPr>
          <p:cNvSpPr txBox="1"/>
          <p:nvPr/>
        </p:nvSpPr>
        <p:spPr>
          <a:xfrm>
            <a:off x="854438" y="2038662"/>
            <a:ext cx="6925457" cy="3754874"/>
          </a:xfrm>
          <a:prstGeom prst="rect">
            <a:avLst/>
          </a:prstGeom>
          <a:noFill/>
        </p:spPr>
        <p:txBody>
          <a:bodyPr wrap="square" rtlCol="0">
            <a:spAutoFit/>
          </a:bodyPr>
          <a:lstStyle/>
          <a:p>
            <a:r>
              <a:rPr lang="en-US" sz="2800" dirty="0"/>
              <a:t>We just spent some time figuring out how populations of organisms can change over time. And, from our studies of formation of the Earth we know that this place has been around for a long time. So, now we want to consider what might have changed about the life on Earth over long periods of time.  </a:t>
            </a:r>
          </a:p>
          <a:p>
            <a:endParaRPr lang="en-US" dirty="0"/>
          </a:p>
        </p:txBody>
      </p:sp>
      <p:sp>
        <p:nvSpPr>
          <p:cNvPr id="6" name="TextBox 5">
            <a:extLst>
              <a:ext uri="{FF2B5EF4-FFF2-40B4-BE49-F238E27FC236}">
                <a16:creationId xmlns:a16="http://schemas.microsoft.com/office/drawing/2014/main" id="{EC26E984-9F69-DC46-89B9-D66A6C9E3514}"/>
              </a:ext>
            </a:extLst>
          </p:cNvPr>
          <p:cNvSpPr txBox="1"/>
          <p:nvPr/>
        </p:nvSpPr>
        <p:spPr>
          <a:xfrm>
            <a:off x="599607" y="284813"/>
            <a:ext cx="8079698" cy="1200329"/>
          </a:xfrm>
          <a:prstGeom prst="rect">
            <a:avLst/>
          </a:prstGeom>
          <a:noFill/>
        </p:spPr>
        <p:txBody>
          <a:bodyPr wrap="square" rtlCol="0">
            <a:spAutoFit/>
          </a:bodyPr>
          <a:lstStyle/>
          <a:p>
            <a:r>
              <a:rPr lang="en-US" sz="3600" dirty="0"/>
              <a:t>Moving forward from our study of natural selection… </a:t>
            </a:r>
          </a:p>
        </p:txBody>
      </p:sp>
    </p:spTree>
    <p:extLst>
      <p:ext uri="{BB962C8B-B14F-4D97-AF65-F5344CB8AC3E}">
        <p14:creationId xmlns:p14="http://schemas.microsoft.com/office/powerpoint/2010/main" val="311194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FF56F7B-5CDB-E14C-94B3-0F206C861E84}"/>
              </a:ext>
            </a:extLst>
          </p:cNvPr>
          <p:cNvSpPr txBox="1"/>
          <p:nvPr/>
        </p:nvSpPr>
        <p:spPr>
          <a:xfrm>
            <a:off x="159161" y="161453"/>
            <a:ext cx="8825678" cy="2246769"/>
          </a:xfrm>
          <a:prstGeom prst="rect">
            <a:avLst/>
          </a:prstGeom>
          <a:noFill/>
        </p:spPr>
        <p:txBody>
          <a:bodyPr wrap="square" rtlCol="0">
            <a:spAutoFit/>
          </a:bodyPr>
          <a:lstStyle/>
          <a:p>
            <a:r>
              <a:rPr lang="en-US" sz="2800" dirty="0"/>
              <a:t>Let’s return to our driving question and our </a:t>
            </a:r>
            <a:r>
              <a:rPr lang="en-US" sz="2800" dirty="0" err="1"/>
              <a:t>dino</a:t>
            </a:r>
            <a:r>
              <a:rPr lang="en-US" sz="2800" dirty="0"/>
              <a:t> to bird phenomenon. Using our model, how can we explain how the animal life on our planet went from having no animals that looked like birds to 10,000 different species of birds today?</a:t>
            </a:r>
          </a:p>
        </p:txBody>
      </p:sp>
      <p:pic>
        <p:nvPicPr>
          <p:cNvPr id="6" name="Picture 5">
            <a:extLst>
              <a:ext uri="{FF2B5EF4-FFF2-40B4-BE49-F238E27FC236}">
                <a16:creationId xmlns:a16="http://schemas.microsoft.com/office/drawing/2014/main" id="{1A3AFA18-9BC2-374C-8817-2BBE3B729D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61490" y="2203552"/>
            <a:ext cx="5228279" cy="2583264"/>
          </a:xfrm>
          <a:prstGeom prst="rect">
            <a:avLst/>
          </a:prstGeom>
        </p:spPr>
      </p:pic>
      <p:pic>
        <p:nvPicPr>
          <p:cNvPr id="3" name="Picture 2">
            <a:extLst>
              <a:ext uri="{FF2B5EF4-FFF2-40B4-BE49-F238E27FC236}">
                <a16:creationId xmlns:a16="http://schemas.microsoft.com/office/drawing/2014/main" id="{8363A85B-A77E-5440-B971-E71C457A31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161" y="3281886"/>
            <a:ext cx="4517328" cy="3009860"/>
          </a:xfrm>
          <a:prstGeom prst="rect">
            <a:avLst/>
          </a:prstGeom>
        </p:spPr>
      </p:pic>
    </p:spTree>
    <p:extLst>
      <p:ext uri="{BB962C8B-B14F-4D97-AF65-F5344CB8AC3E}">
        <p14:creationId xmlns:p14="http://schemas.microsoft.com/office/powerpoint/2010/main" val="10733271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3E5C5-856E-7C48-A25D-1A43D7870B9E}"/>
              </a:ext>
            </a:extLst>
          </p:cNvPr>
          <p:cNvSpPr>
            <a:spLocks noGrp="1"/>
          </p:cNvSpPr>
          <p:nvPr>
            <p:ph type="title" idx="4294967295"/>
          </p:nvPr>
        </p:nvSpPr>
        <p:spPr>
          <a:xfrm>
            <a:off x="0" y="274638"/>
            <a:ext cx="9144000" cy="1143000"/>
          </a:xfrm>
        </p:spPr>
        <p:txBody>
          <a:bodyPr>
            <a:normAutofit/>
          </a:bodyPr>
          <a:lstStyle/>
          <a:p>
            <a:pPr algn="ctr"/>
            <a:r>
              <a:rPr lang="en-US" dirty="0"/>
              <a:t>Return to our big question about biodiversity on Earth</a:t>
            </a:r>
          </a:p>
        </p:txBody>
      </p:sp>
      <p:sp>
        <p:nvSpPr>
          <p:cNvPr id="3" name="Content Placeholder 2">
            <a:extLst>
              <a:ext uri="{FF2B5EF4-FFF2-40B4-BE49-F238E27FC236}">
                <a16:creationId xmlns:a16="http://schemas.microsoft.com/office/drawing/2014/main" id="{EC68D501-F95C-2D43-A12F-6898EF8E7E7F}"/>
              </a:ext>
            </a:extLst>
          </p:cNvPr>
          <p:cNvSpPr>
            <a:spLocks noGrp="1"/>
          </p:cNvSpPr>
          <p:nvPr>
            <p:ph idx="4294967295"/>
          </p:nvPr>
        </p:nvSpPr>
        <p:spPr>
          <a:xfrm>
            <a:off x="457200" y="1557997"/>
            <a:ext cx="8229600" cy="3108543"/>
          </a:xfrm>
        </p:spPr>
        <p:txBody>
          <a:bodyPr/>
          <a:lstStyle/>
          <a:p>
            <a:pPr>
              <a:spcBef>
                <a:spcPts val="0"/>
              </a:spcBef>
            </a:pPr>
            <a:r>
              <a:rPr lang="en-US" sz="2800" dirty="0"/>
              <a:t>Now that we have figured out how new species form from existing species, let’s come back to our Unity and Diversity Question. </a:t>
            </a:r>
          </a:p>
          <a:p>
            <a:pPr>
              <a:spcBef>
                <a:spcPts val="0"/>
              </a:spcBef>
            </a:pPr>
            <a:endParaRPr lang="en-US" sz="2800" dirty="0"/>
          </a:p>
          <a:p>
            <a:pPr>
              <a:spcBef>
                <a:spcPts val="0"/>
              </a:spcBef>
            </a:pPr>
            <a:r>
              <a:rPr lang="en-US" sz="2800" dirty="0"/>
              <a:t>How do our new ideas help us make sense of the </a:t>
            </a:r>
            <a:r>
              <a:rPr lang="en-US" sz="2800" i="1" dirty="0"/>
              <a:t>diversity</a:t>
            </a:r>
            <a:r>
              <a:rPr lang="en-US" sz="2800" dirty="0"/>
              <a:t> of life on Earth AND the </a:t>
            </a:r>
            <a:r>
              <a:rPr lang="en-US" sz="2800" i="1" dirty="0"/>
              <a:t>similarities</a:t>
            </a:r>
            <a:r>
              <a:rPr lang="en-US" sz="2800" dirty="0"/>
              <a:t> that all living things share? </a:t>
            </a:r>
          </a:p>
        </p:txBody>
      </p:sp>
    </p:spTree>
    <p:extLst>
      <p:ext uri="{BB962C8B-B14F-4D97-AF65-F5344CB8AC3E}">
        <p14:creationId xmlns:p14="http://schemas.microsoft.com/office/powerpoint/2010/main" val="35159828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0AE15-3FE8-4A42-8830-59ABA283E60E}"/>
              </a:ext>
            </a:extLst>
          </p:cNvPr>
          <p:cNvSpPr>
            <a:spLocks noGrp="1"/>
          </p:cNvSpPr>
          <p:nvPr>
            <p:ph type="title"/>
          </p:nvPr>
        </p:nvSpPr>
        <p:spPr/>
        <p:txBody>
          <a:bodyPr>
            <a:noAutofit/>
          </a:bodyPr>
          <a:lstStyle/>
          <a:p>
            <a:r>
              <a:rPr lang="en-US" dirty="0"/>
              <a:t>Learning Segment 06 Summary</a:t>
            </a:r>
          </a:p>
        </p:txBody>
      </p:sp>
      <p:sp>
        <p:nvSpPr>
          <p:cNvPr id="5" name="Text Placeholder 4">
            <a:extLst>
              <a:ext uri="{FF2B5EF4-FFF2-40B4-BE49-F238E27FC236}">
                <a16:creationId xmlns:a16="http://schemas.microsoft.com/office/drawing/2014/main" id="{44E57AF1-1557-4AF0-AABF-C5E42616211A}"/>
              </a:ext>
            </a:extLst>
          </p:cNvPr>
          <p:cNvSpPr>
            <a:spLocks noGrp="1"/>
          </p:cNvSpPr>
          <p:nvPr>
            <p:ph type="body" sz="quarter" idx="10"/>
          </p:nvPr>
        </p:nvSpPr>
        <p:spPr/>
        <p:txBody>
          <a:bodyPr/>
          <a:lstStyle/>
          <a:p>
            <a:r>
              <a:rPr lang="en-US" b="1" dirty="0"/>
              <a:t>What we figured out…</a:t>
            </a:r>
          </a:p>
          <a:p>
            <a:endParaRPr lang="en-US" b="1" dirty="0"/>
          </a:p>
          <a:p>
            <a:r>
              <a:rPr lang="en-US" dirty="0"/>
              <a:t>We answered our driving question and considered how our ideas relate to our Unity and Diversity question. </a:t>
            </a:r>
          </a:p>
          <a:p>
            <a:endParaRPr lang="en-US" dirty="0"/>
          </a:p>
        </p:txBody>
      </p:sp>
      <p:sp>
        <p:nvSpPr>
          <p:cNvPr id="4" name="Text Placeholder 3">
            <a:extLst>
              <a:ext uri="{FF2B5EF4-FFF2-40B4-BE49-F238E27FC236}">
                <a16:creationId xmlns:a16="http://schemas.microsoft.com/office/drawing/2014/main" id="{241F3234-4771-47CE-AD14-E3FA6010660C}"/>
              </a:ext>
            </a:extLst>
          </p:cNvPr>
          <p:cNvSpPr>
            <a:spLocks noGrp="1"/>
          </p:cNvSpPr>
          <p:nvPr>
            <p:ph type="body" sz="quarter" idx="11"/>
          </p:nvPr>
        </p:nvSpPr>
        <p:spPr/>
        <p:txBody>
          <a:bodyPr/>
          <a:lstStyle/>
          <a:p>
            <a:r>
              <a:rPr lang="en-US" u="sng" dirty="0">
                <a:cs typeface="Arial" panose="020B0604020202020204" pitchFamily="34" charset="0"/>
              </a:rPr>
              <a:t>LS06 Teacher Reflection Notes:</a:t>
            </a:r>
          </a:p>
          <a:p>
            <a:endParaRPr lang="en-US" u="sng"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1766968772"/>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155C2-35CB-9449-9050-65059CACAF0E}"/>
              </a:ext>
            </a:extLst>
          </p:cNvPr>
          <p:cNvSpPr>
            <a:spLocks noGrp="1"/>
          </p:cNvSpPr>
          <p:nvPr>
            <p:ph type="title"/>
          </p:nvPr>
        </p:nvSpPr>
        <p:spPr/>
        <p:txBody>
          <a:bodyPr/>
          <a:lstStyle/>
          <a:p>
            <a:r>
              <a:rPr lang="en-US" dirty="0"/>
              <a:t>Extinction and Human Impact</a:t>
            </a:r>
          </a:p>
        </p:txBody>
      </p:sp>
      <p:sp>
        <p:nvSpPr>
          <p:cNvPr id="3" name="Text Placeholder 2">
            <a:extLst>
              <a:ext uri="{FF2B5EF4-FFF2-40B4-BE49-F238E27FC236}">
                <a16:creationId xmlns:a16="http://schemas.microsoft.com/office/drawing/2014/main" id="{606F6641-4D96-4943-AF90-69A843D3A612}"/>
              </a:ext>
            </a:extLst>
          </p:cNvPr>
          <p:cNvSpPr>
            <a:spLocks noGrp="1"/>
          </p:cNvSpPr>
          <p:nvPr>
            <p:ph type="body" sz="quarter" idx="10"/>
          </p:nvPr>
        </p:nvSpPr>
        <p:spPr/>
        <p:txBody>
          <a:bodyPr/>
          <a:lstStyle/>
          <a:p>
            <a:r>
              <a:rPr lang="en-US" sz="2800" dirty="0"/>
              <a:t>The slides in this optional segment are intended to be used as resources for you to go deeper on extinction and human impact if you would like. </a:t>
            </a:r>
          </a:p>
        </p:txBody>
      </p:sp>
    </p:spTree>
    <p:extLst>
      <p:ext uri="{BB962C8B-B14F-4D97-AF65-F5344CB8AC3E}">
        <p14:creationId xmlns:p14="http://schemas.microsoft.com/office/powerpoint/2010/main" val="2838291508"/>
      </p:ext>
    </p:ext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34030"/>
            <a:ext cx="8229600" cy="1143000"/>
          </a:xfrm>
        </p:spPr>
        <p:txBody>
          <a:bodyPr>
            <a:normAutofit/>
          </a:bodyPr>
          <a:lstStyle/>
          <a:p>
            <a:pPr algn="ctr"/>
            <a:r>
              <a:rPr lang="en-US" sz="3000" i="1" u="sng" dirty="0"/>
              <a:t>Recent</a:t>
            </a:r>
            <a:r>
              <a:rPr lang="en-US" sz="3000" dirty="0"/>
              <a:t> Extinctions</a:t>
            </a:r>
            <a:br>
              <a:rPr lang="en-US" sz="3000" dirty="0"/>
            </a:br>
            <a:r>
              <a:rPr lang="en-US" sz="2400" dirty="0"/>
              <a:t>(since we’ve been paying attention)</a:t>
            </a:r>
            <a:endParaRPr lang="en-US" sz="3000" dirty="0"/>
          </a:p>
        </p:txBody>
      </p:sp>
      <p:sp>
        <p:nvSpPr>
          <p:cNvPr id="5" name="TextBox 4"/>
          <p:cNvSpPr txBox="1"/>
          <p:nvPr/>
        </p:nvSpPr>
        <p:spPr>
          <a:xfrm>
            <a:off x="1989896" y="5457074"/>
            <a:ext cx="4229100" cy="715581"/>
          </a:xfrm>
          <a:prstGeom prst="rect">
            <a:avLst/>
          </a:prstGeom>
          <a:noFill/>
        </p:spPr>
        <p:txBody>
          <a:bodyPr wrap="square" rtlCol="0">
            <a:spAutoFit/>
          </a:bodyPr>
          <a:lstStyle/>
          <a:p>
            <a:r>
              <a:rPr lang="en-US" sz="1350" dirty="0"/>
              <a:t>*http://www.factmonster.com/ipka/A0934288.html</a:t>
            </a:r>
          </a:p>
          <a:p>
            <a:r>
              <a:rPr lang="en-US" sz="1350" dirty="0"/>
              <a:t>**</a:t>
            </a:r>
            <a:r>
              <a:rPr lang="en-US" sz="1350" dirty="0" err="1"/>
              <a:t>Coddington</a:t>
            </a:r>
            <a:r>
              <a:rPr lang="en-US" sz="1350" dirty="0"/>
              <a:t> &amp; Levi (1991) Annual Review of Ecology</a:t>
            </a:r>
          </a:p>
          <a:p>
            <a:endParaRPr lang="en-US" sz="1350" dirty="0"/>
          </a:p>
        </p:txBody>
      </p:sp>
      <p:graphicFrame>
        <p:nvGraphicFramePr>
          <p:cNvPr id="6" name="Table 5"/>
          <p:cNvGraphicFramePr>
            <a:graphicFrameLocks noGrp="1"/>
          </p:cNvGraphicFramePr>
          <p:nvPr/>
        </p:nvGraphicFramePr>
        <p:xfrm>
          <a:off x="1989896" y="1804339"/>
          <a:ext cx="3638550" cy="3079912"/>
        </p:xfrm>
        <a:graphic>
          <a:graphicData uri="http://schemas.openxmlformats.org/drawingml/2006/table">
            <a:tbl>
              <a:tblPr/>
              <a:tblGrid>
                <a:gridCol w="135255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385763">
                <a:tc>
                  <a:txBody>
                    <a:bodyPr/>
                    <a:lstStyle/>
                    <a:p>
                      <a:pPr algn="l" rtl="0" fontAlgn="b"/>
                      <a:r>
                        <a:rPr lang="en-US" sz="1400" b="0" i="1" u="sng" strike="noStrike" dirty="0">
                          <a:solidFill>
                            <a:srgbClr val="000000"/>
                          </a:solidFill>
                          <a:latin typeface="Times New Roman"/>
                        </a:rPr>
                        <a:t>Group</a:t>
                      </a:r>
                    </a:p>
                  </a:txBody>
                  <a:tcPr marL="7144" marR="7144" marT="7144" marB="0" anchor="b">
                    <a:lnL>
                      <a:noFill/>
                    </a:lnL>
                    <a:lnR>
                      <a:noFill/>
                    </a:lnR>
                    <a:lnT>
                      <a:noFill/>
                    </a:lnT>
                    <a:lnB>
                      <a:noFill/>
                    </a:lnB>
                  </a:tcPr>
                </a:tc>
                <a:tc>
                  <a:txBody>
                    <a:bodyPr/>
                    <a:lstStyle/>
                    <a:p>
                      <a:pPr algn="ctr" rtl="0" fontAlgn="b"/>
                      <a:r>
                        <a:rPr lang="en-US" sz="1400" b="0" i="1" u="none" strike="noStrike" dirty="0">
                          <a:solidFill>
                            <a:srgbClr val="000000"/>
                          </a:solidFill>
                          <a:latin typeface="Times New Roman"/>
                        </a:rPr>
                        <a:t>Extinctions</a:t>
                      </a:r>
                    </a:p>
                    <a:p>
                      <a:pPr algn="ctr" rtl="0" fontAlgn="b"/>
                      <a:r>
                        <a:rPr lang="en-US" sz="1400" b="0" i="1" u="sng" strike="noStrike" dirty="0">
                          <a:solidFill>
                            <a:srgbClr val="000000"/>
                          </a:solidFill>
                          <a:latin typeface="Times New Roman"/>
                        </a:rPr>
                        <a:t> since 1500</a:t>
                      </a:r>
                    </a:p>
                  </a:txBody>
                  <a:tcPr marL="7144" marR="7144" marT="7144" marB="0" anchor="b">
                    <a:lnL>
                      <a:noFill/>
                    </a:lnL>
                    <a:lnR>
                      <a:noFill/>
                    </a:lnR>
                    <a:lnT>
                      <a:noFill/>
                    </a:lnT>
                    <a:lnB>
                      <a:noFill/>
                    </a:lnB>
                  </a:tcPr>
                </a:tc>
                <a:tc>
                  <a:txBody>
                    <a:bodyPr/>
                    <a:lstStyle/>
                    <a:p>
                      <a:pPr algn="ctr" rtl="0" fontAlgn="b"/>
                      <a:r>
                        <a:rPr lang="en-US" sz="1400" b="0" i="1" u="none" strike="noStrike" dirty="0">
                          <a:solidFill>
                            <a:srgbClr val="000000"/>
                          </a:solidFill>
                          <a:latin typeface="Times New Roman"/>
                        </a:rPr>
                        <a:t>Est. Number </a:t>
                      </a:r>
                      <a:r>
                        <a:rPr lang="en-US" sz="1400" b="0" i="1" u="sng" strike="noStrike" dirty="0">
                          <a:solidFill>
                            <a:srgbClr val="000000"/>
                          </a:solidFill>
                          <a:latin typeface="Times New Roman"/>
                        </a:rPr>
                        <a:t>Species* </a:t>
                      </a:r>
                    </a:p>
                  </a:txBody>
                  <a:tcPr marL="7144" marR="7144" marT="7144" marB="0" anchor="b">
                    <a:lnL>
                      <a:noFill/>
                    </a:lnL>
                    <a:lnR>
                      <a:noFill/>
                    </a:lnR>
                    <a:lnT>
                      <a:noFill/>
                    </a:lnT>
                    <a:lnB>
                      <a:noFill/>
                    </a:lnB>
                  </a:tcPr>
                </a:tc>
                <a:extLst>
                  <a:ext uri="{0D108BD9-81ED-4DB2-BD59-A6C34878D82A}">
                    <a16:rowId xmlns:a16="http://schemas.microsoft.com/office/drawing/2014/main" val="10000"/>
                  </a:ext>
                </a:extLst>
              </a:tr>
              <a:tr h="192881">
                <a:tc>
                  <a:txBody>
                    <a:bodyPr/>
                    <a:lstStyle/>
                    <a:p>
                      <a:pPr algn="l" rtl="0" fontAlgn="b"/>
                      <a:endParaRPr lang="en-US" sz="1400" b="0" i="0" u="none" strike="noStrike" dirty="0">
                        <a:solidFill>
                          <a:srgbClr val="000000"/>
                        </a:solidFill>
                        <a:latin typeface="Times New Roman"/>
                      </a:endParaRPr>
                    </a:p>
                  </a:txBody>
                  <a:tcPr marL="7144" marR="7144" marT="7144" marB="0" anchor="b">
                    <a:lnL>
                      <a:noFill/>
                    </a:lnL>
                    <a:lnR>
                      <a:noFill/>
                    </a:lnR>
                    <a:lnT>
                      <a:noFill/>
                    </a:lnT>
                    <a:lnB>
                      <a:noFill/>
                    </a:lnB>
                  </a:tcPr>
                </a:tc>
                <a:tc>
                  <a:txBody>
                    <a:bodyPr/>
                    <a:lstStyle/>
                    <a:p>
                      <a:pPr algn="ctr" rtl="0" fontAlgn="b"/>
                      <a:endParaRPr lang="en-US" sz="1400" b="0" i="0" u="none" strike="noStrike">
                        <a:solidFill>
                          <a:srgbClr val="000000"/>
                        </a:solidFill>
                        <a:latin typeface="Times New Roman"/>
                      </a:endParaRPr>
                    </a:p>
                  </a:txBody>
                  <a:tcPr marL="7144" marR="7144" marT="7144" marB="0" anchor="b">
                    <a:lnL>
                      <a:noFill/>
                    </a:lnL>
                    <a:lnR>
                      <a:noFill/>
                    </a:lnR>
                    <a:lnT>
                      <a:noFill/>
                    </a:lnT>
                    <a:lnB>
                      <a:noFill/>
                    </a:lnB>
                  </a:tcPr>
                </a:tc>
                <a:tc>
                  <a:txBody>
                    <a:bodyPr/>
                    <a:lstStyle/>
                    <a:p>
                      <a:pPr algn="ctr" rtl="0" fontAlgn="b"/>
                      <a:endParaRPr lang="en-US" sz="1400" b="0" i="0" u="none" strike="noStrike" dirty="0">
                        <a:solidFill>
                          <a:srgbClr val="000000"/>
                        </a:solidFill>
                        <a:latin typeface="Times New Roman"/>
                      </a:endParaRPr>
                    </a:p>
                  </a:txBody>
                  <a:tcPr marL="7144" marR="7144" marT="7144" marB="0" anchor="b">
                    <a:lnL>
                      <a:noFill/>
                    </a:lnL>
                    <a:lnR>
                      <a:noFill/>
                    </a:lnR>
                    <a:lnT>
                      <a:noFill/>
                    </a:lnT>
                    <a:lnB>
                      <a:noFill/>
                    </a:lnB>
                  </a:tcPr>
                </a:tc>
                <a:extLst>
                  <a:ext uri="{0D108BD9-81ED-4DB2-BD59-A6C34878D82A}">
                    <a16:rowId xmlns:a16="http://schemas.microsoft.com/office/drawing/2014/main" val="10001"/>
                  </a:ext>
                </a:extLst>
              </a:tr>
              <a:tr h="192881">
                <a:tc>
                  <a:txBody>
                    <a:bodyPr/>
                    <a:lstStyle/>
                    <a:p>
                      <a:pPr algn="l" rtl="0" fontAlgn="b"/>
                      <a:r>
                        <a:rPr lang="en-US" sz="1400" b="0" i="0" u="none" strike="noStrike" dirty="0">
                          <a:solidFill>
                            <a:srgbClr val="000000"/>
                          </a:solidFill>
                          <a:latin typeface="Times New Roman"/>
                        </a:rPr>
                        <a:t>Birds</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145</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9,956</a:t>
                      </a:r>
                    </a:p>
                  </a:txBody>
                  <a:tcPr marL="7144" marR="7144" marT="7144" marB="0" anchor="b">
                    <a:lnL>
                      <a:noFill/>
                    </a:lnL>
                    <a:lnR>
                      <a:noFill/>
                    </a:lnR>
                    <a:lnT>
                      <a:noFill/>
                    </a:lnT>
                    <a:lnB>
                      <a:noFill/>
                    </a:lnB>
                  </a:tcPr>
                </a:tc>
                <a:extLst>
                  <a:ext uri="{0D108BD9-81ED-4DB2-BD59-A6C34878D82A}">
                    <a16:rowId xmlns:a16="http://schemas.microsoft.com/office/drawing/2014/main" val="10002"/>
                  </a:ext>
                </a:extLst>
              </a:tr>
              <a:tr h="192881">
                <a:tc>
                  <a:txBody>
                    <a:bodyPr/>
                    <a:lstStyle/>
                    <a:p>
                      <a:pPr algn="l" rtl="0" fontAlgn="b"/>
                      <a:r>
                        <a:rPr lang="en-US" sz="1400" b="0" i="0" u="none" strike="noStrike" dirty="0">
                          <a:solidFill>
                            <a:srgbClr val="000000"/>
                          </a:solidFill>
                          <a:latin typeface="Times New Roman"/>
                        </a:rPr>
                        <a:t>Mammals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79</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5,416</a:t>
                      </a:r>
                    </a:p>
                  </a:txBody>
                  <a:tcPr marL="7144" marR="7144" marT="7144" marB="0" anchor="b">
                    <a:lnL>
                      <a:noFill/>
                    </a:lnL>
                    <a:lnR>
                      <a:noFill/>
                    </a:lnR>
                    <a:lnT>
                      <a:noFill/>
                    </a:lnT>
                    <a:lnB>
                      <a:noFill/>
                    </a:lnB>
                  </a:tcPr>
                </a:tc>
                <a:extLst>
                  <a:ext uri="{0D108BD9-81ED-4DB2-BD59-A6C34878D82A}">
                    <a16:rowId xmlns:a16="http://schemas.microsoft.com/office/drawing/2014/main" val="10003"/>
                  </a:ext>
                </a:extLst>
              </a:tr>
              <a:tr h="192881">
                <a:tc>
                  <a:txBody>
                    <a:bodyPr/>
                    <a:lstStyle/>
                    <a:p>
                      <a:pPr algn="l" rtl="0" fontAlgn="b"/>
                      <a:r>
                        <a:rPr lang="en-US" sz="1400" b="0" i="0" u="none" strike="noStrike">
                          <a:solidFill>
                            <a:srgbClr val="000000"/>
                          </a:solidFill>
                          <a:latin typeface="Times New Roman"/>
                        </a:rPr>
                        <a:t>Amphibians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36</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6,199</a:t>
                      </a:r>
                    </a:p>
                  </a:txBody>
                  <a:tcPr marL="7144" marR="7144" marT="7144" marB="0" anchor="b">
                    <a:lnL>
                      <a:noFill/>
                    </a:lnL>
                    <a:lnR>
                      <a:noFill/>
                    </a:lnR>
                    <a:lnT>
                      <a:noFill/>
                    </a:lnT>
                    <a:lnB>
                      <a:noFill/>
                    </a:lnB>
                  </a:tcPr>
                </a:tc>
                <a:extLst>
                  <a:ext uri="{0D108BD9-81ED-4DB2-BD59-A6C34878D82A}">
                    <a16:rowId xmlns:a16="http://schemas.microsoft.com/office/drawing/2014/main" val="10004"/>
                  </a:ext>
                </a:extLst>
              </a:tr>
              <a:tr h="192881">
                <a:tc>
                  <a:txBody>
                    <a:bodyPr/>
                    <a:lstStyle/>
                    <a:p>
                      <a:pPr algn="l" rtl="0" fontAlgn="b"/>
                      <a:r>
                        <a:rPr lang="en-US" sz="1400" b="0" i="0" u="none" strike="noStrike">
                          <a:solidFill>
                            <a:srgbClr val="000000"/>
                          </a:solidFill>
                          <a:latin typeface="Times New Roman"/>
                        </a:rPr>
                        <a:t>Snails and Clams </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324</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81,000</a:t>
                      </a:r>
                    </a:p>
                  </a:txBody>
                  <a:tcPr marL="7144" marR="7144" marT="7144" marB="0" anchor="b">
                    <a:lnL>
                      <a:noFill/>
                    </a:lnL>
                    <a:lnR>
                      <a:noFill/>
                    </a:lnR>
                    <a:lnT>
                      <a:noFill/>
                    </a:lnT>
                    <a:lnB>
                      <a:noFill/>
                    </a:lnB>
                  </a:tcPr>
                </a:tc>
                <a:extLst>
                  <a:ext uri="{0D108BD9-81ED-4DB2-BD59-A6C34878D82A}">
                    <a16:rowId xmlns:a16="http://schemas.microsoft.com/office/drawing/2014/main" val="10005"/>
                  </a:ext>
                </a:extLst>
              </a:tr>
              <a:tr h="192881">
                <a:tc>
                  <a:txBody>
                    <a:bodyPr/>
                    <a:lstStyle/>
                    <a:p>
                      <a:pPr algn="l" rtl="0" fontAlgn="b"/>
                      <a:r>
                        <a:rPr lang="en-US" sz="1400" b="0" i="0" u="none" strike="noStrike">
                          <a:solidFill>
                            <a:srgbClr val="000000"/>
                          </a:solidFill>
                          <a:latin typeface="Times New Roman"/>
                        </a:rPr>
                        <a:t>Reptiles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22</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8,240</a:t>
                      </a:r>
                    </a:p>
                  </a:txBody>
                  <a:tcPr marL="7144" marR="7144" marT="7144" marB="0" anchor="b">
                    <a:lnL>
                      <a:noFill/>
                    </a:lnL>
                    <a:lnR>
                      <a:noFill/>
                    </a:lnR>
                    <a:lnT>
                      <a:noFill/>
                    </a:lnT>
                    <a:lnB>
                      <a:noFill/>
                    </a:lnB>
                  </a:tcPr>
                </a:tc>
                <a:extLst>
                  <a:ext uri="{0D108BD9-81ED-4DB2-BD59-A6C34878D82A}">
                    <a16:rowId xmlns:a16="http://schemas.microsoft.com/office/drawing/2014/main" val="10006"/>
                  </a:ext>
                </a:extLst>
              </a:tr>
              <a:tr h="192881">
                <a:tc>
                  <a:txBody>
                    <a:bodyPr/>
                    <a:lstStyle/>
                    <a:p>
                      <a:pPr algn="l" rtl="0" fontAlgn="b"/>
                      <a:r>
                        <a:rPr lang="en-US" sz="1400" b="0" i="0" u="none" strike="noStrike">
                          <a:solidFill>
                            <a:srgbClr val="000000"/>
                          </a:solidFill>
                          <a:latin typeface="Times New Roman"/>
                        </a:rPr>
                        <a:t>Ray-finned Fish</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71</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30,000</a:t>
                      </a:r>
                    </a:p>
                  </a:txBody>
                  <a:tcPr marL="7144" marR="7144" marT="7144" marB="0" anchor="b">
                    <a:lnL>
                      <a:noFill/>
                    </a:lnL>
                    <a:lnR>
                      <a:noFill/>
                    </a:lnR>
                    <a:lnT>
                      <a:noFill/>
                    </a:lnT>
                    <a:lnB>
                      <a:noFill/>
                    </a:lnB>
                  </a:tcPr>
                </a:tc>
                <a:extLst>
                  <a:ext uri="{0D108BD9-81ED-4DB2-BD59-A6C34878D82A}">
                    <a16:rowId xmlns:a16="http://schemas.microsoft.com/office/drawing/2014/main" val="10007"/>
                  </a:ext>
                </a:extLst>
              </a:tr>
              <a:tr h="192881">
                <a:tc>
                  <a:txBody>
                    <a:bodyPr/>
                    <a:lstStyle/>
                    <a:p>
                      <a:pPr algn="l" rtl="0" fontAlgn="b"/>
                      <a:r>
                        <a:rPr lang="en-US" sz="1400" b="0" i="0" u="none" strike="noStrike">
                          <a:solidFill>
                            <a:srgbClr val="000000"/>
                          </a:solidFill>
                          <a:latin typeface="Times New Roman"/>
                        </a:rPr>
                        <a:t>Flowering Plants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121</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258,650</a:t>
                      </a:r>
                    </a:p>
                  </a:txBody>
                  <a:tcPr marL="7144" marR="7144" marT="7144" marB="0" anchor="b">
                    <a:lnL>
                      <a:noFill/>
                    </a:lnL>
                    <a:lnR>
                      <a:noFill/>
                    </a:lnR>
                    <a:lnT>
                      <a:noFill/>
                    </a:lnT>
                    <a:lnB>
                      <a:noFill/>
                    </a:lnB>
                  </a:tcPr>
                </a:tc>
                <a:extLst>
                  <a:ext uri="{0D108BD9-81ED-4DB2-BD59-A6C34878D82A}">
                    <a16:rowId xmlns:a16="http://schemas.microsoft.com/office/drawing/2014/main" val="10008"/>
                  </a:ext>
                </a:extLst>
              </a:tr>
              <a:tr h="192881">
                <a:tc>
                  <a:txBody>
                    <a:bodyPr/>
                    <a:lstStyle/>
                    <a:p>
                      <a:pPr algn="l" rtl="0" fontAlgn="b"/>
                      <a:r>
                        <a:rPr lang="en-US" sz="1400" b="0" i="0" u="none" strike="noStrike">
                          <a:solidFill>
                            <a:srgbClr val="000000"/>
                          </a:solidFill>
                          <a:latin typeface="Times New Roman"/>
                        </a:rPr>
                        <a:t>Crabs and Shrimp</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8</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40,000</a:t>
                      </a:r>
                    </a:p>
                  </a:txBody>
                  <a:tcPr marL="7144" marR="7144" marT="7144" marB="0" anchor="b">
                    <a:lnL>
                      <a:noFill/>
                    </a:lnL>
                    <a:lnR>
                      <a:noFill/>
                    </a:lnR>
                    <a:lnT>
                      <a:noFill/>
                    </a:lnT>
                    <a:lnB>
                      <a:noFill/>
                    </a:lnB>
                  </a:tcPr>
                </a:tc>
                <a:extLst>
                  <a:ext uri="{0D108BD9-81ED-4DB2-BD59-A6C34878D82A}">
                    <a16:rowId xmlns:a16="http://schemas.microsoft.com/office/drawing/2014/main" val="10009"/>
                  </a:ext>
                </a:extLst>
              </a:tr>
              <a:tr h="192881">
                <a:tc>
                  <a:txBody>
                    <a:bodyPr/>
                    <a:lstStyle/>
                    <a:p>
                      <a:pPr algn="l" rtl="0" fontAlgn="b"/>
                      <a:r>
                        <a:rPr lang="en-US" sz="1400" b="0" i="0" u="none" strike="noStrike">
                          <a:solidFill>
                            <a:srgbClr val="000000"/>
                          </a:solidFill>
                          <a:latin typeface="Times New Roman"/>
                        </a:rPr>
                        <a:t>Mosses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2</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15,000</a:t>
                      </a:r>
                    </a:p>
                  </a:txBody>
                  <a:tcPr marL="7144" marR="7144" marT="7144" marB="0" anchor="b">
                    <a:lnL>
                      <a:noFill/>
                    </a:lnL>
                    <a:lnR>
                      <a:noFill/>
                    </a:lnR>
                    <a:lnT>
                      <a:noFill/>
                    </a:lnT>
                    <a:lnB>
                      <a:noFill/>
                    </a:lnB>
                  </a:tcPr>
                </a:tc>
                <a:extLst>
                  <a:ext uri="{0D108BD9-81ED-4DB2-BD59-A6C34878D82A}">
                    <a16:rowId xmlns:a16="http://schemas.microsoft.com/office/drawing/2014/main" val="10010"/>
                  </a:ext>
                </a:extLst>
              </a:tr>
              <a:tr h="192881">
                <a:tc>
                  <a:txBody>
                    <a:bodyPr/>
                    <a:lstStyle/>
                    <a:p>
                      <a:pPr algn="l" rtl="0" fontAlgn="b"/>
                      <a:r>
                        <a:rPr lang="en-US" sz="1400" b="0" i="0" u="none" strike="noStrike">
                          <a:solidFill>
                            <a:srgbClr val="000000"/>
                          </a:solidFill>
                          <a:latin typeface="Times New Roman"/>
                        </a:rPr>
                        <a:t>Insects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58</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950,000</a:t>
                      </a:r>
                    </a:p>
                  </a:txBody>
                  <a:tcPr marL="7144" marR="7144" marT="7144" marB="0" anchor="b">
                    <a:lnL>
                      <a:noFill/>
                    </a:lnL>
                    <a:lnR>
                      <a:noFill/>
                    </a:lnR>
                    <a:lnT>
                      <a:noFill/>
                    </a:lnT>
                    <a:lnB>
                      <a:noFill/>
                    </a:lnB>
                  </a:tcPr>
                </a:tc>
                <a:extLst>
                  <a:ext uri="{0D108BD9-81ED-4DB2-BD59-A6C34878D82A}">
                    <a16:rowId xmlns:a16="http://schemas.microsoft.com/office/drawing/2014/main" val="10011"/>
                  </a:ext>
                </a:extLst>
              </a:tr>
              <a:tr h="192881">
                <a:tc>
                  <a:txBody>
                    <a:bodyPr/>
                    <a:lstStyle/>
                    <a:p>
                      <a:pPr algn="l" rtl="0" fontAlgn="b"/>
                      <a:r>
                        <a:rPr lang="en-US" sz="1400" b="0" i="0" u="none" strike="noStrike">
                          <a:solidFill>
                            <a:srgbClr val="000000"/>
                          </a:solidFill>
                          <a:latin typeface="Times New Roman"/>
                        </a:rPr>
                        <a:t>Arachnids</a:t>
                      </a:r>
                    </a:p>
                  </a:txBody>
                  <a:tcPr marL="7144" marR="7144" marT="7144" marB="0" anchor="b">
                    <a:lnL>
                      <a:noFill/>
                    </a:lnL>
                    <a:lnR>
                      <a:noFill/>
                    </a:lnR>
                    <a:lnT>
                      <a:noFill/>
                    </a:lnT>
                    <a:lnB>
                      <a:noFill/>
                    </a:lnB>
                  </a:tcPr>
                </a:tc>
                <a:tc>
                  <a:txBody>
                    <a:bodyPr/>
                    <a:lstStyle/>
                    <a:p>
                      <a:pPr algn="ctr" rtl="0" fontAlgn="b"/>
                      <a:r>
                        <a:rPr lang="en-US" sz="1400" b="0" i="0" u="none" strike="noStrike">
                          <a:solidFill>
                            <a:srgbClr val="000000"/>
                          </a:solidFill>
                          <a:latin typeface="Times New Roman"/>
                        </a:rPr>
                        <a:t>9</a:t>
                      </a:r>
                    </a:p>
                  </a:txBody>
                  <a:tcPr marL="7144" marR="7144" marT="7144" marB="0" anchor="b">
                    <a:lnL>
                      <a:noFill/>
                    </a:lnL>
                    <a:lnR>
                      <a:noFill/>
                    </a:lnR>
                    <a:lnT>
                      <a:noFill/>
                    </a:lnT>
                    <a:lnB>
                      <a:noFill/>
                    </a:lnB>
                  </a:tcPr>
                </a:tc>
                <a:tc>
                  <a:txBody>
                    <a:bodyPr/>
                    <a:lstStyle/>
                    <a:p>
                      <a:pPr algn="ctr" rtl="0" fontAlgn="b"/>
                      <a:r>
                        <a:rPr lang="en-US" sz="1400" b="0" i="0" u="none" strike="noStrike" dirty="0">
                          <a:solidFill>
                            <a:srgbClr val="000000"/>
                          </a:solidFill>
                          <a:latin typeface="Times New Roman"/>
                        </a:rPr>
                        <a:t>180,000**</a:t>
                      </a:r>
                    </a:p>
                  </a:txBody>
                  <a:tcPr marL="7144" marR="7144" marT="7144" marB="0" anchor="b">
                    <a:lnL>
                      <a:noFill/>
                    </a:lnL>
                    <a:lnR>
                      <a:noFill/>
                    </a:lnR>
                    <a:lnT>
                      <a:noFill/>
                    </a:lnT>
                    <a:lnB>
                      <a:noFill/>
                    </a:lnB>
                  </a:tcPr>
                </a:tc>
                <a:extLst>
                  <a:ext uri="{0D108BD9-81ED-4DB2-BD59-A6C34878D82A}">
                    <a16:rowId xmlns:a16="http://schemas.microsoft.com/office/drawing/2014/main" val="10012"/>
                  </a:ext>
                </a:extLst>
              </a:tr>
            </a:tbl>
          </a:graphicData>
        </a:graphic>
      </p:graphicFrame>
      <p:sp>
        <p:nvSpPr>
          <p:cNvPr id="3" name="TextBox 2"/>
          <p:cNvSpPr txBox="1"/>
          <p:nvPr/>
        </p:nvSpPr>
        <p:spPr>
          <a:xfrm>
            <a:off x="5883278" y="2832276"/>
            <a:ext cx="2541193" cy="1169551"/>
          </a:xfrm>
          <a:prstGeom prst="rect">
            <a:avLst/>
          </a:prstGeom>
          <a:noFill/>
        </p:spPr>
        <p:txBody>
          <a:bodyPr wrap="square" rtlCol="0">
            <a:spAutoFit/>
          </a:bodyPr>
          <a:lstStyle/>
          <a:p>
            <a:r>
              <a:rPr lang="en-US" u="sng" dirty="0"/>
              <a:t>Question</a:t>
            </a:r>
            <a:r>
              <a:rPr lang="en-US" dirty="0"/>
              <a:t>:</a:t>
            </a:r>
          </a:p>
          <a:p>
            <a:r>
              <a:rPr lang="en-US" dirty="0"/>
              <a:t>Why were these arranged in this particular order?</a:t>
            </a:r>
          </a:p>
          <a:p>
            <a:endParaRPr lang="en-US" dirty="0"/>
          </a:p>
          <a:p>
            <a:r>
              <a:rPr lang="en-US" i="1" dirty="0"/>
              <a:t>Does anyone see a pattern?</a:t>
            </a:r>
          </a:p>
        </p:txBody>
      </p:sp>
    </p:spTree>
    <p:extLst>
      <p:ext uri="{BB962C8B-B14F-4D97-AF65-F5344CB8AC3E}">
        <p14:creationId xmlns:p14="http://schemas.microsoft.com/office/powerpoint/2010/main" val="59601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39701" y="210741"/>
            <a:ext cx="5864595" cy="1143000"/>
          </a:xfrm>
        </p:spPr>
        <p:txBody>
          <a:bodyPr/>
          <a:lstStyle/>
          <a:p>
            <a:pPr algn="ctr"/>
            <a:r>
              <a:rPr lang="en-US" sz="3600" dirty="0"/>
              <a:t>Causes of Extinction</a:t>
            </a:r>
            <a:endParaRPr lang="en-US" dirty="0"/>
          </a:p>
        </p:txBody>
      </p:sp>
      <p:graphicFrame>
        <p:nvGraphicFramePr>
          <p:cNvPr id="5" name="Chart 4"/>
          <p:cNvGraphicFramePr/>
          <p:nvPr/>
        </p:nvGraphicFramePr>
        <p:xfrm>
          <a:off x="3349099" y="1353741"/>
          <a:ext cx="2445801" cy="156382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659165" y="3429000"/>
            <a:ext cx="7032215" cy="2046714"/>
          </a:xfrm>
          <a:prstGeom prst="rect">
            <a:avLst/>
          </a:prstGeom>
          <a:noFill/>
        </p:spPr>
        <p:txBody>
          <a:bodyPr wrap="square" rtlCol="0">
            <a:spAutoFit/>
          </a:bodyPr>
          <a:lstStyle/>
          <a:p>
            <a:pPr marL="0" lvl="1"/>
            <a:r>
              <a:rPr lang="en-US" sz="2800" dirty="0">
                <a:solidFill>
                  <a:schemeClr val="tx1"/>
                </a:solidFill>
              </a:rPr>
              <a:t>What might be the cause of these recent extinctions? </a:t>
            </a:r>
          </a:p>
          <a:p>
            <a:pPr marL="0" lvl="1"/>
            <a:r>
              <a:rPr lang="en-US" sz="2800" dirty="0">
                <a:solidFill>
                  <a:schemeClr val="tx1"/>
                </a:solidFill>
              </a:rPr>
              <a:t>What do we think is going on here?</a:t>
            </a:r>
          </a:p>
          <a:p>
            <a:pPr marL="0" lvl="1"/>
            <a:endParaRPr lang="en-US" sz="2800" dirty="0">
              <a:solidFill>
                <a:schemeClr val="tx1"/>
              </a:solidFill>
            </a:endParaRPr>
          </a:p>
          <a:p>
            <a:endParaRPr lang="en-US" sz="1500" dirty="0"/>
          </a:p>
        </p:txBody>
      </p:sp>
      <p:pic>
        <p:nvPicPr>
          <p:cNvPr id="10" name="Picture 9">
            <a:extLst>
              <a:ext uri="{FF2B5EF4-FFF2-40B4-BE49-F238E27FC236}">
                <a16:creationId xmlns:a16="http://schemas.microsoft.com/office/drawing/2014/main" id="{4CA0B65E-B820-4BD3-BE0E-BF4B7EACF1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9489" y="3429000"/>
            <a:ext cx="1035122" cy="891044"/>
          </a:xfrm>
          <a:prstGeom prst="rect">
            <a:avLst/>
          </a:prstGeom>
        </p:spPr>
      </p:pic>
      <p:sp>
        <p:nvSpPr>
          <p:cNvPr id="3" name="TextBox 2">
            <a:extLst>
              <a:ext uri="{FF2B5EF4-FFF2-40B4-BE49-F238E27FC236}">
                <a16:creationId xmlns:a16="http://schemas.microsoft.com/office/drawing/2014/main" id="{E247AD7A-CF1A-504B-B071-3EABD67BE0B0}"/>
              </a:ext>
            </a:extLst>
          </p:cNvPr>
          <p:cNvSpPr txBox="1"/>
          <p:nvPr/>
        </p:nvSpPr>
        <p:spPr>
          <a:xfrm>
            <a:off x="5794900" y="1704764"/>
            <a:ext cx="809469" cy="861774"/>
          </a:xfrm>
          <a:prstGeom prst="rect">
            <a:avLst/>
          </a:prstGeom>
          <a:noFill/>
        </p:spPr>
        <p:txBody>
          <a:bodyPr wrap="square" rtlCol="0">
            <a:spAutoFit/>
          </a:bodyPr>
          <a:lstStyle/>
          <a:p>
            <a:r>
              <a:rPr lang="en-US" sz="1000" dirty="0"/>
              <a:t># of species known to have gone extinct</a:t>
            </a:r>
          </a:p>
        </p:txBody>
      </p:sp>
    </p:spTree>
    <p:extLst>
      <p:ext uri="{BB962C8B-B14F-4D97-AF65-F5344CB8AC3E}">
        <p14:creationId xmlns:p14="http://schemas.microsoft.com/office/powerpoint/2010/main" val="41185008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33818"/>
            <a:ext cx="8229600" cy="1143000"/>
          </a:xfrm>
        </p:spPr>
        <p:txBody>
          <a:bodyPr/>
          <a:lstStyle/>
          <a:p>
            <a:pPr algn="ctr"/>
            <a:r>
              <a:rPr lang="en-US" sz="3600" dirty="0"/>
              <a:t>Causes of Extinction</a:t>
            </a:r>
          </a:p>
        </p:txBody>
      </p:sp>
      <p:graphicFrame>
        <p:nvGraphicFramePr>
          <p:cNvPr id="5" name="Chart 4"/>
          <p:cNvGraphicFramePr/>
          <p:nvPr/>
        </p:nvGraphicFramePr>
        <p:xfrm>
          <a:off x="3348037" y="1091730"/>
          <a:ext cx="2447925" cy="160926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95487" y="2849889"/>
            <a:ext cx="6451888" cy="3323987"/>
          </a:xfrm>
          <a:prstGeom prst="rect">
            <a:avLst/>
          </a:prstGeom>
          <a:noFill/>
        </p:spPr>
        <p:txBody>
          <a:bodyPr wrap="square" rtlCol="0">
            <a:spAutoFit/>
          </a:bodyPr>
          <a:lstStyle/>
          <a:p>
            <a:r>
              <a:rPr lang="en-US" sz="2400" dirty="0">
                <a:solidFill>
                  <a:schemeClr val="tx1"/>
                </a:solidFill>
              </a:rPr>
              <a:t>Discuss your ideas with your group and come up with a group list “Causes of Extinction” on your whiteboard. Try to come up with as many ideas as you can, but make sure your ideas are </a:t>
            </a:r>
            <a:r>
              <a:rPr lang="en-US" sz="2400" u="sng" dirty="0">
                <a:solidFill>
                  <a:schemeClr val="tx1"/>
                </a:solidFill>
              </a:rPr>
              <a:t>clear</a:t>
            </a:r>
            <a:r>
              <a:rPr lang="en-US" sz="2400" dirty="0">
                <a:solidFill>
                  <a:schemeClr val="tx1"/>
                </a:solidFill>
              </a:rPr>
              <a:t>.</a:t>
            </a:r>
            <a:endParaRPr lang="en-US" sz="1500" dirty="0">
              <a:solidFill>
                <a:schemeClr val="tx1"/>
              </a:solidFill>
            </a:endParaRPr>
          </a:p>
          <a:p>
            <a:endParaRPr lang="en-US" sz="2100" dirty="0">
              <a:solidFill>
                <a:schemeClr val="tx1"/>
              </a:solidFill>
            </a:endParaRPr>
          </a:p>
          <a:p>
            <a:endParaRPr lang="en-US" sz="2100" dirty="0">
              <a:solidFill>
                <a:schemeClr val="tx1"/>
              </a:solidFill>
            </a:endParaRPr>
          </a:p>
          <a:p>
            <a:r>
              <a:rPr lang="en-US" sz="2400" dirty="0">
                <a:solidFill>
                  <a:schemeClr val="tx1"/>
                </a:solidFill>
              </a:rPr>
              <a:t>Be ready to share one idea with the whole class.</a:t>
            </a:r>
          </a:p>
        </p:txBody>
      </p:sp>
      <p:pic>
        <p:nvPicPr>
          <p:cNvPr id="7" name="Picture 6">
            <a:extLst>
              <a:ext uri="{FF2B5EF4-FFF2-40B4-BE49-F238E27FC236}">
                <a16:creationId xmlns:a16="http://schemas.microsoft.com/office/drawing/2014/main" id="{EC0ADD80-8D4E-4AD2-8061-3BBF31B7D8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6625" y="2952429"/>
            <a:ext cx="916008" cy="1158950"/>
          </a:xfrm>
          <a:prstGeom prst="rect">
            <a:avLst/>
          </a:prstGeom>
        </p:spPr>
      </p:pic>
      <p:pic>
        <p:nvPicPr>
          <p:cNvPr id="8" name="Picture 7">
            <a:extLst>
              <a:ext uri="{FF2B5EF4-FFF2-40B4-BE49-F238E27FC236}">
                <a16:creationId xmlns:a16="http://schemas.microsoft.com/office/drawing/2014/main" id="{4B0ED477-58F3-495C-9C1F-7ED18D4EAF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6625" y="5282833"/>
            <a:ext cx="1227198" cy="891043"/>
          </a:xfrm>
          <a:prstGeom prst="rect">
            <a:avLst/>
          </a:prstGeom>
        </p:spPr>
      </p:pic>
    </p:spTree>
    <p:extLst>
      <p:ext uri="{BB962C8B-B14F-4D97-AF65-F5344CB8AC3E}">
        <p14:creationId xmlns:p14="http://schemas.microsoft.com/office/powerpoint/2010/main" val="39256859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22363" y="303467"/>
            <a:ext cx="6172200" cy="1143000"/>
          </a:xfrm>
        </p:spPr>
        <p:txBody>
          <a:bodyPr>
            <a:normAutofit/>
          </a:bodyPr>
          <a:lstStyle/>
          <a:p>
            <a:pPr algn="ctr"/>
            <a:r>
              <a:rPr lang="en-US" sz="3200" dirty="0"/>
              <a:t>Causes of Extinction: </a:t>
            </a:r>
            <a:br>
              <a:rPr lang="en-US" sz="3600" dirty="0"/>
            </a:br>
            <a:r>
              <a:rPr lang="en-US" sz="3600" dirty="0"/>
              <a:t>Looking for Patterns</a:t>
            </a:r>
          </a:p>
        </p:txBody>
      </p:sp>
      <p:sp>
        <p:nvSpPr>
          <p:cNvPr id="3" name="Content Placeholder 2"/>
          <p:cNvSpPr>
            <a:spLocks noGrp="1"/>
          </p:cNvSpPr>
          <p:nvPr>
            <p:ph idx="4294967295"/>
          </p:nvPr>
        </p:nvSpPr>
        <p:spPr>
          <a:xfrm>
            <a:off x="647115" y="1949958"/>
            <a:ext cx="7891974" cy="2312553"/>
          </a:xfrm>
        </p:spPr>
        <p:txBody>
          <a:bodyPr>
            <a:normAutofit lnSpcReduction="10000"/>
          </a:bodyPr>
          <a:lstStyle/>
          <a:p>
            <a:pPr marL="0" lvl="1" indent="0">
              <a:lnSpc>
                <a:spcPct val="110000"/>
              </a:lnSpc>
              <a:spcBef>
                <a:spcPts val="0"/>
              </a:spcBef>
              <a:buNone/>
            </a:pPr>
            <a:r>
              <a:rPr lang="en-US" sz="2800" i="1" dirty="0">
                <a:solidFill>
                  <a:schemeClr val="tx1"/>
                </a:solidFill>
              </a:rPr>
              <a:t>Let’s try to look at our list for patterns and any places we shorten it or combine ideas…</a:t>
            </a:r>
          </a:p>
          <a:p>
            <a:pPr marL="0" lvl="1" indent="0">
              <a:lnSpc>
                <a:spcPct val="110000"/>
              </a:lnSpc>
              <a:spcBef>
                <a:spcPts val="0"/>
              </a:spcBef>
              <a:buNone/>
            </a:pPr>
            <a:r>
              <a:rPr lang="en-US" sz="2800" dirty="0">
                <a:solidFill>
                  <a:schemeClr val="tx1"/>
                </a:solidFill>
              </a:rPr>
              <a:t>Is there a way to shorten our class list?</a:t>
            </a:r>
          </a:p>
          <a:p>
            <a:pPr marL="0" lvl="1" indent="0">
              <a:lnSpc>
                <a:spcPct val="110000"/>
              </a:lnSpc>
              <a:spcBef>
                <a:spcPts val="0"/>
              </a:spcBef>
              <a:buNone/>
            </a:pPr>
            <a:r>
              <a:rPr lang="en-US" sz="2800" dirty="0">
                <a:solidFill>
                  <a:schemeClr val="tx1"/>
                </a:solidFill>
              </a:rPr>
              <a:t>Are there any general </a:t>
            </a:r>
            <a:r>
              <a:rPr lang="en-US" sz="2800" b="1" i="1" dirty="0">
                <a:solidFill>
                  <a:schemeClr val="tx1"/>
                </a:solidFill>
              </a:rPr>
              <a:t>patterns</a:t>
            </a:r>
            <a:r>
              <a:rPr lang="en-US" sz="2800" dirty="0">
                <a:solidFill>
                  <a:schemeClr val="tx1"/>
                </a:solidFill>
              </a:rPr>
              <a:t> or </a:t>
            </a:r>
            <a:r>
              <a:rPr lang="en-US" sz="2800" b="1" i="1" dirty="0">
                <a:solidFill>
                  <a:schemeClr val="tx1"/>
                </a:solidFill>
              </a:rPr>
              <a:t>themes</a:t>
            </a:r>
            <a:r>
              <a:rPr lang="en-US" sz="2800" dirty="0">
                <a:solidFill>
                  <a:schemeClr val="tx1"/>
                </a:solidFill>
              </a:rPr>
              <a:t> among our causes for extinctions?</a:t>
            </a:r>
          </a:p>
          <a:p>
            <a:pPr marL="0" lvl="1" indent="0">
              <a:buNone/>
            </a:pPr>
            <a:endParaRPr lang="en-US" dirty="0"/>
          </a:p>
        </p:txBody>
      </p:sp>
    </p:spTree>
    <p:extLst>
      <p:ext uri="{BB962C8B-B14F-4D97-AF65-F5344CB8AC3E}">
        <p14:creationId xmlns:p14="http://schemas.microsoft.com/office/powerpoint/2010/main" val="7045239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37501"/>
            <a:ext cx="8229600" cy="1143000"/>
          </a:xfrm>
        </p:spPr>
        <p:txBody>
          <a:bodyPr/>
          <a:lstStyle/>
          <a:p>
            <a:pPr algn="ctr"/>
            <a:r>
              <a:rPr lang="en-US" sz="3600" dirty="0"/>
              <a:t>Human Impacts</a:t>
            </a:r>
          </a:p>
        </p:txBody>
      </p:sp>
      <p:sp>
        <p:nvSpPr>
          <p:cNvPr id="3" name="Content Placeholder 2"/>
          <p:cNvSpPr>
            <a:spLocks noGrp="1"/>
          </p:cNvSpPr>
          <p:nvPr>
            <p:ph idx="4294967295"/>
          </p:nvPr>
        </p:nvSpPr>
        <p:spPr>
          <a:xfrm>
            <a:off x="675250" y="1380501"/>
            <a:ext cx="8229600" cy="4782491"/>
          </a:xfrm>
        </p:spPr>
        <p:txBody>
          <a:bodyPr>
            <a:normAutofit/>
          </a:bodyPr>
          <a:lstStyle/>
          <a:p>
            <a:pPr>
              <a:spcBef>
                <a:spcPts val="0"/>
              </a:spcBef>
            </a:pPr>
            <a:r>
              <a:rPr lang="en-US" sz="2400" dirty="0"/>
              <a:t>One commonality among our ideas about the causes of extinction is the </a:t>
            </a:r>
            <a:r>
              <a:rPr lang="en-US" sz="2400" u="sng" dirty="0"/>
              <a:t>role of humans</a:t>
            </a:r>
            <a:r>
              <a:rPr lang="en-US" sz="2400" dirty="0"/>
              <a:t>.</a:t>
            </a:r>
          </a:p>
          <a:p>
            <a:pPr>
              <a:spcBef>
                <a:spcPts val="0"/>
              </a:spcBef>
            </a:pPr>
            <a:endParaRPr lang="en-US" sz="2400" i="1" dirty="0"/>
          </a:p>
          <a:p>
            <a:pPr>
              <a:spcBef>
                <a:spcPts val="0"/>
              </a:spcBef>
            </a:pPr>
            <a:r>
              <a:rPr lang="en-US" sz="2400" i="1" dirty="0"/>
              <a:t>Example: Though hunting can be a really good way to help control animal populations, humans (including early humans) have hunted a number of animal species to extinction.</a:t>
            </a:r>
          </a:p>
          <a:p>
            <a:endParaRPr lang="en-US" dirty="0"/>
          </a:p>
          <a:p>
            <a:endParaRPr lang="en-US" dirty="0"/>
          </a:p>
        </p:txBody>
      </p:sp>
      <p:sp>
        <p:nvSpPr>
          <p:cNvPr id="5" name="TextBox 4"/>
          <p:cNvSpPr txBox="1"/>
          <p:nvPr/>
        </p:nvSpPr>
        <p:spPr>
          <a:xfrm>
            <a:off x="2236763" y="4570248"/>
            <a:ext cx="6231987" cy="1592744"/>
          </a:xfrm>
          <a:prstGeom prst="rect">
            <a:avLst/>
          </a:prstGeom>
          <a:noFill/>
        </p:spPr>
        <p:txBody>
          <a:bodyPr wrap="square" rtlCol="0">
            <a:spAutoFit/>
          </a:bodyPr>
          <a:lstStyle/>
          <a:p>
            <a:r>
              <a:rPr lang="en-US" sz="2800" dirty="0">
                <a:solidFill>
                  <a:schemeClr val="tx1"/>
                </a:solidFill>
              </a:rPr>
              <a:t>Come up with one specific way in which you think humans may have contributed to extinctions. Be specific.</a:t>
            </a:r>
          </a:p>
          <a:p>
            <a:endParaRPr lang="en-US" sz="1350" dirty="0"/>
          </a:p>
        </p:txBody>
      </p:sp>
    </p:spTree>
    <p:extLst>
      <p:ext uri="{BB962C8B-B14F-4D97-AF65-F5344CB8AC3E}">
        <p14:creationId xmlns:p14="http://schemas.microsoft.com/office/powerpoint/2010/main" val="183255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keleton and model of a dod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5315" y="1827263"/>
            <a:ext cx="4713371" cy="31114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321511" y="5050954"/>
            <a:ext cx="4607174" cy="830997"/>
          </a:xfrm>
          <a:prstGeom prst="rect">
            <a:avLst/>
          </a:prstGeom>
          <a:noFill/>
        </p:spPr>
        <p:txBody>
          <a:bodyPr wrap="square" rtlCol="0">
            <a:spAutoFit/>
          </a:bodyPr>
          <a:lstStyle/>
          <a:p>
            <a:r>
              <a:rPr lang="en-US" sz="1600" dirty="0">
                <a:solidFill>
                  <a:schemeClr val="tx1"/>
                </a:solidFill>
                <a:latin typeface="Arial" pitchFamily="34" charset="0"/>
                <a:cs typeface="Arial" pitchFamily="34" charset="0"/>
              </a:rPr>
              <a:t>Dodo Bird: </a:t>
            </a:r>
            <a:r>
              <a:rPr lang="en-US" sz="1600" dirty="0">
                <a:solidFill>
                  <a:schemeClr val="tx1"/>
                </a:solidFill>
              </a:rPr>
              <a:t>Skeleton cast and model of dodo at the Oxford University Museum of Natural History, based on modern research. </a:t>
            </a:r>
          </a:p>
        </p:txBody>
      </p:sp>
      <p:sp>
        <p:nvSpPr>
          <p:cNvPr id="6" name="Title 1">
            <a:extLst>
              <a:ext uri="{FF2B5EF4-FFF2-40B4-BE49-F238E27FC236}">
                <a16:creationId xmlns:a16="http://schemas.microsoft.com/office/drawing/2014/main" id="{D28152CB-EAE6-496B-838C-CFDCF7CF0E24}"/>
              </a:ext>
            </a:extLst>
          </p:cNvPr>
          <p:cNvSpPr txBox="1">
            <a:spLocks/>
          </p:cNvSpPr>
          <p:nvPr/>
        </p:nvSpPr>
        <p:spPr>
          <a:xfrm>
            <a:off x="457200" y="237501"/>
            <a:ext cx="8229600" cy="114300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buClrTx/>
              <a:buFontTx/>
            </a:pPr>
            <a:r>
              <a:rPr lang="en-US" sz="3600"/>
              <a:t>Human Impacts</a:t>
            </a:r>
            <a:endParaRPr lang="en-US" sz="3600" dirty="0"/>
          </a:p>
        </p:txBody>
      </p:sp>
    </p:spTree>
    <p:extLst>
      <p:ext uri="{BB962C8B-B14F-4D97-AF65-F5344CB8AC3E}">
        <p14:creationId xmlns:p14="http://schemas.microsoft.com/office/powerpoint/2010/main" val="3149159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7" name="Google Shape;597;p39"/>
          <p:cNvSpPr txBox="1"/>
          <p:nvPr/>
        </p:nvSpPr>
        <p:spPr>
          <a:xfrm>
            <a:off x="675756" y="1453589"/>
            <a:ext cx="7581300" cy="403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Arial"/>
                <a:ea typeface="Arial"/>
                <a:cs typeface="Arial"/>
                <a:sym typeface="Arial"/>
              </a:rPr>
              <a:t>Imagine standing in a forest 65 million years ago before the dinosaurs went extinct.</a:t>
            </a: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Arial"/>
                <a:ea typeface="Arial"/>
                <a:cs typeface="Arial"/>
                <a:sym typeface="Arial"/>
              </a:rPr>
              <a:t>		-What does it look like? </a:t>
            </a: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Arial"/>
                <a:ea typeface="Arial"/>
                <a:cs typeface="Arial"/>
                <a:sym typeface="Arial"/>
              </a:rPr>
              <a:t>		-What do you see? </a:t>
            </a:r>
            <a:br>
              <a:rPr lang="en-US" sz="3200" b="0" i="0" u="none" strike="noStrike" cap="none" dirty="0">
                <a:solidFill>
                  <a:srgbClr val="000000"/>
                </a:solidFill>
                <a:latin typeface="Arial"/>
                <a:ea typeface="Arial"/>
                <a:cs typeface="Arial"/>
                <a:sym typeface="Arial"/>
              </a:rPr>
            </a:br>
            <a:br>
              <a:rPr lang="en-US" sz="3200" b="0" i="0" u="none" strike="noStrike" cap="none" dirty="0">
                <a:solidFill>
                  <a:srgbClr val="000000"/>
                </a:solidFill>
                <a:latin typeface="Arial"/>
                <a:ea typeface="Arial"/>
                <a:cs typeface="Arial"/>
                <a:sym typeface="Arial"/>
              </a:rPr>
            </a:br>
            <a:endParaRPr sz="3200" b="0" i="0" u="none" strike="noStrike" cap="none" dirty="0">
              <a:solidFill>
                <a:srgbClr val="000000"/>
              </a:solidFill>
              <a:latin typeface="Arial"/>
              <a:ea typeface="Arial"/>
              <a:cs typeface="Arial"/>
              <a:sym typeface="Arial"/>
            </a:endParaRPr>
          </a:p>
        </p:txBody>
      </p:sp>
      <p:sp>
        <p:nvSpPr>
          <p:cNvPr id="598" name="Google Shape;598;p39"/>
          <p:cNvSpPr txBox="1"/>
          <p:nvPr/>
        </p:nvSpPr>
        <p:spPr>
          <a:xfrm>
            <a:off x="1568335" y="5302358"/>
            <a:ext cx="7575600" cy="585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chemeClr val="tx1"/>
                </a:solidFill>
                <a:latin typeface="Arial"/>
                <a:ea typeface="Arial"/>
                <a:cs typeface="Arial"/>
                <a:sym typeface="Arial"/>
              </a:rPr>
              <a:t>Write some ideas in </a:t>
            </a:r>
            <a:r>
              <a:rPr lang="en-US" sz="3200" b="1" i="0" u="none" strike="noStrike" cap="none" dirty="0">
                <a:solidFill>
                  <a:schemeClr val="tx1"/>
                </a:solidFill>
                <a:latin typeface="Arial"/>
                <a:ea typeface="Arial"/>
                <a:cs typeface="Arial"/>
                <a:sym typeface="Arial"/>
              </a:rPr>
              <a:t>Doodle Box A</a:t>
            </a:r>
            <a:r>
              <a:rPr lang="en-US" sz="3200" b="0" i="0" u="none" strike="noStrike" cap="none" dirty="0">
                <a:solidFill>
                  <a:schemeClr val="tx1"/>
                </a:solidFill>
                <a:latin typeface="Arial"/>
                <a:ea typeface="Arial"/>
                <a:cs typeface="Arial"/>
                <a:sym typeface="Arial"/>
              </a:rPr>
              <a:t>.</a:t>
            </a:r>
            <a:endParaRPr sz="3200" b="0" i="0" u="none" strike="noStrike" cap="none" dirty="0">
              <a:solidFill>
                <a:schemeClr val="tx1"/>
              </a:solidFill>
              <a:latin typeface="Arial"/>
              <a:ea typeface="Arial"/>
              <a:cs typeface="Arial"/>
              <a:sym typeface="Arial"/>
            </a:endParaRPr>
          </a:p>
        </p:txBody>
      </p:sp>
      <p:sp>
        <p:nvSpPr>
          <p:cNvPr id="599" name="Google Shape;599;p39"/>
          <p:cNvSpPr txBox="1">
            <a:spLocks noGrp="1"/>
          </p:cNvSpPr>
          <p:nvPr>
            <p:ph type="title" idx="4294967295"/>
          </p:nvPr>
        </p:nvSpPr>
        <p:spPr>
          <a:xfrm>
            <a:off x="1241367" y="225082"/>
            <a:ext cx="6661265" cy="1016391"/>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1800"/>
              <a:buNone/>
            </a:pPr>
            <a:r>
              <a:rPr lang="en-US" sz="3600" dirty="0">
                <a:latin typeface="Arial"/>
                <a:ea typeface="Arial"/>
                <a:cs typeface="Arial"/>
                <a:sym typeface="Arial"/>
              </a:rPr>
              <a:t>Going back in time…</a:t>
            </a:r>
            <a:endParaRPr sz="3600" dirty="0">
              <a:latin typeface="Arial"/>
              <a:ea typeface="Arial"/>
              <a:cs typeface="Arial"/>
              <a:sym typeface="Arial"/>
            </a:endParaRPr>
          </a:p>
        </p:txBody>
      </p:sp>
      <p:pic>
        <p:nvPicPr>
          <p:cNvPr id="6" name="Picture 5">
            <a:extLst>
              <a:ext uri="{FF2B5EF4-FFF2-40B4-BE49-F238E27FC236}">
                <a16:creationId xmlns:a16="http://schemas.microsoft.com/office/drawing/2014/main" id="{C40DFD6C-9282-43B6-8B82-A72D35B391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9463" y="4958889"/>
            <a:ext cx="1052623"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78899" y="4101956"/>
            <a:ext cx="5608221" cy="584775"/>
          </a:xfrm>
          <a:prstGeom prst="rect">
            <a:avLst/>
          </a:prstGeom>
          <a:noFill/>
        </p:spPr>
        <p:txBody>
          <a:bodyPr wrap="square" rtlCol="0">
            <a:spAutoFit/>
          </a:bodyPr>
          <a:lstStyle/>
          <a:p>
            <a:r>
              <a:rPr lang="en-US" sz="1600" dirty="0">
                <a:solidFill>
                  <a:schemeClr val="tx1"/>
                </a:solidFill>
              </a:rPr>
              <a:t>Comparison of a woolly mammoth (left) and an American mastodon (right).</a:t>
            </a:r>
          </a:p>
        </p:txBody>
      </p:sp>
      <p:pic>
        <p:nvPicPr>
          <p:cNvPr id="2050" name="Picture 2" descr="https://upload.wikimedia.org/wikipedia/commons/thumb/0/0a/MammothVsMastodon.jpg/2560px-MammothVsMastodon.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8899" y="2137543"/>
            <a:ext cx="5303136" cy="183355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itle 1">
            <a:extLst>
              <a:ext uri="{FF2B5EF4-FFF2-40B4-BE49-F238E27FC236}">
                <a16:creationId xmlns:a16="http://schemas.microsoft.com/office/drawing/2014/main" id="{C2C72369-9552-463A-AF57-6DD374BDAF1C}"/>
              </a:ext>
            </a:extLst>
          </p:cNvPr>
          <p:cNvSpPr txBox="1">
            <a:spLocks/>
          </p:cNvSpPr>
          <p:nvPr/>
        </p:nvSpPr>
        <p:spPr>
          <a:xfrm>
            <a:off x="457200" y="237501"/>
            <a:ext cx="8229600" cy="114300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buClrTx/>
              <a:buFontTx/>
            </a:pPr>
            <a:r>
              <a:rPr lang="en-US" sz="3600"/>
              <a:t>Human Impacts</a:t>
            </a:r>
            <a:endParaRPr lang="en-US" sz="3600" dirty="0"/>
          </a:p>
        </p:txBody>
      </p:sp>
    </p:spTree>
    <p:extLst>
      <p:ext uri="{BB962C8B-B14F-4D97-AF65-F5344CB8AC3E}">
        <p14:creationId xmlns:p14="http://schemas.microsoft.com/office/powerpoint/2010/main" val="8191938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88706"/>
            <a:ext cx="8229600" cy="1143000"/>
          </a:xfrm>
        </p:spPr>
        <p:txBody>
          <a:bodyPr>
            <a:noAutofit/>
          </a:bodyPr>
          <a:lstStyle/>
          <a:p>
            <a:pPr algn="ctr"/>
            <a:r>
              <a:rPr lang="en-US" sz="3200" dirty="0"/>
              <a:t>Human Impacts:  Saving Species in Trouble</a:t>
            </a:r>
          </a:p>
        </p:txBody>
      </p:sp>
      <p:sp>
        <p:nvSpPr>
          <p:cNvPr id="3" name="Content Placeholder 2"/>
          <p:cNvSpPr>
            <a:spLocks noGrp="1"/>
          </p:cNvSpPr>
          <p:nvPr>
            <p:ph idx="4294967295"/>
          </p:nvPr>
        </p:nvSpPr>
        <p:spPr>
          <a:xfrm>
            <a:off x="457200" y="1431706"/>
            <a:ext cx="8229600" cy="4525963"/>
          </a:xfrm>
        </p:spPr>
        <p:txBody>
          <a:bodyPr>
            <a:normAutofit/>
          </a:bodyPr>
          <a:lstStyle/>
          <a:p>
            <a:pPr>
              <a:spcBef>
                <a:spcPts val="0"/>
              </a:spcBef>
            </a:pPr>
            <a:r>
              <a:rPr lang="en-US" sz="2400" dirty="0"/>
              <a:t>What have humans done to </a:t>
            </a:r>
            <a:r>
              <a:rPr lang="en-US" sz="2400" u="sng" dirty="0"/>
              <a:t>protect</a:t>
            </a:r>
            <a:r>
              <a:rPr lang="en-US" sz="2400" dirty="0"/>
              <a:t> species?</a:t>
            </a:r>
          </a:p>
          <a:p>
            <a:pPr>
              <a:spcBef>
                <a:spcPts val="0"/>
              </a:spcBef>
            </a:pPr>
            <a:endParaRPr lang="en-US" sz="2400" dirty="0"/>
          </a:p>
          <a:p>
            <a:pPr>
              <a:spcBef>
                <a:spcPts val="0"/>
              </a:spcBef>
            </a:pPr>
            <a:r>
              <a:rPr lang="en-US" sz="2400" dirty="0"/>
              <a:t>Let’s look at one species’ story to learn more about the factors that affect populations of wildlife, what might make them go extinct, and some of the ways in which humans may have prevented their loss.</a:t>
            </a:r>
          </a:p>
        </p:txBody>
      </p:sp>
      <p:sp>
        <p:nvSpPr>
          <p:cNvPr id="4" name="TextBox 3"/>
          <p:cNvSpPr txBox="1"/>
          <p:nvPr/>
        </p:nvSpPr>
        <p:spPr>
          <a:xfrm>
            <a:off x="2507292" y="4443101"/>
            <a:ext cx="5474763" cy="1408078"/>
          </a:xfrm>
          <a:prstGeom prst="rect">
            <a:avLst/>
          </a:prstGeom>
          <a:noFill/>
        </p:spPr>
        <p:txBody>
          <a:bodyPr wrap="square" rtlCol="0">
            <a:spAutoFit/>
          </a:bodyPr>
          <a:lstStyle/>
          <a:p>
            <a:r>
              <a:rPr lang="en-US" sz="2400" dirty="0">
                <a:solidFill>
                  <a:schemeClr val="tx1"/>
                </a:solidFill>
              </a:rPr>
              <a:t>Come up with one idea you have about how humans have worked or can work to protect species from extinction.</a:t>
            </a:r>
          </a:p>
          <a:p>
            <a:endParaRPr lang="en-US" sz="1350" dirty="0"/>
          </a:p>
        </p:txBody>
      </p:sp>
      <p:pic>
        <p:nvPicPr>
          <p:cNvPr id="8" name="Picture 7">
            <a:extLst>
              <a:ext uri="{FF2B5EF4-FFF2-40B4-BE49-F238E27FC236}">
                <a16:creationId xmlns:a16="http://schemas.microsoft.com/office/drawing/2014/main" id="{22DEC8F2-8244-40F7-BC5C-52E62AE9BA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54669" y="4535251"/>
            <a:ext cx="1052623" cy="891043"/>
          </a:xfrm>
          <a:prstGeom prst="rect">
            <a:avLst/>
          </a:prstGeom>
        </p:spPr>
      </p:pic>
    </p:spTree>
    <p:extLst>
      <p:ext uri="{BB962C8B-B14F-4D97-AF65-F5344CB8AC3E}">
        <p14:creationId xmlns:p14="http://schemas.microsoft.com/office/powerpoint/2010/main" val="1333043729"/>
      </p:ext>
    </p:extLst>
  </p:cSld>
  <p:clrMapOvr>
    <a:masterClrMapping/>
  </p:clrMapOvr>
</p:sld>
</file>

<file path=ppt/theme/theme1.xml><?xml version="1.0" encoding="utf-8"?>
<a:theme xmlns:a="http://schemas.openxmlformats.org/drawingml/2006/main" name="Pur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24962</TotalTime>
  <Words>19074</Words>
  <Application>Microsoft Macintosh PowerPoint</Application>
  <PresentationFormat>Overhead</PresentationFormat>
  <Paragraphs>1239</Paragraphs>
  <Slides>91</Slides>
  <Notes>80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91</vt:i4>
      </vt:variant>
    </vt:vector>
  </HeadingPairs>
  <TitlesOfParts>
    <vt:vector size="99" baseType="lpstr">
      <vt:lpstr>Arial</vt:lpstr>
      <vt:lpstr>Calibri</vt:lpstr>
      <vt:lpstr>Cambria</vt:lpstr>
      <vt:lpstr>Handlee</vt:lpstr>
      <vt:lpstr>Helvetica Light</vt:lpstr>
      <vt:lpstr>Times New Roman</vt:lpstr>
      <vt:lpstr>Wingdings</vt:lpstr>
      <vt:lpstr>Purple</vt:lpstr>
      <vt:lpstr>PowerPoint Presentation</vt:lpstr>
      <vt:lpstr>How to use these slides…</vt:lpstr>
      <vt:lpstr>How to use these slides continued…</vt:lpstr>
      <vt:lpstr>Symbols</vt:lpstr>
      <vt:lpstr>Phenomenon – Question - Model</vt:lpstr>
      <vt:lpstr>Learning Segment 01 Overview</vt:lpstr>
      <vt:lpstr>LS01 Overview Continued</vt:lpstr>
      <vt:lpstr>PowerPoint Presentation</vt:lpstr>
      <vt:lpstr>Going back in time…</vt:lpstr>
      <vt:lpstr>PowerPoint Presentation</vt:lpstr>
      <vt:lpstr>PowerPoint Presentation</vt:lpstr>
      <vt:lpstr>PowerPoint Presentation</vt:lpstr>
      <vt:lpstr>PowerPoint Presentation</vt:lpstr>
      <vt:lpstr>PowerPoint Presentation</vt:lpstr>
      <vt:lpstr>Now imagine a nearby forest in the present and compare it to the forest you imagined  from the past. What kinds of animals do you see?               Write some ideas in Doodle box B.</vt:lpstr>
      <vt:lpstr>PowerPoint Presentation</vt:lpstr>
      <vt:lpstr>PowerPoint Presentation</vt:lpstr>
      <vt:lpstr>Past vs. Present  It seems that a lot has changed about the plants and animals on Earth over time.   Is everything different?   Add some ideas about similarities to Doodle Box B.  </vt:lpstr>
      <vt:lpstr>PowerPoint Presentation</vt:lpstr>
      <vt:lpstr>PowerPoint Presentation</vt:lpstr>
      <vt:lpstr>Thinking Back…</vt:lpstr>
      <vt:lpstr>Biodiversity over time</vt:lpstr>
      <vt:lpstr>PowerPoint Presentation</vt:lpstr>
      <vt:lpstr>PowerPoint Presentation</vt:lpstr>
      <vt:lpstr>PowerPoint Presentation</vt:lpstr>
      <vt:lpstr>- West African black rhinoceros (R.I.P. 2011) - Golden toad (R.I.P. 1989)  - Passenger pigeon (R.I.P. 1914)</vt:lpstr>
      <vt:lpstr>- Tasmanian tiger or “thylacene” (R.I.P. 1936) - Dutch Alcon blue butterfly (R.I.P. 1979) - Pyrenean ibex (R.I.P. 1979)  </vt:lpstr>
      <vt:lpstr>- Steller’s sea cow  (R.I.P. 1768) - Spix’s macaw  (R.I.P. 2004) - Carolina parakeet  (R.I.P. 1918) - Yangtze River dolphin  (R.I.P. 2006) </vt:lpstr>
      <vt:lpstr>Extinctions Have Always Happened on both massive and small scales</vt:lpstr>
      <vt:lpstr> Scientists have identified evidence in the fossil record of five “mass extinctions”  These are marked in the graph below with a yellow triangle.</vt:lpstr>
      <vt:lpstr>What seems to happen after a period of extinction? </vt:lpstr>
      <vt:lpstr>What are we trying to figure out?</vt:lpstr>
      <vt:lpstr>Turns out, that is precisely what Darwin set out to explain with his Natural Selection model. </vt:lpstr>
      <vt:lpstr>Learning Segment 01 Summary</vt:lpstr>
      <vt:lpstr>Learning Segment 02 Overview</vt:lpstr>
      <vt:lpstr>Now let’s make sure we know what we mean by the word “SPECIES”…</vt:lpstr>
      <vt:lpstr>PowerPoint Presentation</vt:lpstr>
      <vt:lpstr>PowerPoint Presentation</vt:lpstr>
      <vt:lpstr>Species Defined</vt:lpstr>
      <vt:lpstr>Species Defined</vt:lpstr>
      <vt:lpstr>How biologists define it:</vt:lpstr>
      <vt:lpstr>PowerPoint Presentation</vt:lpstr>
      <vt:lpstr>Learning Segment 02 Summary</vt:lpstr>
      <vt:lpstr>Learning Segment 03 Overview</vt:lpstr>
      <vt:lpstr>Learning Segment 03 Overview Continued</vt:lpstr>
      <vt:lpstr>Let’s go deeper on the idea of biodiversity by looking at one group of organisms on Earth.</vt:lpstr>
      <vt:lpstr>There are approximately 10,000 different species of birds alive on Earth today</vt:lpstr>
      <vt:lpstr>What defines a bird? </vt:lpstr>
      <vt:lpstr>Where did modern birds come from? </vt:lpstr>
      <vt:lpstr>We often hear that “birds came from dinosaurs”</vt:lpstr>
      <vt:lpstr>PowerPoint Presentation</vt:lpstr>
      <vt:lpstr>PowerPoint Presentation</vt:lpstr>
      <vt:lpstr>How do scientists build these kinds of trees? </vt:lpstr>
      <vt:lpstr>Feathers</vt:lpstr>
      <vt:lpstr>Feathers over time in dinos</vt:lpstr>
      <vt:lpstr>PowerPoint Presentation</vt:lpstr>
      <vt:lpstr>One last thing to keep in mind</vt:lpstr>
      <vt:lpstr>Putting it all together</vt:lpstr>
      <vt:lpstr>Let’s come up with a model idea that gets at these ideas </vt:lpstr>
      <vt:lpstr>Refine our question</vt:lpstr>
      <vt:lpstr>Learning Segment 03 Summary</vt:lpstr>
      <vt:lpstr>Learning Segment 04 Overview</vt:lpstr>
      <vt:lpstr>PowerPoint Presentation</vt:lpstr>
      <vt:lpstr>Mini Species Case Study: Galapagos Finches  </vt:lpstr>
      <vt:lpstr>PowerPoint Presentation</vt:lpstr>
      <vt:lpstr>PowerPoint Presentation</vt:lpstr>
      <vt:lpstr>Wormeaters (The Sequel)</vt:lpstr>
      <vt:lpstr>What happened in Wormeaters (The sequel)?</vt:lpstr>
      <vt:lpstr>What is a model idea that comes from Wormeaters (The Sequel)? </vt:lpstr>
      <vt:lpstr>PowerPoint Presentation</vt:lpstr>
      <vt:lpstr>PowerPoint Presentation</vt:lpstr>
      <vt:lpstr>Learning Segment 04 Summary</vt:lpstr>
      <vt:lpstr>Learning Segment 05 Overview</vt:lpstr>
      <vt:lpstr>So, we have seen that different natural selection pressures can lead to differences in some traits. But wait… does some divergence in traits between populations mean that they are now new species?   Recall our definition of a species.  What else must happen for a new species to form?   </vt:lpstr>
      <vt:lpstr>PowerPoint Presentation</vt:lpstr>
      <vt:lpstr>Do we have a new idea we should add to our model?</vt:lpstr>
      <vt:lpstr>PowerPoint Presentation</vt:lpstr>
      <vt:lpstr>Learning Segment 05 Summary</vt:lpstr>
      <vt:lpstr>Learning Segment 06 Overview</vt:lpstr>
      <vt:lpstr>PowerPoint Presentation</vt:lpstr>
      <vt:lpstr>Return to our big question about biodiversity on Earth</vt:lpstr>
      <vt:lpstr>Learning Segment 06 Summary</vt:lpstr>
      <vt:lpstr>Extinction and Human Impact</vt:lpstr>
      <vt:lpstr>Recent Extinctions (since we’ve been paying attention)</vt:lpstr>
      <vt:lpstr>Causes of Extinction</vt:lpstr>
      <vt:lpstr>Causes of Extinction</vt:lpstr>
      <vt:lpstr>Causes of Extinction:  Looking for Patterns</vt:lpstr>
      <vt:lpstr>Human Impacts</vt:lpstr>
      <vt:lpstr>PowerPoint Presentation</vt:lpstr>
      <vt:lpstr>PowerPoint Presentation</vt:lpstr>
      <vt:lpstr>Human Impacts:  Saving Species in Trouble</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Speciation</dc:title>
  <dc:subject/>
  <dc:creator>Hessam Ghanimi</dc:creator>
  <cp:keywords/>
  <dc:description/>
  <cp:lastModifiedBy>Microsoft Office User</cp:lastModifiedBy>
  <cp:revision>129</cp:revision>
  <dcterms:created xsi:type="dcterms:W3CDTF">2020-08-14T04:37:49Z</dcterms:created>
  <dcterms:modified xsi:type="dcterms:W3CDTF">2021-09-25T00:07:53Z</dcterms:modified>
  <cp:category/>
</cp:coreProperties>
</file>