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ink/ink1.xml" ContentType="application/inkml+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129"/>
  </p:notesMasterIdLst>
  <p:sldIdLst>
    <p:sldId id="267" r:id="rId2"/>
    <p:sldId id="784" r:id="rId3"/>
    <p:sldId id="966" r:id="rId4"/>
    <p:sldId id="573" r:id="rId5"/>
    <p:sldId id="996" r:id="rId6"/>
    <p:sldId id="574" r:id="rId7"/>
    <p:sldId id="292" r:id="rId8"/>
    <p:sldId id="331" r:id="rId9"/>
    <p:sldId id="367" r:id="rId10"/>
    <p:sldId id="332" r:id="rId11"/>
    <p:sldId id="333" r:id="rId12"/>
    <p:sldId id="334" r:id="rId13"/>
    <p:sldId id="335" r:id="rId14"/>
    <p:sldId id="336" r:id="rId15"/>
    <p:sldId id="366" r:id="rId16"/>
    <p:sldId id="337" r:id="rId17"/>
    <p:sldId id="365" r:id="rId18"/>
    <p:sldId id="312" r:id="rId19"/>
    <p:sldId id="339" r:id="rId20"/>
    <p:sldId id="477" r:id="rId21"/>
    <p:sldId id="341" r:id="rId22"/>
    <p:sldId id="576" r:id="rId23"/>
    <p:sldId id="578" r:id="rId24"/>
    <p:sldId id="342" r:id="rId25"/>
    <p:sldId id="346" r:id="rId26"/>
    <p:sldId id="347" r:id="rId27"/>
    <p:sldId id="344" r:id="rId28"/>
    <p:sldId id="485" r:id="rId29"/>
    <p:sldId id="329" r:id="rId30"/>
    <p:sldId id="486" r:id="rId31"/>
    <p:sldId id="489" r:id="rId32"/>
    <p:sldId id="321" r:id="rId33"/>
    <p:sldId id="580" r:id="rId34"/>
    <p:sldId id="582" r:id="rId35"/>
    <p:sldId id="1000" r:id="rId36"/>
    <p:sldId id="973" r:id="rId37"/>
    <p:sldId id="975" r:id="rId38"/>
    <p:sldId id="976" r:id="rId39"/>
    <p:sldId id="974" r:id="rId40"/>
    <p:sldId id="351" r:id="rId41"/>
    <p:sldId id="352" r:id="rId42"/>
    <p:sldId id="373" r:id="rId43"/>
    <p:sldId id="490" r:id="rId44"/>
    <p:sldId id="374" r:id="rId45"/>
    <p:sldId id="375" r:id="rId46"/>
    <p:sldId id="376" r:id="rId47"/>
    <p:sldId id="386" r:id="rId48"/>
    <p:sldId id="387" r:id="rId49"/>
    <p:sldId id="389" r:id="rId50"/>
    <p:sldId id="997" r:id="rId51"/>
    <p:sldId id="391" r:id="rId52"/>
    <p:sldId id="379" r:id="rId53"/>
    <p:sldId id="392" r:id="rId54"/>
    <p:sldId id="381" r:id="rId55"/>
    <p:sldId id="382" r:id="rId56"/>
    <p:sldId id="384" r:id="rId57"/>
    <p:sldId id="584" r:id="rId58"/>
    <p:sldId id="586" r:id="rId59"/>
    <p:sldId id="491" r:id="rId60"/>
    <p:sldId id="492" r:id="rId61"/>
    <p:sldId id="493" r:id="rId62"/>
    <p:sldId id="494" r:id="rId63"/>
    <p:sldId id="495" r:id="rId64"/>
    <p:sldId id="497" r:id="rId65"/>
    <p:sldId id="398" r:id="rId66"/>
    <p:sldId id="399" r:id="rId67"/>
    <p:sldId id="405" r:id="rId68"/>
    <p:sldId id="409" r:id="rId69"/>
    <p:sldId id="411" r:id="rId70"/>
    <p:sldId id="413" r:id="rId71"/>
    <p:sldId id="414" r:id="rId72"/>
    <p:sldId id="415" r:id="rId73"/>
    <p:sldId id="416" r:id="rId74"/>
    <p:sldId id="417" r:id="rId75"/>
    <p:sldId id="418" r:id="rId76"/>
    <p:sldId id="419" r:id="rId77"/>
    <p:sldId id="420" r:id="rId78"/>
    <p:sldId id="978" r:id="rId79"/>
    <p:sldId id="1004" r:id="rId80"/>
    <p:sldId id="498" r:id="rId81"/>
    <p:sldId id="588" r:id="rId82"/>
    <p:sldId id="979" r:id="rId83"/>
    <p:sldId id="983" r:id="rId84"/>
    <p:sldId id="987" r:id="rId85"/>
    <p:sldId id="988" r:id="rId86"/>
    <p:sldId id="989" r:id="rId87"/>
    <p:sldId id="1003" r:id="rId88"/>
    <p:sldId id="991" r:id="rId89"/>
    <p:sldId id="990" r:id="rId90"/>
    <p:sldId id="992" r:id="rId91"/>
    <p:sldId id="1011" r:id="rId92"/>
    <p:sldId id="993" r:id="rId93"/>
    <p:sldId id="994" r:id="rId94"/>
    <p:sldId id="1009" r:id="rId95"/>
    <p:sldId id="1002" r:id="rId96"/>
    <p:sldId id="499" r:id="rId97"/>
    <p:sldId id="445" r:id="rId98"/>
    <p:sldId id="446" r:id="rId99"/>
    <p:sldId id="454" r:id="rId100"/>
    <p:sldId id="984" r:id="rId101"/>
    <p:sldId id="985" r:id="rId102"/>
    <p:sldId id="986" r:id="rId103"/>
    <p:sldId id="998" r:id="rId104"/>
    <p:sldId id="448" r:id="rId105"/>
    <p:sldId id="447" r:id="rId106"/>
    <p:sldId id="449" r:id="rId107"/>
    <p:sldId id="450" r:id="rId108"/>
    <p:sldId id="451" r:id="rId109"/>
    <p:sldId id="452" r:id="rId110"/>
    <p:sldId id="455" r:id="rId111"/>
    <p:sldId id="453" r:id="rId112"/>
    <p:sldId id="456" r:id="rId113"/>
    <p:sldId id="500" r:id="rId114"/>
    <p:sldId id="457" r:id="rId115"/>
    <p:sldId id="460" r:id="rId116"/>
    <p:sldId id="1001" r:id="rId117"/>
    <p:sldId id="461" r:id="rId118"/>
    <p:sldId id="462" r:id="rId119"/>
    <p:sldId id="1008" r:id="rId120"/>
    <p:sldId id="463" r:id="rId121"/>
    <p:sldId id="472" r:id="rId122"/>
    <p:sldId id="1010" r:id="rId123"/>
    <p:sldId id="595" r:id="rId124"/>
    <p:sldId id="1005" r:id="rId125"/>
    <p:sldId id="474" r:id="rId126"/>
    <p:sldId id="487" r:id="rId127"/>
    <p:sldId id="597" r:id="rId128"/>
  </p:sldIdLst>
  <p:sldSz cx="9144000" cy="6858000" type="overhead"/>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C2B9C60-327D-0242-BFD2-4CF6E2C8CF16}">
          <p14:sldIdLst>
            <p14:sldId id="267"/>
            <p14:sldId id="784"/>
            <p14:sldId id="966"/>
            <p14:sldId id="573"/>
            <p14:sldId id="996"/>
          </p14:sldIdLst>
        </p14:section>
        <p14:section name="LS 01 P" id="{1E46E1E3-B6FC-D84A-B090-78FEBB1A3488}">
          <p14:sldIdLst>
            <p14:sldId id="574"/>
            <p14:sldId id="292"/>
            <p14:sldId id="331"/>
            <p14:sldId id="367"/>
            <p14:sldId id="332"/>
            <p14:sldId id="333"/>
            <p14:sldId id="334"/>
            <p14:sldId id="335"/>
            <p14:sldId id="336"/>
            <p14:sldId id="366"/>
            <p14:sldId id="337"/>
            <p14:sldId id="365"/>
            <p14:sldId id="312"/>
            <p14:sldId id="339"/>
            <p14:sldId id="477"/>
            <p14:sldId id="341"/>
            <p14:sldId id="576"/>
          </p14:sldIdLst>
        </p14:section>
        <p14:section name="LS 02 P to Q" id="{ECDA7579-544D-894E-89C9-66F6E5DD26D3}">
          <p14:sldIdLst>
            <p14:sldId id="578"/>
            <p14:sldId id="342"/>
            <p14:sldId id="346"/>
            <p14:sldId id="347"/>
            <p14:sldId id="344"/>
            <p14:sldId id="485"/>
            <p14:sldId id="329"/>
            <p14:sldId id="486"/>
            <p14:sldId id="489"/>
            <p14:sldId id="321"/>
            <p14:sldId id="580"/>
          </p14:sldIdLst>
        </p14:section>
        <p14:section name="LS 03 Q to M" id="{D9EC12BE-AB9C-A94C-A403-E3EAE38B9BA7}">
          <p14:sldIdLst>
            <p14:sldId id="582"/>
            <p14:sldId id="1000"/>
            <p14:sldId id="973"/>
            <p14:sldId id="975"/>
            <p14:sldId id="976"/>
            <p14:sldId id="974"/>
            <p14:sldId id="351"/>
            <p14:sldId id="352"/>
            <p14:sldId id="373"/>
            <p14:sldId id="490"/>
            <p14:sldId id="374"/>
            <p14:sldId id="375"/>
            <p14:sldId id="376"/>
            <p14:sldId id="386"/>
            <p14:sldId id="387"/>
            <p14:sldId id="389"/>
            <p14:sldId id="997"/>
            <p14:sldId id="391"/>
            <p14:sldId id="379"/>
            <p14:sldId id="392"/>
            <p14:sldId id="381"/>
            <p14:sldId id="382"/>
            <p14:sldId id="384"/>
            <p14:sldId id="584"/>
          </p14:sldIdLst>
        </p14:section>
        <p14:section name="LS 04 Q to M" id="{9C70082E-32FB-3B43-A8F9-EA7C1503C4E0}">
          <p14:sldIdLst>
            <p14:sldId id="586"/>
            <p14:sldId id="491"/>
            <p14:sldId id="492"/>
            <p14:sldId id="493"/>
            <p14:sldId id="494"/>
            <p14:sldId id="495"/>
            <p14:sldId id="497"/>
            <p14:sldId id="398"/>
            <p14:sldId id="399"/>
            <p14:sldId id="405"/>
            <p14:sldId id="409"/>
            <p14:sldId id="411"/>
            <p14:sldId id="413"/>
            <p14:sldId id="414"/>
            <p14:sldId id="415"/>
            <p14:sldId id="416"/>
            <p14:sldId id="417"/>
            <p14:sldId id="418"/>
            <p14:sldId id="419"/>
            <p14:sldId id="420"/>
            <p14:sldId id="978"/>
            <p14:sldId id="1004"/>
            <p14:sldId id="498"/>
            <p14:sldId id="588"/>
          </p14:sldIdLst>
        </p14:section>
        <p14:section name="LS 05 Q  to M" id="{05E30576-7A33-604C-820D-FF9587B3117D}">
          <p14:sldIdLst>
            <p14:sldId id="979"/>
            <p14:sldId id="983"/>
            <p14:sldId id="987"/>
            <p14:sldId id="988"/>
            <p14:sldId id="989"/>
            <p14:sldId id="1003"/>
            <p14:sldId id="991"/>
            <p14:sldId id="990"/>
            <p14:sldId id="992"/>
            <p14:sldId id="1011"/>
            <p14:sldId id="993"/>
            <p14:sldId id="994"/>
          </p14:sldIdLst>
        </p14:section>
        <p14:section name="LS 06" id="{B2916DA9-777B-7845-8D05-4BA6E8788553}">
          <p14:sldIdLst>
            <p14:sldId id="1009"/>
            <p14:sldId id="1002"/>
            <p14:sldId id="499"/>
            <p14:sldId id="445"/>
            <p14:sldId id="446"/>
            <p14:sldId id="454"/>
            <p14:sldId id="984"/>
            <p14:sldId id="985"/>
            <p14:sldId id="986"/>
            <p14:sldId id="998"/>
            <p14:sldId id="448"/>
            <p14:sldId id="447"/>
            <p14:sldId id="449"/>
            <p14:sldId id="450"/>
            <p14:sldId id="451"/>
            <p14:sldId id="452"/>
            <p14:sldId id="455"/>
            <p14:sldId id="453"/>
            <p14:sldId id="456"/>
            <p14:sldId id="500"/>
            <p14:sldId id="457"/>
            <p14:sldId id="460"/>
            <p14:sldId id="1001"/>
            <p14:sldId id="461"/>
            <p14:sldId id="462"/>
            <p14:sldId id="1008"/>
            <p14:sldId id="463"/>
            <p14:sldId id="472"/>
            <p14:sldId id="1010"/>
          </p14:sldIdLst>
        </p14:section>
        <p14:section name="LS 7 Q to M" id="{D93F96DE-AB3C-594A-9929-D131C36B7909}">
          <p14:sldIdLst>
            <p14:sldId id="595"/>
            <p14:sldId id="1005"/>
            <p14:sldId id="474"/>
            <p14:sldId id="487"/>
            <p14:sldId id="5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70240" autoAdjust="0"/>
  </p:normalViewPr>
  <p:slideViewPr>
    <p:cSldViewPr snapToGrid="0">
      <p:cViewPr varScale="1">
        <p:scale>
          <a:sx n="90" d="100"/>
          <a:sy n="90" d="100"/>
        </p:scale>
        <p:origin x="2824"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14T00:49:33.178"/>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4607 24 2944,'-2'-3'315,"-1"-1"0,1 1 0,-1 0 1,-2 0-316,0-3 595,4 6-492,0 0 0,0-1 0,0 1 0,1 0 0,-2 0 0,1 0 0,1-1 0,-2 1-1,1 0 1,1 0 0,-1 1 0,-1-1 0,1 0-103,-3 1 267,-3-1 147,1 1 1,0 0-1,0 0 0,0 2 0,0-2 0,-2 2-414,-107 34 2406,27-11-844,-16 6-301,22-7-132,-9 7-1129,57-18 56,-23 9 234,-18 3-290,-19 3 446,1 5-1,-56 29-445,-43 27 620,-246 124-227,299-142-327,-74 41 135,-69 66-73,-106 69 112,304-195-70,3 2 1,-33 32-171,-311 288 389,360-314-426,4 2 0,-34 46 37,-68 106 37,20-25 118,92-121 38,3 2 1,-15 35-194,-73 155 271,101-193-236,1 6-15,2 3 1,-2 18-21,-44 160 64,45-141-46,-50 210 286,71-268-181,3 0 0,3 1 0,2 14-123,3-32 29,3 1-1,1-1 1,1 0-1,2-1 1,4 9-29,4 9 10,3-2 1,1 0 0,11 15-11,-19-45-24,13 25 224,19 31-200,-23-51 36,1-1 0,0-2 0,3 0 1,0-1-1,1-1 0,1-2 1,2 0-1,0-2 0,1 0 0,26 12-36,0-2 176,53 21-176,-23-19 91,1-5 0,1-2-1,49 4-90,-71-17 35,1-2 0,34-2-35,98-11 189,0-12-45,-152 11-109,62-7 146,56-15-181,34-8 140,99-20-45,-218 34-134,151-37 62,178-61 302,-4-18-325,-313 98 83,48-28-83,20-9 40,-12 13 69,99-44 224,-231 100-317,266-132 142,-166 77-129,45-37-29,-35 14 62,91-59-12,-128 88 2,-3-3 0,-3-4 1,-1-4-1,-4-3 0,6-13-52,-16 13 25,95-104 159,-85 86-30,-2-6-154,-40 44 81,-2-2 0,5-12-81,49-109 169,-66 129-114,-3 0-1,-2-2 1,-1 0 0,-3-2-55,2-13 101,-4-1 0,1-52-101,-8 79 4,1-4 27,-1 1-1,-3-1 1,-2-6-31,2 30 9,-11-81 110,-6-19-119,2 43 35,-3 2 1,-3 0 0,-18-37-36,18 61 32,-1 0 0,-3 3 0,-1 0 0,-6-5-32,1 9 181,-32-33-181,-5-4 43,-37-59 34,-14-16-224,9 28 222,74 83-96,-58-59-33,-15 5 107,57 50-42,10 4-11,-12-9 0,-3 3 46,-2 3-1,-49-26-45,79 53-17,-2 0 0,1 3 0,-12-3 17,-100-24-29,40 17-1560,-46-3 1589,127 24-2460,0-1 1,-13 3 2459,8-1-3572,24 0 3068,-1 0 0,0 0 0,1 0 0,0-1-1,0 1 1,0-1 0,-1 0 0,1 0 0,0 0 0,-1 0-1,1-1 1,0 1 0,0-1 0,1 0 0,-3-1 504,-5-7-1024,1 0 0,0-1 0,1 0 0,-1 0 0,0-4 1024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5" tIns="47113" rIns="94225" bIns="47113" rtlCol="0"/>
          <a:lstStyle>
            <a:lvl1pPr algn="l">
              <a:defRPr sz="13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5" tIns="47113" rIns="94225" bIns="47113" rtlCol="0"/>
          <a:lstStyle>
            <a:lvl1pPr algn="r">
              <a:defRPr sz="1300"/>
            </a:lvl1pPr>
          </a:lstStyle>
          <a:p>
            <a:fld id="{DB94D736-65D7-44EE-8619-011BF6D2A8F3}" type="datetimeFigureOut">
              <a:rPr lang="en-US" smtClean="0"/>
              <a:t>11/7/21</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5" tIns="47113" rIns="94225" bIns="47113"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5" tIns="47113" rIns="94225" bIns="471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5" tIns="47113" rIns="94225" bIns="47113" rtlCol="0" anchor="b"/>
          <a:lstStyle>
            <a:lvl1pPr algn="l">
              <a:defRPr sz="13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5" tIns="47113" rIns="94225" bIns="47113" rtlCol="0" anchor="b"/>
          <a:lstStyle>
            <a:lvl1pPr algn="r">
              <a:defRPr sz="1300"/>
            </a:lvl1pPr>
          </a:lstStyle>
          <a:p>
            <a:fld id="{E85135F7-F3E7-45B8-BA64-443E5B646829}" type="slidenum">
              <a:rPr lang="en-US" smtClean="0"/>
              <a:t>‹#›</a:t>
            </a:fld>
            <a:endParaRPr lang="en-US"/>
          </a:p>
        </p:txBody>
      </p:sp>
    </p:spTree>
    <p:extLst>
      <p:ext uri="{BB962C8B-B14F-4D97-AF65-F5344CB8AC3E}">
        <p14:creationId xmlns:p14="http://schemas.microsoft.com/office/powerpoint/2010/main" val="3794745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www.lithosphere.info/TC1-age-and-temperature.html"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www.lithosphere.info/TC1-age-and-temperature.html" TargetMode="External"/><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youtube.com/watch?v=y3YNpzZWbmU"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www.lithosphere.info/TC1-age-and-temperature.html"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www.lithosphere.info/TC1-age-and-temperature.html"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3</a:t>
            </a:fld>
            <a:endParaRPr lang="en-US"/>
          </a:p>
        </p:txBody>
      </p:sp>
    </p:spTree>
    <p:extLst>
      <p:ext uri="{BB962C8B-B14F-4D97-AF65-F5344CB8AC3E}">
        <p14:creationId xmlns:p14="http://schemas.microsoft.com/office/powerpoint/2010/main" val="1010176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This slide comes back again to our speciation unit in which we considered changes in biodiversity over time.</a:t>
            </a:r>
          </a:p>
          <a:p>
            <a:endParaRPr lang="en-US" dirty="0"/>
          </a:p>
          <a:p>
            <a:r>
              <a:rPr lang="en-US" dirty="0"/>
              <a:t>SOURCES:</a:t>
            </a:r>
          </a:p>
          <a:p>
            <a:endParaRPr lang="en-US" dirty="0"/>
          </a:p>
          <a:p>
            <a:r>
              <a:rPr lang="en-US" dirty="0"/>
              <a:t>Image: Cloudy Sky</a:t>
            </a:r>
          </a:p>
          <a:p>
            <a:r>
              <a:rPr lang="en-US" dirty="0"/>
              <a:t>URL: https://pixabay.com/photos/clouds-blue-sky-cloudy-sky-cumulus-4258726/</a:t>
            </a:r>
          </a:p>
          <a:p>
            <a:r>
              <a:rPr lang="en-US" dirty="0"/>
              <a:t>Attribution: None required</a:t>
            </a:r>
          </a:p>
          <a:p>
            <a:endParaRPr lang="en-US" dirty="0"/>
          </a:p>
          <a:p>
            <a:r>
              <a:rPr lang="en-US" dirty="0"/>
              <a:t>Image: Seawater</a:t>
            </a:r>
          </a:p>
          <a:p>
            <a:r>
              <a:rPr lang="en-US" dirty="0"/>
              <a:t>URL: https://pixabay.com/photos/sea-waves-ocean-salt-water-1867215/</a:t>
            </a:r>
          </a:p>
          <a:p>
            <a:r>
              <a:rPr lang="en-US" dirty="0"/>
              <a:t>Attribution: None required</a:t>
            </a:r>
          </a:p>
          <a:p>
            <a:endParaRPr lang="en-US" dirty="0"/>
          </a:p>
          <a:p>
            <a:r>
              <a:rPr lang="en-US" dirty="0"/>
              <a:t>Image: Green Plant</a:t>
            </a:r>
          </a:p>
          <a:p>
            <a:r>
              <a:rPr lang="en-US" dirty="0"/>
              <a:t>URL: https://www.publicdomainpictures.net/en/view-image.php?image=35464&amp;picture=green-plant</a:t>
            </a:r>
          </a:p>
          <a:p>
            <a:r>
              <a:rPr lang="en-US" dirty="0"/>
              <a:t>Attribution: None Required</a:t>
            </a:r>
          </a:p>
          <a:p>
            <a:endParaRPr lang="en-US" dirty="0"/>
          </a:p>
          <a:p>
            <a:r>
              <a:rPr lang="en-US" dirty="0"/>
              <a:t>Image: Sedimentary Rock</a:t>
            </a:r>
          </a:p>
          <a:p>
            <a:r>
              <a:rPr lang="en-US" dirty="0"/>
              <a:t>UrL: https://upload.wikimedia.org/wikipedia/commons/f/fe/Layers_of_sedimentary_rock_in_Makhtesh_Ramon_%2850749%29.jpg</a:t>
            </a:r>
          </a:p>
          <a:p>
            <a:r>
              <a:rPr lang="en-US" dirty="0"/>
              <a:t>Attribution: </a:t>
            </a:r>
            <a:r>
              <a:rPr lang="en-US" dirty="0" err="1"/>
              <a:t>Rhododendrites</a:t>
            </a:r>
            <a:r>
              <a:rPr lang="en-US" dirty="0"/>
              <a:t>, CC BY-SA 4.0 &lt;https://creativecommons.org/licenses/by-sa/4.0&gt;, via Wikimedia Commons</a:t>
            </a:r>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15</a:t>
            </a:fld>
            <a:endParaRPr lang="en-US"/>
          </a:p>
        </p:txBody>
      </p:sp>
    </p:spTree>
    <p:extLst>
      <p:ext uri="{BB962C8B-B14F-4D97-AF65-F5344CB8AC3E}">
        <p14:creationId xmlns:p14="http://schemas.microsoft.com/office/powerpoint/2010/main" val="11480318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you could simply display this slide or you could make handout of it. You might consider animating this. The sequence goes from left to right by rows. </a:t>
            </a:r>
          </a:p>
          <a:p>
            <a:endParaRPr lang="en-US" dirty="0"/>
          </a:p>
          <a:p>
            <a:r>
              <a:rPr lang="en-US" dirty="0"/>
              <a:t>SOURCES: </a:t>
            </a:r>
          </a:p>
          <a:p>
            <a:r>
              <a:rPr lang="en-US" dirty="0"/>
              <a:t>Images courtesy of MBER team based on</a:t>
            </a:r>
          </a:p>
          <a:p>
            <a:endParaRPr lang="en-US" dirty="0"/>
          </a:p>
          <a:p>
            <a:r>
              <a:rPr lang="en-US" dirty="0"/>
              <a:t>URL: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http://www.lithosphere.info/TC1-age-and-temperature.html</a:t>
            </a: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200" u="none" dirty="0">
                <a:solidFill>
                  <a:srgbClr val="0563C1"/>
                </a:solidFill>
                <a:effectLst/>
                <a:latin typeface="Calibri" panose="020F0502020204030204" pitchFamily="34" charset="0"/>
                <a:cs typeface="Times New Roman" panose="02020603050405020304" pitchFamily="18" charset="0"/>
              </a:rPr>
              <a:t>By Irina M. </a:t>
            </a:r>
            <a:r>
              <a:rPr lang="en-US" sz="1200" u="none" dirty="0" err="1">
                <a:solidFill>
                  <a:srgbClr val="0563C1"/>
                </a:solidFill>
                <a:effectLst/>
                <a:latin typeface="Calibri" panose="020F0502020204030204" pitchFamily="34" charset="0"/>
                <a:cs typeface="Times New Roman" panose="02020603050405020304" pitchFamily="18" charset="0"/>
              </a:rPr>
              <a:t>Artemieva</a:t>
            </a:r>
            <a:endParaRPr lang="en-US" sz="1200" u="none" dirty="0">
              <a:solidFill>
                <a:srgbClr val="0563C1"/>
              </a:solidFill>
              <a:effectLst/>
              <a:latin typeface="Calibri" panose="020F0502020204030204" pitchFamily="34" charset="0"/>
              <a:cs typeface="Times New Roman" panose="02020603050405020304" pitchFamily="18" charset="0"/>
            </a:endParaRPr>
          </a:p>
          <a:p>
            <a:endParaRPr lang="en-US" sz="1200" u="none" dirty="0">
              <a:solidFill>
                <a:srgbClr val="0563C1"/>
              </a:solidFill>
              <a:effectLst/>
              <a:latin typeface="Calibri" panose="020F0502020204030204" pitchFamily="34" charset="0"/>
              <a:cs typeface="Times New Roman" panose="02020603050405020304" pitchFamily="18" charset="0"/>
            </a:endParaRPr>
          </a:p>
          <a:p>
            <a:r>
              <a:rPr lang="en-US" sz="1200" u="none" dirty="0">
                <a:solidFill>
                  <a:srgbClr val="0563C1"/>
                </a:solidFill>
                <a:effectLst/>
                <a:latin typeface="Calibri" panose="020F0502020204030204" pitchFamily="34" charset="0"/>
                <a:cs typeface="Times New Roman" panose="02020603050405020304" pitchFamily="18" charset="0"/>
              </a:rPr>
              <a:t>Also documented in this research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Artemieva</a:t>
            </a:r>
            <a:r>
              <a:rPr lang="en-US" sz="1200" dirty="0">
                <a:effectLst/>
                <a:latin typeface="Calibri" panose="020F0502020204030204" pitchFamily="34" charset="0"/>
                <a:ea typeface="Calibri" panose="020F0502020204030204" pitchFamily="34" charset="0"/>
                <a:cs typeface="Times New Roman" panose="02020603050405020304" pitchFamily="18" charset="0"/>
              </a:rPr>
              <a:t>, I.M. (2006). Global 1°×1° thermal model TC1 for the continental lithosphere: Implications for lithosphere secular evolution. </a:t>
            </a:r>
            <a:r>
              <a:rPr lang="en-US" sz="1200" i="1" dirty="0" err="1">
                <a:effectLst/>
                <a:latin typeface="Calibri" panose="020F0502020204030204" pitchFamily="34" charset="0"/>
                <a:ea typeface="Calibri" panose="020F0502020204030204" pitchFamily="34" charset="0"/>
                <a:cs typeface="Times New Roman" panose="02020603050405020304" pitchFamily="18" charset="0"/>
              </a:rPr>
              <a:t>Technophysics</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416</a:t>
            </a:r>
            <a:r>
              <a:rPr lang="en-US" sz="1200" dirty="0">
                <a:effectLst/>
                <a:latin typeface="Calibri" panose="020F0502020204030204" pitchFamily="34" charset="0"/>
                <a:ea typeface="Calibri" panose="020F0502020204030204" pitchFamily="34" charset="0"/>
                <a:cs typeface="Times New Roman" panose="02020603050405020304" pitchFamily="18" charset="0"/>
              </a:rPr>
              <a:t>, 245-277.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made these different layered slides from the original.</a:t>
            </a:r>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116</a:t>
            </a:fld>
            <a:endParaRPr lang="en-US"/>
          </a:p>
        </p:txBody>
      </p:sp>
    </p:spTree>
    <p:extLst>
      <p:ext uri="{BB962C8B-B14F-4D97-AF65-F5344CB8AC3E}">
        <p14:creationId xmlns:p14="http://schemas.microsoft.com/office/powerpoint/2010/main" val="38863687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directions for what to do with observations.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117</a:t>
            </a:fld>
            <a:endParaRPr lang="en-US"/>
          </a:p>
        </p:txBody>
      </p:sp>
    </p:spTree>
    <p:extLst>
      <p:ext uri="{BB962C8B-B14F-4D97-AF65-F5344CB8AC3E}">
        <p14:creationId xmlns:p14="http://schemas.microsoft.com/office/powerpoint/2010/main" val="33047849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This is a chance for you to hear from groups about what they are noticing. </a:t>
            </a:r>
          </a:p>
          <a:p>
            <a:endParaRPr lang="en-US" dirty="0"/>
          </a:p>
          <a:p>
            <a:r>
              <a:rPr lang="en-US" dirty="0"/>
              <a:t>SOURCES: </a:t>
            </a:r>
          </a:p>
          <a:p>
            <a:r>
              <a:rPr lang="en-US" dirty="0"/>
              <a:t>Images courtesy of MBER team based on</a:t>
            </a:r>
          </a:p>
          <a:p>
            <a:endParaRPr lang="en-US" dirty="0"/>
          </a:p>
          <a:p>
            <a:r>
              <a:rPr lang="en-US" dirty="0"/>
              <a:t>URL: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http://www.lithosphere.info/TC1-age-and-temperature.html</a:t>
            </a: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200" u="none" dirty="0">
                <a:solidFill>
                  <a:srgbClr val="0563C1"/>
                </a:solidFill>
                <a:effectLst/>
                <a:latin typeface="Calibri" panose="020F0502020204030204" pitchFamily="34" charset="0"/>
                <a:cs typeface="Times New Roman" panose="02020603050405020304" pitchFamily="18" charset="0"/>
              </a:rPr>
              <a:t>By Irina M. </a:t>
            </a:r>
            <a:r>
              <a:rPr lang="en-US" sz="1200" u="none" dirty="0" err="1">
                <a:solidFill>
                  <a:srgbClr val="0563C1"/>
                </a:solidFill>
                <a:effectLst/>
                <a:latin typeface="Calibri" panose="020F0502020204030204" pitchFamily="34" charset="0"/>
                <a:cs typeface="Times New Roman" panose="02020603050405020304" pitchFamily="18" charset="0"/>
              </a:rPr>
              <a:t>Artemieva</a:t>
            </a:r>
            <a:endParaRPr lang="en-US" sz="1200" u="none" dirty="0">
              <a:solidFill>
                <a:srgbClr val="0563C1"/>
              </a:solidFill>
              <a:effectLst/>
              <a:latin typeface="Calibri" panose="020F0502020204030204" pitchFamily="34" charset="0"/>
              <a:cs typeface="Times New Roman" panose="02020603050405020304" pitchFamily="18" charset="0"/>
            </a:endParaRPr>
          </a:p>
          <a:p>
            <a:endParaRPr lang="en-US" sz="1200" u="none" dirty="0">
              <a:solidFill>
                <a:srgbClr val="0563C1"/>
              </a:solidFill>
              <a:effectLst/>
              <a:latin typeface="Calibri" panose="020F0502020204030204" pitchFamily="34" charset="0"/>
              <a:cs typeface="Times New Roman" panose="02020603050405020304" pitchFamily="18" charset="0"/>
            </a:endParaRPr>
          </a:p>
          <a:p>
            <a:r>
              <a:rPr lang="en-US" sz="1200" u="none" dirty="0">
                <a:solidFill>
                  <a:srgbClr val="0563C1"/>
                </a:solidFill>
                <a:effectLst/>
                <a:latin typeface="Calibri" panose="020F0502020204030204" pitchFamily="34" charset="0"/>
                <a:cs typeface="Times New Roman" panose="02020603050405020304" pitchFamily="18" charset="0"/>
              </a:rPr>
              <a:t>Also documented in this research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Artemieva</a:t>
            </a:r>
            <a:r>
              <a:rPr lang="en-US" sz="1200" dirty="0">
                <a:effectLst/>
                <a:latin typeface="Calibri" panose="020F0502020204030204" pitchFamily="34" charset="0"/>
                <a:ea typeface="Calibri" panose="020F0502020204030204" pitchFamily="34" charset="0"/>
                <a:cs typeface="Times New Roman" panose="02020603050405020304" pitchFamily="18" charset="0"/>
              </a:rPr>
              <a:t>, I.M. (2006). Global 1°×1° thermal model TC1 for the continental lithosphere: Implications for lithosphere secular evolution. </a:t>
            </a:r>
            <a:r>
              <a:rPr lang="en-US" sz="1200" i="1" dirty="0" err="1">
                <a:effectLst/>
                <a:latin typeface="Calibri" panose="020F0502020204030204" pitchFamily="34" charset="0"/>
                <a:ea typeface="Calibri" panose="020F0502020204030204" pitchFamily="34" charset="0"/>
                <a:cs typeface="Times New Roman" panose="02020603050405020304" pitchFamily="18" charset="0"/>
              </a:rPr>
              <a:t>Technophysics</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416</a:t>
            </a:r>
            <a:r>
              <a:rPr lang="en-US" sz="1200" dirty="0">
                <a:effectLst/>
                <a:latin typeface="Calibri" panose="020F0502020204030204" pitchFamily="34" charset="0"/>
                <a:ea typeface="Calibri" panose="020F0502020204030204" pitchFamily="34" charset="0"/>
                <a:cs typeface="Times New Roman" panose="02020603050405020304" pitchFamily="18" charset="0"/>
              </a:rPr>
              <a:t>, 245-277.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made these different layered slides from the original.</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118</a:t>
            </a:fld>
            <a:endParaRPr lang="en-US"/>
          </a:p>
        </p:txBody>
      </p:sp>
    </p:spTree>
    <p:extLst>
      <p:ext uri="{BB962C8B-B14F-4D97-AF65-F5344CB8AC3E}">
        <p14:creationId xmlns:p14="http://schemas.microsoft.com/office/powerpoint/2010/main" val="18399062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a:t>
            </a:r>
          </a:p>
          <a:p>
            <a:r>
              <a:rPr lang="en-US" dirty="0"/>
              <a:t>Very briefly we need to establish that when two CONTINENTAL plates converge there is NO subduction the land just buckles and folds causing mountains to form.  We just give them this info here because they have all they need in their model to understand why this happens. The crust is thick and the same average density since the sedimentation process that makes older oceanic cruse more dense is not happening in the same way on land. </a:t>
            </a:r>
          </a:p>
          <a:p>
            <a:endParaRPr lang="en-US" dirty="0"/>
          </a:p>
          <a:p>
            <a:endParaRPr lang="en-US" dirty="0"/>
          </a:p>
          <a:p>
            <a:r>
              <a:rPr lang="en-US" dirty="0"/>
              <a:t>SOURCE: </a:t>
            </a:r>
          </a:p>
          <a:p>
            <a:r>
              <a:rPr lang="en-US" dirty="0"/>
              <a:t>https://</a:t>
            </a:r>
            <a:r>
              <a:rPr lang="en-US" dirty="0" err="1"/>
              <a:t>upload.wikimedia.org</a:t>
            </a:r>
            <a:r>
              <a:rPr lang="en-US" dirty="0"/>
              <a:t>/</a:t>
            </a:r>
            <a:r>
              <a:rPr lang="en-US" dirty="0" err="1"/>
              <a:t>wikipedia</a:t>
            </a:r>
            <a:r>
              <a:rPr lang="en-US" dirty="0"/>
              <a:t>/commons/a/ab/</a:t>
            </a:r>
            <a:r>
              <a:rPr lang="en-US" dirty="0" err="1"/>
              <a:t>Collision_of_two_plates_in_Pakistan.jpg</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119</a:t>
            </a:fld>
            <a:endParaRPr lang="en-US"/>
          </a:p>
        </p:txBody>
      </p:sp>
    </p:spTree>
    <p:extLst>
      <p:ext uri="{BB962C8B-B14F-4D97-AF65-F5344CB8AC3E}">
        <p14:creationId xmlns:p14="http://schemas.microsoft.com/office/powerpoint/2010/main" val="14910957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This is a chance for the students to use all the info they have just found out about continental crust to put the final pieces of the puzzle together. Make sure to give them time to really discuss these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120</a:t>
            </a:fld>
            <a:endParaRPr lang="en-US"/>
          </a:p>
        </p:txBody>
      </p:sp>
    </p:spTree>
    <p:extLst>
      <p:ext uri="{BB962C8B-B14F-4D97-AF65-F5344CB8AC3E}">
        <p14:creationId xmlns:p14="http://schemas.microsoft.com/office/powerpoint/2010/main" val="289870465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lvl="0"/>
            <a:r>
              <a:rPr lang="en-US" dirty="0"/>
              <a:t>TEACHER NOTES: Our suggestions: </a:t>
            </a:r>
          </a:p>
          <a:p>
            <a:pPr lvl="0"/>
            <a:r>
              <a:rPr lang="en-US" dirty="0"/>
              <a:t>Once low-density rock (continental crust) forms on Earth’s surface, it can’t sink again. It is stuck on the surface because of its density. </a:t>
            </a:r>
            <a:br>
              <a:rPr lang="en-US" b="1" dirty="0"/>
            </a:br>
            <a:endParaRPr lang="en-US" dirty="0"/>
          </a:p>
          <a:p>
            <a:pPr lvl="0"/>
            <a:r>
              <a:rPr lang="en-US" dirty="0"/>
              <a:t>The total amount of continental crust on Earth slowly increases over time. </a:t>
            </a:r>
            <a:br>
              <a:rPr lang="en-US" dirty="0"/>
            </a:br>
            <a:endParaRPr lang="en-US" dirty="0"/>
          </a:p>
          <a:p>
            <a:pPr lvl="0"/>
            <a:r>
              <a:rPr lang="en-US" u="sng" dirty="0"/>
              <a:t>This final statement was teacher generated at the end of the sequence:</a:t>
            </a:r>
            <a:r>
              <a:rPr lang="en-US" dirty="0"/>
              <a:t> Converging plates can cause continental crust (such as islands) to accumulate into larger and larger land masses (continents and supercontinents). New diverging boundaries can cause existing land masses to break apart. </a:t>
            </a:r>
          </a:p>
        </p:txBody>
      </p:sp>
      <p:sp>
        <p:nvSpPr>
          <p:cNvPr id="4" name="Slide Number Placeholder 3"/>
          <p:cNvSpPr>
            <a:spLocks noGrp="1"/>
          </p:cNvSpPr>
          <p:nvPr>
            <p:ph type="sldNum" sz="quarter" idx="5"/>
          </p:nvPr>
        </p:nvSpPr>
        <p:spPr/>
        <p:txBody>
          <a:bodyPr/>
          <a:lstStyle/>
          <a:p>
            <a:fld id="{E85135F7-F3E7-45B8-BA64-443E5B646829}" type="slidenum">
              <a:rPr lang="en-US" smtClean="0"/>
              <a:t>121</a:t>
            </a:fld>
            <a:endParaRPr lang="en-US"/>
          </a:p>
        </p:txBody>
      </p:sp>
    </p:spTree>
    <p:extLst>
      <p:ext uri="{BB962C8B-B14F-4D97-AF65-F5344CB8AC3E}">
        <p14:creationId xmlns:p14="http://schemas.microsoft.com/office/powerpoint/2010/main" val="403615257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This is a chance to circle back to some questions we had at the beginning that might help to scaffold the answer to the big driving question. Use at your discretion. </a:t>
            </a:r>
          </a:p>
        </p:txBody>
      </p:sp>
      <p:sp>
        <p:nvSpPr>
          <p:cNvPr id="4" name="Slide Number Placeholder 3"/>
          <p:cNvSpPr>
            <a:spLocks noGrp="1"/>
          </p:cNvSpPr>
          <p:nvPr>
            <p:ph type="sldNum" sz="quarter" idx="5"/>
          </p:nvPr>
        </p:nvSpPr>
        <p:spPr/>
        <p:txBody>
          <a:bodyPr/>
          <a:lstStyle/>
          <a:p>
            <a:fld id="{E85135F7-F3E7-45B8-BA64-443E5B646829}" type="slidenum">
              <a:rPr lang="en-US" smtClean="0"/>
              <a:t>124</a:t>
            </a:fld>
            <a:endParaRPr lang="en-US"/>
          </a:p>
        </p:txBody>
      </p:sp>
    </p:spTree>
    <p:extLst>
      <p:ext uri="{BB962C8B-B14F-4D97-AF65-F5344CB8AC3E}">
        <p14:creationId xmlns:p14="http://schemas.microsoft.com/office/powerpoint/2010/main" val="41773809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endParaRPr lang="en-US" dirty="0"/>
          </a:p>
          <a:p>
            <a:r>
              <a:rPr lang="en-US" dirty="0"/>
              <a:t>Image: Earth</a:t>
            </a:r>
          </a:p>
          <a:p>
            <a:r>
              <a:rPr lang="en-US" dirty="0"/>
              <a:t>URL: https://</a:t>
            </a:r>
            <a:r>
              <a:rPr lang="en-US" dirty="0" err="1"/>
              <a:t>www.pexels.com</a:t>
            </a:r>
            <a:r>
              <a:rPr lang="en-US" dirty="0"/>
              <a:t>/photo/earth-wallpaper-41953/</a:t>
            </a:r>
          </a:p>
          <a:p>
            <a:r>
              <a:rPr lang="en-US" dirty="0"/>
              <a:t>Attribution: </a:t>
            </a:r>
            <a:r>
              <a:rPr lang="en-US" baseline="0" dirty="0"/>
              <a:t>None required. [https://</a:t>
            </a:r>
            <a:r>
              <a:rPr lang="en-US" baseline="0" dirty="0" err="1"/>
              <a:t>www.pexels.com</a:t>
            </a:r>
            <a:r>
              <a:rPr lang="en-US" baseline="0" dirty="0"/>
              <a:t>/photo-license/]</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125</a:t>
            </a:fld>
            <a:endParaRPr lang="en-US"/>
          </a:p>
        </p:txBody>
      </p:sp>
    </p:spTree>
    <p:extLst>
      <p:ext uri="{BB962C8B-B14F-4D97-AF65-F5344CB8AC3E}">
        <p14:creationId xmlns:p14="http://schemas.microsoft.com/office/powerpoint/2010/main" val="272089521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return to your driving question. Choose your own adventure for assessment but note that there is a quiz included in the downloadable materials. </a:t>
            </a:r>
          </a:p>
        </p:txBody>
      </p:sp>
      <p:sp>
        <p:nvSpPr>
          <p:cNvPr id="4" name="Slide Number Placeholder 3"/>
          <p:cNvSpPr>
            <a:spLocks noGrp="1"/>
          </p:cNvSpPr>
          <p:nvPr>
            <p:ph type="sldNum" sz="quarter" idx="5"/>
          </p:nvPr>
        </p:nvSpPr>
        <p:spPr/>
        <p:txBody>
          <a:bodyPr/>
          <a:lstStyle/>
          <a:p>
            <a:fld id="{E85135F7-F3E7-45B8-BA64-443E5B646829}" type="slidenum">
              <a:rPr lang="en-US" smtClean="0"/>
              <a:t>126</a:t>
            </a:fld>
            <a:endParaRPr lang="en-US"/>
          </a:p>
        </p:txBody>
      </p:sp>
    </p:spTree>
    <p:extLst>
      <p:ext uri="{BB962C8B-B14F-4D97-AF65-F5344CB8AC3E}">
        <p14:creationId xmlns:p14="http://schemas.microsoft.com/office/powerpoint/2010/main" val="436083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This is the punchline for this set of slides that is, again, meant to help student connect the ideas they have learned so far this year and see how the bigger questions we have about how Earth got to be the way it is today point us toward the interconnected nature of this amazing place. </a:t>
            </a:r>
          </a:p>
          <a:p>
            <a:endParaRPr lang="en-US" dirty="0"/>
          </a:p>
          <a:p>
            <a:endParaRPr lang="en-US" dirty="0"/>
          </a:p>
          <a:p>
            <a:endParaRPr lang="en-US" dirty="0"/>
          </a:p>
          <a:p>
            <a:r>
              <a:rPr lang="en-US" dirty="0"/>
              <a:t>SOURCES:</a:t>
            </a:r>
          </a:p>
          <a:p>
            <a:endParaRPr lang="en-US" dirty="0"/>
          </a:p>
          <a:p>
            <a:r>
              <a:rPr lang="en-US" dirty="0"/>
              <a:t>Image: Cloudy Sky</a:t>
            </a:r>
          </a:p>
          <a:p>
            <a:r>
              <a:rPr lang="en-US" dirty="0"/>
              <a:t>URL: https://pixabay.com/photos/clouds-blue-sky-cloudy-sky-cumulus-4258726/</a:t>
            </a:r>
          </a:p>
          <a:p>
            <a:r>
              <a:rPr lang="en-US" dirty="0"/>
              <a:t>Attribution: None required</a:t>
            </a:r>
          </a:p>
          <a:p>
            <a:endParaRPr lang="en-US" dirty="0"/>
          </a:p>
          <a:p>
            <a:r>
              <a:rPr lang="en-US" dirty="0"/>
              <a:t>Image: Seawater</a:t>
            </a:r>
          </a:p>
          <a:p>
            <a:r>
              <a:rPr lang="en-US" dirty="0"/>
              <a:t>URL: https://pixabay.com/photos/sea-waves-ocean-salt-water-1867215/</a:t>
            </a:r>
          </a:p>
          <a:p>
            <a:r>
              <a:rPr lang="en-US" dirty="0"/>
              <a:t>Attribution: None required</a:t>
            </a:r>
          </a:p>
          <a:p>
            <a:endParaRPr lang="en-US" dirty="0"/>
          </a:p>
          <a:p>
            <a:r>
              <a:rPr lang="en-US" dirty="0"/>
              <a:t>Image: Green Plant</a:t>
            </a:r>
          </a:p>
          <a:p>
            <a:r>
              <a:rPr lang="en-US" dirty="0"/>
              <a:t>URL: https://www.publicdomainpictures.net/en/view-image.php?image=35464&amp;picture=green-plant</a:t>
            </a:r>
          </a:p>
          <a:p>
            <a:r>
              <a:rPr lang="en-US" dirty="0"/>
              <a:t>Attribution: None Required</a:t>
            </a:r>
          </a:p>
          <a:p>
            <a:endParaRPr lang="en-US" dirty="0"/>
          </a:p>
          <a:p>
            <a:r>
              <a:rPr lang="en-US" dirty="0"/>
              <a:t>Image: Sedimentary Rock</a:t>
            </a:r>
          </a:p>
          <a:p>
            <a:r>
              <a:rPr lang="en-US" dirty="0"/>
              <a:t>UrL: https://upload.wikimedia.org/wikipedia/commons/f/fe/Layers_of_sedimentary_rock_in_Makhtesh_Ramon_%2850749%29.jpg</a:t>
            </a:r>
          </a:p>
          <a:p>
            <a:r>
              <a:rPr lang="en-US" dirty="0"/>
              <a:t>Attribution: </a:t>
            </a:r>
            <a:r>
              <a:rPr lang="en-US" dirty="0" err="1"/>
              <a:t>Rhododendrites</a:t>
            </a:r>
            <a:r>
              <a:rPr lang="en-US" dirty="0"/>
              <a:t>, CC BY-SA 4.0 &lt;https://creativecommons.org/licenses/by-sa/4.0&gt;, via Wikimedia Commons</a:t>
            </a:r>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16</a:t>
            </a:fld>
            <a:endParaRPr lang="en-US"/>
          </a:p>
        </p:txBody>
      </p:sp>
    </p:spTree>
    <p:extLst>
      <p:ext uri="{BB962C8B-B14F-4D97-AF65-F5344CB8AC3E}">
        <p14:creationId xmlns:p14="http://schemas.microsoft.com/office/powerpoint/2010/main" val="3366096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Here we begin the transition into the unit at hand. What have we left un-explored about the formation of the Earth and its spheres? </a:t>
            </a:r>
          </a:p>
          <a:p>
            <a:endParaRPr lang="en-US" dirty="0"/>
          </a:p>
          <a:p>
            <a:endParaRPr lang="en-US" dirty="0"/>
          </a:p>
          <a:p>
            <a:r>
              <a:rPr lang="en-US" dirty="0"/>
              <a:t>SOURCES:</a:t>
            </a:r>
          </a:p>
          <a:p>
            <a:endParaRPr lang="en-US" dirty="0"/>
          </a:p>
          <a:p>
            <a:r>
              <a:rPr lang="en-US" dirty="0"/>
              <a:t>Image: Cloudy Sky</a:t>
            </a:r>
          </a:p>
          <a:p>
            <a:r>
              <a:rPr lang="en-US" dirty="0"/>
              <a:t>URL: https://pixabay.com/photos/clouds-blue-sky-cloudy-sky-cumulus-4258726/</a:t>
            </a:r>
          </a:p>
          <a:p>
            <a:r>
              <a:rPr lang="en-US" dirty="0"/>
              <a:t>Attribution: None required</a:t>
            </a:r>
          </a:p>
          <a:p>
            <a:endParaRPr lang="en-US" dirty="0"/>
          </a:p>
          <a:p>
            <a:r>
              <a:rPr lang="en-US" dirty="0"/>
              <a:t>Image: Seawater</a:t>
            </a:r>
          </a:p>
          <a:p>
            <a:r>
              <a:rPr lang="en-US" dirty="0"/>
              <a:t>URL: https://pixabay.com/photos/sea-waves-ocean-salt-water-1867215/</a:t>
            </a:r>
          </a:p>
          <a:p>
            <a:r>
              <a:rPr lang="en-US" dirty="0"/>
              <a:t>Attribution: None required</a:t>
            </a:r>
          </a:p>
          <a:p>
            <a:endParaRPr lang="en-US" dirty="0"/>
          </a:p>
          <a:p>
            <a:r>
              <a:rPr lang="en-US" dirty="0"/>
              <a:t>Image: Green Plant</a:t>
            </a:r>
          </a:p>
          <a:p>
            <a:r>
              <a:rPr lang="en-US" dirty="0"/>
              <a:t>URL: https://www.publicdomainpictures.net/en/view-image.php?image=35464&amp;picture=green-plant</a:t>
            </a:r>
          </a:p>
          <a:p>
            <a:r>
              <a:rPr lang="en-US" dirty="0"/>
              <a:t>Attribution: None Required</a:t>
            </a:r>
          </a:p>
          <a:p>
            <a:endParaRPr lang="en-US" dirty="0"/>
          </a:p>
          <a:p>
            <a:r>
              <a:rPr lang="en-US" dirty="0"/>
              <a:t>Image: Sedimentary Rock</a:t>
            </a:r>
          </a:p>
          <a:p>
            <a:r>
              <a:rPr lang="en-US" dirty="0"/>
              <a:t>UrL: https://upload.wikimedia.org/wikipedia/commons/f/fe/Layers_of_sedimentary_rock_in_Makhtesh_Ramon_%2850749%29.jpg</a:t>
            </a:r>
          </a:p>
          <a:p>
            <a:r>
              <a:rPr lang="en-US" dirty="0"/>
              <a:t>Attribution: </a:t>
            </a:r>
            <a:r>
              <a:rPr lang="en-US" dirty="0" err="1"/>
              <a:t>Rhododendrites</a:t>
            </a:r>
            <a:r>
              <a:rPr lang="en-US" dirty="0"/>
              <a:t>, CC BY-SA 4.0 &lt;https://creativecommons.org/licenses/by-sa/4.0&gt;, via Wikimedia Commons</a:t>
            </a:r>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17</a:t>
            </a:fld>
            <a:endParaRPr lang="en-US"/>
          </a:p>
        </p:txBody>
      </p:sp>
    </p:spTree>
    <p:extLst>
      <p:ext uri="{BB962C8B-B14F-4D97-AF65-F5344CB8AC3E}">
        <p14:creationId xmlns:p14="http://schemas.microsoft.com/office/powerpoint/2010/main" val="949811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This is a moment to make explicit something that students may or may not remember from earlier units. When we finished our oxygen unit we were really thinking of the Earth as a watery world with few land masses. Then we kind of glossed over that fact and went through a broader timeframe in our examination of biodiversity. Here is the point that all those plants and animals had to live somewhere. Use this slide and the three that follow to make the transition back to thinking about the geosphere. </a:t>
            </a:r>
          </a:p>
          <a:p>
            <a:endParaRPr lang="en-US" dirty="0"/>
          </a:p>
          <a:p>
            <a:endParaRPr lang="en-US" dirty="0"/>
          </a:p>
          <a:p>
            <a:endParaRPr lang="en-US" dirty="0"/>
          </a:p>
          <a:p>
            <a:r>
              <a:rPr lang="en-US" dirty="0"/>
              <a:t>SOURCES:</a:t>
            </a:r>
          </a:p>
          <a:p>
            <a:endParaRPr lang="en-US" dirty="0"/>
          </a:p>
          <a:p>
            <a:r>
              <a:rPr lang="en-US" dirty="0"/>
              <a:t>Image: The Hawaiian Islands from space</a:t>
            </a:r>
          </a:p>
          <a:p>
            <a:r>
              <a:rPr lang="en-US" dirty="0"/>
              <a:t>URL: This is a NASA image: https://visibleearth.nasa.gov/images/82975/hawaii/82976l</a:t>
            </a:r>
          </a:p>
          <a:p>
            <a:r>
              <a:rPr lang="en-US" dirty="0"/>
              <a:t>Attribution: NASA image courtesy Jeff Schmaltz</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18</a:t>
            </a:fld>
            <a:endParaRPr lang="en-US"/>
          </a:p>
        </p:txBody>
      </p:sp>
    </p:spTree>
    <p:extLst>
      <p:ext uri="{BB962C8B-B14F-4D97-AF65-F5344CB8AC3E}">
        <p14:creationId xmlns:p14="http://schemas.microsoft.com/office/powerpoint/2010/main" val="4048612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Following on from the previous slide to remind us of what the geosphere/hydrosphere was like when last we thought about it. </a:t>
            </a:r>
          </a:p>
          <a:p>
            <a:endParaRPr lang="en-US" dirty="0"/>
          </a:p>
          <a:p>
            <a:endParaRPr lang="en-US" dirty="0"/>
          </a:p>
          <a:p>
            <a:r>
              <a:rPr lang="en-US" dirty="0"/>
              <a:t>SOURCES:</a:t>
            </a:r>
          </a:p>
          <a:p>
            <a:endParaRPr lang="en-US" dirty="0"/>
          </a:p>
          <a:p>
            <a:r>
              <a:rPr lang="en-US" dirty="0"/>
              <a:t>Image: The Hawaiian Islands from space</a:t>
            </a:r>
          </a:p>
          <a:p>
            <a:r>
              <a:rPr lang="en-US" dirty="0"/>
              <a:t>URL: This is a NASA image: https://visibleearth.nasa.gov/images/82975/hawaii/82976l</a:t>
            </a:r>
          </a:p>
          <a:p>
            <a:r>
              <a:rPr lang="en-US" dirty="0"/>
              <a:t>Attribution: NASA image courtesy Jeff Schmaltz</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19</a:t>
            </a:fld>
            <a:endParaRPr lang="en-US"/>
          </a:p>
        </p:txBody>
      </p:sp>
    </p:spTree>
    <p:extLst>
      <p:ext uri="{BB962C8B-B14F-4D97-AF65-F5344CB8AC3E}">
        <p14:creationId xmlns:p14="http://schemas.microsoft.com/office/powerpoint/2010/main" val="531417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This is again meant to connect explicitly to the unit we just finished on speciation. Hopefully this graph is familiar to your students at this point so no need to unpack it here. We are just using the expansion of biodiversity as a way to motivate the exploration the accompanying changes in the geosphere. </a:t>
            </a:r>
          </a:p>
          <a:p>
            <a:endParaRPr lang="en-US" dirty="0"/>
          </a:p>
          <a:p>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latin typeface="Arial"/>
                <a:ea typeface="Arial"/>
                <a:cs typeface="Arial"/>
                <a:sym typeface="Arial"/>
              </a:rPr>
              <a:t>SOURCES:</a:t>
            </a:r>
          </a:p>
          <a:p>
            <a:pPr marL="457200" marR="0" lvl="0" indent="-228600" algn="l" rtl="0">
              <a:lnSpc>
                <a:spcPct val="100000"/>
              </a:lnSpc>
              <a:spcBef>
                <a:spcPts val="0"/>
              </a:spcBef>
              <a:spcAft>
                <a:spcPts val="0"/>
              </a:spcAft>
              <a:buClr>
                <a:srgbClr val="000000"/>
              </a:buClr>
              <a:buSzPts val="1400"/>
              <a:buFont typeface="Arial"/>
              <a:buNone/>
            </a:pPr>
            <a:r>
              <a:rPr lang="en-US" dirty="0">
                <a:latin typeface="Arial"/>
                <a:ea typeface="Arial"/>
                <a:cs typeface="Arial"/>
                <a:sym typeface="Arial"/>
              </a:rPr>
              <a:t>Image,” This image shows the biodiversity during the Phanerozoic. Note that this is a result of changes in both the rate of extinctions and the rate of new originations. The </a:t>
            </a:r>
            <a:r>
              <a:rPr lang="en-US" dirty="0" err="1">
                <a:latin typeface="Arial"/>
                <a:ea typeface="Arial"/>
                <a:cs typeface="Arial"/>
                <a:sym typeface="Arial"/>
              </a:rPr>
              <a:t>Dresbachian</a:t>
            </a:r>
            <a:r>
              <a:rPr lang="en-US" dirty="0">
                <a:latin typeface="Arial"/>
                <a:ea typeface="Arial"/>
                <a:cs typeface="Arial"/>
                <a:sym typeface="Arial"/>
              </a:rPr>
              <a:t> extinction event particular is obscured by nearly immediate replacement with new genera.”</a:t>
            </a:r>
          </a:p>
          <a:p>
            <a:pPr marL="457200" marR="0" lvl="0" indent="-228600" algn="l" rtl="0">
              <a:lnSpc>
                <a:spcPct val="100000"/>
              </a:lnSpc>
              <a:spcBef>
                <a:spcPts val="0"/>
              </a:spcBef>
              <a:spcAft>
                <a:spcPts val="0"/>
              </a:spcAft>
              <a:buClr>
                <a:srgbClr val="000000"/>
              </a:buClr>
              <a:buSzPts val="1400"/>
              <a:buFont typeface="Arial"/>
              <a:buNone/>
            </a:pPr>
            <a:r>
              <a:rPr lang="en-US" dirty="0">
                <a:latin typeface="Arial"/>
                <a:ea typeface="Arial"/>
                <a:cs typeface="Arial"/>
                <a:sym typeface="Arial"/>
              </a:rPr>
              <a:t>(https://</a:t>
            </a:r>
            <a:r>
              <a:rPr lang="en-US" dirty="0" err="1">
                <a:latin typeface="Arial"/>
                <a:ea typeface="Arial"/>
                <a:cs typeface="Arial"/>
                <a:sym typeface="Arial"/>
              </a:rPr>
              <a:t>commons.wikimedia.org</a:t>
            </a:r>
            <a:r>
              <a:rPr lang="en-US" dirty="0">
                <a:latin typeface="Arial"/>
                <a:ea typeface="Arial"/>
                <a:cs typeface="Arial"/>
                <a:sym typeface="Arial"/>
              </a:rPr>
              <a:t>/wiki/File%3APhanerozoic_Biodiversity.svg)</a:t>
            </a:r>
          </a:p>
          <a:p>
            <a:pPr marL="457200" marR="0" lvl="0" indent="-228600" algn="l" rtl="0">
              <a:lnSpc>
                <a:spcPct val="100000"/>
              </a:lnSpc>
              <a:spcBef>
                <a:spcPts val="0"/>
              </a:spcBef>
              <a:spcAft>
                <a:spcPts val="0"/>
              </a:spcAft>
              <a:buClr>
                <a:srgbClr val="000000"/>
              </a:buClr>
              <a:buSzPts val="1400"/>
              <a:buFont typeface="Arial"/>
              <a:buNone/>
            </a:pPr>
            <a:r>
              <a:rPr lang="en-US" dirty="0">
                <a:latin typeface="Arial"/>
                <a:ea typeface="Arial"/>
                <a:cs typeface="Arial"/>
                <a:sym typeface="Arial"/>
              </a:rPr>
              <a:t>By SVG version by Albert Mestre (</a:t>
            </a:r>
            <a:r>
              <a:rPr lang="en-US" dirty="0" err="1">
                <a:latin typeface="Arial"/>
                <a:ea typeface="Arial"/>
                <a:cs typeface="Arial"/>
                <a:sym typeface="Arial"/>
              </a:rPr>
              <a:t>Phanerozoic_Biodiversity.png</a:t>
            </a:r>
            <a:r>
              <a:rPr lang="en-US" dirty="0">
                <a:latin typeface="Arial"/>
                <a:ea typeface="Arial"/>
                <a:cs typeface="Arial"/>
                <a:sym typeface="Arial"/>
              </a:rPr>
              <a:t>) [GFDL (http://</a:t>
            </a:r>
            <a:r>
              <a:rPr lang="en-US" dirty="0" err="1">
                <a:latin typeface="Arial"/>
                <a:ea typeface="Arial"/>
                <a:cs typeface="Arial"/>
                <a:sym typeface="Arial"/>
              </a:rPr>
              <a:t>www.gnu.org</a:t>
            </a:r>
            <a:r>
              <a:rPr lang="en-US" dirty="0">
                <a:latin typeface="Arial"/>
                <a:ea typeface="Arial"/>
                <a:cs typeface="Arial"/>
                <a:sym typeface="Arial"/>
              </a:rPr>
              <a:t>/copyleft/</a:t>
            </a:r>
            <a:r>
              <a:rPr lang="en-US" dirty="0" err="1">
                <a:latin typeface="Arial"/>
                <a:ea typeface="Arial"/>
                <a:cs typeface="Arial"/>
                <a:sym typeface="Arial"/>
              </a:rPr>
              <a:t>fdl.html</a:t>
            </a:r>
            <a:r>
              <a:rPr lang="en-US" dirty="0">
                <a:latin typeface="Arial"/>
                <a:ea typeface="Arial"/>
                <a:cs typeface="Arial"/>
                <a:sym typeface="Arial"/>
              </a:rPr>
              <a:t>), CC-BY-SA-3.0 (http://</a:t>
            </a:r>
            <a:r>
              <a:rPr lang="en-US" dirty="0" err="1">
                <a:latin typeface="Arial"/>
                <a:ea typeface="Arial"/>
                <a:cs typeface="Arial"/>
                <a:sym typeface="Arial"/>
              </a:rPr>
              <a:t>creativecommons.org</a:t>
            </a:r>
            <a:r>
              <a:rPr lang="en-US" dirty="0">
                <a:latin typeface="Arial"/>
                <a:ea typeface="Arial"/>
                <a:cs typeface="Arial"/>
                <a:sym typeface="Arial"/>
              </a:rPr>
              <a:t>/licenses/by-</a:t>
            </a:r>
            <a:r>
              <a:rPr lang="en-US" dirty="0" err="1">
                <a:latin typeface="Arial"/>
                <a:ea typeface="Arial"/>
                <a:cs typeface="Arial"/>
                <a:sym typeface="Arial"/>
              </a:rPr>
              <a:t>sa</a:t>
            </a:r>
            <a:r>
              <a:rPr lang="en-US" dirty="0">
                <a:latin typeface="Arial"/>
                <a:ea typeface="Arial"/>
                <a:cs typeface="Arial"/>
                <a:sym typeface="Arial"/>
              </a:rPr>
              <a:t>/3.0/), GFDL (http://</a:t>
            </a:r>
            <a:r>
              <a:rPr lang="en-US" dirty="0" err="1">
                <a:latin typeface="Arial"/>
                <a:ea typeface="Arial"/>
                <a:cs typeface="Arial"/>
                <a:sym typeface="Arial"/>
              </a:rPr>
              <a:t>www.gnu.org</a:t>
            </a:r>
            <a:r>
              <a:rPr lang="en-US" dirty="0">
                <a:latin typeface="Arial"/>
                <a:ea typeface="Arial"/>
                <a:cs typeface="Arial"/>
                <a:sym typeface="Arial"/>
              </a:rPr>
              <a:t>/copyleft/</a:t>
            </a:r>
            <a:r>
              <a:rPr lang="en-US" dirty="0" err="1">
                <a:latin typeface="Arial"/>
                <a:ea typeface="Arial"/>
                <a:cs typeface="Arial"/>
                <a:sym typeface="Arial"/>
              </a:rPr>
              <a:t>fdl.html</a:t>
            </a:r>
            <a:r>
              <a:rPr lang="en-US" dirty="0">
                <a:latin typeface="Arial"/>
                <a:ea typeface="Arial"/>
                <a:cs typeface="Arial"/>
                <a:sym typeface="Arial"/>
              </a:rPr>
              <a:t>) or CC-BY-SA-3.0 (http://</a:t>
            </a:r>
            <a:r>
              <a:rPr lang="en-US" dirty="0" err="1">
                <a:latin typeface="Arial"/>
                <a:ea typeface="Arial"/>
                <a:cs typeface="Arial"/>
                <a:sym typeface="Arial"/>
              </a:rPr>
              <a:t>creativecommons.org</a:t>
            </a:r>
            <a:r>
              <a:rPr lang="en-US" dirty="0">
                <a:latin typeface="Arial"/>
                <a:ea typeface="Arial"/>
                <a:cs typeface="Arial"/>
                <a:sym typeface="Arial"/>
              </a:rPr>
              <a:t>/licenses/by-</a:t>
            </a:r>
            <a:r>
              <a:rPr lang="en-US" dirty="0" err="1">
                <a:latin typeface="Arial"/>
                <a:ea typeface="Arial"/>
                <a:cs typeface="Arial"/>
                <a:sym typeface="Arial"/>
              </a:rPr>
              <a:t>sa</a:t>
            </a:r>
            <a:r>
              <a:rPr lang="en-US" dirty="0">
                <a:latin typeface="Arial"/>
                <a:ea typeface="Arial"/>
                <a:cs typeface="Arial"/>
                <a:sym typeface="Arial"/>
              </a:rPr>
              <a:t>/3.0/)], via Wikimedia Commons</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20</a:t>
            </a:fld>
            <a:endParaRPr lang="en-US"/>
          </a:p>
        </p:txBody>
      </p:sp>
    </p:spTree>
    <p:extLst>
      <p:ext uri="{BB962C8B-B14F-4D97-AF65-F5344CB8AC3E}">
        <p14:creationId xmlns:p14="http://schemas.microsoft.com/office/powerpoint/2010/main" val="4128306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Here we simply provide the driving question which is not a typical move in our curriculum. We leave it to you to decide if you want to draw it out of your students a bit more. Either way, you should highlight the phenomenon we are trying to explain which is that early Earth (post ocean formation) did not have large continents. Your students may ask how we know that. One important clue is the age of rocks and this is really what forms the more specific phenomena we explore in this unit beginning in the next learning segment. So, you may decide to go into that here, or, you may choose to wait until you begin the next learning segment and take up the idea that the rocks on the surface of the Earth are different ages and that the age of rocks in different places provides important clues to how the continents formed. This is a good opportunity to make use of your parking lot. Note that in the next learning segment the students will have a chance to develop a revision to this question based on a deeper look at data about the surface of the Earth. </a:t>
            </a:r>
          </a:p>
          <a:p>
            <a:endParaRPr lang="en-US" dirty="0"/>
          </a:p>
          <a:p>
            <a:endParaRPr lang="en-US" dirty="0"/>
          </a:p>
          <a:p>
            <a:r>
              <a:rPr lang="en-US" dirty="0"/>
              <a:t>SOURCES:</a:t>
            </a:r>
          </a:p>
          <a:p>
            <a:endParaRPr lang="en-US" dirty="0"/>
          </a:p>
          <a:p>
            <a:r>
              <a:rPr lang="en-US" dirty="0"/>
              <a:t>Image: The Hawaiian Islands from space</a:t>
            </a:r>
          </a:p>
          <a:p>
            <a:r>
              <a:rPr lang="en-US" dirty="0"/>
              <a:t>URL: This is a NASA image: https://visibleearth.nasa.gov/images/82975/hawaii/82976l</a:t>
            </a:r>
          </a:p>
          <a:p>
            <a:r>
              <a:rPr lang="en-US" dirty="0"/>
              <a:t>Attribution: NASA image courtesy Jeff Schmaltz</a:t>
            </a:r>
          </a:p>
          <a:p>
            <a:endParaRPr lang="en-US" dirty="0"/>
          </a:p>
          <a:p>
            <a:r>
              <a:rPr lang="en-US" dirty="0"/>
              <a:t>Image: Earth from space</a:t>
            </a:r>
          </a:p>
          <a:p>
            <a:r>
              <a:rPr lang="en-US" dirty="0"/>
              <a:t>URL: https://commons.wikimedia.org/wiki/File:Earth_Eastern_Hemisphere.jpg</a:t>
            </a:r>
          </a:p>
          <a:p>
            <a:r>
              <a:rPr lang="en-US" dirty="0"/>
              <a:t>Attribution: NASA, Public domain, via Wikimedia Commons</a:t>
            </a:r>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21</a:t>
            </a:fld>
            <a:endParaRPr lang="en-US"/>
          </a:p>
        </p:txBody>
      </p:sp>
    </p:spTree>
    <p:extLst>
      <p:ext uri="{BB962C8B-B14F-4D97-AF65-F5344CB8AC3E}">
        <p14:creationId xmlns:p14="http://schemas.microsoft.com/office/powerpoint/2010/main" val="1701574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It may be obvious but we have this transition slide to make the transition to focusing directly on the Earth’s crust. If your students have not had much Earth science before, you might consider taking a moment here to review the layers of the Earth. In particular, in this unit they are going to be invoking ideas about the crust and the mantle. They don’t need much, simply that the crust is the “outer shell” of the Earth and that it rests on the mantle that is made of a thick layer of molten rock. Here is a link to a handy explainer if you need to brush up on this info: https://</a:t>
            </a:r>
            <a:r>
              <a:rPr lang="en-US" dirty="0" err="1"/>
              <a:t>www.sciencenewsforstudents.org</a:t>
            </a:r>
            <a:r>
              <a:rPr lang="en-US" dirty="0"/>
              <a:t>/article/explainer-earth-layer-layer</a:t>
            </a:r>
          </a:p>
          <a:p>
            <a:endParaRPr lang="en-US" dirty="0"/>
          </a:p>
          <a:p>
            <a:endParaRPr lang="en-US" dirty="0"/>
          </a:p>
          <a:p>
            <a:r>
              <a:rPr lang="en-US" dirty="0"/>
              <a:t>SOURCES:</a:t>
            </a:r>
          </a:p>
          <a:p>
            <a:endParaRPr lang="en-US" dirty="0"/>
          </a:p>
          <a:p>
            <a:r>
              <a:rPr lang="en-US" dirty="0"/>
              <a:t>Image: Earth from space</a:t>
            </a:r>
          </a:p>
          <a:p>
            <a:r>
              <a:rPr lang="en-US" dirty="0"/>
              <a:t>URL: https://commons.wikimedia.org/wiki/File:Hurricane_Joaquin_9-30-15_(21655415258).jpg</a:t>
            </a:r>
          </a:p>
          <a:p>
            <a:r>
              <a:rPr lang="en-US" dirty="0"/>
              <a:t>Attribution: NASA Goddard Space Flight Center from Greenbelt, MD, USA, Public domain, via Wikimedia Commons</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24</a:t>
            </a:fld>
            <a:endParaRPr lang="en-US"/>
          </a:p>
        </p:txBody>
      </p:sp>
    </p:spTree>
    <p:extLst>
      <p:ext uri="{BB962C8B-B14F-4D97-AF65-F5344CB8AC3E}">
        <p14:creationId xmlns:p14="http://schemas.microsoft.com/office/powerpoint/2010/main" val="1160705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This unit relies on the idea that the crust is broken up into tectonic plates that are moving. Hopefully there is some science classroom experience from earlier in your students’ schooling that you can draw on here. We find that this in an idea that some kids may have even if they did not formally learn about plate tectonics. Use this slide and any other resources you deem necessary to make sure your students are on the same page about this. We do NOT develop a model for plate movement in this unit. Instead we rely on the ideas already being in place to consider how the continents formed. Use Doodle Box A as an opportunity to hear what your kids already know about this idea and proceed accordingly. </a:t>
            </a:r>
          </a:p>
          <a:p>
            <a:endParaRPr lang="en-US" dirty="0"/>
          </a:p>
          <a:p>
            <a:r>
              <a:rPr lang="en-US" dirty="0"/>
              <a:t>SOURCES:</a:t>
            </a:r>
          </a:p>
          <a:p>
            <a:endParaRPr lang="en-US" dirty="0"/>
          </a:p>
          <a:p>
            <a:r>
              <a:rPr lang="en-US" dirty="0"/>
              <a:t>Image: Plate tectonics</a:t>
            </a:r>
          </a:p>
          <a:p>
            <a:r>
              <a:rPr lang="en-US" dirty="0"/>
              <a:t>URL: https://www.usgs.gov/media/images/tectonic-plates-earth</a:t>
            </a:r>
          </a:p>
          <a:p>
            <a:r>
              <a:rPr lang="en-US" dirty="0"/>
              <a:t>Attribution: Public Domain</a:t>
            </a:r>
          </a:p>
          <a:p>
            <a:endParaRPr lang="en-US" dirty="0"/>
          </a:p>
          <a:p>
            <a:r>
              <a:rPr lang="en-US" dirty="0"/>
              <a:t>Give students a minute to respond to the question. We found many students remembered interesting things about plate tectonics.</a:t>
            </a:r>
          </a:p>
          <a:p>
            <a:r>
              <a:rPr lang="en-US" dirty="0"/>
              <a:t>The single key idea we need right now is simply: </a:t>
            </a:r>
            <a:r>
              <a:rPr lang="en-US" u="sng" dirty="0"/>
              <a:t>Earth’s crust is broken into big chunks called plates.</a:t>
            </a:r>
          </a:p>
          <a:p>
            <a:endParaRPr lang="en-US" dirty="0"/>
          </a:p>
          <a:p>
            <a:r>
              <a:rPr lang="en-US" dirty="0"/>
              <a:t>Later—not for a bit—we need to discuss that these plates are moving. It would be great if students mention this now, but it is not required.</a:t>
            </a:r>
          </a:p>
          <a:p>
            <a:r>
              <a:rPr lang="en-US" dirty="0"/>
              <a:t>The idea of moving plates leads to the different things that happen along plate boundaries (converge, diverge, transform), but again none of this is needed for some time.</a:t>
            </a:r>
          </a:p>
          <a:p>
            <a:endParaRPr lang="en-US" dirty="0"/>
          </a:p>
          <a:p>
            <a:r>
              <a:rPr lang="en-US" dirty="0"/>
              <a:t>Animation removed</a:t>
            </a:r>
          </a:p>
        </p:txBody>
      </p:sp>
      <p:sp>
        <p:nvSpPr>
          <p:cNvPr id="4" name="Slide Number Placeholder 3"/>
          <p:cNvSpPr>
            <a:spLocks noGrp="1"/>
          </p:cNvSpPr>
          <p:nvPr>
            <p:ph type="sldNum" sz="quarter" idx="5"/>
          </p:nvPr>
        </p:nvSpPr>
        <p:spPr/>
        <p:txBody>
          <a:bodyPr/>
          <a:lstStyle/>
          <a:p>
            <a:fld id="{E85135F7-F3E7-45B8-BA64-443E5B646829}" type="slidenum">
              <a:rPr lang="en-US" smtClean="0"/>
              <a:t>25</a:t>
            </a:fld>
            <a:endParaRPr lang="en-US"/>
          </a:p>
        </p:txBody>
      </p:sp>
    </p:spTree>
    <p:extLst>
      <p:ext uri="{BB962C8B-B14F-4D97-AF65-F5344CB8AC3E}">
        <p14:creationId xmlns:p14="http://schemas.microsoft.com/office/powerpoint/2010/main" val="2839366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After you attend to what your students already know and build from there, ask them to formulate a model statement. This is again, not an idea that we develop in the unit per se, instead relying on prior knowledge (and maybe review) to get this important idea into our model. Use your students language here but the ideas should be something like: </a:t>
            </a:r>
            <a:r>
              <a:rPr lang="en-US" sz="1200" dirty="0"/>
              <a:t>Earth’s crust is broken into big chunks called plates.]</a:t>
            </a:r>
            <a:endParaRPr lang="en-US" dirty="0"/>
          </a:p>
          <a:p>
            <a:endParaRPr lang="en-US" dirty="0"/>
          </a:p>
          <a:p>
            <a:r>
              <a:rPr lang="en-US" dirty="0"/>
              <a:t>Image: Plate tectonics</a:t>
            </a:r>
          </a:p>
          <a:p>
            <a:r>
              <a:rPr lang="en-US" dirty="0"/>
              <a:t>URL: https://www.usgs.gov/media/images/tectonic-plates-earth</a:t>
            </a:r>
          </a:p>
          <a:p>
            <a:r>
              <a:rPr lang="en-US" dirty="0"/>
              <a:t>Attribution: Public </a:t>
            </a:r>
            <a:r>
              <a:rPr lang="en-US" dirty="0" err="1"/>
              <a:t>DOmain</a:t>
            </a:r>
            <a:endParaRPr lang="en-US" dirty="0"/>
          </a:p>
          <a:p>
            <a:endParaRPr lang="en-US" dirty="0"/>
          </a:p>
          <a:p>
            <a:endParaRPr lang="en-US" dirty="0"/>
          </a:p>
          <a:p>
            <a:r>
              <a:rPr lang="en-US" dirty="0"/>
              <a:t>Animation removed</a:t>
            </a:r>
          </a:p>
        </p:txBody>
      </p:sp>
      <p:sp>
        <p:nvSpPr>
          <p:cNvPr id="4" name="Slide Number Placeholder 3"/>
          <p:cNvSpPr>
            <a:spLocks noGrp="1"/>
          </p:cNvSpPr>
          <p:nvPr>
            <p:ph type="sldNum" sz="quarter" idx="5"/>
          </p:nvPr>
        </p:nvSpPr>
        <p:spPr/>
        <p:txBody>
          <a:bodyPr/>
          <a:lstStyle/>
          <a:p>
            <a:fld id="{E85135F7-F3E7-45B8-BA64-443E5B646829}" type="slidenum">
              <a:rPr lang="en-US" smtClean="0"/>
              <a:t>26</a:t>
            </a:fld>
            <a:endParaRPr lang="en-US"/>
          </a:p>
        </p:txBody>
      </p:sp>
    </p:spTree>
    <p:extLst>
      <p:ext uri="{BB962C8B-B14F-4D97-AF65-F5344CB8AC3E}">
        <p14:creationId xmlns:p14="http://schemas.microsoft.com/office/powerpoint/2010/main" val="3123883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a:t>
            </a:r>
          </a:p>
          <a:p>
            <a:r>
              <a:rPr lang="en-US" dirty="0"/>
              <a:t>Here we make our entry or launch into this unit by connecting to the speciation model that came before. Use this slide and the ones that follow to connect students back to the idea that we can consider our study of this unique planet of ours by considering the four interconnected spheres that we have used to organize our thinking and model development. </a:t>
            </a:r>
          </a:p>
          <a:p>
            <a:endParaRPr lang="en-US" dirty="0"/>
          </a:p>
          <a:p>
            <a:endParaRPr lang="en-US" dirty="0"/>
          </a:p>
          <a:p>
            <a:r>
              <a:rPr lang="en-US" dirty="0"/>
              <a:t>SOURCES:</a:t>
            </a:r>
          </a:p>
          <a:p>
            <a:r>
              <a:rPr lang="en-US" dirty="0"/>
              <a:t>Image: Cloudy Sky</a:t>
            </a:r>
          </a:p>
          <a:p>
            <a:r>
              <a:rPr lang="en-US" dirty="0"/>
              <a:t>URL: https://pixabay.com/photos/clouds-blue-sky-cloudy-sky-cumulus-4258726/</a:t>
            </a:r>
          </a:p>
          <a:p>
            <a:r>
              <a:rPr lang="en-US" dirty="0"/>
              <a:t>Attribution: None required</a:t>
            </a:r>
          </a:p>
          <a:p>
            <a:endParaRPr lang="en-US" dirty="0"/>
          </a:p>
          <a:p>
            <a:r>
              <a:rPr lang="en-US" dirty="0"/>
              <a:t>Image: Seawater</a:t>
            </a:r>
          </a:p>
          <a:p>
            <a:r>
              <a:rPr lang="en-US" dirty="0"/>
              <a:t>URL: https://pixabay.com/photos/sea-waves-ocean-salt-water-1867215/</a:t>
            </a:r>
          </a:p>
          <a:p>
            <a:r>
              <a:rPr lang="en-US" dirty="0"/>
              <a:t>Attribution: None required</a:t>
            </a:r>
          </a:p>
          <a:p>
            <a:endParaRPr lang="en-US" dirty="0"/>
          </a:p>
          <a:p>
            <a:r>
              <a:rPr lang="en-US" dirty="0"/>
              <a:t>Image: Green Plant</a:t>
            </a:r>
          </a:p>
          <a:p>
            <a:r>
              <a:rPr lang="en-US" dirty="0"/>
              <a:t>URL: https://www.publicdomainpictures.net/en/view-image.php?image=35464&amp;picture=green-plant</a:t>
            </a:r>
          </a:p>
          <a:p>
            <a:r>
              <a:rPr lang="en-US" dirty="0"/>
              <a:t>Attribution: None Required</a:t>
            </a:r>
          </a:p>
          <a:p>
            <a:endParaRPr lang="en-US" dirty="0"/>
          </a:p>
          <a:p>
            <a:r>
              <a:rPr lang="en-US" dirty="0"/>
              <a:t>Image: Sedimentary Rock</a:t>
            </a:r>
          </a:p>
          <a:p>
            <a:r>
              <a:rPr lang="en-US" dirty="0"/>
              <a:t>UrL: https://upload.wikimedia.org/wikipedia/commons/f/fe/Layers_of_sedimentary_rock_in_Makhtesh_Ramon_%2850749%29.jpg</a:t>
            </a:r>
          </a:p>
          <a:p>
            <a:r>
              <a:rPr lang="en-US" dirty="0"/>
              <a:t>Attribution: </a:t>
            </a:r>
            <a:r>
              <a:rPr lang="en-US" dirty="0" err="1"/>
              <a:t>Rhododendrites</a:t>
            </a:r>
            <a:r>
              <a:rPr lang="en-US" dirty="0"/>
              <a:t>, CC BY-SA 4.0 &lt;https://creativecommons.org/licenses/by-sa/4.0&gt;, via Wikimedia Commons</a:t>
            </a:r>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7</a:t>
            </a:fld>
            <a:endParaRPr lang="en-US"/>
          </a:p>
        </p:txBody>
      </p:sp>
    </p:spTree>
    <p:extLst>
      <p:ext uri="{BB962C8B-B14F-4D97-AF65-F5344CB8AC3E}">
        <p14:creationId xmlns:p14="http://schemas.microsoft.com/office/powerpoint/2010/main" val="192012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sz="1200" b="0" i="0" kern="1200" dirty="0">
                <a:solidFill>
                  <a:srgbClr val="363636"/>
                </a:solidFill>
                <a:effectLst/>
                <a:latin typeface="Helvetica" panose="020B0604020202020204" pitchFamily="34" charset="0"/>
                <a:ea typeface="+mn-ea"/>
                <a:cs typeface="+mn-cs"/>
              </a:rPr>
              <a:t>TEACHER NOTES: At this point we want to give students some data to explore. Pass out the handout (must be color printed) and have student do some ”notice and wonder”. At this point you may have students ask how we know about the age of rocks. This is a great question and one you should definitely engage with if it comes up. However, this is not something we take up in this unit as it is beyond the scope of the Living Earth class. You can decide how you want to finesse this without shutting kids down. Here is an article that goes over many techniques related to dating rocks: https://</a:t>
            </a:r>
            <a:r>
              <a:rPr lang="en-US" sz="1200" b="0" i="0" kern="1200" dirty="0" err="1">
                <a:solidFill>
                  <a:srgbClr val="363636"/>
                </a:solidFill>
                <a:effectLst/>
                <a:latin typeface="Helvetica" panose="020B0604020202020204" pitchFamily="34" charset="0"/>
                <a:ea typeface="+mn-ea"/>
                <a:cs typeface="+mn-cs"/>
              </a:rPr>
              <a:t>www.nature.com</a:t>
            </a:r>
            <a:r>
              <a:rPr lang="en-US" sz="1200" b="0" i="0" kern="1200" dirty="0">
                <a:solidFill>
                  <a:srgbClr val="363636"/>
                </a:solidFill>
                <a:effectLst/>
                <a:latin typeface="Helvetica" panose="020B0604020202020204" pitchFamily="34" charset="0"/>
                <a:ea typeface="+mn-ea"/>
                <a:cs typeface="+mn-cs"/>
              </a:rPr>
              <a:t>/</a:t>
            </a:r>
            <a:r>
              <a:rPr lang="en-US" sz="1200" b="0" i="0" kern="1200" dirty="0" err="1">
                <a:solidFill>
                  <a:srgbClr val="363636"/>
                </a:solidFill>
                <a:effectLst/>
                <a:latin typeface="Helvetica" panose="020B0604020202020204" pitchFamily="34" charset="0"/>
                <a:ea typeface="+mn-ea"/>
                <a:cs typeface="+mn-cs"/>
              </a:rPr>
              <a:t>scitable</a:t>
            </a:r>
            <a:r>
              <a:rPr lang="en-US" sz="1200" b="0" i="0" kern="1200" dirty="0">
                <a:solidFill>
                  <a:srgbClr val="363636"/>
                </a:solidFill>
                <a:effectLst/>
                <a:latin typeface="Helvetica" panose="020B0604020202020204" pitchFamily="34" charset="0"/>
                <a:ea typeface="+mn-ea"/>
                <a:cs typeface="+mn-cs"/>
              </a:rPr>
              <a:t>/knowledge/library/dating-rocks-and-fossils-using-geologic-methods-107924044/</a:t>
            </a:r>
          </a:p>
          <a:p>
            <a:r>
              <a:rPr lang="en-US" sz="1200" b="0" i="0" kern="1200" dirty="0">
                <a:solidFill>
                  <a:srgbClr val="363636"/>
                </a:solidFill>
                <a:effectLst/>
                <a:latin typeface="Helvetica" panose="020B0604020202020204" pitchFamily="34" charset="0"/>
                <a:ea typeface="+mn-ea"/>
                <a:cs typeface="+mn-cs"/>
              </a:rPr>
              <a:t>Use this article to review yourself if you’d like and/or decide what ideas to bring in. If your students are asking “how do we know” questions that is GREAT and something we want to consider even if we don’t always have time to go into all of it. </a:t>
            </a:r>
          </a:p>
          <a:p>
            <a:endParaRPr lang="en-US" sz="1200" b="0" i="0" kern="1200" dirty="0">
              <a:solidFill>
                <a:srgbClr val="363636"/>
              </a:solidFill>
              <a:effectLst/>
              <a:latin typeface="Helvetica" panose="020B0604020202020204" pitchFamily="34" charset="0"/>
              <a:ea typeface="+mn-ea"/>
              <a:cs typeface="+mn-cs"/>
            </a:endParaRPr>
          </a:p>
          <a:p>
            <a:r>
              <a:rPr lang="en-US" sz="1200" b="0" i="0" kern="1200" dirty="0">
                <a:solidFill>
                  <a:srgbClr val="363636"/>
                </a:solidFill>
                <a:effectLst/>
                <a:latin typeface="Helvetica" panose="020B0604020202020204" pitchFamily="34" charset="0"/>
                <a:ea typeface="+mn-ea"/>
                <a:cs typeface="+mn-cs"/>
              </a:rPr>
              <a:t>SOURCES:</a:t>
            </a:r>
          </a:p>
          <a:p>
            <a:endParaRPr lang="en-US" sz="1200" b="0" i="0" kern="1200" dirty="0">
              <a:solidFill>
                <a:srgbClr val="363636"/>
              </a:solidFill>
              <a:effectLst/>
              <a:latin typeface="Helvetica" panose="020B0604020202020204" pitchFamily="34" charset="0"/>
              <a:ea typeface="+mn-ea"/>
              <a:cs typeface="+mn-cs"/>
            </a:endParaRPr>
          </a:p>
          <a:p>
            <a:r>
              <a:rPr lang="en-US" sz="1200" b="0" i="0" kern="1200" dirty="0">
                <a:solidFill>
                  <a:srgbClr val="363636"/>
                </a:solidFill>
                <a:effectLst/>
                <a:latin typeface="Helvetica" panose="020B0604020202020204" pitchFamily="34" charset="0"/>
                <a:ea typeface="+mn-ea"/>
                <a:cs typeface="+mn-cs"/>
              </a:rPr>
              <a:t>Image: Age of Oceanic Lithosphere</a:t>
            </a:r>
          </a:p>
          <a:p>
            <a:r>
              <a:rPr lang="en-US" sz="1200" b="0" i="0" kern="1200" dirty="0">
                <a:solidFill>
                  <a:srgbClr val="363636"/>
                </a:solidFill>
                <a:effectLst/>
                <a:latin typeface="Helvetica" panose="020B0604020202020204" pitchFamily="34" charset="0"/>
                <a:ea typeface="+mn-ea"/>
                <a:cs typeface="+mn-cs"/>
              </a:rPr>
              <a:t>URL: https://www.ngdc.noaa.gov/mgg/ocean_age/data/2008/ngdc-generated_images/whole_world/2008_age_of_oceans_plates.pdf</a:t>
            </a:r>
          </a:p>
          <a:p>
            <a:r>
              <a:rPr lang="en-US" sz="1200" b="0" i="0" kern="1200" dirty="0">
                <a:solidFill>
                  <a:srgbClr val="363636"/>
                </a:solidFill>
                <a:effectLst/>
                <a:latin typeface="Helvetica" panose="020B0604020202020204" pitchFamily="34" charset="0"/>
                <a:ea typeface="+mn-ea"/>
                <a:cs typeface="+mn-cs"/>
              </a:rPr>
              <a:t>Attribution: </a:t>
            </a:r>
            <a:r>
              <a:rPr lang="en-US" b="0" i="0" dirty="0">
                <a:solidFill>
                  <a:srgbClr val="363636"/>
                </a:solidFill>
                <a:effectLst/>
                <a:latin typeface="Helvetica" panose="020B0604020202020204" pitchFamily="34" charset="0"/>
              </a:rPr>
              <a:t>Mr. Elliot Lim, CIRES &amp; NOAA/NCEI</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Notice:</a:t>
            </a:r>
          </a:p>
          <a:p>
            <a:pPr lvl="0"/>
            <a:r>
              <a:rPr lang="en-US" sz="1200" kern="1200" dirty="0">
                <a:solidFill>
                  <a:schemeClr val="tx1"/>
                </a:solidFill>
                <a:effectLst/>
                <a:latin typeface="+mn-lt"/>
                <a:ea typeface="+mn-ea"/>
                <a:cs typeface="+mn-cs"/>
              </a:rPr>
              <a:t>New oceanic crust is always found along a plate boundary.</a:t>
            </a:r>
          </a:p>
          <a:p>
            <a:pPr lvl="1"/>
            <a:r>
              <a:rPr lang="en-US" sz="1200" kern="1200" dirty="0">
                <a:solidFill>
                  <a:schemeClr val="tx1"/>
                </a:solidFill>
                <a:effectLst/>
                <a:latin typeface="+mn-lt"/>
                <a:ea typeface="+mn-ea"/>
                <a:cs typeface="+mn-cs"/>
              </a:rPr>
              <a:t>But not along all plate boundaries.</a:t>
            </a:r>
          </a:p>
          <a:p>
            <a:pPr lvl="0"/>
            <a:r>
              <a:rPr lang="en-US" sz="1200" kern="1200" dirty="0">
                <a:solidFill>
                  <a:schemeClr val="tx1"/>
                </a:solidFill>
                <a:effectLst/>
                <a:latin typeface="+mn-lt"/>
                <a:ea typeface="+mn-ea"/>
                <a:cs typeface="+mn-cs"/>
              </a:rPr>
              <a:t>The youngest ocean crust is generally located near the center of the oceans, and the crust gets older on each side, toward the continents.</a:t>
            </a:r>
          </a:p>
          <a:p>
            <a:pPr lvl="0"/>
            <a:r>
              <a:rPr lang="en-US" sz="1200" kern="1200" dirty="0">
                <a:solidFill>
                  <a:schemeClr val="tx1"/>
                </a:solidFill>
                <a:effectLst/>
                <a:latin typeface="+mn-lt"/>
                <a:ea typeface="+mn-ea"/>
                <a:cs typeface="+mn-cs"/>
              </a:rPr>
              <a:t>Oceanic crust ranges in age from new (0 MYA) to about 220-280 MYA.</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27</a:t>
            </a:fld>
            <a:endParaRPr lang="en-US"/>
          </a:p>
        </p:txBody>
      </p:sp>
    </p:spTree>
    <p:extLst>
      <p:ext uri="{BB962C8B-B14F-4D97-AF65-F5344CB8AC3E}">
        <p14:creationId xmlns:p14="http://schemas.microsoft.com/office/powerpoint/2010/main" val="2368735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NOTES: Next we ask students to look at the age of continents. NOTE: the timescale on this figure. You will likely need to help students notice that 3000 MILLION is the same as 3 BILLION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Notice:</a:t>
            </a:r>
          </a:p>
          <a:p>
            <a:pPr lvl="0"/>
            <a:r>
              <a:rPr lang="en-US" sz="1200" kern="1200" dirty="0">
                <a:solidFill>
                  <a:schemeClr val="tx1"/>
                </a:solidFill>
                <a:effectLst/>
                <a:latin typeface="+mn-lt"/>
                <a:ea typeface="+mn-ea"/>
                <a:cs typeface="+mn-cs"/>
              </a:rPr>
              <a:t>Continental crust ranges in age from new (0 MYA) to 3500 MYA.</a:t>
            </a:r>
          </a:p>
          <a:p>
            <a:pPr lvl="1"/>
            <a:r>
              <a:rPr lang="en-US" sz="1200" kern="1200" dirty="0">
                <a:solidFill>
                  <a:schemeClr val="tx1"/>
                </a:solidFill>
                <a:effectLst/>
                <a:latin typeface="+mn-lt"/>
                <a:ea typeface="+mn-ea"/>
                <a:cs typeface="+mn-cs"/>
              </a:rPr>
              <a:t>Continental crust is mostly much older than oceanic crust.</a:t>
            </a:r>
          </a:p>
          <a:p>
            <a:pPr lvl="0"/>
            <a:r>
              <a:rPr lang="en-US" sz="1200" kern="1200" dirty="0">
                <a:solidFill>
                  <a:schemeClr val="tx1"/>
                </a:solidFill>
                <a:effectLst/>
                <a:latin typeface="+mn-lt"/>
                <a:ea typeface="+mn-ea"/>
                <a:cs typeface="+mn-cs"/>
              </a:rPr>
              <a:t>The oldest continental crust is mostly located toward the middle of continents, with less old crust surrounding it.</a:t>
            </a:r>
          </a:p>
          <a:p>
            <a:pPr lvl="1"/>
            <a:r>
              <a:rPr lang="en-US" sz="1200" kern="1200" dirty="0">
                <a:solidFill>
                  <a:schemeClr val="tx1"/>
                </a:solidFill>
                <a:effectLst/>
                <a:latin typeface="+mn-lt"/>
                <a:ea typeface="+mn-ea"/>
                <a:cs typeface="+mn-cs"/>
              </a:rPr>
              <a:t>The pattern isn’t very clear, and it doesn’t occur everywhere, but it is almost as if the oldest crust is in the middle of continents, and the crust gets younger as you move away from the middle toward the oceanic crust.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28</a:t>
            </a:fld>
            <a:endParaRPr lang="en-US"/>
          </a:p>
        </p:txBody>
      </p:sp>
    </p:spTree>
    <p:extLst>
      <p:ext uri="{BB962C8B-B14F-4D97-AF65-F5344CB8AC3E}">
        <p14:creationId xmlns:p14="http://schemas.microsoft.com/office/powerpoint/2010/main" val="628683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sz="1200" b="0" i="0" kern="1200" dirty="0">
                <a:solidFill>
                  <a:srgbClr val="363636"/>
                </a:solidFill>
                <a:effectLst/>
                <a:latin typeface="Helvetica" panose="020B0604020202020204" pitchFamily="34" charset="0"/>
                <a:ea typeface="+mn-ea"/>
                <a:cs typeface="+mn-cs"/>
              </a:rPr>
              <a:t>TEACHER NOTES: We suggest a simple popcorn or round robin share-out here. The students can keep sharing ideas until nothing new is coming up. The main ideas you want to be probing for are about the relative age of the oceanic versus the continental crust. You may need to really make sure that students are attending very carefully to the timescales on each of these maps. You also want to be attending to the positions of the age distribution. In other words, where on the maps is the youngest versus the oldest rock. </a:t>
            </a:r>
          </a:p>
          <a:p>
            <a:endParaRPr lang="en-US" sz="1200" b="0" i="0" kern="1200" dirty="0">
              <a:solidFill>
                <a:srgbClr val="363636"/>
              </a:solidFill>
              <a:effectLst/>
              <a:latin typeface="Helvetica" panose="020B0604020202020204" pitchFamily="34" charset="0"/>
              <a:ea typeface="+mn-ea"/>
              <a:cs typeface="+mn-cs"/>
            </a:endParaRPr>
          </a:p>
          <a:p>
            <a:endParaRPr lang="en-US" sz="1200" b="0" i="0" kern="1200" dirty="0">
              <a:solidFill>
                <a:srgbClr val="363636"/>
              </a:solidFill>
              <a:effectLst/>
              <a:latin typeface="Helvetica" panose="020B0604020202020204" pitchFamily="34" charset="0"/>
              <a:ea typeface="+mn-ea"/>
              <a:cs typeface="+mn-cs"/>
            </a:endParaRPr>
          </a:p>
          <a:p>
            <a:r>
              <a:rPr lang="en-US" sz="1200" b="0" i="0" kern="1200" dirty="0">
                <a:solidFill>
                  <a:srgbClr val="363636"/>
                </a:solidFill>
                <a:effectLst/>
                <a:latin typeface="Helvetica" panose="020B0604020202020204" pitchFamily="34" charset="0"/>
                <a:ea typeface="+mn-ea"/>
                <a:cs typeface="+mn-cs"/>
              </a:rPr>
              <a:t>SOURCES:</a:t>
            </a:r>
          </a:p>
          <a:p>
            <a:endParaRPr lang="en-US" sz="1200" b="0" i="0" kern="1200" dirty="0">
              <a:solidFill>
                <a:srgbClr val="363636"/>
              </a:solidFill>
              <a:effectLst/>
              <a:latin typeface="Helvetica" panose="020B0604020202020204" pitchFamily="34" charset="0"/>
              <a:ea typeface="+mn-ea"/>
              <a:cs typeface="+mn-cs"/>
            </a:endParaRPr>
          </a:p>
          <a:p>
            <a:r>
              <a:rPr lang="en-US" sz="1200" b="0" i="0" kern="1200" dirty="0">
                <a:solidFill>
                  <a:srgbClr val="363636"/>
                </a:solidFill>
                <a:effectLst/>
                <a:latin typeface="Helvetica" panose="020B0604020202020204" pitchFamily="34" charset="0"/>
                <a:ea typeface="+mn-ea"/>
                <a:cs typeface="+mn-cs"/>
              </a:rPr>
              <a:t>Image: Age of Oceanic Lithosphere</a:t>
            </a:r>
          </a:p>
          <a:p>
            <a:r>
              <a:rPr lang="en-US" sz="1200" b="0" i="0" kern="1200" dirty="0">
                <a:solidFill>
                  <a:srgbClr val="363636"/>
                </a:solidFill>
                <a:effectLst/>
                <a:latin typeface="Helvetica" panose="020B0604020202020204" pitchFamily="34" charset="0"/>
                <a:ea typeface="+mn-ea"/>
                <a:cs typeface="+mn-cs"/>
              </a:rPr>
              <a:t>URL: https://www.ngdc.noaa.gov/mgg/ocean_age/data/2008/ngdc-generated_images/whole_world/2008_age_of_oceans_plates.pdf</a:t>
            </a:r>
          </a:p>
          <a:p>
            <a:r>
              <a:rPr lang="en-US" sz="1200" b="0" i="0" kern="1200" dirty="0">
                <a:solidFill>
                  <a:srgbClr val="363636"/>
                </a:solidFill>
                <a:effectLst/>
                <a:latin typeface="Helvetica" panose="020B0604020202020204" pitchFamily="34" charset="0"/>
                <a:ea typeface="+mn-ea"/>
                <a:cs typeface="+mn-cs"/>
              </a:rPr>
              <a:t>Attribution: </a:t>
            </a:r>
            <a:r>
              <a:rPr lang="en-US" b="0" i="0" dirty="0">
                <a:solidFill>
                  <a:srgbClr val="363636"/>
                </a:solidFill>
                <a:effectLst/>
                <a:latin typeface="Helvetica" panose="020B0604020202020204" pitchFamily="34" charset="0"/>
              </a:rPr>
              <a:t>Mr. Elliot Lim, CIRES &amp; NOAA/NCEI</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29</a:t>
            </a:fld>
            <a:endParaRPr lang="en-US"/>
          </a:p>
        </p:txBody>
      </p:sp>
    </p:spTree>
    <p:extLst>
      <p:ext uri="{BB962C8B-B14F-4D97-AF65-F5344CB8AC3E}">
        <p14:creationId xmlns:p14="http://schemas.microsoft.com/office/powerpoint/2010/main" val="1143584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This is meant to serve as a transition after students have shared their ideas. If students say something like this themselves, feel free to skip. </a:t>
            </a:r>
          </a:p>
        </p:txBody>
      </p:sp>
      <p:sp>
        <p:nvSpPr>
          <p:cNvPr id="4" name="Slide Number Placeholder 3"/>
          <p:cNvSpPr>
            <a:spLocks noGrp="1"/>
          </p:cNvSpPr>
          <p:nvPr>
            <p:ph type="sldNum" sz="quarter" idx="5"/>
          </p:nvPr>
        </p:nvSpPr>
        <p:spPr/>
        <p:txBody>
          <a:bodyPr/>
          <a:lstStyle/>
          <a:p>
            <a:fld id="{E85135F7-F3E7-45B8-BA64-443E5B646829}" type="slidenum">
              <a:rPr lang="en-US" smtClean="0"/>
              <a:t>30</a:t>
            </a:fld>
            <a:endParaRPr lang="en-US"/>
          </a:p>
        </p:txBody>
      </p:sp>
    </p:spTree>
    <p:extLst>
      <p:ext uri="{BB962C8B-B14F-4D97-AF65-F5344CB8AC3E}">
        <p14:creationId xmlns:p14="http://schemas.microsoft.com/office/powerpoint/2010/main" val="2759414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US" sz="1400" dirty="0"/>
              <a:t>TEACHER NOTES: Recall that we essentially gave the original question to the students so this is an opportunity to pull out more specific wording from them based on the phenomena related to the crust age maps. Something like:</a:t>
            </a:r>
          </a:p>
          <a:p>
            <a:pPr marL="0" indent="0">
              <a:spcBef>
                <a:spcPts val="0"/>
              </a:spcBef>
              <a:buNone/>
            </a:pPr>
            <a:endParaRPr lang="en-US" sz="1200" dirty="0"/>
          </a:p>
          <a:p>
            <a:pPr marL="0" indent="0">
              <a:spcBef>
                <a:spcPts val="0"/>
              </a:spcBef>
              <a:buNone/>
            </a:pPr>
            <a:r>
              <a:rPr lang="en-US" sz="1200" dirty="0"/>
              <a:t>”What explains the patterns of crust age across the earth and what does that have to do with continent formation?"</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31</a:t>
            </a:fld>
            <a:endParaRPr lang="en-US"/>
          </a:p>
        </p:txBody>
      </p:sp>
    </p:spTree>
    <p:extLst>
      <p:ext uri="{BB962C8B-B14F-4D97-AF65-F5344CB8AC3E}">
        <p14:creationId xmlns:p14="http://schemas.microsoft.com/office/powerpoint/2010/main" val="3581077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In this move you now turn some of the observations students have made on the maps into more specific questions to guide our continuing work. You can have kids come up with these or give them, but we want something like these questions on the table as they will guide the next few steps. If you choose to give them the questions, please make sure you provide enough time for the students to process the ideas and perhaps discuss them. </a:t>
            </a:r>
          </a:p>
        </p:txBody>
      </p:sp>
      <p:sp>
        <p:nvSpPr>
          <p:cNvPr id="4" name="Slide Number Placeholder 3"/>
          <p:cNvSpPr>
            <a:spLocks noGrp="1"/>
          </p:cNvSpPr>
          <p:nvPr>
            <p:ph type="sldNum" sz="quarter" idx="5"/>
          </p:nvPr>
        </p:nvSpPr>
        <p:spPr/>
        <p:txBody>
          <a:bodyPr/>
          <a:lstStyle/>
          <a:p>
            <a:fld id="{E85135F7-F3E7-45B8-BA64-443E5B646829}" type="slidenum">
              <a:rPr lang="en-US" smtClean="0"/>
              <a:t>32</a:t>
            </a:fld>
            <a:endParaRPr lang="en-US"/>
          </a:p>
        </p:txBody>
      </p:sp>
    </p:spTree>
    <p:extLst>
      <p:ext uri="{BB962C8B-B14F-4D97-AF65-F5344CB8AC3E}">
        <p14:creationId xmlns:p14="http://schemas.microsoft.com/office/powerpoint/2010/main" val="2313661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This slide is a transition from the last learning segment in preparation for going a bit deeper on the plates and how they move. It is a good time to review what you have already figured out and added to the model. Remember to swap out the language of the questions from the last learning segment if you had your students generate them. </a:t>
            </a:r>
          </a:p>
        </p:txBody>
      </p:sp>
      <p:sp>
        <p:nvSpPr>
          <p:cNvPr id="4" name="Slide Number Placeholder 3"/>
          <p:cNvSpPr>
            <a:spLocks noGrp="1"/>
          </p:cNvSpPr>
          <p:nvPr>
            <p:ph type="sldNum" sz="quarter" idx="5"/>
          </p:nvPr>
        </p:nvSpPr>
        <p:spPr/>
        <p:txBody>
          <a:bodyPr/>
          <a:lstStyle/>
          <a:p>
            <a:fld id="{E85135F7-F3E7-45B8-BA64-443E5B646829}" type="slidenum">
              <a:rPr lang="en-US" smtClean="0"/>
              <a:t>35</a:t>
            </a:fld>
            <a:endParaRPr lang="en-US"/>
          </a:p>
        </p:txBody>
      </p:sp>
    </p:spTree>
    <p:extLst>
      <p:ext uri="{BB962C8B-B14F-4D97-AF65-F5344CB8AC3E}">
        <p14:creationId xmlns:p14="http://schemas.microsoft.com/office/powerpoint/2010/main" val="2403845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We begin our study of plates and their movements with a quick foray into how scientists track the movements of plates. </a:t>
            </a:r>
          </a:p>
          <a:p>
            <a:endParaRPr lang="en-US" dirty="0"/>
          </a:p>
          <a:p>
            <a:endParaRPr lang="en-US" dirty="0"/>
          </a:p>
          <a:p>
            <a:r>
              <a:rPr lang="en-US" dirty="0"/>
              <a:t>SOURCES:</a:t>
            </a:r>
          </a:p>
          <a:p>
            <a:endParaRPr lang="en-US" dirty="0"/>
          </a:p>
          <a:p>
            <a:r>
              <a:rPr lang="en-US" dirty="0"/>
              <a:t>Images from UNAVCO educational video (NSF project, public usage)</a:t>
            </a:r>
          </a:p>
          <a:p>
            <a:r>
              <a:rPr lang="en-US" dirty="0"/>
              <a:t>URL: https://www.youtube.com/watch?v=BCK5Zj--w7w&amp;list=PLzmugeDoplFOAgD_N-rBdvOTIOQt8hv8l</a:t>
            </a:r>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36</a:t>
            </a:fld>
            <a:endParaRPr lang="en-US"/>
          </a:p>
        </p:txBody>
      </p:sp>
    </p:spTree>
    <p:extLst>
      <p:ext uri="{BB962C8B-B14F-4D97-AF65-F5344CB8AC3E}">
        <p14:creationId xmlns:p14="http://schemas.microsoft.com/office/powerpoint/2010/main" val="1357954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We begin our study of plates and their movements with a quick foray into how scientists track the movements of plates. </a:t>
            </a:r>
          </a:p>
          <a:p>
            <a:endParaRPr lang="en-US" dirty="0"/>
          </a:p>
          <a:p>
            <a:endParaRPr lang="en-US" dirty="0"/>
          </a:p>
          <a:p>
            <a:r>
              <a:rPr lang="en-US" dirty="0"/>
              <a:t>SOURCES:</a:t>
            </a:r>
          </a:p>
          <a:p>
            <a:endParaRPr lang="en-US" dirty="0"/>
          </a:p>
          <a:p>
            <a:r>
              <a:rPr lang="en-US" dirty="0"/>
              <a:t>Left image (GPS satellites etc.) from UNAVCO educational poster (NSF project)</a:t>
            </a:r>
          </a:p>
          <a:p>
            <a:r>
              <a:rPr lang="en-US" dirty="0"/>
              <a:t>URL: https://www.unavco.org/education/education-resources/posters/#whatgpscantellus</a:t>
            </a:r>
          </a:p>
          <a:p>
            <a:r>
              <a:rPr lang="en-US" dirty="0"/>
              <a:t>Attribution: Public Domain</a:t>
            </a:r>
          </a:p>
          <a:p>
            <a:endParaRPr lang="en-US" dirty="0"/>
          </a:p>
          <a:p>
            <a:endParaRPr lang="en-US" dirty="0"/>
          </a:p>
          <a:p>
            <a:r>
              <a:rPr lang="en-US" dirty="0"/>
              <a:t>Right image from UNAVCO educational video (NSF project, public usage)</a:t>
            </a:r>
          </a:p>
          <a:p>
            <a:r>
              <a:rPr lang="en-US" dirty="0"/>
              <a:t>URL: https://www.youtube.com/watch?v=BCK5Zj--w7w&amp;list=PLzmugeDoplFOAgD_N-rBdvOTIOQt8hv8l</a:t>
            </a:r>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37</a:t>
            </a:fld>
            <a:endParaRPr lang="en-US"/>
          </a:p>
        </p:txBody>
      </p:sp>
    </p:spTree>
    <p:extLst>
      <p:ext uri="{BB962C8B-B14F-4D97-AF65-F5344CB8AC3E}">
        <p14:creationId xmlns:p14="http://schemas.microsoft.com/office/powerpoint/2010/main" val="3605720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We begin our study of plates and their movements with a quick foray into how scientists track the movements of plates. </a:t>
            </a:r>
          </a:p>
          <a:p>
            <a:endParaRPr lang="en-US" dirty="0"/>
          </a:p>
          <a:p>
            <a:r>
              <a:rPr lang="en-US" dirty="0"/>
              <a:t>SOURCES: </a:t>
            </a:r>
          </a:p>
          <a:p>
            <a:endParaRPr lang="en-US" dirty="0"/>
          </a:p>
          <a:p>
            <a:r>
              <a:rPr lang="en-US" dirty="0"/>
              <a:t>Image: Penny</a:t>
            </a:r>
          </a:p>
          <a:p>
            <a:r>
              <a:rPr lang="en-US" dirty="0"/>
              <a:t>URL: https://commons.wikimedia.org/wiki/File:1990-issue_US_Penny_obverse_2.jpg</a:t>
            </a:r>
          </a:p>
          <a:p>
            <a:r>
              <a:rPr lang="en-US" dirty="0"/>
              <a:t>Attribution: Daniel </a:t>
            </a:r>
            <a:r>
              <a:rPr lang="en-US" dirty="0" err="1"/>
              <a:t>Schwen</a:t>
            </a:r>
            <a:r>
              <a:rPr lang="en-US" dirty="0"/>
              <a:t>, Public domain, via Wikimedia Commons</a:t>
            </a:r>
          </a:p>
          <a:p>
            <a:endParaRPr lang="en-US" dirty="0"/>
          </a:p>
          <a:p>
            <a:r>
              <a:rPr lang="en-US" dirty="0"/>
              <a:t>Image: Ruler</a:t>
            </a:r>
          </a:p>
          <a:p>
            <a:r>
              <a:rPr lang="en-US" dirty="0"/>
              <a:t>URL: Wikimedia commons: https://commons.wikimedia.org/wiki/File:Ruler_with_millimeter_and_centimeter_marks.png</a:t>
            </a:r>
          </a:p>
          <a:p>
            <a:r>
              <a:rPr lang="en-US" dirty="0"/>
              <a:t>Attribution: https://commons.wikimedia.org/wiki/User:Dnu72, CC BY-SA 4.0 &lt;https://creativecommons.org/licenses/by-sa/4.0&gt;, via Wikimedia Commons</a:t>
            </a:r>
          </a:p>
          <a:p>
            <a:endParaRPr lang="en-US" dirty="0"/>
          </a:p>
          <a:p>
            <a:r>
              <a:rPr lang="en-US" dirty="0"/>
              <a:t>A Penny’s diameter is about 19 mm.</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38</a:t>
            </a:fld>
            <a:endParaRPr lang="en-US"/>
          </a:p>
        </p:txBody>
      </p:sp>
    </p:spTree>
    <p:extLst>
      <p:ext uri="{BB962C8B-B14F-4D97-AF65-F5344CB8AC3E}">
        <p14:creationId xmlns:p14="http://schemas.microsoft.com/office/powerpoint/2010/main" val="295182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This brings us back to where we started with “Formation of the Earth” unit and the model development we did around how the Earth formed. </a:t>
            </a:r>
          </a:p>
          <a:p>
            <a:endParaRPr lang="en-US" dirty="0"/>
          </a:p>
          <a:p>
            <a:endParaRPr lang="en-US" dirty="0"/>
          </a:p>
          <a:p>
            <a:endParaRPr lang="en-US" dirty="0"/>
          </a:p>
          <a:p>
            <a:r>
              <a:rPr lang="en-US" dirty="0"/>
              <a:t>SOURCES:</a:t>
            </a:r>
          </a:p>
          <a:p>
            <a:r>
              <a:rPr lang="en-US" dirty="0"/>
              <a:t>Image: Sedimentary Rock</a:t>
            </a:r>
          </a:p>
          <a:p>
            <a:r>
              <a:rPr lang="en-US" dirty="0"/>
              <a:t>UrL: https://upload.wikimedia.org/wikipedia/commons/f/fe/Layers_of_sedimentary_rock_in_Makhtesh_Ramon_%2850749%29.jpg</a:t>
            </a:r>
          </a:p>
          <a:p>
            <a:r>
              <a:rPr lang="en-US" dirty="0"/>
              <a:t>Attribution: </a:t>
            </a:r>
            <a:r>
              <a:rPr lang="en-US" dirty="0" err="1"/>
              <a:t>Rhododendrites</a:t>
            </a:r>
            <a:r>
              <a:rPr lang="en-US" dirty="0"/>
              <a:t>, CC BY-SA 4.0 &lt;https://creativecommons.org/licenses/by-sa/4.0&gt;, via Wikimedia Commons</a:t>
            </a:r>
          </a:p>
          <a:p>
            <a:endParaRPr lang="en-US" dirty="0"/>
          </a:p>
          <a:p>
            <a:r>
              <a:rPr lang="en-US" dirty="0"/>
              <a:t>Animation removed</a:t>
            </a:r>
          </a:p>
        </p:txBody>
      </p:sp>
      <p:sp>
        <p:nvSpPr>
          <p:cNvPr id="4" name="Slide Number Placeholder 3"/>
          <p:cNvSpPr>
            <a:spLocks noGrp="1"/>
          </p:cNvSpPr>
          <p:nvPr>
            <p:ph type="sldNum" sz="quarter" idx="5"/>
          </p:nvPr>
        </p:nvSpPr>
        <p:spPr/>
        <p:txBody>
          <a:bodyPr/>
          <a:lstStyle/>
          <a:p>
            <a:fld id="{E85135F7-F3E7-45B8-BA64-443E5B646829}" type="slidenum">
              <a:rPr lang="en-US" smtClean="0"/>
              <a:t>8</a:t>
            </a:fld>
            <a:endParaRPr lang="en-US"/>
          </a:p>
        </p:txBody>
      </p:sp>
    </p:spTree>
    <p:extLst>
      <p:ext uri="{BB962C8B-B14F-4D97-AF65-F5344CB8AC3E}">
        <p14:creationId xmlns:p14="http://schemas.microsoft.com/office/powerpoint/2010/main" val="3845280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There is a fair bit to unpack about this figure but don’t feel you need to dwell on this for too long. Basically what we want out of this slide is for students to notice that the movement is fairly chaotic in preparation to make the point that because the plate movement is not uniform it means that there is a lot going on at plate boundaries. We want students to come to the idea that plates are moving in a lot of different ways. </a:t>
            </a:r>
          </a:p>
          <a:p>
            <a:endParaRPr lang="en-US" dirty="0"/>
          </a:p>
          <a:p>
            <a:r>
              <a:rPr lang="en-US" dirty="0"/>
              <a:t>SOURCES:</a:t>
            </a:r>
          </a:p>
          <a:p>
            <a:endParaRPr lang="en-US" dirty="0"/>
          </a:p>
          <a:p>
            <a:r>
              <a:rPr lang="en-US" dirty="0"/>
              <a:t>Image: Map of tectonic plate velocity vectors</a:t>
            </a:r>
          </a:p>
          <a:p>
            <a:r>
              <a:rPr lang="en-US" dirty="0"/>
              <a:t>URL: https://www.unavco.org/software/visualization/GPS-Velocity-Viewer/GPS-Velocity-Viewer.html</a:t>
            </a:r>
          </a:p>
          <a:p>
            <a:endParaRPr lang="en-US" dirty="0"/>
          </a:p>
          <a:p>
            <a:r>
              <a:rPr lang="en-US" dirty="0"/>
              <a:t>GNSS Data Source: African, GEM GSRM [all movement vectors are in relation to Africa]</a:t>
            </a:r>
          </a:p>
          <a:p>
            <a:r>
              <a:rPr lang="en-US" dirty="0"/>
              <a:t>Vector length 1x</a:t>
            </a:r>
          </a:p>
          <a:p>
            <a:r>
              <a:rPr lang="en-US" dirty="0"/>
              <a:t>Show 1 in 20 data stations.</a:t>
            </a:r>
          </a:p>
        </p:txBody>
      </p:sp>
      <p:sp>
        <p:nvSpPr>
          <p:cNvPr id="4" name="Slide Number Placeholder 3"/>
          <p:cNvSpPr>
            <a:spLocks noGrp="1"/>
          </p:cNvSpPr>
          <p:nvPr>
            <p:ph type="sldNum" sz="quarter" idx="5"/>
          </p:nvPr>
        </p:nvSpPr>
        <p:spPr/>
        <p:txBody>
          <a:bodyPr/>
          <a:lstStyle/>
          <a:p>
            <a:fld id="{E85135F7-F3E7-45B8-BA64-443E5B646829}" type="slidenum">
              <a:rPr lang="en-US" smtClean="0"/>
              <a:t>39</a:t>
            </a:fld>
            <a:endParaRPr lang="en-US"/>
          </a:p>
        </p:txBody>
      </p:sp>
    </p:spTree>
    <p:extLst>
      <p:ext uri="{BB962C8B-B14F-4D97-AF65-F5344CB8AC3E}">
        <p14:creationId xmlns:p14="http://schemas.microsoft.com/office/powerpoint/2010/main" val="1704764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Based on what students noticed from the last slide we can help them label these different types of movement. THE IDEAS ABOUT PLATE MOVEMENTS SHOULD HAVE ALREADY COME UP IN DISCUSSION. So this is not a lecture on plate boundaries just a moment to take stock and provide some labels. Make sure to emphasize the point on the right of the slide. Focus on the Nazca plate. You can see it is diverging on the left, converging with S. America on the right, so it must be transforming along the north and south parts of the boundary. You may want to animate this slide. </a:t>
            </a:r>
          </a:p>
          <a:p>
            <a:endParaRPr lang="en-US" dirty="0"/>
          </a:p>
          <a:p>
            <a:r>
              <a:rPr lang="en-US" dirty="0"/>
              <a:t>SOURCES:</a:t>
            </a:r>
          </a:p>
          <a:p>
            <a:endParaRPr lang="en-US" dirty="0"/>
          </a:p>
          <a:p>
            <a:r>
              <a:rPr lang="en-US" dirty="0"/>
              <a:t>Image: Map of plate velocity vector</a:t>
            </a:r>
          </a:p>
          <a:p>
            <a:r>
              <a:rPr lang="en-US" dirty="0"/>
              <a:t>URL: https://www.unavco.org/software/visualization/GPS-Velocity-Viewer/GPS-Velocity-Viewer.html</a:t>
            </a:r>
          </a:p>
          <a:p>
            <a:endParaRPr lang="en-US" dirty="0"/>
          </a:p>
          <a:p>
            <a:r>
              <a:rPr lang="en-US" dirty="0"/>
              <a:t>Image: Diverging Plates</a:t>
            </a:r>
          </a:p>
          <a:p>
            <a:r>
              <a:rPr lang="en-US" dirty="0"/>
              <a:t>URL: https://upload.wikimedia.org/wikipedia/commons/d/d9/Continental-continental_constructive_plate_boundary.svg</a:t>
            </a:r>
          </a:p>
          <a:p>
            <a:r>
              <a:rPr lang="en-US" dirty="0"/>
              <a:t>Attribution: </a:t>
            </a:r>
            <a:r>
              <a:rPr lang="en-US" dirty="0" err="1"/>
              <a:t>domdomegg</a:t>
            </a:r>
            <a:r>
              <a:rPr lang="en-US" dirty="0"/>
              <a:t>, CC BY 4.0 &lt;https://creativecommons.org/licenses/by/4.0&gt;, via Wikimedia Commons</a:t>
            </a:r>
          </a:p>
          <a:p>
            <a:endParaRPr lang="en-US" dirty="0"/>
          </a:p>
          <a:p>
            <a:r>
              <a:rPr lang="en-US" dirty="0"/>
              <a:t>Image: Converging Plates</a:t>
            </a:r>
          </a:p>
          <a:p>
            <a:r>
              <a:rPr lang="en-US" dirty="0"/>
              <a:t>URL: https://upload.wikimedia.org/wikipedia/commons/e/e2/Continental-continental_destructive_plate_boundary.svg</a:t>
            </a:r>
          </a:p>
          <a:p>
            <a:r>
              <a:rPr lang="en-US" dirty="0"/>
              <a:t>Attribution: </a:t>
            </a:r>
            <a:r>
              <a:rPr lang="en-US" dirty="0" err="1"/>
              <a:t>domdomegg</a:t>
            </a:r>
            <a:r>
              <a:rPr lang="en-US" dirty="0"/>
              <a:t>, CC BY 4.0 &lt;https://creativecommons.org/licenses/by/4.0&gt;, via Wikimedia Commons</a:t>
            </a:r>
          </a:p>
          <a:p>
            <a:endParaRPr lang="en-US" dirty="0"/>
          </a:p>
          <a:p>
            <a:r>
              <a:rPr lang="en-US" dirty="0"/>
              <a:t>Image: Sliding/Transforming Plates</a:t>
            </a:r>
          </a:p>
          <a:p>
            <a:r>
              <a:rPr lang="en-US" dirty="0"/>
              <a:t>URL: https://upload.wikimedia.org/wikipedia/commons/a/a4/Continental-continental_conservative_plate_boundary_opposite_directions.svg</a:t>
            </a:r>
          </a:p>
          <a:p>
            <a:r>
              <a:rPr lang="en-US" dirty="0"/>
              <a:t>Attribution: </a:t>
            </a:r>
            <a:r>
              <a:rPr lang="en-US" dirty="0" err="1"/>
              <a:t>domdomegg</a:t>
            </a:r>
            <a:r>
              <a:rPr lang="en-US" dirty="0"/>
              <a:t>, CC BY 4.0 &lt;https://creativecommons.org/licenses/by/4.0&gt;, via Wikimedia Commons</a:t>
            </a:r>
          </a:p>
          <a:p>
            <a:endParaRPr lang="en-US" dirty="0"/>
          </a:p>
          <a:p>
            <a:r>
              <a:rPr lang="en-US" dirty="0"/>
              <a:t>GNSS Data Source: Modeled, IGS08/NNR, GSRM </a:t>
            </a:r>
          </a:p>
          <a:p>
            <a:r>
              <a:rPr lang="en-US" dirty="0"/>
              <a:t>Vector length 0.25x</a:t>
            </a:r>
          </a:p>
          <a:p>
            <a:r>
              <a:rPr lang="en-US" dirty="0"/>
              <a:t>Show 1 in 20 data stations.</a:t>
            </a:r>
          </a:p>
          <a:p>
            <a:endParaRPr lang="en-US" dirty="0"/>
          </a:p>
          <a:p>
            <a:r>
              <a:rPr lang="en-US" dirty="0"/>
              <a:t>Animation removed</a:t>
            </a:r>
          </a:p>
        </p:txBody>
      </p:sp>
      <p:sp>
        <p:nvSpPr>
          <p:cNvPr id="4" name="Slide Number Placeholder 3"/>
          <p:cNvSpPr>
            <a:spLocks noGrp="1"/>
          </p:cNvSpPr>
          <p:nvPr>
            <p:ph type="sldNum" sz="quarter" idx="5"/>
          </p:nvPr>
        </p:nvSpPr>
        <p:spPr/>
        <p:txBody>
          <a:bodyPr/>
          <a:lstStyle/>
          <a:p>
            <a:fld id="{E85135F7-F3E7-45B8-BA64-443E5B646829}" type="slidenum">
              <a:rPr lang="en-US" smtClean="0"/>
              <a:t>40</a:t>
            </a:fld>
            <a:endParaRPr lang="en-US"/>
          </a:p>
        </p:txBody>
      </p:sp>
    </p:spTree>
    <p:extLst>
      <p:ext uri="{BB962C8B-B14F-4D97-AF65-F5344CB8AC3E}">
        <p14:creationId xmlns:p14="http://schemas.microsoft.com/office/powerpoint/2010/main" val="630182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This is basically an extension of the model idea we already have about the crust being made up of plates. This is a chance to formalize the idea that the plates are moving around and describe that movement with regard to what is happening at the boundary where two plates hit each other. Have your kids express something like this and add it to the doodle model spot: </a:t>
            </a:r>
            <a:r>
              <a:rPr lang="en-US" sz="1200" dirty="0"/>
              <a:t>[Plates can be moving away from each other (diverging), toward each other (converging), or sliding along each other (transforming).]</a:t>
            </a:r>
          </a:p>
          <a:p>
            <a:endParaRPr lang="en-US" dirty="0"/>
          </a:p>
          <a:p>
            <a:endParaRPr lang="en-US" dirty="0"/>
          </a:p>
          <a:p>
            <a:r>
              <a:rPr lang="en-US" dirty="0"/>
              <a:t>Animation removed</a:t>
            </a:r>
          </a:p>
        </p:txBody>
      </p:sp>
      <p:sp>
        <p:nvSpPr>
          <p:cNvPr id="4" name="Slide Number Placeholder 3"/>
          <p:cNvSpPr>
            <a:spLocks noGrp="1"/>
          </p:cNvSpPr>
          <p:nvPr>
            <p:ph type="sldNum" sz="quarter" idx="5"/>
          </p:nvPr>
        </p:nvSpPr>
        <p:spPr/>
        <p:txBody>
          <a:bodyPr/>
          <a:lstStyle/>
          <a:p>
            <a:fld id="{E85135F7-F3E7-45B8-BA64-443E5B646829}" type="slidenum">
              <a:rPr lang="en-US" smtClean="0"/>
              <a:t>41</a:t>
            </a:fld>
            <a:endParaRPr lang="en-US"/>
          </a:p>
        </p:txBody>
      </p:sp>
    </p:spTree>
    <p:extLst>
      <p:ext uri="{BB962C8B-B14F-4D97-AF65-F5344CB8AC3E}">
        <p14:creationId xmlns:p14="http://schemas.microsoft.com/office/powerpoint/2010/main" val="67548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As we begin to go deeper on the consequence for plate movement we use data displayed on this map to examine the boundaries more closely. Pass out the printed maps to your students and take a moment to make sure your students know how to read the map. </a:t>
            </a:r>
          </a:p>
          <a:p>
            <a:endParaRPr lang="en-US" dirty="0"/>
          </a:p>
          <a:p>
            <a:r>
              <a:rPr lang="en-US" dirty="0"/>
              <a:t>SOURCES:</a:t>
            </a:r>
          </a:p>
          <a:p>
            <a:endParaRPr lang="en-US" dirty="0"/>
          </a:p>
          <a:p>
            <a:r>
              <a:rPr lang="en-US" dirty="0"/>
              <a:t>Image: Map of Plate Boundary Types</a:t>
            </a:r>
          </a:p>
          <a:p>
            <a:r>
              <a:rPr lang="en-US" dirty="0"/>
              <a:t>URL: https://core2.gsfc.nasa.gov/research/lowman/lowman.html</a:t>
            </a:r>
          </a:p>
          <a:p>
            <a:r>
              <a:rPr lang="en-US" dirty="0"/>
              <a:t>Attribution: </a:t>
            </a:r>
            <a:r>
              <a:rPr lang="en-US" sz="1200" b="0" i="0" u="none" strike="noStrike" kern="1200" dirty="0">
                <a:solidFill>
                  <a:schemeClr val="tx1"/>
                </a:solidFill>
                <a:effectLst/>
                <a:latin typeface="+mn-lt"/>
                <a:ea typeface="+mn-ea"/>
                <a:cs typeface="+mn-cs"/>
              </a:rPr>
              <a:t>Illustration prepared by Paul D. Lowman Jr., NASA Goddard Space Flight Center. Van der </a:t>
            </a:r>
            <a:r>
              <a:rPr lang="en-US" sz="1200" b="0" i="0" u="none" strike="noStrike" kern="1200" dirty="0" err="1">
                <a:solidFill>
                  <a:schemeClr val="tx1"/>
                </a:solidFill>
                <a:effectLst/>
                <a:latin typeface="+mn-lt"/>
                <a:ea typeface="+mn-ea"/>
                <a:cs typeface="+mn-cs"/>
              </a:rPr>
              <a:t>Grinten</a:t>
            </a:r>
            <a:r>
              <a:rPr lang="en-US" sz="1200" b="0" i="0" u="none" strike="noStrike" kern="1200" dirty="0">
                <a:solidFill>
                  <a:schemeClr val="tx1"/>
                </a:solidFill>
                <a:effectLst/>
                <a:latin typeface="+mn-lt"/>
                <a:ea typeface="+mn-ea"/>
                <a:cs typeface="+mn-cs"/>
              </a:rPr>
              <a:t> projection, April 1997. </a:t>
            </a:r>
            <a:endParaRPr lang="en-US" dirty="0"/>
          </a:p>
          <a:p>
            <a:endParaRPr lang="en-US" dirty="0"/>
          </a:p>
          <a:p>
            <a:r>
              <a:rPr lang="en-US" dirty="0"/>
              <a:t>While this is a NASA based map found at https://core2.gsfc.nasa.gov/research/lowman/lowman.html</a:t>
            </a:r>
          </a:p>
          <a:p>
            <a:r>
              <a:rPr lang="en-US" dirty="0"/>
              <a:t>(direct image link here: https://core2.gsfc.nasa.gov/research/lowman/Lowman_map1_lg.jpg)</a:t>
            </a:r>
          </a:p>
          <a:p>
            <a:endParaRPr lang="en-US" dirty="0"/>
          </a:p>
          <a:p>
            <a:r>
              <a:rPr lang="en-US" dirty="0"/>
              <a:t>It appears that NASA doesn’t support this map, and has replaced it with a new map that I don’t like:</a:t>
            </a:r>
          </a:p>
          <a:p>
            <a:r>
              <a:rPr lang="en-US" dirty="0"/>
              <a:t>https://visibleearth.nasa.gov/images/88415/digital-tectonic-activity-map/88416w</a:t>
            </a:r>
          </a:p>
          <a:p>
            <a:r>
              <a:rPr lang="en-US" dirty="0"/>
              <a:t>I don’t like it because, once again, it is very difficult to see the continents.</a:t>
            </a:r>
          </a:p>
          <a:p>
            <a:endParaRPr lang="en-US" dirty="0"/>
          </a:p>
          <a:p>
            <a:r>
              <a:rPr lang="en-US" dirty="0"/>
              <a:t>I think we can keep using this map for now. We can probably make a map using UNVAVCO or even Google Earth. We just need to see all visible continents easily, along with plate boundaries marked.</a:t>
            </a:r>
          </a:p>
          <a:p>
            <a:endParaRPr lang="en-US" dirty="0"/>
          </a:p>
          <a:p>
            <a:r>
              <a:rPr lang="en-US" dirty="0"/>
              <a:t>Animation removed</a:t>
            </a:r>
          </a:p>
        </p:txBody>
      </p:sp>
      <p:sp>
        <p:nvSpPr>
          <p:cNvPr id="4" name="Slide Number Placeholder 3"/>
          <p:cNvSpPr>
            <a:spLocks noGrp="1"/>
          </p:cNvSpPr>
          <p:nvPr>
            <p:ph type="sldNum" sz="quarter" idx="5"/>
          </p:nvPr>
        </p:nvSpPr>
        <p:spPr/>
        <p:txBody>
          <a:bodyPr/>
          <a:lstStyle/>
          <a:p>
            <a:fld id="{E85135F7-F3E7-45B8-BA64-443E5B646829}" type="slidenum">
              <a:rPr lang="en-US" smtClean="0"/>
              <a:t>42</a:t>
            </a:fld>
            <a:endParaRPr lang="en-US"/>
          </a:p>
        </p:txBody>
      </p:sp>
    </p:spTree>
    <p:extLst>
      <p:ext uri="{BB962C8B-B14F-4D97-AF65-F5344CB8AC3E}">
        <p14:creationId xmlns:p14="http://schemas.microsoft.com/office/powerpoint/2010/main" val="868480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This a a pause point to make sure it is clear what we are looking at the map to figure out. To do this they will coordinate information from two maps (supported on next slide)</a:t>
            </a:r>
          </a:p>
        </p:txBody>
      </p:sp>
      <p:sp>
        <p:nvSpPr>
          <p:cNvPr id="4" name="Slide Number Placeholder 3"/>
          <p:cNvSpPr>
            <a:spLocks noGrp="1"/>
          </p:cNvSpPr>
          <p:nvPr>
            <p:ph type="sldNum" sz="quarter" idx="5"/>
          </p:nvPr>
        </p:nvSpPr>
        <p:spPr/>
        <p:txBody>
          <a:bodyPr/>
          <a:lstStyle/>
          <a:p>
            <a:fld id="{E85135F7-F3E7-45B8-BA64-443E5B646829}" type="slidenum">
              <a:rPr lang="en-US" smtClean="0"/>
              <a:t>43</a:t>
            </a:fld>
            <a:endParaRPr lang="en-US"/>
          </a:p>
        </p:txBody>
      </p:sp>
    </p:spTree>
    <p:extLst>
      <p:ext uri="{BB962C8B-B14F-4D97-AF65-F5344CB8AC3E}">
        <p14:creationId xmlns:p14="http://schemas.microsoft.com/office/powerpoint/2010/main" val="42421900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For this brief activity we have students coordinate information on these two maps to help them see the relationship between crust age and boundary types. Basically, RED on the oceanic crust age map means “new crust”. So, students will highlight the plate boundary map wherever they see RED on the ocean crust age map. We suggest you have students do this as individuals or at most pairs because this is detail work that might be hard for larger groups to see. It only takes a few minutes. </a:t>
            </a:r>
          </a:p>
          <a:p>
            <a:endParaRPr lang="en-US" sz="1200" b="0" i="0" kern="1200" dirty="0">
              <a:solidFill>
                <a:srgbClr val="363636"/>
              </a:solidFill>
              <a:effectLst/>
              <a:latin typeface="Helvetica" panose="020B0604020202020204" pitchFamily="34" charset="0"/>
              <a:ea typeface="+mn-ea"/>
              <a:cs typeface="+mn-cs"/>
            </a:endParaRPr>
          </a:p>
          <a:p>
            <a:r>
              <a:rPr lang="en-US" sz="1200" b="0" i="0" kern="1200" dirty="0">
                <a:solidFill>
                  <a:srgbClr val="363636"/>
                </a:solidFill>
                <a:effectLst/>
                <a:latin typeface="Helvetica" panose="020B0604020202020204" pitchFamily="34" charset="0"/>
                <a:ea typeface="+mn-ea"/>
                <a:cs typeface="+mn-cs"/>
              </a:rPr>
              <a:t>SOURCES:</a:t>
            </a:r>
          </a:p>
          <a:p>
            <a:endParaRPr lang="en-US" sz="1200" b="0" i="0" kern="1200" dirty="0">
              <a:solidFill>
                <a:srgbClr val="363636"/>
              </a:solidFill>
              <a:effectLst/>
              <a:latin typeface="Helvetica" panose="020B0604020202020204" pitchFamily="34" charset="0"/>
              <a:ea typeface="+mn-ea"/>
              <a:cs typeface="+mn-cs"/>
            </a:endParaRPr>
          </a:p>
          <a:p>
            <a:r>
              <a:rPr lang="en-US" dirty="0"/>
              <a:t>Image: Map of Plate Boundary Types</a:t>
            </a:r>
          </a:p>
          <a:p>
            <a:r>
              <a:rPr lang="en-US" dirty="0"/>
              <a:t>URL: https://core2.gsfc.nasa.gov/research/lowman/lowman.html</a:t>
            </a:r>
          </a:p>
          <a:p>
            <a:r>
              <a:rPr lang="en-US" dirty="0"/>
              <a:t>Attribution: </a:t>
            </a:r>
            <a:r>
              <a:rPr lang="en-US" sz="1200" b="0" i="0" u="none" strike="noStrike" kern="1200" dirty="0">
                <a:solidFill>
                  <a:schemeClr val="tx1"/>
                </a:solidFill>
                <a:effectLst/>
                <a:latin typeface="+mn-lt"/>
                <a:ea typeface="+mn-ea"/>
                <a:cs typeface="+mn-cs"/>
              </a:rPr>
              <a:t>Illustration prepared by Paul D. Lowman Jr., NASA Goddard Space Flight Center. Van der </a:t>
            </a:r>
            <a:r>
              <a:rPr lang="en-US" sz="1200" b="0" i="0" u="none" strike="noStrike" kern="1200" dirty="0" err="1">
                <a:solidFill>
                  <a:schemeClr val="tx1"/>
                </a:solidFill>
                <a:effectLst/>
                <a:latin typeface="+mn-lt"/>
                <a:ea typeface="+mn-ea"/>
                <a:cs typeface="+mn-cs"/>
              </a:rPr>
              <a:t>Grinten</a:t>
            </a:r>
            <a:r>
              <a:rPr lang="en-US" sz="1200" b="0" i="0" u="none" strike="noStrike" kern="1200" dirty="0">
                <a:solidFill>
                  <a:schemeClr val="tx1"/>
                </a:solidFill>
                <a:effectLst/>
                <a:latin typeface="+mn-lt"/>
                <a:ea typeface="+mn-ea"/>
                <a:cs typeface="+mn-cs"/>
              </a:rPr>
              <a:t> projection, April 1997. </a:t>
            </a:r>
            <a:endParaRPr lang="en-US" dirty="0"/>
          </a:p>
          <a:p>
            <a:endParaRPr lang="en-US" sz="1200" b="0" i="0" kern="1200" dirty="0">
              <a:solidFill>
                <a:srgbClr val="363636"/>
              </a:solidFill>
              <a:effectLst/>
              <a:latin typeface="Helvetica" panose="020B0604020202020204" pitchFamily="34" charset="0"/>
              <a:ea typeface="+mn-ea"/>
              <a:cs typeface="+mn-cs"/>
            </a:endParaRPr>
          </a:p>
          <a:p>
            <a:r>
              <a:rPr lang="en-US" sz="1200" b="0" i="0" kern="1200" dirty="0">
                <a:solidFill>
                  <a:srgbClr val="363636"/>
                </a:solidFill>
                <a:effectLst/>
                <a:latin typeface="Helvetica" panose="020B0604020202020204" pitchFamily="34" charset="0"/>
                <a:ea typeface="+mn-ea"/>
                <a:cs typeface="+mn-cs"/>
              </a:rPr>
              <a:t>Image: Age of Oceanic Lithosphere</a:t>
            </a:r>
          </a:p>
          <a:p>
            <a:r>
              <a:rPr lang="en-US" sz="1200" b="0" i="0" kern="1200" dirty="0">
                <a:solidFill>
                  <a:srgbClr val="363636"/>
                </a:solidFill>
                <a:effectLst/>
                <a:latin typeface="Helvetica" panose="020B0604020202020204" pitchFamily="34" charset="0"/>
                <a:ea typeface="+mn-ea"/>
                <a:cs typeface="+mn-cs"/>
              </a:rPr>
              <a:t>URL: https://www.ngdc.noaa.gov/mgg/ocean_age/data/2008/ngdc-generated_images/whole_world/2008_age_of_oceans_plates.pdf</a:t>
            </a:r>
          </a:p>
          <a:p>
            <a:r>
              <a:rPr lang="en-US" sz="1200" b="0" i="0" kern="1200" dirty="0">
                <a:solidFill>
                  <a:srgbClr val="363636"/>
                </a:solidFill>
                <a:effectLst/>
                <a:latin typeface="Helvetica" panose="020B0604020202020204" pitchFamily="34" charset="0"/>
                <a:ea typeface="+mn-ea"/>
                <a:cs typeface="+mn-cs"/>
              </a:rPr>
              <a:t>Attribution: </a:t>
            </a:r>
            <a:r>
              <a:rPr lang="en-US" b="0" i="0" dirty="0">
                <a:solidFill>
                  <a:srgbClr val="363636"/>
                </a:solidFill>
                <a:effectLst/>
                <a:latin typeface="Helvetica" panose="020B0604020202020204" pitchFamily="34" charset="0"/>
              </a:rPr>
              <a:t>Mr. Elliot Lim, CIRES &amp; NOAA/NCEI</a:t>
            </a:r>
            <a:endParaRPr lang="en-US" sz="1200" kern="1200" dirty="0">
              <a:solidFill>
                <a:schemeClr val="tx1"/>
              </a:solidFill>
              <a:effectLst/>
              <a:latin typeface="+mn-lt"/>
              <a:ea typeface="+mn-ea"/>
              <a:cs typeface="+mn-cs"/>
            </a:endParaRPr>
          </a:p>
          <a:p>
            <a:endParaRPr lang="en-US" dirty="0"/>
          </a:p>
          <a:p>
            <a:r>
              <a:rPr lang="en-US" dirty="0"/>
              <a:t>Animation removed</a:t>
            </a:r>
          </a:p>
        </p:txBody>
      </p:sp>
      <p:sp>
        <p:nvSpPr>
          <p:cNvPr id="4" name="Slide Number Placeholder 3"/>
          <p:cNvSpPr>
            <a:spLocks noGrp="1"/>
          </p:cNvSpPr>
          <p:nvPr>
            <p:ph type="sldNum" sz="quarter" idx="5"/>
          </p:nvPr>
        </p:nvSpPr>
        <p:spPr/>
        <p:txBody>
          <a:bodyPr/>
          <a:lstStyle/>
          <a:p>
            <a:fld id="{E85135F7-F3E7-45B8-BA64-443E5B646829}" type="slidenum">
              <a:rPr lang="en-US" smtClean="0"/>
              <a:t>44</a:t>
            </a:fld>
            <a:endParaRPr lang="en-US"/>
          </a:p>
        </p:txBody>
      </p:sp>
    </p:spTree>
    <p:extLst>
      <p:ext uri="{BB962C8B-B14F-4D97-AF65-F5344CB8AC3E}">
        <p14:creationId xmlns:p14="http://schemas.microsoft.com/office/powerpoint/2010/main" val="20545679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Once students have done the highlighting activity that is supported by the previous slide and the two handouts they are ready to look for patterns. Give them a moment to collect their thoughts on the Doodle sheet. The key things we want out of this activity:</a:t>
            </a:r>
          </a:p>
          <a:p>
            <a:pPr lvl="0"/>
            <a:r>
              <a:rPr lang="en-US" sz="1200" kern="1200" dirty="0">
                <a:solidFill>
                  <a:schemeClr val="tx1"/>
                </a:solidFill>
                <a:effectLst/>
                <a:latin typeface="+mn-lt"/>
                <a:ea typeface="+mn-ea"/>
                <a:cs typeface="+mn-cs"/>
              </a:rPr>
              <a:t>New oceanic crust is mainly found along diverging plate boundaries.</a:t>
            </a:r>
          </a:p>
          <a:p>
            <a:pPr lvl="0"/>
            <a:r>
              <a:rPr lang="en-US" sz="1200" kern="1200" dirty="0">
                <a:solidFill>
                  <a:schemeClr val="tx1"/>
                </a:solidFill>
                <a:effectLst/>
                <a:latin typeface="+mn-lt"/>
                <a:ea typeface="+mn-ea"/>
                <a:cs typeface="+mn-cs"/>
              </a:rPr>
              <a:t>New oceanic crust is not found along converging plate boundaries.</a:t>
            </a:r>
          </a:p>
          <a:p>
            <a:endParaRPr lang="en-US" dirty="0"/>
          </a:p>
          <a:p>
            <a:r>
              <a:rPr lang="en-US" dirty="0"/>
              <a:t>SOURCES:</a:t>
            </a:r>
          </a:p>
          <a:p>
            <a:endParaRPr lang="en-US" dirty="0"/>
          </a:p>
          <a:p>
            <a:r>
              <a:rPr lang="en-US" dirty="0"/>
              <a:t>Image: Map of Plate Boundary Types</a:t>
            </a:r>
          </a:p>
          <a:p>
            <a:r>
              <a:rPr lang="en-US" dirty="0"/>
              <a:t>URL: https://core2.gsfc.nasa.gov/research/lowman/lowman.html</a:t>
            </a:r>
          </a:p>
          <a:p>
            <a:r>
              <a:rPr lang="en-US" dirty="0"/>
              <a:t>Attribution: </a:t>
            </a:r>
            <a:r>
              <a:rPr lang="en-US" sz="1200" b="0" i="0" u="none" strike="noStrike" kern="1200" dirty="0">
                <a:solidFill>
                  <a:schemeClr val="tx1"/>
                </a:solidFill>
                <a:effectLst/>
                <a:latin typeface="+mn-lt"/>
                <a:ea typeface="+mn-ea"/>
                <a:cs typeface="+mn-cs"/>
              </a:rPr>
              <a:t>Illustration prepared by Paul D. Lowman Jr., NASA Goddard Space Flight Center. Van der </a:t>
            </a:r>
            <a:r>
              <a:rPr lang="en-US" sz="1200" b="0" i="0" u="none" strike="noStrike" kern="1200" dirty="0" err="1">
                <a:solidFill>
                  <a:schemeClr val="tx1"/>
                </a:solidFill>
                <a:effectLst/>
                <a:latin typeface="+mn-lt"/>
                <a:ea typeface="+mn-ea"/>
                <a:cs typeface="+mn-cs"/>
              </a:rPr>
              <a:t>Grinten</a:t>
            </a:r>
            <a:r>
              <a:rPr lang="en-US" sz="1200" b="0" i="0" u="none" strike="noStrike" kern="1200" dirty="0">
                <a:solidFill>
                  <a:schemeClr val="tx1"/>
                </a:solidFill>
                <a:effectLst/>
                <a:latin typeface="+mn-lt"/>
                <a:ea typeface="+mn-ea"/>
                <a:cs typeface="+mn-cs"/>
              </a:rPr>
              <a:t> projection, April 1997. </a:t>
            </a:r>
            <a:endParaRPr lang="en-US" dirty="0"/>
          </a:p>
          <a:p>
            <a:endParaRPr lang="en-US" dirty="0"/>
          </a:p>
          <a:p>
            <a:r>
              <a:rPr lang="en-US" dirty="0"/>
              <a:t>Animation removed</a:t>
            </a:r>
          </a:p>
        </p:txBody>
      </p:sp>
      <p:sp>
        <p:nvSpPr>
          <p:cNvPr id="4" name="Slide Number Placeholder 3"/>
          <p:cNvSpPr>
            <a:spLocks noGrp="1"/>
          </p:cNvSpPr>
          <p:nvPr>
            <p:ph type="sldNum" sz="quarter" idx="5"/>
          </p:nvPr>
        </p:nvSpPr>
        <p:spPr/>
        <p:txBody>
          <a:bodyPr/>
          <a:lstStyle/>
          <a:p>
            <a:fld id="{E85135F7-F3E7-45B8-BA64-443E5B646829}" type="slidenum">
              <a:rPr lang="en-US" smtClean="0"/>
              <a:t>45</a:t>
            </a:fld>
            <a:endParaRPr lang="en-US"/>
          </a:p>
        </p:txBody>
      </p:sp>
    </p:spTree>
    <p:extLst>
      <p:ext uri="{BB962C8B-B14F-4D97-AF65-F5344CB8AC3E}">
        <p14:creationId xmlns:p14="http://schemas.microsoft.com/office/powerpoint/2010/main" val="33824027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Have students share their ideas with the class. </a:t>
            </a:r>
          </a:p>
          <a:p>
            <a:r>
              <a:rPr lang="en-US" dirty="0"/>
              <a:t>Again, the key things we want out of this activity:</a:t>
            </a:r>
          </a:p>
          <a:p>
            <a:pPr lvl="0"/>
            <a:r>
              <a:rPr lang="en-US" sz="1200" kern="1200" dirty="0">
                <a:solidFill>
                  <a:schemeClr val="tx1"/>
                </a:solidFill>
                <a:effectLst/>
                <a:latin typeface="+mn-lt"/>
                <a:ea typeface="+mn-ea"/>
                <a:cs typeface="+mn-cs"/>
              </a:rPr>
              <a:t>New oceanic crust is mainly found along diverging plate boundaries.</a:t>
            </a:r>
          </a:p>
          <a:p>
            <a:pPr lvl="0"/>
            <a:r>
              <a:rPr lang="en-US" sz="1200" kern="1200" dirty="0">
                <a:solidFill>
                  <a:schemeClr val="tx1"/>
                </a:solidFill>
                <a:effectLst/>
                <a:latin typeface="+mn-lt"/>
                <a:ea typeface="+mn-ea"/>
                <a:cs typeface="+mn-cs"/>
              </a:rPr>
              <a:t>New oceanic crust is not found along converging plate boundaries.</a:t>
            </a:r>
          </a:p>
          <a:p>
            <a:endParaRPr lang="en-US" dirty="0"/>
          </a:p>
          <a:p>
            <a:r>
              <a:rPr lang="en-US" sz="1200" b="0" i="0" kern="1200" dirty="0">
                <a:solidFill>
                  <a:srgbClr val="363636"/>
                </a:solidFill>
                <a:effectLst/>
                <a:latin typeface="Helvetica" panose="020B0604020202020204" pitchFamily="34" charset="0"/>
                <a:ea typeface="+mn-ea"/>
                <a:cs typeface="+mn-cs"/>
              </a:rPr>
              <a:t>SOURCES:</a:t>
            </a:r>
          </a:p>
          <a:p>
            <a:endParaRPr lang="en-US" sz="1200" b="0" i="0" kern="1200" dirty="0">
              <a:solidFill>
                <a:srgbClr val="363636"/>
              </a:solidFill>
              <a:effectLst/>
              <a:latin typeface="Helvetica" panose="020B0604020202020204" pitchFamily="34" charset="0"/>
              <a:ea typeface="+mn-ea"/>
              <a:cs typeface="+mn-cs"/>
            </a:endParaRPr>
          </a:p>
          <a:p>
            <a:r>
              <a:rPr lang="en-US" dirty="0"/>
              <a:t>Image: Map of Plate Boundary Types</a:t>
            </a:r>
          </a:p>
          <a:p>
            <a:r>
              <a:rPr lang="en-US" dirty="0"/>
              <a:t>URL: https://core2.gsfc.nasa.gov/research/lowman/lowman.html</a:t>
            </a:r>
          </a:p>
          <a:p>
            <a:r>
              <a:rPr lang="en-US" dirty="0"/>
              <a:t>Attribution: </a:t>
            </a:r>
            <a:r>
              <a:rPr lang="en-US" sz="1200" b="0" i="0" u="none" strike="noStrike" kern="1200" dirty="0">
                <a:solidFill>
                  <a:schemeClr val="tx1"/>
                </a:solidFill>
                <a:effectLst/>
                <a:latin typeface="+mn-lt"/>
                <a:ea typeface="+mn-ea"/>
                <a:cs typeface="+mn-cs"/>
              </a:rPr>
              <a:t>Illustration prepared by Paul D. Lowman Jr., NASA Goddard Space Flight Center. Van der </a:t>
            </a:r>
            <a:r>
              <a:rPr lang="en-US" sz="1200" b="0" i="0" u="none" strike="noStrike" kern="1200" dirty="0" err="1">
                <a:solidFill>
                  <a:schemeClr val="tx1"/>
                </a:solidFill>
                <a:effectLst/>
                <a:latin typeface="+mn-lt"/>
                <a:ea typeface="+mn-ea"/>
                <a:cs typeface="+mn-cs"/>
              </a:rPr>
              <a:t>Grinten</a:t>
            </a:r>
            <a:r>
              <a:rPr lang="en-US" sz="1200" b="0" i="0" u="none" strike="noStrike" kern="1200" dirty="0">
                <a:solidFill>
                  <a:schemeClr val="tx1"/>
                </a:solidFill>
                <a:effectLst/>
                <a:latin typeface="+mn-lt"/>
                <a:ea typeface="+mn-ea"/>
                <a:cs typeface="+mn-cs"/>
              </a:rPr>
              <a:t> projection, April 1997. </a:t>
            </a:r>
            <a:endParaRPr lang="en-US" dirty="0"/>
          </a:p>
          <a:p>
            <a:endParaRPr lang="en-US" sz="1200" b="0" i="0" kern="1200" dirty="0">
              <a:solidFill>
                <a:srgbClr val="363636"/>
              </a:solidFill>
              <a:effectLst/>
              <a:latin typeface="Helvetica" panose="020B0604020202020204" pitchFamily="34" charset="0"/>
              <a:ea typeface="+mn-ea"/>
              <a:cs typeface="+mn-cs"/>
            </a:endParaRPr>
          </a:p>
          <a:p>
            <a:r>
              <a:rPr lang="en-US" sz="1200" b="0" i="0" kern="1200" dirty="0">
                <a:solidFill>
                  <a:srgbClr val="363636"/>
                </a:solidFill>
                <a:effectLst/>
                <a:latin typeface="Helvetica" panose="020B0604020202020204" pitchFamily="34" charset="0"/>
                <a:ea typeface="+mn-ea"/>
                <a:cs typeface="+mn-cs"/>
              </a:rPr>
              <a:t>Image: Age of Oceanic Lithosphere</a:t>
            </a:r>
          </a:p>
          <a:p>
            <a:r>
              <a:rPr lang="en-US" sz="1200" b="0" i="0" kern="1200" dirty="0">
                <a:solidFill>
                  <a:srgbClr val="363636"/>
                </a:solidFill>
                <a:effectLst/>
                <a:latin typeface="Helvetica" panose="020B0604020202020204" pitchFamily="34" charset="0"/>
                <a:ea typeface="+mn-ea"/>
                <a:cs typeface="+mn-cs"/>
              </a:rPr>
              <a:t>URL: https://www.ngdc.noaa.gov/mgg/ocean_age/data/2008/ngdc-generated_images/whole_world/2008_age_of_oceans_plates.pdf</a:t>
            </a:r>
          </a:p>
          <a:p>
            <a:r>
              <a:rPr lang="en-US" sz="1200" b="0" i="0" kern="1200" dirty="0">
                <a:solidFill>
                  <a:srgbClr val="363636"/>
                </a:solidFill>
                <a:effectLst/>
                <a:latin typeface="Helvetica" panose="020B0604020202020204" pitchFamily="34" charset="0"/>
                <a:ea typeface="+mn-ea"/>
                <a:cs typeface="+mn-cs"/>
              </a:rPr>
              <a:t>Attribution: </a:t>
            </a:r>
            <a:r>
              <a:rPr lang="en-US" b="0" i="0" dirty="0">
                <a:solidFill>
                  <a:srgbClr val="363636"/>
                </a:solidFill>
                <a:effectLst/>
                <a:latin typeface="Helvetica" panose="020B0604020202020204" pitchFamily="34" charset="0"/>
              </a:rPr>
              <a:t>Mr. Elliot Lim, CIRES &amp; NOAA/NCEI</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46</a:t>
            </a:fld>
            <a:endParaRPr lang="en-US"/>
          </a:p>
        </p:txBody>
      </p:sp>
    </p:spTree>
    <p:extLst>
      <p:ext uri="{BB962C8B-B14F-4D97-AF65-F5344CB8AC3E}">
        <p14:creationId xmlns:p14="http://schemas.microsoft.com/office/powerpoint/2010/main" val="25053788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Transition slide to go from the data on the maps to real world observations. </a:t>
            </a:r>
          </a:p>
        </p:txBody>
      </p:sp>
      <p:sp>
        <p:nvSpPr>
          <p:cNvPr id="4" name="Slide Number Placeholder 3"/>
          <p:cNvSpPr>
            <a:spLocks noGrp="1"/>
          </p:cNvSpPr>
          <p:nvPr>
            <p:ph type="sldNum" sz="quarter" idx="5"/>
          </p:nvPr>
        </p:nvSpPr>
        <p:spPr/>
        <p:txBody>
          <a:bodyPr/>
          <a:lstStyle/>
          <a:p>
            <a:fld id="{E85135F7-F3E7-45B8-BA64-443E5B646829}" type="slidenum">
              <a:rPr lang="en-US" smtClean="0"/>
              <a:t>47</a:t>
            </a:fld>
            <a:endParaRPr lang="en-US"/>
          </a:p>
        </p:txBody>
      </p:sp>
    </p:spTree>
    <p:extLst>
      <p:ext uri="{BB962C8B-B14F-4D97-AF65-F5344CB8AC3E}">
        <p14:creationId xmlns:p14="http://schemas.microsoft.com/office/powerpoint/2010/main" val="8482075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These slides are meant to help students visualize what is going on and diverging plate boundaries that are underwater. </a:t>
            </a:r>
          </a:p>
          <a:p>
            <a:endParaRPr lang="en-US" dirty="0"/>
          </a:p>
          <a:p>
            <a:endParaRPr lang="en-US" dirty="0"/>
          </a:p>
          <a:p>
            <a:r>
              <a:rPr lang="en-US" dirty="0"/>
              <a:t>SOURCES:</a:t>
            </a:r>
          </a:p>
          <a:p>
            <a:endParaRPr lang="en-US" dirty="0"/>
          </a:p>
          <a:p>
            <a:r>
              <a:rPr lang="en-US" dirty="0"/>
              <a:t>Image: </a:t>
            </a:r>
            <a:r>
              <a:rPr lang="en-US" b="0" i="0" dirty="0">
                <a:solidFill>
                  <a:srgbClr val="212124"/>
                </a:solidFill>
                <a:effectLst/>
                <a:latin typeface="Proxima Nova"/>
              </a:rPr>
              <a:t>White chimneys at Champagne vent site, NW </a:t>
            </a:r>
            <a:r>
              <a:rPr lang="en-US" b="0" i="0" dirty="0" err="1">
                <a:solidFill>
                  <a:srgbClr val="212124"/>
                </a:solidFill>
                <a:effectLst/>
                <a:latin typeface="Proxima Nova"/>
              </a:rPr>
              <a:t>Eifuku</a:t>
            </a:r>
            <a:r>
              <a:rPr lang="en-US" b="0" i="0" dirty="0">
                <a:solidFill>
                  <a:srgbClr val="212124"/>
                </a:solidFill>
                <a:effectLst/>
                <a:latin typeface="Proxima Nova"/>
              </a:rPr>
              <a:t> volcano.</a:t>
            </a:r>
            <a:endParaRPr lang="en-US" dirty="0"/>
          </a:p>
          <a:p>
            <a:r>
              <a:rPr lang="en-US" dirty="0"/>
              <a:t>URL: https://www.flickr.com/photos/noaaphotolib/5102285718</a:t>
            </a:r>
          </a:p>
          <a:p>
            <a:r>
              <a:rPr lang="en-US" dirty="0"/>
              <a:t>Attribution: </a:t>
            </a:r>
            <a:r>
              <a:rPr lang="en-US" b="0" i="0" dirty="0">
                <a:solidFill>
                  <a:srgbClr val="212124"/>
                </a:solidFill>
                <a:effectLst/>
                <a:latin typeface="Proxima Nova"/>
              </a:rPr>
              <a:t>Pacific Ring of Fire 2004 Expedition. NOAA Office of Ocean Exploration; Dr. Bob </a:t>
            </a:r>
            <a:r>
              <a:rPr lang="en-US" b="0" i="0" dirty="0" err="1">
                <a:solidFill>
                  <a:srgbClr val="212124"/>
                </a:solidFill>
                <a:effectLst/>
                <a:latin typeface="Proxima Nova"/>
              </a:rPr>
              <a:t>Embley</a:t>
            </a:r>
            <a:r>
              <a:rPr lang="en-US" b="0" i="0" dirty="0">
                <a:solidFill>
                  <a:srgbClr val="212124"/>
                </a:solidFill>
                <a:effectLst/>
                <a:latin typeface="Proxima Nova"/>
              </a:rPr>
              <a:t>, NOAA PMEL, Chief Scientist.</a:t>
            </a:r>
          </a:p>
          <a:p>
            <a:endParaRPr lang="en-US" b="0" i="0" dirty="0">
              <a:solidFill>
                <a:srgbClr val="212124"/>
              </a:solidFill>
              <a:effectLst/>
              <a:latin typeface="Proxima Nova"/>
            </a:endParaRPr>
          </a:p>
          <a:p>
            <a:r>
              <a:rPr lang="en-US" b="0" i="0" dirty="0">
                <a:solidFill>
                  <a:srgbClr val="212124"/>
                </a:solidFill>
                <a:effectLst/>
                <a:latin typeface="Proxima Nova"/>
              </a:rPr>
              <a:t>Image: Deep Sea Hydrothermal Vents Cartoon</a:t>
            </a:r>
          </a:p>
          <a:p>
            <a:r>
              <a:rPr lang="en-US" b="0" i="0" dirty="0">
                <a:solidFill>
                  <a:srgbClr val="212124"/>
                </a:solidFill>
                <a:effectLst/>
                <a:latin typeface="Proxima Nova"/>
              </a:rPr>
              <a:t>URL: https://upload.wikimedia.org/wikipedia/commons/c/c9/A_mussel%27s_life_around_deep-sea_hydrothermal_vents.jpg</a:t>
            </a:r>
          </a:p>
          <a:p>
            <a:r>
              <a:rPr lang="en-US" b="0" i="0" dirty="0">
                <a:solidFill>
                  <a:srgbClr val="212124"/>
                </a:solidFill>
                <a:effectLst/>
                <a:latin typeface="Proxima Nova"/>
              </a:rPr>
              <a:t>Attribution: Sébastien </a:t>
            </a:r>
            <a:r>
              <a:rPr lang="en-US" b="0" i="0" dirty="0" err="1">
                <a:solidFill>
                  <a:srgbClr val="212124"/>
                </a:solidFill>
                <a:effectLst/>
                <a:latin typeface="Proxima Nova"/>
              </a:rPr>
              <a:t>Duperron</a:t>
            </a:r>
            <a:r>
              <a:rPr lang="en-US" b="0" i="0" dirty="0">
                <a:solidFill>
                  <a:srgbClr val="212124"/>
                </a:solidFill>
                <a:effectLst/>
                <a:latin typeface="Proxima Nova"/>
              </a:rPr>
              <a:t>, Sylvie M. </a:t>
            </a:r>
            <a:r>
              <a:rPr lang="en-US" b="0" i="0" dirty="0" err="1">
                <a:solidFill>
                  <a:srgbClr val="212124"/>
                </a:solidFill>
                <a:effectLst/>
                <a:latin typeface="Proxima Nova"/>
              </a:rPr>
              <a:t>Gaudron</a:t>
            </a:r>
            <a:r>
              <a:rPr lang="en-US" b="0" i="0" dirty="0">
                <a:solidFill>
                  <a:srgbClr val="212124"/>
                </a:solidFill>
                <a:effectLst/>
                <a:latin typeface="Proxima Nova"/>
              </a:rPr>
              <a:t> and Sven R. Laming, CC BY-SA 4.0 &lt;https://creativecommons.org/licenses/by-sa/4.0&gt;, via Wikimedia Commons</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48</a:t>
            </a:fld>
            <a:endParaRPr lang="en-US"/>
          </a:p>
        </p:txBody>
      </p:sp>
    </p:spTree>
    <p:extLst>
      <p:ext uri="{BB962C8B-B14F-4D97-AF65-F5344CB8AC3E}">
        <p14:creationId xmlns:p14="http://schemas.microsoft.com/office/powerpoint/2010/main" val="3118580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Next we figured out how the atmosphere formed from the gases that were present in the rocks. </a:t>
            </a:r>
          </a:p>
          <a:p>
            <a:endParaRPr lang="en-US" dirty="0"/>
          </a:p>
          <a:p>
            <a:endParaRPr lang="en-US" dirty="0"/>
          </a:p>
          <a:p>
            <a:r>
              <a:rPr lang="en-US" dirty="0"/>
              <a:t>SOURCES:</a:t>
            </a:r>
          </a:p>
          <a:p>
            <a:r>
              <a:rPr lang="en-US" dirty="0"/>
              <a:t>Image: Sedimentary Rock</a:t>
            </a:r>
          </a:p>
          <a:p>
            <a:r>
              <a:rPr lang="en-US" dirty="0"/>
              <a:t>UrL: https://upload.wikimedia.org/wikipedia/commons/f/fe/Layers_of_sedimentary_rock_in_Makhtesh_Ramon_%2850749%29.jpg</a:t>
            </a:r>
          </a:p>
          <a:p>
            <a:r>
              <a:rPr lang="en-US" dirty="0"/>
              <a:t>Attribution: </a:t>
            </a:r>
            <a:r>
              <a:rPr lang="en-US" dirty="0" err="1"/>
              <a:t>Rhododendrites</a:t>
            </a:r>
            <a:r>
              <a:rPr lang="en-US" dirty="0"/>
              <a:t>, CC BY-SA 4.0 &lt;https://creativecommons.org/licenses/by-sa/4.0&gt;, via Wikimedia Commons</a:t>
            </a:r>
          </a:p>
          <a:p>
            <a:endParaRPr lang="en-US" dirty="0"/>
          </a:p>
          <a:p>
            <a:r>
              <a:rPr lang="en-US" dirty="0"/>
              <a:t>Image: Cloudy Sky</a:t>
            </a:r>
          </a:p>
          <a:p>
            <a:r>
              <a:rPr lang="en-US" dirty="0"/>
              <a:t>URL: https://pixabay.com/photos/clouds-blue-sky-cloudy-sky-cumulus-4258726/</a:t>
            </a:r>
          </a:p>
          <a:p>
            <a:r>
              <a:rPr lang="en-US" dirty="0"/>
              <a:t>Attribution: None required</a:t>
            </a:r>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9</a:t>
            </a:fld>
            <a:endParaRPr lang="en-US"/>
          </a:p>
        </p:txBody>
      </p:sp>
    </p:spTree>
    <p:extLst>
      <p:ext uri="{BB962C8B-B14F-4D97-AF65-F5344CB8AC3E}">
        <p14:creationId xmlns:p14="http://schemas.microsoft.com/office/powerpoint/2010/main" val="4006415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These slides are meant to help students visualize what is going on and diverging plate boundaries that are underwater. </a:t>
            </a:r>
          </a:p>
          <a:p>
            <a:endParaRPr lang="en-US" dirty="0"/>
          </a:p>
          <a:p>
            <a:endParaRPr lang="en-US" dirty="0"/>
          </a:p>
          <a:p>
            <a:r>
              <a:rPr lang="en-US" dirty="0"/>
              <a:t>SOURCES:</a:t>
            </a:r>
          </a:p>
          <a:p>
            <a:endParaRPr lang="en-US" dirty="0"/>
          </a:p>
          <a:p>
            <a:r>
              <a:rPr lang="en-US" dirty="0"/>
              <a:t>Image: Pillow Lavas off Hawaii</a:t>
            </a:r>
          </a:p>
          <a:p>
            <a:r>
              <a:rPr lang="en-US" dirty="0"/>
              <a:t>URL: https://commons.wikimedia.org/wiki/File:Nur05018-Pillow_lavas_off_Hawaii.jpg</a:t>
            </a:r>
          </a:p>
          <a:p>
            <a:r>
              <a:rPr lang="en-US" dirty="0"/>
              <a:t>Attribution:</a:t>
            </a:r>
            <a:r>
              <a:rPr lang="en-US" b="0" i="0" dirty="0">
                <a:solidFill>
                  <a:srgbClr val="202122"/>
                </a:solidFill>
                <a:effectLst/>
                <a:latin typeface="Arial" panose="020B0604020202020204" pitchFamily="34" charset="0"/>
              </a:rPr>
              <a:t> OAR/National Undersea Research Program (NURP)</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49</a:t>
            </a:fld>
            <a:endParaRPr lang="en-US"/>
          </a:p>
        </p:txBody>
      </p:sp>
    </p:spTree>
    <p:extLst>
      <p:ext uri="{BB962C8B-B14F-4D97-AF65-F5344CB8AC3E}">
        <p14:creationId xmlns:p14="http://schemas.microsoft.com/office/powerpoint/2010/main" val="2115019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TEAHCHER NOTES: Here is a link to a BBC video: </a:t>
            </a:r>
            <a:r>
              <a:rPr lang="en-US" dirty="0">
                <a:hlinkClick r:id="rId3"/>
              </a:rPr>
              <a:t>https://www.youtube.com/watch?v=y3YNpzZWbmU</a:t>
            </a:r>
            <a:endParaRPr lang="en-US" dirty="0"/>
          </a:p>
          <a:p>
            <a:r>
              <a:rPr lang="en-US" dirty="0"/>
              <a:t>The image on the slide is just a static screen shot from the video. You can skip to the 1:00 minute mark and just play for 45 seconds or so to connect to the next slide and the image of pillow lava. </a:t>
            </a:r>
          </a:p>
        </p:txBody>
      </p:sp>
      <p:sp>
        <p:nvSpPr>
          <p:cNvPr id="4" name="Slide Number Placeholder 3"/>
          <p:cNvSpPr>
            <a:spLocks noGrp="1"/>
          </p:cNvSpPr>
          <p:nvPr>
            <p:ph type="sldNum" sz="quarter" idx="5"/>
          </p:nvPr>
        </p:nvSpPr>
        <p:spPr/>
        <p:txBody>
          <a:bodyPr/>
          <a:lstStyle/>
          <a:p>
            <a:fld id="{E85135F7-F3E7-45B8-BA64-443E5B646829}" type="slidenum">
              <a:rPr lang="en-US" smtClean="0"/>
              <a:t>50</a:t>
            </a:fld>
            <a:endParaRPr lang="en-US"/>
          </a:p>
        </p:txBody>
      </p:sp>
    </p:spTree>
    <p:extLst>
      <p:ext uri="{BB962C8B-B14F-4D97-AF65-F5344CB8AC3E}">
        <p14:creationId xmlns:p14="http://schemas.microsoft.com/office/powerpoint/2010/main" val="15401907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These slides are meant to help students visualize what is going on and diverging plate boundaries that are underwater. </a:t>
            </a:r>
          </a:p>
          <a:p>
            <a:endParaRPr lang="en-US" dirty="0"/>
          </a:p>
          <a:p>
            <a:endParaRPr lang="en-US" dirty="0"/>
          </a:p>
          <a:p>
            <a:endParaRPr lang="en-US" dirty="0"/>
          </a:p>
          <a:p>
            <a:r>
              <a:rPr lang="en-US" dirty="0"/>
              <a:t>SOURCES:</a:t>
            </a:r>
          </a:p>
          <a:p>
            <a:endParaRPr lang="en-US" dirty="0"/>
          </a:p>
          <a:p>
            <a:r>
              <a:rPr lang="en-US" dirty="0"/>
              <a:t>Image: Pillow Lavas off Hawaii</a:t>
            </a:r>
          </a:p>
          <a:p>
            <a:r>
              <a:rPr lang="en-US" dirty="0"/>
              <a:t>URL: https://commons.wikimedia.org/wiki/File:Nur05018-Pillow_lavas_off_Hawaii.jpg</a:t>
            </a:r>
          </a:p>
          <a:p>
            <a:r>
              <a:rPr lang="en-US" dirty="0"/>
              <a:t>Attribution:</a:t>
            </a:r>
            <a:r>
              <a:rPr lang="en-US" b="0" i="0" dirty="0">
                <a:solidFill>
                  <a:srgbClr val="202122"/>
                </a:solidFill>
                <a:effectLst/>
                <a:latin typeface="Arial" panose="020B0604020202020204" pitchFamily="34" charset="0"/>
              </a:rPr>
              <a:t> OAR/National Undersea Research Program (NURP)</a:t>
            </a:r>
            <a:endParaRPr lang="en-US" dirty="0"/>
          </a:p>
          <a:p>
            <a:endParaRPr lang="en-US" dirty="0"/>
          </a:p>
          <a:p>
            <a:r>
              <a:rPr lang="en-US" dirty="0"/>
              <a:t>Animation removed</a:t>
            </a:r>
          </a:p>
        </p:txBody>
      </p:sp>
      <p:sp>
        <p:nvSpPr>
          <p:cNvPr id="4" name="Slide Number Placeholder 3"/>
          <p:cNvSpPr>
            <a:spLocks noGrp="1"/>
          </p:cNvSpPr>
          <p:nvPr>
            <p:ph type="sldNum" sz="quarter" idx="5"/>
          </p:nvPr>
        </p:nvSpPr>
        <p:spPr/>
        <p:txBody>
          <a:bodyPr/>
          <a:lstStyle/>
          <a:p>
            <a:fld id="{E85135F7-F3E7-45B8-BA64-443E5B646829}" type="slidenum">
              <a:rPr lang="en-US" smtClean="0"/>
              <a:t>51</a:t>
            </a:fld>
            <a:endParaRPr lang="en-US"/>
          </a:p>
        </p:txBody>
      </p:sp>
    </p:spTree>
    <p:extLst>
      <p:ext uri="{BB962C8B-B14F-4D97-AF65-F5344CB8AC3E}">
        <p14:creationId xmlns:p14="http://schemas.microsoft.com/office/powerpoint/2010/main" val="22454579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52</a:t>
            </a:fld>
            <a:endParaRPr lang="en-US"/>
          </a:p>
        </p:txBody>
      </p:sp>
    </p:spTree>
    <p:extLst>
      <p:ext uri="{BB962C8B-B14F-4D97-AF65-F5344CB8AC3E}">
        <p14:creationId xmlns:p14="http://schemas.microsoft.com/office/powerpoint/2010/main" val="34007706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The ideas depicted here have likely already come up from your students. This is an opportunity for you to work with your students to take stock of the class thinking about diverging boundaries and represent those ideas with a sketch or drawing. </a:t>
            </a:r>
          </a:p>
          <a:p>
            <a:endParaRPr lang="en-US" dirty="0"/>
          </a:p>
          <a:p>
            <a:r>
              <a:rPr lang="en-US" dirty="0"/>
              <a:t>SOURCES:</a:t>
            </a:r>
          </a:p>
          <a:p>
            <a:endParaRPr lang="en-US" dirty="0"/>
          </a:p>
          <a:p>
            <a:r>
              <a:rPr lang="en-US" dirty="0"/>
              <a:t>Image: Mid Ocean Ridge</a:t>
            </a:r>
          </a:p>
          <a:p>
            <a:r>
              <a:rPr lang="en-US" dirty="0"/>
              <a:t>URL: https://picryl.com/media/new-ocean-basin-diagram-0769bd?zoom=true</a:t>
            </a:r>
          </a:p>
          <a:p>
            <a:r>
              <a:rPr lang="en-US" dirty="0"/>
              <a:t>Attribution: Public Domain</a:t>
            </a:r>
          </a:p>
        </p:txBody>
      </p:sp>
      <p:sp>
        <p:nvSpPr>
          <p:cNvPr id="4" name="Slide Number Placeholder 3"/>
          <p:cNvSpPr>
            <a:spLocks noGrp="1"/>
          </p:cNvSpPr>
          <p:nvPr>
            <p:ph type="sldNum" sz="quarter" idx="5"/>
          </p:nvPr>
        </p:nvSpPr>
        <p:spPr/>
        <p:txBody>
          <a:bodyPr/>
          <a:lstStyle/>
          <a:p>
            <a:fld id="{E85135F7-F3E7-45B8-BA64-443E5B646829}" type="slidenum">
              <a:rPr lang="en-US" smtClean="0"/>
              <a:t>53</a:t>
            </a:fld>
            <a:endParaRPr lang="en-US"/>
          </a:p>
        </p:txBody>
      </p:sp>
    </p:spTree>
    <p:extLst>
      <p:ext uri="{BB962C8B-B14F-4D97-AF65-F5344CB8AC3E}">
        <p14:creationId xmlns:p14="http://schemas.microsoft.com/office/powerpoint/2010/main" val="18134597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Now that they have drawn a visualized what is happening at boundaries to create new crust, provide your students with an opportunity to describe the processes in words. These are intended to be student generated, you might want to use this slide to record what your students say.</a:t>
            </a:r>
          </a:p>
          <a:p>
            <a:r>
              <a:rPr lang="en-US" dirty="0"/>
              <a:t>In the past students have said things like: </a:t>
            </a:r>
          </a:p>
          <a:p>
            <a:pPr marL="514350" indent="-514350">
              <a:buFont typeface="+mj-lt"/>
              <a:buAutoNum type="arabicPeriod"/>
            </a:pPr>
            <a:r>
              <a:rPr lang="en-US" dirty="0"/>
              <a:t>When plates diverge they create a space between them for magma to flow up from below. When magma reaches the surface it cools and forms new crust (usually basalt).</a:t>
            </a:r>
          </a:p>
          <a:p>
            <a:pPr marL="514350" indent="-514350">
              <a:buFont typeface="+mj-lt"/>
              <a:buAutoNum type="arabicPeriod"/>
            </a:pPr>
            <a:r>
              <a:rPr lang="en-US" dirty="0"/>
              <a:t>As the plates diverge, magma from the mantle will begin to seep through the created space and solidify.</a:t>
            </a:r>
          </a:p>
          <a:p>
            <a:pPr marL="514350" indent="-514350">
              <a:buFont typeface="+mj-lt"/>
              <a:buAutoNum type="arabicPeriod"/>
            </a:pPr>
            <a:r>
              <a:rPr lang="en-US" dirty="0"/>
              <a:t>The faster the diverging boundaries move apart the more area of new crust there will be.</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54</a:t>
            </a:fld>
            <a:endParaRPr lang="en-US"/>
          </a:p>
        </p:txBody>
      </p:sp>
    </p:spTree>
    <p:extLst>
      <p:ext uri="{BB962C8B-B14F-4D97-AF65-F5344CB8AC3E}">
        <p14:creationId xmlns:p14="http://schemas.microsoft.com/office/powerpoint/2010/main" val="37321058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This is a place to distill the ideas from the activities in this learning segment so far into a clear model statement or two. Please use the wording your students come up with but it could be something like:  </a:t>
            </a:r>
            <a:r>
              <a:rPr lang="en-US" sz="1200" dirty="0"/>
              <a:t>[New oceanic crust forms at diverging plate boundaries. As oceanic plates diverge, magma from the mantle flows up, cools, forms new oceanic crust, and fills in the gap.]</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55</a:t>
            </a:fld>
            <a:endParaRPr lang="en-US"/>
          </a:p>
        </p:txBody>
      </p:sp>
    </p:spTree>
    <p:extLst>
      <p:ext uri="{BB962C8B-B14F-4D97-AF65-F5344CB8AC3E}">
        <p14:creationId xmlns:p14="http://schemas.microsoft.com/office/powerpoint/2010/main" val="34112447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This is a slide to support an optional assessment opportunity. Handout is included in the downloadable files. </a:t>
            </a:r>
          </a:p>
        </p:txBody>
      </p:sp>
      <p:sp>
        <p:nvSpPr>
          <p:cNvPr id="4" name="Slide Number Placeholder 3"/>
          <p:cNvSpPr>
            <a:spLocks noGrp="1"/>
          </p:cNvSpPr>
          <p:nvPr>
            <p:ph type="sldNum" sz="quarter" idx="5"/>
          </p:nvPr>
        </p:nvSpPr>
        <p:spPr/>
        <p:txBody>
          <a:bodyPr/>
          <a:lstStyle/>
          <a:p>
            <a:fld id="{E85135F7-F3E7-45B8-BA64-443E5B646829}" type="slidenum">
              <a:rPr lang="en-US" smtClean="0"/>
              <a:t>56</a:t>
            </a:fld>
            <a:endParaRPr lang="en-US"/>
          </a:p>
        </p:txBody>
      </p:sp>
    </p:spTree>
    <p:extLst>
      <p:ext uri="{BB962C8B-B14F-4D97-AF65-F5344CB8AC3E}">
        <p14:creationId xmlns:p14="http://schemas.microsoft.com/office/powerpoint/2010/main" val="16206899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Here we pause to take stock of what we have figured out so far. Customize this to reflect your class discussions. </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59</a:t>
            </a:fld>
            <a:endParaRPr lang="en-US"/>
          </a:p>
        </p:txBody>
      </p:sp>
    </p:spTree>
    <p:extLst>
      <p:ext uri="{BB962C8B-B14F-4D97-AF65-F5344CB8AC3E}">
        <p14:creationId xmlns:p14="http://schemas.microsoft.com/office/powerpoint/2010/main" val="812697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Transition to next activity with continental crust map instead to oceanic map. Remember that the timescales on these two maps are different. </a:t>
            </a:r>
          </a:p>
        </p:txBody>
      </p:sp>
      <p:sp>
        <p:nvSpPr>
          <p:cNvPr id="4" name="Slide Number Placeholder 3"/>
          <p:cNvSpPr>
            <a:spLocks noGrp="1"/>
          </p:cNvSpPr>
          <p:nvPr>
            <p:ph type="sldNum" sz="quarter" idx="5"/>
          </p:nvPr>
        </p:nvSpPr>
        <p:spPr/>
        <p:txBody>
          <a:bodyPr/>
          <a:lstStyle/>
          <a:p>
            <a:fld id="{E85135F7-F3E7-45B8-BA64-443E5B646829}" type="slidenum">
              <a:rPr lang="en-US" smtClean="0"/>
              <a:t>60</a:t>
            </a:fld>
            <a:endParaRPr lang="en-US"/>
          </a:p>
        </p:txBody>
      </p:sp>
    </p:spTree>
    <p:extLst>
      <p:ext uri="{BB962C8B-B14F-4D97-AF65-F5344CB8AC3E}">
        <p14:creationId xmlns:p14="http://schemas.microsoft.com/office/powerpoint/2010/main" val="1204898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And then we discussed how the oceans formed. </a:t>
            </a:r>
          </a:p>
          <a:p>
            <a:endParaRPr lang="en-US" dirty="0"/>
          </a:p>
          <a:p>
            <a:endParaRPr lang="en-US" dirty="0"/>
          </a:p>
          <a:p>
            <a:r>
              <a:rPr lang="en-US" dirty="0"/>
              <a:t>SOURCES:</a:t>
            </a:r>
          </a:p>
          <a:p>
            <a:r>
              <a:rPr lang="en-US" dirty="0"/>
              <a:t>Image: Sedimentary Rock</a:t>
            </a:r>
          </a:p>
          <a:p>
            <a:r>
              <a:rPr lang="en-US" dirty="0"/>
              <a:t>UrL: https://upload.wikimedia.org/wikipedia/commons/f/fe/Layers_of_sedimentary_rock_in_Makhtesh_Ramon_%2850749%29.jpg</a:t>
            </a:r>
          </a:p>
          <a:p>
            <a:r>
              <a:rPr lang="en-US" dirty="0"/>
              <a:t>Attribution: </a:t>
            </a:r>
            <a:r>
              <a:rPr lang="en-US" dirty="0" err="1"/>
              <a:t>Rhododendrites</a:t>
            </a:r>
            <a:r>
              <a:rPr lang="en-US" dirty="0"/>
              <a:t>, CC BY-SA 4.0 &lt;https://creativecommons.org/licenses/by-sa/4.0&gt;, via Wikimedia Commons</a:t>
            </a:r>
          </a:p>
          <a:p>
            <a:endParaRPr lang="en-US" dirty="0"/>
          </a:p>
          <a:p>
            <a:r>
              <a:rPr lang="en-US" dirty="0"/>
              <a:t>Image: Cloudy Sky</a:t>
            </a:r>
          </a:p>
          <a:p>
            <a:r>
              <a:rPr lang="en-US" dirty="0"/>
              <a:t>URL: https://pixabay.com/photos/clouds-blue-sky-cloudy-sky-cumulus-4258726/</a:t>
            </a:r>
          </a:p>
          <a:p>
            <a:r>
              <a:rPr lang="en-US" dirty="0"/>
              <a:t>Attribution: None required</a:t>
            </a:r>
          </a:p>
          <a:p>
            <a:endParaRPr lang="en-US" dirty="0"/>
          </a:p>
          <a:p>
            <a:r>
              <a:rPr lang="en-US" dirty="0"/>
              <a:t>Image: Seawater</a:t>
            </a:r>
          </a:p>
          <a:p>
            <a:r>
              <a:rPr lang="en-US" dirty="0"/>
              <a:t>URL: https://pixabay.com/photos/sea-waves-ocean-salt-water-1867215/</a:t>
            </a:r>
          </a:p>
          <a:p>
            <a:r>
              <a:rPr lang="en-US" dirty="0"/>
              <a:t>Attribution: None required</a:t>
            </a:r>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10</a:t>
            </a:fld>
            <a:endParaRPr lang="en-US"/>
          </a:p>
        </p:txBody>
      </p:sp>
    </p:spTree>
    <p:extLst>
      <p:ext uri="{BB962C8B-B14F-4D97-AF65-F5344CB8AC3E}">
        <p14:creationId xmlns:p14="http://schemas.microsoft.com/office/powerpoint/2010/main" val="11683372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This is very similar to what they just did with oceanic crust so hopefully it will be quick. Make sure they have a DIFFERENT color highlighter to use from that activity. Basically, RED on the crust age map means “new crust”. So students will highlight the Plate Boundary Map wherever they see RED on the continental crust age map. Again, this a a chance for the students to coordinated two different data sets (plate boundary type and crust age)  to look for patterns. </a:t>
            </a:r>
          </a:p>
          <a:p>
            <a:endParaRPr lang="en-US" dirty="0"/>
          </a:p>
          <a:p>
            <a:r>
              <a:rPr lang="en-US" dirty="0"/>
              <a:t>SOURCES:</a:t>
            </a:r>
          </a:p>
          <a:p>
            <a:endParaRPr lang="en-US" dirty="0"/>
          </a:p>
          <a:p>
            <a:r>
              <a:rPr lang="en-US" dirty="0"/>
              <a:t>Image: Map of Plate Boundary Types</a:t>
            </a:r>
          </a:p>
          <a:p>
            <a:r>
              <a:rPr lang="en-US" dirty="0"/>
              <a:t>URL: https://core2.gsfc.nasa.gov/research/lowman/lowman.html</a:t>
            </a:r>
          </a:p>
          <a:p>
            <a:r>
              <a:rPr lang="en-US" dirty="0"/>
              <a:t>Attribution: </a:t>
            </a:r>
            <a:r>
              <a:rPr lang="en-US" sz="1200" b="0" i="0" u="none" strike="noStrike" kern="1200" dirty="0">
                <a:solidFill>
                  <a:schemeClr val="tx1"/>
                </a:solidFill>
                <a:effectLst/>
                <a:latin typeface="+mn-lt"/>
                <a:ea typeface="+mn-ea"/>
                <a:cs typeface="+mn-cs"/>
              </a:rPr>
              <a:t>Illustration prepared by Paul D. Lowman Jr., NASA Goddard Space Flight Center. Van der </a:t>
            </a:r>
            <a:r>
              <a:rPr lang="en-US" sz="1200" b="0" i="0" u="none" strike="noStrike" kern="1200" dirty="0" err="1">
                <a:solidFill>
                  <a:schemeClr val="tx1"/>
                </a:solidFill>
                <a:effectLst/>
                <a:latin typeface="+mn-lt"/>
                <a:ea typeface="+mn-ea"/>
                <a:cs typeface="+mn-cs"/>
              </a:rPr>
              <a:t>Grinten</a:t>
            </a:r>
            <a:r>
              <a:rPr lang="en-US" sz="1200" b="0" i="0" u="none" strike="noStrike" kern="1200" dirty="0">
                <a:solidFill>
                  <a:schemeClr val="tx1"/>
                </a:solidFill>
                <a:effectLst/>
                <a:latin typeface="+mn-lt"/>
                <a:ea typeface="+mn-ea"/>
                <a:cs typeface="+mn-cs"/>
              </a:rPr>
              <a:t> projection, April 1997. </a:t>
            </a:r>
            <a:endParaRPr lang="en-US" dirty="0"/>
          </a:p>
          <a:p>
            <a:endParaRPr lang="en-US" dirty="0"/>
          </a:p>
          <a:p>
            <a:r>
              <a:rPr lang="en-US" dirty="0"/>
              <a:t>Animation removed</a:t>
            </a:r>
          </a:p>
        </p:txBody>
      </p:sp>
      <p:sp>
        <p:nvSpPr>
          <p:cNvPr id="4" name="Slide Number Placeholder 3"/>
          <p:cNvSpPr>
            <a:spLocks noGrp="1"/>
          </p:cNvSpPr>
          <p:nvPr>
            <p:ph type="sldNum" sz="quarter" idx="5"/>
          </p:nvPr>
        </p:nvSpPr>
        <p:spPr/>
        <p:txBody>
          <a:bodyPr/>
          <a:lstStyle/>
          <a:p>
            <a:fld id="{E85135F7-F3E7-45B8-BA64-443E5B646829}" type="slidenum">
              <a:rPr lang="en-US" smtClean="0"/>
              <a:t>61</a:t>
            </a:fld>
            <a:endParaRPr lang="en-US"/>
          </a:p>
        </p:txBody>
      </p:sp>
    </p:spTree>
    <p:extLst>
      <p:ext uri="{BB962C8B-B14F-4D97-AF65-F5344CB8AC3E}">
        <p14:creationId xmlns:p14="http://schemas.microsoft.com/office/powerpoint/2010/main" val="8336144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For discussion you may want to focus in on one area. They should note that the crust all along the west coast of North and South America is young AND that those areas also have converging plate boundaries. </a:t>
            </a:r>
          </a:p>
          <a:p>
            <a:endParaRPr lang="en-US" dirty="0"/>
          </a:p>
          <a:p>
            <a:r>
              <a:rPr lang="en-US" dirty="0"/>
              <a:t> </a:t>
            </a:r>
          </a:p>
          <a:p>
            <a:r>
              <a:rPr lang="en-US" dirty="0"/>
              <a:t>SOURCES:</a:t>
            </a:r>
          </a:p>
          <a:p>
            <a:endParaRPr lang="en-US" dirty="0"/>
          </a:p>
          <a:p>
            <a:r>
              <a:rPr lang="en-US" dirty="0"/>
              <a:t>Image: Map of Plate Boundary Types</a:t>
            </a:r>
          </a:p>
          <a:p>
            <a:r>
              <a:rPr lang="en-US" dirty="0"/>
              <a:t>URL: https://core2.gsfc.nasa.gov/research/lowman/lowman.html</a:t>
            </a:r>
          </a:p>
          <a:p>
            <a:r>
              <a:rPr lang="en-US" dirty="0"/>
              <a:t>Attribution: </a:t>
            </a:r>
            <a:r>
              <a:rPr lang="en-US" sz="1200" b="0" i="0" u="none" strike="noStrike" kern="1200" dirty="0">
                <a:solidFill>
                  <a:schemeClr val="tx1"/>
                </a:solidFill>
                <a:effectLst/>
                <a:latin typeface="+mn-lt"/>
                <a:ea typeface="+mn-ea"/>
                <a:cs typeface="+mn-cs"/>
              </a:rPr>
              <a:t>Illustration prepared by Paul D. Lowman Jr., NASA Goddard Space Flight Center. Van der </a:t>
            </a:r>
            <a:r>
              <a:rPr lang="en-US" sz="1200" b="0" i="0" u="none" strike="noStrike" kern="1200" dirty="0" err="1">
                <a:solidFill>
                  <a:schemeClr val="tx1"/>
                </a:solidFill>
                <a:effectLst/>
                <a:latin typeface="+mn-lt"/>
                <a:ea typeface="+mn-ea"/>
                <a:cs typeface="+mn-cs"/>
              </a:rPr>
              <a:t>Grinten</a:t>
            </a:r>
            <a:r>
              <a:rPr lang="en-US" sz="1200" b="0" i="0" u="none" strike="noStrike" kern="1200" dirty="0">
                <a:solidFill>
                  <a:schemeClr val="tx1"/>
                </a:solidFill>
                <a:effectLst/>
                <a:latin typeface="+mn-lt"/>
                <a:ea typeface="+mn-ea"/>
                <a:cs typeface="+mn-cs"/>
              </a:rPr>
              <a:t> projection, April 1997.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62</a:t>
            </a:fld>
            <a:endParaRPr lang="en-US"/>
          </a:p>
        </p:txBody>
      </p:sp>
    </p:spTree>
    <p:extLst>
      <p:ext uri="{BB962C8B-B14F-4D97-AF65-F5344CB8AC3E}">
        <p14:creationId xmlns:p14="http://schemas.microsoft.com/office/powerpoint/2010/main" val="15989068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Have the students see if the relationship they saw along North and South America holds in other parts of the world. The key thing we want out of this activity: </a:t>
            </a:r>
            <a:r>
              <a:rPr lang="en-US" sz="1200" kern="1200" dirty="0">
                <a:solidFill>
                  <a:schemeClr val="tx1"/>
                </a:solidFill>
                <a:effectLst/>
                <a:latin typeface="+mn-lt"/>
                <a:ea typeface="+mn-ea"/>
                <a:cs typeface="+mn-cs"/>
              </a:rPr>
              <a:t>New </a:t>
            </a:r>
            <a:r>
              <a:rPr lang="en-US" sz="1200" u="sng" kern="1200" dirty="0">
                <a:solidFill>
                  <a:schemeClr val="tx1"/>
                </a:solidFill>
                <a:effectLst/>
                <a:latin typeface="+mn-lt"/>
                <a:ea typeface="+mn-ea"/>
                <a:cs typeface="+mn-cs"/>
              </a:rPr>
              <a:t>continental </a:t>
            </a:r>
            <a:r>
              <a:rPr lang="en-US" sz="1200" kern="1200" dirty="0">
                <a:solidFill>
                  <a:schemeClr val="tx1"/>
                </a:solidFill>
                <a:effectLst/>
                <a:latin typeface="+mn-lt"/>
                <a:ea typeface="+mn-ea"/>
                <a:cs typeface="+mn-cs"/>
              </a:rPr>
              <a:t>crust is mostly found near converging plate boundaries.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note that this is interesting because new continental crust forms at CONVERGING boundaries while new oceans crust forms at DIVERGING boundaries. So that leads us to consider what might be going on that is going on when ocean crust meets continental crust. </a:t>
            </a:r>
          </a:p>
          <a:p>
            <a:endParaRPr lang="en-US" dirty="0"/>
          </a:p>
          <a:p>
            <a:r>
              <a:rPr lang="en-US" dirty="0"/>
              <a:t>SOURCES: </a:t>
            </a:r>
          </a:p>
          <a:p>
            <a:r>
              <a:rPr lang="en-US" dirty="0"/>
              <a:t>Image: Map of Plate Boundary Types</a:t>
            </a:r>
          </a:p>
          <a:p>
            <a:r>
              <a:rPr lang="en-US" dirty="0"/>
              <a:t>URL: https://core2.gsfc.nasa.gov/research/lowman/lowman.html</a:t>
            </a:r>
          </a:p>
          <a:p>
            <a:r>
              <a:rPr lang="en-US" dirty="0"/>
              <a:t>Attribution: </a:t>
            </a:r>
            <a:r>
              <a:rPr lang="en-US" sz="1200" b="0" i="0" u="none" strike="noStrike" kern="1200" dirty="0">
                <a:solidFill>
                  <a:schemeClr val="tx1"/>
                </a:solidFill>
                <a:effectLst/>
                <a:latin typeface="+mn-lt"/>
                <a:ea typeface="+mn-ea"/>
                <a:cs typeface="+mn-cs"/>
              </a:rPr>
              <a:t>Illustration prepared by Paul D. Lowman Jr., NASA Goddard Space Flight Center. Van der </a:t>
            </a:r>
            <a:r>
              <a:rPr lang="en-US" sz="1200" b="0" i="0" u="none" strike="noStrike" kern="1200" dirty="0" err="1">
                <a:solidFill>
                  <a:schemeClr val="tx1"/>
                </a:solidFill>
                <a:effectLst/>
                <a:latin typeface="+mn-lt"/>
                <a:ea typeface="+mn-ea"/>
                <a:cs typeface="+mn-cs"/>
              </a:rPr>
              <a:t>Grinten</a:t>
            </a:r>
            <a:r>
              <a:rPr lang="en-US" sz="1200" b="0" i="0" u="none" strike="noStrike" kern="1200" dirty="0">
                <a:solidFill>
                  <a:schemeClr val="tx1"/>
                </a:solidFill>
                <a:effectLst/>
                <a:latin typeface="+mn-lt"/>
                <a:ea typeface="+mn-ea"/>
                <a:cs typeface="+mn-cs"/>
              </a:rPr>
              <a:t> projection, April 1997.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63</a:t>
            </a:fld>
            <a:endParaRPr lang="en-US"/>
          </a:p>
        </p:txBody>
      </p:sp>
    </p:spTree>
    <p:extLst>
      <p:ext uri="{BB962C8B-B14F-4D97-AF65-F5344CB8AC3E}">
        <p14:creationId xmlns:p14="http://schemas.microsoft.com/office/powerpoint/2010/main" val="6885108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Use this slide as a transition to the lab. Would be best to get your kids to wonder about the differences in oceanic and continental crust before showing this slide. </a:t>
            </a:r>
          </a:p>
        </p:txBody>
      </p:sp>
      <p:sp>
        <p:nvSpPr>
          <p:cNvPr id="4" name="Slide Number Placeholder 3"/>
          <p:cNvSpPr>
            <a:spLocks noGrp="1"/>
          </p:cNvSpPr>
          <p:nvPr>
            <p:ph type="sldNum" sz="quarter" idx="5"/>
          </p:nvPr>
        </p:nvSpPr>
        <p:spPr/>
        <p:txBody>
          <a:bodyPr/>
          <a:lstStyle/>
          <a:p>
            <a:fld id="{E85135F7-F3E7-45B8-BA64-443E5B646829}" type="slidenum">
              <a:rPr lang="en-US" smtClean="0"/>
              <a:t>64</a:t>
            </a:fld>
            <a:endParaRPr lang="en-US"/>
          </a:p>
        </p:txBody>
      </p:sp>
    </p:spTree>
    <p:extLst>
      <p:ext uri="{BB962C8B-B14F-4D97-AF65-F5344CB8AC3E}">
        <p14:creationId xmlns:p14="http://schemas.microsoft.com/office/powerpoint/2010/main" val="5095318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You may want to just take pictures of the rock samples you have so they look more similar to students. This is the set up to the lab in which they will investigate properties of these different types of rock. Be sure the reason for the lab is clear before beginning. We want to know if there are any important differences between the rocks that make up the continents compared to those that make up the oceans. </a:t>
            </a:r>
          </a:p>
          <a:p>
            <a:endParaRPr lang="en-US" dirty="0"/>
          </a:p>
          <a:p>
            <a:r>
              <a:rPr lang="en-US" dirty="0"/>
              <a:t>SOURCES:</a:t>
            </a:r>
          </a:p>
          <a:p>
            <a:endParaRPr lang="en-US" dirty="0"/>
          </a:p>
          <a:p>
            <a:r>
              <a:rPr lang="en-US" dirty="0"/>
              <a:t>Image: Basalt Rock</a:t>
            </a:r>
          </a:p>
          <a:p>
            <a:r>
              <a:rPr lang="en-US" dirty="0"/>
              <a:t>URL: https://upload.wikimedia.org/wikipedia/commons/9/9c/Basalt_13_%2848674789992%29.jpg</a:t>
            </a:r>
          </a:p>
          <a:p>
            <a:r>
              <a:rPr lang="en-US" dirty="0"/>
              <a:t>Attribution: James St. John, CC BY 2.0 &lt;https://creativecommons.org/licenses/by/2.0&gt;, via Wikimedia Commons</a:t>
            </a:r>
          </a:p>
          <a:p>
            <a:endParaRPr lang="en-US" dirty="0"/>
          </a:p>
          <a:p>
            <a:r>
              <a:rPr lang="en-US" dirty="0"/>
              <a:t>Image: Gabbro Rock</a:t>
            </a:r>
          </a:p>
          <a:p>
            <a:r>
              <a:rPr lang="en-US" dirty="0"/>
              <a:t>URL: https://upload.wikimedia.org/wikipedia/commons/7/71/Olivine_gabbro_%28Pigeon_Point_Sill%2C_Mesoproterozoic%2C_~1.1_Ga%3B_Pigeon_Point%2C_Minnesota%2C_USA%29_%2840770721514%29.jpg</a:t>
            </a:r>
          </a:p>
          <a:p>
            <a:r>
              <a:rPr lang="en-US" dirty="0"/>
              <a:t>Attribution: James St. John, CC BY 2.0 &lt;https://creativecommons.org/licenses/by/2.0&gt;, via Wikimedia Commons</a:t>
            </a:r>
          </a:p>
          <a:p>
            <a:endParaRPr lang="en-US" dirty="0"/>
          </a:p>
          <a:p>
            <a:r>
              <a:rPr lang="en-US" dirty="0"/>
              <a:t>Image: Granite Rock</a:t>
            </a:r>
          </a:p>
          <a:p>
            <a:r>
              <a:rPr lang="en-US" dirty="0"/>
              <a:t>URL: https://upload.wikimedia.org/wikipedia/commons/b/bf/Granite_20_%2849200364626%29.jpg</a:t>
            </a:r>
          </a:p>
          <a:p>
            <a:r>
              <a:rPr lang="en-US" dirty="0"/>
              <a:t>Attribution: James St. John, CC BY 2.0 &lt;https://creativecommons.org/licenses/by/2.0&gt;, via Wikimedia Commons </a:t>
            </a:r>
          </a:p>
          <a:p>
            <a:endParaRPr lang="en-US" dirty="0"/>
          </a:p>
          <a:p>
            <a:r>
              <a:rPr lang="en-US" dirty="0"/>
              <a:t>Image: </a:t>
            </a:r>
            <a:r>
              <a:rPr lang="en-US" b="0" i="0" dirty="0">
                <a:solidFill>
                  <a:srgbClr val="212124"/>
                </a:solidFill>
                <a:effectLst/>
                <a:latin typeface="Proxima Nova"/>
              </a:rPr>
              <a:t>Porphyritic rhyolite from the Pleistocene of Wyoming, USA.</a:t>
            </a:r>
            <a:endParaRPr lang="en-US" dirty="0"/>
          </a:p>
          <a:p>
            <a:r>
              <a:rPr lang="en-US" dirty="0"/>
              <a:t>URL: https://www.flickr.com/photos/jsjgeology/26755758577</a:t>
            </a:r>
          </a:p>
          <a:p>
            <a:r>
              <a:rPr lang="en-US" dirty="0"/>
              <a:t>License: https://creativecommons.org/licenses/by/2.0/</a:t>
            </a:r>
          </a:p>
          <a:p>
            <a:r>
              <a:rPr lang="en-US" dirty="0"/>
              <a:t>Attribution: James St. John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65</a:t>
            </a:fld>
            <a:endParaRPr lang="en-US"/>
          </a:p>
        </p:txBody>
      </p:sp>
    </p:spTree>
    <p:extLst>
      <p:ext uri="{BB962C8B-B14F-4D97-AF65-F5344CB8AC3E}">
        <p14:creationId xmlns:p14="http://schemas.microsoft.com/office/powerpoint/2010/main" val="4502683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Use these images or pics of your own set up to provide instructions to students on the lab. More images and complete instructions are found in the teacher guide for the crust lab. The slides that follow take the students through the lab questions step by step. You may want to do that or you may want to just discuss after students have worked through the questions on their own. </a:t>
            </a:r>
          </a:p>
          <a:p>
            <a:endParaRPr lang="en-US" dirty="0"/>
          </a:p>
          <a:p>
            <a:endParaRPr lang="en-US" dirty="0"/>
          </a:p>
          <a:p>
            <a:endParaRPr lang="en-US" dirty="0"/>
          </a:p>
          <a:p>
            <a:r>
              <a:rPr lang="en-US" dirty="0"/>
              <a:t>SOURCES: </a:t>
            </a:r>
          </a:p>
          <a:p>
            <a:r>
              <a:rPr lang="en-US" dirty="0"/>
              <a:t>Image courtesy of MBER team</a:t>
            </a:r>
          </a:p>
        </p:txBody>
      </p:sp>
      <p:sp>
        <p:nvSpPr>
          <p:cNvPr id="4" name="Slide Number Placeholder 3"/>
          <p:cNvSpPr>
            <a:spLocks noGrp="1"/>
          </p:cNvSpPr>
          <p:nvPr>
            <p:ph type="sldNum" sz="quarter" idx="5"/>
          </p:nvPr>
        </p:nvSpPr>
        <p:spPr/>
        <p:txBody>
          <a:bodyPr/>
          <a:lstStyle/>
          <a:p>
            <a:fld id="{E85135F7-F3E7-45B8-BA64-443E5B646829}" type="slidenum">
              <a:rPr lang="en-US" smtClean="0"/>
              <a:t>66</a:t>
            </a:fld>
            <a:endParaRPr lang="en-US"/>
          </a:p>
        </p:txBody>
      </p:sp>
    </p:spTree>
    <p:extLst>
      <p:ext uri="{BB962C8B-B14F-4D97-AF65-F5344CB8AC3E}">
        <p14:creationId xmlns:p14="http://schemas.microsoft.com/office/powerpoint/2010/main" val="37331803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Use this slide to collect/display class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Images courtesy of MBER team</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67</a:t>
            </a:fld>
            <a:endParaRPr lang="en-US"/>
          </a:p>
        </p:txBody>
      </p:sp>
    </p:spTree>
    <p:extLst>
      <p:ext uri="{BB962C8B-B14F-4D97-AF65-F5344CB8AC3E}">
        <p14:creationId xmlns:p14="http://schemas.microsoft.com/office/powerpoint/2010/main" val="1951926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a:t>
            </a:r>
            <a:r>
              <a:rPr lang="en-US" b="1" dirty="0"/>
              <a:t>(Optional)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how your class data turns out you may want to spend a bit of time considering why different groups may have different values.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courtesy of MBER team</a:t>
            </a:r>
          </a:p>
        </p:txBody>
      </p:sp>
      <p:sp>
        <p:nvSpPr>
          <p:cNvPr id="4" name="Slide Number Placeholder 3"/>
          <p:cNvSpPr>
            <a:spLocks noGrp="1"/>
          </p:cNvSpPr>
          <p:nvPr>
            <p:ph type="sldNum" sz="quarter" idx="5"/>
          </p:nvPr>
        </p:nvSpPr>
        <p:spPr/>
        <p:txBody>
          <a:bodyPr/>
          <a:lstStyle/>
          <a:p>
            <a:fld id="{E85135F7-F3E7-45B8-BA64-443E5B646829}" type="slidenum">
              <a:rPr lang="en-US" smtClean="0"/>
              <a:t>68</a:t>
            </a:fld>
            <a:endParaRPr lang="en-US"/>
          </a:p>
        </p:txBody>
      </p:sp>
    </p:spTree>
    <p:extLst>
      <p:ext uri="{BB962C8B-B14F-4D97-AF65-F5344CB8AC3E}">
        <p14:creationId xmlns:p14="http://schemas.microsoft.com/office/powerpoint/2010/main" val="23965097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Display your class data and look for patterns. It should come out that: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gabbro density &gt; basalt density &gt; granite density &gt; rhyolite density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69</a:t>
            </a:fld>
            <a:endParaRPr lang="en-US"/>
          </a:p>
        </p:txBody>
      </p:sp>
    </p:spTree>
    <p:extLst>
      <p:ext uri="{BB962C8B-B14F-4D97-AF65-F5344CB8AC3E}">
        <p14:creationId xmlns:p14="http://schemas.microsoft.com/office/powerpoint/2010/main" val="20956836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70</a:t>
            </a:fld>
            <a:endParaRPr lang="en-US"/>
          </a:p>
        </p:txBody>
      </p:sp>
    </p:spTree>
    <p:extLst>
      <p:ext uri="{BB962C8B-B14F-4D97-AF65-F5344CB8AC3E}">
        <p14:creationId xmlns:p14="http://schemas.microsoft.com/office/powerpoint/2010/main" val="2670262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In our Oxygen unit we considered evidence for early life and figured out how the biosphere influenced the atmosphere over long periods of time. </a:t>
            </a:r>
          </a:p>
          <a:p>
            <a:endParaRPr lang="en-US" dirty="0"/>
          </a:p>
          <a:p>
            <a:endParaRPr lang="en-US" dirty="0"/>
          </a:p>
          <a:p>
            <a:r>
              <a:rPr lang="en-US" dirty="0"/>
              <a:t>SOURCES:</a:t>
            </a:r>
          </a:p>
          <a:p>
            <a:endParaRPr lang="en-US" dirty="0"/>
          </a:p>
          <a:p>
            <a:r>
              <a:rPr lang="en-US" dirty="0"/>
              <a:t>Image: Cloudy Sky</a:t>
            </a:r>
          </a:p>
          <a:p>
            <a:r>
              <a:rPr lang="en-US" dirty="0"/>
              <a:t>URL: https://pixabay.com/photos/clouds-blue-sky-cloudy-sky-cumulus-4258726/</a:t>
            </a:r>
          </a:p>
          <a:p>
            <a:r>
              <a:rPr lang="en-US" dirty="0"/>
              <a:t>Attribution: None required</a:t>
            </a:r>
          </a:p>
          <a:p>
            <a:endParaRPr lang="en-US" dirty="0"/>
          </a:p>
          <a:p>
            <a:r>
              <a:rPr lang="en-US" dirty="0"/>
              <a:t>Image: Seawater</a:t>
            </a:r>
          </a:p>
          <a:p>
            <a:r>
              <a:rPr lang="en-US" dirty="0"/>
              <a:t>URL: https://pixabay.com/photos/sea-waves-ocean-salt-water-1867215/</a:t>
            </a:r>
          </a:p>
          <a:p>
            <a:r>
              <a:rPr lang="en-US" dirty="0"/>
              <a:t>Attribution: None required</a:t>
            </a:r>
          </a:p>
          <a:p>
            <a:endParaRPr lang="en-US" dirty="0"/>
          </a:p>
          <a:p>
            <a:r>
              <a:rPr lang="en-US" dirty="0"/>
              <a:t>Image: Green Plant</a:t>
            </a:r>
          </a:p>
          <a:p>
            <a:r>
              <a:rPr lang="en-US" dirty="0"/>
              <a:t>URL: https://www.publicdomainpictures.net/en/view-image.php?image=35464&amp;picture=green-plant</a:t>
            </a:r>
          </a:p>
          <a:p>
            <a:r>
              <a:rPr lang="en-US" dirty="0"/>
              <a:t>Attribution: None Required</a:t>
            </a:r>
          </a:p>
          <a:p>
            <a:endParaRPr lang="en-US" dirty="0"/>
          </a:p>
          <a:p>
            <a:r>
              <a:rPr lang="en-US" dirty="0"/>
              <a:t>Image: Sedimentary Rock</a:t>
            </a:r>
          </a:p>
          <a:p>
            <a:r>
              <a:rPr lang="en-US" dirty="0"/>
              <a:t>UrL: https://upload.wikimedia.org/wikipedia/commons/f/fe/Layers_of_sedimentary_rock_in_Makhtesh_Ramon_%2850749%29.jpg</a:t>
            </a:r>
          </a:p>
          <a:p>
            <a:r>
              <a:rPr lang="en-US" dirty="0"/>
              <a:t>Attribution: </a:t>
            </a:r>
            <a:r>
              <a:rPr lang="en-US" dirty="0" err="1"/>
              <a:t>Rhododendrites</a:t>
            </a:r>
            <a:r>
              <a:rPr lang="en-US" dirty="0"/>
              <a:t>, CC BY-SA 4.0 &lt;https://creativecommons.org/licenses/by-sa/4.0&gt;, via Wikimedia Commons</a:t>
            </a:r>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11</a:t>
            </a:fld>
            <a:endParaRPr lang="en-US"/>
          </a:p>
        </p:txBody>
      </p:sp>
    </p:spTree>
    <p:extLst>
      <p:ext uri="{BB962C8B-B14F-4D97-AF65-F5344CB8AC3E}">
        <p14:creationId xmlns:p14="http://schemas.microsoft.com/office/powerpoint/2010/main" val="200571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Here we transition from finding the densities of individual rock types to an average density. In this case we just have two types to average together but oceanic and continental crusts will be made up of more than two types, of course.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slides take the students through the questions on the lab one by one. You may decide to do this as a class or have a more general summary conversation at the end.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71</a:t>
            </a:fld>
            <a:endParaRPr lang="en-US"/>
          </a:p>
        </p:txBody>
      </p:sp>
    </p:spTree>
    <p:extLst>
      <p:ext uri="{BB962C8B-B14F-4D97-AF65-F5344CB8AC3E}">
        <p14:creationId xmlns:p14="http://schemas.microsoft.com/office/powerpoint/2010/main" val="35289707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more depth on crust density data. This gives away the pattern so make sure it has been established by your class data before showing this slide. </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72</a:t>
            </a:fld>
            <a:endParaRPr lang="en-US"/>
          </a:p>
        </p:txBody>
      </p:sp>
    </p:spTree>
    <p:extLst>
      <p:ext uri="{BB962C8B-B14F-4D97-AF65-F5344CB8AC3E}">
        <p14:creationId xmlns:p14="http://schemas.microsoft.com/office/powerpoint/2010/main" val="22299537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These slides contain a short demo to show that objects with different densities will float at different heights. You can do the demo in class yourself or use these slides.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courtesy of MBER team</a:t>
            </a:r>
          </a:p>
        </p:txBody>
      </p:sp>
      <p:sp>
        <p:nvSpPr>
          <p:cNvPr id="4" name="Slide Number Placeholder 3"/>
          <p:cNvSpPr>
            <a:spLocks noGrp="1"/>
          </p:cNvSpPr>
          <p:nvPr>
            <p:ph type="sldNum" sz="quarter" idx="5"/>
          </p:nvPr>
        </p:nvSpPr>
        <p:spPr/>
        <p:txBody>
          <a:bodyPr/>
          <a:lstStyle/>
          <a:p>
            <a:fld id="{E85135F7-F3E7-45B8-BA64-443E5B646829}" type="slidenum">
              <a:rPr lang="en-US" smtClean="0"/>
              <a:t>73</a:t>
            </a:fld>
            <a:endParaRPr lang="en-US"/>
          </a:p>
        </p:txBody>
      </p:sp>
    </p:spTree>
    <p:extLst>
      <p:ext uri="{BB962C8B-B14F-4D97-AF65-F5344CB8AC3E}">
        <p14:creationId xmlns:p14="http://schemas.microsoft.com/office/powerpoint/2010/main" val="16331383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These slides contain a short demo to show that objects with different densities will float at different heights. You can do the demo in class yourself or use these slides.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Video courtesy of MBER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74</a:t>
            </a:fld>
            <a:endParaRPr lang="en-US"/>
          </a:p>
        </p:txBody>
      </p:sp>
    </p:spTree>
    <p:extLst>
      <p:ext uri="{BB962C8B-B14F-4D97-AF65-F5344CB8AC3E}">
        <p14:creationId xmlns:p14="http://schemas.microsoft.com/office/powerpoint/2010/main" val="5388605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These slides contain a short demo to show that objects with different densities will float at different heights. You can do the demo in class yourself or use these slides.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courtesy of MBER 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75</a:t>
            </a:fld>
            <a:endParaRPr lang="en-US"/>
          </a:p>
        </p:txBody>
      </p:sp>
    </p:spTree>
    <p:extLst>
      <p:ext uri="{BB962C8B-B14F-4D97-AF65-F5344CB8AC3E}">
        <p14:creationId xmlns:p14="http://schemas.microsoft.com/office/powerpoint/2010/main" val="9685878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These slides contain a short demo to show that objects with different densities will float at different heights. You can do the demo in class yourself or use these slides.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Video courtesy of MBER team</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76</a:t>
            </a:fld>
            <a:endParaRPr lang="en-US"/>
          </a:p>
        </p:txBody>
      </p:sp>
    </p:spTree>
    <p:extLst>
      <p:ext uri="{BB962C8B-B14F-4D97-AF65-F5344CB8AC3E}">
        <p14:creationId xmlns:p14="http://schemas.microsoft.com/office/powerpoint/2010/main" val="40008921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These slides contain a short demo to show that objects with different densities will float at different heights. You can do the demo in class yourself or use these slides.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courtesy of MBER team </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77</a:t>
            </a:fld>
            <a:endParaRPr lang="en-US"/>
          </a:p>
        </p:txBody>
      </p:sp>
    </p:spTree>
    <p:extLst>
      <p:ext uri="{BB962C8B-B14F-4D97-AF65-F5344CB8AC3E}">
        <p14:creationId xmlns:p14="http://schemas.microsoft.com/office/powerpoint/2010/main" val="19870913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NOTES: In this situation make sure to recall that the plates are moving. The idea that students will hopefully come up with is that at a converging plate boundary, the more dense oceanic crust would be pushed beneath the less dense continental crust. You may want to take the opportunity to introduce the word SUBDUCTION here</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78</a:t>
            </a:fld>
            <a:endParaRPr lang="en-US"/>
          </a:p>
        </p:txBody>
      </p:sp>
    </p:spTree>
    <p:extLst>
      <p:ext uri="{BB962C8B-B14F-4D97-AF65-F5344CB8AC3E}">
        <p14:creationId xmlns:p14="http://schemas.microsoft.com/office/powerpoint/2010/main" val="25272659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Here we want to formalize the main idea that comes out of the lab and the demo. What happens with two plates that have different average densities (and therefore sit higher or lower on the magma substrate) collide with each other? This is the idea of SUBDUCTION and you will probably want to introduce that word here. </a:t>
            </a:r>
          </a:p>
        </p:txBody>
      </p:sp>
      <p:sp>
        <p:nvSpPr>
          <p:cNvPr id="4" name="Slide Number Placeholder 3"/>
          <p:cNvSpPr>
            <a:spLocks noGrp="1"/>
          </p:cNvSpPr>
          <p:nvPr>
            <p:ph type="sldNum" sz="quarter" idx="5"/>
          </p:nvPr>
        </p:nvSpPr>
        <p:spPr/>
        <p:txBody>
          <a:bodyPr/>
          <a:lstStyle/>
          <a:p>
            <a:fld id="{E85135F7-F3E7-45B8-BA64-443E5B646829}" type="slidenum">
              <a:rPr lang="en-US" smtClean="0"/>
              <a:t>79</a:t>
            </a:fld>
            <a:endParaRPr lang="en-US"/>
          </a:p>
        </p:txBody>
      </p:sp>
    </p:spTree>
    <p:extLst>
      <p:ext uri="{BB962C8B-B14F-4D97-AF65-F5344CB8AC3E}">
        <p14:creationId xmlns:p14="http://schemas.microsoft.com/office/powerpoint/2010/main" val="271499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a:t>
            </a:r>
            <a:endParaRPr lang="en-US" sz="1200" dirty="0"/>
          </a:p>
          <a:p>
            <a:r>
              <a:rPr lang="en-US" dirty="0"/>
              <a:t>Suggested wording…use what your kids come up with</a:t>
            </a:r>
          </a:p>
          <a:p>
            <a:r>
              <a:rPr lang="en-US" sz="1200" dirty="0"/>
              <a:t>[On average, oceanic crust is more dense than continental crust so when they converge the more dense plate (oceanic) subducts, or slides beneath, the less dense plate ]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80</a:t>
            </a:fld>
            <a:endParaRPr lang="en-US"/>
          </a:p>
        </p:txBody>
      </p:sp>
    </p:spTree>
    <p:extLst>
      <p:ext uri="{BB962C8B-B14F-4D97-AF65-F5344CB8AC3E}">
        <p14:creationId xmlns:p14="http://schemas.microsoft.com/office/powerpoint/2010/main" val="3272078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In our Oxygen unit we considered evidence for early life and figured out how the biosphere influenced the atmosphere, hydrosphere and </a:t>
            </a:r>
            <a:r>
              <a:rPr lang="en-US" dirty="0" err="1"/>
              <a:t>geospehere</a:t>
            </a:r>
            <a:r>
              <a:rPr lang="en-US" dirty="0"/>
              <a:t> over long periods of time. </a:t>
            </a:r>
          </a:p>
          <a:p>
            <a:endParaRPr lang="en-US" dirty="0"/>
          </a:p>
          <a:p>
            <a:endParaRPr lang="en-US" dirty="0"/>
          </a:p>
          <a:p>
            <a:r>
              <a:rPr lang="en-US" dirty="0"/>
              <a:t>SOURCES:</a:t>
            </a:r>
          </a:p>
          <a:p>
            <a:endParaRPr lang="en-US" dirty="0"/>
          </a:p>
          <a:p>
            <a:r>
              <a:rPr lang="en-US" dirty="0"/>
              <a:t>Image: Cloudy Sky</a:t>
            </a:r>
          </a:p>
          <a:p>
            <a:r>
              <a:rPr lang="en-US" dirty="0"/>
              <a:t>URL: https://pixabay.com/photos/clouds-blue-sky-cloudy-sky-cumulus-4258726/</a:t>
            </a:r>
          </a:p>
          <a:p>
            <a:r>
              <a:rPr lang="en-US" dirty="0"/>
              <a:t>Attribution: None required</a:t>
            </a:r>
          </a:p>
          <a:p>
            <a:endParaRPr lang="en-US" dirty="0"/>
          </a:p>
          <a:p>
            <a:r>
              <a:rPr lang="en-US" dirty="0"/>
              <a:t>Image: Seawater</a:t>
            </a:r>
          </a:p>
          <a:p>
            <a:r>
              <a:rPr lang="en-US" dirty="0"/>
              <a:t>URL: https://pixabay.com/photos/sea-waves-ocean-salt-water-1867215/</a:t>
            </a:r>
          </a:p>
          <a:p>
            <a:r>
              <a:rPr lang="en-US" dirty="0"/>
              <a:t>Attribution: None required</a:t>
            </a:r>
          </a:p>
          <a:p>
            <a:endParaRPr lang="en-US" dirty="0"/>
          </a:p>
          <a:p>
            <a:r>
              <a:rPr lang="en-US" dirty="0"/>
              <a:t>Image: Green Plant</a:t>
            </a:r>
          </a:p>
          <a:p>
            <a:r>
              <a:rPr lang="en-US" dirty="0"/>
              <a:t>URL: https://www.publicdomainpictures.net/en/view-image.php?image=35464&amp;picture=green-plant</a:t>
            </a:r>
          </a:p>
          <a:p>
            <a:r>
              <a:rPr lang="en-US" dirty="0"/>
              <a:t>Attribution: None Required</a:t>
            </a:r>
          </a:p>
          <a:p>
            <a:endParaRPr lang="en-US" dirty="0"/>
          </a:p>
          <a:p>
            <a:r>
              <a:rPr lang="en-US" dirty="0"/>
              <a:t>Image: Sedimentary Rock</a:t>
            </a:r>
          </a:p>
          <a:p>
            <a:r>
              <a:rPr lang="en-US" dirty="0"/>
              <a:t>UrL: https://upload.wikimedia.org/wikipedia/commons/f/fe/Layers_of_sedimentary_rock_in_Makhtesh_Ramon_%2850749%29.jpg</a:t>
            </a:r>
          </a:p>
          <a:p>
            <a:r>
              <a:rPr lang="en-US" dirty="0"/>
              <a:t>Attribution: </a:t>
            </a:r>
            <a:r>
              <a:rPr lang="en-US" dirty="0" err="1"/>
              <a:t>Rhododendrites</a:t>
            </a:r>
            <a:r>
              <a:rPr lang="en-US" dirty="0"/>
              <a:t>, CC BY-SA 4.0 &lt;https://creativecommons.org/licenses/by-sa/4.0&gt;, via Wikimedia Commons</a:t>
            </a:r>
          </a:p>
          <a:p>
            <a:endParaRPr lang="en-US" dirty="0"/>
          </a:p>
          <a:p>
            <a:r>
              <a:rPr lang="en-US" dirty="0"/>
              <a:t>Animation removed</a:t>
            </a:r>
          </a:p>
        </p:txBody>
      </p:sp>
      <p:sp>
        <p:nvSpPr>
          <p:cNvPr id="4" name="Slide Number Placeholder 3"/>
          <p:cNvSpPr>
            <a:spLocks noGrp="1"/>
          </p:cNvSpPr>
          <p:nvPr>
            <p:ph type="sldNum" sz="quarter" idx="5"/>
          </p:nvPr>
        </p:nvSpPr>
        <p:spPr/>
        <p:txBody>
          <a:bodyPr/>
          <a:lstStyle/>
          <a:p>
            <a:fld id="{E85135F7-F3E7-45B8-BA64-443E5B646829}" type="slidenum">
              <a:rPr lang="en-US" smtClean="0"/>
              <a:t>12</a:t>
            </a:fld>
            <a:endParaRPr lang="en-US"/>
          </a:p>
        </p:txBody>
      </p:sp>
    </p:spTree>
    <p:extLst>
      <p:ext uri="{BB962C8B-B14F-4D97-AF65-F5344CB8AC3E}">
        <p14:creationId xmlns:p14="http://schemas.microsoft.com/office/powerpoint/2010/main" val="41843472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Let’s return to the Driving Question which should be something like: </a:t>
            </a:r>
            <a:r>
              <a:rPr lang="en-US" sz="1200" dirty="0"/>
              <a:t>”What explains the patterns of crust age across the earth and what does that have to do with continent formation?"</a:t>
            </a:r>
          </a:p>
          <a:p>
            <a:endParaRPr lang="en-US" dirty="0"/>
          </a:p>
          <a:p>
            <a:r>
              <a:rPr lang="en-US" dirty="0"/>
              <a:t>Have the students consider what they have and have not figured out about the age of the crust and continents so far. </a:t>
            </a:r>
          </a:p>
          <a:p>
            <a:endParaRPr lang="en-US" dirty="0"/>
          </a:p>
          <a:p>
            <a:r>
              <a:rPr lang="en-US" dirty="0"/>
              <a:t>Once students have had a chance to think about this question, we may want to pause and ask students: what information do we need to help us answer this question? This question is relevant because the next several slides dig into some of the additional information we would need to make a good prediction.</a:t>
            </a:r>
          </a:p>
        </p:txBody>
      </p:sp>
      <p:sp>
        <p:nvSpPr>
          <p:cNvPr id="4" name="Slide Number Placeholder 3"/>
          <p:cNvSpPr>
            <a:spLocks noGrp="1"/>
          </p:cNvSpPr>
          <p:nvPr>
            <p:ph type="sldNum" sz="quarter" idx="5"/>
          </p:nvPr>
        </p:nvSpPr>
        <p:spPr/>
        <p:txBody>
          <a:bodyPr/>
          <a:lstStyle/>
          <a:p>
            <a:fld id="{E85135F7-F3E7-45B8-BA64-443E5B646829}" type="slidenum">
              <a:rPr lang="en-US" smtClean="0"/>
              <a:t>83</a:t>
            </a:fld>
            <a:endParaRPr lang="en-US"/>
          </a:p>
        </p:txBody>
      </p:sp>
    </p:spTree>
    <p:extLst>
      <p:ext uri="{BB962C8B-B14F-4D97-AF65-F5344CB8AC3E}">
        <p14:creationId xmlns:p14="http://schemas.microsoft.com/office/powerpoint/2010/main" val="38885281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a:p>
            <a:r>
              <a:rPr lang="en-US" dirty="0"/>
              <a:t>Teacher notes only/do not share this info with students (their ideas are what matter at this point; everything will be unpacked over the next several slides):</a:t>
            </a:r>
          </a:p>
          <a:p>
            <a:endParaRPr lang="en-US" dirty="0"/>
          </a:p>
          <a:p>
            <a:r>
              <a:rPr lang="en-US" dirty="0"/>
              <a:t>While we are gaining new crust at diverging boundaries, we are losing crust at converging boundaries. These processes balance each other out, so the Earth is not growing in diameter through these processes.</a:t>
            </a:r>
          </a:p>
          <a:p>
            <a:r>
              <a:rPr lang="en-US" dirty="0"/>
              <a:t>Another way to say this is: while the new oceanic crust is forming along diverging plate boundaries, along converging plate boundaries oceanic crust is subducting. Since the processes are in balance, there is no net accumulation of new crust.</a:t>
            </a:r>
          </a:p>
          <a:p>
            <a:r>
              <a:rPr lang="en-US" dirty="0"/>
              <a:t>[Although there IS an accumulation of continental crust over time, more on that LATER!]</a:t>
            </a:r>
          </a:p>
          <a:p>
            <a:r>
              <a:rPr lang="en-US" dirty="0"/>
              <a:t>NOTE: There is also a “conservation of mass” issue embedded here which could also be used to help answer the question.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note that there are legitimate ways a student might answer this question that do not involve plate tectonics in the way described above. For example, a student might say: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Earth is not expanding in size (diameter) from new crust forming at diverging boundaries because the planet is not actually gaining any new matter that it didn’t already have. The matter that is forming the new crust was previously in the mantle, and as it flows upward to form new crust, the existing crust would sink or collapse to fill any “voids” of magma that flowed upward. The existing solid crust that collapsed downward would be deeper in the planet and would be subject to higher temperatures; temperatures high enough to turn solid rock into magma. Therefore the collapsed crust would re-melt into magma, so the mantle will not run out of magma, and the Earth would not increase in diameter.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student statement shows good logical scientific thinking, and should be commended. However, you would want to nudge the student toward thinking about the crust recycling process that develops from old oceanic crust sinking/subducting at converging plate boundaries to help the student understand a nuance of plate tectonics.</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84</a:t>
            </a:fld>
            <a:endParaRPr lang="en-US"/>
          </a:p>
        </p:txBody>
      </p:sp>
    </p:spTree>
    <p:extLst>
      <p:ext uri="{BB962C8B-B14F-4D97-AF65-F5344CB8AC3E}">
        <p14:creationId xmlns:p14="http://schemas.microsoft.com/office/powerpoint/2010/main" val="13523818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The goal of the next few slides is to provide a nearby/local example of how the processes we have been describing can play out for one plate. Juan de Fuca was selected because it is a small plate off Northern CA (and extends northward toward Canada) which illustrates all three plate boundary types. If you are not in CA consider finding a similar plate boundary near you.</a:t>
            </a:r>
          </a:p>
          <a:p>
            <a:endParaRPr lang="en-US" dirty="0"/>
          </a:p>
          <a:p>
            <a:r>
              <a:rPr lang="en-US" dirty="0"/>
              <a:t>SOURCES:</a:t>
            </a:r>
          </a:p>
          <a:p>
            <a:r>
              <a:rPr lang="en-US" dirty="0"/>
              <a:t>Image: Pacific Plate</a:t>
            </a:r>
          </a:p>
          <a:p>
            <a:r>
              <a:rPr lang="en-US" dirty="0"/>
              <a:t>URL: https://upload.wikimedia.org/wikipedia/commons/1/19/PacificPlate.png</a:t>
            </a:r>
          </a:p>
          <a:p>
            <a:r>
              <a:rPr lang="en-US" dirty="0"/>
              <a:t>Attribution: </a:t>
            </a:r>
            <a:r>
              <a:rPr lang="en-US" dirty="0" err="1"/>
              <a:t>Alataristarion</a:t>
            </a:r>
            <a:r>
              <a:rPr lang="en-US" dirty="0"/>
              <a:t>, CC BY-SA 4.0 &lt;https://creativecommons.org/licenses/by-sa/4.0&gt;, via Wikimedia Commons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85</a:t>
            </a:fld>
            <a:endParaRPr lang="en-US"/>
          </a:p>
        </p:txBody>
      </p:sp>
    </p:spTree>
    <p:extLst>
      <p:ext uri="{BB962C8B-B14F-4D97-AF65-F5344CB8AC3E}">
        <p14:creationId xmlns:p14="http://schemas.microsoft.com/office/powerpoint/2010/main" val="35407841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The red and green dots on this map indicate locations of earthquakes that have occurred (mostly small earthquakes). </a:t>
            </a:r>
          </a:p>
          <a:p>
            <a:r>
              <a:rPr lang="en-US" dirty="0"/>
              <a:t>The main point of this slide, however, is to show that Juan de Fuca is near northern California, Oregon, and Washington.</a:t>
            </a:r>
          </a:p>
          <a:p>
            <a:endParaRPr lang="en-US" dirty="0"/>
          </a:p>
          <a:p>
            <a:endParaRPr lang="en-US" dirty="0"/>
          </a:p>
          <a:p>
            <a:r>
              <a:rPr lang="en-US" dirty="0"/>
              <a:t>SOURCES:</a:t>
            </a:r>
          </a:p>
          <a:p>
            <a:r>
              <a:rPr lang="en-US" dirty="0"/>
              <a:t>Image: Juan de Fuca Plate</a:t>
            </a:r>
          </a:p>
          <a:p>
            <a:r>
              <a:rPr lang="en-US" dirty="0"/>
              <a:t>URL: https://commons.wikimedia.org/wiki/File:Juan_de_fuca_plate.png</a:t>
            </a:r>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86</a:t>
            </a:fld>
            <a:endParaRPr lang="en-US"/>
          </a:p>
        </p:txBody>
      </p:sp>
    </p:spTree>
    <p:extLst>
      <p:ext uri="{BB962C8B-B14F-4D97-AF65-F5344CB8AC3E}">
        <p14:creationId xmlns:p14="http://schemas.microsoft.com/office/powerpoint/2010/main" val="33294077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This could be a moment to use “turn and talk to your neighbor”.</a:t>
            </a:r>
          </a:p>
          <a:p>
            <a:r>
              <a:rPr lang="en-US" dirty="0"/>
              <a:t>Hopefully students will say that the sinking oceanic crust will melt back into the magma layer and help replenish the magma in the mantle.</a:t>
            </a:r>
          </a:p>
          <a:p>
            <a:endParaRPr lang="en-US" dirty="0"/>
          </a:p>
          <a:p>
            <a:r>
              <a:rPr lang="en-US" dirty="0"/>
              <a:t>SOURCES:</a:t>
            </a:r>
          </a:p>
          <a:p>
            <a:endParaRPr lang="en-US" dirty="0"/>
          </a:p>
          <a:p>
            <a:r>
              <a:rPr lang="en-US" dirty="0"/>
              <a:t>Image: </a:t>
            </a:r>
            <a:r>
              <a:rPr lang="en-US" b="0" i="0" dirty="0">
                <a:solidFill>
                  <a:srgbClr val="333333"/>
                </a:solidFill>
                <a:effectLst/>
                <a:latin typeface="Source Sans Pro" panose="020B0503030403020204" pitchFamily="34" charset="0"/>
              </a:rPr>
              <a:t>The </a:t>
            </a:r>
            <a:r>
              <a:rPr lang="en-US" b="0" i="0" u="none" dirty="0">
                <a:solidFill>
                  <a:schemeClr val="tx1"/>
                </a:solidFill>
                <a:effectLst/>
                <a:latin typeface="Source Sans Pro" panose="020B0503030403020204" pitchFamily="34" charset="0"/>
              </a:rPr>
              <a:t>subduction zone </a:t>
            </a:r>
            <a:r>
              <a:rPr lang="en-US" b="0" i="0" dirty="0">
                <a:solidFill>
                  <a:srgbClr val="333333"/>
                </a:solidFill>
                <a:effectLst/>
                <a:latin typeface="Source Sans Pro" panose="020B0503030403020204" pitchFamily="34" charset="0"/>
              </a:rPr>
              <a:t>creating the Cascade Range volcanoes.</a:t>
            </a:r>
            <a:endParaRPr lang="en-US" i="0" dirty="0"/>
          </a:p>
          <a:p>
            <a:r>
              <a:rPr lang="en-US" dirty="0"/>
              <a:t>URL: https://www.usgs.gov/science-support/osqi/yes/national-parks/mount-rainier-geology</a:t>
            </a:r>
          </a:p>
          <a:p>
            <a:r>
              <a:rPr lang="en-US" dirty="0"/>
              <a:t>Attribution: Public Domain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87</a:t>
            </a:fld>
            <a:endParaRPr lang="en-US"/>
          </a:p>
        </p:txBody>
      </p:sp>
    </p:spTree>
    <p:extLst>
      <p:ext uri="{BB962C8B-B14F-4D97-AF65-F5344CB8AC3E}">
        <p14:creationId xmlns:p14="http://schemas.microsoft.com/office/powerpoint/2010/main" val="35626723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Hopefully students will say that the sinking oceanic crust will help replenish the magma in the mantle (without having the crust collapse or something!).</a:t>
            </a:r>
          </a:p>
          <a:p>
            <a:endParaRPr lang="en-US" dirty="0"/>
          </a:p>
          <a:p>
            <a:r>
              <a:rPr lang="en-US" dirty="0"/>
              <a:t>SOURCES:</a:t>
            </a:r>
          </a:p>
          <a:p>
            <a:endParaRPr lang="en-US" dirty="0"/>
          </a:p>
          <a:p>
            <a:r>
              <a:rPr lang="en-US" dirty="0"/>
              <a:t>Image: </a:t>
            </a:r>
            <a:r>
              <a:rPr lang="en-US" b="0" i="0" dirty="0">
                <a:solidFill>
                  <a:srgbClr val="333333"/>
                </a:solidFill>
                <a:effectLst/>
                <a:latin typeface="Source Sans Pro" panose="020B0503030403020204" pitchFamily="34" charset="0"/>
              </a:rPr>
              <a:t>The </a:t>
            </a:r>
            <a:r>
              <a:rPr lang="en-US" b="0" i="0" u="none" dirty="0">
                <a:solidFill>
                  <a:schemeClr val="tx1"/>
                </a:solidFill>
                <a:effectLst/>
                <a:latin typeface="Source Sans Pro" panose="020B0503030403020204" pitchFamily="34" charset="0"/>
              </a:rPr>
              <a:t>subduction zone </a:t>
            </a:r>
            <a:r>
              <a:rPr lang="en-US" b="0" i="0" dirty="0">
                <a:solidFill>
                  <a:srgbClr val="333333"/>
                </a:solidFill>
                <a:effectLst/>
                <a:latin typeface="Source Sans Pro" panose="020B0503030403020204" pitchFamily="34" charset="0"/>
              </a:rPr>
              <a:t>creating the Cascade Range volcanoes.</a:t>
            </a:r>
            <a:endParaRPr lang="en-US" i="0" dirty="0"/>
          </a:p>
          <a:p>
            <a:r>
              <a:rPr lang="en-US" dirty="0"/>
              <a:t>URL: https://www.usgs.gov/science-support/osqi/yes/national-parks/mount-rainier-geology</a:t>
            </a:r>
          </a:p>
          <a:p>
            <a:r>
              <a:rPr lang="en-US" dirty="0"/>
              <a:t>Attribution: Public Domain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88</a:t>
            </a:fld>
            <a:endParaRPr lang="en-US"/>
          </a:p>
        </p:txBody>
      </p:sp>
    </p:spTree>
    <p:extLst>
      <p:ext uri="{BB962C8B-B14F-4D97-AF65-F5344CB8AC3E}">
        <p14:creationId xmlns:p14="http://schemas.microsoft.com/office/powerpoint/2010/main" val="26700344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The Juan de Fuca Plate is pink on the map (be sure to clarify that it is not the same as the pink plate on the earlier slide…that was the pacific plate). It is wedged in between the Pacific and North America Plates. The Juan de Fuca Plate is moving away from the Pacific Plate, and toward the North American Plate.</a:t>
            </a:r>
          </a:p>
          <a:p>
            <a:endParaRPr lang="en-US" dirty="0"/>
          </a:p>
          <a:p>
            <a:r>
              <a:rPr lang="en-US" dirty="0"/>
              <a:t>Note that the numbers on the map are in mm/year (for example, 26 mm/year = 2.6 cm/year).</a:t>
            </a:r>
          </a:p>
          <a:p>
            <a:endParaRPr lang="en-US" dirty="0"/>
          </a:p>
          <a:p>
            <a:r>
              <a:rPr lang="en-US" dirty="0"/>
              <a:t>SOURCES:</a:t>
            </a:r>
          </a:p>
          <a:p>
            <a:endParaRPr lang="en-US" dirty="0"/>
          </a:p>
          <a:p>
            <a:r>
              <a:rPr lang="en-US" dirty="0"/>
              <a:t>Image: Juan de Fuca Plate</a:t>
            </a:r>
          </a:p>
          <a:p>
            <a:r>
              <a:rPr lang="en-US" dirty="0"/>
              <a:t>URL: https://upload.wikimedia.org/wikipedia/commons/4/49/JuanDeFucaPlate.png</a:t>
            </a:r>
          </a:p>
          <a:p>
            <a:r>
              <a:rPr lang="en-US" dirty="0"/>
              <a:t>Attribution: </a:t>
            </a:r>
            <a:r>
              <a:rPr lang="en-US" dirty="0" err="1"/>
              <a:t>Alataristarion</a:t>
            </a:r>
            <a:r>
              <a:rPr lang="en-US" dirty="0"/>
              <a:t>, CC BY-SA 4.0 &lt;https://creativecommons.org/licenses/by-sa/4.0&gt;, via Wikimedia Commons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89</a:t>
            </a:fld>
            <a:endParaRPr lang="en-US"/>
          </a:p>
        </p:txBody>
      </p:sp>
    </p:spTree>
    <p:extLst>
      <p:ext uri="{BB962C8B-B14F-4D97-AF65-F5344CB8AC3E}">
        <p14:creationId xmlns:p14="http://schemas.microsoft.com/office/powerpoint/2010/main" val="12363925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SOURCES:</a:t>
            </a:r>
          </a:p>
          <a:p>
            <a:endParaRPr lang="en-US" dirty="0"/>
          </a:p>
          <a:p>
            <a:r>
              <a:rPr lang="en-US" dirty="0"/>
              <a:t>Image: </a:t>
            </a:r>
            <a:r>
              <a:rPr lang="en-US" b="0" i="0" dirty="0">
                <a:solidFill>
                  <a:srgbClr val="333333"/>
                </a:solidFill>
                <a:effectLst/>
                <a:latin typeface="Source Sans Pro" panose="020B0503030403020204" pitchFamily="34" charset="0"/>
              </a:rPr>
              <a:t>The </a:t>
            </a:r>
            <a:r>
              <a:rPr lang="en-US" b="0" i="0" u="none" dirty="0">
                <a:solidFill>
                  <a:schemeClr val="tx1"/>
                </a:solidFill>
                <a:effectLst/>
                <a:latin typeface="Source Sans Pro" panose="020B0503030403020204" pitchFamily="34" charset="0"/>
              </a:rPr>
              <a:t>subduction zone </a:t>
            </a:r>
            <a:r>
              <a:rPr lang="en-US" b="0" i="0" dirty="0">
                <a:solidFill>
                  <a:srgbClr val="333333"/>
                </a:solidFill>
                <a:effectLst/>
                <a:latin typeface="Source Sans Pro" panose="020B0503030403020204" pitchFamily="34" charset="0"/>
              </a:rPr>
              <a:t>creating the Cascade Range volcanoes.</a:t>
            </a:r>
            <a:endParaRPr lang="en-US" i="0" dirty="0"/>
          </a:p>
          <a:p>
            <a:r>
              <a:rPr lang="en-US" dirty="0"/>
              <a:t>URL: https://www.usgs.gov/science-support/osqi/yes/national-parks/mount-rainier-geology</a:t>
            </a:r>
          </a:p>
          <a:p>
            <a:r>
              <a:rPr lang="en-US" dirty="0"/>
              <a:t>Attribution: Public Domain</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90</a:t>
            </a:fld>
            <a:endParaRPr lang="en-US"/>
          </a:p>
        </p:txBody>
      </p:sp>
    </p:spTree>
    <p:extLst>
      <p:ext uri="{BB962C8B-B14F-4D97-AF65-F5344CB8AC3E}">
        <p14:creationId xmlns:p14="http://schemas.microsoft.com/office/powerpoint/2010/main" val="9096240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Something like this is the model statement we are looking for:</a:t>
            </a:r>
          </a:p>
          <a:p>
            <a:pPr lvl="0"/>
            <a:r>
              <a:rPr lang="en-US" sz="1200" kern="1200" dirty="0">
                <a:solidFill>
                  <a:schemeClr val="tx1"/>
                </a:solidFill>
                <a:effectLst/>
                <a:latin typeface="+mn-lt"/>
                <a:ea typeface="+mn-ea"/>
                <a:cs typeface="+mn-cs"/>
              </a:rPr>
              <a:t>Over Earth’s surface, the amount of new crust forming must be in balance with the amount of old crust being subducted back into the mantle. </a:t>
            </a:r>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Some of the things students have said in the past: </a:t>
            </a:r>
          </a:p>
          <a:p>
            <a:pPr marL="514350" indent="-514350">
              <a:buFont typeface="+mj-lt"/>
              <a:buAutoNum type="arabicPeriod"/>
            </a:pPr>
            <a:r>
              <a:rPr lang="en-US" dirty="0"/>
              <a:t>Higher density plates are closer to earth’s core while lower density plates are higher.</a:t>
            </a:r>
          </a:p>
          <a:p>
            <a:pPr marL="514350" indent="-514350">
              <a:buFont typeface="+mj-lt"/>
              <a:buAutoNum type="arabicPeriod"/>
            </a:pPr>
            <a:r>
              <a:rPr lang="en-US" dirty="0"/>
              <a:t>The plate that is more dense is the plate that gets subducted at a convergent boundary.</a:t>
            </a:r>
          </a:p>
          <a:p>
            <a:pPr marL="514350" indent="-514350">
              <a:buFont typeface="+mj-lt"/>
              <a:buAutoNum type="arabicPeriod"/>
            </a:pPr>
            <a:r>
              <a:rPr lang="en-US" dirty="0"/>
              <a:t>When two plates converge, the denser plate will go underneath (subduct) the less dense plate and then it will start melting into magma.</a:t>
            </a:r>
          </a:p>
          <a:p>
            <a:pPr marL="514350" indent="-514350">
              <a:buFont typeface="+mj-lt"/>
              <a:buAutoNum type="arabicPeriod"/>
            </a:pPr>
            <a:r>
              <a:rPr lang="en-US" dirty="0"/>
              <a:t>As plates diverge they converge with other plates and balance the amount of crust gained with the amount of crust lost.</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92</a:t>
            </a:fld>
            <a:endParaRPr lang="en-US"/>
          </a:p>
        </p:txBody>
      </p:sp>
    </p:spTree>
    <p:extLst>
      <p:ext uri="{BB962C8B-B14F-4D97-AF65-F5344CB8AC3E}">
        <p14:creationId xmlns:p14="http://schemas.microsoft.com/office/powerpoint/2010/main" val="29073172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transition slide. In the last learning segment we figured out how to explain the age pattern of oceanic crust. Now we start wondering about the pattern of new crust along the converging oceanic and continental crust. </a:t>
            </a:r>
          </a:p>
        </p:txBody>
      </p:sp>
      <p:sp>
        <p:nvSpPr>
          <p:cNvPr id="4" name="Slide Number Placeholder 3"/>
          <p:cNvSpPr>
            <a:spLocks noGrp="1"/>
          </p:cNvSpPr>
          <p:nvPr>
            <p:ph type="sldNum" sz="quarter" idx="5"/>
          </p:nvPr>
        </p:nvSpPr>
        <p:spPr/>
        <p:txBody>
          <a:bodyPr/>
          <a:lstStyle/>
          <a:p>
            <a:fld id="{E85135F7-F3E7-45B8-BA64-443E5B646829}" type="slidenum">
              <a:rPr lang="en-US" smtClean="0"/>
              <a:t>95</a:t>
            </a:fld>
            <a:endParaRPr lang="en-US"/>
          </a:p>
        </p:txBody>
      </p:sp>
    </p:spTree>
    <p:extLst>
      <p:ext uri="{BB962C8B-B14F-4D97-AF65-F5344CB8AC3E}">
        <p14:creationId xmlns:p14="http://schemas.microsoft.com/office/powerpoint/2010/main" val="2706427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In our Oxygen unit we considered evidence for early life and figured out how the biosphere influenced the atmosphere over long periods of time. </a:t>
            </a:r>
          </a:p>
          <a:p>
            <a:endParaRPr lang="en-US" dirty="0"/>
          </a:p>
          <a:p>
            <a:endParaRPr lang="en-US" dirty="0"/>
          </a:p>
          <a:p>
            <a:r>
              <a:rPr lang="en-US" dirty="0"/>
              <a:t>SOURCES:</a:t>
            </a:r>
          </a:p>
          <a:p>
            <a:endParaRPr lang="en-US" dirty="0"/>
          </a:p>
          <a:p>
            <a:r>
              <a:rPr lang="en-US" dirty="0"/>
              <a:t>Image: Cloudy Sky</a:t>
            </a:r>
          </a:p>
          <a:p>
            <a:r>
              <a:rPr lang="en-US" dirty="0"/>
              <a:t>URL: https://pixabay.com/photos/clouds-blue-sky-cloudy-sky-cumulus-4258726/</a:t>
            </a:r>
          </a:p>
          <a:p>
            <a:r>
              <a:rPr lang="en-US" dirty="0"/>
              <a:t>Attribution: None required</a:t>
            </a:r>
          </a:p>
          <a:p>
            <a:endParaRPr lang="en-US" dirty="0"/>
          </a:p>
          <a:p>
            <a:r>
              <a:rPr lang="en-US" dirty="0"/>
              <a:t>Image: Seawater</a:t>
            </a:r>
          </a:p>
          <a:p>
            <a:r>
              <a:rPr lang="en-US" dirty="0"/>
              <a:t>URL: https://pixabay.com/photos/sea-waves-ocean-salt-water-1867215/</a:t>
            </a:r>
          </a:p>
          <a:p>
            <a:r>
              <a:rPr lang="en-US" dirty="0"/>
              <a:t>Attribution: None required</a:t>
            </a:r>
          </a:p>
          <a:p>
            <a:endParaRPr lang="en-US" dirty="0"/>
          </a:p>
          <a:p>
            <a:r>
              <a:rPr lang="en-US" dirty="0"/>
              <a:t>Image: Green Plant</a:t>
            </a:r>
          </a:p>
          <a:p>
            <a:r>
              <a:rPr lang="en-US" dirty="0"/>
              <a:t>URL: https://www.publicdomainpictures.net/en/view-image.php?image=35464&amp;picture=green-plant</a:t>
            </a:r>
          </a:p>
          <a:p>
            <a:r>
              <a:rPr lang="en-US" dirty="0"/>
              <a:t>Attribution: None Required</a:t>
            </a:r>
          </a:p>
          <a:p>
            <a:endParaRPr lang="en-US" dirty="0"/>
          </a:p>
          <a:p>
            <a:r>
              <a:rPr lang="en-US" dirty="0"/>
              <a:t>Image: Sedimentary Rock</a:t>
            </a:r>
          </a:p>
          <a:p>
            <a:r>
              <a:rPr lang="en-US" dirty="0"/>
              <a:t>UrL: https://upload.wikimedia.org/wikipedia/commons/f/fe/Layers_of_sedimentary_rock_in_Makhtesh_Ramon_%2850749%29.jpg</a:t>
            </a:r>
          </a:p>
          <a:p>
            <a:r>
              <a:rPr lang="en-US" dirty="0"/>
              <a:t>Attribution: </a:t>
            </a:r>
            <a:r>
              <a:rPr lang="en-US" dirty="0" err="1"/>
              <a:t>Rhododendrites</a:t>
            </a:r>
            <a:r>
              <a:rPr lang="en-US" dirty="0"/>
              <a:t>, CC BY-SA 4.0 &lt;https://creativecommons.org/licenses/by-sa/4.0&gt;, via Wikimedia Commons</a:t>
            </a:r>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13</a:t>
            </a:fld>
            <a:endParaRPr lang="en-US"/>
          </a:p>
        </p:txBody>
      </p:sp>
    </p:spTree>
    <p:extLst>
      <p:ext uri="{BB962C8B-B14F-4D97-AF65-F5344CB8AC3E}">
        <p14:creationId xmlns:p14="http://schemas.microsoft.com/office/powerpoint/2010/main" val="8424913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This is a more detailed transition slide. You may only want to show one of these or combine them in some way depending on how well you think your students are following the progression of model ideas. </a:t>
            </a:r>
          </a:p>
        </p:txBody>
      </p:sp>
      <p:sp>
        <p:nvSpPr>
          <p:cNvPr id="4" name="Slide Number Placeholder 3"/>
          <p:cNvSpPr>
            <a:spLocks noGrp="1"/>
          </p:cNvSpPr>
          <p:nvPr>
            <p:ph type="sldNum" sz="quarter" idx="5"/>
          </p:nvPr>
        </p:nvSpPr>
        <p:spPr/>
        <p:txBody>
          <a:bodyPr/>
          <a:lstStyle/>
          <a:p>
            <a:fld id="{E85135F7-F3E7-45B8-BA64-443E5B646829}" type="slidenum">
              <a:rPr lang="en-US" smtClean="0"/>
              <a:t>96</a:t>
            </a:fld>
            <a:endParaRPr lang="en-US"/>
          </a:p>
        </p:txBody>
      </p:sp>
    </p:spTree>
    <p:extLst>
      <p:ext uri="{BB962C8B-B14F-4D97-AF65-F5344CB8AC3E}">
        <p14:creationId xmlns:p14="http://schemas.microsoft.com/office/powerpoint/2010/main" val="3588552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Have them go back to their maps and see what is happening at converging plate boundaries and what other features seem to be present in those locations. They should note that volcanoes are only on one side of the plate boundary (with the exception of volcanoes that form in the middle of plates…we are not going to address these)</a:t>
            </a:r>
          </a:p>
          <a:p>
            <a:endParaRPr lang="en-US" dirty="0"/>
          </a:p>
          <a:p>
            <a:endParaRPr lang="en-US" dirty="0"/>
          </a:p>
          <a:p>
            <a:endParaRPr lang="en-US" dirty="0"/>
          </a:p>
          <a:p>
            <a:r>
              <a:rPr lang="en-US" dirty="0"/>
              <a:t>SOURCES:</a:t>
            </a:r>
          </a:p>
          <a:p>
            <a:endParaRPr lang="en-US" dirty="0"/>
          </a:p>
          <a:p>
            <a:r>
              <a:rPr lang="en-US" dirty="0"/>
              <a:t>Image: Map of Plate Boundary Types</a:t>
            </a:r>
          </a:p>
          <a:p>
            <a:r>
              <a:rPr lang="en-US" dirty="0"/>
              <a:t>URL: https://core2.gsfc.nasa.gov/research/lowman/lowman.html</a:t>
            </a:r>
          </a:p>
          <a:p>
            <a:r>
              <a:rPr lang="en-US" dirty="0"/>
              <a:t>Attribution: </a:t>
            </a:r>
            <a:r>
              <a:rPr lang="en-US" sz="1200" b="0" i="0" u="none" strike="noStrike" kern="1200" dirty="0">
                <a:solidFill>
                  <a:schemeClr val="tx1"/>
                </a:solidFill>
                <a:effectLst/>
                <a:latin typeface="+mn-lt"/>
                <a:ea typeface="+mn-ea"/>
                <a:cs typeface="+mn-cs"/>
              </a:rPr>
              <a:t>Illustration prepared by Paul D. Lowman Jr., NASA Goddard Space Flight Center. Van der </a:t>
            </a:r>
            <a:r>
              <a:rPr lang="en-US" sz="1200" b="0" i="0" u="none" strike="noStrike" kern="1200" dirty="0" err="1">
                <a:solidFill>
                  <a:schemeClr val="tx1"/>
                </a:solidFill>
                <a:effectLst/>
                <a:latin typeface="+mn-lt"/>
                <a:ea typeface="+mn-ea"/>
                <a:cs typeface="+mn-cs"/>
              </a:rPr>
              <a:t>Grinten</a:t>
            </a:r>
            <a:r>
              <a:rPr lang="en-US" sz="1200" b="0" i="0" u="none" strike="noStrike" kern="1200" dirty="0">
                <a:solidFill>
                  <a:schemeClr val="tx1"/>
                </a:solidFill>
                <a:effectLst/>
                <a:latin typeface="+mn-lt"/>
                <a:ea typeface="+mn-ea"/>
                <a:cs typeface="+mn-cs"/>
              </a:rPr>
              <a:t> projection, April 1997. </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97</a:t>
            </a:fld>
            <a:endParaRPr lang="en-US"/>
          </a:p>
        </p:txBody>
      </p:sp>
    </p:spTree>
    <p:extLst>
      <p:ext uri="{BB962C8B-B14F-4D97-AF65-F5344CB8AC3E}">
        <p14:creationId xmlns:p14="http://schemas.microsoft.com/office/powerpoint/2010/main" val="32514563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Just focusing in on one part of the map for the next few slides. </a:t>
            </a:r>
          </a:p>
          <a:p>
            <a:endParaRPr lang="en-US" dirty="0"/>
          </a:p>
          <a:p>
            <a:endParaRPr lang="en-US" dirty="0"/>
          </a:p>
          <a:p>
            <a:r>
              <a:rPr lang="en-US" dirty="0"/>
              <a:t>SOURCES</a:t>
            </a:r>
          </a:p>
          <a:p>
            <a:endParaRPr lang="en-US" dirty="0"/>
          </a:p>
          <a:p>
            <a:r>
              <a:rPr lang="en-US" dirty="0"/>
              <a:t>Image: Map of Plate Boundary Types</a:t>
            </a:r>
          </a:p>
          <a:p>
            <a:r>
              <a:rPr lang="en-US" dirty="0"/>
              <a:t>URL: https://core2.gsfc.nasa.gov/research/</a:t>
            </a:r>
            <a:r>
              <a:rPr lang="en-US" dirty="0" err="1"/>
              <a:t>lowman</a:t>
            </a:r>
            <a:r>
              <a:rPr lang="en-US" dirty="0"/>
              <a:t>/</a:t>
            </a:r>
            <a:r>
              <a:rPr lang="en-US" dirty="0" err="1"/>
              <a:t>lowman.html</a:t>
            </a:r>
            <a:endParaRPr lang="en-US" dirty="0"/>
          </a:p>
          <a:p>
            <a:r>
              <a:rPr lang="en-US" dirty="0"/>
              <a:t>Attribution: </a:t>
            </a:r>
            <a:r>
              <a:rPr lang="en-US" sz="1200" b="0" i="0" u="none" strike="noStrike" kern="1200" dirty="0">
                <a:solidFill>
                  <a:schemeClr val="tx1"/>
                </a:solidFill>
                <a:effectLst/>
                <a:latin typeface="+mn-lt"/>
                <a:ea typeface="+mn-ea"/>
                <a:cs typeface="+mn-cs"/>
              </a:rPr>
              <a:t>Illustration prepared by Paul D. Lowman Jr., NASA Goddard Space Flight Center. Van der </a:t>
            </a:r>
            <a:r>
              <a:rPr lang="en-US" sz="1200" b="0" i="0" u="none" strike="noStrike" kern="1200" dirty="0" err="1">
                <a:solidFill>
                  <a:schemeClr val="tx1"/>
                </a:solidFill>
                <a:effectLst/>
                <a:latin typeface="+mn-lt"/>
                <a:ea typeface="+mn-ea"/>
                <a:cs typeface="+mn-cs"/>
              </a:rPr>
              <a:t>Grinten</a:t>
            </a:r>
            <a:r>
              <a:rPr lang="en-US" sz="1200" b="0" i="0" u="none" strike="noStrike" kern="1200" dirty="0">
                <a:solidFill>
                  <a:schemeClr val="tx1"/>
                </a:solidFill>
                <a:effectLst/>
                <a:latin typeface="+mn-lt"/>
                <a:ea typeface="+mn-ea"/>
                <a:cs typeface="+mn-cs"/>
              </a:rPr>
              <a:t> projection, April 1997. </a:t>
            </a:r>
            <a:endParaRPr lang="en-US" dirty="0"/>
          </a:p>
          <a:p>
            <a:endParaRPr lang="en-US" dirty="0"/>
          </a:p>
          <a:p>
            <a:r>
              <a:rPr lang="en-US" sz="1200" b="0" i="0" kern="1200" dirty="0">
                <a:solidFill>
                  <a:srgbClr val="363636"/>
                </a:solidFill>
                <a:effectLst/>
                <a:latin typeface="Helvetica" panose="020B0604020202020204" pitchFamily="34" charset="0"/>
                <a:ea typeface="+mn-ea"/>
                <a:cs typeface="+mn-cs"/>
              </a:rPr>
              <a:t>Image: Age of Oceanic Lithosphere</a:t>
            </a:r>
          </a:p>
          <a:p>
            <a:r>
              <a:rPr lang="en-US" sz="1200" b="0" i="0" kern="1200" dirty="0">
                <a:solidFill>
                  <a:srgbClr val="363636"/>
                </a:solidFill>
                <a:effectLst/>
                <a:latin typeface="Helvetica" panose="020B0604020202020204" pitchFamily="34" charset="0"/>
                <a:ea typeface="+mn-ea"/>
                <a:cs typeface="+mn-cs"/>
              </a:rPr>
              <a:t>URL: https://www.ngdc.noaa.gov/mgg/ocean_age/data/2008/ngdc-generated_images/whole_world/2008_age_of_oceans_plates.pdf</a:t>
            </a:r>
          </a:p>
          <a:p>
            <a:r>
              <a:rPr lang="en-US" sz="1200" b="0" i="0" kern="1200" dirty="0">
                <a:solidFill>
                  <a:srgbClr val="363636"/>
                </a:solidFill>
                <a:effectLst/>
                <a:latin typeface="Helvetica" panose="020B0604020202020204" pitchFamily="34" charset="0"/>
                <a:ea typeface="+mn-ea"/>
                <a:cs typeface="+mn-cs"/>
              </a:rPr>
              <a:t>Attribution: </a:t>
            </a:r>
            <a:r>
              <a:rPr lang="en-US" b="0" i="0" dirty="0">
                <a:solidFill>
                  <a:srgbClr val="363636"/>
                </a:solidFill>
                <a:effectLst/>
                <a:latin typeface="Helvetica" panose="020B0604020202020204" pitchFamily="34" charset="0"/>
              </a:rPr>
              <a:t>Mr. Elliot Lim, CIRES &amp; NOAA/NCEI</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135F7-F3E7-45B8-BA64-443E5B64682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4757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Hopefully students will say something like: The rising magma must be significantly less dense than the oceanic crust around it.</a:t>
            </a:r>
          </a:p>
          <a:p>
            <a:endParaRPr lang="en-US" dirty="0"/>
          </a:p>
          <a:p>
            <a:endParaRPr lang="en-US" dirty="0"/>
          </a:p>
          <a:p>
            <a:endParaRPr lang="en-US" dirty="0"/>
          </a:p>
          <a:p>
            <a:r>
              <a:rPr lang="en-US" dirty="0"/>
              <a:t>SOURCES</a:t>
            </a:r>
          </a:p>
          <a:p>
            <a:endParaRPr lang="en-US" dirty="0"/>
          </a:p>
          <a:p>
            <a:r>
              <a:rPr lang="en-US" dirty="0"/>
              <a:t>Image: </a:t>
            </a:r>
            <a:r>
              <a:rPr lang="en-US" b="0" i="0" dirty="0">
                <a:solidFill>
                  <a:srgbClr val="333333"/>
                </a:solidFill>
                <a:effectLst/>
                <a:latin typeface="Source Sans Pro" panose="020B0503030403020204" pitchFamily="34" charset="0"/>
              </a:rPr>
              <a:t>The </a:t>
            </a:r>
            <a:r>
              <a:rPr lang="en-US" b="0" i="0" u="none" dirty="0">
                <a:solidFill>
                  <a:schemeClr val="tx1"/>
                </a:solidFill>
                <a:effectLst/>
                <a:latin typeface="Source Sans Pro" panose="020B0503030403020204" pitchFamily="34" charset="0"/>
              </a:rPr>
              <a:t>subduction zone </a:t>
            </a:r>
            <a:r>
              <a:rPr lang="en-US" b="0" i="0" dirty="0">
                <a:solidFill>
                  <a:srgbClr val="333333"/>
                </a:solidFill>
                <a:effectLst/>
                <a:latin typeface="Source Sans Pro" panose="020B0503030403020204" pitchFamily="34" charset="0"/>
              </a:rPr>
              <a:t>creating the Cascade Range volcanoes.</a:t>
            </a:r>
            <a:endParaRPr lang="en-US" i="0" dirty="0"/>
          </a:p>
          <a:p>
            <a:r>
              <a:rPr lang="en-US" dirty="0"/>
              <a:t>URL: https://www.usgs.gov/science-support/osqi/yes/national-parks/mount-rainier-geology</a:t>
            </a:r>
          </a:p>
          <a:p>
            <a:r>
              <a:rPr lang="en-US" dirty="0"/>
              <a:t>Attribution: Public Domain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99</a:t>
            </a:fld>
            <a:endParaRPr lang="en-US"/>
          </a:p>
        </p:txBody>
      </p:sp>
    </p:spTree>
    <p:extLst>
      <p:ext uri="{BB962C8B-B14F-4D97-AF65-F5344CB8AC3E}">
        <p14:creationId xmlns:p14="http://schemas.microsoft.com/office/powerpoint/2010/main" val="33449023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is intended to prompt students to begin thinking about density in relation to the colliding two plates of oceanic crust. Density helped students understand the oceanic to continental crust convergence, so maybe it will help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the bottom image, it would appear that the two blocks of crust are floating at the same height, implying they have the same average density. In this case, if we were to squeeze these blocks together, it seems like 2 things could potentially occur: Both plates start to rise along the boundary, OR both plates start to sink along the boundary. In nature, while that could start to occur, soon, one plate or the other will “slip” beneath the other plate (subduct). Again, ask students: is there a way we can predict which plate would subduct? This leads us into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Science note for the teacher regarding the TOP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Oceanic crust is made of rocks that are (on average) more dense than the rocks that make up the continental crust. So if both are “floating” above gooey crust &amp; mantle material (“magma” in images above), continental crust will float higher than ocean crust. A similar phenomenon: place a wood block and a Styrofoam block of the same size in water. They will both float. However, the wood block will float lower in the water than the Styrofoam because the Styrofoam is much less dense than the wood block. The force from Earth’s gravitational attraction pulls more strongly on materials with more mass per volume. Be careful about using water to represent magma without being very clear that you are using it an an analog to magma as it is not uncommon for kids to come away with the idea that the plates are floating on water.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100</a:t>
            </a:fld>
            <a:endParaRPr lang="en-US"/>
          </a:p>
        </p:txBody>
      </p:sp>
    </p:spTree>
    <p:extLst>
      <p:ext uri="{BB962C8B-B14F-4D97-AF65-F5344CB8AC3E}">
        <p14:creationId xmlns:p14="http://schemas.microsoft.com/office/powerpoint/2010/main" val="38292783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This is really a quick question—don’t dwell on this slide. Instead move to the next slide to make progress on figuring this out.</a:t>
            </a:r>
          </a:p>
          <a:p>
            <a:endParaRPr lang="en-US" dirty="0"/>
          </a:p>
          <a:p>
            <a:endParaRPr lang="en-US" dirty="0"/>
          </a:p>
          <a:p>
            <a:r>
              <a:rPr lang="en-US" dirty="0"/>
              <a:t>SOURCES:</a:t>
            </a:r>
          </a:p>
          <a:p>
            <a:endParaRPr lang="en-US" dirty="0"/>
          </a:p>
          <a:p>
            <a:r>
              <a:rPr lang="en-US" dirty="0"/>
              <a:t>Image: Oceanic Plates</a:t>
            </a:r>
          </a:p>
          <a:p>
            <a:r>
              <a:rPr lang="en-US" dirty="0"/>
              <a:t>URL: https://pubs.usgs.gov/gip/dynamic/understanding.html</a:t>
            </a:r>
          </a:p>
          <a:p>
            <a:r>
              <a:rPr lang="en-US" dirty="0"/>
              <a:t>Attribution: </a:t>
            </a:r>
            <a:r>
              <a:rPr lang="en-US" sz="1200" b="0" i="0" u="none" strike="noStrike" kern="1200" dirty="0">
                <a:solidFill>
                  <a:schemeClr val="tx1"/>
                </a:solidFill>
                <a:effectLst/>
                <a:latin typeface="+mn-lt"/>
                <a:ea typeface="+mn-ea"/>
                <a:cs typeface="+mn-cs"/>
              </a:rPr>
              <a:t>U.S. Geological Survey</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101</a:t>
            </a:fld>
            <a:endParaRPr lang="en-US"/>
          </a:p>
        </p:txBody>
      </p:sp>
    </p:spTree>
    <p:extLst>
      <p:ext uri="{BB962C8B-B14F-4D97-AF65-F5344CB8AC3E}">
        <p14:creationId xmlns:p14="http://schemas.microsoft.com/office/powerpoint/2010/main" val="26493628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Consider adding animation to this slide to delay showing the last note. Natural debris in ocean water will slowly settle to the bottom (again, based on the density of the debris versus the density of ocean water). The material can be solid particles of weathered rock, shells built by marine organisms, and/or the remains of plankton and other dead organisms. The rate of this settling of sediment is on average relatively consistent throughout the oceans. Once ocean crust forms at a mid-ocean ridge spreading center, the sediment begins to accumulate on top of the new ocean crust. At a microscopic level, rocks are somewhat porous. Over time, the sediment fills more and more of the pores in the rocks. Since empty space is being replaced by matter, the density of the oceanic crust increases with more sediment. Since there is more sediment accumulated over time, older oceanic crust will be more dense than younger oceanic crust.</a:t>
            </a:r>
          </a:p>
          <a:p>
            <a:endParaRPr lang="en-US" dirty="0"/>
          </a:p>
          <a:p>
            <a:r>
              <a:rPr lang="en-US" dirty="0"/>
              <a:t>SOURCES:</a:t>
            </a:r>
          </a:p>
          <a:p>
            <a:endParaRPr lang="en-US" dirty="0"/>
          </a:p>
          <a:p>
            <a:r>
              <a:rPr lang="en-US" dirty="0"/>
              <a:t>Image: Oceanic Plates</a:t>
            </a:r>
          </a:p>
          <a:p>
            <a:r>
              <a:rPr lang="en-US" dirty="0"/>
              <a:t>URL: https://pubs.usgs.gov/gip/dynamic/understanding.html</a:t>
            </a:r>
          </a:p>
          <a:p>
            <a:r>
              <a:rPr lang="en-US" dirty="0"/>
              <a:t>Attribution: </a:t>
            </a:r>
            <a:r>
              <a:rPr lang="en-US" sz="1200" b="0" i="0" u="none" strike="noStrike" kern="1200" dirty="0">
                <a:solidFill>
                  <a:schemeClr val="tx1"/>
                </a:solidFill>
                <a:effectLst/>
                <a:latin typeface="+mn-lt"/>
                <a:ea typeface="+mn-ea"/>
                <a:cs typeface="+mn-cs"/>
              </a:rPr>
              <a:t>U.S. Geological Survey</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102</a:t>
            </a:fld>
            <a:endParaRPr lang="en-US"/>
          </a:p>
        </p:txBody>
      </p:sp>
    </p:spTree>
    <p:extLst>
      <p:ext uri="{BB962C8B-B14F-4D97-AF65-F5344CB8AC3E}">
        <p14:creationId xmlns:p14="http://schemas.microsoft.com/office/powerpoint/2010/main" val="2162517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Consider using this question for a “turn and talk to your neighbor” moment.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Regarding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Oceanic crust, on average, is more dense than continental crust.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there are significant variations in density within and between any given chunk of crust.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Crust is made of rocks of different types, in different amounts.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Therefore, one block of oceanic crust will have slightly different rock types in different proportions and will therefore have a different density than a different block of oceanic crust. </a:t>
            </a:r>
          </a:p>
          <a:p>
            <a:endParaRPr lang="en-US" dirty="0"/>
          </a:p>
          <a:p>
            <a:endParaRPr lang="en-US" dirty="0"/>
          </a:p>
          <a:p>
            <a:endParaRPr lang="en-US" dirty="0"/>
          </a:p>
          <a:p>
            <a:endParaRPr lang="en-US" dirty="0"/>
          </a:p>
          <a:p>
            <a:r>
              <a:rPr lang="en-US" dirty="0"/>
              <a:t>SOURCES:</a:t>
            </a:r>
          </a:p>
          <a:p>
            <a:endParaRPr lang="en-US" dirty="0"/>
          </a:p>
          <a:p>
            <a:r>
              <a:rPr lang="en-US" dirty="0"/>
              <a:t>Image: Oceanic Plates</a:t>
            </a:r>
          </a:p>
          <a:p>
            <a:r>
              <a:rPr lang="en-US" dirty="0"/>
              <a:t>URL: https://pubs.usgs.gov/gip/dynamic/understanding.html</a:t>
            </a:r>
          </a:p>
          <a:p>
            <a:r>
              <a:rPr lang="en-US" dirty="0"/>
              <a:t>Attribution: </a:t>
            </a:r>
            <a:r>
              <a:rPr lang="en-US" sz="1200" b="0" i="0" u="none" strike="noStrike" kern="1200" dirty="0">
                <a:solidFill>
                  <a:schemeClr val="tx1"/>
                </a:solidFill>
                <a:effectLst/>
                <a:latin typeface="+mn-lt"/>
                <a:ea typeface="+mn-ea"/>
                <a:cs typeface="+mn-cs"/>
              </a:rPr>
              <a:t>U.S. Geological Survey</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103</a:t>
            </a:fld>
            <a:endParaRPr lang="en-US"/>
          </a:p>
        </p:txBody>
      </p:sp>
    </p:spTree>
    <p:extLst>
      <p:ext uri="{BB962C8B-B14F-4D97-AF65-F5344CB8AC3E}">
        <p14:creationId xmlns:p14="http://schemas.microsoft.com/office/powerpoint/2010/main" val="29118779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SOURCES:</a:t>
            </a:r>
          </a:p>
          <a:p>
            <a:endParaRPr lang="en-US" dirty="0"/>
          </a:p>
          <a:p>
            <a:r>
              <a:rPr lang="en-US" dirty="0"/>
              <a:t>Image: Oceanic Plates</a:t>
            </a:r>
          </a:p>
          <a:p>
            <a:r>
              <a:rPr lang="en-US" dirty="0"/>
              <a:t>URL: https://</a:t>
            </a:r>
            <a:r>
              <a:rPr lang="en-US" dirty="0" err="1"/>
              <a:t>pubs.usgs.gov</a:t>
            </a:r>
            <a:r>
              <a:rPr lang="en-US" dirty="0"/>
              <a:t>/</a:t>
            </a:r>
            <a:r>
              <a:rPr lang="en-US" dirty="0" err="1"/>
              <a:t>gip</a:t>
            </a:r>
            <a:r>
              <a:rPr lang="en-US" dirty="0"/>
              <a:t>/dynamic/</a:t>
            </a:r>
            <a:r>
              <a:rPr lang="en-US" dirty="0" err="1"/>
              <a:t>understanding.html</a:t>
            </a:r>
            <a:endParaRPr lang="en-US" dirty="0"/>
          </a:p>
          <a:p>
            <a:r>
              <a:rPr lang="en-US" dirty="0"/>
              <a:t>Attribution: </a:t>
            </a:r>
            <a:r>
              <a:rPr lang="en-US" sz="1200" b="0" i="0" u="none" strike="noStrike" kern="1200" dirty="0">
                <a:solidFill>
                  <a:schemeClr val="tx1"/>
                </a:solidFill>
                <a:effectLst/>
                <a:latin typeface="+mn-lt"/>
                <a:ea typeface="+mn-ea"/>
                <a:cs typeface="+mn-cs"/>
              </a:rPr>
              <a:t>U.S. Geological Survey</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104</a:t>
            </a:fld>
            <a:endParaRPr lang="en-US"/>
          </a:p>
        </p:txBody>
      </p:sp>
    </p:spTree>
    <p:extLst>
      <p:ext uri="{BB962C8B-B14F-4D97-AF65-F5344CB8AC3E}">
        <p14:creationId xmlns:p14="http://schemas.microsoft.com/office/powerpoint/2010/main" val="12543317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endParaRPr lang="en-US" dirty="0"/>
          </a:p>
          <a:p>
            <a:r>
              <a:rPr lang="en-US" dirty="0"/>
              <a:t>Image: Alaska’s historically active volcanoes</a:t>
            </a:r>
          </a:p>
          <a:p>
            <a:r>
              <a:rPr lang="en-US" dirty="0"/>
              <a:t>URL: https://</a:t>
            </a:r>
            <a:r>
              <a:rPr lang="en-US" dirty="0" err="1"/>
              <a:t>pubs.usgs.gov</a:t>
            </a:r>
            <a:r>
              <a:rPr lang="en-US" dirty="0"/>
              <a:t>/fs/2004/3084/</a:t>
            </a:r>
          </a:p>
          <a:p>
            <a:r>
              <a:rPr lang="en-US" dirty="0"/>
              <a:t>Attribution</a:t>
            </a:r>
            <a:r>
              <a:rPr lang="en-US" b="0" dirty="0"/>
              <a:t>: </a:t>
            </a:r>
            <a:r>
              <a:rPr lang="en-US" sz="1200" b="0" i="0" u="none" strike="noStrike" kern="1200" dirty="0">
                <a:solidFill>
                  <a:schemeClr val="tx1"/>
                </a:solidFill>
                <a:effectLst/>
                <a:latin typeface="+mn-lt"/>
                <a:ea typeface="+mn-ea"/>
                <a:cs typeface="+mn-cs"/>
              </a:rPr>
              <a:t>U.S. Geological Survey, 2004, revised 2009</a:t>
            </a:r>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105</a:t>
            </a:fld>
            <a:endParaRPr lang="en-US"/>
          </a:p>
        </p:txBody>
      </p:sp>
    </p:spTree>
    <p:extLst>
      <p:ext uri="{BB962C8B-B14F-4D97-AF65-F5344CB8AC3E}">
        <p14:creationId xmlns:p14="http://schemas.microsoft.com/office/powerpoint/2010/main" val="552469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In yet another example of the interconnectedness of the spheres we recall that once there was ample atmospheric oxygen, then there was an increase in biodiversity. </a:t>
            </a:r>
          </a:p>
          <a:p>
            <a:endParaRPr lang="en-US" dirty="0"/>
          </a:p>
          <a:p>
            <a:endParaRPr lang="en-US" dirty="0"/>
          </a:p>
          <a:p>
            <a:r>
              <a:rPr lang="en-US" dirty="0"/>
              <a:t>SOURCES:</a:t>
            </a:r>
          </a:p>
          <a:p>
            <a:endParaRPr lang="en-US" dirty="0"/>
          </a:p>
          <a:p>
            <a:r>
              <a:rPr lang="en-US" dirty="0"/>
              <a:t>Image: Cloudy Sky</a:t>
            </a:r>
          </a:p>
          <a:p>
            <a:r>
              <a:rPr lang="en-US" dirty="0"/>
              <a:t>URL: https://pixabay.com/photos/clouds-blue-sky-cloudy-sky-cumulus-4258726/</a:t>
            </a:r>
          </a:p>
          <a:p>
            <a:r>
              <a:rPr lang="en-US" dirty="0"/>
              <a:t>Attribution: None required</a:t>
            </a:r>
          </a:p>
          <a:p>
            <a:endParaRPr lang="en-US" dirty="0"/>
          </a:p>
          <a:p>
            <a:r>
              <a:rPr lang="en-US" dirty="0"/>
              <a:t>Image: Seawater</a:t>
            </a:r>
          </a:p>
          <a:p>
            <a:r>
              <a:rPr lang="en-US" dirty="0"/>
              <a:t>URL: https://pixabay.com/photos/sea-waves-ocean-salt-water-1867215/</a:t>
            </a:r>
          </a:p>
          <a:p>
            <a:r>
              <a:rPr lang="en-US" dirty="0"/>
              <a:t>Attribution: None required</a:t>
            </a:r>
          </a:p>
          <a:p>
            <a:endParaRPr lang="en-US" dirty="0"/>
          </a:p>
          <a:p>
            <a:r>
              <a:rPr lang="en-US" dirty="0"/>
              <a:t>Image: Green Plant</a:t>
            </a:r>
          </a:p>
          <a:p>
            <a:r>
              <a:rPr lang="en-US" dirty="0"/>
              <a:t>URL: https://www.publicdomainpictures.net/en/view-image.php?image=35464&amp;picture=green-plant</a:t>
            </a:r>
          </a:p>
          <a:p>
            <a:r>
              <a:rPr lang="en-US" dirty="0"/>
              <a:t>Attribution: None Required</a:t>
            </a:r>
          </a:p>
          <a:p>
            <a:endParaRPr lang="en-US" dirty="0"/>
          </a:p>
          <a:p>
            <a:r>
              <a:rPr lang="en-US" dirty="0"/>
              <a:t>Image: Sedimentary Rock</a:t>
            </a:r>
          </a:p>
          <a:p>
            <a:r>
              <a:rPr lang="en-US" dirty="0"/>
              <a:t>UrL: https://upload.wikimedia.org/wikipedia/commons/f/fe/Layers_of_sedimentary_rock_in_Makhtesh_Ramon_%2850749%29.jpg</a:t>
            </a:r>
          </a:p>
          <a:p>
            <a:r>
              <a:rPr lang="en-US" dirty="0"/>
              <a:t>Attribution: </a:t>
            </a:r>
            <a:r>
              <a:rPr lang="en-US" dirty="0" err="1"/>
              <a:t>Rhododendrites</a:t>
            </a:r>
            <a:r>
              <a:rPr lang="en-US" dirty="0"/>
              <a:t>, CC BY-SA 4.0 &lt;https://creativecommons.org/licenses/by-sa/4.0&gt;, via Wikimedia Commons</a:t>
            </a:r>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14</a:t>
            </a:fld>
            <a:endParaRPr lang="en-US"/>
          </a:p>
        </p:txBody>
      </p:sp>
    </p:spTree>
    <p:extLst>
      <p:ext uri="{BB962C8B-B14F-4D97-AF65-F5344CB8AC3E}">
        <p14:creationId xmlns:p14="http://schemas.microsoft.com/office/powerpoint/2010/main" val="23277293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This gets a little didactic feeling through here so try and make use of the questions sprinkled throughout to make this more interactive. We made this choice because of time pressures we know teachers are facing and because we have stepped through a lot of earlier information. Make sure students are really making sense of these ideas. </a:t>
            </a:r>
          </a:p>
          <a:p>
            <a:endParaRPr lang="en-US" dirty="0"/>
          </a:p>
          <a:p>
            <a:r>
              <a:rPr lang="en-US" dirty="0"/>
              <a:t>SOURCES:</a:t>
            </a:r>
          </a:p>
          <a:p>
            <a:endParaRPr lang="en-US" dirty="0"/>
          </a:p>
          <a:p>
            <a:r>
              <a:rPr lang="en-US" dirty="0"/>
              <a:t>Image: Oceanic Plates</a:t>
            </a:r>
          </a:p>
          <a:p>
            <a:r>
              <a:rPr lang="en-US" dirty="0"/>
              <a:t>URL: https://pubs.usgs.gov/gip/dynamic/understanding.html</a:t>
            </a:r>
          </a:p>
          <a:p>
            <a:r>
              <a:rPr lang="en-US" dirty="0"/>
              <a:t>Attribution: </a:t>
            </a:r>
            <a:r>
              <a:rPr lang="en-US" sz="1200" b="0" i="0" u="none" strike="noStrike" kern="1200" dirty="0">
                <a:solidFill>
                  <a:schemeClr val="tx1"/>
                </a:solidFill>
                <a:effectLst/>
                <a:latin typeface="+mn-lt"/>
                <a:ea typeface="+mn-ea"/>
                <a:cs typeface="+mn-cs"/>
              </a:rPr>
              <a:t>U.S. Geological Survey</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106</a:t>
            </a:fld>
            <a:endParaRPr lang="en-US"/>
          </a:p>
        </p:txBody>
      </p:sp>
    </p:spTree>
    <p:extLst>
      <p:ext uri="{BB962C8B-B14F-4D97-AF65-F5344CB8AC3E}">
        <p14:creationId xmlns:p14="http://schemas.microsoft.com/office/powerpoint/2010/main" val="30732456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This gets a little didactic feeling through here so try and make use of the questions sprinkled throughout to make this more interactive. We made this choice because of time pressures we know teachers are facing and because we have stepped through a lot of earlier information. Make sure students are really making sense of these ideas. </a:t>
            </a:r>
          </a:p>
          <a:p>
            <a:endParaRPr lang="en-US" dirty="0"/>
          </a:p>
          <a:p>
            <a:endParaRPr lang="en-US" dirty="0"/>
          </a:p>
          <a:p>
            <a:endParaRPr lang="en-US" dirty="0"/>
          </a:p>
          <a:p>
            <a:r>
              <a:rPr lang="en-US" dirty="0"/>
              <a:t>SOURCES:</a:t>
            </a:r>
          </a:p>
          <a:p>
            <a:endParaRPr lang="en-US" dirty="0"/>
          </a:p>
          <a:p>
            <a:r>
              <a:rPr lang="en-US" dirty="0"/>
              <a:t>Image: Oceanic Plates</a:t>
            </a:r>
          </a:p>
          <a:p>
            <a:r>
              <a:rPr lang="en-US" dirty="0"/>
              <a:t>URL: https://pubs.usgs.gov/gip/dynamic/understanding.html</a:t>
            </a:r>
          </a:p>
          <a:p>
            <a:r>
              <a:rPr lang="en-US" dirty="0"/>
              <a:t>Attribution: </a:t>
            </a:r>
            <a:r>
              <a:rPr lang="en-US" sz="1200" b="0" i="0" u="none" strike="noStrike" kern="1200" dirty="0">
                <a:solidFill>
                  <a:schemeClr val="tx1"/>
                </a:solidFill>
                <a:effectLst/>
                <a:latin typeface="+mn-lt"/>
                <a:ea typeface="+mn-ea"/>
                <a:cs typeface="+mn-cs"/>
              </a:rPr>
              <a:t>U.S. Geological Survey</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107</a:t>
            </a:fld>
            <a:endParaRPr lang="en-US"/>
          </a:p>
        </p:txBody>
      </p:sp>
    </p:spTree>
    <p:extLst>
      <p:ext uri="{BB962C8B-B14F-4D97-AF65-F5344CB8AC3E}">
        <p14:creationId xmlns:p14="http://schemas.microsoft.com/office/powerpoint/2010/main" val="29331151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This gets a little didactic feeling through here so try and make use of the questions sprinkled throughout to make this more interactive. We made this choice because of time pressures we know teachers are facing and because we have stepped through a lot of earlier information. Make sure students are really making sense of these ideas. </a:t>
            </a:r>
          </a:p>
          <a:p>
            <a:endParaRPr lang="en-US" dirty="0"/>
          </a:p>
          <a:p>
            <a:r>
              <a:rPr lang="en-US" dirty="0"/>
              <a:t>SOURCES:</a:t>
            </a:r>
          </a:p>
          <a:p>
            <a:endParaRPr lang="en-US" dirty="0"/>
          </a:p>
          <a:p>
            <a:r>
              <a:rPr lang="en-US" dirty="0"/>
              <a:t>Image: Oceanic Plates</a:t>
            </a:r>
          </a:p>
          <a:p>
            <a:r>
              <a:rPr lang="en-US" dirty="0"/>
              <a:t>URL: https://pubs.usgs.gov/gip/dynamic/understanding.html</a:t>
            </a:r>
          </a:p>
          <a:p>
            <a:r>
              <a:rPr lang="en-US" dirty="0"/>
              <a:t>Attribution: </a:t>
            </a:r>
            <a:r>
              <a:rPr lang="en-US" sz="1200" b="0" i="0" u="none" strike="noStrike" kern="1200" dirty="0">
                <a:solidFill>
                  <a:schemeClr val="tx1"/>
                </a:solidFill>
                <a:effectLst/>
                <a:latin typeface="+mn-lt"/>
                <a:ea typeface="+mn-ea"/>
                <a:cs typeface="+mn-cs"/>
              </a:rPr>
              <a:t>U.S. Geological Survey</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108</a:t>
            </a:fld>
            <a:endParaRPr lang="en-US"/>
          </a:p>
        </p:txBody>
      </p:sp>
    </p:spTree>
    <p:extLst>
      <p:ext uri="{BB962C8B-B14F-4D97-AF65-F5344CB8AC3E}">
        <p14:creationId xmlns:p14="http://schemas.microsoft.com/office/powerpoint/2010/main" val="1877938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This is a specific example of non-volcanic crust accumulation. The Sierra Nevada mountains of California (mostly consisting of granite) were originally formed in huge underground magma chambers. The slow cooling of these magma chambers over millions of years allowed the crystals in granite to grow to their relatively large sizes, visible without a microscope. Eventually the magma chambers were pushed upward through plate tectonics (specifically through subduction long ago), exposing them, and the softer materials around the granite has been washed away through weathering and erosion, exposing the granite mountains.</a:t>
            </a:r>
          </a:p>
          <a:p>
            <a:endParaRPr lang="en-US" dirty="0"/>
          </a:p>
          <a:p>
            <a:endParaRPr lang="en-US" dirty="0"/>
          </a:p>
          <a:p>
            <a:r>
              <a:rPr lang="en-US" dirty="0"/>
              <a:t>SOURCES:</a:t>
            </a:r>
          </a:p>
          <a:p>
            <a:endParaRPr lang="en-US" dirty="0"/>
          </a:p>
          <a:p>
            <a:r>
              <a:rPr lang="en-US" dirty="0"/>
              <a:t>Image: Oceanic Plates</a:t>
            </a:r>
          </a:p>
          <a:p>
            <a:r>
              <a:rPr lang="en-US" dirty="0"/>
              <a:t>URL: https://pubs.usgs.gov/gip/dynamic/understanding.html</a:t>
            </a:r>
          </a:p>
          <a:p>
            <a:r>
              <a:rPr lang="en-US" dirty="0"/>
              <a:t>Attribution: </a:t>
            </a:r>
            <a:r>
              <a:rPr lang="en-US" sz="1200" b="0" i="0" u="none" strike="noStrike" kern="1200" dirty="0">
                <a:solidFill>
                  <a:schemeClr val="tx1"/>
                </a:solidFill>
                <a:effectLst/>
                <a:latin typeface="+mn-lt"/>
                <a:ea typeface="+mn-ea"/>
                <a:cs typeface="+mn-cs"/>
              </a:rPr>
              <a:t>U.S. Geological Survey</a:t>
            </a:r>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109</a:t>
            </a:fld>
            <a:endParaRPr lang="en-US"/>
          </a:p>
        </p:txBody>
      </p:sp>
    </p:spTree>
    <p:extLst>
      <p:ext uri="{BB962C8B-B14F-4D97-AF65-F5344CB8AC3E}">
        <p14:creationId xmlns:p14="http://schemas.microsoft.com/office/powerpoint/2010/main" val="23306850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This is the big payoff of the previous few slides. You might want to see if you can get kids to consider how this idea squares up with the notion that subducting plates are recycled. Overall this is a small amount of the matter that ends up accumulating but when we are talking about the VAST amounts of time that this has been happening, we see an overall build up of continental crust. </a:t>
            </a:r>
          </a:p>
          <a:p>
            <a:endParaRPr lang="en-US" dirty="0"/>
          </a:p>
          <a:p>
            <a:r>
              <a:rPr lang="en-US" dirty="0"/>
              <a:t>PLEASE NOTE: We elected to not spend time on hot spot volcanoes. You may want to quickly let kids know that there are volcanoes (and other </a:t>
            </a:r>
            <a:r>
              <a:rPr lang="en-US" dirty="0" err="1"/>
              <a:t>themal</a:t>
            </a:r>
            <a:r>
              <a:rPr lang="en-US" dirty="0"/>
              <a:t> features) that are not at plate boundaries. </a:t>
            </a:r>
          </a:p>
          <a:p>
            <a:endParaRPr lang="en-US" dirty="0"/>
          </a:p>
          <a:p>
            <a:r>
              <a:rPr lang="en-US" dirty="0"/>
              <a:t>For more information:</a:t>
            </a:r>
          </a:p>
          <a:p>
            <a:r>
              <a:rPr lang="en-US" dirty="0"/>
              <a:t>https://www.nationalgeographic.org/encyclopedia/hot-spots/</a:t>
            </a:r>
          </a:p>
          <a:p>
            <a:r>
              <a:rPr lang="en-US" dirty="0"/>
              <a:t>https://oceanexplorer.noaa.gov/facts/volcanic-hotspot.html</a:t>
            </a:r>
          </a:p>
          <a:p>
            <a:endParaRPr lang="en-US" dirty="0"/>
          </a:p>
          <a:p>
            <a:r>
              <a:rPr lang="en-US" dirty="0"/>
              <a:t>SOURCES</a:t>
            </a:r>
          </a:p>
          <a:p>
            <a:endParaRPr lang="en-US" dirty="0"/>
          </a:p>
          <a:p>
            <a:r>
              <a:rPr lang="en-US" dirty="0"/>
              <a:t>Image: Oceanic Plates</a:t>
            </a:r>
          </a:p>
          <a:p>
            <a:r>
              <a:rPr lang="en-US" dirty="0"/>
              <a:t>URL: https://pubs.usgs.gov/gip/dynamic/understanding.html</a:t>
            </a:r>
          </a:p>
          <a:p>
            <a:r>
              <a:rPr lang="en-US" dirty="0"/>
              <a:t>Attribution: </a:t>
            </a:r>
            <a:r>
              <a:rPr lang="en-US" sz="1200" b="0" i="0" u="none" strike="noStrike" kern="1200" dirty="0">
                <a:solidFill>
                  <a:schemeClr val="tx1"/>
                </a:solidFill>
                <a:effectLst/>
                <a:latin typeface="+mn-lt"/>
                <a:ea typeface="+mn-ea"/>
                <a:cs typeface="+mn-cs"/>
              </a:rPr>
              <a:t>U.S. Geological Survey</a:t>
            </a:r>
            <a:endParaRPr lang="en-US" dirty="0"/>
          </a:p>
          <a:p>
            <a:endParaRPr lang="en-US" dirty="0"/>
          </a:p>
          <a:p>
            <a:r>
              <a:rPr lang="en-US" dirty="0"/>
              <a:t>Image: </a:t>
            </a:r>
            <a:r>
              <a:rPr lang="en-US" b="0" i="0" dirty="0">
                <a:solidFill>
                  <a:srgbClr val="333333"/>
                </a:solidFill>
                <a:effectLst/>
                <a:latin typeface="Source Sans Pro" panose="020B0503030403020204" pitchFamily="34" charset="0"/>
              </a:rPr>
              <a:t>The </a:t>
            </a:r>
            <a:r>
              <a:rPr lang="en-US" b="0" i="0" u="none" dirty="0">
                <a:solidFill>
                  <a:schemeClr val="tx1"/>
                </a:solidFill>
                <a:effectLst/>
                <a:latin typeface="Source Sans Pro" panose="020B0503030403020204" pitchFamily="34" charset="0"/>
              </a:rPr>
              <a:t>subduction zone </a:t>
            </a:r>
            <a:r>
              <a:rPr lang="en-US" b="0" i="0" dirty="0">
                <a:solidFill>
                  <a:srgbClr val="333333"/>
                </a:solidFill>
                <a:effectLst/>
                <a:latin typeface="Source Sans Pro" panose="020B0503030403020204" pitchFamily="34" charset="0"/>
              </a:rPr>
              <a:t>creating the Cascade Range volcanoes.</a:t>
            </a:r>
            <a:endParaRPr lang="en-US" i="0" dirty="0"/>
          </a:p>
          <a:p>
            <a:r>
              <a:rPr lang="en-US" dirty="0"/>
              <a:t>URL: https://www.usgs.gov/science-support/osqi/yes/national-parks/mount-rainier-geology</a:t>
            </a:r>
          </a:p>
          <a:p>
            <a:r>
              <a:rPr lang="en-US" dirty="0"/>
              <a:t>Attribution: Public Domain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110</a:t>
            </a:fld>
            <a:endParaRPr lang="en-US"/>
          </a:p>
        </p:txBody>
      </p:sp>
    </p:spTree>
    <p:extLst>
      <p:ext uri="{BB962C8B-B14F-4D97-AF65-F5344CB8AC3E}">
        <p14:creationId xmlns:p14="http://schemas.microsoft.com/office/powerpoint/2010/main" val="8123941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Again, this is about the accumulation that has occurred over very long periods of time. Continental crust can be up to 70 km thick. Oceanic crust is only 7-10 km thick.</a:t>
            </a:r>
          </a:p>
          <a:p>
            <a:r>
              <a:rPr lang="en-US" dirty="0"/>
              <a:t>So based on that, continental crust can be up to 10 times the thickness of oceanic crust.</a:t>
            </a:r>
          </a:p>
          <a:p>
            <a:endParaRPr lang="en-US" dirty="0"/>
          </a:p>
          <a:p>
            <a:r>
              <a:rPr lang="en-US" dirty="0"/>
              <a:t>SOURCES</a:t>
            </a:r>
            <a:br>
              <a:rPr lang="en-US" dirty="0"/>
            </a:br>
            <a:endParaRPr lang="en-US" dirty="0"/>
          </a:p>
          <a:p>
            <a:r>
              <a:rPr lang="en-US" dirty="0"/>
              <a:t>Image: Continental and Oceanic Crust</a:t>
            </a:r>
          </a:p>
          <a:p>
            <a:r>
              <a:rPr lang="en-US" dirty="0"/>
              <a:t>URL: https://</a:t>
            </a:r>
            <a:r>
              <a:rPr lang="en-US" dirty="0" err="1"/>
              <a:t>commons.wikimedia.org</a:t>
            </a:r>
            <a:r>
              <a:rPr lang="en-US" dirty="0"/>
              <a:t>/wiki/</a:t>
            </a:r>
            <a:r>
              <a:rPr lang="en-US" dirty="0" err="1"/>
              <a:t>File:Continental_and_oceanic_crust.png</a:t>
            </a:r>
            <a:endParaRPr lang="en-US" dirty="0"/>
          </a:p>
          <a:p>
            <a:r>
              <a:rPr lang="en-US" dirty="0"/>
              <a:t>Attribution: USGS and me. I made a better labeling., CC0, via Wikimedia Commons</a:t>
            </a:r>
          </a:p>
        </p:txBody>
      </p:sp>
      <p:sp>
        <p:nvSpPr>
          <p:cNvPr id="4" name="Slide Number Placeholder 3"/>
          <p:cNvSpPr>
            <a:spLocks noGrp="1"/>
          </p:cNvSpPr>
          <p:nvPr>
            <p:ph type="sldNum" sz="quarter" idx="5"/>
          </p:nvPr>
        </p:nvSpPr>
        <p:spPr/>
        <p:txBody>
          <a:bodyPr/>
          <a:lstStyle/>
          <a:p>
            <a:fld id="{E85135F7-F3E7-45B8-BA64-443E5B646829}" type="slidenum">
              <a:rPr lang="en-US" smtClean="0"/>
              <a:t>111</a:t>
            </a:fld>
            <a:endParaRPr lang="en-US"/>
          </a:p>
        </p:txBody>
      </p:sp>
    </p:spTree>
    <p:extLst>
      <p:ext uri="{BB962C8B-B14F-4D97-AF65-F5344CB8AC3E}">
        <p14:creationId xmlns:p14="http://schemas.microsoft.com/office/powerpoint/2010/main" val="109001369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The model statement could be something like: </a:t>
            </a:r>
            <a:r>
              <a:rPr lang="en-US" sz="1200" dirty="0"/>
              <a:t>[New continental crust forms along converging boundaries where one plate subducts under another one. The action of subduction produces some low-density magma which can rise to the surface and form new continental crust: volcanic islands, mountain ranges, and granite formations.]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112</a:t>
            </a:fld>
            <a:endParaRPr lang="en-US"/>
          </a:p>
        </p:txBody>
      </p:sp>
    </p:spTree>
    <p:extLst>
      <p:ext uri="{BB962C8B-B14F-4D97-AF65-F5344CB8AC3E}">
        <p14:creationId xmlns:p14="http://schemas.microsoft.com/office/powerpoint/2010/main" val="31337144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TEACHER NOTES: We have included a lot of these checkpoints in this unit because there is a lot to keep track of on our way to fully explaining continent formation. Use as you see fit and feel free to modify based on how your students at tracking the ideas. </a:t>
            </a:r>
          </a:p>
        </p:txBody>
      </p:sp>
      <p:sp>
        <p:nvSpPr>
          <p:cNvPr id="4" name="Slide Number Placeholder 3"/>
          <p:cNvSpPr>
            <a:spLocks noGrp="1"/>
          </p:cNvSpPr>
          <p:nvPr>
            <p:ph type="sldNum" sz="quarter" idx="5"/>
          </p:nvPr>
        </p:nvSpPr>
        <p:spPr/>
        <p:txBody>
          <a:bodyPr/>
          <a:lstStyle/>
          <a:p>
            <a:fld id="{E85135F7-F3E7-45B8-BA64-443E5B646829}" type="slidenum">
              <a:rPr lang="en-US" smtClean="0"/>
              <a:t>113</a:t>
            </a:fld>
            <a:endParaRPr lang="en-US"/>
          </a:p>
        </p:txBody>
      </p:sp>
    </p:spTree>
    <p:extLst>
      <p:ext uri="{BB962C8B-B14F-4D97-AF65-F5344CB8AC3E}">
        <p14:creationId xmlns:p14="http://schemas.microsoft.com/office/powerpoint/2010/main" val="15295784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Now we return to the full pattern of continental crust age. Give your students a chance to review and revise what they noticed before. </a:t>
            </a:r>
          </a:p>
          <a:p>
            <a:endParaRPr lang="en-US" dirty="0"/>
          </a:p>
          <a:p>
            <a:endParaRPr lang="en-US" dirty="0"/>
          </a:p>
          <a:p>
            <a:endParaRPr lang="en-US" dirty="0"/>
          </a:p>
          <a:p>
            <a:r>
              <a:rPr lang="en-US" dirty="0"/>
              <a:t>SOURCES: </a:t>
            </a:r>
          </a:p>
          <a:p>
            <a:endParaRPr lang="en-US" dirty="0"/>
          </a:p>
          <a:p>
            <a:r>
              <a:rPr lang="en-US" dirty="0"/>
              <a:t>URL: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http://www.lithosphere.info/TC1-age-and-temperature.html</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u="none" dirty="0">
                <a:solidFill>
                  <a:srgbClr val="0563C1"/>
                </a:solidFill>
                <a:effectLst/>
                <a:latin typeface="Calibri" panose="020F0502020204030204" pitchFamily="34" charset="0"/>
                <a:cs typeface="Times New Roman" panose="02020603050405020304" pitchFamily="18" charset="0"/>
              </a:rPr>
              <a:t>By Irina M. </a:t>
            </a:r>
            <a:r>
              <a:rPr lang="en-US" sz="1800" u="none" dirty="0" err="1">
                <a:solidFill>
                  <a:srgbClr val="0563C1"/>
                </a:solidFill>
                <a:effectLst/>
                <a:latin typeface="Calibri" panose="020F0502020204030204" pitchFamily="34" charset="0"/>
                <a:cs typeface="Times New Roman" panose="02020603050405020304" pitchFamily="18" charset="0"/>
              </a:rPr>
              <a:t>Artemieva</a:t>
            </a:r>
            <a:endParaRPr lang="en-US" sz="1800" u="none" dirty="0">
              <a:solidFill>
                <a:srgbClr val="0563C1"/>
              </a:solidFill>
              <a:effectLst/>
              <a:latin typeface="Calibri" panose="020F0502020204030204" pitchFamily="34" charset="0"/>
              <a:cs typeface="Times New Roman" panose="02020603050405020304" pitchFamily="18" charset="0"/>
            </a:endParaRPr>
          </a:p>
          <a:p>
            <a:endParaRPr lang="en-US" sz="1800" u="none" dirty="0">
              <a:solidFill>
                <a:srgbClr val="0563C1"/>
              </a:solidFill>
              <a:effectLst/>
              <a:latin typeface="Calibri" panose="020F0502020204030204" pitchFamily="34" charset="0"/>
              <a:cs typeface="Times New Roman" panose="02020603050405020304" pitchFamily="18" charset="0"/>
            </a:endParaRPr>
          </a:p>
          <a:p>
            <a:r>
              <a:rPr lang="en-US" sz="1800" u="none" dirty="0">
                <a:solidFill>
                  <a:srgbClr val="0563C1"/>
                </a:solidFill>
                <a:effectLst/>
                <a:latin typeface="Calibri" panose="020F0502020204030204" pitchFamily="34" charset="0"/>
                <a:cs typeface="Times New Roman" panose="02020603050405020304" pitchFamily="18" charset="0"/>
              </a:rPr>
              <a:t>Also documented in this research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Artemieva</a:t>
            </a:r>
            <a:r>
              <a:rPr lang="en-US" sz="1800" dirty="0">
                <a:effectLst/>
                <a:latin typeface="Calibri" panose="020F0502020204030204" pitchFamily="34" charset="0"/>
                <a:ea typeface="Calibri" panose="020F0502020204030204" pitchFamily="34" charset="0"/>
                <a:cs typeface="Times New Roman" panose="02020603050405020304" pitchFamily="18" charset="0"/>
              </a:rPr>
              <a:t>, I.M. (2006). Global 1°×1° thermal model TC1 for the continental lithosphere: Implications for lithosphere secular evolution.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Technophysics</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416</a:t>
            </a:r>
            <a:r>
              <a:rPr lang="en-US" sz="1800" dirty="0">
                <a:effectLst/>
                <a:latin typeface="Calibri" panose="020F0502020204030204" pitchFamily="34" charset="0"/>
                <a:ea typeface="Calibri" panose="020F0502020204030204" pitchFamily="34" charset="0"/>
                <a:cs typeface="Times New Roman" panose="02020603050405020304" pitchFamily="18" charset="0"/>
              </a:rPr>
              <a:t>, 245-277.</a:t>
            </a:r>
          </a:p>
          <a:p>
            <a:endParaRPr lang="en-US" sz="1800" u="none" dirty="0">
              <a:solidFill>
                <a:srgbClr val="0563C1"/>
              </a:solidFill>
              <a:effectLst/>
              <a:latin typeface="Calibri" panose="020F0502020204030204" pitchFamily="34" charset="0"/>
              <a:cs typeface="Times New Roman" panose="02020603050405020304" pitchFamily="18" charset="0"/>
            </a:endParaRPr>
          </a:p>
          <a:p>
            <a:endParaRPr lang="en-US" u="none" dirty="0"/>
          </a:p>
        </p:txBody>
      </p:sp>
      <p:sp>
        <p:nvSpPr>
          <p:cNvPr id="4" name="Slide Number Placeholder 3"/>
          <p:cNvSpPr>
            <a:spLocks noGrp="1"/>
          </p:cNvSpPr>
          <p:nvPr>
            <p:ph type="sldNum" sz="quarter" idx="5"/>
          </p:nvPr>
        </p:nvSpPr>
        <p:spPr/>
        <p:txBody>
          <a:bodyPr/>
          <a:lstStyle/>
          <a:p>
            <a:fld id="{E85135F7-F3E7-45B8-BA64-443E5B646829}" type="slidenum">
              <a:rPr lang="en-US" smtClean="0"/>
              <a:t>114</a:t>
            </a:fld>
            <a:endParaRPr lang="en-US"/>
          </a:p>
        </p:txBody>
      </p:sp>
    </p:spTree>
    <p:extLst>
      <p:ext uri="{BB962C8B-B14F-4D97-AF65-F5344CB8AC3E}">
        <p14:creationId xmlns:p14="http://schemas.microsoft.com/office/powerpoint/2010/main" val="395251438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This is just setting up the next slide which shows the full time sequence. </a:t>
            </a:r>
          </a:p>
          <a:p>
            <a:endParaRPr lang="en-US" dirty="0"/>
          </a:p>
          <a:p>
            <a:r>
              <a:rPr lang="en-US" dirty="0"/>
              <a:t>SOURCES: </a:t>
            </a:r>
          </a:p>
          <a:p>
            <a:r>
              <a:rPr lang="en-US" dirty="0"/>
              <a:t>Images courtesy of MBER team based on</a:t>
            </a:r>
          </a:p>
          <a:p>
            <a:endParaRPr lang="en-US" dirty="0"/>
          </a:p>
          <a:p>
            <a:r>
              <a:rPr lang="en-US" dirty="0"/>
              <a:t>URL: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http://www.lithosphere.info/TC1-age-and-temperature.html</a:t>
            </a: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200" u="none" dirty="0">
                <a:solidFill>
                  <a:srgbClr val="0563C1"/>
                </a:solidFill>
                <a:effectLst/>
                <a:latin typeface="Calibri" panose="020F0502020204030204" pitchFamily="34" charset="0"/>
                <a:cs typeface="Times New Roman" panose="02020603050405020304" pitchFamily="18" charset="0"/>
              </a:rPr>
              <a:t>By Irina M. </a:t>
            </a:r>
            <a:r>
              <a:rPr lang="en-US" sz="1200" u="none" dirty="0" err="1">
                <a:solidFill>
                  <a:srgbClr val="0563C1"/>
                </a:solidFill>
                <a:effectLst/>
                <a:latin typeface="Calibri" panose="020F0502020204030204" pitchFamily="34" charset="0"/>
                <a:cs typeface="Times New Roman" panose="02020603050405020304" pitchFamily="18" charset="0"/>
              </a:rPr>
              <a:t>Artemieva</a:t>
            </a:r>
            <a:endParaRPr lang="en-US" sz="1200" u="none" dirty="0">
              <a:solidFill>
                <a:srgbClr val="0563C1"/>
              </a:solidFill>
              <a:effectLst/>
              <a:latin typeface="Calibri" panose="020F0502020204030204" pitchFamily="34" charset="0"/>
              <a:cs typeface="Times New Roman" panose="02020603050405020304" pitchFamily="18" charset="0"/>
            </a:endParaRPr>
          </a:p>
          <a:p>
            <a:endParaRPr lang="en-US" sz="1200" u="none" dirty="0">
              <a:solidFill>
                <a:srgbClr val="0563C1"/>
              </a:solidFill>
              <a:effectLst/>
              <a:latin typeface="Calibri" panose="020F0502020204030204" pitchFamily="34" charset="0"/>
              <a:cs typeface="Times New Roman" panose="02020603050405020304" pitchFamily="18" charset="0"/>
            </a:endParaRPr>
          </a:p>
          <a:p>
            <a:r>
              <a:rPr lang="en-US" sz="1200" u="none" dirty="0">
                <a:solidFill>
                  <a:srgbClr val="0563C1"/>
                </a:solidFill>
                <a:effectLst/>
                <a:latin typeface="Calibri" panose="020F0502020204030204" pitchFamily="34" charset="0"/>
                <a:cs typeface="Times New Roman" panose="02020603050405020304" pitchFamily="18" charset="0"/>
              </a:rPr>
              <a:t>Also documented in this research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Artemieva</a:t>
            </a:r>
            <a:r>
              <a:rPr lang="en-US" sz="1200" dirty="0">
                <a:effectLst/>
                <a:latin typeface="Calibri" panose="020F0502020204030204" pitchFamily="34" charset="0"/>
                <a:ea typeface="Calibri" panose="020F0502020204030204" pitchFamily="34" charset="0"/>
                <a:cs typeface="Times New Roman" panose="02020603050405020304" pitchFamily="18" charset="0"/>
              </a:rPr>
              <a:t>, I.M. (2006). Global 1°×1° thermal model TC1 for the continental lithosphere: Implications for lithosphere secular evolution. </a:t>
            </a:r>
            <a:r>
              <a:rPr lang="en-US" sz="1200" i="1" dirty="0" err="1">
                <a:effectLst/>
                <a:latin typeface="Calibri" panose="020F0502020204030204" pitchFamily="34" charset="0"/>
                <a:ea typeface="Calibri" panose="020F0502020204030204" pitchFamily="34" charset="0"/>
                <a:cs typeface="Times New Roman" panose="02020603050405020304" pitchFamily="18" charset="0"/>
              </a:rPr>
              <a:t>Technophysics</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416</a:t>
            </a:r>
            <a:r>
              <a:rPr lang="en-US" sz="1200" dirty="0">
                <a:effectLst/>
                <a:latin typeface="Calibri" panose="020F0502020204030204" pitchFamily="34" charset="0"/>
                <a:ea typeface="Calibri" panose="020F0502020204030204" pitchFamily="34" charset="0"/>
                <a:cs typeface="Times New Roman" panose="02020603050405020304" pitchFamily="18" charset="0"/>
              </a:rPr>
              <a:t>, 245-277.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made these different layered slides from the original.</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removed</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115</a:t>
            </a:fld>
            <a:endParaRPr lang="en-US"/>
          </a:p>
        </p:txBody>
      </p:sp>
    </p:spTree>
    <p:extLst>
      <p:ext uri="{BB962C8B-B14F-4D97-AF65-F5344CB8AC3E}">
        <p14:creationId xmlns:p14="http://schemas.microsoft.com/office/powerpoint/2010/main" val="39882325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S Overview (P)">
    <p:spTree>
      <p:nvGrpSpPr>
        <p:cNvPr id="1" name=""/>
        <p:cNvGrpSpPr/>
        <p:nvPr/>
      </p:nvGrpSpPr>
      <p:grpSpPr>
        <a:xfrm>
          <a:off x="0" y="0"/>
          <a:ext cx="0" cy="0"/>
          <a:chOff x="0" y="0"/>
          <a:chExt cx="0" cy="0"/>
        </a:xfrm>
      </p:grpSpPr>
      <p:sp>
        <p:nvSpPr>
          <p:cNvPr id="9" name="Shape 117">
            <a:extLst>
              <a:ext uri="{FF2B5EF4-FFF2-40B4-BE49-F238E27FC236}">
                <a16:creationId xmlns:a16="http://schemas.microsoft.com/office/drawing/2014/main" id="{00B37BE2-E693-5F4E-9B73-AED318E68592}"/>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2800" dirty="0">
              <a:latin typeface="+mj-lt"/>
            </a:endParaRPr>
          </a:p>
        </p:txBody>
      </p:sp>
      <p:sp>
        <p:nvSpPr>
          <p:cNvPr id="118" name="Shape 118"/>
          <p:cNvSpPr>
            <a:spLocks noGrp="1"/>
          </p:cNvSpPr>
          <p:nvPr>
            <p:ph type="title"/>
          </p:nvPr>
        </p:nvSpPr>
        <p:spPr>
          <a:xfrm>
            <a:off x="87703" y="70485"/>
            <a:ext cx="8932876" cy="469627"/>
          </a:xfrm>
          <a:prstGeom prst="rect">
            <a:avLst/>
          </a:prstGeom>
        </p:spPr>
        <p:txBody>
          <a:bodyPr/>
          <a:lstStyle>
            <a:lvl1pPr algn="l">
              <a:defRPr sz="2800">
                <a:solidFill>
                  <a:srgbClr val="FFFFFF"/>
                </a:solidFill>
                <a:latin typeface="+mj-lt"/>
                <a:ea typeface="Arial"/>
                <a:cs typeface="Arial"/>
                <a:sym typeface="Arial"/>
              </a:defRPr>
            </a:lvl1pPr>
          </a:lstStyle>
          <a:p>
            <a:r>
              <a:rPr dirty="0"/>
              <a:t>Title Text</a:t>
            </a:r>
          </a:p>
        </p:txBody>
      </p:sp>
      <p:sp>
        <p:nvSpPr>
          <p:cNvPr id="14" name="Text Placeholder 13">
            <a:extLst>
              <a:ext uri="{FF2B5EF4-FFF2-40B4-BE49-F238E27FC236}">
                <a16:creationId xmlns:a16="http://schemas.microsoft.com/office/drawing/2014/main" id="{F8120934-ECBD-4471-ADC9-C3835387FBAE}"/>
              </a:ext>
            </a:extLst>
          </p:cNvPr>
          <p:cNvSpPr>
            <a:spLocks noGrp="1"/>
          </p:cNvSpPr>
          <p:nvPr>
            <p:ph type="body" sz="quarter" idx="10"/>
          </p:nvPr>
        </p:nvSpPr>
        <p:spPr>
          <a:xfrm>
            <a:off x="2742012" y="896898"/>
            <a:ext cx="6078538" cy="2057817"/>
          </a:xfrm>
          <a:prstGeom prst="rect">
            <a:avLst/>
          </a:prstGeom>
        </p:spPr>
        <p:txBody>
          <a:bodyPr>
            <a:noAutofit/>
          </a:bodyPr>
          <a:lstStyle>
            <a:lvl1pPr marL="0" indent="0">
              <a:spcBef>
                <a:spcPts val="0"/>
              </a:spcBef>
              <a:buNone/>
              <a:defRPr sz="1400"/>
            </a:lvl1pPr>
          </a:lstStyle>
          <a:p>
            <a:pPr lvl="0"/>
            <a:endParaRPr lang="en-US" dirty="0"/>
          </a:p>
        </p:txBody>
      </p:sp>
      <p:sp>
        <p:nvSpPr>
          <p:cNvPr id="16" name="Text Placeholder 15">
            <a:extLst>
              <a:ext uri="{FF2B5EF4-FFF2-40B4-BE49-F238E27FC236}">
                <a16:creationId xmlns:a16="http://schemas.microsoft.com/office/drawing/2014/main" id="{22277798-5D02-42EB-B2F4-A9744171C0B3}"/>
              </a:ext>
            </a:extLst>
          </p:cNvPr>
          <p:cNvSpPr>
            <a:spLocks noGrp="1"/>
          </p:cNvSpPr>
          <p:nvPr>
            <p:ph type="body" sz="quarter" idx="11"/>
          </p:nvPr>
        </p:nvSpPr>
        <p:spPr>
          <a:xfrm>
            <a:off x="647380" y="2991963"/>
            <a:ext cx="1719995" cy="423491"/>
          </a:xfrm>
          <a:prstGeom prst="rect">
            <a:avLst/>
          </a:prstGeom>
        </p:spPr>
        <p:txBody>
          <a:bodyPr>
            <a:noAutofit/>
          </a:bodyPr>
          <a:lstStyle>
            <a:lvl1pPr marL="0" indent="0">
              <a:buNone/>
              <a:defRPr sz="1400"/>
            </a:lvl1pPr>
          </a:lstStyle>
          <a:p>
            <a:pPr lvl="0"/>
            <a:endParaRPr lang="en-US" dirty="0"/>
          </a:p>
        </p:txBody>
      </p:sp>
      <p:sp>
        <p:nvSpPr>
          <p:cNvPr id="20" name="Text Placeholder 19">
            <a:extLst>
              <a:ext uri="{FF2B5EF4-FFF2-40B4-BE49-F238E27FC236}">
                <a16:creationId xmlns:a16="http://schemas.microsoft.com/office/drawing/2014/main" id="{81FCD32C-DC7B-4724-92A0-0E6474627D67}"/>
              </a:ext>
            </a:extLst>
          </p:cNvPr>
          <p:cNvSpPr>
            <a:spLocks noGrp="1"/>
          </p:cNvSpPr>
          <p:nvPr>
            <p:ph type="body" sz="quarter" idx="12"/>
          </p:nvPr>
        </p:nvSpPr>
        <p:spPr>
          <a:xfrm>
            <a:off x="375742" y="3523633"/>
            <a:ext cx="8444808" cy="2708892"/>
          </a:xfrm>
          <a:prstGeom prst="rect">
            <a:avLst/>
          </a:prstGeom>
          <a:ln w="9525" cmpd="sng">
            <a:noFill/>
            <a:extLst>
              <a:ext uri="{C807C97D-BFC1-408E-A445-0C87EB9F89A2}">
                <ask:lineSketchStyleProps xmlns:ask="http://schemas.microsoft.com/office/drawing/2018/sketchyshapes">
                  <ask:type>
                    <ask:lineSketchNone/>
                  </ask:type>
                </ask:lineSketchStyleProps>
              </a:ext>
            </a:extLst>
          </a:ln>
        </p:spPr>
        <p:txBody>
          <a:bodyPr>
            <a:noAutofit/>
          </a:bodyPr>
          <a:lstStyle>
            <a:lvl1pPr marL="0" indent="0">
              <a:spcBef>
                <a:spcPts val="0"/>
              </a:spcBef>
              <a:buNone/>
              <a:defRPr sz="1400" b="0"/>
            </a:lvl1pPr>
          </a:lstStyle>
          <a:p>
            <a:pPr lvl="0"/>
            <a:endParaRPr lang="en-US" dirty="0"/>
          </a:p>
        </p:txBody>
      </p:sp>
      <p:sp>
        <p:nvSpPr>
          <p:cNvPr id="24" name="Shape 120">
            <a:extLst>
              <a:ext uri="{FF2B5EF4-FFF2-40B4-BE49-F238E27FC236}">
                <a16:creationId xmlns:a16="http://schemas.microsoft.com/office/drawing/2014/main" id="{E5E8DBD2-9640-4186-8B19-A550C71BFF9B}"/>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11" name="Shape 117">
            <a:extLst>
              <a:ext uri="{FF2B5EF4-FFF2-40B4-BE49-F238E27FC236}">
                <a16:creationId xmlns:a16="http://schemas.microsoft.com/office/drawing/2014/main" id="{5D14FA57-D270-E548-9D44-403A0A3638A5}"/>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2800" dirty="0">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77D0FC0B-B4E2-4F08-A440-4A27C0F3469F}"/>
              </a:ext>
            </a:extLst>
          </p:cNvPr>
          <p:cNvSpPr/>
          <p:nvPr userDrawn="1"/>
        </p:nvSpPr>
        <p:spPr>
          <a:xfrm>
            <a:off x="444322" y="3017113"/>
            <a:ext cx="192881" cy="192881"/>
          </a:xfrm>
          <a:prstGeom prst="flowChartConnector">
            <a:avLst/>
          </a:prstGeom>
          <a:noFill/>
          <a:ln w="19050" cmpd="sng">
            <a:solidFill>
              <a:schemeClr val="tx1"/>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7" name="Straight Connector 6">
            <a:extLst>
              <a:ext uri="{FF2B5EF4-FFF2-40B4-BE49-F238E27FC236}">
                <a16:creationId xmlns:a16="http://schemas.microsoft.com/office/drawing/2014/main" id="{E702D0D6-3A5E-44DA-B28D-0D94FD693862}"/>
              </a:ext>
            </a:extLst>
          </p:cNvPr>
          <p:cNvCxnSpPr/>
          <p:nvPr userDrawn="1"/>
        </p:nvCxnSpPr>
        <p:spPr>
          <a:xfrm>
            <a:off x="536477" y="3173633"/>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Flowchart: Connector 17">
            <a:extLst>
              <a:ext uri="{FF2B5EF4-FFF2-40B4-BE49-F238E27FC236}">
                <a16:creationId xmlns:a16="http://schemas.microsoft.com/office/drawing/2014/main" id="{E1154B51-CC54-4A9E-9084-573AD89889F0}"/>
              </a:ext>
            </a:extLst>
          </p:cNvPr>
          <p:cNvSpPr/>
          <p:nvPr userDrawn="1"/>
        </p:nvSpPr>
        <p:spPr>
          <a:xfrm>
            <a:off x="519573" y="3086376"/>
            <a:ext cx="45006" cy="45006"/>
          </a:xfrm>
          <a:prstGeom prst="flowChartConnector">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21" name="Straight Connector 20">
            <a:extLst>
              <a:ext uri="{FF2B5EF4-FFF2-40B4-BE49-F238E27FC236}">
                <a16:creationId xmlns:a16="http://schemas.microsoft.com/office/drawing/2014/main" id="{5F696658-9020-4933-A9CF-E69B39DBD33F}"/>
              </a:ext>
            </a:extLst>
          </p:cNvPr>
          <p:cNvCxnSpPr>
            <a:cxnSpLocks/>
          </p:cNvCxnSpPr>
          <p:nvPr userDrawn="1"/>
        </p:nvCxnSpPr>
        <p:spPr>
          <a:xfrm flipV="1">
            <a:off x="541617" y="3040452"/>
            <a:ext cx="0" cy="6429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Flowchart: Delay 24">
            <a:extLst>
              <a:ext uri="{FF2B5EF4-FFF2-40B4-BE49-F238E27FC236}">
                <a16:creationId xmlns:a16="http://schemas.microsoft.com/office/drawing/2014/main" id="{FC8902ED-D914-4197-AC2E-676B99BDCDBA}"/>
              </a:ext>
            </a:extLst>
          </p:cNvPr>
          <p:cNvSpPr/>
          <p:nvPr userDrawn="1"/>
        </p:nvSpPr>
        <p:spPr>
          <a:xfrm rot="16200000">
            <a:off x="526717" y="2970105"/>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9" name="Flowchart: Delay 28">
            <a:extLst>
              <a:ext uri="{FF2B5EF4-FFF2-40B4-BE49-F238E27FC236}">
                <a16:creationId xmlns:a16="http://schemas.microsoft.com/office/drawing/2014/main" id="{2DC8035E-BA5F-4275-9226-54D7C6B3E6C9}"/>
              </a:ext>
            </a:extLst>
          </p:cNvPr>
          <p:cNvSpPr/>
          <p:nvPr userDrawn="1"/>
        </p:nvSpPr>
        <p:spPr>
          <a:xfrm rot="13345484">
            <a:off x="436886" y="3005956"/>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pic>
        <p:nvPicPr>
          <p:cNvPr id="17" name="Picture 2">
            <a:extLst>
              <a:ext uri="{FF2B5EF4-FFF2-40B4-BE49-F238E27FC236}">
                <a16:creationId xmlns:a16="http://schemas.microsoft.com/office/drawing/2014/main" id="{A2ACC0FF-F557-400E-8248-DCE605D168F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5779" y="892037"/>
            <a:ext cx="1991596" cy="1991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01413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S Wrap-up (P)">
    <p:spTree>
      <p:nvGrpSpPr>
        <p:cNvPr id="1" name=""/>
        <p:cNvGrpSpPr/>
        <p:nvPr/>
      </p:nvGrpSpPr>
      <p:grpSpPr>
        <a:xfrm>
          <a:off x="0" y="0"/>
          <a:ext cx="0" cy="0"/>
          <a:chOff x="0" y="0"/>
          <a:chExt cx="0" cy="0"/>
        </a:xfrm>
      </p:grpSpPr>
      <p:sp>
        <p:nvSpPr>
          <p:cNvPr id="8" name="Shape 117">
            <a:extLst>
              <a:ext uri="{FF2B5EF4-FFF2-40B4-BE49-F238E27FC236}">
                <a16:creationId xmlns:a16="http://schemas.microsoft.com/office/drawing/2014/main" id="{AAC408E3-656E-7D41-B6C0-55F66FF2F187}"/>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2800" dirty="0">
              <a:latin typeface="Arial" panose="020B0604020202020204" pitchFamily="34" charset="0"/>
              <a:cs typeface="Arial" panose="020B0604020202020204" pitchFamily="34" charset="0"/>
            </a:endParaRPr>
          </a:p>
        </p:txBody>
      </p:sp>
      <p:sp>
        <p:nvSpPr>
          <p:cNvPr id="118" name="Shape 118"/>
          <p:cNvSpPr>
            <a:spLocks noGrp="1"/>
          </p:cNvSpPr>
          <p:nvPr>
            <p:ph type="title"/>
          </p:nvPr>
        </p:nvSpPr>
        <p:spPr>
          <a:xfrm>
            <a:off x="87703" y="70485"/>
            <a:ext cx="8932876" cy="469627"/>
          </a:xfrm>
          <a:prstGeom prst="rect">
            <a:avLst/>
          </a:prstGeom>
        </p:spPr>
        <p:txBody>
          <a:bodyPr/>
          <a:lstStyle>
            <a:lvl1pPr algn="l">
              <a:defRPr sz="2800">
                <a:solidFill>
                  <a:srgbClr val="FFFFFF"/>
                </a:solidFill>
                <a:latin typeface="+mj-lt"/>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3" name="Text Placeholder 2">
            <a:extLst>
              <a:ext uri="{FF2B5EF4-FFF2-40B4-BE49-F238E27FC236}">
                <a16:creationId xmlns:a16="http://schemas.microsoft.com/office/drawing/2014/main" id="{5D502FD9-B003-453E-BD88-18B043FCBEC9}"/>
              </a:ext>
            </a:extLst>
          </p:cNvPr>
          <p:cNvSpPr>
            <a:spLocks noGrp="1"/>
          </p:cNvSpPr>
          <p:nvPr>
            <p:ph type="body" sz="quarter" idx="10"/>
          </p:nvPr>
        </p:nvSpPr>
        <p:spPr>
          <a:xfrm>
            <a:off x="434146" y="850544"/>
            <a:ext cx="8343174" cy="2260412"/>
          </a:xfrm>
          <a:prstGeom prst="rect">
            <a:avLst/>
          </a:prstGeom>
        </p:spPr>
        <p:txBody>
          <a:bodyPr>
            <a:noAutofit/>
          </a:bodyPr>
          <a:lstStyle>
            <a:lvl1pPr marL="0" indent="0">
              <a:spcBef>
                <a:spcPts val="0"/>
              </a:spcBef>
              <a:buNone/>
              <a:defRPr sz="1400"/>
            </a:lvl1pPr>
          </a:lstStyle>
          <a:p>
            <a:pPr lvl="0"/>
            <a:endParaRPr lang="en-US" dirty="0"/>
          </a:p>
        </p:txBody>
      </p:sp>
      <p:sp>
        <p:nvSpPr>
          <p:cNvPr id="9" name="Text Placeholder 8">
            <a:extLst>
              <a:ext uri="{FF2B5EF4-FFF2-40B4-BE49-F238E27FC236}">
                <a16:creationId xmlns:a16="http://schemas.microsoft.com/office/drawing/2014/main" id="{EA98576D-E301-4111-A91E-9959FCFA244D}"/>
              </a:ext>
            </a:extLst>
          </p:cNvPr>
          <p:cNvSpPr>
            <a:spLocks noGrp="1"/>
          </p:cNvSpPr>
          <p:nvPr>
            <p:ph type="body" sz="quarter" idx="11"/>
          </p:nvPr>
        </p:nvSpPr>
        <p:spPr>
          <a:xfrm>
            <a:off x="434145" y="3400673"/>
            <a:ext cx="5843587" cy="2669086"/>
          </a:xfrm>
          <a:prstGeom prst="rect">
            <a:avLst/>
          </a:prstGeom>
        </p:spPr>
        <p:txBody>
          <a:bodyPr>
            <a:noAutofit/>
          </a:bodyPr>
          <a:lstStyle>
            <a:lvl1pPr marL="0" indent="0">
              <a:spcBef>
                <a:spcPts val="0"/>
              </a:spcBef>
              <a:buNone/>
              <a:defRPr sz="1400"/>
            </a:lvl1pPr>
          </a:lstStyle>
          <a:p>
            <a:pPr lvl="0"/>
            <a:endParaRPr lang="en-US" dirty="0"/>
          </a:p>
        </p:txBody>
      </p:sp>
      <p:sp>
        <p:nvSpPr>
          <p:cNvPr id="11" name="Shape 117">
            <a:extLst>
              <a:ext uri="{FF2B5EF4-FFF2-40B4-BE49-F238E27FC236}">
                <a16:creationId xmlns:a16="http://schemas.microsoft.com/office/drawing/2014/main" id="{62139DCE-D1D5-2643-838C-11E8A7B82F1D}"/>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2800" dirty="0">
              <a:latin typeface="Arial" panose="020B0604020202020204" pitchFamily="34" charset="0"/>
              <a:cs typeface="Arial" panose="020B0604020202020204" pitchFamily="34" charset="0"/>
            </a:endParaRPr>
          </a:p>
        </p:txBody>
      </p:sp>
      <p:pic>
        <p:nvPicPr>
          <p:cNvPr id="10" name="Picture 2">
            <a:extLst>
              <a:ext uri="{FF2B5EF4-FFF2-40B4-BE49-F238E27FC236}">
                <a16:creationId xmlns:a16="http://schemas.microsoft.com/office/drawing/2014/main" id="{4E625BD3-81F3-44D0-8979-D24495A0552C}"/>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85724" y="3739418"/>
            <a:ext cx="1991596" cy="1991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98340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S Wrap-up (Q)">
    <p:spTree>
      <p:nvGrpSpPr>
        <p:cNvPr id="1" name=""/>
        <p:cNvGrpSpPr/>
        <p:nvPr/>
      </p:nvGrpSpPr>
      <p:grpSpPr>
        <a:xfrm>
          <a:off x="0" y="0"/>
          <a:ext cx="0" cy="0"/>
          <a:chOff x="0" y="0"/>
          <a:chExt cx="0" cy="0"/>
        </a:xfrm>
      </p:grpSpPr>
      <p:sp>
        <p:nvSpPr>
          <p:cNvPr id="8" name="Shape 117">
            <a:extLst>
              <a:ext uri="{FF2B5EF4-FFF2-40B4-BE49-F238E27FC236}">
                <a16:creationId xmlns:a16="http://schemas.microsoft.com/office/drawing/2014/main" id="{AAC408E3-656E-7D41-B6C0-55F66FF2F187}"/>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2800" dirty="0">
              <a:latin typeface="+mj-lt"/>
            </a:endParaRPr>
          </a:p>
        </p:txBody>
      </p:sp>
      <p:sp>
        <p:nvSpPr>
          <p:cNvPr id="118" name="Shape 118"/>
          <p:cNvSpPr>
            <a:spLocks noGrp="1"/>
          </p:cNvSpPr>
          <p:nvPr>
            <p:ph type="title"/>
          </p:nvPr>
        </p:nvSpPr>
        <p:spPr>
          <a:xfrm>
            <a:off x="87703" y="70485"/>
            <a:ext cx="8932876" cy="469627"/>
          </a:xfrm>
          <a:prstGeom prst="rect">
            <a:avLst/>
          </a:prstGeom>
        </p:spPr>
        <p:txBody>
          <a:bodyPr/>
          <a:lstStyle>
            <a:lvl1pPr algn="l">
              <a:defRPr sz="2800">
                <a:solidFill>
                  <a:srgbClr val="FFFFFF"/>
                </a:solidFill>
                <a:latin typeface="+mj-lt"/>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3" name="Text Placeholder 2">
            <a:extLst>
              <a:ext uri="{FF2B5EF4-FFF2-40B4-BE49-F238E27FC236}">
                <a16:creationId xmlns:a16="http://schemas.microsoft.com/office/drawing/2014/main" id="{5D502FD9-B003-453E-BD88-18B043FCBEC9}"/>
              </a:ext>
            </a:extLst>
          </p:cNvPr>
          <p:cNvSpPr>
            <a:spLocks noGrp="1"/>
          </p:cNvSpPr>
          <p:nvPr>
            <p:ph type="body" sz="quarter" idx="10"/>
          </p:nvPr>
        </p:nvSpPr>
        <p:spPr>
          <a:xfrm>
            <a:off x="434146" y="850544"/>
            <a:ext cx="8343174" cy="2260412"/>
          </a:xfrm>
          <a:prstGeom prst="rect">
            <a:avLst/>
          </a:prstGeom>
        </p:spPr>
        <p:txBody>
          <a:bodyPr>
            <a:noAutofit/>
          </a:bodyPr>
          <a:lstStyle>
            <a:lvl1pPr marL="0" indent="0">
              <a:spcBef>
                <a:spcPts val="0"/>
              </a:spcBef>
              <a:buNone/>
              <a:defRPr sz="1400"/>
            </a:lvl1pPr>
          </a:lstStyle>
          <a:p>
            <a:pPr lvl="0"/>
            <a:endParaRPr lang="en-US" dirty="0"/>
          </a:p>
        </p:txBody>
      </p:sp>
      <p:sp>
        <p:nvSpPr>
          <p:cNvPr id="9" name="Text Placeholder 8">
            <a:extLst>
              <a:ext uri="{FF2B5EF4-FFF2-40B4-BE49-F238E27FC236}">
                <a16:creationId xmlns:a16="http://schemas.microsoft.com/office/drawing/2014/main" id="{EA98576D-E301-4111-A91E-9959FCFA244D}"/>
              </a:ext>
            </a:extLst>
          </p:cNvPr>
          <p:cNvSpPr>
            <a:spLocks noGrp="1"/>
          </p:cNvSpPr>
          <p:nvPr>
            <p:ph type="body" sz="quarter" idx="11"/>
          </p:nvPr>
        </p:nvSpPr>
        <p:spPr>
          <a:xfrm>
            <a:off x="434145" y="3400673"/>
            <a:ext cx="5843587" cy="2669086"/>
          </a:xfrm>
          <a:prstGeom prst="rect">
            <a:avLst/>
          </a:prstGeom>
        </p:spPr>
        <p:txBody>
          <a:bodyPr>
            <a:noAutofit/>
          </a:bodyPr>
          <a:lstStyle>
            <a:lvl1pPr marL="0" indent="0">
              <a:spcBef>
                <a:spcPts val="0"/>
              </a:spcBef>
              <a:buNone/>
              <a:defRPr sz="1400"/>
            </a:lvl1pPr>
          </a:lstStyle>
          <a:p>
            <a:pPr lvl="0"/>
            <a:endParaRPr lang="en-US" dirty="0"/>
          </a:p>
        </p:txBody>
      </p:sp>
      <p:sp>
        <p:nvSpPr>
          <p:cNvPr id="11" name="Shape 117">
            <a:extLst>
              <a:ext uri="{FF2B5EF4-FFF2-40B4-BE49-F238E27FC236}">
                <a16:creationId xmlns:a16="http://schemas.microsoft.com/office/drawing/2014/main" id="{62139DCE-D1D5-2643-838C-11E8A7B82F1D}"/>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2800" dirty="0">
              <a:latin typeface="Arial" panose="020B0604020202020204" pitchFamily="34" charset="0"/>
              <a:cs typeface="Arial" panose="020B0604020202020204" pitchFamily="34" charset="0"/>
            </a:endParaRPr>
          </a:p>
        </p:txBody>
      </p:sp>
      <p:pic>
        <p:nvPicPr>
          <p:cNvPr id="10" name="Picture 10">
            <a:extLst>
              <a:ext uri="{FF2B5EF4-FFF2-40B4-BE49-F238E27FC236}">
                <a16:creationId xmlns:a16="http://schemas.microsoft.com/office/drawing/2014/main" id="{39DE04BF-C6B9-45B6-82AA-CEF455B8A8C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85723" y="3739417"/>
            <a:ext cx="1991597" cy="199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59454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S Wrap-up (M)">
    <p:spTree>
      <p:nvGrpSpPr>
        <p:cNvPr id="1" name=""/>
        <p:cNvGrpSpPr/>
        <p:nvPr/>
      </p:nvGrpSpPr>
      <p:grpSpPr>
        <a:xfrm>
          <a:off x="0" y="0"/>
          <a:ext cx="0" cy="0"/>
          <a:chOff x="0" y="0"/>
          <a:chExt cx="0" cy="0"/>
        </a:xfrm>
      </p:grpSpPr>
      <p:sp>
        <p:nvSpPr>
          <p:cNvPr id="8" name="Shape 117">
            <a:extLst>
              <a:ext uri="{FF2B5EF4-FFF2-40B4-BE49-F238E27FC236}">
                <a16:creationId xmlns:a16="http://schemas.microsoft.com/office/drawing/2014/main" id="{AAC408E3-656E-7D41-B6C0-55F66FF2F187}"/>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2800" dirty="0">
              <a:latin typeface="+mj-lt"/>
            </a:endParaRPr>
          </a:p>
        </p:txBody>
      </p:sp>
      <p:sp>
        <p:nvSpPr>
          <p:cNvPr id="118" name="Shape 118"/>
          <p:cNvSpPr>
            <a:spLocks noGrp="1"/>
          </p:cNvSpPr>
          <p:nvPr>
            <p:ph type="title"/>
          </p:nvPr>
        </p:nvSpPr>
        <p:spPr>
          <a:xfrm>
            <a:off x="87703" y="70485"/>
            <a:ext cx="8932876" cy="469627"/>
          </a:xfrm>
          <a:prstGeom prst="rect">
            <a:avLst/>
          </a:prstGeom>
        </p:spPr>
        <p:txBody>
          <a:bodyPr/>
          <a:lstStyle>
            <a:lvl1pPr algn="l">
              <a:defRPr sz="2800">
                <a:solidFill>
                  <a:srgbClr val="FFFFFF"/>
                </a:solidFill>
                <a:latin typeface="+mj-lt"/>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3" name="Text Placeholder 2">
            <a:extLst>
              <a:ext uri="{FF2B5EF4-FFF2-40B4-BE49-F238E27FC236}">
                <a16:creationId xmlns:a16="http://schemas.microsoft.com/office/drawing/2014/main" id="{5D502FD9-B003-453E-BD88-18B043FCBEC9}"/>
              </a:ext>
            </a:extLst>
          </p:cNvPr>
          <p:cNvSpPr>
            <a:spLocks noGrp="1"/>
          </p:cNvSpPr>
          <p:nvPr>
            <p:ph type="body" sz="quarter" idx="10"/>
          </p:nvPr>
        </p:nvSpPr>
        <p:spPr>
          <a:xfrm>
            <a:off x="434146" y="850544"/>
            <a:ext cx="8343174" cy="2260412"/>
          </a:xfrm>
          <a:prstGeom prst="rect">
            <a:avLst/>
          </a:prstGeom>
        </p:spPr>
        <p:txBody>
          <a:bodyPr>
            <a:noAutofit/>
          </a:bodyPr>
          <a:lstStyle>
            <a:lvl1pPr marL="0" indent="0">
              <a:spcBef>
                <a:spcPts val="0"/>
              </a:spcBef>
              <a:buNone/>
              <a:defRPr sz="1400"/>
            </a:lvl1pPr>
          </a:lstStyle>
          <a:p>
            <a:pPr lvl="0"/>
            <a:endParaRPr lang="en-US" dirty="0"/>
          </a:p>
        </p:txBody>
      </p:sp>
      <p:sp>
        <p:nvSpPr>
          <p:cNvPr id="9" name="Text Placeholder 8">
            <a:extLst>
              <a:ext uri="{FF2B5EF4-FFF2-40B4-BE49-F238E27FC236}">
                <a16:creationId xmlns:a16="http://schemas.microsoft.com/office/drawing/2014/main" id="{EA98576D-E301-4111-A91E-9959FCFA244D}"/>
              </a:ext>
            </a:extLst>
          </p:cNvPr>
          <p:cNvSpPr>
            <a:spLocks noGrp="1"/>
          </p:cNvSpPr>
          <p:nvPr>
            <p:ph type="body" sz="quarter" idx="11"/>
          </p:nvPr>
        </p:nvSpPr>
        <p:spPr>
          <a:xfrm>
            <a:off x="434145" y="3400673"/>
            <a:ext cx="5843587" cy="2669086"/>
          </a:xfrm>
          <a:prstGeom prst="rect">
            <a:avLst/>
          </a:prstGeom>
        </p:spPr>
        <p:txBody>
          <a:bodyPr>
            <a:noAutofit/>
          </a:bodyPr>
          <a:lstStyle>
            <a:lvl1pPr marL="0" indent="0">
              <a:spcBef>
                <a:spcPts val="0"/>
              </a:spcBef>
              <a:buNone/>
              <a:defRPr sz="1400"/>
            </a:lvl1pPr>
          </a:lstStyle>
          <a:p>
            <a:pPr lvl="0"/>
            <a:endParaRPr lang="en-US" dirty="0"/>
          </a:p>
        </p:txBody>
      </p:sp>
      <p:sp>
        <p:nvSpPr>
          <p:cNvPr id="11" name="Shape 117">
            <a:extLst>
              <a:ext uri="{FF2B5EF4-FFF2-40B4-BE49-F238E27FC236}">
                <a16:creationId xmlns:a16="http://schemas.microsoft.com/office/drawing/2014/main" id="{62139DCE-D1D5-2643-838C-11E8A7B82F1D}"/>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2800" dirty="0">
              <a:latin typeface="Arial" panose="020B0604020202020204" pitchFamily="34" charset="0"/>
              <a:cs typeface="Arial" panose="020B0604020202020204" pitchFamily="34" charset="0"/>
            </a:endParaRPr>
          </a:p>
        </p:txBody>
      </p:sp>
      <p:pic>
        <p:nvPicPr>
          <p:cNvPr id="10" name="Picture 6">
            <a:extLst>
              <a:ext uri="{FF2B5EF4-FFF2-40B4-BE49-F238E27FC236}">
                <a16:creationId xmlns:a16="http://schemas.microsoft.com/office/drawing/2014/main" id="{F4E20E35-A2F3-4698-85D3-F553200C932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85724" y="3739418"/>
            <a:ext cx="1991596" cy="1991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47793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S Wrap-up (M--&gt;Q)">
    <p:spTree>
      <p:nvGrpSpPr>
        <p:cNvPr id="1" name=""/>
        <p:cNvGrpSpPr/>
        <p:nvPr/>
      </p:nvGrpSpPr>
      <p:grpSpPr>
        <a:xfrm>
          <a:off x="0" y="0"/>
          <a:ext cx="0" cy="0"/>
          <a:chOff x="0" y="0"/>
          <a:chExt cx="0" cy="0"/>
        </a:xfrm>
      </p:grpSpPr>
      <p:sp>
        <p:nvSpPr>
          <p:cNvPr id="8" name="Shape 117">
            <a:extLst>
              <a:ext uri="{FF2B5EF4-FFF2-40B4-BE49-F238E27FC236}">
                <a16:creationId xmlns:a16="http://schemas.microsoft.com/office/drawing/2014/main" id="{AAC408E3-656E-7D41-B6C0-55F66FF2F187}"/>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2800" dirty="0">
              <a:latin typeface="Arial" panose="020B0604020202020204" pitchFamily="34" charset="0"/>
              <a:cs typeface="Arial" panose="020B0604020202020204" pitchFamily="34" charset="0"/>
            </a:endParaRPr>
          </a:p>
        </p:txBody>
      </p:sp>
      <p:sp>
        <p:nvSpPr>
          <p:cNvPr id="118" name="Shape 118"/>
          <p:cNvSpPr>
            <a:spLocks noGrp="1"/>
          </p:cNvSpPr>
          <p:nvPr>
            <p:ph type="title"/>
          </p:nvPr>
        </p:nvSpPr>
        <p:spPr>
          <a:xfrm>
            <a:off x="87703" y="70485"/>
            <a:ext cx="8932876" cy="469627"/>
          </a:xfrm>
          <a:prstGeom prst="rect">
            <a:avLst/>
          </a:prstGeom>
        </p:spPr>
        <p:txBody>
          <a:bodyPr/>
          <a:lstStyle>
            <a:lvl1pPr algn="l">
              <a:defRPr sz="2800">
                <a:solidFill>
                  <a:srgbClr val="FFFFFF"/>
                </a:solidFill>
                <a:latin typeface="+mj-lt"/>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3" name="Text Placeholder 2">
            <a:extLst>
              <a:ext uri="{FF2B5EF4-FFF2-40B4-BE49-F238E27FC236}">
                <a16:creationId xmlns:a16="http://schemas.microsoft.com/office/drawing/2014/main" id="{5D502FD9-B003-453E-BD88-18B043FCBEC9}"/>
              </a:ext>
            </a:extLst>
          </p:cNvPr>
          <p:cNvSpPr>
            <a:spLocks noGrp="1"/>
          </p:cNvSpPr>
          <p:nvPr>
            <p:ph type="body" sz="quarter" idx="10"/>
          </p:nvPr>
        </p:nvSpPr>
        <p:spPr>
          <a:xfrm>
            <a:off x="434146" y="850544"/>
            <a:ext cx="8343174" cy="2260412"/>
          </a:xfrm>
          <a:prstGeom prst="rect">
            <a:avLst/>
          </a:prstGeom>
        </p:spPr>
        <p:txBody>
          <a:bodyPr>
            <a:noAutofit/>
          </a:bodyPr>
          <a:lstStyle>
            <a:lvl1pPr marL="0" indent="0">
              <a:spcBef>
                <a:spcPts val="0"/>
              </a:spcBef>
              <a:buNone/>
              <a:defRPr sz="1400"/>
            </a:lvl1pPr>
          </a:lstStyle>
          <a:p>
            <a:pPr lvl="0"/>
            <a:endParaRPr lang="en-US" dirty="0"/>
          </a:p>
        </p:txBody>
      </p:sp>
      <p:sp>
        <p:nvSpPr>
          <p:cNvPr id="9" name="Text Placeholder 8">
            <a:extLst>
              <a:ext uri="{FF2B5EF4-FFF2-40B4-BE49-F238E27FC236}">
                <a16:creationId xmlns:a16="http://schemas.microsoft.com/office/drawing/2014/main" id="{EA98576D-E301-4111-A91E-9959FCFA244D}"/>
              </a:ext>
            </a:extLst>
          </p:cNvPr>
          <p:cNvSpPr>
            <a:spLocks noGrp="1"/>
          </p:cNvSpPr>
          <p:nvPr>
            <p:ph type="body" sz="quarter" idx="11"/>
          </p:nvPr>
        </p:nvSpPr>
        <p:spPr>
          <a:xfrm>
            <a:off x="434145" y="3400673"/>
            <a:ext cx="5843587" cy="2669086"/>
          </a:xfrm>
          <a:prstGeom prst="rect">
            <a:avLst/>
          </a:prstGeom>
        </p:spPr>
        <p:txBody>
          <a:bodyPr>
            <a:noAutofit/>
          </a:bodyPr>
          <a:lstStyle>
            <a:lvl1pPr marL="0" indent="0">
              <a:spcBef>
                <a:spcPts val="0"/>
              </a:spcBef>
              <a:buNone/>
              <a:defRPr sz="1400"/>
            </a:lvl1pPr>
          </a:lstStyle>
          <a:p>
            <a:pPr lvl="0"/>
            <a:endParaRPr lang="en-US" dirty="0"/>
          </a:p>
        </p:txBody>
      </p:sp>
      <p:sp>
        <p:nvSpPr>
          <p:cNvPr id="11" name="Shape 117">
            <a:extLst>
              <a:ext uri="{FF2B5EF4-FFF2-40B4-BE49-F238E27FC236}">
                <a16:creationId xmlns:a16="http://schemas.microsoft.com/office/drawing/2014/main" id="{62139DCE-D1D5-2643-838C-11E8A7B82F1D}"/>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2800" dirty="0">
              <a:latin typeface="Arial" panose="020B0604020202020204" pitchFamily="34" charset="0"/>
              <a:cs typeface="Arial" panose="020B0604020202020204" pitchFamily="34" charset="0"/>
            </a:endParaRPr>
          </a:p>
        </p:txBody>
      </p:sp>
      <p:pic>
        <p:nvPicPr>
          <p:cNvPr id="10" name="Picture 8">
            <a:extLst>
              <a:ext uri="{FF2B5EF4-FFF2-40B4-BE49-F238E27FC236}">
                <a16:creationId xmlns:a16="http://schemas.microsoft.com/office/drawing/2014/main" id="{857080DE-7F36-411E-AE0D-848E79FC8D39}"/>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85723" y="3739417"/>
            <a:ext cx="1991597" cy="199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06540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S Wrap-up (Q--&gt;M)">
    <p:spTree>
      <p:nvGrpSpPr>
        <p:cNvPr id="1" name=""/>
        <p:cNvGrpSpPr/>
        <p:nvPr/>
      </p:nvGrpSpPr>
      <p:grpSpPr>
        <a:xfrm>
          <a:off x="0" y="0"/>
          <a:ext cx="0" cy="0"/>
          <a:chOff x="0" y="0"/>
          <a:chExt cx="0" cy="0"/>
        </a:xfrm>
      </p:grpSpPr>
      <p:sp>
        <p:nvSpPr>
          <p:cNvPr id="8" name="Shape 117">
            <a:extLst>
              <a:ext uri="{FF2B5EF4-FFF2-40B4-BE49-F238E27FC236}">
                <a16:creationId xmlns:a16="http://schemas.microsoft.com/office/drawing/2014/main" id="{AAC408E3-656E-7D41-B6C0-55F66FF2F187}"/>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2800" dirty="0">
              <a:latin typeface="+mj-lt"/>
            </a:endParaRPr>
          </a:p>
        </p:txBody>
      </p:sp>
      <p:sp>
        <p:nvSpPr>
          <p:cNvPr id="118" name="Shape 118"/>
          <p:cNvSpPr>
            <a:spLocks noGrp="1"/>
          </p:cNvSpPr>
          <p:nvPr>
            <p:ph type="title"/>
          </p:nvPr>
        </p:nvSpPr>
        <p:spPr>
          <a:xfrm>
            <a:off x="87703" y="70485"/>
            <a:ext cx="8932876" cy="469627"/>
          </a:xfrm>
          <a:prstGeom prst="rect">
            <a:avLst/>
          </a:prstGeom>
        </p:spPr>
        <p:txBody>
          <a:bodyPr/>
          <a:lstStyle>
            <a:lvl1pPr algn="l">
              <a:defRPr sz="2800">
                <a:solidFill>
                  <a:srgbClr val="FFFFFF"/>
                </a:solidFill>
                <a:latin typeface="+mj-lt"/>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3" name="Text Placeholder 2">
            <a:extLst>
              <a:ext uri="{FF2B5EF4-FFF2-40B4-BE49-F238E27FC236}">
                <a16:creationId xmlns:a16="http://schemas.microsoft.com/office/drawing/2014/main" id="{5D502FD9-B003-453E-BD88-18B043FCBEC9}"/>
              </a:ext>
            </a:extLst>
          </p:cNvPr>
          <p:cNvSpPr>
            <a:spLocks noGrp="1"/>
          </p:cNvSpPr>
          <p:nvPr>
            <p:ph type="body" sz="quarter" idx="10"/>
          </p:nvPr>
        </p:nvSpPr>
        <p:spPr>
          <a:xfrm>
            <a:off x="434146" y="850544"/>
            <a:ext cx="8343174" cy="2260412"/>
          </a:xfrm>
          <a:prstGeom prst="rect">
            <a:avLst/>
          </a:prstGeom>
        </p:spPr>
        <p:txBody>
          <a:bodyPr>
            <a:noAutofit/>
          </a:bodyPr>
          <a:lstStyle>
            <a:lvl1pPr marL="0" indent="0">
              <a:spcBef>
                <a:spcPts val="0"/>
              </a:spcBef>
              <a:buNone/>
              <a:defRPr sz="1400"/>
            </a:lvl1pPr>
          </a:lstStyle>
          <a:p>
            <a:pPr lvl="0"/>
            <a:endParaRPr lang="en-US" dirty="0"/>
          </a:p>
        </p:txBody>
      </p:sp>
      <p:sp>
        <p:nvSpPr>
          <p:cNvPr id="9" name="Text Placeholder 8">
            <a:extLst>
              <a:ext uri="{FF2B5EF4-FFF2-40B4-BE49-F238E27FC236}">
                <a16:creationId xmlns:a16="http://schemas.microsoft.com/office/drawing/2014/main" id="{EA98576D-E301-4111-A91E-9959FCFA244D}"/>
              </a:ext>
            </a:extLst>
          </p:cNvPr>
          <p:cNvSpPr>
            <a:spLocks noGrp="1"/>
          </p:cNvSpPr>
          <p:nvPr>
            <p:ph type="body" sz="quarter" idx="11"/>
          </p:nvPr>
        </p:nvSpPr>
        <p:spPr>
          <a:xfrm>
            <a:off x="434145" y="3400673"/>
            <a:ext cx="5843587" cy="2669086"/>
          </a:xfrm>
          <a:prstGeom prst="rect">
            <a:avLst/>
          </a:prstGeom>
        </p:spPr>
        <p:txBody>
          <a:bodyPr>
            <a:noAutofit/>
          </a:bodyPr>
          <a:lstStyle>
            <a:lvl1pPr marL="0" indent="0">
              <a:spcBef>
                <a:spcPts val="0"/>
              </a:spcBef>
              <a:buNone/>
              <a:defRPr sz="1400"/>
            </a:lvl1pPr>
          </a:lstStyle>
          <a:p>
            <a:pPr lvl="0"/>
            <a:endParaRPr lang="en-US" dirty="0"/>
          </a:p>
        </p:txBody>
      </p:sp>
      <p:sp>
        <p:nvSpPr>
          <p:cNvPr id="11" name="Shape 117">
            <a:extLst>
              <a:ext uri="{FF2B5EF4-FFF2-40B4-BE49-F238E27FC236}">
                <a16:creationId xmlns:a16="http://schemas.microsoft.com/office/drawing/2014/main" id="{62139DCE-D1D5-2643-838C-11E8A7B82F1D}"/>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2800" dirty="0">
              <a:latin typeface="Arial" panose="020B0604020202020204" pitchFamily="34" charset="0"/>
              <a:cs typeface="Arial" panose="020B0604020202020204" pitchFamily="34" charset="0"/>
            </a:endParaRPr>
          </a:p>
        </p:txBody>
      </p:sp>
      <p:pic>
        <p:nvPicPr>
          <p:cNvPr id="10" name="Picture 2">
            <a:extLst>
              <a:ext uri="{FF2B5EF4-FFF2-40B4-BE49-F238E27FC236}">
                <a16:creationId xmlns:a16="http://schemas.microsoft.com/office/drawing/2014/main" id="{2E3945AC-7C5C-4965-ABE6-F464FD72A10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85722" y="3739417"/>
            <a:ext cx="1991598" cy="1991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53410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S Wrap-up (Q--&gt;P)">
    <p:spTree>
      <p:nvGrpSpPr>
        <p:cNvPr id="1" name=""/>
        <p:cNvGrpSpPr/>
        <p:nvPr/>
      </p:nvGrpSpPr>
      <p:grpSpPr>
        <a:xfrm>
          <a:off x="0" y="0"/>
          <a:ext cx="0" cy="0"/>
          <a:chOff x="0" y="0"/>
          <a:chExt cx="0" cy="0"/>
        </a:xfrm>
      </p:grpSpPr>
      <p:sp>
        <p:nvSpPr>
          <p:cNvPr id="8" name="Shape 117">
            <a:extLst>
              <a:ext uri="{FF2B5EF4-FFF2-40B4-BE49-F238E27FC236}">
                <a16:creationId xmlns:a16="http://schemas.microsoft.com/office/drawing/2014/main" id="{AAC408E3-656E-7D41-B6C0-55F66FF2F187}"/>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2800" dirty="0">
              <a:latin typeface="+mj-lt"/>
            </a:endParaRPr>
          </a:p>
        </p:txBody>
      </p:sp>
      <p:sp>
        <p:nvSpPr>
          <p:cNvPr id="118" name="Shape 118"/>
          <p:cNvSpPr>
            <a:spLocks noGrp="1"/>
          </p:cNvSpPr>
          <p:nvPr>
            <p:ph type="title"/>
          </p:nvPr>
        </p:nvSpPr>
        <p:spPr>
          <a:xfrm>
            <a:off x="87703" y="70485"/>
            <a:ext cx="8932876" cy="469627"/>
          </a:xfrm>
          <a:prstGeom prst="rect">
            <a:avLst/>
          </a:prstGeom>
        </p:spPr>
        <p:txBody>
          <a:bodyPr/>
          <a:lstStyle>
            <a:lvl1pPr algn="l">
              <a:defRPr sz="2800">
                <a:solidFill>
                  <a:srgbClr val="FFFFFF"/>
                </a:solidFill>
                <a:latin typeface="+mj-lt"/>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3" name="Text Placeholder 2">
            <a:extLst>
              <a:ext uri="{FF2B5EF4-FFF2-40B4-BE49-F238E27FC236}">
                <a16:creationId xmlns:a16="http://schemas.microsoft.com/office/drawing/2014/main" id="{5D502FD9-B003-453E-BD88-18B043FCBEC9}"/>
              </a:ext>
            </a:extLst>
          </p:cNvPr>
          <p:cNvSpPr>
            <a:spLocks noGrp="1"/>
          </p:cNvSpPr>
          <p:nvPr>
            <p:ph type="body" sz="quarter" idx="10"/>
          </p:nvPr>
        </p:nvSpPr>
        <p:spPr>
          <a:xfrm>
            <a:off x="434146" y="850544"/>
            <a:ext cx="8343174" cy="2260412"/>
          </a:xfrm>
          <a:prstGeom prst="rect">
            <a:avLst/>
          </a:prstGeom>
        </p:spPr>
        <p:txBody>
          <a:bodyPr>
            <a:noAutofit/>
          </a:bodyPr>
          <a:lstStyle>
            <a:lvl1pPr marL="0" indent="0">
              <a:spcBef>
                <a:spcPts val="0"/>
              </a:spcBef>
              <a:buNone/>
              <a:defRPr sz="1400"/>
            </a:lvl1pPr>
          </a:lstStyle>
          <a:p>
            <a:pPr lvl="0"/>
            <a:endParaRPr lang="en-US" dirty="0"/>
          </a:p>
        </p:txBody>
      </p:sp>
      <p:sp>
        <p:nvSpPr>
          <p:cNvPr id="9" name="Text Placeholder 8">
            <a:extLst>
              <a:ext uri="{FF2B5EF4-FFF2-40B4-BE49-F238E27FC236}">
                <a16:creationId xmlns:a16="http://schemas.microsoft.com/office/drawing/2014/main" id="{EA98576D-E301-4111-A91E-9959FCFA244D}"/>
              </a:ext>
            </a:extLst>
          </p:cNvPr>
          <p:cNvSpPr>
            <a:spLocks noGrp="1"/>
          </p:cNvSpPr>
          <p:nvPr>
            <p:ph type="body" sz="quarter" idx="11"/>
          </p:nvPr>
        </p:nvSpPr>
        <p:spPr>
          <a:xfrm>
            <a:off x="434145" y="3400673"/>
            <a:ext cx="5843587" cy="2669086"/>
          </a:xfrm>
          <a:prstGeom prst="rect">
            <a:avLst/>
          </a:prstGeom>
        </p:spPr>
        <p:txBody>
          <a:bodyPr>
            <a:noAutofit/>
          </a:bodyPr>
          <a:lstStyle>
            <a:lvl1pPr marL="0" indent="0">
              <a:spcBef>
                <a:spcPts val="0"/>
              </a:spcBef>
              <a:buNone/>
              <a:defRPr sz="1400"/>
            </a:lvl1pPr>
          </a:lstStyle>
          <a:p>
            <a:pPr lvl="0"/>
            <a:endParaRPr lang="en-US" dirty="0"/>
          </a:p>
        </p:txBody>
      </p:sp>
      <p:sp>
        <p:nvSpPr>
          <p:cNvPr id="11" name="Shape 117">
            <a:extLst>
              <a:ext uri="{FF2B5EF4-FFF2-40B4-BE49-F238E27FC236}">
                <a16:creationId xmlns:a16="http://schemas.microsoft.com/office/drawing/2014/main" id="{62139DCE-D1D5-2643-838C-11E8A7B82F1D}"/>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2800" dirty="0">
              <a:latin typeface="Arial" panose="020B0604020202020204" pitchFamily="34" charset="0"/>
              <a:cs typeface="Arial" panose="020B0604020202020204" pitchFamily="34" charset="0"/>
            </a:endParaRPr>
          </a:p>
        </p:txBody>
      </p:sp>
      <p:pic>
        <p:nvPicPr>
          <p:cNvPr id="10" name="Picture 6">
            <a:extLst>
              <a:ext uri="{FF2B5EF4-FFF2-40B4-BE49-F238E27FC236}">
                <a16:creationId xmlns:a16="http://schemas.microsoft.com/office/drawing/2014/main" id="{A9029293-CF7B-495F-8CD9-20390C2B826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85722" y="3739417"/>
            <a:ext cx="1991598" cy="1991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40003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S Wrap-up (P--&gt;Q)">
    <p:spTree>
      <p:nvGrpSpPr>
        <p:cNvPr id="1" name=""/>
        <p:cNvGrpSpPr/>
        <p:nvPr/>
      </p:nvGrpSpPr>
      <p:grpSpPr>
        <a:xfrm>
          <a:off x="0" y="0"/>
          <a:ext cx="0" cy="0"/>
          <a:chOff x="0" y="0"/>
          <a:chExt cx="0" cy="0"/>
        </a:xfrm>
      </p:grpSpPr>
      <p:sp>
        <p:nvSpPr>
          <p:cNvPr id="8" name="Shape 117">
            <a:extLst>
              <a:ext uri="{FF2B5EF4-FFF2-40B4-BE49-F238E27FC236}">
                <a16:creationId xmlns:a16="http://schemas.microsoft.com/office/drawing/2014/main" id="{AAC408E3-656E-7D41-B6C0-55F66FF2F187}"/>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2800" dirty="0">
              <a:latin typeface="+mj-lt"/>
            </a:endParaRPr>
          </a:p>
        </p:txBody>
      </p:sp>
      <p:sp>
        <p:nvSpPr>
          <p:cNvPr id="118" name="Shape 118"/>
          <p:cNvSpPr>
            <a:spLocks noGrp="1"/>
          </p:cNvSpPr>
          <p:nvPr>
            <p:ph type="title"/>
          </p:nvPr>
        </p:nvSpPr>
        <p:spPr>
          <a:xfrm>
            <a:off x="87703" y="70485"/>
            <a:ext cx="8932876" cy="469627"/>
          </a:xfrm>
          <a:prstGeom prst="rect">
            <a:avLst/>
          </a:prstGeom>
        </p:spPr>
        <p:txBody>
          <a:bodyPr/>
          <a:lstStyle>
            <a:lvl1pPr algn="l">
              <a:defRPr sz="2800">
                <a:solidFill>
                  <a:srgbClr val="FFFFFF"/>
                </a:solidFill>
                <a:latin typeface="+mj-lt"/>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3" name="Text Placeholder 2">
            <a:extLst>
              <a:ext uri="{FF2B5EF4-FFF2-40B4-BE49-F238E27FC236}">
                <a16:creationId xmlns:a16="http://schemas.microsoft.com/office/drawing/2014/main" id="{5D502FD9-B003-453E-BD88-18B043FCBEC9}"/>
              </a:ext>
            </a:extLst>
          </p:cNvPr>
          <p:cNvSpPr>
            <a:spLocks noGrp="1"/>
          </p:cNvSpPr>
          <p:nvPr>
            <p:ph type="body" sz="quarter" idx="10"/>
          </p:nvPr>
        </p:nvSpPr>
        <p:spPr>
          <a:xfrm>
            <a:off x="434146" y="850544"/>
            <a:ext cx="8343174" cy="2260412"/>
          </a:xfrm>
          <a:prstGeom prst="rect">
            <a:avLst/>
          </a:prstGeom>
        </p:spPr>
        <p:txBody>
          <a:bodyPr>
            <a:noAutofit/>
          </a:bodyPr>
          <a:lstStyle>
            <a:lvl1pPr marL="0" indent="0">
              <a:spcBef>
                <a:spcPts val="0"/>
              </a:spcBef>
              <a:buNone/>
              <a:defRPr sz="1400"/>
            </a:lvl1pPr>
          </a:lstStyle>
          <a:p>
            <a:pPr lvl="0"/>
            <a:endParaRPr lang="en-US" dirty="0"/>
          </a:p>
        </p:txBody>
      </p:sp>
      <p:sp>
        <p:nvSpPr>
          <p:cNvPr id="9" name="Text Placeholder 8">
            <a:extLst>
              <a:ext uri="{FF2B5EF4-FFF2-40B4-BE49-F238E27FC236}">
                <a16:creationId xmlns:a16="http://schemas.microsoft.com/office/drawing/2014/main" id="{EA98576D-E301-4111-A91E-9959FCFA244D}"/>
              </a:ext>
            </a:extLst>
          </p:cNvPr>
          <p:cNvSpPr>
            <a:spLocks noGrp="1"/>
          </p:cNvSpPr>
          <p:nvPr>
            <p:ph type="body" sz="quarter" idx="11"/>
          </p:nvPr>
        </p:nvSpPr>
        <p:spPr>
          <a:xfrm>
            <a:off x="434145" y="3400673"/>
            <a:ext cx="5843587" cy="2669086"/>
          </a:xfrm>
          <a:prstGeom prst="rect">
            <a:avLst/>
          </a:prstGeom>
        </p:spPr>
        <p:txBody>
          <a:bodyPr>
            <a:noAutofit/>
          </a:bodyPr>
          <a:lstStyle>
            <a:lvl1pPr marL="0" indent="0">
              <a:spcBef>
                <a:spcPts val="0"/>
              </a:spcBef>
              <a:buNone/>
              <a:defRPr sz="1400"/>
            </a:lvl1pPr>
          </a:lstStyle>
          <a:p>
            <a:pPr lvl="0"/>
            <a:endParaRPr lang="en-US" dirty="0"/>
          </a:p>
        </p:txBody>
      </p:sp>
      <p:sp>
        <p:nvSpPr>
          <p:cNvPr id="11" name="Shape 117">
            <a:extLst>
              <a:ext uri="{FF2B5EF4-FFF2-40B4-BE49-F238E27FC236}">
                <a16:creationId xmlns:a16="http://schemas.microsoft.com/office/drawing/2014/main" id="{62139DCE-D1D5-2643-838C-11E8A7B82F1D}"/>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2800" dirty="0">
              <a:latin typeface="Arial" panose="020B0604020202020204" pitchFamily="34" charset="0"/>
              <a:cs typeface="Arial" panose="020B0604020202020204" pitchFamily="34" charset="0"/>
            </a:endParaRPr>
          </a:p>
        </p:txBody>
      </p:sp>
      <p:pic>
        <p:nvPicPr>
          <p:cNvPr id="10" name="Picture 4">
            <a:extLst>
              <a:ext uri="{FF2B5EF4-FFF2-40B4-BE49-F238E27FC236}">
                <a16:creationId xmlns:a16="http://schemas.microsoft.com/office/drawing/2014/main" id="{1359A458-A30E-4C8F-8BB1-47F53E96109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85724" y="3739418"/>
            <a:ext cx="1991596" cy="1991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14182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S Wrap-up (P--&gt;M)">
    <p:spTree>
      <p:nvGrpSpPr>
        <p:cNvPr id="1" name=""/>
        <p:cNvGrpSpPr/>
        <p:nvPr/>
      </p:nvGrpSpPr>
      <p:grpSpPr>
        <a:xfrm>
          <a:off x="0" y="0"/>
          <a:ext cx="0" cy="0"/>
          <a:chOff x="0" y="0"/>
          <a:chExt cx="0" cy="0"/>
        </a:xfrm>
      </p:grpSpPr>
      <p:sp>
        <p:nvSpPr>
          <p:cNvPr id="8" name="Shape 117">
            <a:extLst>
              <a:ext uri="{FF2B5EF4-FFF2-40B4-BE49-F238E27FC236}">
                <a16:creationId xmlns:a16="http://schemas.microsoft.com/office/drawing/2014/main" id="{AAC408E3-656E-7D41-B6C0-55F66FF2F187}"/>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2800" dirty="0">
              <a:latin typeface="+mj-lt"/>
            </a:endParaRPr>
          </a:p>
        </p:txBody>
      </p:sp>
      <p:sp>
        <p:nvSpPr>
          <p:cNvPr id="118" name="Shape 118"/>
          <p:cNvSpPr>
            <a:spLocks noGrp="1"/>
          </p:cNvSpPr>
          <p:nvPr>
            <p:ph type="title"/>
          </p:nvPr>
        </p:nvSpPr>
        <p:spPr>
          <a:xfrm>
            <a:off x="87703" y="70485"/>
            <a:ext cx="8932876" cy="469627"/>
          </a:xfrm>
          <a:prstGeom prst="rect">
            <a:avLst/>
          </a:prstGeom>
        </p:spPr>
        <p:txBody>
          <a:bodyPr/>
          <a:lstStyle>
            <a:lvl1pPr algn="l">
              <a:defRPr sz="2800">
                <a:solidFill>
                  <a:srgbClr val="FFFFFF"/>
                </a:solidFill>
                <a:latin typeface="+mj-lt"/>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3" name="Text Placeholder 2">
            <a:extLst>
              <a:ext uri="{FF2B5EF4-FFF2-40B4-BE49-F238E27FC236}">
                <a16:creationId xmlns:a16="http://schemas.microsoft.com/office/drawing/2014/main" id="{5D502FD9-B003-453E-BD88-18B043FCBEC9}"/>
              </a:ext>
            </a:extLst>
          </p:cNvPr>
          <p:cNvSpPr>
            <a:spLocks noGrp="1"/>
          </p:cNvSpPr>
          <p:nvPr>
            <p:ph type="body" sz="quarter" idx="10"/>
          </p:nvPr>
        </p:nvSpPr>
        <p:spPr>
          <a:xfrm>
            <a:off x="434146" y="850544"/>
            <a:ext cx="8343174" cy="2260412"/>
          </a:xfrm>
          <a:prstGeom prst="rect">
            <a:avLst/>
          </a:prstGeom>
        </p:spPr>
        <p:txBody>
          <a:bodyPr>
            <a:noAutofit/>
          </a:bodyPr>
          <a:lstStyle>
            <a:lvl1pPr marL="0" indent="0">
              <a:spcBef>
                <a:spcPts val="0"/>
              </a:spcBef>
              <a:buNone/>
              <a:defRPr sz="1400"/>
            </a:lvl1pPr>
          </a:lstStyle>
          <a:p>
            <a:pPr lvl="0"/>
            <a:endParaRPr lang="en-US" dirty="0"/>
          </a:p>
        </p:txBody>
      </p:sp>
      <p:sp>
        <p:nvSpPr>
          <p:cNvPr id="9" name="Text Placeholder 8">
            <a:extLst>
              <a:ext uri="{FF2B5EF4-FFF2-40B4-BE49-F238E27FC236}">
                <a16:creationId xmlns:a16="http://schemas.microsoft.com/office/drawing/2014/main" id="{EA98576D-E301-4111-A91E-9959FCFA244D}"/>
              </a:ext>
            </a:extLst>
          </p:cNvPr>
          <p:cNvSpPr>
            <a:spLocks noGrp="1"/>
          </p:cNvSpPr>
          <p:nvPr>
            <p:ph type="body" sz="quarter" idx="11"/>
          </p:nvPr>
        </p:nvSpPr>
        <p:spPr>
          <a:xfrm>
            <a:off x="434145" y="3400673"/>
            <a:ext cx="5843587" cy="2669086"/>
          </a:xfrm>
          <a:prstGeom prst="rect">
            <a:avLst/>
          </a:prstGeom>
        </p:spPr>
        <p:txBody>
          <a:bodyPr>
            <a:noAutofit/>
          </a:bodyPr>
          <a:lstStyle>
            <a:lvl1pPr marL="0" indent="0">
              <a:spcBef>
                <a:spcPts val="0"/>
              </a:spcBef>
              <a:buNone/>
              <a:defRPr sz="1400"/>
            </a:lvl1pPr>
          </a:lstStyle>
          <a:p>
            <a:pPr lvl="0"/>
            <a:endParaRPr lang="en-US" dirty="0"/>
          </a:p>
        </p:txBody>
      </p:sp>
      <p:sp>
        <p:nvSpPr>
          <p:cNvPr id="11" name="Shape 117">
            <a:extLst>
              <a:ext uri="{FF2B5EF4-FFF2-40B4-BE49-F238E27FC236}">
                <a16:creationId xmlns:a16="http://schemas.microsoft.com/office/drawing/2014/main" id="{62139DCE-D1D5-2643-838C-11E8A7B82F1D}"/>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2800" dirty="0">
              <a:latin typeface="Arial" panose="020B0604020202020204" pitchFamily="34" charset="0"/>
              <a:cs typeface="Arial" panose="020B0604020202020204" pitchFamily="34" charset="0"/>
            </a:endParaRPr>
          </a:p>
        </p:txBody>
      </p:sp>
      <p:pic>
        <p:nvPicPr>
          <p:cNvPr id="10" name="Picture 8">
            <a:extLst>
              <a:ext uri="{FF2B5EF4-FFF2-40B4-BE49-F238E27FC236}">
                <a16:creationId xmlns:a16="http://schemas.microsoft.com/office/drawing/2014/main" id="{DE551509-3DE7-4492-83F6-FB37CDBD0B4F}"/>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85723" y="3739417"/>
            <a:ext cx="1991597" cy="199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68319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S Wrap-up (M--&gt;P)">
    <p:spTree>
      <p:nvGrpSpPr>
        <p:cNvPr id="1" name=""/>
        <p:cNvGrpSpPr/>
        <p:nvPr/>
      </p:nvGrpSpPr>
      <p:grpSpPr>
        <a:xfrm>
          <a:off x="0" y="0"/>
          <a:ext cx="0" cy="0"/>
          <a:chOff x="0" y="0"/>
          <a:chExt cx="0" cy="0"/>
        </a:xfrm>
      </p:grpSpPr>
      <p:sp>
        <p:nvSpPr>
          <p:cNvPr id="8" name="Shape 117">
            <a:extLst>
              <a:ext uri="{FF2B5EF4-FFF2-40B4-BE49-F238E27FC236}">
                <a16:creationId xmlns:a16="http://schemas.microsoft.com/office/drawing/2014/main" id="{AAC408E3-656E-7D41-B6C0-55F66FF2F187}"/>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2800" dirty="0">
              <a:latin typeface="+mj-lt"/>
            </a:endParaRPr>
          </a:p>
        </p:txBody>
      </p:sp>
      <p:sp>
        <p:nvSpPr>
          <p:cNvPr id="118" name="Shape 118"/>
          <p:cNvSpPr>
            <a:spLocks noGrp="1"/>
          </p:cNvSpPr>
          <p:nvPr>
            <p:ph type="title"/>
          </p:nvPr>
        </p:nvSpPr>
        <p:spPr>
          <a:xfrm>
            <a:off x="87703" y="70485"/>
            <a:ext cx="8932876" cy="469627"/>
          </a:xfrm>
          <a:prstGeom prst="rect">
            <a:avLst/>
          </a:prstGeom>
        </p:spPr>
        <p:txBody>
          <a:bodyPr/>
          <a:lstStyle>
            <a:lvl1pPr algn="l">
              <a:defRPr sz="2800">
                <a:solidFill>
                  <a:srgbClr val="FFFFFF"/>
                </a:solidFill>
                <a:latin typeface="+mj-lt"/>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3" name="Text Placeholder 2">
            <a:extLst>
              <a:ext uri="{FF2B5EF4-FFF2-40B4-BE49-F238E27FC236}">
                <a16:creationId xmlns:a16="http://schemas.microsoft.com/office/drawing/2014/main" id="{5D502FD9-B003-453E-BD88-18B043FCBEC9}"/>
              </a:ext>
            </a:extLst>
          </p:cNvPr>
          <p:cNvSpPr>
            <a:spLocks noGrp="1"/>
          </p:cNvSpPr>
          <p:nvPr>
            <p:ph type="body" sz="quarter" idx="10"/>
          </p:nvPr>
        </p:nvSpPr>
        <p:spPr>
          <a:xfrm>
            <a:off x="434146" y="850544"/>
            <a:ext cx="8343174" cy="2260412"/>
          </a:xfrm>
          <a:prstGeom prst="rect">
            <a:avLst/>
          </a:prstGeom>
        </p:spPr>
        <p:txBody>
          <a:bodyPr>
            <a:noAutofit/>
          </a:bodyPr>
          <a:lstStyle>
            <a:lvl1pPr marL="0" indent="0">
              <a:spcBef>
                <a:spcPts val="0"/>
              </a:spcBef>
              <a:buNone/>
              <a:defRPr sz="1400"/>
            </a:lvl1pPr>
          </a:lstStyle>
          <a:p>
            <a:pPr lvl="0"/>
            <a:endParaRPr lang="en-US" dirty="0"/>
          </a:p>
        </p:txBody>
      </p:sp>
      <p:sp>
        <p:nvSpPr>
          <p:cNvPr id="9" name="Text Placeholder 8">
            <a:extLst>
              <a:ext uri="{FF2B5EF4-FFF2-40B4-BE49-F238E27FC236}">
                <a16:creationId xmlns:a16="http://schemas.microsoft.com/office/drawing/2014/main" id="{EA98576D-E301-4111-A91E-9959FCFA244D}"/>
              </a:ext>
            </a:extLst>
          </p:cNvPr>
          <p:cNvSpPr>
            <a:spLocks noGrp="1"/>
          </p:cNvSpPr>
          <p:nvPr>
            <p:ph type="body" sz="quarter" idx="11"/>
          </p:nvPr>
        </p:nvSpPr>
        <p:spPr>
          <a:xfrm>
            <a:off x="434145" y="3400673"/>
            <a:ext cx="5843587" cy="2669086"/>
          </a:xfrm>
          <a:prstGeom prst="rect">
            <a:avLst/>
          </a:prstGeom>
        </p:spPr>
        <p:txBody>
          <a:bodyPr>
            <a:noAutofit/>
          </a:bodyPr>
          <a:lstStyle>
            <a:lvl1pPr marL="0" indent="0">
              <a:spcBef>
                <a:spcPts val="0"/>
              </a:spcBef>
              <a:buNone/>
              <a:defRPr sz="1400"/>
            </a:lvl1pPr>
          </a:lstStyle>
          <a:p>
            <a:pPr lvl="0"/>
            <a:endParaRPr lang="en-US" dirty="0"/>
          </a:p>
        </p:txBody>
      </p:sp>
      <p:sp>
        <p:nvSpPr>
          <p:cNvPr id="11" name="Shape 117">
            <a:extLst>
              <a:ext uri="{FF2B5EF4-FFF2-40B4-BE49-F238E27FC236}">
                <a16:creationId xmlns:a16="http://schemas.microsoft.com/office/drawing/2014/main" id="{62139DCE-D1D5-2643-838C-11E8A7B82F1D}"/>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2800" dirty="0">
              <a:latin typeface="Arial" panose="020B0604020202020204" pitchFamily="34" charset="0"/>
              <a:cs typeface="Arial" panose="020B0604020202020204" pitchFamily="34" charset="0"/>
            </a:endParaRPr>
          </a:p>
        </p:txBody>
      </p:sp>
      <p:pic>
        <p:nvPicPr>
          <p:cNvPr id="10" name="Picture 2">
            <a:extLst>
              <a:ext uri="{FF2B5EF4-FFF2-40B4-BE49-F238E27FC236}">
                <a16:creationId xmlns:a16="http://schemas.microsoft.com/office/drawing/2014/main" id="{D1FD311F-C37A-43AE-ACE1-323FC9F86EE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785723" y="3739417"/>
            <a:ext cx="1991597" cy="199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3894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cher Blank with Text Box">
    <p:spTree>
      <p:nvGrpSpPr>
        <p:cNvPr id="1" name=""/>
        <p:cNvGrpSpPr/>
        <p:nvPr/>
      </p:nvGrpSpPr>
      <p:grpSpPr>
        <a:xfrm>
          <a:off x="0" y="0"/>
          <a:ext cx="0" cy="0"/>
          <a:chOff x="0" y="0"/>
          <a:chExt cx="0" cy="0"/>
        </a:xfrm>
      </p:grpSpPr>
      <p:sp>
        <p:nvSpPr>
          <p:cNvPr id="117" name="Shape 117"/>
          <p:cNvSpPr/>
          <p:nvPr/>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2800" dirty="0">
              <a:latin typeface="+mj-lt"/>
            </a:endParaRPr>
          </a:p>
        </p:txBody>
      </p:sp>
      <p:sp>
        <p:nvSpPr>
          <p:cNvPr id="118" name="Shape 118"/>
          <p:cNvSpPr>
            <a:spLocks noGrp="1"/>
          </p:cNvSpPr>
          <p:nvPr>
            <p:ph type="title" hasCustomPrompt="1"/>
          </p:nvPr>
        </p:nvSpPr>
        <p:spPr>
          <a:xfrm>
            <a:off x="87703" y="70485"/>
            <a:ext cx="8932876" cy="469627"/>
          </a:xfrm>
          <a:prstGeom prst="rect">
            <a:avLst/>
          </a:prstGeom>
        </p:spPr>
        <p:txBody>
          <a:bodyPr/>
          <a:lstStyle>
            <a:lvl1pPr algn="l">
              <a:defRPr sz="2800">
                <a:solidFill>
                  <a:srgbClr val="FFFFFF"/>
                </a:solidFill>
                <a:latin typeface="+mj-lt"/>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6" name="Text Placeholder 6">
            <a:extLst>
              <a:ext uri="{FF2B5EF4-FFF2-40B4-BE49-F238E27FC236}">
                <a16:creationId xmlns:a16="http://schemas.microsoft.com/office/drawing/2014/main" id="{F73E8EBC-4059-4177-9EAB-C7C660F28CCE}"/>
              </a:ext>
            </a:extLst>
          </p:cNvPr>
          <p:cNvSpPr>
            <a:spLocks noGrp="1"/>
          </p:cNvSpPr>
          <p:nvPr>
            <p:ph type="body" sz="quarter" idx="10"/>
          </p:nvPr>
        </p:nvSpPr>
        <p:spPr>
          <a:xfrm>
            <a:off x="428229" y="851157"/>
            <a:ext cx="8251825" cy="5360432"/>
          </a:xfrm>
          <a:prstGeom prst="rect">
            <a:avLst/>
          </a:prstGeom>
        </p:spPr>
        <p:txBody>
          <a:bodyPr>
            <a:noAutofit/>
          </a:bodyPr>
          <a:lstStyle>
            <a:lvl1pPr marL="0" indent="0">
              <a:spcBef>
                <a:spcPts val="0"/>
              </a:spcBef>
              <a:buNone/>
              <a:defRPr sz="1400" b="0"/>
            </a:lvl1pPr>
          </a:lstStyle>
          <a:p>
            <a:pPr lvl="0"/>
            <a:endParaRPr lang="en-US" dirty="0"/>
          </a:p>
        </p:txBody>
      </p:sp>
      <p:sp>
        <p:nvSpPr>
          <p:cNvPr id="8" name="Shape 117">
            <a:extLst>
              <a:ext uri="{FF2B5EF4-FFF2-40B4-BE49-F238E27FC236}">
                <a16:creationId xmlns:a16="http://schemas.microsoft.com/office/drawing/2014/main" id="{1F5D62F5-A1FE-1C47-8727-E944FEF28B63}"/>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2800" dirty="0">
              <a:latin typeface="+mj-lt"/>
            </a:endParaRPr>
          </a:p>
        </p:txBody>
      </p:sp>
    </p:spTree>
    <p:extLst>
      <p:ext uri="{BB962C8B-B14F-4D97-AF65-F5344CB8AC3E}">
        <p14:creationId xmlns:p14="http://schemas.microsoft.com/office/powerpoint/2010/main" val="123333762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S Overview (Q)">
    <p:spTree>
      <p:nvGrpSpPr>
        <p:cNvPr id="1" name=""/>
        <p:cNvGrpSpPr/>
        <p:nvPr/>
      </p:nvGrpSpPr>
      <p:grpSpPr>
        <a:xfrm>
          <a:off x="0" y="0"/>
          <a:ext cx="0" cy="0"/>
          <a:chOff x="0" y="0"/>
          <a:chExt cx="0" cy="0"/>
        </a:xfrm>
      </p:grpSpPr>
      <p:sp>
        <p:nvSpPr>
          <p:cNvPr id="9" name="Shape 117">
            <a:extLst>
              <a:ext uri="{FF2B5EF4-FFF2-40B4-BE49-F238E27FC236}">
                <a16:creationId xmlns:a16="http://schemas.microsoft.com/office/drawing/2014/main" id="{00B37BE2-E693-5F4E-9B73-AED318E68592}"/>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2800" dirty="0">
              <a:latin typeface="+mj-lt"/>
            </a:endParaRPr>
          </a:p>
        </p:txBody>
      </p:sp>
      <p:sp>
        <p:nvSpPr>
          <p:cNvPr id="118" name="Shape 118"/>
          <p:cNvSpPr>
            <a:spLocks noGrp="1"/>
          </p:cNvSpPr>
          <p:nvPr>
            <p:ph type="title"/>
          </p:nvPr>
        </p:nvSpPr>
        <p:spPr>
          <a:xfrm>
            <a:off x="87703" y="70485"/>
            <a:ext cx="8932876" cy="469627"/>
          </a:xfrm>
          <a:prstGeom prst="rect">
            <a:avLst/>
          </a:prstGeom>
        </p:spPr>
        <p:txBody>
          <a:bodyPr/>
          <a:lstStyle>
            <a:lvl1pPr algn="l">
              <a:defRPr sz="2800">
                <a:solidFill>
                  <a:srgbClr val="FFFFFF"/>
                </a:solidFill>
                <a:latin typeface="+mj-lt"/>
                <a:ea typeface="Arial"/>
                <a:cs typeface="Arial"/>
                <a:sym typeface="Arial"/>
              </a:defRPr>
            </a:lvl1pPr>
          </a:lstStyle>
          <a:p>
            <a:r>
              <a:rPr dirty="0"/>
              <a:t>Title Text</a:t>
            </a:r>
          </a:p>
        </p:txBody>
      </p:sp>
      <p:sp>
        <p:nvSpPr>
          <p:cNvPr id="14" name="Text Placeholder 13">
            <a:extLst>
              <a:ext uri="{FF2B5EF4-FFF2-40B4-BE49-F238E27FC236}">
                <a16:creationId xmlns:a16="http://schemas.microsoft.com/office/drawing/2014/main" id="{F8120934-ECBD-4471-ADC9-C3835387FBAE}"/>
              </a:ext>
            </a:extLst>
          </p:cNvPr>
          <p:cNvSpPr>
            <a:spLocks noGrp="1"/>
          </p:cNvSpPr>
          <p:nvPr>
            <p:ph type="body" sz="quarter" idx="10"/>
          </p:nvPr>
        </p:nvSpPr>
        <p:spPr>
          <a:xfrm>
            <a:off x="2742012" y="896898"/>
            <a:ext cx="6078538" cy="2057817"/>
          </a:xfrm>
          <a:prstGeom prst="rect">
            <a:avLst/>
          </a:prstGeom>
        </p:spPr>
        <p:txBody>
          <a:bodyPr>
            <a:noAutofit/>
          </a:bodyPr>
          <a:lstStyle>
            <a:lvl1pPr marL="0" indent="0">
              <a:spcBef>
                <a:spcPts val="0"/>
              </a:spcBef>
              <a:buNone/>
              <a:defRPr sz="1400"/>
            </a:lvl1pPr>
          </a:lstStyle>
          <a:p>
            <a:pPr lvl="0"/>
            <a:endParaRPr lang="en-US" dirty="0"/>
          </a:p>
        </p:txBody>
      </p:sp>
      <p:sp>
        <p:nvSpPr>
          <p:cNvPr id="20" name="Text Placeholder 19">
            <a:extLst>
              <a:ext uri="{FF2B5EF4-FFF2-40B4-BE49-F238E27FC236}">
                <a16:creationId xmlns:a16="http://schemas.microsoft.com/office/drawing/2014/main" id="{81FCD32C-DC7B-4724-92A0-0E6474627D67}"/>
              </a:ext>
            </a:extLst>
          </p:cNvPr>
          <p:cNvSpPr>
            <a:spLocks noGrp="1"/>
          </p:cNvSpPr>
          <p:nvPr>
            <p:ph type="body" sz="quarter" idx="12"/>
          </p:nvPr>
        </p:nvSpPr>
        <p:spPr>
          <a:xfrm>
            <a:off x="375742" y="3523633"/>
            <a:ext cx="8444808" cy="2708892"/>
          </a:xfrm>
          <a:prstGeom prst="rect">
            <a:avLst/>
          </a:prstGeom>
          <a:ln w="9525" cmpd="sng">
            <a:noFill/>
            <a:extLst>
              <a:ext uri="{C807C97D-BFC1-408E-A445-0C87EB9F89A2}">
                <ask:lineSketchStyleProps xmlns:ask="http://schemas.microsoft.com/office/drawing/2018/sketchyshapes">
                  <ask:type>
                    <ask:lineSketchNone/>
                  </ask:type>
                </ask:lineSketchStyleProps>
              </a:ext>
            </a:extLst>
          </a:ln>
        </p:spPr>
        <p:txBody>
          <a:bodyPr>
            <a:noAutofit/>
          </a:bodyPr>
          <a:lstStyle>
            <a:lvl1pPr marL="0" indent="0">
              <a:spcBef>
                <a:spcPts val="0"/>
              </a:spcBef>
              <a:buNone/>
              <a:defRPr sz="1400"/>
            </a:lvl1pPr>
          </a:lstStyle>
          <a:p>
            <a:pPr lvl="0"/>
            <a:endParaRPr lang="en-US" dirty="0"/>
          </a:p>
        </p:txBody>
      </p:sp>
      <p:sp>
        <p:nvSpPr>
          <p:cNvPr id="24" name="Shape 120">
            <a:extLst>
              <a:ext uri="{FF2B5EF4-FFF2-40B4-BE49-F238E27FC236}">
                <a16:creationId xmlns:a16="http://schemas.microsoft.com/office/drawing/2014/main" id="{E5E8DBD2-9640-4186-8B19-A550C71BFF9B}"/>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11" name="Shape 117">
            <a:extLst>
              <a:ext uri="{FF2B5EF4-FFF2-40B4-BE49-F238E27FC236}">
                <a16:creationId xmlns:a16="http://schemas.microsoft.com/office/drawing/2014/main" id="{5D14FA57-D270-E548-9D44-403A0A3638A5}"/>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2800" dirty="0">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77D0FC0B-B4E2-4F08-A440-4A27C0F3469F}"/>
              </a:ext>
            </a:extLst>
          </p:cNvPr>
          <p:cNvSpPr/>
          <p:nvPr userDrawn="1"/>
        </p:nvSpPr>
        <p:spPr>
          <a:xfrm>
            <a:off x="444322" y="3017113"/>
            <a:ext cx="192881" cy="192881"/>
          </a:xfrm>
          <a:prstGeom prst="flowChartConnector">
            <a:avLst/>
          </a:prstGeom>
          <a:noFill/>
          <a:ln w="19050" cmpd="sng">
            <a:solidFill>
              <a:schemeClr val="tx1"/>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7" name="Straight Connector 6">
            <a:extLst>
              <a:ext uri="{FF2B5EF4-FFF2-40B4-BE49-F238E27FC236}">
                <a16:creationId xmlns:a16="http://schemas.microsoft.com/office/drawing/2014/main" id="{E702D0D6-3A5E-44DA-B28D-0D94FD693862}"/>
              </a:ext>
            </a:extLst>
          </p:cNvPr>
          <p:cNvCxnSpPr/>
          <p:nvPr userDrawn="1"/>
        </p:nvCxnSpPr>
        <p:spPr>
          <a:xfrm>
            <a:off x="536477" y="3173633"/>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Flowchart: Connector 17">
            <a:extLst>
              <a:ext uri="{FF2B5EF4-FFF2-40B4-BE49-F238E27FC236}">
                <a16:creationId xmlns:a16="http://schemas.microsoft.com/office/drawing/2014/main" id="{E1154B51-CC54-4A9E-9084-573AD89889F0}"/>
              </a:ext>
            </a:extLst>
          </p:cNvPr>
          <p:cNvSpPr/>
          <p:nvPr userDrawn="1"/>
        </p:nvSpPr>
        <p:spPr>
          <a:xfrm>
            <a:off x="519573" y="3086376"/>
            <a:ext cx="45006" cy="45006"/>
          </a:xfrm>
          <a:prstGeom prst="flowChartConnector">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21" name="Straight Connector 20">
            <a:extLst>
              <a:ext uri="{FF2B5EF4-FFF2-40B4-BE49-F238E27FC236}">
                <a16:creationId xmlns:a16="http://schemas.microsoft.com/office/drawing/2014/main" id="{5F696658-9020-4933-A9CF-E69B39DBD33F}"/>
              </a:ext>
            </a:extLst>
          </p:cNvPr>
          <p:cNvCxnSpPr>
            <a:cxnSpLocks/>
          </p:cNvCxnSpPr>
          <p:nvPr userDrawn="1"/>
        </p:nvCxnSpPr>
        <p:spPr>
          <a:xfrm flipV="1">
            <a:off x="541617" y="3040452"/>
            <a:ext cx="0" cy="6429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Flowchart: Delay 24">
            <a:extLst>
              <a:ext uri="{FF2B5EF4-FFF2-40B4-BE49-F238E27FC236}">
                <a16:creationId xmlns:a16="http://schemas.microsoft.com/office/drawing/2014/main" id="{FC8902ED-D914-4197-AC2E-676B99BDCDBA}"/>
              </a:ext>
            </a:extLst>
          </p:cNvPr>
          <p:cNvSpPr/>
          <p:nvPr userDrawn="1"/>
        </p:nvSpPr>
        <p:spPr>
          <a:xfrm rot="16200000">
            <a:off x="526717" y="2970105"/>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9" name="Flowchart: Delay 28">
            <a:extLst>
              <a:ext uri="{FF2B5EF4-FFF2-40B4-BE49-F238E27FC236}">
                <a16:creationId xmlns:a16="http://schemas.microsoft.com/office/drawing/2014/main" id="{2DC8035E-BA5F-4275-9226-54D7C6B3E6C9}"/>
              </a:ext>
            </a:extLst>
          </p:cNvPr>
          <p:cNvSpPr/>
          <p:nvPr userDrawn="1"/>
        </p:nvSpPr>
        <p:spPr>
          <a:xfrm rot="13345484">
            <a:off x="436886" y="3005956"/>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3" name="Text Placeholder 15">
            <a:extLst>
              <a:ext uri="{FF2B5EF4-FFF2-40B4-BE49-F238E27FC236}">
                <a16:creationId xmlns:a16="http://schemas.microsoft.com/office/drawing/2014/main" id="{FEB2E3E1-477C-4A46-9231-D44417761276}"/>
              </a:ext>
            </a:extLst>
          </p:cNvPr>
          <p:cNvSpPr>
            <a:spLocks noGrp="1"/>
          </p:cNvSpPr>
          <p:nvPr>
            <p:ph type="body" sz="quarter" idx="11"/>
          </p:nvPr>
        </p:nvSpPr>
        <p:spPr>
          <a:xfrm>
            <a:off x="647380" y="2991963"/>
            <a:ext cx="1719995" cy="423491"/>
          </a:xfrm>
          <a:prstGeom prst="rect">
            <a:avLst/>
          </a:prstGeom>
        </p:spPr>
        <p:txBody>
          <a:bodyPr>
            <a:noAutofit/>
          </a:bodyPr>
          <a:lstStyle>
            <a:lvl1pPr marL="0" indent="0">
              <a:buNone/>
              <a:defRPr sz="1400"/>
            </a:lvl1pPr>
          </a:lstStyle>
          <a:p>
            <a:pPr lvl="0"/>
            <a:endParaRPr lang="en-US" dirty="0"/>
          </a:p>
        </p:txBody>
      </p:sp>
      <p:pic>
        <p:nvPicPr>
          <p:cNvPr id="17" name="Picture 10">
            <a:extLst>
              <a:ext uri="{FF2B5EF4-FFF2-40B4-BE49-F238E27FC236}">
                <a16:creationId xmlns:a16="http://schemas.microsoft.com/office/drawing/2014/main" id="{F2E6AE1D-629E-46C3-B037-79E68726D9D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5778" y="892035"/>
            <a:ext cx="1991597" cy="199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03919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reserve="1">
  <p:cSld name="Teacher Blank No Text Box">
    <p:spTree>
      <p:nvGrpSpPr>
        <p:cNvPr id="1" name=""/>
        <p:cNvGrpSpPr/>
        <p:nvPr/>
      </p:nvGrpSpPr>
      <p:grpSpPr>
        <a:xfrm>
          <a:off x="0" y="0"/>
          <a:ext cx="0" cy="0"/>
          <a:chOff x="0" y="0"/>
          <a:chExt cx="0" cy="0"/>
        </a:xfrm>
      </p:grpSpPr>
      <p:sp>
        <p:nvSpPr>
          <p:cNvPr id="6" name="Shape 117">
            <a:extLst>
              <a:ext uri="{FF2B5EF4-FFF2-40B4-BE49-F238E27FC236}">
                <a16:creationId xmlns:a16="http://schemas.microsoft.com/office/drawing/2014/main" id="{4694C20E-C353-B341-A770-EE844D5A14FC}"/>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2800" dirty="0">
              <a:latin typeface="+mj-lt"/>
            </a:endParaRPr>
          </a:p>
        </p:txBody>
      </p:sp>
      <p:sp>
        <p:nvSpPr>
          <p:cNvPr id="118" name="Shape 118"/>
          <p:cNvSpPr>
            <a:spLocks noGrp="1"/>
          </p:cNvSpPr>
          <p:nvPr>
            <p:ph type="title"/>
          </p:nvPr>
        </p:nvSpPr>
        <p:spPr>
          <a:xfrm>
            <a:off x="87703" y="70485"/>
            <a:ext cx="8932876" cy="469627"/>
          </a:xfrm>
          <a:prstGeom prst="rect">
            <a:avLst/>
          </a:prstGeom>
        </p:spPr>
        <p:txBody>
          <a:bodyPr/>
          <a:lstStyle>
            <a:lvl1pPr algn="l">
              <a:defRPr sz="2800">
                <a:solidFill>
                  <a:srgbClr val="FFFFFF"/>
                </a:solidFill>
                <a:latin typeface="+mj-lt"/>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7" name="Shape 117">
            <a:extLst>
              <a:ext uri="{FF2B5EF4-FFF2-40B4-BE49-F238E27FC236}">
                <a16:creationId xmlns:a16="http://schemas.microsoft.com/office/drawing/2014/main" id="{CD7E46D3-7D47-FE42-B657-64D547D244F6}"/>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949713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reserve="1">
  <p:cSld name="Yellow Symbols">
    <p:spTree>
      <p:nvGrpSpPr>
        <p:cNvPr id="1" name=""/>
        <p:cNvGrpSpPr/>
        <p:nvPr/>
      </p:nvGrpSpPr>
      <p:grpSpPr>
        <a:xfrm>
          <a:off x="0" y="0"/>
          <a:ext cx="0" cy="0"/>
          <a:chOff x="0" y="0"/>
          <a:chExt cx="0" cy="0"/>
        </a:xfrm>
      </p:grpSpPr>
      <p:sp>
        <p:nvSpPr>
          <p:cNvPr id="6" name="Shape 117">
            <a:extLst>
              <a:ext uri="{FF2B5EF4-FFF2-40B4-BE49-F238E27FC236}">
                <a16:creationId xmlns:a16="http://schemas.microsoft.com/office/drawing/2014/main" id="{4694C20E-C353-B341-A770-EE844D5A14FC}"/>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2800" dirty="0">
              <a:latin typeface="+mj-lt"/>
            </a:endParaRPr>
          </a:p>
        </p:txBody>
      </p:sp>
      <p:sp>
        <p:nvSpPr>
          <p:cNvPr id="118" name="Shape 118"/>
          <p:cNvSpPr>
            <a:spLocks noGrp="1"/>
          </p:cNvSpPr>
          <p:nvPr>
            <p:ph type="title"/>
          </p:nvPr>
        </p:nvSpPr>
        <p:spPr>
          <a:xfrm>
            <a:off x="87703" y="70485"/>
            <a:ext cx="8932876" cy="469627"/>
          </a:xfrm>
          <a:prstGeom prst="rect">
            <a:avLst/>
          </a:prstGeom>
        </p:spPr>
        <p:txBody>
          <a:bodyPr/>
          <a:lstStyle>
            <a:lvl1pPr algn="l">
              <a:defRPr sz="2800">
                <a:solidFill>
                  <a:srgbClr val="FFFFFF"/>
                </a:solidFill>
                <a:latin typeface="+mj-lt"/>
                <a:ea typeface="Arial"/>
                <a:cs typeface="Arial"/>
                <a:sym typeface="Arial"/>
              </a:defRPr>
            </a:lvl1pPr>
          </a:lstStyle>
          <a:p>
            <a:endParaRPr dirty="0"/>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7" name="Shape 117">
            <a:extLst>
              <a:ext uri="{FF2B5EF4-FFF2-40B4-BE49-F238E27FC236}">
                <a16:creationId xmlns:a16="http://schemas.microsoft.com/office/drawing/2014/main" id="{CD7E46D3-7D47-FE42-B657-64D547D244F6}"/>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2800" dirty="0">
              <a:latin typeface="Arial" panose="020B0604020202020204" pitchFamily="34" charset="0"/>
              <a:cs typeface="Arial" panose="020B0604020202020204" pitchFamily="34" charset="0"/>
            </a:endParaRPr>
          </a:p>
        </p:txBody>
      </p:sp>
      <p:sp>
        <p:nvSpPr>
          <p:cNvPr id="8" name="Shape 171">
            <a:extLst>
              <a:ext uri="{FF2B5EF4-FFF2-40B4-BE49-F238E27FC236}">
                <a16:creationId xmlns:a16="http://schemas.microsoft.com/office/drawing/2014/main" id="{F5FD671C-A14C-47DC-A3F4-B95FC72CFD0B}"/>
              </a:ext>
            </a:extLst>
          </p:cNvPr>
          <p:cNvSpPr/>
          <p:nvPr userDrawn="1"/>
        </p:nvSpPr>
        <p:spPr>
          <a:xfrm>
            <a:off x="430768" y="848721"/>
            <a:ext cx="8544599" cy="30784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a:lnSpc>
                <a:spcPct val="120000"/>
              </a:lnSpc>
              <a:defRPr sz="2800">
                <a:solidFill>
                  <a:srgbClr val="583F34"/>
                </a:solidFill>
                <a:latin typeface="Arial"/>
                <a:ea typeface="Arial"/>
                <a:cs typeface="Arial"/>
                <a:sym typeface="Arial"/>
              </a:defRPr>
            </a:lvl1pPr>
          </a:lstStyle>
          <a:p>
            <a:r>
              <a:rPr sz="1400" dirty="0">
                <a:solidFill>
                  <a:schemeClr val="tx1"/>
                </a:solidFill>
                <a:latin typeface="+mn-lt"/>
              </a:rPr>
              <a:t>We use these symbols to communicate to students the following actions</a:t>
            </a:r>
            <a:r>
              <a:rPr sz="1406" dirty="0">
                <a:solidFill>
                  <a:schemeClr val="tx1"/>
                </a:solidFill>
              </a:rPr>
              <a:t>:</a:t>
            </a:r>
          </a:p>
        </p:txBody>
      </p:sp>
      <p:sp>
        <p:nvSpPr>
          <p:cNvPr id="9" name="Shape 177">
            <a:extLst>
              <a:ext uri="{FF2B5EF4-FFF2-40B4-BE49-F238E27FC236}">
                <a16:creationId xmlns:a16="http://schemas.microsoft.com/office/drawing/2014/main" id="{6735290C-5D6F-4551-B808-8A7A7C4EC456}"/>
              </a:ext>
            </a:extLst>
          </p:cNvPr>
          <p:cNvSpPr/>
          <p:nvPr userDrawn="1"/>
        </p:nvSpPr>
        <p:spPr>
          <a:xfrm>
            <a:off x="1352520" y="3091135"/>
            <a:ext cx="700513" cy="40754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a:lnSpc>
                <a:spcPct val="120000"/>
              </a:lnSpc>
              <a:defRPr sz="2800">
                <a:solidFill>
                  <a:srgbClr val="583F34"/>
                </a:solidFill>
                <a:latin typeface="Arial"/>
                <a:ea typeface="Arial"/>
                <a:cs typeface="Arial"/>
                <a:sym typeface="Arial"/>
              </a:defRPr>
            </a:lvl1pPr>
          </a:lstStyle>
          <a:p>
            <a:r>
              <a:rPr sz="2000" dirty="0">
                <a:solidFill>
                  <a:schemeClr val="tx1"/>
                </a:solidFill>
              </a:rPr>
              <a:t>Think</a:t>
            </a:r>
          </a:p>
        </p:txBody>
      </p:sp>
      <p:sp>
        <p:nvSpPr>
          <p:cNvPr id="10" name="Shape 181">
            <a:extLst>
              <a:ext uri="{FF2B5EF4-FFF2-40B4-BE49-F238E27FC236}">
                <a16:creationId xmlns:a16="http://schemas.microsoft.com/office/drawing/2014/main" id="{1D8D835B-850C-4C80-AC5B-647299AB05A8}"/>
              </a:ext>
            </a:extLst>
          </p:cNvPr>
          <p:cNvSpPr/>
          <p:nvPr userDrawn="1"/>
        </p:nvSpPr>
        <p:spPr>
          <a:xfrm>
            <a:off x="3947474" y="3090101"/>
            <a:ext cx="1349921" cy="40754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a:lnSpc>
                <a:spcPct val="120000"/>
              </a:lnSpc>
              <a:defRPr sz="2800">
                <a:solidFill>
                  <a:srgbClr val="583F34"/>
                </a:solidFill>
                <a:latin typeface="Arial"/>
                <a:ea typeface="Arial"/>
                <a:cs typeface="Arial"/>
                <a:sym typeface="Arial"/>
              </a:defRPr>
            </a:lvl1pPr>
          </a:lstStyle>
          <a:p>
            <a:r>
              <a:rPr sz="2000" dirty="0">
                <a:solidFill>
                  <a:schemeClr val="tx1"/>
                </a:solidFill>
              </a:rPr>
              <a:t>Write down</a:t>
            </a:r>
          </a:p>
        </p:txBody>
      </p:sp>
      <p:sp>
        <p:nvSpPr>
          <p:cNvPr id="11" name="Shape 185">
            <a:extLst>
              <a:ext uri="{FF2B5EF4-FFF2-40B4-BE49-F238E27FC236}">
                <a16:creationId xmlns:a16="http://schemas.microsoft.com/office/drawing/2014/main" id="{D30C81FF-4236-49F7-9984-C32E41E7FB55}"/>
              </a:ext>
            </a:extLst>
          </p:cNvPr>
          <p:cNvSpPr/>
          <p:nvPr userDrawn="1"/>
        </p:nvSpPr>
        <p:spPr>
          <a:xfrm>
            <a:off x="7188263" y="3094771"/>
            <a:ext cx="756618" cy="40754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a:lnSpc>
                <a:spcPct val="120000"/>
              </a:lnSpc>
              <a:defRPr sz="2800">
                <a:solidFill>
                  <a:srgbClr val="583F34"/>
                </a:solidFill>
                <a:latin typeface="Arial"/>
                <a:ea typeface="Arial"/>
                <a:cs typeface="Arial"/>
                <a:sym typeface="Arial"/>
              </a:defRPr>
            </a:lvl1pPr>
          </a:lstStyle>
          <a:p>
            <a:r>
              <a:rPr sz="2000" dirty="0">
                <a:solidFill>
                  <a:schemeClr val="tx1"/>
                </a:solidFill>
              </a:rPr>
              <a:t>Share</a:t>
            </a:r>
          </a:p>
        </p:txBody>
      </p:sp>
      <p:sp>
        <p:nvSpPr>
          <p:cNvPr id="12" name="Shape 185">
            <a:extLst>
              <a:ext uri="{FF2B5EF4-FFF2-40B4-BE49-F238E27FC236}">
                <a16:creationId xmlns:a16="http://schemas.microsoft.com/office/drawing/2014/main" id="{AD113EBB-758C-4045-BD33-C68AB2C5E369}"/>
              </a:ext>
            </a:extLst>
          </p:cNvPr>
          <p:cNvSpPr/>
          <p:nvPr userDrawn="1"/>
        </p:nvSpPr>
        <p:spPr>
          <a:xfrm>
            <a:off x="2296468" y="5307940"/>
            <a:ext cx="1298433" cy="40754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a:lnSpc>
                <a:spcPct val="120000"/>
              </a:lnSpc>
              <a:defRPr sz="2800">
                <a:solidFill>
                  <a:srgbClr val="583F34"/>
                </a:solidFill>
                <a:latin typeface="Arial"/>
                <a:ea typeface="Arial"/>
                <a:cs typeface="Arial"/>
                <a:sym typeface="Arial"/>
              </a:defRPr>
            </a:lvl1pPr>
          </a:lstStyle>
          <a:p>
            <a:r>
              <a:rPr lang="en-US" sz="2000" dirty="0">
                <a:solidFill>
                  <a:schemeClr val="tx1"/>
                </a:solidFill>
              </a:rPr>
              <a:t>Pair-</a:t>
            </a:r>
            <a:r>
              <a:rPr sz="2000" dirty="0">
                <a:solidFill>
                  <a:schemeClr val="tx1"/>
                </a:solidFill>
              </a:rPr>
              <a:t>Share</a:t>
            </a:r>
          </a:p>
        </p:txBody>
      </p:sp>
      <p:sp>
        <p:nvSpPr>
          <p:cNvPr id="13" name="Shape 173">
            <a:extLst>
              <a:ext uri="{FF2B5EF4-FFF2-40B4-BE49-F238E27FC236}">
                <a16:creationId xmlns:a16="http://schemas.microsoft.com/office/drawing/2014/main" id="{F8A7DC75-8BFF-47F2-AFE6-9EC762D116E7}"/>
              </a:ext>
            </a:extLst>
          </p:cNvPr>
          <p:cNvSpPr/>
          <p:nvPr userDrawn="1"/>
        </p:nvSpPr>
        <p:spPr>
          <a:xfrm>
            <a:off x="4757740" y="5307940"/>
            <a:ext cx="3162662" cy="40754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lnSpc>
                <a:spcPct val="120000"/>
              </a:lnSpc>
              <a:defRPr sz="2800">
                <a:solidFill>
                  <a:srgbClr val="583F34"/>
                </a:solidFill>
                <a:latin typeface="Arial"/>
                <a:ea typeface="Arial"/>
                <a:cs typeface="Arial"/>
                <a:sym typeface="Arial"/>
              </a:defRPr>
            </a:lvl1pPr>
          </a:lstStyle>
          <a:p>
            <a:r>
              <a:rPr sz="2000" dirty="0">
                <a:solidFill>
                  <a:schemeClr val="tx1"/>
                </a:solidFill>
              </a:rPr>
              <a:t>Work in research groups </a:t>
            </a:r>
          </a:p>
        </p:txBody>
      </p:sp>
      <p:pic>
        <p:nvPicPr>
          <p:cNvPr id="14" name="Picture 13">
            <a:extLst>
              <a:ext uri="{FF2B5EF4-FFF2-40B4-BE49-F238E27FC236}">
                <a16:creationId xmlns:a16="http://schemas.microsoft.com/office/drawing/2014/main" id="{4DC4E8E6-67FC-4993-8BF6-7F0F3B2C0E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98291" y="1877039"/>
            <a:ext cx="1227199" cy="891043"/>
          </a:xfrm>
          <a:prstGeom prst="rect">
            <a:avLst/>
          </a:prstGeom>
        </p:spPr>
      </p:pic>
      <p:pic>
        <p:nvPicPr>
          <p:cNvPr id="15" name="Picture 14">
            <a:extLst>
              <a:ext uri="{FF2B5EF4-FFF2-40B4-BE49-F238E27FC236}">
                <a16:creationId xmlns:a16="http://schemas.microsoft.com/office/drawing/2014/main" id="{FD8F6A66-842F-4930-A60E-2703717AE01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649838" y="4021575"/>
            <a:ext cx="916008" cy="1158949"/>
          </a:xfrm>
          <a:prstGeom prst="rect">
            <a:avLst/>
          </a:prstGeom>
        </p:spPr>
      </p:pic>
      <p:pic>
        <p:nvPicPr>
          <p:cNvPr id="16" name="Picture 15">
            <a:extLst>
              <a:ext uri="{FF2B5EF4-FFF2-40B4-BE49-F238E27FC236}">
                <a16:creationId xmlns:a16="http://schemas.microsoft.com/office/drawing/2014/main" id="{2614639D-73C0-4AD3-AB9D-E3159017051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03164" y="1855551"/>
            <a:ext cx="1035121" cy="891043"/>
          </a:xfrm>
          <a:prstGeom prst="rect">
            <a:avLst/>
          </a:prstGeom>
        </p:spPr>
      </p:pic>
      <p:pic>
        <p:nvPicPr>
          <p:cNvPr id="17" name="Picture 16">
            <a:extLst>
              <a:ext uri="{FF2B5EF4-FFF2-40B4-BE49-F238E27FC236}">
                <a16:creationId xmlns:a16="http://schemas.microsoft.com/office/drawing/2014/main" id="{1FA75039-BBA5-44A9-B38C-10A878C692D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365588" y="3892352"/>
            <a:ext cx="1128576" cy="1141958"/>
          </a:xfrm>
          <a:prstGeom prst="rect">
            <a:avLst/>
          </a:prstGeom>
        </p:spPr>
      </p:pic>
      <p:pic>
        <p:nvPicPr>
          <p:cNvPr id="18" name="Picture 17">
            <a:extLst>
              <a:ext uri="{FF2B5EF4-FFF2-40B4-BE49-F238E27FC236}">
                <a16:creationId xmlns:a16="http://schemas.microsoft.com/office/drawing/2014/main" id="{EB7DB399-EB0B-4353-9F53-085BF179DDD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129830" y="1934122"/>
            <a:ext cx="1052624" cy="891044"/>
          </a:xfrm>
          <a:prstGeom prst="rect">
            <a:avLst/>
          </a:prstGeom>
        </p:spPr>
      </p:pic>
      <p:graphicFrame>
        <p:nvGraphicFramePr>
          <p:cNvPr id="19" name="Table 18">
            <a:extLst>
              <a:ext uri="{FF2B5EF4-FFF2-40B4-BE49-F238E27FC236}">
                <a16:creationId xmlns:a16="http://schemas.microsoft.com/office/drawing/2014/main" id="{68F41D25-BD71-42F3-8D59-E7FD1EF3DB82}"/>
              </a:ext>
            </a:extLst>
          </p:cNvPr>
          <p:cNvGraphicFramePr>
            <a:graphicFrameLocks noGrp="1"/>
          </p:cNvGraphicFramePr>
          <p:nvPr userDrawn="1">
            <p:extLst>
              <p:ext uri="{D42A27DB-BD31-4B8C-83A1-F6EECF244321}">
                <p14:modId xmlns:p14="http://schemas.microsoft.com/office/powerpoint/2010/main" val="578763535"/>
              </p:ext>
            </p:extLst>
          </p:nvPr>
        </p:nvGraphicFramePr>
        <p:xfrm>
          <a:off x="43852" y="3641934"/>
          <a:ext cx="9056297" cy="1940944"/>
        </p:xfrm>
        <a:graphic>
          <a:graphicData uri="http://schemas.openxmlformats.org/drawingml/2006/table">
            <a:tbl>
              <a:tblPr firstRow="1" bandRow="1">
                <a:tableStyleId>{5C22544A-7EE6-4342-B048-85BDC9FD1C3A}</a:tableStyleId>
              </a:tblPr>
              <a:tblGrid>
                <a:gridCol w="4486641">
                  <a:extLst>
                    <a:ext uri="{9D8B030D-6E8A-4147-A177-3AD203B41FA5}">
                      <a16:colId xmlns:a16="http://schemas.microsoft.com/office/drawing/2014/main" val="2464623305"/>
                    </a:ext>
                  </a:extLst>
                </a:gridCol>
                <a:gridCol w="4569656">
                  <a:extLst>
                    <a:ext uri="{9D8B030D-6E8A-4147-A177-3AD203B41FA5}">
                      <a16:colId xmlns:a16="http://schemas.microsoft.com/office/drawing/2014/main" val="841803232"/>
                    </a:ext>
                  </a:extLst>
                </a:gridCol>
              </a:tblGrid>
              <a:tr h="1940944">
                <a:tc>
                  <a:txBody>
                    <a:bodyPr/>
                    <a:lstStyle/>
                    <a:p>
                      <a:endParaRPr lang="en-US" sz="1300" dirty="0"/>
                    </a:p>
                  </a:txBody>
                  <a:tcPr marL="64294" marR="64294" marT="32147" marB="3214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0"/>
                      </a:schemeClr>
                    </a:solidFill>
                  </a:tcPr>
                </a:tc>
                <a:tc>
                  <a:txBody>
                    <a:bodyPr/>
                    <a:lstStyle/>
                    <a:p>
                      <a:endParaRPr lang="en-US" sz="1300" dirty="0"/>
                    </a:p>
                  </a:txBody>
                  <a:tcPr marL="64294" marR="64294" marT="32147" marB="3214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0"/>
                      </a:schemeClr>
                    </a:solidFill>
                  </a:tcPr>
                </a:tc>
                <a:extLst>
                  <a:ext uri="{0D108BD9-81ED-4DB2-BD59-A6C34878D82A}">
                    <a16:rowId xmlns:a16="http://schemas.microsoft.com/office/drawing/2014/main" val="337075968"/>
                  </a:ext>
                </a:extLst>
              </a:tr>
            </a:tbl>
          </a:graphicData>
        </a:graphic>
      </p:graphicFrame>
      <p:graphicFrame>
        <p:nvGraphicFramePr>
          <p:cNvPr id="20" name="Table 19">
            <a:extLst>
              <a:ext uri="{FF2B5EF4-FFF2-40B4-BE49-F238E27FC236}">
                <a16:creationId xmlns:a16="http://schemas.microsoft.com/office/drawing/2014/main" id="{0F5108C1-2984-4819-9E8B-CDA5901C7338}"/>
              </a:ext>
            </a:extLst>
          </p:cNvPr>
          <p:cNvGraphicFramePr>
            <a:graphicFrameLocks noGrp="1"/>
          </p:cNvGraphicFramePr>
          <p:nvPr userDrawn="1">
            <p:extLst>
              <p:ext uri="{D42A27DB-BD31-4B8C-83A1-F6EECF244321}">
                <p14:modId xmlns:p14="http://schemas.microsoft.com/office/powerpoint/2010/main" val="2503390854"/>
              </p:ext>
            </p:extLst>
          </p:nvPr>
        </p:nvGraphicFramePr>
        <p:xfrm>
          <a:off x="87705" y="1508419"/>
          <a:ext cx="9056295" cy="1940944"/>
        </p:xfrm>
        <a:graphic>
          <a:graphicData uri="http://schemas.openxmlformats.org/drawingml/2006/table">
            <a:tbl>
              <a:tblPr firstRow="1" bandRow="1">
                <a:tableStyleId>{5C22544A-7EE6-4342-B048-85BDC9FD1C3A}</a:tableStyleId>
              </a:tblPr>
              <a:tblGrid>
                <a:gridCol w="3018765">
                  <a:extLst>
                    <a:ext uri="{9D8B030D-6E8A-4147-A177-3AD203B41FA5}">
                      <a16:colId xmlns:a16="http://schemas.microsoft.com/office/drawing/2014/main" val="20000"/>
                    </a:ext>
                  </a:extLst>
                </a:gridCol>
                <a:gridCol w="3018765">
                  <a:extLst>
                    <a:ext uri="{9D8B030D-6E8A-4147-A177-3AD203B41FA5}">
                      <a16:colId xmlns:a16="http://schemas.microsoft.com/office/drawing/2014/main" val="20001"/>
                    </a:ext>
                  </a:extLst>
                </a:gridCol>
                <a:gridCol w="3018765">
                  <a:extLst>
                    <a:ext uri="{9D8B030D-6E8A-4147-A177-3AD203B41FA5}">
                      <a16:colId xmlns:a16="http://schemas.microsoft.com/office/drawing/2014/main" val="20002"/>
                    </a:ext>
                  </a:extLst>
                </a:gridCol>
              </a:tblGrid>
              <a:tr h="1940944">
                <a:tc>
                  <a:txBody>
                    <a:bodyPr/>
                    <a:lstStyle/>
                    <a:p>
                      <a:endParaRPr lang="en-US" sz="1300" dirty="0"/>
                    </a:p>
                  </a:txBody>
                  <a:tcPr marL="64294" marR="64294" marT="32147" marB="3214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0"/>
                      </a:schemeClr>
                    </a:solidFill>
                  </a:tcPr>
                </a:tc>
                <a:tc>
                  <a:txBody>
                    <a:bodyPr/>
                    <a:lstStyle/>
                    <a:p>
                      <a:endParaRPr lang="en-US" sz="1300" dirty="0"/>
                    </a:p>
                  </a:txBody>
                  <a:tcPr marL="64294" marR="64294"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0"/>
                      </a:schemeClr>
                    </a:solidFill>
                  </a:tcPr>
                </a:tc>
                <a:tc>
                  <a:txBody>
                    <a:bodyPr/>
                    <a:lstStyle/>
                    <a:p>
                      <a:endParaRPr lang="en-US" sz="1300" dirty="0"/>
                    </a:p>
                  </a:txBody>
                  <a:tcPr marL="64294" marR="64294" marT="32147" marB="3214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074889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uden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27569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8934A-455B-4259-8395-182341B074D4}" type="datetimeFigureOut">
              <a:rPr lang="en-US" smtClean="0"/>
              <a:t>11/7/21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30C384-9148-4B21-961F-BA6D8FE04CFF}" type="slidenum">
              <a:rPr lang="en-US" smtClean="0"/>
              <a:t>‹#›</a:t>
            </a:fld>
            <a:endParaRPr lang="en-US"/>
          </a:p>
        </p:txBody>
      </p:sp>
    </p:spTree>
    <p:extLst>
      <p:ext uri="{BB962C8B-B14F-4D97-AF65-F5344CB8AC3E}">
        <p14:creationId xmlns:p14="http://schemas.microsoft.com/office/powerpoint/2010/main" val="3931176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88934A-455B-4259-8395-182341B074D4}" type="datetimeFigureOut">
              <a:rPr lang="en-US" smtClean="0"/>
              <a:t>11/7/21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0C384-9148-4B21-961F-BA6D8FE04CFF}" type="slidenum">
              <a:rPr lang="en-US" smtClean="0"/>
              <a:t>‹#›</a:t>
            </a:fld>
            <a:endParaRPr lang="en-US"/>
          </a:p>
        </p:txBody>
      </p:sp>
    </p:spTree>
    <p:extLst>
      <p:ext uri="{BB962C8B-B14F-4D97-AF65-F5344CB8AC3E}">
        <p14:creationId xmlns:p14="http://schemas.microsoft.com/office/powerpoint/2010/main" val="3332014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88934A-455B-4259-8395-182341B074D4}" type="datetimeFigureOut">
              <a:rPr lang="en-US" smtClean="0"/>
              <a:t>11/7/21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30C384-9148-4B21-961F-BA6D8FE04CFF}" type="slidenum">
              <a:rPr lang="en-US" smtClean="0"/>
              <a:t>‹#›</a:t>
            </a:fld>
            <a:endParaRPr lang="en-US"/>
          </a:p>
        </p:txBody>
      </p:sp>
    </p:spTree>
    <p:extLst>
      <p:ext uri="{BB962C8B-B14F-4D97-AF65-F5344CB8AC3E}">
        <p14:creationId xmlns:p14="http://schemas.microsoft.com/office/powerpoint/2010/main" val="414661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S Overview (M)">
    <p:spTree>
      <p:nvGrpSpPr>
        <p:cNvPr id="1" name=""/>
        <p:cNvGrpSpPr/>
        <p:nvPr/>
      </p:nvGrpSpPr>
      <p:grpSpPr>
        <a:xfrm>
          <a:off x="0" y="0"/>
          <a:ext cx="0" cy="0"/>
          <a:chOff x="0" y="0"/>
          <a:chExt cx="0" cy="0"/>
        </a:xfrm>
      </p:grpSpPr>
      <p:sp>
        <p:nvSpPr>
          <p:cNvPr id="9" name="Shape 117">
            <a:extLst>
              <a:ext uri="{FF2B5EF4-FFF2-40B4-BE49-F238E27FC236}">
                <a16:creationId xmlns:a16="http://schemas.microsoft.com/office/drawing/2014/main" id="{00B37BE2-E693-5F4E-9B73-AED318E68592}"/>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2800" dirty="0">
              <a:latin typeface="+mj-lt"/>
            </a:endParaRPr>
          </a:p>
        </p:txBody>
      </p:sp>
      <p:sp>
        <p:nvSpPr>
          <p:cNvPr id="118" name="Shape 118"/>
          <p:cNvSpPr>
            <a:spLocks noGrp="1"/>
          </p:cNvSpPr>
          <p:nvPr>
            <p:ph type="title"/>
          </p:nvPr>
        </p:nvSpPr>
        <p:spPr>
          <a:xfrm>
            <a:off x="87703" y="70485"/>
            <a:ext cx="8932876" cy="469627"/>
          </a:xfrm>
          <a:prstGeom prst="rect">
            <a:avLst/>
          </a:prstGeom>
        </p:spPr>
        <p:txBody>
          <a:bodyPr/>
          <a:lstStyle>
            <a:lvl1pPr algn="l">
              <a:defRPr sz="2800">
                <a:solidFill>
                  <a:srgbClr val="FFFFFF"/>
                </a:solidFill>
                <a:latin typeface="+mj-lt"/>
                <a:ea typeface="Arial"/>
                <a:cs typeface="Arial"/>
                <a:sym typeface="Arial"/>
              </a:defRPr>
            </a:lvl1pPr>
          </a:lstStyle>
          <a:p>
            <a:r>
              <a:rPr dirty="0"/>
              <a:t>Title Text</a:t>
            </a:r>
          </a:p>
        </p:txBody>
      </p:sp>
      <p:sp>
        <p:nvSpPr>
          <p:cNvPr id="14" name="Text Placeholder 13">
            <a:extLst>
              <a:ext uri="{FF2B5EF4-FFF2-40B4-BE49-F238E27FC236}">
                <a16:creationId xmlns:a16="http://schemas.microsoft.com/office/drawing/2014/main" id="{F8120934-ECBD-4471-ADC9-C3835387FBAE}"/>
              </a:ext>
            </a:extLst>
          </p:cNvPr>
          <p:cNvSpPr>
            <a:spLocks noGrp="1"/>
          </p:cNvSpPr>
          <p:nvPr>
            <p:ph type="body" sz="quarter" idx="10"/>
          </p:nvPr>
        </p:nvSpPr>
        <p:spPr>
          <a:xfrm>
            <a:off x="2742012" y="896898"/>
            <a:ext cx="6078538" cy="2057817"/>
          </a:xfrm>
          <a:prstGeom prst="rect">
            <a:avLst/>
          </a:prstGeom>
        </p:spPr>
        <p:txBody>
          <a:bodyPr>
            <a:noAutofit/>
          </a:bodyPr>
          <a:lstStyle>
            <a:lvl1pPr marL="0" indent="0">
              <a:spcBef>
                <a:spcPts val="0"/>
              </a:spcBef>
              <a:buNone/>
              <a:defRPr sz="1400"/>
            </a:lvl1pPr>
          </a:lstStyle>
          <a:p>
            <a:pPr lvl="0"/>
            <a:endParaRPr lang="en-US" dirty="0"/>
          </a:p>
        </p:txBody>
      </p:sp>
      <p:sp>
        <p:nvSpPr>
          <p:cNvPr id="20" name="Text Placeholder 19">
            <a:extLst>
              <a:ext uri="{FF2B5EF4-FFF2-40B4-BE49-F238E27FC236}">
                <a16:creationId xmlns:a16="http://schemas.microsoft.com/office/drawing/2014/main" id="{81FCD32C-DC7B-4724-92A0-0E6474627D67}"/>
              </a:ext>
            </a:extLst>
          </p:cNvPr>
          <p:cNvSpPr>
            <a:spLocks noGrp="1"/>
          </p:cNvSpPr>
          <p:nvPr>
            <p:ph type="body" sz="quarter" idx="12"/>
          </p:nvPr>
        </p:nvSpPr>
        <p:spPr>
          <a:xfrm>
            <a:off x="375742" y="3523633"/>
            <a:ext cx="8444808" cy="2708892"/>
          </a:xfrm>
          <a:prstGeom prst="rect">
            <a:avLst/>
          </a:prstGeom>
          <a:ln w="9525" cmpd="sng">
            <a:noFill/>
            <a:extLst>
              <a:ext uri="{C807C97D-BFC1-408E-A445-0C87EB9F89A2}">
                <ask:lineSketchStyleProps xmlns:ask="http://schemas.microsoft.com/office/drawing/2018/sketchyshapes">
                  <ask:type>
                    <ask:lineSketchNone/>
                  </ask:type>
                </ask:lineSketchStyleProps>
              </a:ext>
            </a:extLst>
          </a:ln>
        </p:spPr>
        <p:txBody>
          <a:bodyPr>
            <a:noAutofit/>
          </a:bodyPr>
          <a:lstStyle>
            <a:lvl1pPr marL="0" indent="0">
              <a:spcBef>
                <a:spcPts val="0"/>
              </a:spcBef>
              <a:buNone/>
              <a:defRPr sz="1400" i="0" u="none"/>
            </a:lvl1pPr>
          </a:lstStyle>
          <a:p>
            <a:pPr lvl="0"/>
            <a:endParaRPr lang="en-US" dirty="0"/>
          </a:p>
        </p:txBody>
      </p:sp>
      <p:sp>
        <p:nvSpPr>
          <p:cNvPr id="24" name="Shape 120">
            <a:extLst>
              <a:ext uri="{FF2B5EF4-FFF2-40B4-BE49-F238E27FC236}">
                <a16:creationId xmlns:a16="http://schemas.microsoft.com/office/drawing/2014/main" id="{E5E8DBD2-9640-4186-8B19-A550C71BFF9B}"/>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11" name="Shape 117">
            <a:extLst>
              <a:ext uri="{FF2B5EF4-FFF2-40B4-BE49-F238E27FC236}">
                <a16:creationId xmlns:a16="http://schemas.microsoft.com/office/drawing/2014/main" id="{5D14FA57-D270-E548-9D44-403A0A3638A5}"/>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2800" dirty="0">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77D0FC0B-B4E2-4F08-A440-4A27C0F3469F}"/>
              </a:ext>
            </a:extLst>
          </p:cNvPr>
          <p:cNvSpPr/>
          <p:nvPr userDrawn="1"/>
        </p:nvSpPr>
        <p:spPr>
          <a:xfrm>
            <a:off x="444322" y="3017113"/>
            <a:ext cx="192881" cy="192881"/>
          </a:xfrm>
          <a:prstGeom prst="flowChartConnector">
            <a:avLst/>
          </a:prstGeom>
          <a:noFill/>
          <a:ln w="19050" cmpd="sng">
            <a:solidFill>
              <a:schemeClr val="tx1"/>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7" name="Straight Connector 6">
            <a:extLst>
              <a:ext uri="{FF2B5EF4-FFF2-40B4-BE49-F238E27FC236}">
                <a16:creationId xmlns:a16="http://schemas.microsoft.com/office/drawing/2014/main" id="{E702D0D6-3A5E-44DA-B28D-0D94FD693862}"/>
              </a:ext>
            </a:extLst>
          </p:cNvPr>
          <p:cNvCxnSpPr/>
          <p:nvPr userDrawn="1"/>
        </p:nvCxnSpPr>
        <p:spPr>
          <a:xfrm>
            <a:off x="536477" y="3173633"/>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Flowchart: Connector 17">
            <a:extLst>
              <a:ext uri="{FF2B5EF4-FFF2-40B4-BE49-F238E27FC236}">
                <a16:creationId xmlns:a16="http://schemas.microsoft.com/office/drawing/2014/main" id="{E1154B51-CC54-4A9E-9084-573AD89889F0}"/>
              </a:ext>
            </a:extLst>
          </p:cNvPr>
          <p:cNvSpPr/>
          <p:nvPr userDrawn="1"/>
        </p:nvSpPr>
        <p:spPr>
          <a:xfrm>
            <a:off x="519573" y="3086376"/>
            <a:ext cx="45006" cy="45006"/>
          </a:xfrm>
          <a:prstGeom prst="flowChartConnector">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21" name="Straight Connector 20">
            <a:extLst>
              <a:ext uri="{FF2B5EF4-FFF2-40B4-BE49-F238E27FC236}">
                <a16:creationId xmlns:a16="http://schemas.microsoft.com/office/drawing/2014/main" id="{5F696658-9020-4933-A9CF-E69B39DBD33F}"/>
              </a:ext>
            </a:extLst>
          </p:cNvPr>
          <p:cNvCxnSpPr>
            <a:cxnSpLocks/>
          </p:cNvCxnSpPr>
          <p:nvPr userDrawn="1"/>
        </p:nvCxnSpPr>
        <p:spPr>
          <a:xfrm flipV="1">
            <a:off x="541617" y="3040452"/>
            <a:ext cx="0" cy="6429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Flowchart: Delay 24">
            <a:extLst>
              <a:ext uri="{FF2B5EF4-FFF2-40B4-BE49-F238E27FC236}">
                <a16:creationId xmlns:a16="http://schemas.microsoft.com/office/drawing/2014/main" id="{FC8902ED-D914-4197-AC2E-676B99BDCDBA}"/>
              </a:ext>
            </a:extLst>
          </p:cNvPr>
          <p:cNvSpPr/>
          <p:nvPr userDrawn="1"/>
        </p:nvSpPr>
        <p:spPr>
          <a:xfrm rot="16200000">
            <a:off x="526717" y="2970105"/>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9" name="Flowchart: Delay 28">
            <a:extLst>
              <a:ext uri="{FF2B5EF4-FFF2-40B4-BE49-F238E27FC236}">
                <a16:creationId xmlns:a16="http://schemas.microsoft.com/office/drawing/2014/main" id="{2DC8035E-BA5F-4275-9226-54D7C6B3E6C9}"/>
              </a:ext>
            </a:extLst>
          </p:cNvPr>
          <p:cNvSpPr/>
          <p:nvPr userDrawn="1"/>
        </p:nvSpPr>
        <p:spPr>
          <a:xfrm rot="13345484">
            <a:off x="436886" y="3005956"/>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2" name="Text Placeholder 15">
            <a:extLst>
              <a:ext uri="{FF2B5EF4-FFF2-40B4-BE49-F238E27FC236}">
                <a16:creationId xmlns:a16="http://schemas.microsoft.com/office/drawing/2014/main" id="{6C39C573-E990-40E7-B8EE-8403FD718A40}"/>
              </a:ext>
            </a:extLst>
          </p:cNvPr>
          <p:cNvSpPr>
            <a:spLocks noGrp="1"/>
          </p:cNvSpPr>
          <p:nvPr>
            <p:ph type="body" sz="quarter" idx="11"/>
          </p:nvPr>
        </p:nvSpPr>
        <p:spPr>
          <a:xfrm>
            <a:off x="647380" y="2991963"/>
            <a:ext cx="1719995" cy="423491"/>
          </a:xfrm>
          <a:prstGeom prst="rect">
            <a:avLst/>
          </a:prstGeom>
        </p:spPr>
        <p:txBody>
          <a:bodyPr>
            <a:noAutofit/>
          </a:bodyPr>
          <a:lstStyle>
            <a:lvl1pPr marL="0" indent="0">
              <a:buNone/>
              <a:defRPr sz="1400"/>
            </a:lvl1pPr>
          </a:lstStyle>
          <a:p>
            <a:pPr lvl="0"/>
            <a:endParaRPr lang="en-US" dirty="0"/>
          </a:p>
        </p:txBody>
      </p:sp>
      <p:pic>
        <p:nvPicPr>
          <p:cNvPr id="16" name="Picture 6">
            <a:extLst>
              <a:ext uri="{FF2B5EF4-FFF2-40B4-BE49-F238E27FC236}">
                <a16:creationId xmlns:a16="http://schemas.microsoft.com/office/drawing/2014/main" id="{4472288B-4757-4620-9FA1-2C40538D66F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5779" y="887931"/>
            <a:ext cx="1991596" cy="1991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97284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S Overview (M--&gt;Q)">
    <p:spTree>
      <p:nvGrpSpPr>
        <p:cNvPr id="1" name=""/>
        <p:cNvGrpSpPr/>
        <p:nvPr/>
      </p:nvGrpSpPr>
      <p:grpSpPr>
        <a:xfrm>
          <a:off x="0" y="0"/>
          <a:ext cx="0" cy="0"/>
          <a:chOff x="0" y="0"/>
          <a:chExt cx="0" cy="0"/>
        </a:xfrm>
      </p:grpSpPr>
      <p:sp>
        <p:nvSpPr>
          <p:cNvPr id="9" name="Shape 117">
            <a:extLst>
              <a:ext uri="{FF2B5EF4-FFF2-40B4-BE49-F238E27FC236}">
                <a16:creationId xmlns:a16="http://schemas.microsoft.com/office/drawing/2014/main" id="{00B37BE2-E693-5F4E-9B73-AED318E68592}"/>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2800" dirty="0">
              <a:latin typeface="+mj-lt"/>
            </a:endParaRPr>
          </a:p>
        </p:txBody>
      </p:sp>
      <p:sp>
        <p:nvSpPr>
          <p:cNvPr id="118" name="Shape 118"/>
          <p:cNvSpPr>
            <a:spLocks noGrp="1"/>
          </p:cNvSpPr>
          <p:nvPr>
            <p:ph type="title"/>
          </p:nvPr>
        </p:nvSpPr>
        <p:spPr>
          <a:xfrm>
            <a:off x="87703" y="70485"/>
            <a:ext cx="8932876" cy="469627"/>
          </a:xfrm>
          <a:prstGeom prst="rect">
            <a:avLst/>
          </a:prstGeom>
        </p:spPr>
        <p:txBody>
          <a:bodyPr/>
          <a:lstStyle>
            <a:lvl1pPr algn="l">
              <a:defRPr sz="2800">
                <a:solidFill>
                  <a:srgbClr val="FFFFFF"/>
                </a:solidFill>
                <a:latin typeface="+mj-lt"/>
                <a:ea typeface="Arial"/>
                <a:cs typeface="Arial"/>
                <a:sym typeface="Arial"/>
              </a:defRPr>
            </a:lvl1pPr>
          </a:lstStyle>
          <a:p>
            <a:r>
              <a:rPr dirty="0"/>
              <a:t>Title Text</a:t>
            </a:r>
          </a:p>
        </p:txBody>
      </p:sp>
      <p:sp>
        <p:nvSpPr>
          <p:cNvPr id="14" name="Text Placeholder 13">
            <a:extLst>
              <a:ext uri="{FF2B5EF4-FFF2-40B4-BE49-F238E27FC236}">
                <a16:creationId xmlns:a16="http://schemas.microsoft.com/office/drawing/2014/main" id="{F8120934-ECBD-4471-ADC9-C3835387FBAE}"/>
              </a:ext>
            </a:extLst>
          </p:cNvPr>
          <p:cNvSpPr>
            <a:spLocks noGrp="1"/>
          </p:cNvSpPr>
          <p:nvPr>
            <p:ph type="body" sz="quarter" idx="10"/>
          </p:nvPr>
        </p:nvSpPr>
        <p:spPr>
          <a:xfrm>
            <a:off x="2742012" y="896898"/>
            <a:ext cx="6078538" cy="2057817"/>
          </a:xfrm>
          <a:prstGeom prst="rect">
            <a:avLst/>
          </a:prstGeom>
        </p:spPr>
        <p:txBody>
          <a:bodyPr>
            <a:noAutofit/>
          </a:bodyPr>
          <a:lstStyle>
            <a:lvl1pPr marL="0" indent="0">
              <a:spcBef>
                <a:spcPts val="0"/>
              </a:spcBef>
              <a:buNone/>
              <a:defRPr sz="1400"/>
            </a:lvl1pPr>
          </a:lstStyle>
          <a:p>
            <a:pPr lvl="0"/>
            <a:endParaRPr lang="en-US" dirty="0"/>
          </a:p>
        </p:txBody>
      </p:sp>
      <p:sp>
        <p:nvSpPr>
          <p:cNvPr id="20" name="Text Placeholder 19">
            <a:extLst>
              <a:ext uri="{FF2B5EF4-FFF2-40B4-BE49-F238E27FC236}">
                <a16:creationId xmlns:a16="http://schemas.microsoft.com/office/drawing/2014/main" id="{81FCD32C-DC7B-4724-92A0-0E6474627D67}"/>
              </a:ext>
            </a:extLst>
          </p:cNvPr>
          <p:cNvSpPr>
            <a:spLocks noGrp="1"/>
          </p:cNvSpPr>
          <p:nvPr>
            <p:ph type="body" sz="quarter" idx="12"/>
          </p:nvPr>
        </p:nvSpPr>
        <p:spPr>
          <a:xfrm>
            <a:off x="375742" y="3523633"/>
            <a:ext cx="8444808" cy="2708892"/>
          </a:xfrm>
          <a:prstGeom prst="rect">
            <a:avLst/>
          </a:prstGeom>
          <a:ln w="9525" cmpd="sng">
            <a:noFill/>
            <a:extLst>
              <a:ext uri="{C807C97D-BFC1-408E-A445-0C87EB9F89A2}">
                <ask:lineSketchStyleProps xmlns:ask="http://schemas.microsoft.com/office/drawing/2018/sketchyshapes">
                  <ask:type>
                    <ask:lineSketchNone/>
                  </ask:type>
                </ask:lineSketchStyleProps>
              </a:ext>
            </a:extLst>
          </a:ln>
        </p:spPr>
        <p:txBody>
          <a:bodyPr>
            <a:noAutofit/>
          </a:bodyPr>
          <a:lstStyle>
            <a:lvl1pPr marL="0" indent="0">
              <a:spcBef>
                <a:spcPts val="0"/>
              </a:spcBef>
              <a:buNone/>
              <a:defRPr sz="1400"/>
            </a:lvl1pPr>
          </a:lstStyle>
          <a:p>
            <a:pPr lvl="0"/>
            <a:endParaRPr lang="en-US" dirty="0"/>
          </a:p>
        </p:txBody>
      </p:sp>
      <p:sp>
        <p:nvSpPr>
          <p:cNvPr id="24" name="Shape 120">
            <a:extLst>
              <a:ext uri="{FF2B5EF4-FFF2-40B4-BE49-F238E27FC236}">
                <a16:creationId xmlns:a16="http://schemas.microsoft.com/office/drawing/2014/main" id="{E5E8DBD2-9640-4186-8B19-A550C71BFF9B}"/>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11" name="Shape 117">
            <a:extLst>
              <a:ext uri="{FF2B5EF4-FFF2-40B4-BE49-F238E27FC236}">
                <a16:creationId xmlns:a16="http://schemas.microsoft.com/office/drawing/2014/main" id="{5D14FA57-D270-E548-9D44-403A0A3638A5}"/>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2800" dirty="0">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77D0FC0B-B4E2-4F08-A440-4A27C0F3469F}"/>
              </a:ext>
            </a:extLst>
          </p:cNvPr>
          <p:cNvSpPr/>
          <p:nvPr userDrawn="1"/>
        </p:nvSpPr>
        <p:spPr>
          <a:xfrm>
            <a:off x="444322" y="3017113"/>
            <a:ext cx="192881" cy="192881"/>
          </a:xfrm>
          <a:prstGeom prst="flowChartConnector">
            <a:avLst/>
          </a:prstGeom>
          <a:noFill/>
          <a:ln w="19050" cmpd="sng">
            <a:solidFill>
              <a:schemeClr val="tx1"/>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7" name="Straight Connector 6">
            <a:extLst>
              <a:ext uri="{FF2B5EF4-FFF2-40B4-BE49-F238E27FC236}">
                <a16:creationId xmlns:a16="http://schemas.microsoft.com/office/drawing/2014/main" id="{E702D0D6-3A5E-44DA-B28D-0D94FD693862}"/>
              </a:ext>
            </a:extLst>
          </p:cNvPr>
          <p:cNvCxnSpPr/>
          <p:nvPr userDrawn="1"/>
        </p:nvCxnSpPr>
        <p:spPr>
          <a:xfrm>
            <a:off x="536477" y="3173633"/>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Flowchart: Connector 17">
            <a:extLst>
              <a:ext uri="{FF2B5EF4-FFF2-40B4-BE49-F238E27FC236}">
                <a16:creationId xmlns:a16="http://schemas.microsoft.com/office/drawing/2014/main" id="{E1154B51-CC54-4A9E-9084-573AD89889F0}"/>
              </a:ext>
            </a:extLst>
          </p:cNvPr>
          <p:cNvSpPr/>
          <p:nvPr userDrawn="1"/>
        </p:nvSpPr>
        <p:spPr>
          <a:xfrm>
            <a:off x="519573" y="3086376"/>
            <a:ext cx="45006" cy="45006"/>
          </a:xfrm>
          <a:prstGeom prst="flowChartConnector">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21" name="Straight Connector 20">
            <a:extLst>
              <a:ext uri="{FF2B5EF4-FFF2-40B4-BE49-F238E27FC236}">
                <a16:creationId xmlns:a16="http://schemas.microsoft.com/office/drawing/2014/main" id="{5F696658-9020-4933-A9CF-E69B39DBD33F}"/>
              </a:ext>
            </a:extLst>
          </p:cNvPr>
          <p:cNvCxnSpPr>
            <a:cxnSpLocks/>
          </p:cNvCxnSpPr>
          <p:nvPr userDrawn="1"/>
        </p:nvCxnSpPr>
        <p:spPr>
          <a:xfrm flipV="1">
            <a:off x="541617" y="3040452"/>
            <a:ext cx="0" cy="6429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Flowchart: Delay 24">
            <a:extLst>
              <a:ext uri="{FF2B5EF4-FFF2-40B4-BE49-F238E27FC236}">
                <a16:creationId xmlns:a16="http://schemas.microsoft.com/office/drawing/2014/main" id="{FC8902ED-D914-4197-AC2E-676B99BDCDBA}"/>
              </a:ext>
            </a:extLst>
          </p:cNvPr>
          <p:cNvSpPr/>
          <p:nvPr userDrawn="1"/>
        </p:nvSpPr>
        <p:spPr>
          <a:xfrm rot="16200000">
            <a:off x="526717" y="2970105"/>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9" name="Flowchart: Delay 28">
            <a:extLst>
              <a:ext uri="{FF2B5EF4-FFF2-40B4-BE49-F238E27FC236}">
                <a16:creationId xmlns:a16="http://schemas.microsoft.com/office/drawing/2014/main" id="{2DC8035E-BA5F-4275-9226-54D7C6B3E6C9}"/>
              </a:ext>
            </a:extLst>
          </p:cNvPr>
          <p:cNvSpPr/>
          <p:nvPr userDrawn="1"/>
        </p:nvSpPr>
        <p:spPr>
          <a:xfrm rot="13345484">
            <a:off x="436886" y="3005956"/>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2" name="Text Placeholder 15">
            <a:extLst>
              <a:ext uri="{FF2B5EF4-FFF2-40B4-BE49-F238E27FC236}">
                <a16:creationId xmlns:a16="http://schemas.microsoft.com/office/drawing/2014/main" id="{28F0DAFC-BB12-4864-B7CE-64736562CC86}"/>
              </a:ext>
            </a:extLst>
          </p:cNvPr>
          <p:cNvSpPr>
            <a:spLocks noGrp="1"/>
          </p:cNvSpPr>
          <p:nvPr>
            <p:ph type="body" sz="quarter" idx="11"/>
          </p:nvPr>
        </p:nvSpPr>
        <p:spPr>
          <a:xfrm>
            <a:off x="647380" y="2991963"/>
            <a:ext cx="1719995" cy="423491"/>
          </a:xfrm>
          <a:prstGeom prst="rect">
            <a:avLst/>
          </a:prstGeom>
        </p:spPr>
        <p:txBody>
          <a:bodyPr>
            <a:noAutofit/>
          </a:bodyPr>
          <a:lstStyle>
            <a:lvl1pPr marL="0" indent="0">
              <a:buNone/>
              <a:defRPr sz="1400"/>
            </a:lvl1pPr>
          </a:lstStyle>
          <a:p>
            <a:pPr lvl="0"/>
            <a:endParaRPr lang="en-US" dirty="0"/>
          </a:p>
        </p:txBody>
      </p:sp>
      <p:pic>
        <p:nvPicPr>
          <p:cNvPr id="16" name="Picture 8">
            <a:extLst>
              <a:ext uri="{FF2B5EF4-FFF2-40B4-BE49-F238E27FC236}">
                <a16:creationId xmlns:a16="http://schemas.microsoft.com/office/drawing/2014/main" id="{67C34137-7233-47C2-ACA5-E6034017831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5742" y="890028"/>
            <a:ext cx="1991597" cy="199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98314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S Overview (Q--&gt;M)">
    <p:spTree>
      <p:nvGrpSpPr>
        <p:cNvPr id="1" name=""/>
        <p:cNvGrpSpPr/>
        <p:nvPr/>
      </p:nvGrpSpPr>
      <p:grpSpPr>
        <a:xfrm>
          <a:off x="0" y="0"/>
          <a:ext cx="0" cy="0"/>
          <a:chOff x="0" y="0"/>
          <a:chExt cx="0" cy="0"/>
        </a:xfrm>
      </p:grpSpPr>
      <p:sp>
        <p:nvSpPr>
          <p:cNvPr id="9" name="Shape 117">
            <a:extLst>
              <a:ext uri="{FF2B5EF4-FFF2-40B4-BE49-F238E27FC236}">
                <a16:creationId xmlns:a16="http://schemas.microsoft.com/office/drawing/2014/main" id="{00B37BE2-E693-5F4E-9B73-AED318E68592}"/>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2800" dirty="0">
              <a:latin typeface="+mj-lt"/>
            </a:endParaRPr>
          </a:p>
        </p:txBody>
      </p:sp>
      <p:sp>
        <p:nvSpPr>
          <p:cNvPr id="118" name="Shape 118"/>
          <p:cNvSpPr>
            <a:spLocks noGrp="1"/>
          </p:cNvSpPr>
          <p:nvPr>
            <p:ph type="title"/>
          </p:nvPr>
        </p:nvSpPr>
        <p:spPr>
          <a:xfrm>
            <a:off x="87703" y="70485"/>
            <a:ext cx="8932876" cy="469627"/>
          </a:xfrm>
          <a:prstGeom prst="rect">
            <a:avLst/>
          </a:prstGeom>
        </p:spPr>
        <p:txBody>
          <a:bodyPr/>
          <a:lstStyle>
            <a:lvl1pPr algn="l">
              <a:defRPr sz="2800">
                <a:solidFill>
                  <a:srgbClr val="FFFFFF"/>
                </a:solidFill>
                <a:latin typeface="+mj-lt"/>
                <a:ea typeface="Arial"/>
                <a:cs typeface="Arial"/>
                <a:sym typeface="Arial"/>
              </a:defRPr>
            </a:lvl1pPr>
          </a:lstStyle>
          <a:p>
            <a:r>
              <a:rPr dirty="0"/>
              <a:t>Title Text</a:t>
            </a:r>
          </a:p>
        </p:txBody>
      </p:sp>
      <p:sp>
        <p:nvSpPr>
          <p:cNvPr id="14" name="Text Placeholder 13">
            <a:extLst>
              <a:ext uri="{FF2B5EF4-FFF2-40B4-BE49-F238E27FC236}">
                <a16:creationId xmlns:a16="http://schemas.microsoft.com/office/drawing/2014/main" id="{F8120934-ECBD-4471-ADC9-C3835387FBAE}"/>
              </a:ext>
            </a:extLst>
          </p:cNvPr>
          <p:cNvSpPr>
            <a:spLocks noGrp="1"/>
          </p:cNvSpPr>
          <p:nvPr>
            <p:ph type="body" sz="quarter" idx="10"/>
          </p:nvPr>
        </p:nvSpPr>
        <p:spPr>
          <a:xfrm>
            <a:off x="2742012" y="896898"/>
            <a:ext cx="6078538" cy="2057817"/>
          </a:xfrm>
          <a:prstGeom prst="rect">
            <a:avLst/>
          </a:prstGeom>
        </p:spPr>
        <p:txBody>
          <a:bodyPr>
            <a:noAutofit/>
          </a:bodyPr>
          <a:lstStyle>
            <a:lvl1pPr marL="0" indent="0">
              <a:spcBef>
                <a:spcPts val="0"/>
              </a:spcBef>
              <a:buNone/>
              <a:defRPr sz="1400"/>
            </a:lvl1pPr>
          </a:lstStyle>
          <a:p>
            <a:pPr lvl="0"/>
            <a:endParaRPr lang="en-US" dirty="0"/>
          </a:p>
        </p:txBody>
      </p:sp>
      <p:sp>
        <p:nvSpPr>
          <p:cNvPr id="20" name="Text Placeholder 19">
            <a:extLst>
              <a:ext uri="{FF2B5EF4-FFF2-40B4-BE49-F238E27FC236}">
                <a16:creationId xmlns:a16="http://schemas.microsoft.com/office/drawing/2014/main" id="{81FCD32C-DC7B-4724-92A0-0E6474627D67}"/>
              </a:ext>
            </a:extLst>
          </p:cNvPr>
          <p:cNvSpPr>
            <a:spLocks noGrp="1"/>
          </p:cNvSpPr>
          <p:nvPr>
            <p:ph type="body" sz="quarter" idx="12"/>
          </p:nvPr>
        </p:nvSpPr>
        <p:spPr>
          <a:xfrm>
            <a:off x="375742" y="3523633"/>
            <a:ext cx="8444808" cy="2708892"/>
          </a:xfrm>
          <a:prstGeom prst="rect">
            <a:avLst/>
          </a:prstGeom>
          <a:ln w="9525" cmpd="sng">
            <a:noFill/>
            <a:extLst>
              <a:ext uri="{C807C97D-BFC1-408E-A445-0C87EB9F89A2}">
                <ask:lineSketchStyleProps xmlns:ask="http://schemas.microsoft.com/office/drawing/2018/sketchyshapes">
                  <ask:type>
                    <ask:lineSketchNone/>
                  </ask:type>
                </ask:lineSketchStyleProps>
              </a:ext>
            </a:extLst>
          </a:ln>
        </p:spPr>
        <p:txBody>
          <a:bodyPr>
            <a:noAutofit/>
          </a:bodyPr>
          <a:lstStyle>
            <a:lvl1pPr marL="0" indent="0">
              <a:spcBef>
                <a:spcPts val="0"/>
              </a:spcBef>
              <a:buNone/>
              <a:defRPr sz="1400"/>
            </a:lvl1pPr>
          </a:lstStyle>
          <a:p>
            <a:pPr lvl="0"/>
            <a:endParaRPr lang="en-US" dirty="0"/>
          </a:p>
        </p:txBody>
      </p:sp>
      <p:sp>
        <p:nvSpPr>
          <p:cNvPr id="24" name="Shape 120">
            <a:extLst>
              <a:ext uri="{FF2B5EF4-FFF2-40B4-BE49-F238E27FC236}">
                <a16:creationId xmlns:a16="http://schemas.microsoft.com/office/drawing/2014/main" id="{E5E8DBD2-9640-4186-8B19-A550C71BFF9B}"/>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11" name="Shape 117">
            <a:extLst>
              <a:ext uri="{FF2B5EF4-FFF2-40B4-BE49-F238E27FC236}">
                <a16:creationId xmlns:a16="http://schemas.microsoft.com/office/drawing/2014/main" id="{5D14FA57-D270-E548-9D44-403A0A3638A5}"/>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2800" dirty="0">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77D0FC0B-B4E2-4F08-A440-4A27C0F3469F}"/>
              </a:ext>
            </a:extLst>
          </p:cNvPr>
          <p:cNvSpPr/>
          <p:nvPr userDrawn="1"/>
        </p:nvSpPr>
        <p:spPr>
          <a:xfrm>
            <a:off x="444322" y="3017113"/>
            <a:ext cx="192881" cy="192881"/>
          </a:xfrm>
          <a:prstGeom prst="flowChartConnector">
            <a:avLst/>
          </a:prstGeom>
          <a:noFill/>
          <a:ln w="19050" cmpd="sng">
            <a:solidFill>
              <a:schemeClr val="tx1"/>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7" name="Straight Connector 6">
            <a:extLst>
              <a:ext uri="{FF2B5EF4-FFF2-40B4-BE49-F238E27FC236}">
                <a16:creationId xmlns:a16="http://schemas.microsoft.com/office/drawing/2014/main" id="{E702D0D6-3A5E-44DA-B28D-0D94FD693862}"/>
              </a:ext>
            </a:extLst>
          </p:cNvPr>
          <p:cNvCxnSpPr/>
          <p:nvPr userDrawn="1"/>
        </p:nvCxnSpPr>
        <p:spPr>
          <a:xfrm>
            <a:off x="536477" y="3173633"/>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Flowchart: Connector 17">
            <a:extLst>
              <a:ext uri="{FF2B5EF4-FFF2-40B4-BE49-F238E27FC236}">
                <a16:creationId xmlns:a16="http://schemas.microsoft.com/office/drawing/2014/main" id="{E1154B51-CC54-4A9E-9084-573AD89889F0}"/>
              </a:ext>
            </a:extLst>
          </p:cNvPr>
          <p:cNvSpPr/>
          <p:nvPr userDrawn="1"/>
        </p:nvSpPr>
        <p:spPr>
          <a:xfrm>
            <a:off x="519573" y="3086376"/>
            <a:ext cx="45006" cy="45006"/>
          </a:xfrm>
          <a:prstGeom prst="flowChartConnector">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21" name="Straight Connector 20">
            <a:extLst>
              <a:ext uri="{FF2B5EF4-FFF2-40B4-BE49-F238E27FC236}">
                <a16:creationId xmlns:a16="http://schemas.microsoft.com/office/drawing/2014/main" id="{5F696658-9020-4933-A9CF-E69B39DBD33F}"/>
              </a:ext>
            </a:extLst>
          </p:cNvPr>
          <p:cNvCxnSpPr>
            <a:cxnSpLocks/>
          </p:cNvCxnSpPr>
          <p:nvPr userDrawn="1"/>
        </p:nvCxnSpPr>
        <p:spPr>
          <a:xfrm flipV="1">
            <a:off x="541617" y="3040452"/>
            <a:ext cx="0" cy="6429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Flowchart: Delay 24">
            <a:extLst>
              <a:ext uri="{FF2B5EF4-FFF2-40B4-BE49-F238E27FC236}">
                <a16:creationId xmlns:a16="http://schemas.microsoft.com/office/drawing/2014/main" id="{FC8902ED-D914-4197-AC2E-676B99BDCDBA}"/>
              </a:ext>
            </a:extLst>
          </p:cNvPr>
          <p:cNvSpPr/>
          <p:nvPr userDrawn="1"/>
        </p:nvSpPr>
        <p:spPr>
          <a:xfrm rot="16200000">
            <a:off x="526717" y="2970105"/>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9" name="Flowchart: Delay 28">
            <a:extLst>
              <a:ext uri="{FF2B5EF4-FFF2-40B4-BE49-F238E27FC236}">
                <a16:creationId xmlns:a16="http://schemas.microsoft.com/office/drawing/2014/main" id="{2DC8035E-BA5F-4275-9226-54D7C6B3E6C9}"/>
              </a:ext>
            </a:extLst>
          </p:cNvPr>
          <p:cNvSpPr/>
          <p:nvPr userDrawn="1"/>
        </p:nvSpPr>
        <p:spPr>
          <a:xfrm rot="13345484">
            <a:off x="436886" y="3005956"/>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2" name="Text Placeholder 15">
            <a:extLst>
              <a:ext uri="{FF2B5EF4-FFF2-40B4-BE49-F238E27FC236}">
                <a16:creationId xmlns:a16="http://schemas.microsoft.com/office/drawing/2014/main" id="{D4B411E2-0598-40D1-950A-E50B118CE543}"/>
              </a:ext>
            </a:extLst>
          </p:cNvPr>
          <p:cNvSpPr>
            <a:spLocks noGrp="1"/>
          </p:cNvSpPr>
          <p:nvPr>
            <p:ph type="body" sz="quarter" idx="11"/>
          </p:nvPr>
        </p:nvSpPr>
        <p:spPr>
          <a:xfrm>
            <a:off x="647380" y="2991963"/>
            <a:ext cx="1719995" cy="423491"/>
          </a:xfrm>
          <a:prstGeom prst="rect">
            <a:avLst/>
          </a:prstGeom>
        </p:spPr>
        <p:txBody>
          <a:bodyPr>
            <a:noAutofit/>
          </a:bodyPr>
          <a:lstStyle>
            <a:lvl1pPr marL="0" indent="0">
              <a:buNone/>
              <a:defRPr sz="1400"/>
            </a:lvl1pPr>
          </a:lstStyle>
          <a:p>
            <a:pPr lvl="0"/>
            <a:endParaRPr lang="en-US" dirty="0"/>
          </a:p>
        </p:txBody>
      </p:sp>
      <p:pic>
        <p:nvPicPr>
          <p:cNvPr id="16" name="Picture 2">
            <a:extLst>
              <a:ext uri="{FF2B5EF4-FFF2-40B4-BE49-F238E27FC236}">
                <a16:creationId xmlns:a16="http://schemas.microsoft.com/office/drawing/2014/main" id="{D461A294-4217-4335-ACD8-2EF74B39744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5742" y="890028"/>
            <a:ext cx="1991598" cy="1991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58540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S Overview (Q--&gt;P)">
    <p:spTree>
      <p:nvGrpSpPr>
        <p:cNvPr id="1" name=""/>
        <p:cNvGrpSpPr/>
        <p:nvPr/>
      </p:nvGrpSpPr>
      <p:grpSpPr>
        <a:xfrm>
          <a:off x="0" y="0"/>
          <a:ext cx="0" cy="0"/>
          <a:chOff x="0" y="0"/>
          <a:chExt cx="0" cy="0"/>
        </a:xfrm>
      </p:grpSpPr>
      <p:sp>
        <p:nvSpPr>
          <p:cNvPr id="9" name="Shape 117">
            <a:extLst>
              <a:ext uri="{FF2B5EF4-FFF2-40B4-BE49-F238E27FC236}">
                <a16:creationId xmlns:a16="http://schemas.microsoft.com/office/drawing/2014/main" id="{00B37BE2-E693-5F4E-9B73-AED318E68592}"/>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2800" dirty="0">
              <a:latin typeface="+mj-lt"/>
            </a:endParaRPr>
          </a:p>
        </p:txBody>
      </p:sp>
      <p:sp>
        <p:nvSpPr>
          <p:cNvPr id="118" name="Shape 118"/>
          <p:cNvSpPr>
            <a:spLocks noGrp="1"/>
          </p:cNvSpPr>
          <p:nvPr>
            <p:ph type="title"/>
          </p:nvPr>
        </p:nvSpPr>
        <p:spPr>
          <a:xfrm>
            <a:off x="87703" y="70485"/>
            <a:ext cx="8932876" cy="469627"/>
          </a:xfrm>
          <a:prstGeom prst="rect">
            <a:avLst/>
          </a:prstGeom>
        </p:spPr>
        <p:txBody>
          <a:bodyPr/>
          <a:lstStyle>
            <a:lvl1pPr algn="l">
              <a:defRPr sz="2800">
                <a:solidFill>
                  <a:srgbClr val="FFFFFF"/>
                </a:solidFill>
                <a:latin typeface="+mj-lt"/>
                <a:ea typeface="Arial"/>
                <a:cs typeface="Arial"/>
                <a:sym typeface="Arial"/>
              </a:defRPr>
            </a:lvl1pPr>
          </a:lstStyle>
          <a:p>
            <a:r>
              <a:rPr dirty="0"/>
              <a:t>Title Text</a:t>
            </a:r>
          </a:p>
        </p:txBody>
      </p:sp>
      <p:sp>
        <p:nvSpPr>
          <p:cNvPr id="14" name="Text Placeholder 13">
            <a:extLst>
              <a:ext uri="{FF2B5EF4-FFF2-40B4-BE49-F238E27FC236}">
                <a16:creationId xmlns:a16="http://schemas.microsoft.com/office/drawing/2014/main" id="{F8120934-ECBD-4471-ADC9-C3835387FBAE}"/>
              </a:ext>
            </a:extLst>
          </p:cNvPr>
          <p:cNvSpPr>
            <a:spLocks noGrp="1"/>
          </p:cNvSpPr>
          <p:nvPr>
            <p:ph type="body" sz="quarter" idx="10"/>
          </p:nvPr>
        </p:nvSpPr>
        <p:spPr>
          <a:xfrm>
            <a:off x="2742012" y="896898"/>
            <a:ext cx="6078538" cy="2057817"/>
          </a:xfrm>
          <a:prstGeom prst="rect">
            <a:avLst/>
          </a:prstGeom>
        </p:spPr>
        <p:txBody>
          <a:bodyPr>
            <a:noAutofit/>
          </a:bodyPr>
          <a:lstStyle>
            <a:lvl1pPr marL="0" indent="0">
              <a:spcBef>
                <a:spcPts val="0"/>
              </a:spcBef>
              <a:buNone/>
              <a:defRPr sz="1400"/>
            </a:lvl1pPr>
          </a:lstStyle>
          <a:p>
            <a:pPr lvl="0"/>
            <a:endParaRPr lang="en-US" dirty="0"/>
          </a:p>
        </p:txBody>
      </p:sp>
      <p:sp>
        <p:nvSpPr>
          <p:cNvPr id="20" name="Text Placeholder 19">
            <a:extLst>
              <a:ext uri="{FF2B5EF4-FFF2-40B4-BE49-F238E27FC236}">
                <a16:creationId xmlns:a16="http://schemas.microsoft.com/office/drawing/2014/main" id="{81FCD32C-DC7B-4724-92A0-0E6474627D67}"/>
              </a:ext>
            </a:extLst>
          </p:cNvPr>
          <p:cNvSpPr>
            <a:spLocks noGrp="1"/>
          </p:cNvSpPr>
          <p:nvPr>
            <p:ph type="body" sz="quarter" idx="12"/>
          </p:nvPr>
        </p:nvSpPr>
        <p:spPr>
          <a:xfrm>
            <a:off x="375742" y="3523633"/>
            <a:ext cx="8444808" cy="2708892"/>
          </a:xfrm>
          <a:prstGeom prst="rect">
            <a:avLst/>
          </a:prstGeom>
          <a:ln w="9525" cmpd="sng">
            <a:noFill/>
            <a:extLst>
              <a:ext uri="{C807C97D-BFC1-408E-A445-0C87EB9F89A2}">
                <ask:lineSketchStyleProps xmlns:ask="http://schemas.microsoft.com/office/drawing/2018/sketchyshapes">
                  <ask:type>
                    <ask:lineSketchNone/>
                  </ask:type>
                </ask:lineSketchStyleProps>
              </a:ext>
            </a:extLst>
          </a:ln>
        </p:spPr>
        <p:txBody>
          <a:bodyPr>
            <a:noAutofit/>
          </a:bodyPr>
          <a:lstStyle>
            <a:lvl1pPr marL="0" indent="0">
              <a:spcBef>
                <a:spcPts val="0"/>
              </a:spcBef>
              <a:buNone/>
              <a:defRPr sz="1400"/>
            </a:lvl1pPr>
          </a:lstStyle>
          <a:p>
            <a:pPr lvl="0"/>
            <a:endParaRPr lang="en-US" dirty="0"/>
          </a:p>
        </p:txBody>
      </p:sp>
      <p:sp>
        <p:nvSpPr>
          <p:cNvPr id="24" name="Shape 120">
            <a:extLst>
              <a:ext uri="{FF2B5EF4-FFF2-40B4-BE49-F238E27FC236}">
                <a16:creationId xmlns:a16="http://schemas.microsoft.com/office/drawing/2014/main" id="{E5E8DBD2-9640-4186-8B19-A550C71BFF9B}"/>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11" name="Shape 117">
            <a:extLst>
              <a:ext uri="{FF2B5EF4-FFF2-40B4-BE49-F238E27FC236}">
                <a16:creationId xmlns:a16="http://schemas.microsoft.com/office/drawing/2014/main" id="{5D14FA57-D270-E548-9D44-403A0A3638A5}"/>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2800" dirty="0">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77D0FC0B-B4E2-4F08-A440-4A27C0F3469F}"/>
              </a:ext>
            </a:extLst>
          </p:cNvPr>
          <p:cNvSpPr/>
          <p:nvPr userDrawn="1"/>
        </p:nvSpPr>
        <p:spPr>
          <a:xfrm>
            <a:off x="444322" y="3017113"/>
            <a:ext cx="192881" cy="192881"/>
          </a:xfrm>
          <a:prstGeom prst="flowChartConnector">
            <a:avLst/>
          </a:prstGeom>
          <a:noFill/>
          <a:ln w="19050" cmpd="sng">
            <a:solidFill>
              <a:schemeClr val="tx1"/>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7" name="Straight Connector 6">
            <a:extLst>
              <a:ext uri="{FF2B5EF4-FFF2-40B4-BE49-F238E27FC236}">
                <a16:creationId xmlns:a16="http://schemas.microsoft.com/office/drawing/2014/main" id="{E702D0D6-3A5E-44DA-B28D-0D94FD693862}"/>
              </a:ext>
            </a:extLst>
          </p:cNvPr>
          <p:cNvCxnSpPr/>
          <p:nvPr userDrawn="1"/>
        </p:nvCxnSpPr>
        <p:spPr>
          <a:xfrm>
            <a:off x="536477" y="3173633"/>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Flowchart: Connector 17">
            <a:extLst>
              <a:ext uri="{FF2B5EF4-FFF2-40B4-BE49-F238E27FC236}">
                <a16:creationId xmlns:a16="http://schemas.microsoft.com/office/drawing/2014/main" id="{E1154B51-CC54-4A9E-9084-573AD89889F0}"/>
              </a:ext>
            </a:extLst>
          </p:cNvPr>
          <p:cNvSpPr/>
          <p:nvPr userDrawn="1"/>
        </p:nvSpPr>
        <p:spPr>
          <a:xfrm>
            <a:off x="519573" y="3086376"/>
            <a:ext cx="45006" cy="45006"/>
          </a:xfrm>
          <a:prstGeom prst="flowChartConnector">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21" name="Straight Connector 20">
            <a:extLst>
              <a:ext uri="{FF2B5EF4-FFF2-40B4-BE49-F238E27FC236}">
                <a16:creationId xmlns:a16="http://schemas.microsoft.com/office/drawing/2014/main" id="{5F696658-9020-4933-A9CF-E69B39DBD33F}"/>
              </a:ext>
            </a:extLst>
          </p:cNvPr>
          <p:cNvCxnSpPr>
            <a:cxnSpLocks/>
          </p:cNvCxnSpPr>
          <p:nvPr userDrawn="1"/>
        </p:nvCxnSpPr>
        <p:spPr>
          <a:xfrm flipV="1">
            <a:off x="541617" y="3040452"/>
            <a:ext cx="0" cy="6429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Flowchart: Delay 24">
            <a:extLst>
              <a:ext uri="{FF2B5EF4-FFF2-40B4-BE49-F238E27FC236}">
                <a16:creationId xmlns:a16="http://schemas.microsoft.com/office/drawing/2014/main" id="{FC8902ED-D914-4197-AC2E-676B99BDCDBA}"/>
              </a:ext>
            </a:extLst>
          </p:cNvPr>
          <p:cNvSpPr/>
          <p:nvPr userDrawn="1"/>
        </p:nvSpPr>
        <p:spPr>
          <a:xfrm rot="16200000">
            <a:off x="526717" y="2970105"/>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9" name="Flowchart: Delay 28">
            <a:extLst>
              <a:ext uri="{FF2B5EF4-FFF2-40B4-BE49-F238E27FC236}">
                <a16:creationId xmlns:a16="http://schemas.microsoft.com/office/drawing/2014/main" id="{2DC8035E-BA5F-4275-9226-54D7C6B3E6C9}"/>
              </a:ext>
            </a:extLst>
          </p:cNvPr>
          <p:cNvSpPr/>
          <p:nvPr userDrawn="1"/>
        </p:nvSpPr>
        <p:spPr>
          <a:xfrm rot="13345484">
            <a:off x="436886" y="3005956"/>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2" name="Text Placeholder 15">
            <a:extLst>
              <a:ext uri="{FF2B5EF4-FFF2-40B4-BE49-F238E27FC236}">
                <a16:creationId xmlns:a16="http://schemas.microsoft.com/office/drawing/2014/main" id="{29C7C9EC-5164-4479-9188-D420150A0690}"/>
              </a:ext>
            </a:extLst>
          </p:cNvPr>
          <p:cNvSpPr>
            <a:spLocks noGrp="1"/>
          </p:cNvSpPr>
          <p:nvPr>
            <p:ph type="body" sz="quarter" idx="11"/>
          </p:nvPr>
        </p:nvSpPr>
        <p:spPr>
          <a:xfrm>
            <a:off x="647380" y="2991963"/>
            <a:ext cx="1719995" cy="423491"/>
          </a:xfrm>
          <a:prstGeom prst="rect">
            <a:avLst/>
          </a:prstGeom>
        </p:spPr>
        <p:txBody>
          <a:bodyPr>
            <a:noAutofit/>
          </a:bodyPr>
          <a:lstStyle>
            <a:lvl1pPr marL="0" indent="0">
              <a:buNone/>
              <a:defRPr sz="1400"/>
            </a:lvl1pPr>
          </a:lstStyle>
          <a:p>
            <a:pPr lvl="0"/>
            <a:endParaRPr lang="en-US" dirty="0"/>
          </a:p>
        </p:txBody>
      </p:sp>
      <p:pic>
        <p:nvPicPr>
          <p:cNvPr id="16" name="Picture 6">
            <a:extLst>
              <a:ext uri="{FF2B5EF4-FFF2-40B4-BE49-F238E27FC236}">
                <a16:creationId xmlns:a16="http://schemas.microsoft.com/office/drawing/2014/main" id="{E5BF98BE-B91C-46B0-95FC-113EBC826B99}"/>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5742" y="890028"/>
            <a:ext cx="1991598" cy="1991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05513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S Overview (P--&gt;Q)">
    <p:spTree>
      <p:nvGrpSpPr>
        <p:cNvPr id="1" name=""/>
        <p:cNvGrpSpPr/>
        <p:nvPr/>
      </p:nvGrpSpPr>
      <p:grpSpPr>
        <a:xfrm>
          <a:off x="0" y="0"/>
          <a:ext cx="0" cy="0"/>
          <a:chOff x="0" y="0"/>
          <a:chExt cx="0" cy="0"/>
        </a:xfrm>
      </p:grpSpPr>
      <p:sp>
        <p:nvSpPr>
          <p:cNvPr id="9" name="Shape 117">
            <a:extLst>
              <a:ext uri="{FF2B5EF4-FFF2-40B4-BE49-F238E27FC236}">
                <a16:creationId xmlns:a16="http://schemas.microsoft.com/office/drawing/2014/main" id="{00B37BE2-E693-5F4E-9B73-AED318E68592}"/>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2800" dirty="0">
              <a:latin typeface="+mj-lt"/>
            </a:endParaRPr>
          </a:p>
        </p:txBody>
      </p:sp>
      <p:sp>
        <p:nvSpPr>
          <p:cNvPr id="118" name="Shape 118"/>
          <p:cNvSpPr>
            <a:spLocks noGrp="1"/>
          </p:cNvSpPr>
          <p:nvPr>
            <p:ph type="title"/>
          </p:nvPr>
        </p:nvSpPr>
        <p:spPr>
          <a:xfrm>
            <a:off x="87703" y="70485"/>
            <a:ext cx="8932876" cy="469627"/>
          </a:xfrm>
          <a:prstGeom prst="rect">
            <a:avLst/>
          </a:prstGeom>
        </p:spPr>
        <p:txBody>
          <a:bodyPr/>
          <a:lstStyle>
            <a:lvl1pPr algn="l">
              <a:defRPr sz="2800">
                <a:solidFill>
                  <a:srgbClr val="FFFFFF"/>
                </a:solidFill>
                <a:latin typeface="+mj-lt"/>
                <a:ea typeface="Arial"/>
                <a:cs typeface="Arial"/>
                <a:sym typeface="Arial"/>
              </a:defRPr>
            </a:lvl1pPr>
          </a:lstStyle>
          <a:p>
            <a:r>
              <a:rPr dirty="0"/>
              <a:t>Title Text</a:t>
            </a:r>
          </a:p>
        </p:txBody>
      </p:sp>
      <p:sp>
        <p:nvSpPr>
          <p:cNvPr id="14" name="Text Placeholder 13">
            <a:extLst>
              <a:ext uri="{FF2B5EF4-FFF2-40B4-BE49-F238E27FC236}">
                <a16:creationId xmlns:a16="http://schemas.microsoft.com/office/drawing/2014/main" id="{F8120934-ECBD-4471-ADC9-C3835387FBAE}"/>
              </a:ext>
            </a:extLst>
          </p:cNvPr>
          <p:cNvSpPr>
            <a:spLocks noGrp="1"/>
          </p:cNvSpPr>
          <p:nvPr>
            <p:ph type="body" sz="quarter" idx="10"/>
          </p:nvPr>
        </p:nvSpPr>
        <p:spPr>
          <a:xfrm>
            <a:off x="2742012" y="896898"/>
            <a:ext cx="6078538" cy="2057817"/>
          </a:xfrm>
          <a:prstGeom prst="rect">
            <a:avLst/>
          </a:prstGeom>
        </p:spPr>
        <p:txBody>
          <a:bodyPr>
            <a:noAutofit/>
          </a:bodyPr>
          <a:lstStyle>
            <a:lvl1pPr marL="0" indent="0">
              <a:spcBef>
                <a:spcPts val="0"/>
              </a:spcBef>
              <a:buNone/>
              <a:defRPr sz="1400"/>
            </a:lvl1pPr>
          </a:lstStyle>
          <a:p>
            <a:pPr lvl="0"/>
            <a:endParaRPr lang="en-US" dirty="0"/>
          </a:p>
        </p:txBody>
      </p:sp>
      <p:sp>
        <p:nvSpPr>
          <p:cNvPr id="20" name="Text Placeholder 19">
            <a:extLst>
              <a:ext uri="{FF2B5EF4-FFF2-40B4-BE49-F238E27FC236}">
                <a16:creationId xmlns:a16="http://schemas.microsoft.com/office/drawing/2014/main" id="{81FCD32C-DC7B-4724-92A0-0E6474627D67}"/>
              </a:ext>
            </a:extLst>
          </p:cNvPr>
          <p:cNvSpPr>
            <a:spLocks noGrp="1"/>
          </p:cNvSpPr>
          <p:nvPr>
            <p:ph type="body" sz="quarter" idx="12"/>
          </p:nvPr>
        </p:nvSpPr>
        <p:spPr>
          <a:xfrm>
            <a:off x="375742" y="3523633"/>
            <a:ext cx="8444808" cy="2708892"/>
          </a:xfrm>
          <a:prstGeom prst="rect">
            <a:avLst/>
          </a:prstGeom>
          <a:ln w="9525" cmpd="sng">
            <a:noFill/>
            <a:extLst>
              <a:ext uri="{C807C97D-BFC1-408E-A445-0C87EB9F89A2}">
                <ask:lineSketchStyleProps xmlns:ask="http://schemas.microsoft.com/office/drawing/2018/sketchyshapes">
                  <ask:type>
                    <ask:lineSketchNone/>
                  </ask:type>
                </ask:lineSketchStyleProps>
              </a:ext>
            </a:extLst>
          </a:ln>
        </p:spPr>
        <p:txBody>
          <a:bodyPr>
            <a:noAutofit/>
          </a:bodyPr>
          <a:lstStyle>
            <a:lvl1pPr marL="0" indent="0">
              <a:spcBef>
                <a:spcPts val="0"/>
              </a:spcBef>
              <a:buNone/>
              <a:defRPr sz="1400"/>
            </a:lvl1pPr>
          </a:lstStyle>
          <a:p>
            <a:pPr lvl="0"/>
            <a:endParaRPr lang="en-US" dirty="0"/>
          </a:p>
        </p:txBody>
      </p:sp>
      <p:sp>
        <p:nvSpPr>
          <p:cNvPr id="24" name="Shape 120">
            <a:extLst>
              <a:ext uri="{FF2B5EF4-FFF2-40B4-BE49-F238E27FC236}">
                <a16:creationId xmlns:a16="http://schemas.microsoft.com/office/drawing/2014/main" id="{E5E8DBD2-9640-4186-8B19-A550C71BFF9B}"/>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11" name="Shape 117">
            <a:extLst>
              <a:ext uri="{FF2B5EF4-FFF2-40B4-BE49-F238E27FC236}">
                <a16:creationId xmlns:a16="http://schemas.microsoft.com/office/drawing/2014/main" id="{5D14FA57-D270-E548-9D44-403A0A3638A5}"/>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2800" dirty="0">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77D0FC0B-B4E2-4F08-A440-4A27C0F3469F}"/>
              </a:ext>
            </a:extLst>
          </p:cNvPr>
          <p:cNvSpPr/>
          <p:nvPr userDrawn="1"/>
        </p:nvSpPr>
        <p:spPr>
          <a:xfrm>
            <a:off x="444322" y="3017113"/>
            <a:ext cx="192881" cy="192881"/>
          </a:xfrm>
          <a:prstGeom prst="flowChartConnector">
            <a:avLst/>
          </a:prstGeom>
          <a:noFill/>
          <a:ln w="19050" cmpd="sng">
            <a:solidFill>
              <a:schemeClr val="tx1"/>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7" name="Straight Connector 6">
            <a:extLst>
              <a:ext uri="{FF2B5EF4-FFF2-40B4-BE49-F238E27FC236}">
                <a16:creationId xmlns:a16="http://schemas.microsoft.com/office/drawing/2014/main" id="{E702D0D6-3A5E-44DA-B28D-0D94FD693862}"/>
              </a:ext>
            </a:extLst>
          </p:cNvPr>
          <p:cNvCxnSpPr/>
          <p:nvPr userDrawn="1"/>
        </p:nvCxnSpPr>
        <p:spPr>
          <a:xfrm>
            <a:off x="536477" y="3173633"/>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Flowchart: Connector 17">
            <a:extLst>
              <a:ext uri="{FF2B5EF4-FFF2-40B4-BE49-F238E27FC236}">
                <a16:creationId xmlns:a16="http://schemas.microsoft.com/office/drawing/2014/main" id="{E1154B51-CC54-4A9E-9084-573AD89889F0}"/>
              </a:ext>
            </a:extLst>
          </p:cNvPr>
          <p:cNvSpPr/>
          <p:nvPr userDrawn="1"/>
        </p:nvSpPr>
        <p:spPr>
          <a:xfrm>
            <a:off x="519573" y="3086376"/>
            <a:ext cx="45006" cy="45006"/>
          </a:xfrm>
          <a:prstGeom prst="flowChartConnector">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21" name="Straight Connector 20">
            <a:extLst>
              <a:ext uri="{FF2B5EF4-FFF2-40B4-BE49-F238E27FC236}">
                <a16:creationId xmlns:a16="http://schemas.microsoft.com/office/drawing/2014/main" id="{5F696658-9020-4933-A9CF-E69B39DBD33F}"/>
              </a:ext>
            </a:extLst>
          </p:cNvPr>
          <p:cNvCxnSpPr>
            <a:cxnSpLocks/>
          </p:cNvCxnSpPr>
          <p:nvPr userDrawn="1"/>
        </p:nvCxnSpPr>
        <p:spPr>
          <a:xfrm flipV="1">
            <a:off x="541617" y="3040452"/>
            <a:ext cx="0" cy="6429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Flowchart: Delay 24">
            <a:extLst>
              <a:ext uri="{FF2B5EF4-FFF2-40B4-BE49-F238E27FC236}">
                <a16:creationId xmlns:a16="http://schemas.microsoft.com/office/drawing/2014/main" id="{FC8902ED-D914-4197-AC2E-676B99BDCDBA}"/>
              </a:ext>
            </a:extLst>
          </p:cNvPr>
          <p:cNvSpPr/>
          <p:nvPr userDrawn="1"/>
        </p:nvSpPr>
        <p:spPr>
          <a:xfrm rot="16200000">
            <a:off x="526717" y="2970105"/>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9" name="Flowchart: Delay 28">
            <a:extLst>
              <a:ext uri="{FF2B5EF4-FFF2-40B4-BE49-F238E27FC236}">
                <a16:creationId xmlns:a16="http://schemas.microsoft.com/office/drawing/2014/main" id="{2DC8035E-BA5F-4275-9226-54D7C6B3E6C9}"/>
              </a:ext>
            </a:extLst>
          </p:cNvPr>
          <p:cNvSpPr/>
          <p:nvPr userDrawn="1"/>
        </p:nvSpPr>
        <p:spPr>
          <a:xfrm rot="13345484">
            <a:off x="436886" y="3005956"/>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2" name="Text Placeholder 15">
            <a:extLst>
              <a:ext uri="{FF2B5EF4-FFF2-40B4-BE49-F238E27FC236}">
                <a16:creationId xmlns:a16="http://schemas.microsoft.com/office/drawing/2014/main" id="{E4E23835-EC3E-4E8C-AADB-85384247D2D1}"/>
              </a:ext>
            </a:extLst>
          </p:cNvPr>
          <p:cNvSpPr>
            <a:spLocks noGrp="1"/>
          </p:cNvSpPr>
          <p:nvPr>
            <p:ph type="body" sz="quarter" idx="11"/>
          </p:nvPr>
        </p:nvSpPr>
        <p:spPr>
          <a:xfrm>
            <a:off x="647380" y="2991963"/>
            <a:ext cx="1719995" cy="423491"/>
          </a:xfrm>
          <a:prstGeom prst="rect">
            <a:avLst/>
          </a:prstGeom>
        </p:spPr>
        <p:txBody>
          <a:bodyPr>
            <a:noAutofit/>
          </a:bodyPr>
          <a:lstStyle>
            <a:lvl1pPr marL="0" indent="0">
              <a:buNone/>
              <a:defRPr sz="1400"/>
            </a:lvl1pPr>
          </a:lstStyle>
          <a:p>
            <a:pPr lvl="0"/>
            <a:endParaRPr lang="en-US" dirty="0"/>
          </a:p>
        </p:txBody>
      </p:sp>
      <p:pic>
        <p:nvPicPr>
          <p:cNvPr id="17" name="Picture 4">
            <a:extLst>
              <a:ext uri="{FF2B5EF4-FFF2-40B4-BE49-F238E27FC236}">
                <a16:creationId xmlns:a16="http://schemas.microsoft.com/office/drawing/2014/main" id="{2F7DAB53-16F5-4E30-BC1F-8392DACC071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5742" y="892037"/>
            <a:ext cx="1991596" cy="1991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31063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S Overview (P--&gt;M)">
    <p:spTree>
      <p:nvGrpSpPr>
        <p:cNvPr id="1" name=""/>
        <p:cNvGrpSpPr/>
        <p:nvPr/>
      </p:nvGrpSpPr>
      <p:grpSpPr>
        <a:xfrm>
          <a:off x="0" y="0"/>
          <a:ext cx="0" cy="0"/>
          <a:chOff x="0" y="0"/>
          <a:chExt cx="0" cy="0"/>
        </a:xfrm>
      </p:grpSpPr>
      <p:sp>
        <p:nvSpPr>
          <p:cNvPr id="9" name="Shape 117">
            <a:extLst>
              <a:ext uri="{FF2B5EF4-FFF2-40B4-BE49-F238E27FC236}">
                <a16:creationId xmlns:a16="http://schemas.microsoft.com/office/drawing/2014/main" id="{00B37BE2-E693-5F4E-9B73-AED318E68592}"/>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2800" dirty="0">
              <a:latin typeface="+mj-lt"/>
            </a:endParaRPr>
          </a:p>
        </p:txBody>
      </p:sp>
      <p:sp>
        <p:nvSpPr>
          <p:cNvPr id="118" name="Shape 118"/>
          <p:cNvSpPr>
            <a:spLocks noGrp="1"/>
          </p:cNvSpPr>
          <p:nvPr>
            <p:ph type="title"/>
          </p:nvPr>
        </p:nvSpPr>
        <p:spPr>
          <a:xfrm>
            <a:off x="87703" y="70485"/>
            <a:ext cx="8932876" cy="469627"/>
          </a:xfrm>
          <a:prstGeom prst="rect">
            <a:avLst/>
          </a:prstGeom>
        </p:spPr>
        <p:txBody>
          <a:bodyPr/>
          <a:lstStyle>
            <a:lvl1pPr algn="l">
              <a:defRPr sz="2800">
                <a:solidFill>
                  <a:srgbClr val="FFFFFF"/>
                </a:solidFill>
                <a:latin typeface="+mj-lt"/>
                <a:ea typeface="Arial"/>
                <a:cs typeface="Arial"/>
                <a:sym typeface="Arial"/>
              </a:defRPr>
            </a:lvl1pPr>
          </a:lstStyle>
          <a:p>
            <a:r>
              <a:rPr dirty="0"/>
              <a:t>Title Text</a:t>
            </a:r>
          </a:p>
        </p:txBody>
      </p:sp>
      <p:sp>
        <p:nvSpPr>
          <p:cNvPr id="14" name="Text Placeholder 13">
            <a:extLst>
              <a:ext uri="{FF2B5EF4-FFF2-40B4-BE49-F238E27FC236}">
                <a16:creationId xmlns:a16="http://schemas.microsoft.com/office/drawing/2014/main" id="{F8120934-ECBD-4471-ADC9-C3835387FBAE}"/>
              </a:ext>
            </a:extLst>
          </p:cNvPr>
          <p:cNvSpPr>
            <a:spLocks noGrp="1"/>
          </p:cNvSpPr>
          <p:nvPr>
            <p:ph type="body" sz="quarter" idx="10"/>
          </p:nvPr>
        </p:nvSpPr>
        <p:spPr>
          <a:xfrm>
            <a:off x="2742012" y="896898"/>
            <a:ext cx="6078538" cy="2057817"/>
          </a:xfrm>
          <a:prstGeom prst="rect">
            <a:avLst/>
          </a:prstGeom>
        </p:spPr>
        <p:txBody>
          <a:bodyPr>
            <a:noAutofit/>
          </a:bodyPr>
          <a:lstStyle>
            <a:lvl1pPr marL="0" indent="0">
              <a:spcBef>
                <a:spcPts val="0"/>
              </a:spcBef>
              <a:buNone/>
              <a:defRPr sz="1400"/>
            </a:lvl1pPr>
          </a:lstStyle>
          <a:p>
            <a:pPr lvl="0"/>
            <a:endParaRPr lang="en-US" dirty="0"/>
          </a:p>
        </p:txBody>
      </p:sp>
      <p:sp>
        <p:nvSpPr>
          <p:cNvPr id="20" name="Text Placeholder 19">
            <a:extLst>
              <a:ext uri="{FF2B5EF4-FFF2-40B4-BE49-F238E27FC236}">
                <a16:creationId xmlns:a16="http://schemas.microsoft.com/office/drawing/2014/main" id="{81FCD32C-DC7B-4724-92A0-0E6474627D67}"/>
              </a:ext>
            </a:extLst>
          </p:cNvPr>
          <p:cNvSpPr>
            <a:spLocks noGrp="1"/>
          </p:cNvSpPr>
          <p:nvPr>
            <p:ph type="body" sz="quarter" idx="12"/>
          </p:nvPr>
        </p:nvSpPr>
        <p:spPr>
          <a:xfrm>
            <a:off x="375742" y="3523633"/>
            <a:ext cx="8444808" cy="2708892"/>
          </a:xfrm>
          <a:prstGeom prst="rect">
            <a:avLst/>
          </a:prstGeom>
          <a:ln w="9525" cmpd="sng">
            <a:noFill/>
            <a:extLst>
              <a:ext uri="{C807C97D-BFC1-408E-A445-0C87EB9F89A2}">
                <ask:lineSketchStyleProps xmlns:ask="http://schemas.microsoft.com/office/drawing/2018/sketchyshapes">
                  <ask:type>
                    <ask:lineSketchNone/>
                  </ask:type>
                </ask:lineSketchStyleProps>
              </a:ext>
            </a:extLst>
          </a:ln>
        </p:spPr>
        <p:txBody>
          <a:bodyPr>
            <a:noAutofit/>
          </a:bodyPr>
          <a:lstStyle>
            <a:lvl1pPr marL="0" indent="0">
              <a:spcBef>
                <a:spcPts val="0"/>
              </a:spcBef>
              <a:buNone/>
              <a:defRPr sz="1400"/>
            </a:lvl1pPr>
          </a:lstStyle>
          <a:p>
            <a:pPr lvl="0"/>
            <a:endParaRPr lang="en-US" dirty="0"/>
          </a:p>
        </p:txBody>
      </p:sp>
      <p:sp>
        <p:nvSpPr>
          <p:cNvPr id="24" name="Shape 120">
            <a:extLst>
              <a:ext uri="{FF2B5EF4-FFF2-40B4-BE49-F238E27FC236}">
                <a16:creationId xmlns:a16="http://schemas.microsoft.com/office/drawing/2014/main" id="{E5E8DBD2-9640-4186-8B19-A550C71BFF9B}"/>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11" name="Shape 117">
            <a:extLst>
              <a:ext uri="{FF2B5EF4-FFF2-40B4-BE49-F238E27FC236}">
                <a16:creationId xmlns:a16="http://schemas.microsoft.com/office/drawing/2014/main" id="{5D14FA57-D270-E548-9D44-403A0A3638A5}"/>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2800" dirty="0">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77D0FC0B-B4E2-4F08-A440-4A27C0F3469F}"/>
              </a:ext>
            </a:extLst>
          </p:cNvPr>
          <p:cNvSpPr/>
          <p:nvPr userDrawn="1"/>
        </p:nvSpPr>
        <p:spPr>
          <a:xfrm>
            <a:off x="444322" y="3017113"/>
            <a:ext cx="192881" cy="192881"/>
          </a:xfrm>
          <a:prstGeom prst="flowChartConnector">
            <a:avLst/>
          </a:prstGeom>
          <a:noFill/>
          <a:ln w="19050" cmpd="sng">
            <a:solidFill>
              <a:schemeClr val="tx1"/>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7" name="Straight Connector 6">
            <a:extLst>
              <a:ext uri="{FF2B5EF4-FFF2-40B4-BE49-F238E27FC236}">
                <a16:creationId xmlns:a16="http://schemas.microsoft.com/office/drawing/2014/main" id="{E702D0D6-3A5E-44DA-B28D-0D94FD693862}"/>
              </a:ext>
            </a:extLst>
          </p:cNvPr>
          <p:cNvCxnSpPr/>
          <p:nvPr userDrawn="1"/>
        </p:nvCxnSpPr>
        <p:spPr>
          <a:xfrm>
            <a:off x="536477" y="3173633"/>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Flowchart: Connector 17">
            <a:extLst>
              <a:ext uri="{FF2B5EF4-FFF2-40B4-BE49-F238E27FC236}">
                <a16:creationId xmlns:a16="http://schemas.microsoft.com/office/drawing/2014/main" id="{E1154B51-CC54-4A9E-9084-573AD89889F0}"/>
              </a:ext>
            </a:extLst>
          </p:cNvPr>
          <p:cNvSpPr/>
          <p:nvPr userDrawn="1"/>
        </p:nvSpPr>
        <p:spPr>
          <a:xfrm>
            <a:off x="519573" y="3086376"/>
            <a:ext cx="45006" cy="45006"/>
          </a:xfrm>
          <a:prstGeom prst="flowChartConnector">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21" name="Straight Connector 20">
            <a:extLst>
              <a:ext uri="{FF2B5EF4-FFF2-40B4-BE49-F238E27FC236}">
                <a16:creationId xmlns:a16="http://schemas.microsoft.com/office/drawing/2014/main" id="{5F696658-9020-4933-A9CF-E69B39DBD33F}"/>
              </a:ext>
            </a:extLst>
          </p:cNvPr>
          <p:cNvCxnSpPr>
            <a:cxnSpLocks/>
          </p:cNvCxnSpPr>
          <p:nvPr userDrawn="1"/>
        </p:nvCxnSpPr>
        <p:spPr>
          <a:xfrm flipV="1">
            <a:off x="541617" y="3040452"/>
            <a:ext cx="0" cy="6429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Flowchart: Delay 24">
            <a:extLst>
              <a:ext uri="{FF2B5EF4-FFF2-40B4-BE49-F238E27FC236}">
                <a16:creationId xmlns:a16="http://schemas.microsoft.com/office/drawing/2014/main" id="{FC8902ED-D914-4197-AC2E-676B99BDCDBA}"/>
              </a:ext>
            </a:extLst>
          </p:cNvPr>
          <p:cNvSpPr/>
          <p:nvPr userDrawn="1"/>
        </p:nvSpPr>
        <p:spPr>
          <a:xfrm rot="16200000">
            <a:off x="526717" y="2970105"/>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9" name="Flowchart: Delay 28">
            <a:extLst>
              <a:ext uri="{FF2B5EF4-FFF2-40B4-BE49-F238E27FC236}">
                <a16:creationId xmlns:a16="http://schemas.microsoft.com/office/drawing/2014/main" id="{2DC8035E-BA5F-4275-9226-54D7C6B3E6C9}"/>
              </a:ext>
            </a:extLst>
          </p:cNvPr>
          <p:cNvSpPr/>
          <p:nvPr userDrawn="1"/>
        </p:nvSpPr>
        <p:spPr>
          <a:xfrm rot="13345484">
            <a:off x="436886" y="3005956"/>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2" name="Text Placeholder 15">
            <a:extLst>
              <a:ext uri="{FF2B5EF4-FFF2-40B4-BE49-F238E27FC236}">
                <a16:creationId xmlns:a16="http://schemas.microsoft.com/office/drawing/2014/main" id="{4FCC2961-7649-4220-BCED-D538A2223A27}"/>
              </a:ext>
            </a:extLst>
          </p:cNvPr>
          <p:cNvSpPr>
            <a:spLocks noGrp="1"/>
          </p:cNvSpPr>
          <p:nvPr>
            <p:ph type="body" sz="quarter" idx="11"/>
          </p:nvPr>
        </p:nvSpPr>
        <p:spPr>
          <a:xfrm>
            <a:off x="647380" y="2991963"/>
            <a:ext cx="1719995" cy="423491"/>
          </a:xfrm>
          <a:prstGeom prst="rect">
            <a:avLst/>
          </a:prstGeom>
        </p:spPr>
        <p:txBody>
          <a:bodyPr>
            <a:noAutofit/>
          </a:bodyPr>
          <a:lstStyle>
            <a:lvl1pPr marL="0" indent="0">
              <a:buNone/>
              <a:defRPr sz="1400"/>
            </a:lvl1pPr>
          </a:lstStyle>
          <a:p>
            <a:pPr lvl="0"/>
            <a:endParaRPr lang="en-US" dirty="0"/>
          </a:p>
        </p:txBody>
      </p:sp>
      <p:pic>
        <p:nvPicPr>
          <p:cNvPr id="17" name="Picture 8">
            <a:extLst>
              <a:ext uri="{FF2B5EF4-FFF2-40B4-BE49-F238E27FC236}">
                <a16:creationId xmlns:a16="http://schemas.microsoft.com/office/drawing/2014/main" id="{27128BB8-6183-4D22-9E4E-9A47E168E20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5742" y="892035"/>
            <a:ext cx="1991597" cy="199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67183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S Overview (M--&gt;P)">
    <p:spTree>
      <p:nvGrpSpPr>
        <p:cNvPr id="1" name=""/>
        <p:cNvGrpSpPr/>
        <p:nvPr/>
      </p:nvGrpSpPr>
      <p:grpSpPr>
        <a:xfrm>
          <a:off x="0" y="0"/>
          <a:ext cx="0" cy="0"/>
          <a:chOff x="0" y="0"/>
          <a:chExt cx="0" cy="0"/>
        </a:xfrm>
      </p:grpSpPr>
      <p:sp>
        <p:nvSpPr>
          <p:cNvPr id="9" name="Shape 117">
            <a:extLst>
              <a:ext uri="{FF2B5EF4-FFF2-40B4-BE49-F238E27FC236}">
                <a16:creationId xmlns:a16="http://schemas.microsoft.com/office/drawing/2014/main" id="{00B37BE2-E693-5F4E-9B73-AED318E68592}"/>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2800" dirty="0">
              <a:latin typeface="+mj-lt"/>
              <a:cs typeface="Arial" panose="020B0604020202020204" pitchFamily="34" charset="0"/>
            </a:endParaRPr>
          </a:p>
        </p:txBody>
      </p:sp>
      <p:sp>
        <p:nvSpPr>
          <p:cNvPr id="118" name="Shape 118"/>
          <p:cNvSpPr>
            <a:spLocks noGrp="1"/>
          </p:cNvSpPr>
          <p:nvPr>
            <p:ph type="title"/>
          </p:nvPr>
        </p:nvSpPr>
        <p:spPr>
          <a:xfrm>
            <a:off x="87703" y="70485"/>
            <a:ext cx="8932876" cy="469627"/>
          </a:xfrm>
          <a:prstGeom prst="rect">
            <a:avLst/>
          </a:prstGeom>
        </p:spPr>
        <p:txBody>
          <a:bodyPr/>
          <a:lstStyle>
            <a:lvl1pPr algn="l">
              <a:defRPr sz="2800">
                <a:solidFill>
                  <a:srgbClr val="FFFFFF"/>
                </a:solidFill>
                <a:latin typeface="+mj-lt"/>
                <a:ea typeface="Arial"/>
                <a:cs typeface="Arial"/>
                <a:sym typeface="Arial"/>
              </a:defRPr>
            </a:lvl1pPr>
          </a:lstStyle>
          <a:p>
            <a:r>
              <a:rPr dirty="0"/>
              <a:t>Title Text</a:t>
            </a:r>
          </a:p>
        </p:txBody>
      </p:sp>
      <p:sp>
        <p:nvSpPr>
          <p:cNvPr id="14" name="Text Placeholder 13">
            <a:extLst>
              <a:ext uri="{FF2B5EF4-FFF2-40B4-BE49-F238E27FC236}">
                <a16:creationId xmlns:a16="http://schemas.microsoft.com/office/drawing/2014/main" id="{F8120934-ECBD-4471-ADC9-C3835387FBAE}"/>
              </a:ext>
            </a:extLst>
          </p:cNvPr>
          <p:cNvSpPr>
            <a:spLocks noGrp="1"/>
          </p:cNvSpPr>
          <p:nvPr>
            <p:ph type="body" sz="quarter" idx="10"/>
          </p:nvPr>
        </p:nvSpPr>
        <p:spPr>
          <a:xfrm>
            <a:off x="2742012" y="896898"/>
            <a:ext cx="6078538" cy="2057817"/>
          </a:xfrm>
          <a:prstGeom prst="rect">
            <a:avLst/>
          </a:prstGeom>
        </p:spPr>
        <p:txBody>
          <a:bodyPr>
            <a:noAutofit/>
          </a:bodyPr>
          <a:lstStyle>
            <a:lvl1pPr marL="0" indent="0">
              <a:spcBef>
                <a:spcPts val="0"/>
              </a:spcBef>
              <a:buNone/>
              <a:defRPr sz="1400"/>
            </a:lvl1pPr>
          </a:lstStyle>
          <a:p>
            <a:pPr lvl="0"/>
            <a:endParaRPr lang="en-US" dirty="0"/>
          </a:p>
        </p:txBody>
      </p:sp>
      <p:sp>
        <p:nvSpPr>
          <p:cNvPr id="20" name="Text Placeholder 19">
            <a:extLst>
              <a:ext uri="{FF2B5EF4-FFF2-40B4-BE49-F238E27FC236}">
                <a16:creationId xmlns:a16="http://schemas.microsoft.com/office/drawing/2014/main" id="{81FCD32C-DC7B-4724-92A0-0E6474627D67}"/>
              </a:ext>
            </a:extLst>
          </p:cNvPr>
          <p:cNvSpPr>
            <a:spLocks noGrp="1"/>
          </p:cNvSpPr>
          <p:nvPr>
            <p:ph type="body" sz="quarter" idx="12"/>
          </p:nvPr>
        </p:nvSpPr>
        <p:spPr>
          <a:xfrm>
            <a:off x="375742" y="3523633"/>
            <a:ext cx="8444808" cy="2708892"/>
          </a:xfrm>
          <a:prstGeom prst="rect">
            <a:avLst/>
          </a:prstGeom>
          <a:ln w="9525" cmpd="sng">
            <a:noFill/>
            <a:extLst>
              <a:ext uri="{C807C97D-BFC1-408E-A445-0C87EB9F89A2}">
                <ask:lineSketchStyleProps xmlns:ask="http://schemas.microsoft.com/office/drawing/2018/sketchyshapes">
                  <ask:type>
                    <ask:lineSketchNone/>
                  </ask:type>
                </ask:lineSketchStyleProps>
              </a:ext>
            </a:extLst>
          </a:ln>
        </p:spPr>
        <p:txBody>
          <a:bodyPr>
            <a:noAutofit/>
          </a:bodyPr>
          <a:lstStyle>
            <a:lvl1pPr marL="0" indent="0">
              <a:spcBef>
                <a:spcPts val="0"/>
              </a:spcBef>
              <a:buNone/>
              <a:defRPr sz="1400"/>
            </a:lvl1pPr>
          </a:lstStyle>
          <a:p>
            <a:pPr lvl="0"/>
            <a:endParaRPr lang="en-US" dirty="0"/>
          </a:p>
        </p:txBody>
      </p:sp>
      <p:sp>
        <p:nvSpPr>
          <p:cNvPr id="24" name="Shape 120">
            <a:extLst>
              <a:ext uri="{FF2B5EF4-FFF2-40B4-BE49-F238E27FC236}">
                <a16:creationId xmlns:a16="http://schemas.microsoft.com/office/drawing/2014/main" id="{E5E8DBD2-9640-4186-8B19-A550C71BFF9B}"/>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11" name="Shape 117">
            <a:extLst>
              <a:ext uri="{FF2B5EF4-FFF2-40B4-BE49-F238E27FC236}">
                <a16:creationId xmlns:a16="http://schemas.microsoft.com/office/drawing/2014/main" id="{5D14FA57-D270-E548-9D44-403A0A3638A5}"/>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2800" dirty="0">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77D0FC0B-B4E2-4F08-A440-4A27C0F3469F}"/>
              </a:ext>
            </a:extLst>
          </p:cNvPr>
          <p:cNvSpPr/>
          <p:nvPr userDrawn="1"/>
        </p:nvSpPr>
        <p:spPr>
          <a:xfrm>
            <a:off x="444322" y="3017113"/>
            <a:ext cx="192881" cy="192881"/>
          </a:xfrm>
          <a:prstGeom prst="flowChartConnector">
            <a:avLst/>
          </a:prstGeom>
          <a:noFill/>
          <a:ln w="19050" cmpd="sng">
            <a:solidFill>
              <a:schemeClr val="tx1"/>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7" name="Straight Connector 6">
            <a:extLst>
              <a:ext uri="{FF2B5EF4-FFF2-40B4-BE49-F238E27FC236}">
                <a16:creationId xmlns:a16="http://schemas.microsoft.com/office/drawing/2014/main" id="{E702D0D6-3A5E-44DA-B28D-0D94FD693862}"/>
              </a:ext>
            </a:extLst>
          </p:cNvPr>
          <p:cNvCxnSpPr/>
          <p:nvPr userDrawn="1"/>
        </p:nvCxnSpPr>
        <p:spPr>
          <a:xfrm>
            <a:off x="536477" y="3173633"/>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Flowchart: Connector 17">
            <a:extLst>
              <a:ext uri="{FF2B5EF4-FFF2-40B4-BE49-F238E27FC236}">
                <a16:creationId xmlns:a16="http://schemas.microsoft.com/office/drawing/2014/main" id="{E1154B51-CC54-4A9E-9084-573AD89889F0}"/>
              </a:ext>
            </a:extLst>
          </p:cNvPr>
          <p:cNvSpPr/>
          <p:nvPr userDrawn="1"/>
        </p:nvSpPr>
        <p:spPr>
          <a:xfrm>
            <a:off x="519573" y="3086376"/>
            <a:ext cx="45006" cy="45006"/>
          </a:xfrm>
          <a:prstGeom prst="flowChartConnector">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21" name="Straight Connector 20">
            <a:extLst>
              <a:ext uri="{FF2B5EF4-FFF2-40B4-BE49-F238E27FC236}">
                <a16:creationId xmlns:a16="http://schemas.microsoft.com/office/drawing/2014/main" id="{5F696658-9020-4933-A9CF-E69B39DBD33F}"/>
              </a:ext>
            </a:extLst>
          </p:cNvPr>
          <p:cNvCxnSpPr>
            <a:cxnSpLocks/>
          </p:cNvCxnSpPr>
          <p:nvPr userDrawn="1"/>
        </p:nvCxnSpPr>
        <p:spPr>
          <a:xfrm flipV="1">
            <a:off x="541617" y="3040452"/>
            <a:ext cx="0" cy="6429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Flowchart: Delay 24">
            <a:extLst>
              <a:ext uri="{FF2B5EF4-FFF2-40B4-BE49-F238E27FC236}">
                <a16:creationId xmlns:a16="http://schemas.microsoft.com/office/drawing/2014/main" id="{FC8902ED-D914-4197-AC2E-676B99BDCDBA}"/>
              </a:ext>
            </a:extLst>
          </p:cNvPr>
          <p:cNvSpPr/>
          <p:nvPr userDrawn="1"/>
        </p:nvSpPr>
        <p:spPr>
          <a:xfrm rot="16200000">
            <a:off x="526717" y="2970105"/>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9" name="Flowchart: Delay 28">
            <a:extLst>
              <a:ext uri="{FF2B5EF4-FFF2-40B4-BE49-F238E27FC236}">
                <a16:creationId xmlns:a16="http://schemas.microsoft.com/office/drawing/2014/main" id="{2DC8035E-BA5F-4275-9226-54D7C6B3E6C9}"/>
              </a:ext>
            </a:extLst>
          </p:cNvPr>
          <p:cNvSpPr/>
          <p:nvPr userDrawn="1"/>
        </p:nvSpPr>
        <p:spPr>
          <a:xfrm rot="13345484">
            <a:off x="436886" y="3005956"/>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2" name="Text Placeholder 15">
            <a:extLst>
              <a:ext uri="{FF2B5EF4-FFF2-40B4-BE49-F238E27FC236}">
                <a16:creationId xmlns:a16="http://schemas.microsoft.com/office/drawing/2014/main" id="{5077907F-2F55-4C94-B13C-AA916917802C}"/>
              </a:ext>
            </a:extLst>
          </p:cNvPr>
          <p:cNvSpPr>
            <a:spLocks noGrp="1"/>
          </p:cNvSpPr>
          <p:nvPr>
            <p:ph type="body" sz="quarter" idx="11"/>
          </p:nvPr>
        </p:nvSpPr>
        <p:spPr>
          <a:xfrm>
            <a:off x="647380" y="2991963"/>
            <a:ext cx="1719995" cy="423491"/>
          </a:xfrm>
          <a:prstGeom prst="rect">
            <a:avLst/>
          </a:prstGeom>
        </p:spPr>
        <p:txBody>
          <a:bodyPr>
            <a:noAutofit/>
          </a:bodyPr>
          <a:lstStyle>
            <a:lvl1pPr marL="0" indent="0">
              <a:buNone/>
              <a:defRPr sz="1400"/>
            </a:lvl1pPr>
          </a:lstStyle>
          <a:p>
            <a:pPr lvl="0"/>
            <a:endParaRPr lang="en-US" dirty="0"/>
          </a:p>
        </p:txBody>
      </p:sp>
      <p:pic>
        <p:nvPicPr>
          <p:cNvPr id="17" name="Picture 2">
            <a:extLst>
              <a:ext uri="{FF2B5EF4-FFF2-40B4-BE49-F238E27FC236}">
                <a16:creationId xmlns:a16="http://schemas.microsoft.com/office/drawing/2014/main" id="{03D2F078-B452-4331-B416-AB81BC6CA05F}"/>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5778" y="892035"/>
            <a:ext cx="1991597" cy="199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85115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5115"/>
            <a:ext cx="8229600" cy="742046"/>
          </a:xfrm>
          <a:prstGeom prst="rect">
            <a:avLst/>
          </a:prstGeom>
        </p:spPr>
        <p:txBody>
          <a:bodyPr vert="horz" lIns="91440" tIns="45720" rIns="91440" bIns="45720" rtlCol="0" anchor="ctr">
            <a:noAutofit/>
          </a:bodyPr>
          <a:lstStyle/>
          <a:p>
            <a:r>
              <a:rPr lang="en-US" dirty="0"/>
              <a:t>Arial (Headings) 28 pt. Font</a:t>
            </a:r>
          </a:p>
        </p:txBody>
      </p:sp>
      <p:sp>
        <p:nvSpPr>
          <p:cNvPr id="3" name="Text Placeholder 2"/>
          <p:cNvSpPr>
            <a:spLocks noGrp="1"/>
          </p:cNvSpPr>
          <p:nvPr>
            <p:ph type="body" idx="1"/>
          </p:nvPr>
        </p:nvSpPr>
        <p:spPr>
          <a:xfrm>
            <a:off x="457200" y="1600201"/>
            <a:ext cx="8229600" cy="307777"/>
          </a:xfrm>
          <a:prstGeom prst="rect">
            <a:avLst/>
          </a:prstGeom>
        </p:spPr>
        <p:txBody>
          <a:bodyPr vert="horz" lIns="91440" tIns="45720" rIns="91440" bIns="45720" rtlCol="0">
            <a:spAutoFit/>
          </a:bodyPr>
          <a:lstStyle/>
          <a:p>
            <a:pPr lvl="0"/>
            <a:r>
              <a:rPr lang="en-US" dirty="0"/>
              <a:t>Arial (Body) 14 pt. Font</a:t>
            </a:r>
          </a:p>
        </p:txBody>
      </p:sp>
      <p:pic>
        <p:nvPicPr>
          <p:cNvPr id="5" name="pasted-image.pdf">
            <a:extLst>
              <a:ext uri="{FF2B5EF4-FFF2-40B4-BE49-F238E27FC236}">
                <a16:creationId xmlns:a16="http://schemas.microsoft.com/office/drawing/2014/main" id="{53FAD417-4751-43E4-8602-8683639FD886}"/>
              </a:ext>
            </a:extLst>
          </p:cNvPr>
          <p:cNvPicPr>
            <a:picLocks noChangeAspect="1"/>
          </p:cNvPicPr>
          <p:nvPr userDrawn="1"/>
        </p:nvPicPr>
        <p:blipFill>
          <a:blip r:embed="rId27"/>
          <a:stretch>
            <a:fillRect/>
          </a:stretch>
        </p:blipFill>
        <p:spPr>
          <a:xfrm>
            <a:off x="142802" y="6409997"/>
            <a:ext cx="696007" cy="245260"/>
          </a:xfrm>
          <a:prstGeom prst="rect">
            <a:avLst/>
          </a:prstGeom>
          <a:ln w="12700">
            <a:miter lim="400000"/>
          </a:ln>
        </p:spPr>
      </p:pic>
      <p:pic>
        <p:nvPicPr>
          <p:cNvPr id="7" name="Picture 6" descr="Logo&#10;&#10;Description automatically generated">
            <a:extLst>
              <a:ext uri="{FF2B5EF4-FFF2-40B4-BE49-F238E27FC236}">
                <a16:creationId xmlns:a16="http://schemas.microsoft.com/office/drawing/2014/main" id="{E8AC484F-78F6-4363-BBA9-01D66DA9DE94}"/>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267897" y="6409997"/>
            <a:ext cx="733301" cy="427132"/>
          </a:xfrm>
          <a:prstGeom prst="rect">
            <a:avLst/>
          </a:prstGeom>
        </p:spPr>
      </p:pic>
    </p:spTree>
    <p:extLst>
      <p:ext uri="{BB962C8B-B14F-4D97-AF65-F5344CB8AC3E}">
        <p14:creationId xmlns:p14="http://schemas.microsoft.com/office/powerpoint/2010/main" val="132504242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Lst>
  <p:txStyles>
    <p:titleStyle>
      <a:lvl1pPr algn="l" defTabSz="457177" rtl="0" eaLnBrk="1" latinLnBrk="0" hangingPunct="1">
        <a:spcBef>
          <a:spcPct val="0"/>
        </a:spcBef>
        <a:buNone/>
        <a:defRPr sz="2800" kern="1200">
          <a:solidFill>
            <a:schemeClr val="tx1"/>
          </a:solidFill>
          <a:latin typeface="+mj-lt"/>
          <a:ea typeface="+mj-ea"/>
          <a:cs typeface="+mj-cs"/>
        </a:defRPr>
      </a:lvl1pPr>
    </p:titleStyle>
    <p:bodyStyle>
      <a:lvl1pPr marL="0" indent="0" algn="l" defTabSz="457177" rtl="0" eaLnBrk="1" latinLnBrk="0" hangingPunct="1">
        <a:spcBef>
          <a:spcPct val="20000"/>
        </a:spcBef>
        <a:buFont typeface="Arial"/>
        <a:buNone/>
        <a:defRPr sz="1400" kern="1200">
          <a:solidFill>
            <a:schemeClr val="tx1"/>
          </a:solidFill>
          <a:latin typeface="+mn-lt"/>
          <a:ea typeface="+mn-ea"/>
          <a:cs typeface="+mn-cs"/>
        </a:defRPr>
      </a:lvl1pPr>
      <a:lvl2pPr marL="742912" indent="-285736" algn="l" defTabSz="457177" rtl="0" eaLnBrk="1" latinLnBrk="0" hangingPunct="1">
        <a:spcBef>
          <a:spcPct val="20000"/>
        </a:spcBef>
        <a:buFont typeface="Arial"/>
        <a:buChar char="–"/>
        <a:defRPr sz="2000" kern="1200">
          <a:solidFill>
            <a:sysClr val="windowText" lastClr="000000"/>
          </a:solidFill>
          <a:latin typeface="+mn-lt"/>
          <a:ea typeface="+mn-ea"/>
          <a:cs typeface="+mn-cs"/>
        </a:defRPr>
      </a:lvl2pPr>
      <a:lvl3pPr marL="1142942" indent="-228588" algn="l" defTabSz="457177" rtl="0" eaLnBrk="1" latinLnBrk="0" hangingPunct="1">
        <a:spcBef>
          <a:spcPct val="20000"/>
        </a:spcBef>
        <a:buFont typeface="Arial"/>
        <a:buChar char="•"/>
        <a:defRPr sz="2000" kern="1200">
          <a:solidFill>
            <a:sysClr val="windowText" lastClr="000000"/>
          </a:solidFill>
          <a:latin typeface="+mn-lt"/>
          <a:ea typeface="+mn-ea"/>
          <a:cs typeface="+mn-cs"/>
        </a:defRPr>
      </a:lvl3pPr>
      <a:lvl4pPr marL="1600118" indent="-228588" algn="l" defTabSz="457177" rtl="0" eaLnBrk="1" latinLnBrk="0" hangingPunct="1">
        <a:spcBef>
          <a:spcPct val="20000"/>
        </a:spcBef>
        <a:buFont typeface="Arial"/>
        <a:buChar char="–"/>
        <a:defRPr sz="2000" kern="1200">
          <a:solidFill>
            <a:sysClr val="windowText" lastClr="000000"/>
          </a:solidFill>
          <a:latin typeface="+mn-lt"/>
          <a:ea typeface="+mn-ea"/>
          <a:cs typeface="+mn-cs"/>
        </a:defRPr>
      </a:lvl4pPr>
      <a:lvl5pPr marL="2057295" indent="-228588" algn="l" defTabSz="457177" rtl="0" eaLnBrk="1" latinLnBrk="0" hangingPunct="1">
        <a:spcBef>
          <a:spcPct val="20000"/>
        </a:spcBef>
        <a:buFont typeface="Arial"/>
        <a:buChar char="»"/>
        <a:defRPr sz="2000" kern="1200">
          <a:solidFill>
            <a:sysClr val="windowText" lastClr="000000"/>
          </a:solidFill>
          <a:latin typeface="+mn-lt"/>
          <a:ea typeface="+mn-ea"/>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22.jpeg"/><Relationship Id="rId4" Type="http://schemas.openxmlformats.org/officeDocument/2006/relationships/image" Target="../media/image20.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5.xml"/><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6.xml"/><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7.xml"/><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8.xml"/><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9.xml"/><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0.xml"/><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1.xml"/><Relationship Id="rId1" Type="http://schemas.openxmlformats.org/officeDocument/2006/relationships/slideLayout" Target="../slideLayouts/slideLayout23.xml"/></Relationships>
</file>

<file path=ppt/slides/_rels/slide10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2.xml"/><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3.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22.jpeg"/><Relationship Id="rId5" Type="http://schemas.openxmlformats.org/officeDocument/2006/relationships/image" Target="../media/image23.jpeg"/><Relationship Id="rId4" Type="http://schemas.openxmlformats.org/officeDocument/2006/relationships/image" Target="../media/image20.jpeg"/></Relationships>
</file>

<file path=ppt/slides/_rels/slide11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4.xml"/><Relationship Id="rId1" Type="http://schemas.openxmlformats.org/officeDocument/2006/relationships/slideLayout" Target="../slideLayouts/slideLayout23.xml"/><Relationship Id="rId4" Type="http://schemas.openxmlformats.org/officeDocument/2006/relationships/image" Target="../media/image95.png"/></Relationships>
</file>

<file path=ppt/slides/_rels/slide11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5.xml"/><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8.xml"/><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9.xml"/><Relationship Id="rId1" Type="http://schemas.openxmlformats.org/officeDocument/2006/relationships/slideLayout" Target="../slideLayouts/slideLayout23.xml"/><Relationship Id="rId5" Type="http://schemas.openxmlformats.org/officeDocument/2006/relationships/image" Target="../media/image100.jpeg"/><Relationship Id="rId4" Type="http://schemas.openxmlformats.org/officeDocument/2006/relationships/image" Target="../media/image99.jpeg"/></Relationships>
</file>

<file path=ppt/slides/_rels/slide116.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12" Type="http://schemas.openxmlformats.org/officeDocument/2006/relationships/image" Target="../media/image110.png"/><Relationship Id="rId2" Type="http://schemas.openxmlformats.org/officeDocument/2006/relationships/notesSlide" Target="../notesSlides/notesSlide100.xml"/><Relationship Id="rId1" Type="http://schemas.openxmlformats.org/officeDocument/2006/relationships/slideLayout" Target="../slideLayouts/slideLayout24.xml"/><Relationship Id="rId6" Type="http://schemas.openxmlformats.org/officeDocument/2006/relationships/image" Target="../media/image104.jpeg"/><Relationship Id="rId11" Type="http://schemas.openxmlformats.org/officeDocument/2006/relationships/image" Target="../media/image109.jpeg"/><Relationship Id="rId5" Type="http://schemas.openxmlformats.org/officeDocument/2006/relationships/image" Target="../media/image103.jpeg"/><Relationship Id="rId10" Type="http://schemas.openxmlformats.org/officeDocument/2006/relationships/image" Target="../media/image108.jpeg"/><Relationship Id="rId4" Type="http://schemas.openxmlformats.org/officeDocument/2006/relationships/image" Target="../media/image102.jpeg"/><Relationship Id="rId9" Type="http://schemas.openxmlformats.org/officeDocument/2006/relationships/image" Target="../media/image107.jpeg"/></Relationships>
</file>

<file path=ppt/slides/_rels/slide117.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11.png"/><Relationship Id="rId2" Type="http://schemas.openxmlformats.org/officeDocument/2006/relationships/notesSlide" Target="../notesSlides/notesSlide101.xml"/><Relationship Id="rId1" Type="http://schemas.openxmlformats.org/officeDocument/2006/relationships/slideLayout" Target="../slideLayouts/slideLayout23.xml"/><Relationship Id="rId6" Type="http://schemas.openxmlformats.org/officeDocument/2006/relationships/image" Target="../media/image110.png"/><Relationship Id="rId5" Type="http://schemas.openxmlformats.org/officeDocument/2006/relationships/image" Target="../media/image100.jpeg"/><Relationship Id="rId4" Type="http://schemas.openxmlformats.org/officeDocument/2006/relationships/image" Target="../media/image99.jpeg"/></Relationships>
</file>

<file path=ppt/slides/_rels/slide118.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12" Type="http://schemas.openxmlformats.org/officeDocument/2006/relationships/image" Target="../media/image112.png"/><Relationship Id="rId2" Type="http://schemas.openxmlformats.org/officeDocument/2006/relationships/notesSlide" Target="../notesSlides/notesSlide102.xml"/><Relationship Id="rId1" Type="http://schemas.openxmlformats.org/officeDocument/2006/relationships/slideLayout" Target="../slideLayouts/slideLayout24.xml"/><Relationship Id="rId6" Type="http://schemas.openxmlformats.org/officeDocument/2006/relationships/image" Target="../media/image104.jpeg"/><Relationship Id="rId11" Type="http://schemas.openxmlformats.org/officeDocument/2006/relationships/image" Target="../media/image109.jpeg"/><Relationship Id="rId5" Type="http://schemas.openxmlformats.org/officeDocument/2006/relationships/image" Target="../media/image103.jpeg"/><Relationship Id="rId10" Type="http://schemas.openxmlformats.org/officeDocument/2006/relationships/image" Target="../media/image108.jpeg"/><Relationship Id="rId4" Type="http://schemas.openxmlformats.org/officeDocument/2006/relationships/image" Target="../media/image102.jpeg"/><Relationship Id="rId9" Type="http://schemas.openxmlformats.org/officeDocument/2006/relationships/image" Target="../media/image107.jpeg"/></Relationships>
</file>

<file path=ppt/slides/_rels/slide11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3.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2.jpeg"/><Relationship Id="rId5" Type="http://schemas.openxmlformats.org/officeDocument/2006/relationships/image" Target="../media/image23.jpeg"/><Relationship Id="rId4" Type="http://schemas.openxmlformats.org/officeDocument/2006/relationships/image" Target="../media/image20.jpeg"/></Relationships>
</file>

<file path=ppt/slides/_rels/slide1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4.xml"/><Relationship Id="rId1" Type="http://schemas.openxmlformats.org/officeDocument/2006/relationships/slideLayout" Target="../slideLayouts/slideLayout2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5.xml"/></Relationships>
</file>

<file path=ppt/slides/_rels/slide12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07.xml"/><Relationship Id="rId1" Type="http://schemas.openxmlformats.org/officeDocument/2006/relationships/slideLayout" Target="../slideLayouts/slideLayout2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22.jpeg"/><Relationship Id="rId5" Type="http://schemas.openxmlformats.org/officeDocument/2006/relationships/image" Target="../media/image23.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22.jpeg"/><Relationship Id="rId5" Type="http://schemas.openxmlformats.org/officeDocument/2006/relationships/image" Target="../media/image23.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22.jpeg"/><Relationship Id="rId5" Type="http://schemas.openxmlformats.org/officeDocument/2006/relationships/image" Target="../media/image23.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22.jpeg"/><Relationship Id="rId5" Type="http://schemas.openxmlformats.org/officeDocument/2006/relationships/image" Target="../media/image23.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22.jpeg"/><Relationship Id="rId5" Type="http://schemas.openxmlformats.org/officeDocument/2006/relationships/image" Target="../media/image23.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image" Target="../media/image40.jpe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33.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9.xml"/><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53.jpg"/></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3.xml"/><Relationship Id="rId5" Type="http://schemas.openxmlformats.org/officeDocument/2006/relationships/image" Target="../media/image59.png"/><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23.xml"/><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2.xml"/><Relationship Id="rId1" Type="http://schemas.openxmlformats.org/officeDocument/2006/relationships/slideLayout" Target="../slideLayouts/slideLayout2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24.xml"/><Relationship Id="rId6" Type="http://schemas.openxmlformats.org/officeDocument/2006/relationships/image" Target="../media/image72.jpg"/><Relationship Id="rId5" Type="http://schemas.openxmlformats.org/officeDocument/2006/relationships/image" Target="../media/image71.jpeg"/><Relationship Id="rId4" Type="http://schemas.openxmlformats.org/officeDocument/2006/relationships/image" Target="../media/image70.jpeg"/></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24.xml"/><Relationship Id="rId4" Type="http://schemas.openxmlformats.org/officeDocument/2006/relationships/image" Target="../media/image74.jpg"/></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6.xml"/><Relationship Id="rId1" Type="http://schemas.openxmlformats.org/officeDocument/2006/relationships/slideLayout" Target="../slideLayouts/slideLayout2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74.jpg"/><Relationship Id="rId2" Type="http://schemas.openxmlformats.org/officeDocument/2006/relationships/notesSlide" Target="../notesSlides/notesSlide57.xml"/><Relationship Id="rId1" Type="http://schemas.openxmlformats.org/officeDocument/2006/relationships/slideLayout" Target="../slideLayouts/slideLayout24.xml"/><Relationship Id="rId6" Type="http://schemas.openxmlformats.org/officeDocument/2006/relationships/image" Target="../media/image75.jpeg"/><Relationship Id="rId5" Type="http://schemas.openxmlformats.org/officeDocument/2006/relationships/image" Target="../media/image78.jpeg"/><Relationship Id="rId4" Type="http://schemas.openxmlformats.org/officeDocument/2006/relationships/image" Target="../media/image77.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2.png"/><Relationship Id="rId4" Type="http://schemas.openxmlformats.org/officeDocument/2006/relationships/notesSlide" Target="../notesSlides/notesSlide63.xml"/></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4.png"/><Relationship Id="rId4" Type="http://schemas.openxmlformats.org/officeDocument/2006/relationships/notesSlide" Target="../notesSlides/notesSlide65.xml"/></Relationships>
</file>

<file path=ppt/slides/_rels/slide7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6.xml"/><Relationship Id="rId1" Type="http://schemas.openxmlformats.org/officeDocument/2006/relationships/slideLayout" Target="../slideLayouts/slideLayout23.xml"/><Relationship Id="rId4" Type="http://schemas.openxmlformats.org/officeDocument/2006/relationships/image" Target="../media/image86.jpeg"/></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7.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9.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0.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24.xml"/><Relationship Id="rId5" Type="http://schemas.openxmlformats.org/officeDocument/2006/relationships/image" Target="../media/image57.png"/><Relationship Id="rId4" Type="http://schemas.openxmlformats.org/officeDocument/2006/relationships/image" Target="../media/image12.png"/></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4.xml"/><Relationship Id="rId1" Type="http://schemas.openxmlformats.org/officeDocument/2006/relationships/slideLayout" Target="../slideLayouts/slideLayout24.xml"/><Relationship Id="rId4" Type="http://schemas.openxmlformats.org/officeDocument/2006/relationships/image" Target="../media/image91.png"/></Relationships>
</file>

<file path=ppt/slides/_rels/slide8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5.xml"/><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22.jpeg"/></Relationships>
</file>

<file path=ppt/slides/_rels/slide9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7.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8.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1.xml"/><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4.png"/><Relationship Id="rId2" Type="http://schemas.openxmlformats.org/officeDocument/2006/relationships/notesSlide" Target="../notesSlides/notesSlide82.xml"/><Relationship Id="rId1" Type="http://schemas.openxmlformats.org/officeDocument/2006/relationships/slideLayout" Target="../slideLayouts/slideLayout24.xml"/><Relationship Id="rId6" Type="http://schemas.openxmlformats.org/officeDocument/2006/relationships/image" Target="../media/image720.png"/><Relationship Id="rId4" Type="http://schemas.openxmlformats.org/officeDocument/2006/relationships/customXml" Target="../ink/ink1.xml"/></Relationships>
</file>

<file path=ppt/slides/_rels/slide9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3.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231C7E-6CE8-F845-BCE6-44ACC1A2292C}"/>
              </a:ext>
            </a:extLst>
          </p:cNvPr>
          <p:cNvSpPr/>
          <p:nvPr/>
        </p:nvSpPr>
        <p:spPr>
          <a:xfrm>
            <a:off x="8229600" y="5943600"/>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t="3889"/>
          <a:stretch/>
        </p:blipFill>
        <p:spPr>
          <a:xfrm>
            <a:off x="2013125" y="0"/>
            <a:ext cx="5162588" cy="4888589"/>
          </a:xfrm>
          <a:prstGeom prst="rect">
            <a:avLst/>
          </a:prstGeom>
        </p:spPr>
      </p:pic>
      <p:sp>
        <p:nvSpPr>
          <p:cNvPr id="3" name="TextBox 2"/>
          <p:cNvSpPr txBox="1"/>
          <p:nvPr/>
        </p:nvSpPr>
        <p:spPr>
          <a:xfrm>
            <a:off x="0" y="4842050"/>
            <a:ext cx="9143999" cy="903132"/>
          </a:xfrm>
          <a:prstGeom prst="rect">
            <a:avLst/>
          </a:prstGeom>
          <a:solidFill>
            <a:srgbClr val="FFC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3600" dirty="0">
                <a:latin typeface="Arial" panose="020B0604020202020204" pitchFamily="34" charset="0"/>
                <a:cs typeface="Arial" panose="020B0604020202020204" pitchFamily="34" charset="0"/>
              </a:rPr>
              <a:t>Continent Formation</a:t>
            </a:r>
          </a:p>
          <a:p>
            <a:pPr algn="ctr" defTabSz="410751" hangingPunct="0"/>
            <a:r>
              <a:rPr lang="en-US" dirty="0">
                <a:latin typeface="Arial" panose="020B0604020202020204" pitchFamily="34" charset="0"/>
                <a:cs typeface="Arial" panose="020B0604020202020204" pitchFamily="34" charset="0"/>
              </a:rPr>
              <a:t>Question</a:t>
            </a:r>
            <a:endParaRPr lang="en-US" sz="3600" dirty="0">
              <a:latin typeface="Arial" panose="020B0604020202020204" pitchFamily="34" charset="0"/>
              <a:cs typeface="Arial" panose="020B0604020202020204" pitchFamily="34" charset="0"/>
              <a:sym typeface="Helvetica Light"/>
            </a:endParaRPr>
          </a:p>
        </p:txBody>
      </p:sp>
      <p:sp>
        <p:nvSpPr>
          <p:cNvPr id="6" name="TextBox 5"/>
          <p:cNvSpPr txBox="1"/>
          <p:nvPr/>
        </p:nvSpPr>
        <p:spPr>
          <a:xfrm>
            <a:off x="7097274" y="6479901"/>
            <a:ext cx="1950970" cy="2568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200" i="1" dirty="0">
                <a:solidFill>
                  <a:schemeClr val="bg1">
                    <a:lumMod val="65000"/>
                  </a:schemeClr>
                </a:solidFill>
                <a:latin typeface="Arial" panose="020B0604020202020204" pitchFamily="34" charset="0"/>
                <a:cs typeface="Arial" panose="020B0604020202020204" pitchFamily="34" charset="0"/>
              </a:rPr>
              <a:t>CF version August 2021</a:t>
            </a:r>
            <a:endParaRPr lang="en-US" sz="1200" dirty="0">
              <a:solidFill>
                <a:schemeClr val="bg1">
                  <a:lumMod val="65000"/>
                </a:schemeClr>
              </a:solidFill>
              <a:latin typeface="Arial" panose="020B0604020202020204" pitchFamily="34" charset="0"/>
              <a:cs typeface="Arial" panose="020B0604020202020204" pitchFamily="34" charset="0"/>
              <a:sym typeface="Helvetica Light"/>
            </a:endParaRPr>
          </a:p>
        </p:txBody>
      </p:sp>
      <p:pic>
        <p:nvPicPr>
          <p:cNvPr id="5" name="Picture 2" descr="Planet Earth">
            <a:extLst>
              <a:ext uri="{FF2B5EF4-FFF2-40B4-BE49-F238E27FC236}">
                <a16:creationId xmlns:a16="http://schemas.microsoft.com/office/drawing/2014/main" id="{AECFC680-D5B2-4143-A7DD-792AA18DCAFE}"/>
              </a:ext>
            </a:extLst>
          </p:cNvPr>
          <p:cNvPicPr>
            <a:picLocks noChangeAspect="1" noChangeArrowheads="1"/>
          </p:cNvPicPr>
          <p:nvPr/>
        </p:nvPicPr>
        <p:blipFill>
          <a:blip r:embed="rId3" cstate="screen">
            <a:clrChange>
              <a:clrFrom>
                <a:srgbClr val="000000"/>
              </a:clrFrom>
              <a:clrTo>
                <a:srgbClr val="00000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2646633" y="424651"/>
            <a:ext cx="3850732" cy="3850732"/>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22377" y="1308503"/>
            <a:ext cx="2744084" cy="1598367"/>
          </a:xfrm>
          <a:prstGeom prst="rect">
            <a:avLst/>
          </a:prstGeom>
        </p:spPr>
      </p:pic>
      <p:sp>
        <p:nvSpPr>
          <p:cNvPr id="9" name="TextBox 8"/>
          <p:cNvSpPr txBox="1"/>
          <p:nvPr/>
        </p:nvSpPr>
        <p:spPr>
          <a:xfrm>
            <a:off x="5816685" y="4359474"/>
            <a:ext cx="764865" cy="400110"/>
          </a:xfrm>
          <a:prstGeom prst="rect">
            <a:avLst/>
          </a:prstGeom>
          <a:noFill/>
        </p:spPr>
        <p:txBody>
          <a:bodyPr wrap="square" rtlCol="0">
            <a:spAutoFit/>
          </a:bodyPr>
          <a:lstStyle/>
          <a:p>
            <a:r>
              <a:rPr lang="en-US" sz="2000" b="1" dirty="0">
                <a:solidFill>
                  <a:srgbClr val="FFCF00"/>
                </a:solidFill>
                <a:latin typeface="Arial" panose="020B0604020202020204" pitchFamily="34" charset="0"/>
                <a:cs typeface="Arial" panose="020B0604020202020204" pitchFamily="34" charset="0"/>
              </a:rPr>
              <a:t>CF</a:t>
            </a:r>
            <a:endParaRPr lang="en-US" sz="2000" b="1" baseline="-25000" dirty="0">
              <a:solidFill>
                <a:srgbClr val="FFC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3212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628650" y="5128682"/>
            <a:ext cx="7886700" cy="1121764"/>
          </a:xfrm>
        </p:spPr>
        <p:txBody>
          <a:bodyPr>
            <a:normAutofit fontScale="92500"/>
          </a:bodyPr>
          <a:lstStyle/>
          <a:p>
            <a:pPr marL="0" indent="0">
              <a:lnSpc>
                <a:spcPct val="110000"/>
              </a:lnSpc>
              <a:spcBef>
                <a:spcPts val="0"/>
              </a:spcBef>
              <a:buNone/>
            </a:pPr>
            <a:r>
              <a:rPr lang="en-US" sz="2400" dirty="0"/>
              <a:t>When Earth cooled enough, water vapor in the atmosphere turned into a liquid which fell to Earth and formed the oceans.</a:t>
            </a:r>
          </a:p>
          <a:p>
            <a:endParaRPr lang="en-US" dirty="0"/>
          </a:p>
        </p:txBody>
      </p:sp>
      <p:sp>
        <p:nvSpPr>
          <p:cNvPr id="5" name="TextBox 4">
            <a:extLst>
              <a:ext uri="{FF2B5EF4-FFF2-40B4-BE49-F238E27FC236}">
                <a16:creationId xmlns:a16="http://schemas.microsoft.com/office/drawing/2014/main" id="{34E99F29-A9AE-441C-8F35-BC71B38D7B7A}"/>
              </a:ext>
            </a:extLst>
          </p:cNvPr>
          <p:cNvSpPr txBox="1"/>
          <p:nvPr/>
        </p:nvSpPr>
        <p:spPr>
          <a:xfrm>
            <a:off x="3758400" y="354469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Geosphere</a:t>
            </a:r>
          </a:p>
        </p:txBody>
      </p:sp>
      <p:cxnSp>
        <p:nvCxnSpPr>
          <p:cNvPr id="13" name="Straight Arrow Connector 12">
            <a:extLst>
              <a:ext uri="{FF2B5EF4-FFF2-40B4-BE49-F238E27FC236}">
                <a16:creationId xmlns:a16="http://schemas.microsoft.com/office/drawing/2014/main" id="{C148584C-A740-4C9D-AD36-7B25AD61C090}"/>
              </a:ext>
            </a:extLst>
          </p:cNvPr>
          <p:cNvCxnSpPr>
            <a:cxnSpLocks/>
            <a:stCxn id="5" idx="0"/>
          </p:cNvCxnSpPr>
          <p:nvPr/>
        </p:nvCxnSpPr>
        <p:spPr>
          <a:xfrm flipH="1" flipV="1">
            <a:off x="4635629" y="2799901"/>
            <a:ext cx="2971" cy="74479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Connector: Curved 17">
            <a:extLst>
              <a:ext uri="{FF2B5EF4-FFF2-40B4-BE49-F238E27FC236}">
                <a16:creationId xmlns:a16="http://schemas.microsoft.com/office/drawing/2014/main" id="{7393861A-EF55-42DD-BF94-6E88A9157C2C}"/>
              </a:ext>
            </a:extLst>
          </p:cNvPr>
          <p:cNvCxnSpPr>
            <a:cxnSpLocks/>
          </p:cNvCxnSpPr>
          <p:nvPr/>
        </p:nvCxnSpPr>
        <p:spPr>
          <a:xfrm rot="10800000" flipV="1">
            <a:off x="2102400" y="1836816"/>
            <a:ext cx="1666800" cy="878628"/>
          </a:xfrm>
          <a:prstGeom prst="curvedConnector2">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19" name="Picture 18" descr="A picture containing text, nature, painting&#10;&#10;Description automatically generated">
            <a:extLst>
              <a:ext uri="{FF2B5EF4-FFF2-40B4-BE49-F238E27FC236}">
                <a16:creationId xmlns:a16="http://schemas.microsoft.com/office/drawing/2014/main" id="{539DD2B6-BC55-4E8A-A629-98CA69BC33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2171" y="3968389"/>
            <a:ext cx="1757429" cy="755463"/>
          </a:xfrm>
          <a:prstGeom prst="rect">
            <a:avLst/>
          </a:prstGeom>
        </p:spPr>
      </p:pic>
      <p:pic>
        <p:nvPicPr>
          <p:cNvPr id="11" name="Picture 10" descr="A picture containing text, nature, painting&#10;&#10;Description automatically generated">
            <a:extLst>
              <a:ext uri="{FF2B5EF4-FFF2-40B4-BE49-F238E27FC236}">
                <a16:creationId xmlns:a16="http://schemas.microsoft.com/office/drawing/2014/main" id="{274DA956-BB35-6243-968F-4CCC8559E3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5286" y="3968389"/>
            <a:ext cx="1757429" cy="755463"/>
          </a:xfrm>
          <a:prstGeom prst="rect">
            <a:avLst/>
          </a:prstGeom>
        </p:spPr>
      </p:pic>
      <p:sp>
        <p:nvSpPr>
          <p:cNvPr id="12" name="TextBox 11">
            <a:extLst>
              <a:ext uri="{FF2B5EF4-FFF2-40B4-BE49-F238E27FC236}">
                <a16:creationId xmlns:a16="http://schemas.microsoft.com/office/drawing/2014/main" id="{21D1F066-36BF-944F-97BD-340AC70C93BA}"/>
              </a:ext>
            </a:extLst>
          </p:cNvPr>
          <p:cNvSpPr txBox="1"/>
          <p:nvPr/>
        </p:nvSpPr>
        <p:spPr>
          <a:xfrm>
            <a:off x="3763800" y="354469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Geosphere</a:t>
            </a:r>
          </a:p>
        </p:txBody>
      </p:sp>
      <p:sp>
        <p:nvSpPr>
          <p:cNvPr id="14" name="TextBox 13">
            <a:extLst>
              <a:ext uri="{FF2B5EF4-FFF2-40B4-BE49-F238E27FC236}">
                <a16:creationId xmlns:a16="http://schemas.microsoft.com/office/drawing/2014/main" id="{E94FE945-F646-EC44-BEF8-22C4BD2DAF2D}"/>
              </a:ext>
            </a:extLst>
          </p:cNvPr>
          <p:cNvSpPr txBox="1"/>
          <p:nvPr/>
        </p:nvSpPr>
        <p:spPr>
          <a:xfrm>
            <a:off x="1221928" y="2715445"/>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Hydrosphere</a:t>
            </a:r>
          </a:p>
        </p:txBody>
      </p:sp>
      <p:pic>
        <p:nvPicPr>
          <p:cNvPr id="15" name="Picture 14" descr="A body of water with waves&#10;&#10;Description automatically generated with medium confidence">
            <a:extLst>
              <a:ext uri="{FF2B5EF4-FFF2-40B4-BE49-F238E27FC236}">
                <a16:creationId xmlns:a16="http://schemas.microsoft.com/office/drawing/2014/main" id="{1CD9F9FC-431A-0D40-AB75-C6F6A77F9B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7800" y="3143470"/>
            <a:ext cx="1788656" cy="767137"/>
          </a:xfrm>
          <a:prstGeom prst="rect">
            <a:avLst/>
          </a:prstGeom>
        </p:spPr>
      </p:pic>
      <p:pic>
        <p:nvPicPr>
          <p:cNvPr id="16" name="Picture 15" descr="Blue sky with white clouds&#10;&#10;Description automatically generated with medium confidence">
            <a:extLst>
              <a:ext uri="{FF2B5EF4-FFF2-40B4-BE49-F238E27FC236}">
                <a16:creationId xmlns:a16="http://schemas.microsoft.com/office/drawing/2014/main" id="{B2668CAE-F8B0-4249-B859-61DAB5D266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62314" y="2032763"/>
            <a:ext cx="1760400" cy="767138"/>
          </a:xfrm>
          <a:prstGeom prst="rect">
            <a:avLst/>
          </a:prstGeom>
        </p:spPr>
      </p:pic>
      <p:sp>
        <p:nvSpPr>
          <p:cNvPr id="21" name="TextBox 20">
            <a:extLst>
              <a:ext uri="{FF2B5EF4-FFF2-40B4-BE49-F238E27FC236}">
                <a16:creationId xmlns:a16="http://schemas.microsoft.com/office/drawing/2014/main" id="{27881925-F366-8849-AED1-D89AB288CF33}"/>
              </a:ext>
            </a:extLst>
          </p:cNvPr>
          <p:cNvSpPr txBox="1"/>
          <p:nvPr/>
        </p:nvSpPr>
        <p:spPr>
          <a:xfrm>
            <a:off x="3762314" y="1629067"/>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Atmosphere</a:t>
            </a:r>
          </a:p>
        </p:txBody>
      </p:sp>
    </p:spTree>
    <p:extLst>
      <p:ext uri="{BB962C8B-B14F-4D97-AF65-F5344CB8AC3E}">
        <p14:creationId xmlns:p14="http://schemas.microsoft.com/office/powerpoint/2010/main" val="28581894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EC9E1C-5DA4-4B5C-BE8F-33329C0A0AB8}"/>
              </a:ext>
            </a:extLst>
          </p:cNvPr>
          <p:cNvSpPr/>
          <p:nvPr/>
        </p:nvSpPr>
        <p:spPr>
          <a:xfrm>
            <a:off x="2789249" y="1091753"/>
            <a:ext cx="2355111" cy="4420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8DE90531-0A49-4742-9185-5C3ADD835777}"/>
              </a:ext>
            </a:extLst>
          </p:cNvPr>
          <p:cNvSpPr txBox="1"/>
          <p:nvPr/>
        </p:nvSpPr>
        <p:spPr>
          <a:xfrm>
            <a:off x="3815290" y="1091752"/>
            <a:ext cx="1387549" cy="507831"/>
          </a:xfrm>
          <a:prstGeom prst="rect">
            <a:avLst/>
          </a:prstGeom>
          <a:noFill/>
          <a:ln>
            <a:noFill/>
          </a:ln>
        </p:spPr>
        <p:txBody>
          <a:bodyPr wrap="square" rtlCol="0">
            <a:spAutoFit/>
          </a:bodyPr>
          <a:lstStyle/>
          <a:p>
            <a:r>
              <a:rPr lang="en-US" sz="1350" dirty="0"/>
              <a:t>Continental Crust</a:t>
            </a:r>
          </a:p>
        </p:txBody>
      </p:sp>
      <p:cxnSp>
        <p:nvCxnSpPr>
          <p:cNvPr id="4" name="Straight Arrow Connector 3">
            <a:extLst>
              <a:ext uri="{FF2B5EF4-FFF2-40B4-BE49-F238E27FC236}">
                <a16:creationId xmlns:a16="http://schemas.microsoft.com/office/drawing/2014/main" id="{CCF4DBDE-3D95-4F8A-A10F-1665F1877CAD}"/>
              </a:ext>
            </a:extLst>
          </p:cNvPr>
          <p:cNvCxnSpPr>
            <a:cxnSpLocks/>
          </p:cNvCxnSpPr>
          <p:nvPr/>
        </p:nvCxnSpPr>
        <p:spPr>
          <a:xfrm flipH="1">
            <a:off x="3044429" y="1251516"/>
            <a:ext cx="70174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34CB1A2A-8964-4FFD-B494-85A7359F1173}"/>
              </a:ext>
            </a:extLst>
          </p:cNvPr>
          <p:cNvSpPr/>
          <p:nvPr/>
        </p:nvSpPr>
        <p:spPr>
          <a:xfrm>
            <a:off x="317179" y="1533771"/>
            <a:ext cx="4885660" cy="10309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MAGMA</a:t>
            </a:r>
          </a:p>
        </p:txBody>
      </p:sp>
      <p:sp>
        <p:nvSpPr>
          <p:cNvPr id="6" name="Rectangle 5">
            <a:extLst>
              <a:ext uri="{FF2B5EF4-FFF2-40B4-BE49-F238E27FC236}">
                <a16:creationId xmlns:a16="http://schemas.microsoft.com/office/drawing/2014/main" id="{539B9169-D110-45F6-8A99-483D0746929D}"/>
              </a:ext>
            </a:extLst>
          </p:cNvPr>
          <p:cNvSpPr/>
          <p:nvPr/>
        </p:nvSpPr>
        <p:spPr>
          <a:xfrm>
            <a:off x="375658" y="1299077"/>
            <a:ext cx="2312582" cy="4420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E62F6BCC-A488-4FCB-BBD8-FCE8AE53F262}"/>
              </a:ext>
            </a:extLst>
          </p:cNvPr>
          <p:cNvSpPr txBox="1"/>
          <p:nvPr/>
        </p:nvSpPr>
        <p:spPr>
          <a:xfrm>
            <a:off x="418188" y="1299076"/>
            <a:ext cx="1387549" cy="300082"/>
          </a:xfrm>
          <a:prstGeom prst="rect">
            <a:avLst/>
          </a:prstGeom>
          <a:noFill/>
          <a:ln>
            <a:noFill/>
          </a:ln>
        </p:spPr>
        <p:txBody>
          <a:bodyPr wrap="square" rtlCol="0">
            <a:spAutoFit/>
          </a:bodyPr>
          <a:lstStyle/>
          <a:p>
            <a:r>
              <a:rPr lang="en-US" sz="1350" dirty="0"/>
              <a:t>Oceanic Crust</a:t>
            </a:r>
          </a:p>
        </p:txBody>
      </p:sp>
      <p:cxnSp>
        <p:nvCxnSpPr>
          <p:cNvPr id="8" name="Straight Arrow Connector 7">
            <a:extLst>
              <a:ext uri="{FF2B5EF4-FFF2-40B4-BE49-F238E27FC236}">
                <a16:creationId xmlns:a16="http://schemas.microsoft.com/office/drawing/2014/main" id="{72B628F1-5FAE-44D8-9E65-E8909445DC6E}"/>
              </a:ext>
            </a:extLst>
          </p:cNvPr>
          <p:cNvCxnSpPr/>
          <p:nvPr/>
        </p:nvCxnSpPr>
        <p:spPr>
          <a:xfrm>
            <a:off x="1550555" y="1456459"/>
            <a:ext cx="74427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8412439D-2042-4D17-AD85-56F4D3736DB2}"/>
              </a:ext>
            </a:extLst>
          </p:cNvPr>
          <p:cNvSpPr/>
          <p:nvPr/>
        </p:nvSpPr>
        <p:spPr>
          <a:xfrm>
            <a:off x="375658" y="4050052"/>
            <a:ext cx="4885660" cy="10309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MAGMA</a:t>
            </a:r>
          </a:p>
        </p:txBody>
      </p:sp>
      <p:sp>
        <p:nvSpPr>
          <p:cNvPr id="13" name="Rectangle 12">
            <a:extLst>
              <a:ext uri="{FF2B5EF4-FFF2-40B4-BE49-F238E27FC236}">
                <a16:creationId xmlns:a16="http://schemas.microsoft.com/office/drawing/2014/main" id="{778A8D49-6AE6-4D8D-95BF-341A4E076B58}"/>
              </a:ext>
            </a:extLst>
          </p:cNvPr>
          <p:cNvSpPr/>
          <p:nvPr/>
        </p:nvSpPr>
        <p:spPr>
          <a:xfrm>
            <a:off x="434137" y="3815358"/>
            <a:ext cx="2312582" cy="4420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5224846F-D39B-47AE-821B-9F69EE24FCDE}"/>
              </a:ext>
            </a:extLst>
          </p:cNvPr>
          <p:cNvSpPr txBox="1"/>
          <p:nvPr/>
        </p:nvSpPr>
        <p:spPr>
          <a:xfrm>
            <a:off x="476667" y="3815358"/>
            <a:ext cx="1387549" cy="300082"/>
          </a:xfrm>
          <a:prstGeom prst="rect">
            <a:avLst/>
          </a:prstGeom>
          <a:noFill/>
          <a:ln>
            <a:noFill/>
          </a:ln>
        </p:spPr>
        <p:txBody>
          <a:bodyPr wrap="square" rtlCol="0">
            <a:spAutoFit/>
          </a:bodyPr>
          <a:lstStyle/>
          <a:p>
            <a:r>
              <a:rPr lang="en-US" sz="1350" dirty="0"/>
              <a:t>Oceanic Crust</a:t>
            </a:r>
          </a:p>
        </p:txBody>
      </p:sp>
      <p:cxnSp>
        <p:nvCxnSpPr>
          <p:cNvPr id="15" name="Straight Arrow Connector 14">
            <a:extLst>
              <a:ext uri="{FF2B5EF4-FFF2-40B4-BE49-F238E27FC236}">
                <a16:creationId xmlns:a16="http://schemas.microsoft.com/office/drawing/2014/main" id="{6C294B82-C6F9-461A-9BCE-FB4ACFE1BD99}"/>
              </a:ext>
            </a:extLst>
          </p:cNvPr>
          <p:cNvCxnSpPr/>
          <p:nvPr/>
        </p:nvCxnSpPr>
        <p:spPr>
          <a:xfrm>
            <a:off x="1609034" y="3972740"/>
            <a:ext cx="74427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4A979EF6-4F78-4FD6-9D20-6ABE6A73B6E3}"/>
              </a:ext>
            </a:extLst>
          </p:cNvPr>
          <p:cNvSpPr/>
          <p:nvPr/>
        </p:nvSpPr>
        <p:spPr>
          <a:xfrm>
            <a:off x="2890257" y="3815358"/>
            <a:ext cx="2312582" cy="4420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1D84F252-1FB9-4908-A82B-33A372EFD96F}"/>
              </a:ext>
            </a:extLst>
          </p:cNvPr>
          <p:cNvSpPr txBox="1"/>
          <p:nvPr/>
        </p:nvSpPr>
        <p:spPr>
          <a:xfrm>
            <a:off x="3873769" y="3815358"/>
            <a:ext cx="1387549" cy="300082"/>
          </a:xfrm>
          <a:prstGeom prst="rect">
            <a:avLst/>
          </a:prstGeom>
          <a:noFill/>
          <a:ln>
            <a:noFill/>
          </a:ln>
        </p:spPr>
        <p:txBody>
          <a:bodyPr wrap="square" rtlCol="0">
            <a:spAutoFit/>
          </a:bodyPr>
          <a:lstStyle/>
          <a:p>
            <a:r>
              <a:rPr lang="en-US" sz="1350" dirty="0"/>
              <a:t>Oceanic Crust</a:t>
            </a:r>
          </a:p>
        </p:txBody>
      </p:sp>
      <p:cxnSp>
        <p:nvCxnSpPr>
          <p:cNvPr id="11" name="Straight Arrow Connector 10">
            <a:extLst>
              <a:ext uri="{FF2B5EF4-FFF2-40B4-BE49-F238E27FC236}">
                <a16:creationId xmlns:a16="http://schemas.microsoft.com/office/drawing/2014/main" id="{85674EC6-944A-46A8-9822-685A7D86DD8A}"/>
              </a:ext>
            </a:extLst>
          </p:cNvPr>
          <p:cNvCxnSpPr>
            <a:cxnSpLocks/>
          </p:cNvCxnSpPr>
          <p:nvPr/>
        </p:nvCxnSpPr>
        <p:spPr>
          <a:xfrm flipH="1">
            <a:off x="3102908" y="3975122"/>
            <a:ext cx="70174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8" name="Content Placeholder 2">
            <a:extLst>
              <a:ext uri="{FF2B5EF4-FFF2-40B4-BE49-F238E27FC236}">
                <a16:creationId xmlns:a16="http://schemas.microsoft.com/office/drawing/2014/main" id="{D4DDCC57-9EED-4EC1-A3A0-9D5C323A4EF4}"/>
              </a:ext>
            </a:extLst>
          </p:cNvPr>
          <p:cNvSpPr txBox="1">
            <a:spLocks/>
          </p:cNvSpPr>
          <p:nvPr/>
        </p:nvSpPr>
        <p:spPr>
          <a:xfrm>
            <a:off x="5473969" y="1091753"/>
            <a:ext cx="3665474" cy="47577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US" sz="2100" dirty="0"/>
              <a:t>This was the starting condition (side view) for oceanic to continental convergence based on the plate densities.</a:t>
            </a:r>
          </a:p>
          <a:p>
            <a:pPr marL="0" indent="0">
              <a:buNone/>
            </a:pPr>
            <a:endParaRPr lang="en-US" sz="2100" dirty="0"/>
          </a:p>
          <a:p>
            <a:pPr marL="0" indent="0">
              <a:buNone/>
            </a:pPr>
            <a:endParaRPr lang="en-US" sz="2100" dirty="0"/>
          </a:p>
          <a:p>
            <a:pPr marL="0" indent="0">
              <a:lnSpc>
                <a:spcPct val="100000"/>
              </a:lnSpc>
              <a:spcBef>
                <a:spcPts val="0"/>
              </a:spcBef>
              <a:buNone/>
            </a:pPr>
            <a:r>
              <a:rPr lang="en-US" sz="2100" dirty="0"/>
              <a:t>This is the starting condition for oceanic to oceanic convergence.</a:t>
            </a:r>
          </a:p>
          <a:p>
            <a:pPr marL="0" indent="0">
              <a:lnSpc>
                <a:spcPct val="100000"/>
              </a:lnSpc>
              <a:spcBef>
                <a:spcPts val="0"/>
              </a:spcBef>
              <a:buNone/>
            </a:pPr>
            <a:r>
              <a:rPr lang="en-US" sz="2100" dirty="0"/>
              <a:t>What do you predict would happen?</a:t>
            </a:r>
          </a:p>
          <a:p>
            <a:pPr marL="0" indent="0">
              <a:buNone/>
            </a:pPr>
            <a:endParaRPr lang="en-US" sz="2100" dirty="0"/>
          </a:p>
          <a:p>
            <a:pPr marL="0" indent="0">
              <a:buNone/>
            </a:pPr>
            <a:endParaRPr lang="en-US" sz="2100" dirty="0"/>
          </a:p>
          <a:p>
            <a:pPr marL="0" indent="0">
              <a:buNone/>
            </a:pPr>
            <a:endParaRPr lang="en-US" sz="2100" dirty="0"/>
          </a:p>
        </p:txBody>
      </p:sp>
      <p:sp>
        <p:nvSpPr>
          <p:cNvPr id="9" name="TextBox 8">
            <a:extLst>
              <a:ext uri="{FF2B5EF4-FFF2-40B4-BE49-F238E27FC236}">
                <a16:creationId xmlns:a16="http://schemas.microsoft.com/office/drawing/2014/main" id="{516FDDE3-9680-6D48-8A65-6DF5A078F8AE}"/>
              </a:ext>
            </a:extLst>
          </p:cNvPr>
          <p:cNvSpPr txBox="1"/>
          <p:nvPr/>
        </p:nvSpPr>
        <p:spPr>
          <a:xfrm>
            <a:off x="2426677" y="386862"/>
            <a:ext cx="4583306" cy="369332"/>
          </a:xfrm>
          <a:prstGeom prst="rect">
            <a:avLst/>
          </a:prstGeom>
          <a:noFill/>
        </p:spPr>
        <p:txBody>
          <a:bodyPr wrap="none" rtlCol="0">
            <a:spAutoFit/>
          </a:bodyPr>
          <a:lstStyle/>
          <a:p>
            <a:r>
              <a:rPr lang="en-US" dirty="0"/>
              <a:t>What about ocean to ocean convergence? </a:t>
            </a:r>
          </a:p>
        </p:txBody>
      </p:sp>
    </p:spTree>
    <p:extLst>
      <p:ext uri="{BB962C8B-B14F-4D97-AF65-F5344CB8AC3E}">
        <p14:creationId xmlns:p14="http://schemas.microsoft.com/office/powerpoint/2010/main" val="38804588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BE8378-08F5-42F1-994F-05DE6C6331FC}"/>
              </a:ext>
            </a:extLst>
          </p:cNvPr>
          <p:cNvSpPr txBox="1">
            <a:spLocks/>
          </p:cNvSpPr>
          <p:nvPr/>
        </p:nvSpPr>
        <p:spPr>
          <a:xfrm>
            <a:off x="514351" y="576197"/>
            <a:ext cx="8625093" cy="16065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t>At oceanic to oceanic convergent boundaries, one of the plates will subduct (go beneath). </a:t>
            </a:r>
          </a:p>
          <a:p>
            <a:pPr marL="0" indent="0">
              <a:lnSpc>
                <a:spcPct val="100000"/>
              </a:lnSpc>
              <a:spcBef>
                <a:spcPts val="0"/>
              </a:spcBef>
              <a:buNone/>
            </a:pPr>
            <a:r>
              <a:rPr lang="en-US" sz="2400" dirty="0"/>
              <a:t>What would cause the plate on the left to subduct, instead of the plate on the right?</a:t>
            </a:r>
          </a:p>
          <a:p>
            <a:pPr marL="0" indent="0">
              <a:buNone/>
            </a:pPr>
            <a:endParaRPr lang="en-US" sz="2100" dirty="0"/>
          </a:p>
          <a:p>
            <a:pPr marL="0" indent="0">
              <a:buNone/>
            </a:pPr>
            <a:endParaRPr lang="en-US" sz="2100" dirty="0"/>
          </a:p>
          <a:p>
            <a:pPr marL="0" indent="0">
              <a:buNone/>
            </a:pPr>
            <a:endParaRPr lang="en-US" sz="2100" dirty="0"/>
          </a:p>
        </p:txBody>
      </p:sp>
      <p:pic>
        <p:nvPicPr>
          <p:cNvPr id="8" name="Picture 7" descr="Diagram&#10;&#10;Description automatically generated">
            <a:extLst>
              <a:ext uri="{FF2B5EF4-FFF2-40B4-BE49-F238E27FC236}">
                <a16:creationId xmlns:a16="http://schemas.microsoft.com/office/drawing/2014/main" id="{278CCD63-F138-4892-BEE5-8D04B825F0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43017" y="2776179"/>
            <a:ext cx="5638800" cy="2603500"/>
          </a:xfrm>
          <a:prstGeom prst="rect">
            <a:avLst/>
          </a:prstGeom>
        </p:spPr>
      </p:pic>
    </p:spTree>
    <p:extLst>
      <p:ext uri="{BB962C8B-B14F-4D97-AF65-F5344CB8AC3E}">
        <p14:creationId xmlns:p14="http://schemas.microsoft.com/office/powerpoint/2010/main" val="25650674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BE8378-08F5-42F1-994F-05DE6C6331FC}"/>
              </a:ext>
            </a:extLst>
          </p:cNvPr>
          <p:cNvSpPr txBox="1">
            <a:spLocks/>
          </p:cNvSpPr>
          <p:nvPr/>
        </p:nvSpPr>
        <p:spPr>
          <a:xfrm>
            <a:off x="376563" y="250723"/>
            <a:ext cx="8625093" cy="21454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100" dirty="0"/>
              <a:t>Another factor to consider:</a:t>
            </a:r>
          </a:p>
          <a:p>
            <a:pPr marL="0" indent="0">
              <a:lnSpc>
                <a:spcPct val="100000"/>
              </a:lnSpc>
              <a:spcBef>
                <a:spcPts val="0"/>
              </a:spcBef>
              <a:buNone/>
            </a:pPr>
            <a:r>
              <a:rPr lang="en-US" sz="2100" dirty="0"/>
              <a:t>Over time, sediment from the ocean builds up on the ocean floor. The sediment fills pores (small holes or voids) in the basalt &amp; gabbro and other rocks.</a:t>
            </a:r>
          </a:p>
          <a:p>
            <a:pPr marL="0" indent="0">
              <a:lnSpc>
                <a:spcPct val="100000"/>
              </a:lnSpc>
              <a:spcBef>
                <a:spcPts val="0"/>
              </a:spcBef>
              <a:buNone/>
            </a:pPr>
            <a:r>
              <a:rPr lang="en-US" sz="2100" dirty="0"/>
              <a:t>How would sediment filling the pores in rocks impact the density of a plate of oceanic crust?</a:t>
            </a:r>
          </a:p>
          <a:p>
            <a:pPr marL="0" indent="0">
              <a:lnSpc>
                <a:spcPct val="100000"/>
              </a:lnSpc>
              <a:spcBef>
                <a:spcPts val="0"/>
              </a:spcBef>
              <a:buNone/>
            </a:pPr>
            <a:endParaRPr lang="en-US" sz="2100" dirty="0"/>
          </a:p>
          <a:p>
            <a:pPr marL="0" indent="0">
              <a:buNone/>
            </a:pPr>
            <a:endParaRPr lang="en-US" sz="2100" dirty="0"/>
          </a:p>
          <a:p>
            <a:pPr marL="0" indent="0">
              <a:buNone/>
            </a:pPr>
            <a:endParaRPr lang="en-US" sz="2100" dirty="0"/>
          </a:p>
        </p:txBody>
      </p:sp>
      <p:sp>
        <p:nvSpPr>
          <p:cNvPr id="4" name="Content Placeholder 2">
            <a:extLst>
              <a:ext uri="{FF2B5EF4-FFF2-40B4-BE49-F238E27FC236}">
                <a16:creationId xmlns:a16="http://schemas.microsoft.com/office/drawing/2014/main" id="{27F44D66-5170-41D8-9A68-F18A378BF193}"/>
              </a:ext>
            </a:extLst>
          </p:cNvPr>
          <p:cNvSpPr txBox="1">
            <a:spLocks/>
          </p:cNvSpPr>
          <p:nvPr/>
        </p:nvSpPr>
        <p:spPr>
          <a:xfrm>
            <a:off x="376563" y="5219141"/>
            <a:ext cx="8625093" cy="8269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t>So, the oceanic crust age can help us predict which is denser and will subduct.</a:t>
            </a:r>
          </a:p>
          <a:p>
            <a:pPr marL="0" indent="0">
              <a:buNone/>
            </a:pPr>
            <a:endParaRPr lang="en-US" sz="2100" dirty="0"/>
          </a:p>
          <a:p>
            <a:pPr marL="0" indent="0">
              <a:buNone/>
            </a:pPr>
            <a:endParaRPr lang="en-US" sz="2100" dirty="0"/>
          </a:p>
          <a:p>
            <a:pPr marL="0" indent="0">
              <a:buNone/>
            </a:pPr>
            <a:endParaRPr lang="en-US" sz="2100" dirty="0"/>
          </a:p>
        </p:txBody>
      </p:sp>
      <p:pic>
        <p:nvPicPr>
          <p:cNvPr id="7" name="Picture 6" descr="Diagram&#10;&#10;Description automatically generated">
            <a:extLst>
              <a:ext uri="{FF2B5EF4-FFF2-40B4-BE49-F238E27FC236}">
                <a16:creationId xmlns:a16="http://schemas.microsoft.com/office/drawing/2014/main" id="{BEC3DD19-A96B-400D-9CA7-9AAA1C8E942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3519" y="2396205"/>
            <a:ext cx="5638800" cy="2603500"/>
          </a:xfrm>
          <a:prstGeom prst="rect">
            <a:avLst/>
          </a:prstGeom>
        </p:spPr>
      </p:pic>
    </p:spTree>
    <p:extLst>
      <p:ext uri="{BB962C8B-B14F-4D97-AF65-F5344CB8AC3E}">
        <p14:creationId xmlns:p14="http://schemas.microsoft.com/office/powerpoint/2010/main" val="23671571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BE8378-08F5-42F1-994F-05DE6C6331FC}"/>
              </a:ext>
            </a:extLst>
          </p:cNvPr>
          <p:cNvSpPr txBox="1">
            <a:spLocks/>
          </p:cNvSpPr>
          <p:nvPr/>
        </p:nvSpPr>
        <p:spPr>
          <a:xfrm>
            <a:off x="514351" y="576197"/>
            <a:ext cx="8625093" cy="13551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t>Given the information about sediment on the last slide, it seems not all oceanic crust has the same density. </a:t>
            </a:r>
          </a:p>
          <a:p>
            <a:pPr marL="0" indent="0">
              <a:buNone/>
            </a:pPr>
            <a:endParaRPr lang="en-US" sz="2100" dirty="0"/>
          </a:p>
          <a:p>
            <a:pPr marL="0" indent="0">
              <a:buNone/>
            </a:pPr>
            <a:endParaRPr lang="en-US" sz="2100" dirty="0"/>
          </a:p>
          <a:p>
            <a:pPr marL="0" indent="0">
              <a:buNone/>
            </a:pPr>
            <a:endParaRPr lang="en-US" sz="2100" dirty="0"/>
          </a:p>
        </p:txBody>
      </p:sp>
      <p:pic>
        <p:nvPicPr>
          <p:cNvPr id="8" name="Picture 7" descr="Diagram&#10;&#10;Description automatically generated">
            <a:extLst>
              <a:ext uri="{FF2B5EF4-FFF2-40B4-BE49-F238E27FC236}">
                <a16:creationId xmlns:a16="http://schemas.microsoft.com/office/drawing/2014/main" id="{278CCD63-F138-4892-BEE5-8D04B825F0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43017" y="2127250"/>
            <a:ext cx="5638800" cy="2603500"/>
          </a:xfrm>
          <a:prstGeom prst="rect">
            <a:avLst/>
          </a:prstGeom>
        </p:spPr>
      </p:pic>
      <p:sp>
        <p:nvSpPr>
          <p:cNvPr id="4" name="Content Placeholder 2">
            <a:extLst>
              <a:ext uri="{FF2B5EF4-FFF2-40B4-BE49-F238E27FC236}">
                <a16:creationId xmlns:a16="http://schemas.microsoft.com/office/drawing/2014/main" id="{D41255EA-37AE-F34A-894D-CE5AA4D64D73}"/>
              </a:ext>
            </a:extLst>
          </p:cNvPr>
          <p:cNvSpPr txBox="1">
            <a:spLocks/>
          </p:cNvSpPr>
          <p:nvPr/>
        </p:nvSpPr>
        <p:spPr>
          <a:xfrm>
            <a:off x="650501" y="5198968"/>
            <a:ext cx="8144361" cy="9658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t>Does this help us answer the question regarding which plate will likely subduct?</a:t>
            </a:r>
          </a:p>
          <a:p>
            <a:pPr marL="0" indent="0">
              <a:lnSpc>
                <a:spcPct val="100000"/>
              </a:lnSpc>
              <a:spcBef>
                <a:spcPts val="0"/>
              </a:spcBef>
              <a:buNone/>
            </a:pPr>
            <a:endParaRPr lang="en-US" sz="2400" dirty="0"/>
          </a:p>
          <a:p>
            <a:pPr marL="0" indent="0">
              <a:buNone/>
            </a:pPr>
            <a:endParaRPr lang="en-US" sz="2100" dirty="0"/>
          </a:p>
          <a:p>
            <a:pPr marL="0" indent="0">
              <a:buNone/>
            </a:pPr>
            <a:endParaRPr lang="en-US" sz="2100" dirty="0"/>
          </a:p>
        </p:txBody>
      </p:sp>
    </p:spTree>
    <p:extLst>
      <p:ext uri="{BB962C8B-B14F-4D97-AF65-F5344CB8AC3E}">
        <p14:creationId xmlns:p14="http://schemas.microsoft.com/office/powerpoint/2010/main" val="24178399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BE8378-08F5-42F1-994F-05DE6C6331FC}"/>
              </a:ext>
            </a:extLst>
          </p:cNvPr>
          <p:cNvSpPr txBox="1">
            <a:spLocks/>
          </p:cNvSpPr>
          <p:nvPr/>
        </p:nvSpPr>
        <p:spPr>
          <a:xfrm>
            <a:off x="376518" y="649645"/>
            <a:ext cx="8625093" cy="8219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Here is a side view of two oceanic plates converging:</a:t>
            </a:r>
          </a:p>
          <a:p>
            <a:pPr marL="0" indent="0">
              <a:buNone/>
            </a:pPr>
            <a:endParaRPr lang="en-US" sz="2400" dirty="0"/>
          </a:p>
          <a:p>
            <a:pPr marL="0" indent="0">
              <a:buNone/>
            </a:pPr>
            <a:endParaRPr lang="en-US" sz="2400" dirty="0"/>
          </a:p>
          <a:p>
            <a:pPr marL="0" indent="0">
              <a:buNone/>
            </a:pPr>
            <a:endParaRPr lang="en-US" sz="2100" dirty="0"/>
          </a:p>
        </p:txBody>
      </p:sp>
      <p:sp>
        <p:nvSpPr>
          <p:cNvPr id="7" name="Content Placeholder 2">
            <a:extLst>
              <a:ext uri="{FF2B5EF4-FFF2-40B4-BE49-F238E27FC236}">
                <a16:creationId xmlns:a16="http://schemas.microsoft.com/office/drawing/2014/main" id="{32BAB10E-0523-4DE1-8874-A2D7418CBEC2}"/>
              </a:ext>
            </a:extLst>
          </p:cNvPr>
          <p:cNvSpPr txBox="1">
            <a:spLocks/>
          </p:cNvSpPr>
          <p:nvPr/>
        </p:nvSpPr>
        <p:spPr>
          <a:xfrm>
            <a:off x="376518" y="4477870"/>
            <a:ext cx="8625093" cy="17304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endParaRPr lang="en-US" sz="2100" dirty="0"/>
          </a:p>
          <a:p>
            <a:pPr marL="0" indent="0">
              <a:buNone/>
            </a:pPr>
            <a:endParaRPr lang="en-US" sz="2100" dirty="0"/>
          </a:p>
        </p:txBody>
      </p:sp>
      <p:pic>
        <p:nvPicPr>
          <p:cNvPr id="6" name="Picture 5" descr="Diagram&#10;&#10;Description automatically generated">
            <a:extLst>
              <a:ext uri="{FF2B5EF4-FFF2-40B4-BE49-F238E27FC236}">
                <a16:creationId xmlns:a16="http://schemas.microsoft.com/office/drawing/2014/main" id="{7C0FFF42-EDF2-C049-B097-2FAC102F76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9494" y="1523336"/>
            <a:ext cx="5638800" cy="2603500"/>
          </a:xfrm>
          <a:prstGeom prst="rect">
            <a:avLst/>
          </a:prstGeom>
        </p:spPr>
      </p:pic>
      <p:sp>
        <p:nvSpPr>
          <p:cNvPr id="10" name="Oval 9">
            <a:extLst>
              <a:ext uri="{FF2B5EF4-FFF2-40B4-BE49-F238E27FC236}">
                <a16:creationId xmlns:a16="http://schemas.microsoft.com/office/drawing/2014/main" id="{B3E4E567-AE37-D647-97FA-05AC3E241F59}"/>
              </a:ext>
            </a:extLst>
          </p:cNvPr>
          <p:cNvSpPr/>
          <p:nvPr/>
        </p:nvSpPr>
        <p:spPr>
          <a:xfrm>
            <a:off x="4048297" y="2349795"/>
            <a:ext cx="704456" cy="84530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67A8B723-9219-FC41-B261-BFD14D414699}"/>
              </a:ext>
            </a:extLst>
          </p:cNvPr>
          <p:cNvSpPr txBox="1"/>
          <p:nvPr/>
        </p:nvSpPr>
        <p:spPr>
          <a:xfrm>
            <a:off x="930728" y="4419782"/>
            <a:ext cx="6557565" cy="646331"/>
          </a:xfrm>
          <a:prstGeom prst="rect">
            <a:avLst/>
          </a:prstGeom>
          <a:noFill/>
        </p:spPr>
        <p:txBody>
          <a:bodyPr wrap="square">
            <a:spAutoFit/>
          </a:bodyPr>
          <a:lstStyle/>
          <a:p>
            <a:r>
              <a:rPr lang="en-US" sz="1800" dirty="0"/>
              <a:t>It is very similar to the ocean/continent boundary, but instead, </a:t>
            </a:r>
            <a:r>
              <a:rPr lang="en-US" dirty="0"/>
              <a:t>of mountain </a:t>
            </a:r>
            <a:r>
              <a:rPr lang="en-US" sz="1800" dirty="0"/>
              <a:t>ranges of </a:t>
            </a:r>
            <a:r>
              <a:rPr lang="en-US" dirty="0"/>
              <a:t>volcanoes, we get arcs of islands</a:t>
            </a:r>
            <a:r>
              <a:rPr lang="en-US" sz="1800" dirty="0"/>
              <a:t>.</a:t>
            </a:r>
          </a:p>
        </p:txBody>
      </p:sp>
    </p:spTree>
    <p:extLst>
      <p:ext uri="{BB962C8B-B14F-4D97-AF65-F5344CB8AC3E}">
        <p14:creationId xmlns:p14="http://schemas.microsoft.com/office/powerpoint/2010/main" val="24166328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of southwestern Alaska showing volcanoes">
            <a:extLst>
              <a:ext uri="{FF2B5EF4-FFF2-40B4-BE49-F238E27FC236}">
                <a16:creationId xmlns:a16="http://schemas.microsoft.com/office/drawing/2014/main" id="{2AA2ECF8-12AA-432C-B83E-414415810B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6515" y="988232"/>
            <a:ext cx="7451172" cy="465055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BFFCB09-9DDD-46E4-8820-5FDF5D33A34C}"/>
              </a:ext>
            </a:extLst>
          </p:cNvPr>
          <p:cNvSpPr txBox="1">
            <a:spLocks/>
          </p:cNvSpPr>
          <p:nvPr/>
        </p:nvSpPr>
        <p:spPr>
          <a:xfrm>
            <a:off x="408864" y="128898"/>
            <a:ext cx="7958621" cy="10505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buNone/>
              <a:defRPr/>
            </a:pPr>
            <a:r>
              <a:rPr lang="en-US" sz="2250" dirty="0">
                <a:solidFill>
                  <a:prstClr val="black"/>
                </a:solidFill>
                <a:latin typeface="Calibri" panose="020F0502020204030204"/>
              </a:rPr>
              <a:t>To go back to the part of Alaska we were looking at, notice that there are 41 active volcanoes in this region. </a:t>
            </a:r>
            <a:endParaRPr lang="en-US" sz="2100" dirty="0">
              <a:solidFill>
                <a:prstClr val="black"/>
              </a:solidFill>
              <a:latin typeface="Calibri" panose="020F0502020204030204"/>
            </a:endParaRPr>
          </a:p>
        </p:txBody>
      </p:sp>
    </p:spTree>
    <p:extLst>
      <p:ext uri="{BB962C8B-B14F-4D97-AF65-F5344CB8AC3E}">
        <p14:creationId xmlns:p14="http://schemas.microsoft.com/office/powerpoint/2010/main" val="18312412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BE8378-08F5-42F1-994F-05DE6C6331FC}"/>
              </a:ext>
            </a:extLst>
          </p:cNvPr>
          <p:cNvSpPr txBox="1">
            <a:spLocks/>
          </p:cNvSpPr>
          <p:nvPr/>
        </p:nvSpPr>
        <p:spPr>
          <a:xfrm>
            <a:off x="356348" y="373157"/>
            <a:ext cx="8625093" cy="8219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Here is a side view of two oceanic plates converging:</a:t>
            </a:r>
          </a:p>
          <a:p>
            <a:pPr marL="0" indent="0">
              <a:buNone/>
            </a:pPr>
            <a:endParaRPr lang="en-US" dirty="0"/>
          </a:p>
          <a:p>
            <a:pPr marL="0" indent="0">
              <a:buNone/>
            </a:pPr>
            <a:endParaRPr lang="en-US" sz="2400" dirty="0"/>
          </a:p>
          <a:p>
            <a:pPr marL="0" indent="0">
              <a:buNone/>
            </a:pPr>
            <a:endParaRPr lang="en-US" sz="2100" dirty="0"/>
          </a:p>
        </p:txBody>
      </p:sp>
      <p:sp>
        <p:nvSpPr>
          <p:cNvPr id="5" name="Content Placeholder 2">
            <a:extLst>
              <a:ext uri="{FF2B5EF4-FFF2-40B4-BE49-F238E27FC236}">
                <a16:creationId xmlns:a16="http://schemas.microsoft.com/office/drawing/2014/main" id="{2D04C3BB-EC72-4C61-B61D-AA5E7667794B}"/>
              </a:ext>
            </a:extLst>
          </p:cNvPr>
          <p:cNvSpPr txBox="1">
            <a:spLocks/>
          </p:cNvSpPr>
          <p:nvPr/>
        </p:nvSpPr>
        <p:spPr>
          <a:xfrm>
            <a:off x="356348" y="4518211"/>
            <a:ext cx="8625093" cy="131108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dirty="0"/>
              <a:t>Why is molten rock forming above the subducting plate in the first place?</a:t>
            </a:r>
          </a:p>
          <a:p>
            <a:pPr marL="0" indent="0">
              <a:lnSpc>
                <a:spcPct val="100000"/>
              </a:lnSpc>
              <a:spcBef>
                <a:spcPts val="0"/>
              </a:spcBef>
              <a:buNone/>
            </a:pPr>
            <a:endParaRPr lang="en-US" sz="2100" dirty="0"/>
          </a:p>
          <a:p>
            <a:pPr marL="0" indent="0">
              <a:buNone/>
            </a:pPr>
            <a:endParaRPr lang="en-US" sz="2100" dirty="0"/>
          </a:p>
          <a:p>
            <a:pPr marL="0" indent="0">
              <a:buNone/>
            </a:pPr>
            <a:endParaRPr lang="en-US" sz="2100" dirty="0"/>
          </a:p>
        </p:txBody>
      </p:sp>
      <p:pic>
        <p:nvPicPr>
          <p:cNvPr id="9" name="Picture 8" descr="Diagram&#10;&#10;Description automatically generated">
            <a:extLst>
              <a:ext uri="{FF2B5EF4-FFF2-40B4-BE49-F238E27FC236}">
                <a16:creationId xmlns:a16="http://schemas.microsoft.com/office/drawing/2014/main" id="{B16CC174-34A2-43D7-B8A3-18FD1133F7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9494" y="1523336"/>
            <a:ext cx="5638800" cy="2603500"/>
          </a:xfrm>
          <a:prstGeom prst="rect">
            <a:avLst/>
          </a:prstGeom>
        </p:spPr>
      </p:pic>
      <p:sp>
        <p:nvSpPr>
          <p:cNvPr id="6" name="Oval 5">
            <a:extLst>
              <a:ext uri="{FF2B5EF4-FFF2-40B4-BE49-F238E27FC236}">
                <a16:creationId xmlns:a16="http://schemas.microsoft.com/office/drawing/2014/main" id="{9C8F1C43-7D5A-4408-8EBC-03C7224B43AD}"/>
              </a:ext>
            </a:extLst>
          </p:cNvPr>
          <p:cNvSpPr/>
          <p:nvPr/>
        </p:nvSpPr>
        <p:spPr>
          <a:xfrm>
            <a:off x="4045907" y="2664446"/>
            <a:ext cx="663879" cy="59232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955195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D04C3BB-EC72-4C61-B61D-AA5E7667794B}"/>
              </a:ext>
            </a:extLst>
          </p:cNvPr>
          <p:cNvSpPr txBox="1">
            <a:spLocks/>
          </p:cNvSpPr>
          <p:nvPr/>
        </p:nvSpPr>
        <p:spPr>
          <a:xfrm>
            <a:off x="356348" y="4462742"/>
            <a:ext cx="8625093" cy="176996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US" sz="2100" dirty="0"/>
              <a:t>1. Temperature in the crust increases with depth. </a:t>
            </a:r>
          </a:p>
          <a:p>
            <a:pPr marL="0" indent="0">
              <a:lnSpc>
                <a:spcPct val="110000"/>
              </a:lnSpc>
              <a:spcBef>
                <a:spcPts val="0"/>
              </a:spcBef>
              <a:buNone/>
            </a:pPr>
            <a:r>
              <a:rPr lang="en-US" sz="2100" dirty="0"/>
              <a:t>2. Water significantly lowers the melting point of rock. </a:t>
            </a:r>
          </a:p>
          <a:p>
            <a:pPr marL="0" indent="0">
              <a:lnSpc>
                <a:spcPct val="110000"/>
              </a:lnSpc>
              <a:spcBef>
                <a:spcPts val="0"/>
              </a:spcBef>
              <a:buNone/>
            </a:pPr>
            <a:r>
              <a:rPr lang="en-US" sz="2100" dirty="0"/>
              <a:t>Water in the subducting plate causes some of the plate to melt into magma at relatively low temperatures—well before the plate is deep enough to fully melt. Where will that magma go? </a:t>
            </a:r>
          </a:p>
          <a:p>
            <a:pPr marL="0" indent="0">
              <a:lnSpc>
                <a:spcPct val="110000"/>
              </a:lnSpc>
              <a:spcBef>
                <a:spcPts val="0"/>
              </a:spcBef>
              <a:buNone/>
            </a:pPr>
            <a:endParaRPr lang="en-US" sz="2100" dirty="0"/>
          </a:p>
          <a:p>
            <a:pPr marL="0" indent="0">
              <a:buNone/>
            </a:pPr>
            <a:endParaRPr lang="en-US" sz="2100" dirty="0"/>
          </a:p>
          <a:p>
            <a:pPr marL="0" indent="0">
              <a:buNone/>
            </a:pPr>
            <a:endParaRPr lang="en-US" sz="2100" dirty="0"/>
          </a:p>
        </p:txBody>
      </p:sp>
      <p:sp>
        <p:nvSpPr>
          <p:cNvPr id="7" name="Content Placeholder 2">
            <a:extLst>
              <a:ext uri="{FF2B5EF4-FFF2-40B4-BE49-F238E27FC236}">
                <a16:creationId xmlns:a16="http://schemas.microsoft.com/office/drawing/2014/main" id="{0F15B4E7-EE52-4307-BB3A-7CB1C039AEF9}"/>
              </a:ext>
            </a:extLst>
          </p:cNvPr>
          <p:cNvSpPr txBox="1">
            <a:spLocks/>
          </p:cNvSpPr>
          <p:nvPr/>
        </p:nvSpPr>
        <p:spPr>
          <a:xfrm>
            <a:off x="356348" y="373157"/>
            <a:ext cx="8625093" cy="8219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Here is a side view of two oceanic plates converging:</a:t>
            </a:r>
          </a:p>
          <a:p>
            <a:pPr marL="0" indent="0">
              <a:buNone/>
            </a:pPr>
            <a:endParaRPr lang="en-US" dirty="0"/>
          </a:p>
          <a:p>
            <a:pPr marL="0" indent="0">
              <a:buNone/>
            </a:pPr>
            <a:endParaRPr lang="en-US" sz="2400" dirty="0"/>
          </a:p>
          <a:p>
            <a:pPr marL="0" indent="0">
              <a:buNone/>
            </a:pPr>
            <a:endParaRPr lang="en-US" sz="2100" dirty="0"/>
          </a:p>
        </p:txBody>
      </p:sp>
      <p:pic>
        <p:nvPicPr>
          <p:cNvPr id="9" name="Picture 8" descr="Diagram&#10;&#10;Description automatically generated">
            <a:extLst>
              <a:ext uri="{FF2B5EF4-FFF2-40B4-BE49-F238E27FC236}">
                <a16:creationId xmlns:a16="http://schemas.microsoft.com/office/drawing/2014/main" id="{ED8836CD-22CE-439B-B84D-ACC87AD03B7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9494" y="1523336"/>
            <a:ext cx="5638800" cy="2603500"/>
          </a:xfrm>
          <a:prstGeom prst="rect">
            <a:avLst/>
          </a:prstGeom>
        </p:spPr>
      </p:pic>
      <p:sp>
        <p:nvSpPr>
          <p:cNvPr id="8" name="Oval 7">
            <a:extLst>
              <a:ext uri="{FF2B5EF4-FFF2-40B4-BE49-F238E27FC236}">
                <a16:creationId xmlns:a16="http://schemas.microsoft.com/office/drawing/2014/main" id="{62A9C925-1811-4959-A8E3-0DA15173C794}"/>
              </a:ext>
            </a:extLst>
          </p:cNvPr>
          <p:cNvSpPr/>
          <p:nvPr/>
        </p:nvSpPr>
        <p:spPr>
          <a:xfrm>
            <a:off x="4045907" y="2664446"/>
            <a:ext cx="663879" cy="59232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406722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D04C3BB-EC72-4C61-B61D-AA5E7667794B}"/>
              </a:ext>
            </a:extLst>
          </p:cNvPr>
          <p:cNvSpPr txBox="1">
            <a:spLocks/>
          </p:cNvSpPr>
          <p:nvPr/>
        </p:nvSpPr>
        <p:spPr>
          <a:xfrm>
            <a:off x="356347" y="3249033"/>
            <a:ext cx="8625093" cy="260350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US" sz="2100" dirty="0"/>
              <a:t>Crust is a mixture of different materials that don’t all melt at the same temperature.</a:t>
            </a:r>
            <a:br>
              <a:rPr lang="en-US" sz="2100" dirty="0"/>
            </a:br>
            <a:endParaRPr lang="en-US" sz="2100" dirty="0"/>
          </a:p>
          <a:p>
            <a:pPr marL="0" indent="0">
              <a:lnSpc>
                <a:spcPct val="110000"/>
              </a:lnSpc>
              <a:spcBef>
                <a:spcPts val="0"/>
              </a:spcBef>
              <a:buNone/>
            </a:pPr>
            <a:r>
              <a:rPr lang="en-US" sz="2100" dirty="0"/>
              <a:t>The materials that melt first form a magma less dense (more like granite &amp; rhyolite) than the original oceanic crust rock (basalt &amp; gabbro) that is subducting.</a:t>
            </a:r>
            <a:br>
              <a:rPr lang="en-US" sz="2100" dirty="0"/>
            </a:br>
            <a:endParaRPr lang="en-US" sz="2100" dirty="0"/>
          </a:p>
          <a:p>
            <a:pPr marL="0" indent="0">
              <a:lnSpc>
                <a:spcPct val="110000"/>
              </a:lnSpc>
              <a:spcBef>
                <a:spcPts val="0"/>
              </a:spcBef>
              <a:buNone/>
            </a:pPr>
            <a:r>
              <a:rPr lang="en-US" sz="2100" dirty="0"/>
              <a:t>The rest of the oceanic plate keeps subducting, where it eventually re-melts into basalt/gabbro magma (oceanic crust magma!) in the mantle.</a:t>
            </a:r>
          </a:p>
          <a:p>
            <a:pPr marL="0" indent="0">
              <a:lnSpc>
                <a:spcPct val="110000"/>
              </a:lnSpc>
              <a:spcBef>
                <a:spcPts val="0"/>
              </a:spcBef>
              <a:buNone/>
            </a:pPr>
            <a:endParaRPr lang="en-US" sz="2100" dirty="0"/>
          </a:p>
          <a:p>
            <a:pPr marL="0" indent="0">
              <a:buNone/>
            </a:pPr>
            <a:endParaRPr lang="en-US" sz="2100" dirty="0"/>
          </a:p>
        </p:txBody>
      </p:sp>
      <p:grpSp>
        <p:nvGrpSpPr>
          <p:cNvPr id="2" name="Group 1">
            <a:extLst>
              <a:ext uri="{FF2B5EF4-FFF2-40B4-BE49-F238E27FC236}">
                <a16:creationId xmlns:a16="http://schemas.microsoft.com/office/drawing/2014/main" id="{5E6523C1-DD7F-7B4F-85B0-694349E212B6}"/>
              </a:ext>
            </a:extLst>
          </p:cNvPr>
          <p:cNvGrpSpPr/>
          <p:nvPr/>
        </p:nvGrpSpPr>
        <p:grpSpPr>
          <a:xfrm>
            <a:off x="1849494" y="476414"/>
            <a:ext cx="5638800" cy="2645057"/>
            <a:chOff x="1849494" y="1510084"/>
            <a:chExt cx="5638800" cy="2645057"/>
          </a:xfrm>
        </p:grpSpPr>
        <p:pic>
          <p:nvPicPr>
            <p:cNvPr id="9" name="Picture 8" descr="Diagram&#10;&#10;Description automatically generated">
              <a:extLst>
                <a:ext uri="{FF2B5EF4-FFF2-40B4-BE49-F238E27FC236}">
                  <a16:creationId xmlns:a16="http://schemas.microsoft.com/office/drawing/2014/main" id="{D2DB6DCA-ECF1-41D0-A275-70E56ABC140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9494" y="1510084"/>
              <a:ext cx="5638800" cy="2603500"/>
            </a:xfrm>
            <a:prstGeom prst="rect">
              <a:avLst/>
            </a:prstGeom>
          </p:spPr>
        </p:pic>
        <p:sp>
          <p:nvSpPr>
            <p:cNvPr id="6" name="Oval 5">
              <a:extLst>
                <a:ext uri="{FF2B5EF4-FFF2-40B4-BE49-F238E27FC236}">
                  <a16:creationId xmlns:a16="http://schemas.microsoft.com/office/drawing/2014/main" id="{F28D70E7-E206-47EA-A851-296AA8A32B23}"/>
                </a:ext>
              </a:extLst>
            </p:cNvPr>
            <p:cNvSpPr/>
            <p:nvPr/>
          </p:nvSpPr>
          <p:spPr>
            <a:xfrm>
              <a:off x="3820438" y="1679203"/>
              <a:ext cx="1174937" cy="247593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43807151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D04C3BB-EC72-4C61-B61D-AA5E7667794B}"/>
              </a:ext>
            </a:extLst>
          </p:cNvPr>
          <p:cNvSpPr txBox="1">
            <a:spLocks/>
          </p:cNvSpPr>
          <p:nvPr/>
        </p:nvSpPr>
        <p:spPr>
          <a:xfrm>
            <a:off x="356348" y="4230781"/>
            <a:ext cx="8625093" cy="206981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US" sz="2100" dirty="0"/>
              <a:t>Some of the low-density magma accumulates just below the surface and never erupts.</a:t>
            </a:r>
          </a:p>
          <a:p>
            <a:pPr marL="0" indent="0">
              <a:lnSpc>
                <a:spcPct val="110000"/>
              </a:lnSpc>
              <a:spcBef>
                <a:spcPts val="0"/>
              </a:spcBef>
              <a:buNone/>
            </a:pPr>
            <a:r>
              <a:rPr lang="en-US" sz="2100" dirty="0"/>
              <a:t>It slowly cools in huge magma chambers, forming continental crust rocks (such as granite).</a:t>
            </a:r>
          </a:p>
          <a:p>
            <a:pPr marL="0" indent="0">
              <a:lnSpc>
                <a:spcPct val="110000"/>
              </a:lnSpc>
              <a:spcBef>
                <a:spcPts val="0"/>
              </a:spcBef>
              <a:buNone/>
            </a:pPr>
            <a:r>
              <a:rPr lang="en-US" sz="2100" dirty="0"/>
              <a:t>These cooling magma chambers thicken the continental crust from below with more low-density rock.</a:t>
            </a:r>
          </a:p>
          <a:p>
            <a:pPr marL="0" indent="0">
              <a:buNone/>
            </a:pPr>
            <a:endParaRPr lang="en-US" sz="2100" dirty="0"/>
          </a:p>
        </p:txBody>
      </p:sp>
      <p:pic>
        <p:nvPicPr>
          <p:cNvPr id="8" name="Picture 7" descr="Diagram&#10;&#10;Description automatically generated">
            <a:extLst>
              <a:ext uri="{FF2B5EF4-FFF2-40B4-BE49-F238E27FC236}">
                <a16:creationId xmlns:a16="http://schemas.microsoft.com/office/drawing/2014/main" id="{EFC45150-1EA3-46DE-A809-42DC49CF887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9494" y="1523336"/>
            <a:ext cx="5638800" cy="2603500"/>
          </a:xfrm>
          <a:prstGeom prst="rect">
            <a:avLst/>
          </a:prstGeom>
        </p:spPr>
      </p:pic>
      <p:cxnSp>
        <p:nvCxnSpPr>
          <p:cNvPr id="7" name="Straight Arrow Connector 6">
            <a:extLst>
              <a:ext uri="{FF2B5EF4-FFF2-40B4-BE49-F238E27FC236}">
                <a16:creationId xmlns:a16="http://schemas.microsoft.com/office/drawing/2014/main" id="{2BCC6FE4-5311-4BE2-ABBE-767D204EBE41}"/>
              </a:ext>
            </a:extLst>
          </p:cNvPr>
          <p:cNvCxnSpPr>
            <a:cxnSpLocks/>
          </p:cNvCxnSpPr>
          <p:nvPr/>
        </p:nvCxnSpPr>
        <p:spPr>
          <a:xfrm flipV="1">
            <a:off x="3582444" y="2627220"/>
            <a:ext cx="801666" cy="16035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670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628650" y="5199025"/>
            <a:ext cx="7886700" cy="941717"/>
          </a:xfrm>
        </p:spPr>
        <p:txBody>
          <a:bodyPr>
            <a:normAutofit/>
          </a:bodyPr>
          <a:lstStyle/>
          <a:p>
            <a:pPr marL="0" indent="0">
              <a:spcBef>
                <a:spcPts val="0"/>
              </a:spcBef>
              <a:buNone/>
            </a:pPr>
            <a:r>
              <a:rPr lang="en-US" sz="2400" dirty="0"/>
              <a:t>The oceans provided a habitat for Earth’s early living organisms, such as cyanobacteria.</a:t>
            </a:r>
          </a:p>
          <a:p>
            <a:endParaRPr lang="en-US" dirty="0"/>
          </a:p>
        </p:txBody>
      </p:sp>
      <p:sp>
        <p:nvSpPr>
          <p:cNvPr id="5" name="TextBox 4">
            <a:extLst>
              <a:ext uri="{FF2B5EF4-FFF2-40B4-BE49-F238E27FC236}">
                <a16:creationId xmlns:a16="http://schemas.microsoft.com/office/drawing/2014/main" id="{34E99F29-A9AE-441C-8F35-BC71B38D7B7A}"/>
              </a:ext>
            </a:extLst>
          </p:cNvPr>
          <p:cNvSpPr txBox="1"/>
          <p:nvPr/>
        </p:nvSpPr>
        <p:spPr>
          <a:xfrm>
            <a:off x="3758400" y="354469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Geosphere</a:t>
            </a:r>
          </a:p>
        </p:txBody>
      </p:sp>
      <p:cxnSp>
        <p:nvCxnSpPr>
          <p:cNvPr id="13" name="Straight Arrow Connector 12">
            <a:extLst>
              <a:ext uri="{FF2B5EF4-FFF2-40B4-BE49-F238E27FC236}">
                <a16:creationId xmlns:a16="http://schemas.microsoft.com/office/drawing/2014/main" id="{C148584C-A740-4C9D-AD36-7B25AD61C090}"/>
              </a:ext>
            </a:extLst>
          </p:cNvPr>
          <p:cNvCxnSpPr>
            <a:cxnSpLocks/>
            <a:stCxn id="5" idx="0"/>
          </p:cNvCxnSpPr>
          <p:nvPr/>
        </p:nvCxnSpPr>
        <p:spPr>
          <a:xfrm flipH="1" flipV="1">
            <a:off x="4635629" y="2799901"/>
            <a:ext cx="2971" cy="74479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Connector: Curved 17">
            <a:extLst>
              <a:ext uri="{FF2B5EF4-FFF2-40B4-BE49-F238E27FC236}">
                <a16:creationId xmlns:a16="http://schemas.microsoft.com/office/drawing/2014/main" id="{7393861A-EF55-42DD-BF94-6E88A9157C2C}"/>
              </a:ext>
            </a:extLst>
          </p:cNvPr>
          <p:cNvCxnSpPr>
            <a:cxnSpLocks/>
          </p:cNvCxnSpPr>
          <p:nvPr/>
        </p:nvCxnSpPr>
        <p:spPr>
          <a:xfrm rot="10800000" flipV="1">
            <a:off x="2102400" y="1836816"/>
            <a:ext cx="1666800" cy="878628"/>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51C63CF3-6E92-4F4A-BE4A-71495899BCDF}"/>
              </a:ext>
            </a:extLst>
          </p:cNvPr>
          <p:cNvCxnSpPr>
            <a:cxnSpLocks/>
          </p:cNvCxnSpPr>
          <p:nvPr/>
        </p:nvCxnSpPr>
        <p:spPr>
          <a:xfrm>
            <a:off x="2982600" y="2998155"/>
            <a:ext cx="3195900" cy="24202"/>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16" name="Picture 15" descr="A picture containing text, nature, painting&#10;&#10;Description automatically generated">
            <a:extLst>
              <a:ext uri="{FF2B5EF4-FFF2-40B4-BE49-F238E27FC236}">
                <a16:creationId xmlns:a16="http://schemas.microsoft.com/office/drawing/2014/main" id="{6DA8B635-15D3-4461-9395-D721A14D06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2171" y="3968389"/>
            <a:ext cx="1757429" cy="755463"/>
          </a:xfrm>
          <a:prstGeom prst="rect">
            <a:avLst/>
          </a:prstGeom>
        </p:spPr>
      </p:pic>
      <p:pic>
        <p:nvPicPr>
          <p:cNvPr id="20" name="Picture 19" descr="A picture containing text, nature, painting&#10;&#10;Description automatically generated">
            <a:extLst>
              <a:ext uri="{FF2B5EF4-FFF2-40B4-BE49-F238E27FC236}">
                <a16:creationId xmlns:a16="http://schemas.microsoft.com/office/drawing/2014/main" id="{E8FA9A89-4B68-274A-984A-4E6C1A7DA5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5286" y="3968389"/>
            <a:ext cx="1757429" cy="755463"/>
          </a:xfrm>
          <a:prstGeom prst="rect">
            <a:avLst/>
          </a:prstGeom>
        </p:spPr>
      </p:pic>
      <p:sp>
        <p:nvSpPr>
          <p:cNvPr id="21" name="TextBox 20">
            <a:extLst>
              <a:ext uri="{FF2B5EF4-FFF2-40B4-BE49-F238E27FC236}">
                <a16:creationId xmlns:a16="http://schemas.microsoft.com/office/drawing/2014/main" id="{B30346DB-170B-AD45-A7C6-02DF4D1F2834}"/>
              </a:ext>
            </a:extLst>
          </p:cNvPr>
          <p:cNvSpPr txBox="1"/>
          <p:nvPr/>
        </p:nvSpPr>
        <p:spPr>
          <a:xfrm>
            <a:off x="3763800" y="354469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Geosphere</a:t>
            </a:r>
          </a:p>
        </p:txBody>
      </p:sp>
      <p:sp>
        <p:nvSpPr>
          <p:cNvPr id="22" name="TextBox 21">
            <a:extLst>
              <a:ext uri="{FF2B5EF4-FFF2-40B4-BE49-F238E27FC236}">
                <a16:creationId xmlns:a16="http://schemas.microsoft.com/office/drawing/2014/main" id="{23DC0B72-506F-F24E-A72A-35B926A0ABF3}"/>
              </a:ext>
            </a:extLst>
          </p:cNvPr>
          <p:cNvSpPr txBox="1"/>
          <p:nvPr/>
        </p:nvSpPr>
        <p:spPr>
          <a:xfrm>
            <a:off x="1219228" y="2715444"/>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Hydrosphere</a:t>
            </a:r>
          </a:p>
        </p:txBody>
      </p:sp>
      <p:pic>
        <p:nvPicPr>
          <p:cNvPr id="23" name="Picture 22" descr="A body of water with waves&#10;&#10;Description automatically generated with medium confidence">
            <a:extLst>
              <a:ext uri="{FF2B5EF4-FFF2-40B4-BE49-F238E27FC236}">
                <a16:creationId xmlns:a16="http://schemas.microsoft.com/office/drawing/2014/main" id="{FBA5BC65-E374-D54C-80B8-A3E1F770BD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5100" y="3143469"/>
            <a:ext cx="1788656" cy="767137"/>
          </a:xfrm>
          <a:prstGeom prst="rect">
            <a:avLst/>
          </a:prstGeom>
        </p:spPr>
      </p:pic>
      <p:sp>
        <p:nvSpPr>
          <p:cNvPr id="24" name="TextBox 23">
            <a:extLst>
              <a:ext uri="{FF2B5EF4-FFF2-40B4-BE49-F238E27FC236}">
                <a16:creationId xmlns:a16="http://schemas.microsoft.com/office/drawing/2014/main" id="{EE50DA84-F478-F64E-864F-C7A77B6B828D}"/>
              </a:ext>
            </a:extLst>
          </p:cNvPr>
          <p:cNvSpPr txBox="1"/>
          <p:nvPr/>
        </p:nvSpPr>
        <p:spPr>
          <a:xfrm>
            <a:off x="6172922" y="273964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Biosphere</a:t>
            </a:r>
          </a:p>
        </p:txBody>
      </p:sp>
      <p:pic>
        <p:nvPicPr>
          <p:cNvPr id="25" name="Picture 24" descr="A close up of some leaves&#10;&#10;Description automatically generated with low confidence">
            <a:extLst>
              <a:ext uri="{FF2B5EF4-FFF2-40B4-BE49-F238E27FC236}">
                <a16:creationId xmlns:a16="http://schemas.microsoft.com/office/drawing/2014/main" id="{7C313E48-89AC-F843-955A-D13B7059F0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4408" y="3167671"/>
            <a:ext cx="1757428" cy="742936"/>
          </a:xfrm>
          <a:prstGeom prst="rect">
            <a:avLst/>
          </a:prstGeom>
        </p:spPr>
      </p:pic>
      <p:pic>
        <p:nvPicPr>
          <p:cNvPr id="26" name="Picture 25" descr="Blue sky with white clouds&#10;&#10;Description automatically generated with medium confidence">
            <a:extLst>
              <a:ext uri="{FF2B5EF4-FFF2-40B4-BE49-F238E27FC236}">
                <a16:creationId xmlns:a16="http://schemas.microsoft.com/office/drawing/2014/main" id="{861254F6-9806-8242-8C0C-6AA6C18166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62314" y="2032763"/>
            <a:ext cx="1760400" cy="767138"/>
          </a:xfrm>
          <a:prstGeom prst="rect">
            <a:avLst/>
          </a:prstGeom>
        </p:spPr>
      </p:pic>
      <p:sp>
        <p:nvSpPr>
          <p:cNvPr id="27" name="TextBox 26">
            <a:extLst>
              <a:ext uri="{FF2B5EF4-FFF2-40B4-BE49-F238E27FC236}">
                <a16:creationId xmlns:a16="http://schemas.microsoft.com/office/drawing/2014/main" id="{F429614A-C55F-D844-B138-50DBCEA3FD74}"/>
              </a:ext>
            </a:extLst>
          </p:cNvPr>
          <p:cNvSpPr txBox="1"/>
          <p:nvPr/>
        </p:nvSpPr>
        <p:spPr>
          <a:xfrm>
            <a:off x="3762314" y="1629067"/>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Atmosphere</a:t>
            </a:r>
          </a:p>
        </p:txBody>
      </p:sp>
    </p:spTree>
    <p:extLst>
      <p:ext uri="{BB962C8B-B14F-4D97-AF65-F5344CB8AC3E}">
        <p14:creationId xmlns:p14="http://schemas.microsoft.com/office/powerpoint/2010/main" val="11888410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B4D911D-62A2-43E9-8A45-697748C62F3B}"/>
              </a:ext>
            </a:extLst>
          </p:cNvPr>
          <p:cNvSpPr txBox="1">
            <a:spLocks/>
          </p:cNvSpPr>
          <p:nvPr/>
        </p:nvSpPr>
        <p:spPr>
          <a:xfrm>
            <a:off x="356348" y="3787028"/>
            <a:ext cx="8625093" cy="22137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100" dirty="0"/>
              <a:t>The volcanic island arcs, mountain ranges, and slow-cooling granite magma chambers consist of low-density continental crust.</a:t>
            </a:r>
          </a:p>
          <a:p>
            <a:pPr marL="0" indent="0">
              <a:lnSpc>
                <a:spcPct val="100000"/>
              </a:lnSpc>
              <a:spcBef>
                <a:spcPts val="0"/>
              </a:spcBef>
              <a:buNone/>
            </a:pPr>
            <a:endParaRPr lang="en-US" sz="2100" dirty="0"/>
          </a:p>
          <a:p>
            <a:pPr marL="0" indent="0">
              <a:lnSpc>
                <a:spcPct val="100000"/>
              </a:lnSpc>
              <a:spcBef>
                <a:spcPts val="0"/>
              </a:spcBef>
              <a:buNone/>
            </a:pPr>
            <a:r>
              <a:rPr lang="en-US" sz="2100" u="sng" dirty="0"/>
              <a:t>Note</a:t>
            </a:r>
            <a:r>
              <a:rPr lang="en-US" sz="2100" dirty="0"/>
              <a:t>: not all islands &amp; volcanoes form this way. Some form above “hot spots” in the mantle, and usually produce islands of mostly basalt (such as the Galapagos, Hawaii and Iceland).</a:t>
            </a:r>
          </a:p>
          <a:p>
            <a:pPr marL="0" indent="0">
              <a:buNone/>
            </a:pPr>
            <a:endParaRPr lang="en-US" sz="2100" dirty="0"/>
          </a:p>
        </p:txBody>
      </p:sp>
      <p:sp>
        <p:nvSpPr>
          <p:cNvPr id="5" name="Content Placeholder 2">
            <a:extLst>
              <a:ext uri="{FF2B5EF4-FFF2-40B4-BE49-F238E27FC236}">
                <a16:creationId xmlns:a16="http://schemas.microsoft.com/office/drawing/2014/main" id="{139A87C9-6D59-41EF-B356-A0BA81DDA806}"/>
              </a:ext>
            </a:extLst>
          </p:cNvPr>
          <p:cNvSpPr txBox="1">
            <a:spLocks/>
          </p:cNvSpPr>
          <p:nvPr/>
        </p:nvSpPr>
        <p:spPr>
          <a:xfrm>
            <a:off x="356348" y="526093"/>
            <a:ext cx="8625093" cy="117109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t>This is kind of opposite of what you might think: </a:t>
            </a:r>
          </a:p>
          <a:p>
            <a:pPr marL="0" indent="0">
              <a:lnSpc>
                <a:spcPct val="100000"/>
              </a:lnSpc>
              <a:spcBef>
                <a:spcPts val="0"/>
              </a:spcBef>
              <a:buNone/>
            </a:pPr>
            <a:r>
              <a:rPr lang="en-US" sz="2400" dirty="0"/>
              <a:t>LOSING </a:t>
            </a:r>
            <a:r>
              <a:rPr lang="en-US" sz="2400" u="sng" dirty="0"/>
              <a:t>oceanic</a:t>
            </a:r>
            <a:r>
              <a:rPr lang="en-US" sz="2400" dirty="0"/>
              <a:t> crust through subduction at converging plate boundaries PRODUCES </a:t>
            </a:r>
            <a:r>
              <a:rPr lang="en-US" sz="2400" u="sng" dirty="0"/>
              <a:t>continental</a:t>
            </a:r>
            <a:r>
              <a:rPr lang="en-US" sz="2400" dirty="0"/>
              <a:t> crust!</a:t>
            </a:r>
          </a:p>
          <a:p>
            <a:pPr marL="0" indent="0">
              <a:buNone/>
            </a:pPr>
            <a:endParaRPr lang="en-US" sz="2100" dirty="0"/>
          </a:p>
        </p:txBody>
      </p:sp>
      <p:pic>
        <p:nvPicPr>
          <p:cNvPr id="6" name="Picture 5" descr="Diagram&#10;&#10;Description automatically generated">
            <a:extLst>
              <a:ext uri="{FF2B5EF4-FFF2-40B4-BE49-F238E27FC236}">
                <a16:creationId xmlns:a16="http://schemas.microsoft.com/office/drawing/2014/main" id="{E8B3BCCE-E5B3-4BB3-9AD3-16F8398D95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5151" y="1854793"/>
            <a:ext cx="3969004" cy="1774628"/>
          </a:xfrm>
          <a:prstGeom prst="rect">
            <a:avLst/>
          </a:prstGeom>
        </p:spPr>
      </p:pic>
      <p:pic>
        <p:nvPicPr>
          <p:cNvPr id="7" name="Picture 6" descr="Diagram&#10;&#10;Description automatically generated">
            <a:extLst>
              <a:ext uri="{FF2B5EF4-FFF2-40B4-BE49-F238E27FC236}">
                <a16:creationId xmlns:a16="http://schemas.microsoft.com/office/drawing/2014/main" id="{AD46B2F9-ADF3-421D-9FAD-11B75543852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2974" y="1937448"/>
            <a:ext cx="4005920" cy="1849580"/>
          </a:xfrm>
          <a:prstGeom prst="rect">
            <a:avLst/>
          </a:prstGeom>
        </p:spPr>
      </p:pic>
    </p:spTree>
    <p:extLst>
      <p:ext uri="{BB962C8B-B14F-4D97-AF65-F5344CB8AC3E}">
        <p14:creationId xmlns:p14="http://schemas.microsoft.com/office/powerpoint/2010/main" val="1426387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FEA516-F2B6-4824-9B9C-8921E4185292}"/>
              </a:ext>
            </a:extLst>
          </p:cNvPr>
          <p:cNvSpPr txBox="1">
            <a:spLocks/>
          </p:cNvSpPr>
          <p:nvPr/>
        </p:nvSpPr>
        <p:spPr>
          <a:xfrm>
            <a:off x="356348" y="663879"/>
            <a:ext cx="8625093" cy="9757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This helps explain why continental crust is so much thicker than oceanic crust:</a:t>
            </a:r>
          </a:p>
          <a:p>
            <a:pPr marL="0" indent="0">
              <a:buNone/>
            </a:pPr>
            <a:endParaRPr lang="en-US" sz="2600" dirty="0"/>
          </a:p>
          <a:p>
            <a:pPr marL="0" indent="0">
              <a:buNone/>
            </a:pPr>
            <a:endParaRPr lang="en-US" sz="2600" dirty="0"/>
          </a:p>
          <a:p>
            <a:pPr marL="0" indent="0">
              <a:buNone/>
            </a:pPr>
            <a:endParaRPr lang="en-US" sz="2100" dirty="0"/>
          </a:p>
        </p:txBody>
      </p:sp>
      <p:pic>
        <p:nvPicPr>
          <p:cNvPr id="8" name="Picture 7" descr="A picture containing text, indoor&#10;&#10;Description automatically generated">
            <a:extLst>
              <a:ext uri="{FF2B5EF4-FFF2-40B4-BE49-F238E27FC236}">
                <a16:creationId xmlns:a16="http://schemas.microsoft.com/office/drawing/2014/main" id="{97CD641C-09EE-9A44-AF7E-BF58360CB2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6951" y="1977581"/>
            <a:ext cx="4750097" cy="2902837"/>
          </a:xfrm>
          <a:prstGeom prst="rect">
            <a:avLst/>
          </a:prstGeom>
        </p:spPr>
      </p:pic>
    </p:spTree>
    <p:extLst>
      <p:ext uri="{BB962C8B-B14F-4D97-AF65-F5344CB8AC3E}">
        <p14:creationId xmlns:p14="http://schemas.microsoft.com/office/powerpoint/2010/main" val="10704488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0E0121-5B18-4111-AEDC-CC8B6DCDE2F2}"/>
              </a:ext>
            </a:extLst>
          </p:cNvPr>
          <p:cNvSpPr txBox="1">
            <a:spLocks/>
          </p:cNvSpPr>
          <p:nvPr/>
        </p:nvSpPr>
        <p:spPr>
          <a:xfrm>
            <a:off x="354862" y="831686"/>
            <a:ext cx="8434275" cy="5470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We need a model statement about this:</a:t>
            </a:r>
          </a:p>
        </p:txBody>
      </p:sp>
      <p:sp>
        <p:nvSpPr>
          <p:cNvPr id="5" name="Content Placeholder 2">
            <a:extLst>
              <a:ext uri="{FF2B5EF4-FFF2-40B4-BE49-F238E27FC236}">
                <a16:creationId xmlns:a16="http://schemas.microsoft.com/office/drawing/2014/main" id="{83B63A20-00B2-42B5-A782-EBEECD385305}"/>
              </a:ext>
            </a:extLst>
          </p:cNvPr>
          <p:cNvSpPr txBox="1">
            <a:spLocks/>
          </p:cNvSpPr>
          <p:nvPr/>
        </p:nvSpPr>
        <p:spPr>
          <a:xfrm>
            <a:off x="543297" y="1578349"/>
            <a:ext cx="8487304" cy="433060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sz="2400" dirty="0"/>
          </a:p>
        </p:txBody>
      </p:sp>
      <p:sp>
        <p:nvSpPr>
          <p:cNvPr id="2" name="TextBox 1">
            <a:extLst>
              <a:ext uri="{FF2B5EF4-FFF2-40B4-BE49-F238E27FC236}">
                <a16:creationId xmlns:a16="http://schemas.microsoft.com/office/drawing/2014/main" id="{413C2176-AE82-3A4C-A1B5-4D216F0800AE}"/>
              </a:ext>
            </a:extLst>
          </p:cNvPr>
          <p:cNvSpPr txBox="1"/>
          <p:nvPr/>
        </p:nvSpPr>
        <p:spPr>
          <a:xfrm>
            <a:off x="2302329" y="2971800"/>
            <a:ext cx="4257897" cy="738664"/>
          </a:xfrm>
          <a:prstGeom prst="rect">
            <a:avLst/>
          </a:prstGeom>
          <a:noFill/>
        </p:spPr>
        <p:txBody>
          <a:bodyPr wrap="none" rtlCol="0">
            <a:spAutoFit/>
          </a:bodyPr>
          <a:lstStyle/>
          <a:p>
            <a:r>
              <a:rPr lang="en-US" sz="2400" dirty="0">
                <a:solidFill>
                  <a:srgbClr val="00B0F0"/>
                </a:solidFill>
              </a:rPr>
              <a:t>[write your class version here]</a:t>
            </a:r>
          </a:p>
          <a:p>
            <a:endParaRPr lang="en-US" dirty="0"/>
          </a:p>
        </p:txBody>
      </p:sp>
    </p:spTree>
    <p:extLst>
      <p:ext uri="{BB962C8B-B14F-4D97-AF65-F5344CB8AC3E}">
        <p14:creationId xmlns:p14="http://schemas.microsoft.com/office/powerpoint/2010/main" val="33219425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50" y="668847"/>
            <a:ext cx="7886700" cy="1017882"/>
          </a:xfrm>
        </p:spPr>
        <p:txBody>
          <a:bodyPr>
            <a:normAutofit/>
          </a:bodyPr>
          <a:lstStyle/>
          <a:p>
            <a:pPr>
              <a:lnSpc>
                <a:spcPct val="100000"/>
              </a:lnSpc>
              <a:spcBef>
                <a:spcPts val="0"/>
              </a:spcBef>
            </a:pPr>
            <a:r>
              <a:rPr lang="en-US" sz="2700" b="1" dirty="0"/>
              <a:t>Taking stock of what we have and have not figured out:</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628650" y="1937251"/>
            <a:ext cx="7886700" cy="3835667"/>
          </a:xfrm>
        </p:spPr>
        <p:txBody>
          <a:bodyPr>
            <a:noAutofit/>
          </a:bodyPr>
          <a:lstStyle/>
          <a:p>
            <a:pPr marL="0" indent="0">
              <a:spcBef>
                <a:spcPts val="0"/>
              </a:spcBef>
              <a:buNone/>
            </a:pPr>
            <a:r>
              <a:rPr lang="en-US" sz="2000" u="sng" dirty="0"/>
              <a:t>We figured out:</a:t>
            </a:r>
          </a:p>
          <a:p>
            <a:pPr marL="0" indent="0">
              <a:spcBef>
                <a:spcPts val="0"/>
              </a:spcBef>
              <a:buNone/>
            </a:pPr>
            <a:r>
              <a:rPr lang="en-US" sz="2000" dirty="0"/>
              <a:t>We have figured out how oceanic crust forms and can explain its age pattern on the ocean floor, and why we don’t have really old oceanic crust (it subducts back into the mantle). </a:t>
            </a:r>
          </a:p>
          <a:p>
            <a:pPr marL="0" indent="0">
              <a:spcBef>
                <a:spcPts val="0"/>
              </a:spcBef>
              <a:buNone/>
            </a:pPr>
            <a:r>
              <a:rPr lang="en-US" sz="2000" dirty="0"/>
              <a:t>We have also figured out how low-density continental crust forms.</a:t>
            </a:r>
          </a:p>
          <a:p>
            <a:pPr marL="0" indent="0">
              <a:spcBef>
                <a:spcPts val="0"/>
              </a:spcBef>
              <a:buNone/>
            </a:pPr>
            <a:endParaRPr lang="en-US" sz="2000" u="sng" dirty="0"/>
          </a:p>
          <a:p>
            <a:pPr marL="0" indent="0">
              <a:spcBef>
                <a:spcPts val="0"/>
              </a:spcBef>
              <a:buNone/>
            </a:pPr>
            <a:r>
              <a:rPr lang="en-US" sz="2000" u="sng" dirty="0"/>
              <a:t>What we haven’t figured out: </a:t>
            </a:r>
          </a:p>
          <a:p>
            <a:pPr>
              <a:spcBef>
                <a:spcPts val="0"/>
              </a:spcBef>
            </a:pPr>
            <a:r>
              <a:rPr lang="en-US" sz="2000" dirty="0"/>
              <a:t>Why continental crust can be so much older than oceanic crust.</a:t>
            </a:r>
          </a:p>
          <a:p>
            <a:pPr>
              <a:spcBef>
                <a:spcPts val="0"/>
              </a:spcBef>
            </a:pPr>
            <a:r>
              <a:rPr lang="en-US" sz="2000" dirty="0"/>
              <a:t>Why the oldest continental crust is mostly located toward the middle of continents, with less old crust surrounding it.</a:t>
            </a:r>
          </a:p>
          <a:p>
            <a:pPr>
              <a:spcBef>
                <a:spcPts val="0"/>
              </a:spcBef>
            </a:pPr>
            <a:r>
              <a:rPr lang="en-US" sz="2000" dirty="0"/>
              <a:t>ALSO, what happens to old continental crust—does it subduct back into the mantle like oceanic crust?</a:t>
            </a:r>
          </a:p>
        </p:txBody>
      </p:sp>
    </p:spTree>
    <p:extLst>
      <p:ext uri="{BB962C8B-B14F-4D97-AF65-F5344CB8AC3E}">
        <p14:creationId xmlns:p14="http://schemas.microsoft.com/office/powerpoint/2010/main" val="32103060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0E0121-5B18-4111-AEDC-CC8B6DCDE2F2}"/>
              </a:ext>
            </a:extLst>
          </p:cNvPr>
          <p:cNvSpPr txBox="1">
            <a:spLocks/>
          </p:cNvSpPr>
          <p:nvPr/>
        </p:nvSpPr>
        <p:spPr>
          <a:xfrm>
            <a:off x="525446" y="489208"/>
            <a:ext cx="8434275" cy="118061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Let’s Return to the Continental Crust Age Map</a:t>
            </a:r>
          </a:p>
          <a:p>
            <a:endParaRPr lang="en-US" sz="3300" dirty="0"/>
          </a:p>
          <a:p>
            <a:r>
              <a:rPr lang="en-US" sz="2475" i="1" dirty="0"/>
              <a:t>(review what you noticed in Doodle Box C)</a:t>
            </a:r>
          </a:p>
        </p:txBody>
      </p:sp>
      <p:pic>
        <p:nvPicPr>
          <p:cNvPr id="4" name="Picture 3">
            <a:extLst>
              <a:ext uri="{FF2B5EF4-FFF2-40B4-BE49-F238E27FC236}">
                <a16:creationId xmlns:a16="http://schemas.microsoft.com/office/drawing/2014/main" id="{863CC176-6746-4D15-9523-919291F412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633" y="1804609"/>
            <a:ext cx="7318733" cy="42462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273314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3B63A20-00B2-42B5-A782-EBEECD385305}"/>
              </a:ext>
            </a:extLst>
          </p:cNvPr>
          <p:cNvSpPr txBox="1">
            <a:spLocks/>
          </p:cNvSpPr>
          <p:nvPr/>
        </p:nvSpPr>
        <p:spPr>
          <a:xfrm>
            <a:off x="216568" y="488514"/>
            <a:ext cx="3898232" cy="569934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US" sz="2400" dirty="0"/>
              <a:t>Now let’s examine this same map in a time sequence.</a:t>
            </a:r>
          </a:p>
          <a:p>
            <a:pPr marL="0" indent="0">
              <a:lnSpc>
                <a:spcPct val="110000"/>
              </a:lnSpc>
              <a:spcBef>
                <a:spcPts val="0"/>
              </a:spcBef>
              <a:buNone/>
            </a:pPr>
            <a:endParaRPr lang="en-US" sz="2400" dirty="0"/>
          </a:p>
          <a:p>
            <a:pPr marL="0" indent="0">
              <a:lnSpc>
                <a:spcPct val="110000"/>
              </a:lnSpc>
              <a:spcBef>
                <a:spcPts val="0"/>
              </a:spcBef>
              <a:buNone/>
            </a:pPr>
            <a:r>
              <a:rPr lang="en-US" sz="2400" dirty="0"/>
              <a:t>The first image shows only the oldest crust (purple), the next one adds in the 2</a:t>
            </a:r>
            <a:r>
              <a:rPr lang="en-US" sz="2400" baseline="30000" dirty="0"/>
              <a:t>nd</a:t>
            </a:r>
            <a:r>
              <a:rPr lang="en-US" sz="2400" dirty="0"/>
              <a:t> oldest crust (dark blue), etc. so you can see a time sequence of the continental crust. </a:t>
            </a:r>
          </a:p>
          <a:p>
            <a:pPr marL="0" indent="0">
              <a:lnSpc>
                <a:spcPct val="110000"/>
              </a:lnSpc>
              <a:spcBef>
                <a:spcPts val="0"/>
              </a:spcBef>
              <a:buNone/>
            </a:pPr>
            <a:endParaRPr lang="en-US" sz="2400" dirty="0"/>
          </a:p>
          <a:p>
            <a:pPr marL="0" indent="0">
              <a:lnSpc>
                <a:spcPct val="110000"/>
              </a:lnSpc>
              <a:spcBef>
                <a:spcPts val="0"/>
              </a:spcBef>
              <a:buNone/>
            </a:pPr>
            <a:r>
              <a:rPr lang="en-US" sz="2400" dirty="0"/>
              <a:t>Note: The land masses would NOT have been in these same locations. </a:t>
            </a:r>
          </a:p>
          <a:p>
            <a:pPr marL="0" indent="0">
              <a:lnSpc>
                <a:spcPct val="110000"/>
              </a:lnSpc>
              <a:spcBef>
                <a:spcPts val="0"/>
              </a:spcBef>
              <a:buNone/>
            </a:pPr>
            <a:r>
              <a:rPr lang="en-US" sz="2400" dirty="0"/>
              <a:t>The plates are constantly moving positions!</a:t>
            </a:r>
          </a:p>
          <a:p>
            <a:pPr marL="0" indent="0">
              <a:lnSpc>
                <a:spcPct val="110000"/>
              </a:lnSpc>
              <a:spcBef>
                <a:spcPts val="0"/>
              </a:spcBef>
              <a:buNone/>
            </a:pPr>
            <a:endParaRPr lang="en-US" sz="2100" dirty="0"/>
          </a:p>
          <a:p>
            <a:pPr>
              <a:lnSpc>
                <a:spcPct val="100000"/>
              </a:lnSpc>
              <a:spcBef>
                <a:spcPts val="0"/>
              </a:spcBef>
            </a:pPr>
            <a:endParaRPr lang="en-US" sz="2100" dirty="0"/>
          </a:p>
        </p:txBody>
      </p:sp>
      <p:pic>
        <p:nvPicPr>
          <p:cNvPr id="12" name="Picture 11" descr="A screenshot of a cell phone&#10;&#10;Description automatically generated">
            <a:extLst>
              <a:ext uri="{FF2B5EF4-FFF2-40B4-BE49-F238E27FC236}">
                <a16:creationId xmlns:a16="http://schemas.microsoft.com/office/drawing/2014/main" id="{598EDCEE-B1EF-4D3C-9292-825A5BA925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4800" y="960370"/>
            <a:ext cx="3447047" cy="1776815"/>
          </a:xfrm>
          <a:prstGeom prst="rect">
            <a:avLst/>
          </a:prstGeom>
        </p:spPr>
      </p:pic>
      <p:pic>
        <p:nvPicPr>
          <p:cNvPr id="14" name="Picture 13" descr="A close up of text on a white background&#10;&#10;Description automatically generated">
            <a:extLst>
              <a:ext uri="{FF2B5EF4-FFF2-40B4-BE49-F238E27FC236}">
                <a16:creationId xmlns:a16="http://schemas.microsoft.com/office/drawing/2014/main" id="{0819C659-74D2-4CB3-9707-D49287387E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0443" y="2223501"/>
            <a:ext cx="3450576" cy="1778633"/>
          </a:xfrm>
          <a:prstGeom prst="rect">
            <a:avLst/>
          </a:prstGeom>
        </p:spPr>
      </p:pic>
      <p:pic>
        <p:nvPicPr>
          <p:cNvPr id="16" name="Picture 15" descr="A close up of a map&#10;&#10;Description automatically generated">
            <a:extLst>
              <a:ext uri="{FF2B5EF4-FFF2-40B4-BE49-F238E27FC236}">
                <a16:creationId xmlns:a16="http://schemas.microsoft.com/office/drawing/2014/main" id="{72032829-39F6-4C26-BEC7-03EFEE9DF1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1927" y="3581621"/>
            <a:ext cx="3449646" cy="1776815"/>
          </a:xfrm>
          <a:prstGeom prst="rect">
            <a:avLst/>
          </a:prstGeom>
        </p:spPr>
      </p:pic>
    </p:spTree>
    <p:extLst>
      <p:ext uri="{BB962C8B-B14F-4D97-AF65-F5344CB8AC3E}">
        <p14:creationId xmlns:p14="http://schemas.microsoft.com/office/powerpoint/2010/main" val="38400831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1925123D-02A7-435D-9308-8C1CC1C6DD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071" y="1250576"/>
            <a:ext cx="2650308" cy="1366128"/>
          </a:xfrm>
          <a:prstGeom prst="rect">
            <a:avLst/>
          </a:prstGeom>
        </p:spPr>
      </p:pic>
      <p:pic>
        <p:nvPicPr>
          <p:cNvPr id="6" name="Picture 5" descr="A close up of text on a white background&#10;&#10;Description automatically generated">
            <a:extLst>
              <a:ext uri="{FF2B5EF4-FFF2-40B4-BE49-F238E27FC236}">
                <a16:creationId xmlns:a16="http://schemas.microsoft.com/office/drawing/2014/main" id="{708505B1-3520-4CE0-BB15-1F41016F9E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80710" y="1250578"/>
            <a:ext cx="2650308" cy="1366127"/>
          </a:xfrm>
          <a:prstGeom prst="rect">
            <a:avLst/>
          </a:prstGeom>
        </p:spPr>
      </p:pic>
      <p:pic>
        <p:nvPicPr>
          <p:cNvPr id="7" name="Picture 6" descr="A close up of a map&#10;&#10;Description automatically generated">
            <a:extLst>
              <a:ext uri="{FF2B5EF4-FFF2-40B4-BE49-F238E27FC236}">
                <a16:creationId xmlns:a16="http://schemas.microsoft.com/office/drawing/2014/main" id="{8F52ED47-3240-49FC-BB53-0A88D945A5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98350" y="1250576"/>
            <a:ext cx="2681488" cy="1381158"/>
          </a:xfrm>
          <a:prstGeom prst="rect">
            <a:avLst/>
          </a:prstGeom>
        </p:spPr>
      </p:pic>
      <p:pic>
        <p:nvPicPr>
          <p:cNvPr id="3" name="Picture 2" descr="A close up of a map&#10;&#10;Description automatically generated">
            <a:extLst>
              <a:ext uri="{FF2B5EF4-FFF2-40B4-BE49-F238E27FC236}">
                <a16:creationId xmlns:a16="http://schemas.microsoft.com/office/drawing/2014/main" id="{A2DBAB1D-6887-4C21-98CC-0CA6D19A36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1891" y="2784281"/>
            <a:ext cx="2681488" cy="1381158"/>
          </a:xfrm>
          <a:prstGeom prst="rect">
            <a:avLst/>
          </a:prstGeom>
        </p:spPr>
      </p:pic>
      <p:pic>
        <p:nvPicPr>
          <p:cNvPr id="10" name="Picture 9" descr="A picture containing text, map&#10;&#10;Description automatically generated">
            <a:extLst>
              <a:ext uri="{FF2B5EF4-FFF2-40B4-BE49-F238E27FC236}">
                <a16:creationId xmlns:a16="http://schemas.microsoft.com/office/drawing/2014/main" id="{4D887501-B46A-4EE2-AC21-0C74806460D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80710" y="2746451"/>
            <a:ext cx="2650308" cy="1365098"/>
          </a:xfrm>
          <a:prstGeom prst="rect">
            <a:avLst/>
          </a:prstGeom>
        </p:spPr>
      </p:pic>
      <p:pic>
        <p:nvPicPr>
          <p:cNvPr id="12" name="Picture 11" descr="A close up of a map&#10;&#10;Description automatically generated">
            <a:extLst>
              <a:ext uri="{FF2B5EF4-FFF2-40B4-BE49-F238E27FC236}">
                <a16:creationId xmlns:a16="http://schemas.microsoft.com/office/drawing/2014/main" id="{2087BF95-D12E-4B65-9001-E0858BD36F7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98350" y="2746451"/>
            <a:ext cx="2681488" cy="1381159"/>
          </a:xfrm>
          <a:prstGeom prst="rect">
            <a:avLst/>
          </a:prstGeom>
        </p:spPr>
      </p:pic>
      <p:pic>
        <p:nvPicPr>
          <p:cNvPr id="14" name="Picture 13" descr="A close up of a map&#10;&#10;Description automatically generated">
            <a:extLst>
              <a:ext uri="{FF2B5EF4-FFF2-40B4-BE49-F238E27FC236}">
                <a16:creationId xmlns:a16="http://schemas.microsoft.com/office/drawing/2014/main" id="{935015C0-1F35-44C1-85CD-8BA975758F4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1891" y="4279125"/>
            <a:ext cx="2681488" cy="1381158"/>
          </a:xfrm>
          <a:prstGeom prst="rect">
            <a:avLst/>
          </a:prstGeom>
        </p:spPr>
      </p:pic>
      <p:pic>
        <p:nvPicPr>
          <p:cNvPr id="16" name="Picture 15" descr="A close up of a map&#10;&#10;Description automatically generated">
            <a:extLst>
              <a:ext uri="{FF2B5EF4-FFF2-40B4-BE49-F238E27FC236}">
                <a16:creationId xmlns:a16="http://schemas.microsoft.com/office/drawing/2014/main" id="{D4164EF1-4B2C-43F8-A877-FE0DC7B2EFD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80710" y="4295185"/>
            <a:ext cx="2650308" cy="1365098"/>
          </a:xfrm>
          <a:prstGeom prst="rect">
            <a:avLst/>
          </a:prstGeom>
        </p:spPr>
      </p:pic>
      <p:pic>
        <p:nvPicPr>
          <p:cNvPr id="18" name="Picture 17" descr="A close up of a map&#10;&#10;Description automatically generated">
            <a:extLst>
              <a:ext uri="{FF2B5EF4-FFF2-40B4-BE49-F238E27FC236}">
                <a16:creationId xmlns:a16="http://schemas.microsoft.com/office/drawing/2014/main" id="{2A66696B-EADF-4DCA-A129-CF9CB054AFC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12243" y="4295185"/>
            <a:ext cx="2681488" cy="1381158"/>
          </a:xfrm>
          <a:prstGeom prst="rect">
            <a:avLst/>
          </a:prstGeom>
        </p:spPr>
      </p:pic>
      <p:cxnSp>
        <p:nvCxnSpPr>
          <p:cNvPr id="20" name="Straight Arrow Connector 19">
            <a:extLst>
              <a:ext uri="{FF2B5EF4-FFF2-40B4-BE49-F238E27FC236}">
                <a16:creationId xmlns:a16="http://schemas.microsoft.com/office/drawing/2014/main" id="{D34C2BAD-7991-422F-ADAE-B0F30B8C4207}"/>
              </a:ext>
            </a:extLst>
          </p:cNvPr>
          <p:cNvCxnSpPr>
            <a:stCxn id="5" idx="3"/>
            <a:endCxn id="6" idx="1"/>
          </p:cNvCxnSpPr>
          <p:nvPr/>
        </p:nvCxnSpPr>
        <p:spPr>
          <a:xfrm>
            <a:off x="3013379" y="1933641"/>
            <a:ext cx="167332"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0E2F86A-C1DF-408D-B3B6-A85DE2D51E5B}"/>
              </a:ext>
            </a:extLst>
          </p:cNvPr>
          <p:cNvCxnSpPr/>
          <p:nvPr/>
        </p:nvCxnSpPr>
        <p:spPr>
          <a:xfrm>
            <a:off x="5831571" y="1933640"/>
            <a:ext cx="167332"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BD5AA27-0378-4499-9C82-AD270673ED5A}"/>
              </a:ext>
            </a:extLst>
          </p:cNvPr>
          <p:cNvCxnSpPr/>
          <p:nvPr/>
        </p:nvCxnSpPr>
        <p:spPr>
          <a:xfrm>
            <a:off x="3013103" y="3390966"/>
            <a:ext cx="167332"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A3B9819-6B8F-4F05-A7D9-1158780B31AB}"/>
              </a:ext>
            </a:extLst>
          </p:cNvPr>
          <p:cNvCxnSpPr/>
          <p:nvPr/>
        </p:nvCxnSpPr>
        <p:spPr>
          <a:xfrm>
            <a:off x="5831295" y="3390965"/>
            <a:ext cx="167332"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7696259-17B8-4EDC-ADEC-0F2BFFF03A6E}"/>
              </a:ext>
            </a:extLst>
          </p:cNvPr>
          <p:cNvCxnSpPr/>
          <p:nvPr/>
        </p:nvCxnSpPr>
        <p:spPr>
          <a:xfrm>
            <a:off x="3013103" y="4972116"/>
            <a:ext cx="167332"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CAAC67C-6A00-4EA7-A97E-677281291AD2}"/>
              </a:ext>
            </a:extLst>
          </p:cNvPr>
          <p:cNvCxnSpPr/>
          <p:nvPr/>
        </p:nvCxnSpPr>
        <p:spPr>
          <a:xfrm>
            <a:off x="5831295" y="4972115"/>
            <a:ext cx="167332"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E0CFA9BF-4CBE-4A69-BA4A-6531B31270AC}"/>
              </a:ext>
            </a:extLst>
          </p:cNvPr>
          <p:cNvSpPr txBox="1">
            <a:spLocks/>
          </p:cNvSpPr>
          <p:nvPr/>
        </p:nvSpPr>
        <p:spPr>
          <a:xfrm>
            <a:off x="1215024" y="362418"/>
            <a:ext cx="7492375" cy="683064"/>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t>While you examine the age sequence of continental crust, describe what you notice in </a:t>
            </a:r>
            <a:r>
              <a:rPr lang="en-US" sz="2400" b="1" dirty="0"/>
              <a:t>Doodle Box K</a:t>
            </a:r>
            <a:endParaRPr lang="en-US" sz="2400" dirty="0"/>
          </a:p>
        </p:txBody>
      </p:sp>
      <p:pic>
        <p:nvPicPr>
          <p:cNvPr id="27" name="Picture 26">
            <a:extLst>
              <a:ext uri="{FF2B5EF4-FFF2-40B4-BE49-F238E27FC236}">
                <a16:creationId xmlns:a16="http://schemas.microsoft.com/office/drawing/2014/main" id="{3F41FD5D-F420-D342-A239-9B2E14A3CA0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30431" y="362418"/>
            <a:ext cx="733833" cy="621188"/>
          </a:xfrm>
          <a:prstGeom prst="rect">
            <a:avLst/>
          </a:prstGeom>
        </p:spPr>
      </p:pic>
    </p:spTree>
    <p:extLst>
      <p:ext uri="{BB962C8B-B14F-4D97-AF65-F5344CB8AC3E}">
        <p14:creationId xmlns:p14="http://schemas.microsoft.com/office/powerpoint/2010/main" val="7593254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3B63A20-00B2-42B5-A782-EBEECD385305}"/>
              </a:ext>
            </a:extLst>
          </p:cNvPr>
          <p:cNvSpPr txBox="1">
            <a:spLocks/>
          </p:cNvSpPr>
          <p:nvPr/>
        </p:nvSpPr>
        <p:spPr>
          <a:xfrm>
            <a:off x="901873" y="515753"/>
            <a:ext cx="7891398" cy="18292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t>While you examine the age sequence of slides, describe what you notice in </a:t>
            </a:r>
            <a:r>
              <a:rPr lang="en-US" sz="2400" b="1" dirty="0"/>
              <a:t>Doodle Box K</a:t>
            </a:r>
            <a:r>
              <a:rPr lang="en-US" sz="2400" dirty="0"/>
              <a:t>.</a:t>
            </a:r>
          </a:p>
          <a:p>
            <a:pPr marL="0" indent="0">
              <a:lnSpc>
                <a:spcPct val="100000"/>
              </a:lnSpc>
              <a:spcBef>
                <a:spcPts val="0"/>
              </a:spcBef>
              <a:buNone/>
            </a:pPr>
            <a:endParaRPr lang="en-US" sz="2400" dirty="0"/>
          </a:p>
          <a:p>
            <a:pPr marL="0" indent="0">
              <a:lnSpc>
                <a:spcPct val="100000"/>
              </a:lnSpc>
              <a:spcBef>
                <a:spcPts val="0"/>
              </a:spcBef>
              <a:buNone/>
            </a:pPr>
            <a:r>
              <a:rPr lang="en-US" sz="2400" dirty="0"/>
              <a:t>Be prepared to share your answers.</a:t>
            </a:r>
          </a:p>
          <a:p>
            <a:pPr>
              <a:lnSpc>
                <a:spcPct val="100000"/>
              </a:lnSpc>
              <a:spcBef>
                <a:spcPts val="0"/>
              </a:spcBef>
            </a:pPr>
            <a:endParaRPr lang="en-US" sz="2100" dirty="0"/>
          </a:p>
        </p:txBody>
      </p:sp>
      <p:pic>
        <p:nvPicPr>
          <p:cNvPr id="8" name="Picture 7" descr="A screenshot of a cell phone&#10;&#10;Description automatically generated">
            <a:extLst>
              <a:ext uri="{FF2B5EF4-FFF2-40B4-BE49-F238E27FC236}">
                <a16:creationId xmlns:a16="http://schemas.microsoft.com/office/drawing/2014/main" id="{1E9E1FFE-E801-4F97-B357-998376C768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0507" y="2345003"/>
            <a:ext cx="3447047" cy="1776815"/>
          </a:xfrm>
          <a:prstGeom prst="rect">
            <a:avLst/>
          </a:prstGeom>
        </p:spPr>
      </p:pic>
      <p:pic>
        <p:nvPicPr>
          <p:cNvPr id="9" name="Picture 8" descr="A close up of text on a white background&#10;&#10;Description automatically generated">
            <a:extLst>
              <a:ext uri="{FF2B5EF4-FFF2-40B4-BE49-F238E27FC236}">
                <a16:creationId xmlns:a16="http://schemas.microsoft.com/office/drawing/2014/main" id="{1A3AF00E-92FA-42D9-A44E-4BCD2FFFE2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9727" y="3017532"/>
            <a:ext cx="3450576" cy="1778633"/>
          </a:xfrm>
          <a:prstGeom prst="rect">
            <a:avLst/>
          </a:prstGeom>
        </p:spPr>
      </p:pic>
      <p:pic>
        <p:nvPicPr>
          <p:cNvPr id="10" name="Picture 9" descr="A close up of a map&#10;&#10;Description automatically generated">
            <a:extLst>
              <a:ext uri="{FF2B5EF4-FFF2-40B4-BE49-F238E27FC236}">
                <a16:creationId xmlns:a16="http://schemas.microsoft.com/office/drawing/2014/main" id="{A871E475-EFA7-425D-B98D-4A3EFEC02E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29573" y="3818010"/>
            <a:ext cx="3449646" cy="1776815"/>
          </a:xfrm>
          <a:prstGeom prst="rect">
            <a:avLst/>
          </a:prstGeom>
        </p:spPr>
      </p:pic>
      <p:pic>
        <p:nvPicPr>
          <p:cNvPr id="6" name="Picture 5">
            <a:extLst>
              <a:ext uri="{FF2B5EF4-FFF2-40B4-BE49-F238E27FC236}">
                <a16:creationId xmlns:a16="http://schemas.microsoft.com/office/drawing/2014/main" id="{6E7D24DB-C303-4316-B584-9148F85CA2B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93721" y="925155"/>
            <a:ext cx="733833" cy="621188"/>
          </a:xfrm>
          <a:prstGeom prst="rect">
            <a:avLst/>
          </a:prstGeom>
        </p:spPr>
      </p:pic>
      <p:pic>
        <p:nvPicPr>
          <p:cNvPr id="7" name="Picture 6">
            <a:extLst>
              <a:ext uri="{FF2B5EF4-FFF2-40B4-BE49-F238E27FC236}">
                <a16:creationId xmlns:a16="http://schemas.microsoft.com/office/drawing/2014/main" id="{56DF7347-41F9-4032-B277-A152B2E08E6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63623" y="1546343"/>
            <a:ext cx="855540" cy="621189"/>
          </a:xfrm>
          <a:prstGeom prst="rect">
            <a:avLst/>
          </a:prstGeom>
        </p:spPr>
      </p:pic>
    </p:spTree>
    <p:extLst>
      <p:ext uri="{BB962C8B-B14F-4D97-AF65-F5344CB8AC3E}">
        <p14:creationId xmlns:p14="http://schemas.microsoft.com/office/powerpoint/2010/main" val="3173989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1925123D-02A7-435D-9308-8C1CC1C6DD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071" y="1250576"/>
            <a:ext cx="2650308" cy="1366128"/>
          </a:xfrm>
          <a:prstGeom prst="rect">
            <a:avLst/>
          </a:prstGeom>
        </p:spPr>
      </p:pic>
      <p:pic>
        <p:nvPicPr>
          <p:cNvPr id="6" name="Picture 5" descr="A close up of text on a white background&#10;&#10;Description automatically generated">
            <a:extLst>
              <a:ext uri="{FF2B5EF4-FFF2-40B4-BE49-F238E27FC236}">
                <a16:creationId xmlns:a16="http://schemas.microsoft.com/office/drawing/2014/main" id="{708505B1-3520-4CE0-BB15-1F41016F9E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80710" y="1250578"/>
            <a:ext cx="2650308" cy="1366127"/>
          </a:xfrm>
          <a:prstGeom prst="rect">
            <a:avLst/>
          </a:prstGeom>
        </p:spPr>
      </p:pic>
      <p:pic>
        <p:nvPicPr>
          <p:cNvPr id="7" name="Picture 6" descr="A close up of a map&#10;&#10;Description automatically generated">
            <a:extLst>
              <a:ext uri="{FF2B5EF4-FFF2-40B4-BE49-F238E27FC236}">
                <a16:creationId xmlns:a16="http://schemas.microsoft.com/office/drawing/2014/main" id="{8F52ED47-3240-49FC-BB53-0A88D945A5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98350" y="1250576"/>
            <a:ext cx="2681488" cy="1381158"/>
          </a:xfrm>
          <a:prstGeom prst="rect">
            <a:avLst/>
          </a:prstGeom>
        </p:spPr>
      </p:pic>
      <p:pic>
        <p:nvPicPr>
          <p:cNvPr id="3" name="Picture 2" descr="A close up of a map&#10;&#10;Description automatically generated">
            <a:extLst>
              <a:ext uri="{FF2B5EF4-FFF2-40B4-BE49-F238E27FC236}">
                <a16:creationId xmlns:a16="http://schemas.microsoft.com/office/drawing/2014/main" id="{A2DBAB1D-6887-4C21-98CC-0CA6D19A36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1891" y="2784281"/>
            <a:ext cx="2681488" cy="1381158"/>
          </a:xfrm>
          <a:prstGeom prst="rect">
            <a:avLst/>
          </a:prstGeom>
        </p:spPr>
      </p:pic>
      <p:pic>
        <p:nvPicPr>
          <p:cNvPr id="10" name="Picture 9" descr="A picture containing text, map&#10;&#10;Description automatically generated">
            <a:extLst>
              <a:ext uri="{FF2B5EF4-FFF2-40B4-BE49-F238E27FC236}">
                <a16:creationId xmlns:a16="http://schemas.microsoft.com/office/drawing/2014/main" id="{4D887501-B46A-4EE2-AC21-0C74806460D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80710" y="2746451"/>
            <a:ext cx="2650308" cy="1365098"/>
          </a:xfrm>
          <a:prstGeom prst="rect">
            <a:avLst/>
          </a:prstGeom>
        </p:spPr>
      </p:pic>
      <p:pic>
        <p:nvPicPr>
          <p:cNvPr id="12" name="Picture 11" descr="A close up of a map&#10;&#10;Description automatically generated">
            <a:extLst>
              <a:ext uri="{FF2B5EF4-FFF2-40B4-BE49-F238E27FC236}">
                <a16:creationId xmlns:a16="http://schemas.microsoft.com/office/drawing/2014/main" id="{2087BF95-D12E-4B65-9001-E0858BD36F7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98350" y="2746451"/>
            <a:ext cx="2681488" cy="1381159"/>
          </a:xfrm>
          <a:prstGeom prst="rect">
            <a:avLst/>
          </a:prstGeom>
        </p:spPr>
      </p:pic>
      <p:pic>
        <p:nvPicPr>
          <p:cNvPr id="14" name="Picture 13" descr="A close up of a map&#10;&#10;Description automatically generated">
            <a:extLst>
              <a:ext uri="{FF2B5EF4-FFF2-40B4-BE49-F238E27FC236}">
                <a16:creationId xmlns:a16="http://schemas.microsoft.com/office/drawing/2014/main" id="{935015C0-1F35-44C1-85CD-8BA975758F4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1891" y="4279125"/>
            <a:ext cx="2681488" cy="1381158"/>
          </a:xfrm>
          <a:prstGeom prst="rect">
            <a:avLst/>
          </a:prstGeom>
        </p:spPr>
      </p:pic>
      <p:pic>
        <p:nvPicPr>
          <p:cNvPr id="16" name="Picture 15" descr="A close up of a map&#10;&#10;Description automatically generated">
            <a:extLst>
              <a:ext uri="{FF2B5EF4-FFF2-40B4-BE49-F238E27FC236}">
                <a16:creationId xmlns:a16="http://schemas.microsoft.com/office/drawing/2014/main" id="{D4164EF1-4B2C-43F8-A877-FE0DC7B2EFD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80710" y="4295185"/>
            <a:ext cx="2650308" cy="1365098"/>
          </a:xfrm>
          <a:prstGeom prst="rect">
            <a:avLst/>
          </a:prstGeom>
        </p:spPr>
      </p:pic>
      <p:pic>
        <p:nvPicPr>
          <p:cNvPr id="18" name="Picture 17" descr="A close up of a map&#10;&#10;Description automatically generated">
            <a:extLst>
              <a:ext uri="{FF2B5EF4-FFF2-40B4-BE49-F238E27FC236}">
                <a16:creationId xmlns:a16="http://schemas.microsoft.com/office/drawing/2014/main" id="{2A66696B-EADF-4DCA-A129-CF9CB054AFC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12243" y="4295185"/>
            <a:ext cx="2681488" cy="1381158"/>
          </a:xfrm>
          <a:prstGeom prst="rect">
            <a:avLst/>
          </a:prstGeom>
        </p:spPr>
      </p:pic>
      <p:cxnSp>
        <p:nvCxnSpPr>
          <p:cNvPr id="20" name="Straight Arrow Connector 19">
            <a:extLst>
              <a:ext uri="{FF2B5EF4-FFF2-40B4-BE49-F238E27FC236}">
                <a16:creationId xmlns:a16="http://schemas.microsoft.com/office/drawing/2014/main" id="{D34C2BAD-7991-422F-ADAE-B0F30B8C4207}"/>
              </a:ext>
            </a:extLst>
          </p:cNvPr>
          <p:cNvCxnSpPr>
            <a:stCxn id="5" idx="3"/>
            <a:endCxn id="6" idx="1"/>
          </p:cNvCxnSpPr>
          <p:nvPr/>
        </p:nvCxnSpPr>
        <p:spPr>
          <a:xfrm>
            <a:off x="3013379" y="1933641"/>
            <a:ext cx="167332"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0E2F86A-C1DF-408D-B3B6-A85DE2D51E5B}"/>
              </a:ext>
            </a:extLst>
          </p:cNvPr>
          <p:cNvCxnSpPr/>
          <p:nvPr/>
        </p:nvCxnSpPr>
        <p:spPr>
          <a:xfrm>
            <a:off x="5831571" y="1933640"/>
            <a:ext cx="167332"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BD5AA27-0378-4499-9C82-AD270673ED5A}"/>
              </a:ext>
            </a:extLst>
          </p:cNvPr>
          <p:cNvCxnSpPr/>
          <p:nvPr/>
        </p:nvCxnSpPr>
        <p:spPr>
          <a:xfrm>
            <a:off x="3013103" y="3390966"/>
            <a:ext cx="167332"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A3B9819-6B8F-4F05-A7D9-1158780B31AB}"/>
              </a:ext>
            </a:extLst>
          </p:cNvPr>
          <p:cNvCxnSpPr/>
          <p:nvPr/>
        </p:nvCxnSpPr>
        <p:spPr>
          <a:xfrm>
            <a:off x="5831295" y="3390965"/>
            <a:ext cx="167332"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7696259-17B8-4EDC-ADEC-0F2BFFF03A6E}"/>
              </a:ext>
            </a:extLst>
          </p:cNvPr>
          <p:cNvCxnSpPr/>
          <p:nvPr/>
        </p:nvCxnSpPr>
        <p:spPr>
          <a:xfrm>
            <a:off x="3013103" y="4972116"/>
            <a:ext cx="167332"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CAAC67C-6A00-4EA7-A97E-677281291AD2}"/>
              </a:ext>
            </a:extLst>
          </p:cNvPr>
          <p:cNvCxnSpPr/>
          <p:nvPr/>
        </p:nvCxnSpPr>
        <p:spPr>
          <a:xfrm>
            <a:off x="5831295" y="4972115"/>
            <a:ext cx="167332"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E0CFA9BF-4CBE-4A69-BA4A-6531B31270AC}"/>
              </a:ext>
            </a:extLst>
          </p:cNvPr>
          <p:cNvSpPr txBox="1">
            <a:spLocks/>
          </p:cNvSpPr>
          <p:nvPr/>
        </p:nvSpPr>
        <p:spPr>
          <a:xfrm>
            <a:off x="1215024" y="362418"/>
            <a:ext cx="7492375" cy="683064"/>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2400" dirty="0"/>
              <a:t>Share out. I will try to capture some things. Add new things to your list.</a:t>
            </a:r>
          </a:p>
        </p:txBody>
      </p:sp>
      <p:pic>
        <p:nvPicPr>
          <p:cNvPr id="19" name="Picture 18">
            <a:extLst>
              <a:ext uri="{FF2B5EF4-FFF2-40B4-BE49-F238E27FC236}">
                <a16:creationId xmlns:a16="http://schemas.microsoft.com/office/drawing/2014/main" id="{0FC0FB02-C657-466E-AF08-2A6DF0A03FB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74266" y="362418"/>
            <a:ext cx="940758" cy="683064"/>
          </a:xfrm>
          <a:prstGeom prst="rect">
            <a:avLst/>
          </a:prstGeom>
        </p:spPr>
      </p:pic>
    </p:spTree>
    <p:extLst>
      <p:ext uri="{BB962C8B-B14F-4D97-AF65-F5344CB8AC3E}">
        <p14:creationId xmlns:p14="http://schemas.microsoft.com/office/powerpoint/2010/main" val="11126465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331D7-E413-1548-BBAC-6D7B6AC5E5F8}"/>
              </a:ext>
            </a:extLst>
          </p:cNvPr>
          <p:cNvSpPr>
            <a:spLocks noGrp="1"/>
          </p:cNvSpPr>
          <p:nvPr>
            <p:ph type="title"/>
          </p:nvPr>
        </p:nvSpPr>
        <p:spPr/>
        <p:txBody>
          <a:bodyPr/>
          <a:lstStyle/>
          <a:p>
            <a:r>
              <a:rPr lang="en-US" dirty="0"/>
              <a:t>What happens when two continental plates collide? Remember the plates are THICK and the same average density. </a:t>
            </a:r>
          </a:p>
        </p:txBody>
      </p:sp>
      <p:pic>
        <p:nvPicPr>
          <p:cNvPr id="4" name="Picture 3">
            <a:extLst>
              <a:ext uri="{FF2B5EF4-FFF2-40B4-BE49-F238E27FC236}">
                <a16:creationId xmlns:a16="http://schemas.microsoft.com/office/drawing/2014/main" id="{24B68591-9AF7-2D49-A507-63DD27B5A5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199" y="1926771"/>
            <a:ext cx="6340885" cy="4200072"/>
          </a:xfrm>
          <a:prstGeom prst="rect">
            <a:avLst/>
          </a:prstGeom>
        </p:spPr>
      </p:pic>
    </p:spTree>
    <p:extLst>
      <p:ext uri="{BB962C8B-B14F-4D97-AF65-F5344CB8AC3E}">
        <p14:creationId xmlns:p14="http://schemas.microsoft.com/office/powerpoint/2010/main" val="2064300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301623" y="4861058"/>
            <a:ext cx="8668011" cy="1300970"/>
          </a:xfrm>
        </p:spPr>
        <p:txBody>
          <a:bodyPr>
            <a:normAutofit fontScale="77500" lnSpcReduction="20000"/>
          </a:bodyPr>
          <a:lstStyle/>
          <a:p>
            <a:pPr marL="0" indent="0">
              <a:lnSpc>
                <a:spcPct val="120000"/>
              </a:lnSpc>
              <a:spcBef>
                <a:spcPts val="0"/>
              </a:spcBef>
              <a:buNone/>
            </a:pPr>
            <a:r>
              <a:rPr lang="en-US" sz="2800" dirty="0"/>
              <a:t>Cyanobacteria produced Earth’s first oxygen through photosynthesis which accumulated in the oceans, then oxidized (rusted) iron and created Banded Iron Deposits found in rocks.</a:t>
            </a:r>
          </a:p>
          <a:p>
            <a:endParaRPr lang="en-US" dirty="0"/>
          </a:p>
        </p:txBody>
      </p:sp>
      <p:sp>
        <p:nvSpPr>
          <p:cNvPr id="5" name="TextBox 4">
            <a:extLst>
              <a:ext uri="{FF2B5EF4-FFF2-40B4-BE49-F238E27FC236}">
                <a16:creationId xmlns:a16="http://schemas.microsoft.com/office/drawing/2014/main" id="{34E99F29-A9AE-441C-8F35-BC71B38D7B7A}"/>
              </a:ext>
            </a:extLst>
          </p:cNvPr>
          <p:cNvSpPr txBox="1"/>
          <p:nvPr/>
        </p:nvSpPr>
        <p:spPr>
          <a:xfrm>
            <a:off x="3758400" y="354469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Geosphere</a:t>
            </a:r>
          </a:p>
        </p:txBody>
      </p:sp>
      <p:cxnSp>
        <p:nvCxnSpPr>
          <p:cNvPr id="18" name="Connector: Curved 17">
            <a:extLst>
              <a:ext uri="{FF2B5EF4-FFF2-40B4-BE49-F238E27FC236}">
                <a16:creationId xmlns:a16="http://schemas.microsoft.com/office/drawing/2014/main" id="{7393861A-EF55-42DD-BF94-6E88A9157C2C}"/>
              </a:ext>
            </a:extLst>
          </p:cNvPr>
          <p:cNvCxnSpPr>
            <a:cxnSpLocks/>
          </p:cNvCxnSpPr>
          <p:nvPr/>
        </p:nvCxnSpPr>
        <p:spPr>
          <a:xfrm rot="10800000" flipV="1">
            <a:off x="2102400" y="1836816"/>
            <a:ext cx="1666800" cy="878628"/>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79200E11-DD44-475F-9C8E-C5E5A4B4639E}"/>
              </a:ext>
            </a:extLst>
          </p:cNvPr>
          <p:cNvCxnSpPr>
            <a:cxnSpLocks/>
          </p:cNvCxnSpPr>
          <p:nvPr/>
        </p:nvCxnSpPr>
        <p:spPr>
          <a:xfrm flipH="1" flipV="1">
            <a:off x="2979627" y="3307145"/>
            <a:ext cx="3198873" cy="12915"/>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9" name="Connector: Curved 18">
            <a:extLst>
              <a:ext uri="{FF2B5EF4-FFF2-40B4-BE49-F238E27FC236}">
                <a16:creationId xmlns:a16="http://schemas.microsoft.com/office/drawing/2014/main" id="{A90A330C-8272-4F45-8248-686F7436A1F5}"/>
              </a:ext>
            </a:extLst>
          </p:cNvPr>
          <p:cNvCxnSpPr>
            <a:cxnSpLocks/>
          </p:cNvCxnSpPr>
          <p:nvPr/>
        </p:nvCxnSpPr>
        <p:spPr>
          <a:xfrm rot="16200000" flipH="1">
            <a:off x="2692165" y="3146494"/>
            <a:ext cx="474983" cy="1657487"/>
          </a:xfrm>
          <a:prstGeom prst="curvedConnector2">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C02A423D-56E8-46A9-9EBE-0493F42626C2}"/>
              </a:ext>
            </a:extLst>
          </p:cNvPr>
          <p:cNvCxnSpPr>
            <a:cxnSpLocks/>
          </p:cNvCxnSpPr>
          <p:nvPr/>
        </p:nvCxnSpPr>
        <p:spPr>
          <a:xfrm flipH="1" flipV="1">
            <a:off x="4635629" y="2799901"/>
            <a:ext cx="2972" cy="74479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7" name="Picture 16" descr="A picture containing text, nature, painting&#10;&#10;Description automatically generated">
            <a:extLst>
              <a:ext uri="{FF2B5EF4-FFF2-40B4-BE49-F238E27FC236}">
                <a16:creationId xmlns:a16="http://schemas.microsoft.com/office/drawing/2014/main" id="{9EA2AAB3-2D45-41BF-A379-40AB531FF7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2171" y="3968389"/>
            <a:ext cx="1757429" cy="755463"/>
          </a:xfrm>
          <a:prstGeom prst="rect">
            <a:avLst/>
          </a:prstGeom>
        </p:spPr>
      </p:pic>
      <p:cxnSp>
        <p:nvCxnSpPr>
          <p:cNvPr id="23" name="Straight Arrow Connector 22">
            <a:extLst>
              <a:ext uri="{FF2B5EF4-FFF2-40B4-BE49-F238E27FC236}">
                <a16:creationId xmlns:a16="http://schemas.microsoft.com/office/drawing/2014/main" id="{4A26BC4E-186A-4812-B04A-B3CD680C9D07}"/>
              </a:ext>
            </a:extLst>
          </p:cNvPr>
          <p:cNvCxnSpPr>
            <a:cxnSpLocks/>
          </p:cNvCxnSpPr>
          <p:nvPr/>
        </p:nvCxnSpPr>
        <p:spPr>
          <a:xfrm>
            <a:off x="2982600" y="2998155"/>
            <a:ext cx="3195900" cy="24202"/>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24" name="Picture 23" descr="A picture containing text, nature, painting&#10;&#10;Description automatically generated">
            <a:extLst>
              <a:ext uri="{FF2B5EF4-FFF2-40B4-BE49-F238E27FC236}">
                <a16:creationId xmlns:a16="http://schemas.microsoft.com/office/drawing/2014/main" id="{6F2990F5-0FA1-5141-8FF6-4E7B7EABC2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5286" y="3968389"/>
            <a:ext cx="1757429" cy="755463"/>
          </a:xfrm>
          <a:prstGeom prst="rect">
            <a:avLst/>
          </a:prstGeom>
        </p:spPr>
      </p:pic>
      <p:sp>
        <p:nvSpPr>
          <p:cNvPr id="25" name="TextBox 24">
            <a:extLst>
              <a:ext uri="{FF2B5EF4-FFF2-40B4-BE49-F238E27FC236}">
                <a16:creationId xmlns:a16="http://schemas.microsoft.com/office/drawing/2014/main" id="{66F0B6D3-7202-4D45-817B-C695CA4A7FDD}"/>
              </a:ext>
            </a:extLst>
          </p:cNvPr>
          <p:cNvSpPr txBox="1"/>
          <p:nvPr/>
        </p:nvSpPr>
        <p:spPr>
          <a:xfrm>
            <a:off x="3763800" y="354469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Geosphere</a:t>
            </a:r>
          </a:p>
        </p:txBody>
      </p:sp>
      <p:sp>
        <p:nvSpPr>
          <p:cNvPr id="26" name="TextBox 25">
            <a:extLst>
              <a:ext uri="{FF2B5EF4-FFF2-40B4-BE49-F238E27FC236}">
                <a16:creationId xmlns:a16="http://schemas.microsoft.com/office/drawing/2014/main" id="{2A1B80BB-FDBE-0B47-9EC7-96FF20460428}"/>
              </a:ext>
            </a:extLst>
          </p:cNvPr>
          <p:cNvSpPr txBox="1"/>
          <p:nvPr/>
        </p:nvSpPr>
        <p:spPr>
          <a:xfrm>
            <a:off x="1219228" y="2715444"/>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Hydrosphere</a:t>
            </a:r>
          </a:p>
        </p:txBody>
      </p:sp>
      <p:pic>
        <p:nvPicPr>
          <p:cNvPr id="27" name="Picture 26" descr="A body of water with waves&#10;&#10;Description automatically generated with medium confidence">
            <a:extLst>
              <a:ext uri="{FF2B5EF4-FFF2-40B4-BE49-F238E27FC236}">
                <a16:creationId xmlns:a16="http://schemas.microsoft.com/office/drawing/2014/main" id="{3C854A07-274A-6349-A52B-509088A43D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5100" y="3143469"/>
            <a:ext cx="1788656" cy="767137"/>
          </a:xfrm>
          <a:prstGeom prst="rect">
            <a:avLst/>
          </a:prstGeom>
        </p:spPr>
      </p:pic>
      <p:sp>
        <p:nvSpPr>
          <p:cNvPr id="28" name="TextBox 27">
            <a:extLst>
              <a:ext uri="{FF2B5EF4-FFF2-40B4-BE49-F238E27FC236}">
                <a16:creationId xmlns:a16="http://schemas.microsoft.com/office/drawing/2014/main" id="{07311FCA-A61C-CF4C-9AA5-9B69BB9C8CDE}"/>
              </a:ext>
            </a:extLst>
          </p:cNvPr>
          <p:cNvSpPr txBox="1"/>
          <p:nvPr/>
        </p:nvSpPr>
        <p:spPr>
          <a:xfrm>
            <a:off x="6172922" y="273964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Biosphere</a:t>
            </a:r>
          </a:p>
        </p:txBody>
      </p:sp>
      <p:pic>
        <p:nvPicPr>
          <p:cNvPr id="29" name="Picture 28" descr="A close up of some leaves&#10;&#10;Description automatically generated with low confidence">
            <a:extLst>
              <a:ext uri="{FF2B5EF4-FFF2-40B4-BE49-F238E27FC236}">
                <a16:creationId xmlns:a16="http://schemas.microsoft.com/office/drawing/2014/main" id="{10783210-BD73-F044-AFF9-E7811EEF01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4408" y="3167671"/>
            <a:ext cx="1757428" cy="742936"/>
          </a:xfrm>
          <a:prstGeom prst="rect">
            <a:avLst/>
          </a:prstGeom>
        </p:spPr>
      </p:pic>
      <p:pic>
        <p:nvPicPr>
          <p:cNvPr id="30" name="Picture 29" descr="Blue sky with white clouds&#10;&#10;Description automatically generated with medium confidence">
            <a:extLst>
              <a:ext uri="{FF2B5EF4-FFF2-40B4-BE49-F238E27FC236}">
                <a16:creationId xmlns:a16="http://schemas.microsoft.com/office/drawing/2014/main" id="{BD05E276-1FC1-5C42-AB2D-9E38146825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62314" y="2032763"/>
            <a:ext cx="1760400" cy="767138"/>
          </a:xfrm>
          <a:prstGeom prst="rect">
            <a:avLst/>
          </a:prstGeom>
        </p:spPr>
      </p:pic>
      <p:sp>
        <p:nvSpPr>
          <p:cNvPr id="31" name="TextBox 30">
            <a:extLst>
              <a:ext uri="{FF2B5EF4-FFF2-40B4-BE49-F238E27FC236}">
                <a16:creationId xmlns:a16="http://schemas.microsoft.com/office/drawing/2014/main" id="{AB1CB72A-E30F-2044-92FB-2B87E17C2E23}"/>
              </a:ext>
            </a:extLst>
          </p:cNvPr>
          <p:cNvSpPr txBox="1"/>
          <p:nvPr/>
        </p:nvSpPr>
        <p:spPr>
          <a:xfrm>
            <a:off x="3762314" y="1629067"/>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Atmosphere</a:t>
            </a:r>
          </a:p>
        </p:txBody>
      </p:sp>
    </p:spTree>
    <p:extLst>
      <p:ext uri="{BB962C8B-B14F-4D97-AF65-F5344CB8AC3E}">
        <p14:creationId xmlns:p14="http://schemas.microsoft.com/office/powerpoint/2010/main" val="30398385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3B63A20-00B2-42B5-A782-EBEECD385305}"/>
              </a:ext>
            </a:extLst>
          </p:cNvPr>
          <p:cNvSpPr txBox="1">
            <a:spLocks/>
          </p:cNvSpPr>
          <p:nvPr/>
        </p:nvSpPr>
        <p:spPr>
          <a:xfrm>
            <a:off x="589483" y="441090"/>
            <a:ext cx="7965034" cy="44542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t>Based on what you noticed, you are going to focus on answering three questions.</a:t>
            </a:r>
          </a:p>
          <a:p>
            <a:pPr marL="0" indent="0">
              <a:lnSpc>
                <a:spcPct val="100000"/>
              </a:lnSpc>
              <a:spcBef>
                <a:spcPts val="0"/>
              </a:spcBef>
              <a:buNone/>
            </a:pPr>
            <a:endParaRPr lang="en-US" sz="2400" dirty="0"/>
          </a:p>
          <a:p>
            <a:pPr marL="0" indent="0">
              <a:lnSpc>
                <a:spcPct val="100000"/>
              </a:lnSpc>
              <a:spcBef>
                <a:spcPts val="0"/>
              </a:spcBef>
              <a:buNone/>
            </a:pPr>
            <a:r>
              <a:rPr lang="en-US" sz="2400" dirty="0"/>
              <a:t>Write these questions in </a:t>
            </a:r>
            <a:r>
              <a:rPr lang="en-US" sz="2400" b="1" dirty="0"/>
              <a:t>Doodle Box L</a:t>
            </a:r>
            <a:r>
              <a:rPr lang="en-US" sz="2400" dirty="0"/>
              <a:t>. </a:t>
            </a:r>
          </a:p>
          <a:p>
            <a:pPr marL="0" indent="0">
              <a:lnSpc>
                <a:spcPct val="100000"/>
              </a:lnSpc>
              <a:spcBef>
                <a:spcPts val="0"/>
              </a:spcBef>
              <a:buNone/>
            </a:pPr>
            <a:endParaRPr lang="en-US" sz="2400" dirty="0"/>
          </a:p>
          <a:p>
            <a:pPr marL="0" indent="0">
              <a:lnSpc>
                <a:spcPct val="100000"/>
              </a:lnSpc>
              <a:spcBef>
                <a:spcPts val="0"/>
              </a:spcBef>
              <a:buNone/>
            </a:pPr>
            <a:r>
              <a:rPr lang="en-US" sz="2400" dirty="0"/>
              <a:t>Discuss with your group and decide on answers based on your observations and our model so far. </a:t>
            </a:r>
          </a:p>
          <a:p>
            <a:pPr marL="0" indent="0">
              <a:lnSpc>
                <a:spcPct val="100000"/>
              </a:lnSpc>
              <a:spcBef>
                <a:spcPts val="0"/>
              </a:spcBef>
              <a:buNone/>
            </a:pPr>
            <a:endParaRPr lang="en-US" sz="2400" dirty="0"/>
          </a:p>
          <a:p>
            <a:pPr marL="385763" indent="-385763">
              <a:lnSpc>
                <a:spcPct val="100000"/>
              </a:lnSpc>
              <a:spcBef>
                <a:spcPts val="0"/>
              </a:spcBef>
              <a:buFont typeface="+mj-lt"/>
              <a:buAutoNum type="arabicPeriod"/>
            </a:pPr>
            <a:r>
              <a:rPr lang="en-US" sz="2400" dirty="0"/>
              <a:t>Why is continental crust so much older than oceanic crust?</a:t>
            </a:r>
          </a:p>
          <a:p>
            <a:pPr marL="385763" indent="-385763">
              <a:lnSpc>
                <a:spcPct val="100000"/>
              </a:lnSpc>
              <a:spcBef>
                <a:spcPts val="0"/>
              </a:spcBef>
              <a:buFont typeface="+mj-lt"/>
              <a:buAutoNum type="arabicPeriod"/>
            </a:pPr>
            <a:r>
              <a:rPr lang="en-US" sz="2400" dirty="0"/>
              <a:t>Why is there more continental crust over time?</a:t>
            </a:r>
          </a:p>
          <a:p>
            <a:pPr marL="385763" indent="-385763">
              <a:lnSpc>
                <a:spcPct val="100000"/>
              </a:lnSpc>
              <a:spcBef>
                <a:spcPts val="0"/>
              </a:spcBef>
              <a:buFont typeface="+mj-lt"/>
              <a:buAutoNum type="arabicPeriod"/>
            </a:pPr>
            <a:r>
              <a:rPr lang="en-US" sz="2400" dirty="0"/>
              <a:t>Based the answers to those questions, how did the continents form?</a:t>
            </a:r>
          </a:p>
          <a:p>
            <a:pPr marL="0" indent="0">
              <a:lnSpc>
                <a:spcPct val="100000"/>
              </a:lnSpc>
              <a:spcBef>
                <a:spcPts val="0"/>
              </a:spcBef>
              <a:buNone/>
            </a:pPr>
            <a:endParaRPr lang="en-US" sz="2400" dirty="0"/>
          </a:p>
          <a:p>
            <a:pPr marL="0" indent="0">
              <a:lnSpc>
                <a:spcPct val="100000"/>
              </a:lnSpc>
              <a:spcBef>
                <a:spcPts val="0"/>
              </a:spcBef>
              <a:buNone/>
            </a:pPr>
            <a:r>
              <a:rPr lang="en-US" sz="2400" i="1" dirty="0"/>
              <a:t>Consider how you would convert these ideas to model statements to complete our model. </a:t>
            </a:r>
          </a:p>
        </p:txBody>
      </p:sp>
      <p:pic>
        <p:nvPicPr>
          <p:cNvPr id="3" name="Picture 2">
            <a:extLst>
              <a:ext uri="{FF2B5EF4-FFF2-40B4-BE49-F238E27FC236}">
                <a16:creationId xmlns:a16="http://schemas.microsoft.com/office/drawing/2014/main" id="{FCEE5B61-29DE-4788-9C3E-4C026872BD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71781" y="1270243"/>
            <a:ext cx="1052624" cy="891044"/>
          </a:xfrm>
          <a:prstGeom prst="rect">
            <a:avLst/>
          </a:prstGeom>
        </p:spPr>
      </p:pic>
    </p:spTree>
    <p:extLst>
      <p:ext uri="{BB962C8B-B14F-4D97-AF65-F5344CB8AC3E}">
        <p14:creationId xmlns:p14="http://schemas.microsoft.com/office/powerpoint/2010/main" val="10064806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B9425-FBAD-4598-8529-B89F5A0EE597}"/>
              </a:ext>
            </a:extLst>
          </p:cNvPr>
          <p:cNvSpPr txBox="1">
            <a:spLocks/>
          </p:cNvSpPr>
          <p:nvPr/>
        </p:nvSpPr>
        <p:spPr>
          <a:xfrm>
            <a:off x="354862" y="675501"/>
            <a:ext cx="8434275" cy="5470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Let’s add new model statement(s):</a:t>
            </a:r>
          </a:p>
        </p:txBody>
      </p:sp>
      <p:sp>
        <p:nvSpPr>
          <p:cNvPr id="3" name="Content Placeholder 2">
            <a:extLst>
              <a:ext uri="{FF2B5EF4-FFF2-40B4-BE49-F238E27FC236}">
                <a16:creationId xmlns:a16="http://schemas.microsoft.com/office/drawing/2014/main" id="{67CD43B1-7B1B-4ABC-9135-F3B408F21A23}"/>
              </a:ext>
            </a:extLst>
          </p:cNvPr>
          <p:cNvSpPr txBox="1">
            <a:spLocks/>
          </p:cNvSpPr>
          <p:nvPr/>
        </p:nvSpPr>
        <p:spPr>
          <a:xfrm>
            <a:off x="133597" y="1466467"/>
            <a:ext cx="8897003" cy="4442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2100" dirty="0"/>
          </a:p>
        </p:txBody>
      </p:sp>
      <p:sp>
        <p:nvSpPr>
          <p:cNvPr id="4" name="TextBox 3">
            <a:extLst>
              <a:ext uri="{FF2B5EF4-FFF2-40B4-BE49-F238E27FC236}">
                <a16:creationId xmlns:a16="http://schemas.microsoft.com/office/drawing/2014/main" id="{175C91CB-EE0B-754D-9F7B-BE69953DE6E9}"/>
              </a:ext>
            </a:extLst>
          </p:cNvPr>
          <p:cNvSpPr txBox="1"/>
          <p:nvPr/>
        </p:nvSpPr>
        <p:spPr>
          <a:xfrm>
            <a:off x="2383971" y="2481943"/>
            <a:ext cx="4257897" cy="738664"/>
          </a:xfrm>
          <a:prstGeom prst="rect">
            <a:avLst/>
          </a:prstGeom>
          <a:noFill/>
        </p:spPr>
        <p:txBody>
          <a:bodyPr wrap="none" rtlCol="0">
            <a:spAutoFit/>
          </a:bodyPr>
          <a:lstStyle/>
          <a:p>
            <a:r>
              <a:rPr lang="en-US" sz="2400" dirty="0">
                <a:solidFill>
                  <a:srgbClr val="00B0F0"/>
                </a:solidFill>
              </a:rPr>
              <a:t>[write your class version here]</a:t>
            </a:r>
          </a:p>
          <a:p>
            <a:endParaRPr lang="en-US" dirty="0"/>
          </a:p>
        </p:txBody>
      </p:sp>
    </p:spTree>
    <p:extLst>
      <p:ext uri="{BB962C8B-B14F-4D97-AF65-F5344CB8AC3E}">
        <p14:creationId xmlns:p14="http://schemas.microsoft.com/office/powerpoint/2010/main" val="35130101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2637B-B188-154C-A921-936D3E24D9B0}"/>
              </a:ext>
            </a:extLst>
          </p:cNvPr>
          <p:cNvSpPr>
            <a:spLocks noGrp="1"/>
          </p:cNvSpPr>
          <p:nvPr>
            <p:ph type="title"/>
          </p:nvPr>
        </p:nvSpPr>
        <p:spPr/>
        <p:txBody>
          <a:bodyPr/>
          <a:lstStyle/>
          <a:p>
            <a:r>
              <a:rPr lang="en-US" dirty="0">
                <a:solidFill>
                  <a:schemeClr val="bg1"/>
                </a:solidFill>
                <a:latin typeface="Arial" panose="020B0604020202020204" pitchFamily="34" charset="0"/>
                <a:cs typeface="Arial" panose="020B0604020202020204" pitchFamily="34" charset="0"/>
              </a:rPr>
              <a:t>LS06 Summary</a:t>
            </a:r>
            <a:endParaRPr lang="en-US" dirty="0"/>
          </a:p>
        </p:txBody>
      </p:sp>
      <p:sp>
        <p:nvSpPr>
          <p:cNvPr id="3" name="Text Placeholder 2">
            <a:extLst>
              <a:ext uri="{FF2B5EF4-FFF2-40B4-BE49-F238E27FC236}">
                <a16:creationId xmlns:a16="http://schemas.microsoft.com/office/drawing/2014/main" id="{9A35F82B-63D2-1D42-8AB7-FCDC341AFD69}"/>
              </a:ext>
            </a:extLst>
          </p:cNvPr>
          <p:cNvSpPr>
            <a:spLocks noGrp="1"/>
          </p:cNvSpPr>
          <p:nvPr>
            <p:ph type="body" sz="quarter" idx="10"/>
          </p:nvPr>
        </p:nvSpPr>
        <p:spPr/>
        <p:txBody>
          <a:bodyPr/>
          <a:lstStyle/>
          <a:p>
            <a:r>
              <a:rPr lang="en-US" dirty="0"/>
              <a:t>We see that as oceanic crust subducts it causes some low density rock to rise and collect or erupt. The resulting crust often rises above sea level and becomes new land (either a volcanic mountain range or island). We also realize that this explains why the continental crust is so much thicker than the oceanic crust and that over time the movement of the plates causes the land to accumulate into larger and larger masses. This accounts for why the oldest rock is found in the interior of continents and the youngest at the edge near oceanic plates. We add the final model ideas. </a:t>
            </a:r>
          </a:p>
        </p:txBody>
      </p:sp>
      <p:sp>
        <p:nvSpPr>
          <p:cNvPr id="4" name="Text Placeholder 3">
            <a:extLst>
              <a:ext uri="{FF2B5EF4-FFF2-40B4-BE49-F238E27FC236}">
                <a16:creationId xmlns:a16="http://schemas.microsoft.com/office/drawing/2014/main" id="{6411751B-0E53-0F4D-98A4-1B81E4357B5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7111818"/>
      </p:ext>
    </p:extLst>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B8E38-5B11-284A-8B74-E31E536B8406}"/>
              </a:ext>
            </a:extLst>
          </p:cNvPr>
          <p:cNvSpPr>
            <a:spLocks noGrp="1"/>
          </p:cNvSpPr>
          <p:nvPr>
            <p:ph type="title"/>
          </p:nvPr>
        </p:nvSpPr>
        <p:spPr/>
        <p:txBody>
          <a:bodyPr/>
          <a:lstStyle/>
          <a:p>
            <a:r>
              <a:rPr lang="en-US" dirty="0">
                <a:solidFill>
                  <a:schemeClr val="bg1"/>
                </a:solidFill>
                <a:latin typeface="Arial" panose="020B0604020202020204" pitchFamily="34" charset="0"/>
                <a:cs typeface="Arial" panose="020B0604020202020204" pitchFamily="34" charset="0"/>
              </a:rPr>
              <a:t>Learning Segment 07 Overview</a:t>
            </a:r>
            <a:endParaRPr lang="en-US" dirty="0"/>
          </a:p>
        </p:txBody>
      </p:sp>
      <p:sp>
        <p:nvSpPr>
          <p:cNvPr id="3" name="Text Placeholder 2">
            <a:extLst>
              <a:ext uri="{FF2B5EF4-FFF2-40B4-BE49-F238E27FC236}">
                <a16:creationId xmlns:a16="http://schemas.microsoft.com/office/drawing/2014/main" id="{128AD4F9-CD67-8244-8C20-96C81F605BE8}"/>
              </a:ext>
            </a:extLst>
          </p:cNvPr>
          <p:cNvSpPr>
            <a:spLocks noGrp="1"/>
          </p:cNvSpPr>
          <p:nvPr>
            <p:ph type="body" sz="quarter" idx="10"/>
          </p:nvPr>
        </p:nvSpPr>
        <p:spPr/>
        <p:txBody>
          <a:bodyPr/>
          <a:lstStyle/>
          <a:p>
            <a:r>
              <a:rPr lang="en-US" dirty="0"/>
              <a:t>MODEL to PHENOMENON</a:t>
            </a:r>
          </a:p>
          <a:p>
            <a:endParaRPr lang="en-US" dirty="0"/>
          </a:p>
          <a:p>
            <a:endParaRPr lang="en-US" dirty="0"/>
          </a:p>
        </p:txBody>
      </p:sp>
      <p:sp>
        <p:nvSpPr>
          <p:cNvPr id="4" name="Text Placeholder 3">
            <a:extLst>
              <a:ext uri="{FF2B5EF4-FFF2-40B4-BE49-F238E27FC236}">
                <a16:creationId xmlns:a16="http://schemas.microsoft.com/office/drawing/2014/main" id="{1B2E9CD3-4B6D-AE44-A95F-9F050C46CD5D}"/>
              </a:ext>
            </a:extLst>
          </p:cNvPr>
          <p:cNvSpPr>
            <a:spLocks noGrp="1"/>
          </p:cNvSpPr>
          <p:nvPr>
            <p:ph type="body" sz="quarter" idx="12"/>
          </p:nvPr>
        </p:nvSpPr>
        <p:spPr/>
        <p:txBody>
          <a:bodyPr/>
          <a:lstStyle/>
          <a:p>
            <a:r>
              <a:rPr lang="en-US" dirty="0"/>
              <a:t>We use our model to answer our driving question. </a:t>
            </a:r>
          </a:p>
        </p:txBody>
      </p:sp>
      <p:sp>
        <p:nvSpPr>
          <p:cNvPr id="5" name="Text Placeholder 4">
            <a:extLst>
              <a:ext uri="{FF2B5EF4-FFF2-40B4-BE49-F238E27FC236}">
                <a16:creationId xmlns:a16="http://schemas.microsoft.com/office/drawing/2014/main" id="{D347A574-B26C-5E46-87DF-AEB935EFF03F}"/>
              </a:ext>
            </a:extLst>
          </p:cNvPr>
          <p:cNvSpPr>
            <a:spLocks noGrp="1"/>
          </p:cNvSpPr>
          <p:nvPr>
            <p:ph type="body" sz="quarter" idx="11"/>
          </p:nvPr>
        </p:nvSpPr>
        <p:spPr/>
        <p:txBody>
          <a:bodyPr/>
          <a:lstStyle/>
          <a:p>
            <a:r>
              <a:rPr lang="en-US" dirty="0"/>
              <a:t>30 minutes</a:t>
            </a:r>
          </a:p>
        </p:txBody>
      </p:sp>
    </p:spTree>
    <p:extLst>
      <p:ext uri="{BB962C8B-B14F-4D97-AF65-F5344CB8AC3E}">
        <p14:creationId xmlns:p14="http://schemas.microsoft.com/office/powerpoint/2010/main" val="2237184514"/>
      </p:ext>
    </p:extLst>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693C7-2968-DB4D-A229-F3A838D592C6}"/>
              </a:ext>
            </a:extLst>
          </p:cNvPr>
          <p:cNvSpPr>
            <a:spLocks noGrp="1"/>
          </p:cNvSpPr>
          <p:nvPr>
            <p:ph type="title"/>
          </p:nvPr>
        </p:nvSpPr>
        <p:spPr/>
        <p:txBody>
          <a:bodyPr/>
          <a:lstStyle/>
          <a:p>
            <a:r>
              <a:rPr lang="en-US" dirty="0"/>
              <a:t>Taking stock one more time</a:t>
            </a:r>
          </a:p>
        </p:txBody>
      </p:sp>
      <p:sp>
        <p:nvSpPr>
          <p:cNvPr id="3" name="Content Placeholder 2">
            <a:extLst>
              <a:ext uri="{FF2B5EF4-FFF2-40B4-BE49-F238E27FC236}">
                <a16:creationId xmlns:a16="http://schemas.microsoft.com/office/drawing/2014/main" id="{3DB98DB4-F68F-E644-B260-B800C82C0DD2}"/>
              </a:ext>
            </a:extLst>
          </p:cNvPr>
          <p:cNvSpPr txBox="1">
            <a:spLocks/>
          </p:cNvSpPr>
          <p:nvPr/>
        </p:nvSpPr>
        <p:spPr>
          <a:xfrm>
            <a:off x="2184251" y="1335497"/>
            <a:ext cx="5049306" cy="4412160"/>
          </a:xfrm>
          <a:prstGeom prst="rect">
            <a:avLst/>
          </a:prstGeom>
        </p:spPr>
        <p:txBody>
          <a:bodyPr vert="horz" lIns="91440" tIns="45720" rIns="91440" bIns="45720" rtlCol="0">
            <a:normAutofit fontScale="70000" lnSpcReduction="20000"/>
          </a:bodyPr>
          <a:lstStyle>
            <a:lvl1pPr marL="0" indent="0" algn="l" defTabSz="457177" rtl="0" eaLnBrk="1" latinLnBrk="0" hangingPunct="1">
              <a:spcBef>
                <a:spcPct val="20000"/>
              </a:spcBef>
              <a:buFont typeface="Arial"/>
              <a:buNone/>
              <a:defRPr sz="1400" kern="1200">
                <a:solidFill>
                  <a:schemeClr val="tx1"/>
                </a:solidFill>
                <a:latin typeface="+mn-lt"/>
                <a:ea typeface="+mn-ea"/>
                <a:cs typeface="+mn-cs"/>
              </a:defRPr>
            </a:lvl1pPr>
            <a:lvl2pPr marL="742912" indent="-285736" algn="l" defTabSz="457177" rtl="0" eaLnBrk="1" latinLnBrk="0" hangingPunct="1">
              <a:spcBef>
                <a:spcPct val="20000"/>
              </a:spcBef>
              <a:buFont typeface="Arial"/>
              <a:buChar char="–"/>
              <a:defRPr sz="2000" kern="1200">
                <a:solidFill>
                  <a:sysClr val="windowText" lastClr="000000"/>
                </a:solidFill>
                <a:latin typeface="+mn-lt"/>
                <a:ea typeface="+mn-ea"/>
                <a:cs typeface="+mn-cs"/>
              </a:defRPr>
            </a:lvl2pPr>
            <a:lvl3pPr marL="1142942" indent="-228588" algn="l" defTabSz="457177" rtl="0" eaLnBrk="1" latinLnBrk="0" hangingPunct="1">
              <a:spcBef>
                <a:spcPct val="20000"/>
              </a:spcBef>
              <a:buFont typeface="Arial"/>
              <a:buChar char="•"/>
              <a:defRPr sz="2000" kern="1200">
                <a:solidFill>
                  <a:sysClr val="windowText" lastClr="000000"/>
                </a:solidFill>
                <a:latin typeface="+mn-lt"/>
                <a:ea typeface="+mn-ea"/>
                <a:cs typeface="+mn-cs"/>
              </a:defRPr>
            </a:lvl3pPr>
            <a:lvl4pPr marL="1600118" indent="-228588" algn="l" defTabSz="457177" rtl="0" eaLnBrk="1" latinLnBrk="0" hangingPunct="1">
              <a:spcBef>
                <a:spcPct val="20000"/>
              </a:spcBef>
              <a:buFont typeface="Arial"/>
              <a:buChar char="–"/>
              <a:defRPr sz="2000" kern="1200">
                <a:solidFill>
                  <a:sysClr val="windowText" lastClr="000000"/>
                </a:solidFill>
                <a:latin typeface="+mn-lt"/>
                <a:ea typeface="+mn-ea"/>
                <a:cs typeface="+mn-cs"/>
              </a:defRPr>
            </a:lvl4pPr>
            <a:lvl5pPr marL="2057295" indent="-228588" algn="l" defTabSz="457177" rtl="0" eaLnBrk="1" latinLnBrk="0" hangingPunct="1">
              <a:spcBef>
                <a:spcPct val="20000"/>
              </a:spcBef>
              <a:buFont typeface="Arial"/>
              <a:buChar char="»"/>
              <a:defRPr sz="2000" kern="1200">
                <a:solidFill>
                  <a:sysClr val="windowText" lastClr="000000"/>
                </a:solidFill>
                <a:latin typeface="+mn-lt"/>
                <a:ea typeface="+mn-ea"/>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0"/>
              </a:spcBef>
            </a:pPr>
            <a:r>
              <a:rPr lang="en-US" sz="3200" u="sng" dirty="0"/>
              <a:t>Can we answer some of the questions we had along the way? </a:t>
            </a:r>
            <a:br>
              <a:rPr lang="en-US" sz="3200" u="sng" dirty="0"/>
            </a:br>
            <a:endParaRPr lang="en-US" sz="3200" u="sng" dirty="0"/>
          </a:p>
          <a:p>
            <a:pPr marL="385763" indent="-385763">
              <a:lnSpc>
                <a:spcPct val="110000"/>
              </a:lnSpc>
              <a:spcBef>
                <a:spcPts val="0"/>
              </a:spcBef>
              <a:buFont typeface="+mj-lt"/>
              <a:buAutoNum type="arabicPeriod"/>
            </a:pPr>
            <a:r>
              <a:rPr lang="en-US" sz="2800" dirty="0"/>
              <a:t>Why is new crust (almost) always along a plate boundary? BUT, why ISN’T there new crust along all of these boundaries?</a:t>
            </a:r>
            <a:br>
              <a:rPr lang="en-US" sz="2800" dirty="0"/>
            </a:br>
            <a:endParaRPr lang="en-US" sz="2800" dirty="0"/>
          </a:p>
          <a:p>
            <a:pPr marL="385763" indent="-385763">
              <a:lnSpc>
                <a:spcPct val="110000"/>
              </a:lnSpc>
              <a:spcBef>
                <a:spcPts val="0"/>
              </a:spcBef>
              <a:buFont typeface="+mj-lt"/>
              <a:buAutoNum type="arabicPeriod"/>
            </a:pPr>
            <a:r>
              <a:rPr lang="en-US" sz="2800" dirty="0"/>
              <a:t>Why is the youngest crust in the middle of the oceans, with the crust getting older toward the continents?</a:t>
            </a:r>
            <a:br>
              <a:rPr lang="en-US" sz="2800" dirty="0"/>
            </a:br>
            <a:endParaRPr lang="en-US" sz="2800" dirty="0"/>
          </a:p>
          <a:p>
            <a:pPr marL="385763" indent="-385763">
              <a:lnSpc>
                <a:spcPct val="110000"/>
              </a:lnSpc>
              <a:spcBef>
                <a:spcPts val="0"/>
              </a:spcBef>
              <a:buFont typeface="+mj-lt"/>
              <a:buAutoNum type="arabicPeriod"/>
            </a:pPr>
            <a:r>
              <a:rPr lang="en-US" sz="2800" dirty="0"/>
              <a:t>Why is continental crust so much older than oceanic crust? </a:t>
            </a:r>
          </a:p>
          <a:p>
            <a:pPr>
              <a:lnSpc>
                <a:spcPct val="110000"/>
              </a:lnSpc>
              <a:spcBef>
                <a:spcPts val="0"/>
              </a:spcBef>
            </a:pPr>
            <a:endParaRPr lang="en-US" dirty="0"/>
          </a:p>
          <a:p>
            <a:endParaRPr lang="en-US" dirty="0"/>
          </a:p>
        </p:txBody>
      </p:sp>
    </p:spTree>
    <p:extLst>
      <p:ext uri="{BB962C8B-B14F-4D97-AF65-F5344CB8AC3E}">
        <p14:creationId xmlns:p14="http://schemas.microsoft.com/office/powerpoint/2010/main" val="40906958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FF3EB-08B0-4004-B1FB-20BCF5C12623}"/>
              </a:ext>
            </a:extLst>
          </p:cNvPr>
          <p:cNvSpPr txBox="1">
            <a:spLocks/>
          </p:cNvSpPr>
          <p:nvPr/>
        </p:nvSpPr>
        <p:spPr>
          <a:xfrm>
            <a:off x="395083" y="482007"/>
            <a:ext cx="7948817" cy="8347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mn-lt"/>
              </a:rPr>
              <a:t>So…How DID the Earth’s continents form?</a:t>
            </a:r>
          </a:p>
        </p:txBody>
      </p:sp>
      <p:sp>
        <p:nvSpPr>
          <p:cNvPr id="4" name="Title 1">
            <a:extLst>
              <a:ext uri="{FF2B5EF4-FFF2-40B4-BE49-F238E27FC236}">
                <a16:creationId xmlns:a16="http://schemas.microsoft.com/office/drawing/2014/main" id="{1DA9B74D-7C47-4CFA-AACE-1D70205AF521}"/>
              </a:ext>
            </a:extLst>
          </p:cNvPr>
          <p:cNvSpPr txBox="1">
            <a:spLocks/>
          </p:cNvSpPr>
          <p:nvPr/>
        </p:nvSpPr>
        <p:spPr>
          <a:xfrm>
            <a:off x="5241852" y="2402609"/>
            <a:ext cx="3397103" cy="16071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300" dirty="0"/>
              <a:t>We now have a model to answer this question!</a:t>
            </a:r>
          </a:p>
        </p:txBody>
      </p:sp>
      <p:pic>
        <p:nvPicPr>
          <p:cNvPr id="6" name="Picture 5">
            <a:extLst>
              <a:ext uri="{FF2B5EF4-FFF2-40B4-BE49-F238E27FC236}">
                <a16:creationId xmlns:a16="http://schemas.microsoft.com/office/drawing/2014/main" id="{13CF066A-E1E8-3847-B458-F6C21BA98C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5045" y="1407016"/>
            <a:ext cx="4394200" cy="4406900"/>
          </a:xfrm>
          <a:prstGeom prst="rect">
            <a:avLst/>
          </a:prstGeom>
        </p:spPr>
      </p:pic>
    </p:spTree>
    <p:extLst>
      <p:ext uri="{BB962C8B-B14F-4D97-AF65-F5344CB8AC3E}">
        <p14:creationId xmlns:p14="http://schemas.microsoft.com/office/powerpoint/2010/main" val="39348672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759AC-552F-A545-80D1-9B72FF063FD3}"/>
              </a:ext>
            </a:extLst>
          </p:cNvPr>
          <p:cNvSpPr>
            <a:spLocks noGrp="1"/>
          </p:cNvSpPr>
          <p:nvPr>
            <p:ph type="title"/>
          </p:nvPr>
        </p:nvSpPr>
        <p:spPr/>
        <p:txBody>
          <a:bodyPr/>
          <a:lstStyle/>
          <a:p>
            <a:r>
              <a:rPr lang="en-US" dirty="0"/>
              <a:t>Let’s use our model to answer the driving question. </a:t>
            </a:r>
          </a:p>
        </p:txBody>
      </p:sp>
      <p:sp>
        <p:nvSpPr>
          <p:cNvPr id="3" name="Content Placeholder 2">
            <a:extLst>
              <a:ext uri="{FF2B5EF4-FFF2-40B4-BE49-F238E27FC236}">
                <a16:creationId xmlns:a16="http://schemas.microsoft.com/office/drawing/2014/main" id="{593091FA-81B2-8B4A-B9C4-E1098CEC8340}"/>
              </a:ext>
            </a:extLst>
          </p:cNvPr>
          <p:cNvSpPr>
            <a:spLocks noGrp="1"/>
          </p:cNvSpPr>
          <p:nvPr>
            <p:ph idx="1"/>
          </p:nvPr>
        </p:nvSpPr>
        <p:spPr>
          <a:xfrm>
            <a:off x="457200" y="1600201"/>
            <a:ext cx="8229600" cy="658642"/>
          </a:xfrm>
        </p:spPr>
        <p:txBody>
          <a:bodyPr/>
          <a:lstStyle/>
          <a:p>
            <a:pPr marL="0" indent="0">
              <a:spcBef>
                <a:spcPts val="0"/>
              </a:spcBef>
              <a:buNone/>
            </a:pPr>
            <a:r>
              <a:rPr lang="en-US" sz="2000" dirty="0">
                <a:solidFill>
                  <a:srgbClr val="00B0F0"/>
                </a:solidFill>
              </a:rPr>
              <a:t>[place you class driving question here]</a:t>
            </a:r>
          </a:p>
          <a:p>
            <a:pPr marL="0" indent="0">
              <a:buNone/>
            </a:pPr>
            <a:endParaRPr lang="en-US" dirty="0"/>
          </a:p>
        </p:txBody>
      </p:sp>
    </p:spTree>
    <p:extLst>
      <p:ext uri="{BB962C8B-B14F-4D97-AF65-F5344CB8AC3E}">
        <p14:creationId xmlns:p14="http://schemas.microsoft.com/office/powerpoint/2010/main" val="18895741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2637B-B188-154C-A921-936D3E24D9B0}"/>
              </a:ext>
            </a:extLst>
          </p:cNvPr>
          <p:cNvSpPr>
            <a:spLocks noGrp="1"/>
          </p:cNvSpPr>
          <p:nvPr>
            <p:ph type="title"/>
          </p:nvPr>
        </p:nvSpPr>
        <p:spPr/>
        <p:txBody>
          <a:bodyPr/>
          <a:lstStyle/>
          <a:p>
            <a:r>
              <a:rPr lang="en-US" dirty="0">
                <a:solidFill>
                  <a:schemeClr val="bg1"/>
                </a:solidFill>
                <a:latin typeface="Arial" panose="020B0604020202020204" pitchFamily="34" charset="0"/>
                <a:cs typeface="Arial" panose="020B0604020202020204" pitchFamily="34" charset="0"/>
              </a:rPr>
              <a:t>LS07 Summary</a:t>
            </a:r>
            <a:endParaRPr lang="en-US" dirty="0"/>
          </a:p>
        </p:txBody>
      </p:sp>
      <p:sp>
        <p:nvSpPr>
          <p:cNvPr id="3" name="Text Placeholder 2">
            <a:extLst>
              <a:ext uri="{FF2B5EF4-FFF2-40B4-BE49-F238E27FC236}">
                <a16:creationId xmlns:a16="http://schemas.microsoft.com/office/drawing/2014/main" id="{9A35F82B-63D2-1D42-8AB7-FCDC341AFD69}"/>
              </a:ext>
            </a:extLst>
          </p:cNvPr>
          <p:cNvSpPr>
            <a:spLocks noGrp="1"/>
          </p:cNvSpPr>
          <p:nvPr>
            <p:ph type="body" sz="quarter" idx="10"/>
          </p:nvPr>
        </p:nvSpPr>
        <p:spPr/>
        <p:txBody>
          <a:bodyPr/>
          <a:lstStyle/>
          <a:p>
            <a:r>
              <a:rPr lang="en-US" dirty="0"/>
              <a:t>We fit all the pieces together to explain where continental crust comes from and how it accumulates over time to make the large land masses we see today. </a:t>
            </a:r>
          </a:p>
        </p:txBody>
      </p:sp>
      <p:sp>
        <p:nvSpPr>
          <p:cNvPr id="5" name="Text Placeholder 4">
            <a:extLst>
              <a:ext uri="{FF2B5EF4-FFF2-40B4-BE49-F238E27FC236}">
                <a16:creationId xmlns:a16="http://schemas.microsoft.com/office/drawing/2014/main" id="{B926985F-9211-EB4B-B06E-5512D06127AF}"/>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8866750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628650" y="4861058"/>
            <a:ext cx="7886700" cy="1459694"/>
          </a:xfrm>
        </p:spPr>
        <p:txBody>
          <a:bodyPr>
            <a:normAutofit/>
          </a:bodyPr>
          <a:lstStyle/>
          <a:p>
            <a:pPr marL="0" indent="0">
              <a:spcBef>
                <a:spcPts val="0"/>
              </a:spcBef>
              <a:buNone/>
            </a:pPr>
            <a:r>
              <a:rPr lang="en-US" sz="2400" dirty="0"/>
              <a:t>Once the other spheres couldn’t absorb any more, the oxygen began to accumulate in the atmosphere.</a:t>
            </a:r>
          </a:p>
        </p:txBody>
      </p:sp>
      <p:sp>
        <p:nvSpPr>
          <p:cNvPr id="5" name="TextBox 4">
            <a:extLst>
              <a:ext uri="{FF2B5EF4-FFF2-40B4-BE49-F238E27FC236}">
                <a16:creationId xmlns:a16="http://schemas.microsoft.com/office/drawing/2014/main" id="{34E99F29-A9AE-441C-8F35-BC71B38D7B7A}"/>
              </a:ext>
            </a:extLst>
          </p:cNvPr>
          <p:cNvSpPr txBox="1"/>
          <p:nvPr/>
        </p:nvSpPr>
        <p:spPr>
          <a:xfrm>
            <a:off x="3758400" y="354469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Geosphere</a:t>
            </a:r>
          </a:p>
        </p:txBody>
      </p:sp>
      <p:cxnSp>
        <p:nvCxnSpPr>
          <p:cNvPr id="13" name="Straight Arrow Connector 12">
            <a:extLst>
              <a:ext uri="{FF2B5EF4-FFF2-40B4-BE49-F238E27FC236}">
                <a16:creationId xmlns:a16="http://schemas.microsoft.com/office/drawing/2014/main" id="{C148584C-A740-4C9D-AD36-7B25AD61C090}"/>
              </a:ext>
            </a:extLst>
          </p:cNvPr>
          <p:cNvCxnSpPr>
            <a:cxnSpLocks/>
            <a:stCxn id="5" idx="0"/>
          </p:cNvCxnSpPr>
          <p:nvPr/>
        </p:nvCxnSpPr>
        <p:spPr>
          <a:xfrm flipH="1" flipV="1">
            <a:off x="4635629" y="2799901"/>
            <a:ext cx="2971" cy="74479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Connector: Curved 17">
            <a:extLst>
              <a:ext uri="{FF2B5EF4-FFF2-40B4-BE49-F238E27FC236}">
                <a16:creationId xmlns:a16="http://schemas.microsoft.com/office/drawing/2014/main" id="{7393861A-EF55-42DD-BF94-6E88A9157C2C}"/>
              </a:ext>
            </a:extLst>
          </p:cNvPr>
          <p:cNvCxnSpPr>
            <a:cxnSpLocks/>
          </p:cNvCxnSpPr>
          <p:nvPr/>
        </p:nvCxnSpPr>
        <p:spPr>
          <a:xfrm rot="10800000" flipV="1">
            <a:off x="2102400" y="1836816"/>
            <a:ext cx="1666800" cy="878628"/>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79200E11-DD44-475F-9C8E-C5E5A4B4639E}"/>
              </a:ext>
            </a:extLst>
          </p:cNvPr>
          <p:cNvCxnSpPr>
            <a:cxnSpLocks/>
          </p:cNvCxnSpPr>
          <p:nvPr/>
        </p:nvCxnSpPr>
        <p:spPr>
          <a:xfrm flipH="1" flipV="1">
            <a:off x="2979627" y="3307145"/>
            <a:ext cx="3198873" cy="1291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9" name="Connector: Curved 18">
            <a:extLst>
              <a:ext uri="{FF2B5EF4-FFF2-40B4-BE49-F238E27FC236}">
                <a16:creationId xmlns:a16="http://schemas.microsoft.com/office/drawing/2014/main" id="{A90A330C-8272-4F45-8248-686F7436A1F5}"/>
              </a:ext>
            </a:extLst>
          </p:cNvPr>
          <p:cNvCxnSpPr>
            <a:cxnSpLocks/>
          </p:cNvCxnSpPr>
          <p:nvPr/>
        </p:nvCxnSpPr>
        <p:spPr>
          <a:xfrm rot="16200000" flipH="1">
            <a:off x="2692165" y="3146494"/>
            <a:ext cx="474983" cy="1657487"/>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7" name="Connector: Curved 16">
            <a:extLst>
              <a:ext uri="{FF2B5EF4-FFF2-40B4-BE49-F238E27FC236}">
                <a16:creationId xmlns:a16="http://schemas.microsoft.com/office/drawing/2014/main" id="{CD26F051-22F5-4C46-8284-966BF10913C2}"/>
              </a:ext>
            </a:extLst>
          </p:cNvPr>
          <p:cNvCxnSpPr>
            <a:cxnSpLocks/>
          </p:cNvCxnSpPr>
          <p:nvPr/>
        </p:nvCxnSpPr>
        <p:spPr>
          <a:xfrm rot="16200000" flipV="1">
            <a:off x="5842735" y="1523681"/>
            <a:ext cx="902830" cy="1529100"/>
          </a:xfrm>
          <a:prstGeom prst="curvedConnector2">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22" name="Picture 21" descr="A picture containing text, nature, painting&#10;&#10;Description automatically generated">
            <a:extLst>
              <a:ext uri="{FF2B5EF4-FFF2-40B4-BE49-F238E27FC236}">
                <a16:creationId xmlns:a16="http://schemas.microsoft.com/office/drawing/2014/main" id="{B421A18D-390B-46D7-8968-95581DD93B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2171" y="3968389"/>
            <a:ext cx="1757429" cy="755463"/>
          </a:xfrm>
          <a:prstGeom prst="rect">
            <a:avLst/>
          </a:prstGeom>
        </p:spPr>
      </p:pic>
      <p:cxnSp>
        <p:nvCxnSpPr>
          <p:cNvPr id="25" name="Straight Arrow Connector 24">
            <a:extLst>
              <a:ext uri="{FF2B5EF4-FFF2-40B4-BE49-F238E27FC236}">
                <a16:creationId xmlns:a16="http://schemas.microsoft.com/office/drawing/2014/main" id="{AABCC67F-9B67-4770-B7E2-869A385BDD09}"/>
              </a:ext>
            </a:extLst>
          </p:cNvPr>
          <p:cNvCxnSpPr>
            <a:cxnSpLocks/>
          </p:cNvCxnSpPr>
          <p:nvPr/>
        </p:nvCxnSpPr>
        <p:spPr>
          <a:xfrm>
            <a:off x="2982600" y="2998155"/>
            <a:ext cx="3195900" cy="24202"/>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20" name="Picture 19" descr="A picture containing text, nature, painting&#10;&#10;Description automatically generated">
            <a:extLst>
              <a:ext uri="{FF2B5EF4-FFF2-40B4-BE49-F238E27FC236}">
                <a16:creationId xmlns:a16="http://schemas.microsoft.com/office/drawing/2014/main" id="{AE2B5539-D94F-B84B-8492-CAE8D27293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5286" y="3968389"/>
            <a:ext cx="1757429" cy="755463"/>
          </a:xfrm>
          <a:prstGeom prst="rect">
            <a:avLst/>
          </a:prstGeom>
        </p:spPr>
      </p:pic>
      <p:sp>
        <p:nvSpPr>
          <p:cNvPr id="26" name="TextBox 25">
            <a:extLst>
              <a:ext uri="{FF2B5EF4-FFF2-40B4-BE49-F238E27FC236}">
                <a16:creationId xmlns:a16="http://schemas.microsoft.com/office/drawing/2014/main" id="{BC6CF424-BDB9-9249-9963-D3D2095A1859}"/>
              </a:ext>
            </a:extLst>
          </p:cNvPr>
          <p:cNvSpPr txBox="1"/>
          <p:nvPr/>
        </p:nvSpPr>
        <p:spPr>
          <a:xfrm>
            <a:off x="3763800" y="354469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Geosphere</a:t>
            </a:r>
          </a:p>
        </p:txBody>
      </p:sp>
      <p:sp>
        <p:nvSpPr>
          <p:cNvPr id="27" name="TextBox 26">
            <a:extLst>
              <a:ext uri="{FF2B5EF4-FFF2-40B4-BE49-F238E27FC236}">
                <a16:creationId xmlns:a16="http://schemas.microsoft.com/office/drawing/2014/main" id="{DD3E96FF-A70B-3F46-B3E2-BDDECF5AB3C8}"/>
              </a:ext>
            </a:extLst>
          </p:cNvPr>
          <p:cNvSpPr txBox="1"/>
          <p:nvPr/>
        </p:nvSpPr>
        <p:spPr>
          <a:xfrm>
            <a:off x="1219228" y="2715444"/>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Hydrosphere</a:t>
            </a:r>
          </a:p>
        </p:txBody>
      </p:sp>
      <p:pic>
        <p:nvPicPr>
          <p:cNvPr id="28" name="Picture 27" descr="A body of water with waves&#10;&#10;Description automatically generated with medium confidence">
            <a:extLst>
              <a:ext uri="{FF2B5EF4-FFF2-40B4-BE49-F238E27FC236}">
                <a16:creationId xmlns:a16="http://schemas.microsoft.com/office/drawing/2014/main" id="{9BDCB361-4A55-8644-8A72-DF3CB9D292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5100" y="3143469"/>
            <a:ext cx="1788656" cy="767137"/>
          </a:xfrm>
          <a:prstGeom prst="rect">
            <a:avLst/>
          </a:prstGeom>
        </p:spPr>
      </p:pic>
      <p:sp>
        <p:nvSpPr>
          <p:cNvPr id="29" name="TextBox 28">
            <a:extLst>
              <a:ext uri="{FF2B5EF4-FFF2-40B4-BE49-F238E27FC236}">
                <a16:creationId xmlns:a16="http://schemas.microsoft.com/office/drawing/2014/main" id="{0F92C4AD-CF51-8942-B0CD-F8EB4345400F}"/>
              </a:ext>
            </a:extLst>
          </p:cNvPr>
          <p:cNvSpPr txBox="1"/>
          <p:nvPr/>
        </p:nvSpPr>
        <p:spPr>
          <a:xfrm>
            <a:off x="6172922" y="273964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Biosphere</a:t>
            </a:r>
          </a:p>
        </p:txBody>
      </p:sp>
      <p:pic>
        <p:nvPicPr>
          <p:cNvPr id="30" name="Picture 29" descr="A close up of some leaves&#10;&#10;Description automatically generated with low confidence">
            <a:extLst>
              <a:ext uri="{FF2B5EF4-FFF2-40B4-BE49-F238E27FC236}">
                <a16:creationId xmlns:a16="http://schemas.microsoft.com/office/drawing/2014/main" id="{95A31CDB-2C59-CC41-98D9-9E2CDD36D8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4408" y="3167671"/>
            <a:ext cx="1757428" cy="742936"/>
          </a:xfrm>
          <a:prstGeom prst="rect">
            <a:avLst/>
          </a:prstGeom>
        </p:spPr>
      </p:pic>
      <p:pic>
        <p:nvPicPr>
          <p:cNvPr id="31" name="Picture 30" descr="Blue sky with white clouds&#10;&#10;Description automatically generated with medium confidence">
            <a:extLst>
              <a:ext uri="{FF2B5EF4-FFF2-40B4-BE49-F238E27FC236}">
                <a16:creationId xmlns:a16="http://schemas.microsoft.com/office/drawing/2014/main" id="{47F2A669-0352-3544-AE9C-46FD35F630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62314" y="2032763"/>
            <a:ext cx="1760400" cy="767138"/>
          </a:xfrm>
          <a:prstGeom prst="rect">
            <a:avLst/>
          </a:prstGeom>
        </p:spPr>
      </p:pic>
      <p:sp>
        <p:nvSpPr>
          <p:cNvPr id="32" name="TextBox 31">
            <a:extLst>
              <a:ext uri="{FF2B5EF4-FFF2-40B4-BE49-F238E27FC236}">
                <a16:creationId xmlns:a16="http://schemas.microsoft.com/office/drawing/2014/main" id="{4781E3DE-8588-7E4C-8B01-252FE8DEC01C}"/>
              </a:ext>
            </a:extLst>
          </p:cNvPr>
          <p:cNvSpPr txBox="1"/>
          <p:nvPr/>
        </p:nvSpPr>
        <p:spPr>
          <a:xfrm>
            <a:off x="3762314" y="1629067"/>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Atmosphere</a:t>
            </a:r>
          </a:p>
        </p:txBody>
      </p:sp>
    </p:spTree>
    <p:extLst>
      <p:ext uri="{BB962C8B-B14F-4D97-AF65-F5344CB8AC3E}">
        <p14:creationId xmlns:p14="http://schemas.microsoft.com/office/powerpoint/2010/main" val="2997236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628650" y="4861058"/>
            <a:ext cx="7886700" cy="1459694"/>
          </a:xfrm>
        </p:spPr>
        <p:txBody>
          <a:bodyPr>
            <a:normAutofit/>
          </a:bodyPr>
          <a:lstStyle/>
          <a:p>
            <a:pPr marL="0" indent="0">
              <a:spcBef>
                <a:spcPts val="0"/>
              </a:spcBef>
              <a:buNone/>
            </a:pPr>
            <a:r>
              <a:rPr lang="en-US" sz="2400" dirty="0"/>
              <a:t>The increase in oxygen levels corresponds to a boom in the diversity of living things on Earth.</a:t>
            </a:r>
          </a:p>
          <a:p>
            <a:endParaRPr lang="en-US" dirty="0"/>
          </a:p>
        </p:txBody>
      </p:sp>
      <p:sp>
        <p:nvSpPr>
          <p:cNvPr id="5" name="TextBox 4">
            <a:extLst>
              <a:ext uri="{FF2B5EF4-FFF2-40B4-BE49-F238E27FC236}">
                <a16:creationId xmlns:a16="http://schemas.microsoft.com/office/drawing/2014/main" id="{34E99F29-A9AE-441C-8F35-BC71B38D7B7A}"/>
              </a:ext>
            </a:extLst>
          </p:cNvPr>
          <p:cNvSpPr txBox="1"/>
          <p:nvPr/>
        </p:nvSpPr>
        <p:spPr>
          <a:xfrm>
            <a:off x="3758400" y="354469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Geosphere</a:t>
            </a:r>
          </a:p>
        </p:txBody>
      </p:sp>
      <p:cxnSp>
        <p:nvCxnSpPr>
          <p:cNvPr id="13" name="Straight Arrow Connector 12">
            <a:extLst>
              <a:ext uri="{FF2B5EF4-FFF2-40B4-BE49-F238E27FC236}">
                <a16:creationId xmlns:a16="http://schemas.microsoft.com/office/drawing/2014/main" id="{C148584C-A740-4C9D-AD36-7B25AD61C090}"/>
              </a:ext>
            </a:extLst>
          </p:cNvPr>
          <p:cNvCxnSpPr>
            <a:cxnSpLocks/>
            <a:stCxn id="5" idx="0"/>
          </p:cNvCxnSpPr>
          <p:nvPr/>
        </p:nvCxnSpPr>
        <p:spPr>
          <a:xfrm flipH="1" flipV="1">
            <a:off x="4635629" y="2799901"/>
            <a:ext cx="2971" cy="74479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Connector: Curved 17">
            <a:extLst>
              <a:ext uri="{FF2B5EF4-FFF2-40B4-BE49-F238E27FC236}">
                <a16:creationId xmlns:a16="http://schemas.microsoft.com/office/drawing/2014/main" id="{7393861A-EF55-42DD-BF94-6E88A9157C2C}"/>
              </a:ext>
            </a:extLst>
          </p:cNvPr>
          <p:cNvCxnSpPr>
            <a:cxnSpLocks/>
          </p:cNvCxnSpPr>
          <p:nvPr/>
        </p:nvCxnSpPr>
        <p:spPr>
          <a:xfrm rot="10800000" flipV="1">
            <a:off x="2102400" y="1836816"/>
            <a:ext cx="1666800" cy="878628"/>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79200E11-DD44-475F-9C8E-C5E5A4B4639E}"/>
              </a:ext>
            </a:extLst>
          </p:cNvPr>
          <p:cNvCxnSpPr>
            <a:cxnSpLocks/>
          </p:cNvCxnSpPr>
          <p:nvPr/>
        </p:nvCxnSpPr>
        <p:spPr>
          <a:xfrm flipH="1" flipV="1">
            <a:off x="2979627" y="3307145"/>
            <a:ext cx="3198873" cy="1291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9" name="Connector: Curved 18">
            <a:extLst>
              <a:ext uri="{FF2B5EF4-FFF2-40B4-BE49-F238E27FC236}">
                <a16:creationId xmlns:a16="http://schemas.microsoft.com/office/drawing/2014/main" id="{A90A330C-8272-4F45-8248-686F7436A1F5}"/>
              </a:ext>
            </a:extLst>
          </p:cNvPr>
          <p:cNvCxnSpPr>
            <a:cxnSpLocks/>
          </p:cNvCxnSpPr>
          <p:nvPr/>
        </p:nvCxnSpPr>
        <p:spPr>
          <a:xfrm rot="16200000" flipH="1">
            <a:off x="2692165" y="3146494"/>
            <a:ext cx="474983" cy="1657487"/>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7" name="Connector: Curved 16">
            <a:extLst>
              <a:ext uri="{FF2B5EF4-FFF2-40B4-BE49-F238E27FC236}">
                <a16:creationId xmlns:a16="http://schemas.microsoft.com/office/drawing/2014/main" id="{CD26F051-22F5-4C46-8284-966BF10913C2}"/>
              </a:ext>
            </a:extLst>
          </p:cNvPr>
          <p:cNvCxnSpPr>
            <a:cxnSpLocks/>
          </p:cNvCxnSpPr>
          <p:nvPr/>
        </p:nvCxnSpPr>
        <p:spPr>
          <a:xfrm rot="16200000" flipV="1">
            <a:off x="5842735" y="1523681"/>
            <a:ext cx="902830" cy="1529100"/>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pic>
        <p:nvPicPr>
          <p:cNvPr id="24" name="Picture 23" descr="A picture containing text, nature, painting&#10;&#10;Description automatically generated">
            <a:extLst>
              <a:ext uri="{FF2B5EF4-FFF2-40B4-BE49-F238E27FC236}">
                <a16:creationId xmlns:a16="http://schemas.microsoft.com/office/drawing/2014/main" id="{92BEBD0A-A1DB-4393-9563-99B1B36FE1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2171" y="3968389"/>
            <a:ext cx="1757429" cy="755463"/>
          </a:xfrm>
          <a:prstGeom prst="rect">
            <a:avLst/>
          </a:prstGeom>
        </p:spPr>
      </p:pic>
      <p:cxnSp>
        <p:nvCxnSpPr>
          <p:cNvPr id="27" name="Straight Arrow Connector 26">
            <a:extLst>
              <a:ext uri="{FF2B5EF4-FFF2-40B4-BE49-F238E27FC236}">
                <a16:creationId xmlns:a16="http://schemas.microsoft.com/office/drawing/2014/main" id="{E4BED1EC-C904-49F8-BD9D-C16B50EC8202}"/>
              </a:ext>
            </a:extLst>
          </p:cNvPr>
          <p:cNvCxnSpPr>
            <a:cxnSpLocks/>
          </p:cNvCxnSpPr>
          <p:nvPr/>
        </p:nvCxnSpPr>
        <p:spPr>
          <a:xfrm>
            <a:off x="2982600" y="2998155"/>
            <a:ext cx="3195900" cy="24202"/>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21" name="Picture 20" descr="A picture containing text, nature, painting&#10;&#10;Description automatically generated">
            <a:extLst>
              <a:ext uri="{FF2B5EF4-FFF2-40B4-BE49-F238E27FC236}">
                <a16:creationId xmlns:a16="http://schemas.microsoft.com/office/drawing/2014/main" id="{34595EFA-7B3B-8742-A3D9-E13472F695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5286" y="3968389"/>
            <a:ext cx="1757429" cy="755463"/>
          </a:xfrm>
          <a:prstGeom prst="rect">
            <a:avLst/>
          </a:prstGeom>
        </p:spPr>
      </p:pic>
      <p:sp>
        <p:nvSpPr>
          <p:cNvPr id="22" name="TextBox 21">
            <a:extLst>
              <a:ext uri="{FF2B5EF4-FFF2-40B4-BE49-F238E27FC236}">
                <a16:creationId xmlns:a16="http://schemas.microsoft.com/office/drawing/2014/main" id="{0C9FA3AF-DA22-EA41-B8DA-4B880FDFC862}"/>
              </a:ext>
            </a:extLst>
          </p:cNvPr>
          <p:cNvSpPr txBox="1"/>
          <p:nvPr/>
        </p:nvSpPr>
        <p:spPr>
          <a:xfrm>
            <a:off x="3763800" y="354469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Geosphere</a:t>
            </a:r>
          </a:p>
        </p:txBody>
      </p:sp>
      <p:sp>
        <p:nvSpPr>
          <p:cNvPr id="28" name="TextBox 27">
            <a:extLst>
              <a:ext uri="{FF2B5EF4-FFF2-40B4-BE49-F238E27FC236}">
                <a16:creationId xmlns:a16="http://schemas.microsoft.com/office/drawing/2014/main" id="{61117685-ABF9-404B-85FF-32ADDBC9FFDF}"/>
              </a:ext>
            </a:extLst>
          </p:cNvPr>
          <p:cNvSpPr txBox="1"/>
          <p:nvPr/>
        </p:nvSpPr>
        <p:spPr>
          <a:xfrm>
            <a:off x="1219228" y="2715444"/>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Hydrosphere</a:t>
            </a:r>
          </a:p>
        </p:txBody>
      </p:sp>
      <p:pic>
        <p:nvPicPr>
          <p:cNvPr id="29" name="Picture 28" descr="A body of water with waves&#10;&#10;Description automatically generated with medium confidence">
            <a:extLst>
              <a:ext uri="{FF2B5EF4-FFF2-40B4-BE49-F238E27FC236}">
                <a16:creationId xmlns:a16="http://schemas.microsoft.com/office/drawing/2014/main" id="{EADA8076-1AC4-6347-A84D-E6A04F2259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5100" y="3143469"/>
            <a:ext cx="1788656" cy="767137"/>
          </a:xfrm>
          <a:prstGeom prst="rect">
            <a:avLst/>
          </a:prstGeom>
        </p:spPr>
      </p:pic>
      <p:sp>
        <p:nvSpPr>
          <p:cNvPr id="30" name="TextBox 29">
            <a:extLst>
              <a:ext uri="{FF2B5EF4-FFF2-40B4-BE49-F238E27FC236}">
                <a16:creationId xmlns:a16="http://schemas.microsoft.com/office/drawing/2014/main" id="{439854BF-6579-9344-B288-3C4C6A103C2D}"/>
              </a:ext>
            </a:extLst>
          </p:cNvPr>
          <p:cNvSpPr txBox="1"/>
          <p:nvPr/>
        </p:nvSpPr>
        <p:spPr>
          <a:xfrm>
            <a:off x="6172922" y="273964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Biosphere</a:t>
            </a:r>
          </a:p>
        </p:txBody>
      </p:sp>
      <p:pic>
        <p:nvPicPr>
          <p:cNvPr id="31" name="Picture 30" descr="A close up of some leaves&#10;&#10;Description automatically generated with low confidence">
            <a:extLst>
              <a:ext uri="{FF2B5EF4-FFF2-40B4-BE49-F238E27FC236}">
                <a16:creationId xmlns:a16="http://schemas.microsoft.com/office/drawing/2014/main" id="{2F661F26-317A-0E4B-AF5F-83BCF91A75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4408" y="3167671"/>
            <a:ext cx="1757428" cy="742936"/>
          </a:xfrm>
          <a:prstGeom prst="rect">
            <a:avLst/>
          </a:prstGeom>
        </p:spPr>
      </p:pic>
      <p:pic>
        <p:nvPicPr>
          <p:cNvPr id="32" name="Picture 31" descr="Blue sky with white clouds&#10;&#10;Description automatically generated with medium confidence">
            <a:extLst>
              <a:ext uri="{FF2B5EF4-FFF2-40B4-BE49-F238E27FC236}">
                <a16:creationId xmlns:a16="http://schemas.microsoft.com/office/drawing/2014/main" id="{D3DA456E-AD05-1C41-9706-A3F62402F1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62314" y="2032763"/>
            <a:ext cx="1760400" cy="767138"/>
          </a:xfrm>
          <a:prstGeom prst="rect">
            <a:avLst/>
          </a:prstGeom>
        </p:spPr>
      </p:pic>
      <p:sp>
        <p:nvSpPr>
          <p:cNvPr id="33" name="TextBox 32">
            <a:extLst>
              <a:ext uri="{FF2B5EF4-FFF2-40B4-BE49-F238E27FC236}">
                <a16:creationId xmlns:a16="http://schemas.microsoft.com/office/drawing/2014/main" id="{45BC5DD8-BC37-4A4E-B9AC-45EFCA899EB8}"/>
              </a:ext>
            </a:extLst>
          </p:cNvPr>
          <p:cNvSpPr txBox="1"/>
          <p:nvPr/>
        </p:nvSpPr>
        <p:spPr>
          <a:xfrm>
            <a:off x="3762314" y="1629067"/>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Atmosphere</a:t>
            </a:r>
          </a:p>
        </p:txBody>
      </p:sp>
    </p:spTree>
    <p:extLst>
      <p:ext uri="{BB962C8B-B14F-4D97-AF65-F5344CB8AC3E}">
        <p14:creationId xmlns:p14="http://schemas.microsoft.com/office/powerpoint/2010/main" val="4067450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628650" y="4857111"/>
            <a:ext cx="7886700" cy="1459694"/>
          </a:xfrm>
        </p:spPr>
        <p:txBody>
          <a:bodyPr>
            <a:normAutofit/>
          </a:bodyPr>
          <a:lstStyle/>
          <a:p>
            <a:pPr marL="0" indent="0">
              <a:spcBef>
                <a:spcPts val="0"/>
              </a:spcBef>
              <a:buNone/>
            </a:pPr>
            <a:r>
              <a:rPr lang="en-US" sz="2400" dirty="0"/>
              <a:t>Living things in the biosphere began to inhabit the land masses of the geosphere.</a:t>
            </a:r>
          </a:p>
          <a:p>
            <a:endParaRPr lang="en-US" dirty="0"/>
          </a:p>
        </p:txBody>
      </p:sp>
      <p:sp>
        <p:nvSpPr>
          <p:cNvPr id="5" name="TextBox 4">
            <a:extLst>
              <a:ext uri="{FF2B5EF4-FFF2-40B4-BE49-F238E27FC236}">
                <a16:creationId xmlns:a16="http://schemas.microsoft.com/office/drawing/2014/main" id="{34E99F29-A9AE-441C-8F35-BC71B38D7B7A}"/>
              </a:ext>
            </a:extLst>
          </p:cNvPr>
          <p:cNvSpPr txBox="1"/>
          <p:nvPr/>
        </p:nvSpPr>
        <p:spPr>
          <a:xfrm>
            <a:off x="3758400" y="354469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Geosphere</a:t>
            </a:r>
          </a:p>
        </p:txBody>
      </p:sp>
      <p:cxnSp>
        <p:nvCxnSpPr>
          <p:cNvPr id="13" name="Straight Arrow Connector 12">
            <a:extLst>
              <a:ext uri="{FF2B5EF4-FFF2-40B4-BE49-F238E27FC236}">
                <a16:creationId xmlns:a16="http://schemas.microsoft.com/office/drawing/2014/main" id="{C148584C-A740-4C9D-AD36-7B25AD61C090}"/>
              </a:ext>
            </a:extLst>
          </p:cNvPr>
          <p:cNvCxnSpPr>
            <a:cxnSpLocks/>
            <a:stCxn id="5" idx="0"/>
          </p:cNvCxnSpPr>
          <p:nvPr/>
        </p:nvCxnSpPr>
        <p:spPr>
          <a:xfrm flipH="1" flipV="1">
            <a:off x="4635629" y="2799901"/>
            <a:ext cx="2971" cy="74479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Connector: Curved 17">
            <a:extLst>
              <a:ext uri="{FF2B5EF4-FFF2-40B4-BE49-F238E27FC236}">
                <a16:creationId xmlns:a16="http://schemas.microsoft.com/office/drawing/2014/main" id="{7393861A-EF55-42DD-BF94-6E88A9157C2C}"/>
              </a:ext>
            </a:extLst>
          </p:cNvPr>
          <p:cNvCxnSpPr>
            <a:cxnSpLocks/>
          </p:cNvCxnSpPr>
          <p:nvPr/>
        </p:nvCxnSpPr>
        <p:spPr>
          <a:xfrm rot="10800000" flipV="1">
            <a:off x="2102400" y="1836816"/>
            <a:ext cx="1666800" cy="878628"/>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79200E11-DD44-475F-9C8E-C5E5A4B4639E}"/>
              </a:ext>
            </a:extLst>
          </p:cNvPr>
          <p:cNvCxnSpPr>
            <a:cxnSpLocks/>
          </p:cNvCxnSpPr>
          <p:nvPr/>
        </p:nvCxnSpPr>
        <p:spPr>
          <a:xfrm flipH="1" flipV="1">
            <a:off x="2979627" y="3307145"/>
            <a:ext cx="3198873" cy="1291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9" name="Connector: Curved 18">
            <a:extLst>
              <a:ext uri="{FF2B5EF4-FFF2-40B4-BE49-F238E27FC236}">
                <a16:creationId xmlns:a16="http://schemas.microsoft.com/office/drawing/2014/main" id="{A90A330C-8272-4F45-8248-686F7436A1F5}"/>
              </a:ext>
            </a:extLst>
          </p:cNvPr>
          <p:cNvCxnSpPr>
            <a:cxnSpLocks/>
          </p:cNvCxnSpPr>
          <p:nvPr/>
        </p:nvCxnSpPr>
        <p:spPr>
          <a:xfrm rot="16200000" flipH="1">
            <a:off x="2692165" y="3146494"/>
            <a:ext cx="474983" cy="1657487"/>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7" name="Connector: Curved 16">
            <a:extLst>
              <a:ext uri="{FF2B5EF4-FFF2-40B4-BE49-F238E27FC236}">
                <a16:creationId xmlns:a16="http://schemas.microsoft.com/office/drawing/2014/main" id="{CD26F051-22F5-4C46-8284-966BF10913C2}"/>
              </a:ext>
            </a:extLst>
          </p:cNvPr>
          <p:cNvCxnSpPr>
            <a:cxnSpLocks/>
          </p:cNvCxnSpPr>
          <p:nvPr/>
        </p:nvCxnSpPr>
        <p:spPr>
          <a:xfrm rot="16200000" flipV="1">
            <a:off x="5842735" y="1523681"/>
            <a:ext cx="902830" cy="1529100"/>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ECC19F23-C36C-4EA5-B63A-EC1FB168FECB}"/>
              </a:ext>
            </a:extLst>
          </p:cNvPr>
          <p:cNvCxnSpPr>
            <a:cxnSpLocks/>
          </p:cNvCxnSpPr>
          <p:nvPr/>
        </p:nvCxnSpPr>
        <p:spPr>
          <a:xfrm>
            <a:off x="5529600" y="1980451"/>
            <a:ext cx="1020600" cy="734993"/>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1" name="Connector: Curved 20">
            <a:extLst>
              <a:ext uri="{FF2B5EF4-FFF2-40B4-BE49-F238E27FC236}">
                <a16:creationId xmlns:a16="http://schemas.microsoft.com/office/drawing/2014/main" id="{881B9F60-F780-463B-B035-35D85A463733}"/>
              </a:ext>
            </a:extLst>
          </p:cNvPr>
          <p:cNvCxnSpPr>
            <a:cxnSpLocks/>
          </p:cNvCxnSpPr>
          <p:nvPr/>
        </p:nvCxnSpPr>
        <p:spPr>
          <a:xfrm rot="5400000">
            <a:off x="6047815" y="3203330"/>
            <a:ext cx="480383" cy="1538415"/>
          </a:xfrm>
          <a:prstGeom prst="curvedConnector2">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23" name="Picture 22" descr="A picture containing text, nature, painting&#10;&#10;Description automatically generated">
            <a:extLst>
              <a:ext uri="{FF2B5EF4-FFF2-40B4-BE49-F238E27FC236}">
                <a16:creationId xmlns:a16="http://schemas.microsoft.com/office/drawing/2014/main" id="{BC992F01-341F-4008-A1C5-3416359523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2171" y="3968389"/>
            <a:ext cx="1757429" cy="755463"/>
          </a:xfrm>
          <a:prstGeom prst="rect">
            <a:avLst/>
          </a:prstGeom>
        </p:spPr>
      </p:pic>
      <p:cxnSp>
        <p:nvCxnSpPr>
          <p:cNvPr id="26" name="Straight Arrow Connector 25">
            <a:extLst>
              <a:ext uri="{FF2B5EF4-FFF2-40B4-BE49-F238E27FC236}">
                <a16:creationId xmlns:a16="http://schemas.microsoft.com/office/drawing/2014/main" id="{AA70C187-3E44-4A80-88FC-DECD75F92EA8}"/>
              </a:ext>
            </a:extLst>
          </p:cNvPr>
          <p:cNvCxnSpPr>
            <a:cxnSpLocks/>
          </p:cNvCxnSpPr>
          <p:nvPr/>
        </p:nvCxnSpPr>
        <p:spPr>
          <a:xfrm>
            <a:off x="2982600" y="2998155"/>
            <a:ext cx="3195900" cy="24202"/>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27" name="Picture 26" descr="A picture containing text, nature, painting&#10;&#10;Description automatically generated">
            <a:extLst>
              <a:ext uri="{FF2B5EF4-FFF2-40B4-BE49-F238E27FC236}">
                <a16:creationId xmlns:a16="http://schemas.microsoft.com/office/drawing/2014/main" id="{BD96E0F7-75B4-BD4B-AEAF-A00A17566F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5286" y="3968389"/>
            <a:ext cx="1757429" cy="755463"/>
          </a:xfrm>
          <a:prstGeom prst="rect">
            <a:avLst/>
          </a:prstGeom>
        </p:spPr>
      </p:pic>
      <p:sp>
        <p:nvSpPr>
          <p:cNvPr id="28" name="TextBox 27">
            <a:extLst>
              <a:ext uri="{FF2B5EF4-FFF2-40B4-BE49-F238E27FC236}">
                <a16:creationId xmlns:a16="http://schemas.microsoft.com/office/drawing/2014/main" id="{EDED83BC-BC70-5F4C-A3FD-1EABE29F447C}"/>
              </a:ext>
            </a:extLst>
          </p:cNvPr>
          <p:cNvSpPr txBox="1"/>
          <p:nvPr/>
        </p:nvSpPr>
        <p:spPr>
          <a:xfrm>
            <a:off x="3763800" y="354469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Geosphere</a:t>
            </a:r>
          </a:p>
        </p:txBody>
      </p:sp>
      <p:sp>
        <p:nvSpPr>
          <p:cNvPr id="31" name="TextBox 30">
            <a:extLst>
              <a:ext uri="{FF2B5EF4-FFF2-40B4-BE49-F238E27FC236}">
                <a16:creationId xmlns:a16="http://schemas.microsoft.com/office/drawing/2014/main" id="{61EB58DD-B42A-1C47-8A30-F2908D367E57}"/>
              </a:ext>
            </a:extLst>
          </p:cNvPr>
          <p:cNvSpPr txBox="1"/>
          <p:nvPr/>
        </p:nvSpPr>
        <p:spPr>
          <a:xfrm>
            <a:off x="1219228" y="2715444"/>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Hydrosphere</a:t>
            </a:r>
          </a:p>
        </p:txBody>
      </p:sp>
      <p:pic>
        <p:nvPicPr>
          <p:cNvPr id="32" name="Picture 31" descr="A body of water with waves&#10;&#10;Description automatically generated with medium confidence">
            <a:extLst>
              <a:ext uri="{FF2B5EF4-FFF2-40B4-BE49-F238E27FC236}">
                <a16:creationId xmlns:a16="http://schemas.microsoft.com/office/drawing/2014/main" id="{C1D61FE6-7B09-1A48-9E66-1C99EDCB42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5100" y="3143469"/>
            <a:ext cx="1788656" cy="767137"/>
          </a:xfrm>
          <a:prstGeom prst="rect">
            <a:avLst/>
          </a:prstGeom>
        </p:spPr>
      </p:pic>
      <p:sp>
        <p:nvSpPr>
          <p:cNvPr id="33" name="TextBox 32">
            <a:extLst>
              <a:ext uri="{FF2B5EF4-FFF2-40B4-BE49-F238E27FC236}">
                <a16:creationId xmlns:a16="http://schemas.microsoft.com/office/drawing/2014/main" id="{506AC726-0C13-414C-9F66-B6CABD481F2B}"/>
              </a:ext>
            </a:extLst>
          </p:cNvPr>
          <p:cNvSpPr txBox="1"/>
          <p:nvPr/>
        </p:nvSpPr>
        <p:spPr>
          <a:xfrm>
            <a:off x="6172922" y="273964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Biosphere</a:t>
            </a:r>
          </a:p>
        </p:txBody>
      </p:sp>
      <p:pic>
        <p:nvPicPr>
          <p:cNvPr id="34" name="Picture 33" descr="A close up of some leaves&#10;&#10;Description automatically generated with low confidence">
            <a:extLst>
              <a:ext uri="{FF2B5EF4-FFF2-40B4-BE49-F238E27FC236}">
                <a16:creationId xmlns:a16="http://schemas.microsoft.com/office/drawing/2014/main" id="{0E1566C6-94A6-734E-B416-7AF1A05AAF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4408" y="3167671"/>
            <a:ext cx="1757428" cy="742936"/>
          </a:xfrm>
          <a:prstGeom prst="rect">
            <a:avLst/>
          </a:prstGeom>
        </p:spPr>
      </p:pic>
      <p:pic>
        <p:nvPicPr>
          <p:cNvPr id="35" name="Picture 34" descr="Blue sky with white clouds&#10;&#10;Description automatically generated with medium confidence">
            <a:extLst>
              <a:ext uri="{FF2B5EF4-FFF2-40B4-BE49-F238E27FC236}">
                <a16:creationId xmlns:a16="http://schemas.microsoft.com/office/drawing/2014/main" id="{DF43E70D-30F8-E941-A0A8-5FD247C7A8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62314" y="2032763"/>
            <a:ext cx="1760400" cy="767138"/>
          </a:xfrm>
          <a:prstGeom prst="rect">
            <a:avLst/>
          </a:prstGeom>
        </p:spPr>
      </p:pic>
      <p:sp>
        <p:nvSpPr>
          <p:cNvPr id="36" name="TextBox 35">
            <a:extLst>
              <a:ext uri="{FF2B5EF4-FFF2-40B4-BE49-F238E27FC236}">
                <a16:creationId xmlns:a16="http://schemas.microsoft.com/office/drawing/2014/main" id="{7E7BB1E4-8131-F545-81E5-2E80F1CC43F9}"/>
              </a:ext>
            </a:extLst>
          </p:cNvPr>
          <p:cNvSpPr txBox="1"/>
          <p:nvPr/>
        </p:nvSpPr>
        <p:spPr>
          <a:xfrm>
            <a:off x="3762314" y="1629067"/>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Atmosphere</a:t>
            </a:r>
          </a:p>
        </p:txBody>
      </p:sp>
    </p:spTree>
    <p:extLst>
      <p:ext uri="{BB962C8B-B14F-4D97-AF65-F5344CB8AC3E}">
        <p14:creationId xmlns:p14="http://schemas.microsoft.com/office/powerpoint/2010/main" val="181053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50" y="818133"/>
            <a:ext cx="7886700" cy="609872"/>
          </a:xfrm>
        </p:spPr>
        <p:txBody>
          <a:bodyPr>
            <a:normAutofit/>
          </a:bodyPr>
          <a:lstStyle/>
          <a:p>
            <a:pPr algn="ctr"/>
            <a:r>
              <a:rPr lang="en-US" dirty="0"/>
              <a:t>The Earth’s Spheres are Interconnected</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628650" y="4807006"/>
            <a:ext cx="7886700" cy="1459694"/>
          </a:xfrm>
        </p:spPr>
        <p:txBody>
          <a:bodyPr>
            <a:normAutofit/>
          </a:bodyPr>
          <a:lstStyle/>
          <a:p>
            <a:pPr marL="0" indent="0">
              <a:spcBef>
                <a:spcPts val="0"/>
              </a:spcBef>
              <a:buNone/>
            </a:pPr>
            <a:r>
              <a:rPr lang="en-US" sz="2400" dirty="0"/>
              <a:t>Life in the biosphere is causing changes to Earth’s other spheres, and in turn, the other spheres cause changes to the life in the biosphere.</a:t>
            </a:r>
          </a:p>
          <a:p>
            <a:endParaRPr lang="en-US" dirty="0"/>
          </a:p>
        </p:txBody>
      </p:sp>
      <p:sp>
        <p:nvSpPr>
          <p:cNvPr id="5" name="TextBox 4">
            <a:extLst>
              <a:ext uri="{FF2B5EF4-FFF2-40B4-BE49-F238E27FC236}">
                <a16:creationId xmlns:a16="http://schemas.microsoft.com/office/drawing/2014/main" id="{34E99F29-A9AE-441C-8F35-BC71B38D7B7A}"/>
              </a:ext>
            </a:extLst>
          </p:cNvPr>
          <p:cNvSpPr txBox="1"/>
          <p:nvPr/>
        </p:nvSpPr>
        <p:spPr>
          <a:xfrm>
            <a:off x="3758400" y="354469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Geosphere</a:t>
            </a:r>
          </a:p>
        </p:txBody>
      </p:sp>
      <p:cxnSp>
        <p:nvCxnSpPr>
          <p:cNvPr id="13" name="Straight Arrow Connector 12">
            <a:extLst>
              <a:ext uri="{FF2B5EF4-FFF2-40B4-BE49-F238E27FC236}">
                <a16:creationId xmlns:a16="http://schemas.microsoft.com/office/drawing/2014/main" id="{C148584C-A740-4C9D-AD36-7B25AD61C090}"/>
              </a:ext>
            </a:extLst>
          </p:cNvPr>
          <p:cNvCxnSpPr>
            <a:cxnSpLocks/>
            <a:stCxn id="5" idx="0"/>
          </p:cNvCxnSpPr>
          <p:nvPr/>
        </p:nvCxnSpPr>
        <p:spPr>
          <a:xfrm flipH="1" flipV="1">
            <a:off x="4635629" y="2799901"/>
            <a:ext cx="2971" cy="74479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Connector: Curved 17">
            <a:extLst>
              <a:ext uri="{FF2B5EF4-FFF2-40B4-BE49-F238E27FC236}">
                <a16:creationId xmlns:a16="http://schemas.microsoft.com/office/drawing/2014/main" id="{7393861A-EF55-42DD-BF94-6E88A9157C2C}"/>
              </a:ext>
            </a:extLst>
          </p:cNvPr>
          <p:cNvCxnSpPr>
            <a:cxnSpLocks/>
          </p:cNvCxnSpPr>
          <p:nvPr/>
        </p:nvCxnSpPr>
        <p:spPr>
          <a:xfrm rot="10800000" flipV="1">
            <a:off x="2102400" y="1836816"/>
            <a:ext cx="1666800" cy="878628"/>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79200E11-DD44-475F-9C8E-C5E5A4B4639E}"/>
              </a:ext>
            </a:extLst>
          </p:cNvPr>
          <p:cNvCxnSpPr>
            <a:cxnSpLocks/>
          </p:cNvCxnSpPr>
          <p:nvPr/>
        </p:nvCxnSpPr>
        <p:spPr>
          <a:xfrm flipH="1" flipV="1">
            <a:off x="2979627" y="3307145"/>
            <a:ext cx="3198873" cy="1291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9" name="Connector: Curved 18">
            <a:extLst>
              <a:ext uri="{FF2B5EF4-FFF2-40B4-BE49-F238E27FC236}">
                <a16:creationId xmlns:a16="http://schemas.microsoft.com/office/drawing/2014/main" id="{A90A330C-8272-4F45-8248-686F7436A1F5}"/>
              </a:ext>
            </a:extLst>
          </p:cNvPr>
          <p:cNvCxnSpPr>
            <a:cxnSpLocks/>
          </p:cNvCxnSpPr>
          <p:nvPr/>
        </p:nvCxnSpPr>
        <p:spPr>
          <a:xfrm rot="16200000" flipH="1">
            <a:off x="2692165" y="3146494"/>
            <a:ext cx="474983" cy="1657487"/>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7" name="Connector: Curved 16">
            <a:extLst>
              <a:ext uri="{FF2B5EF4-FFF2-40B4-BE49-F238E27FC236}">
                <a16:creationId xmlns:a16="http://schemas.microsoft.com/office/drawing/2014/main" id="{CD26F051-22F5-4C46-8284-966BF10913C2}"/>
              </a:ext>
            </a:extLst>
          </p:cNvPr>
          <p:cNvCxnSpPr>
            <a:cxnSpLocks/>
          </p:cNvCxnSpPr>
          <p:nvPr/>
        </p:nvCxnSpPr>
        <p:spPr>
          <a:xfrm rot="16200000" flipV="1">
            <a:off x="5842735" y="1523681"/>
            <a:ext cx="902830" cy="1529100"/>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ECC19F23-C36C-4EA5-B63A-EC1FB168FECB}"/>
              </a:ext>
            </a:extLst>
          </p:cNvPr>
          <p:cNvCxnSpPr>
            <a:cxnSpLocks/>
          </p:cNvCxnSpPr>
          <p:nvPr/>
        </p:nvCxnSpPr>
        <p:spPr>
          <a:xfrm>
            <a:off x="5529600" y="1980451"/>
            <a:ext cx="1020600" cy="73499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 name="Connector: Curved 20">
            <a:extLst>
              <a:ext uri="{FF2B5EF4-FFF2-40B4-BE49-F238E27FC236}">
                <a16:creationId xmlns:a16="http://schemas.microsoft.com/office/drawing/2014/main" id="{6D8735D9-AABF-443F-BACD-21FE6FCFACD6}"/>
              </a:ext>
            </a:extLst>
          </p:cNvPr>
          <p:cNvCxnSpPr>
            <a:cxnSpLocks/>
          </p:cNvCxnSpPr>
          <p:nvPr/>
        </p:nvCxnSpPr>
        <p:spPr>
          <a:xfrm rot="5400000">
            <a:off x="6047815" y="3203330"/>
            <a:ext cx="480383" cy="1538415"/>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pic>
        <p:nvPicPr>
          <p:cNvPr id="24" name="Picture 23" descr="A picture containing text, nature, painting&#10;&#10;Description automatically generated">
            <a:extLst>
              <a:ext uri="{FF2B5EF4-FFF2-40B4-BE49-F238E27FC236}">
                <a16:creationId xmlns:a16="http://schemas.microsoft.com/office/drawing/2014/main" id="{D64118C3-B7A6-4AE3-BBAD-FBCF450E5A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2171" y="3968389"/>
            <a:ext cx="1757429" cy="755463"/>
          </a:xfrm>
          <a:prstGeom prst="rect">
            <a:avLst/>
          </a:prstGeom>
        </p:spPr>
      </p:pic>
      <p:cxnSp>
        <p:nvCxnSpPr>
          <p:cNvPr id="27" name="Straight Arrow Connector 26">
            <a:extLst>
              <a:ext uri="{FF2B5EF4-FFF2-40B4-BE49-F238E27FC236}">
                <a16:creationId xmlns:a16="http://schemas.microsoft.com/office/drawing/2014/main" id="{0802F00C-9227-468E-A6EE-FD0DC4BEBD92}"/>
              </a:ext>
            </a:extLst>
          </p:cNvPr>
          <p:cNvCxnSpPr>
            <a:cxnSpLocks/>
          </p:cNvCxnSpPr>
          <p:nvPr/>
        </p:nvCxnSpPr>
        <p:spPr>
          <a:xfrm>
            <a:off x="2982600" y="2998155"/>
            <a:ext cx="3195900" cy="24202"/>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22" name="Picture 21" descr="A picture containing text, nature, painting&#10;&#10;Description automatically generated">
            <a:extLst>
              <a:ext uri="{FF2B5EF4-FFF2-40B4-BE49-F238E27FC236}">
                <a16:creationId xmlns:a16="http://schemas.microsoft.com/office/drawing/2014/main" id="{635F4DAD-9A5E-834B-8017-2ACFC4F99C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5286" y="3968389"/>
            <a:ext cx="1757429" cy="755463"/>
          </a:xfrm>
          <a:prstGeom prst="rect">
            <a:avLst/>
          </a:prstGeom>
        </p:spPr>
      </p:pic>
      <p:sp>
        <p:nvSpPr>
          <p:cNvPr id="28" name="TextBox 27">
            <a:extLst>
              <a:ext uri="{FF2B5EF4-FFF2-40B4-BE49-F238E27FC236}">
                <a16:creationId xmlns:a16="http://schemas.microsoft.com/office/drawing/2014/main" id="{35093FE7-C2B9-1043-B683-7E5A05AC47E9}"/>
              </a:ext>
            </a:extLst>
          </p:cNvPr>
          <p:cNvSpPr txBox="1"/>
          <p:nvPr/>
        </p:nvSpPr>
        <p:spPr>
          <a:xfrm>
            <a:off x="3763800" y="354469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Geosphere</a:t>
            </a:r>
          </a:p>
        </p:txBody>
      </p:sp>
      <p:sp>
        <p:nvSpPr>
          <p:cNvPr id="29" name="TextBox 28">
            <a:extLst>
              <a:ext uri="{FF2B5EF4-FFF2-40B4-BE49-F238E27FC236}">
                <a16:creationId xmlns:a16="http://schemas.microsoft.com/office/drawing/2014/main" id="{E4C1E8A4-04D5-8542-9C47-CF3F149061C7}"/>
              </a:ext>
            </a:extLst>
          </p:cNvPr>
          <p:cNvSpPr txBox="1"/>
          <p:nvPr/>
        </p:nvSpPr>
        <p:spPr>
          <a:xfrm>
            <a:off x="1219228" y="2715444"/>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Hydrosphere</a:t>
            </a:r>
          </a:p>
        </p:txBody>
      </p:sp>
      <p:pic>
        <p:nvPicPr>
          <p:cNvPr id="30" name="Picture 29" descr="A body of water with waves&#10;&#10;Description automatically generated with medium confidence">
            <a:extLst>
              <a:ext uri="{FF2B5EF4-FFF2-40B4-BE49-F238E27FC236}">
                <a16:creationId xmlns:a16="http://schemas.microsoft.com/office/drawing/2014/main" id="{BB997D4C-17E4-CD4D-8770-EA179BF94E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5100" y="3143469"/>
            <a:ext cx="1788656" cy="767137"/>
          </a:xfrm>
          <a:prstGeom prst="rect">
            <a:avLst/>
          </a:prstGeom>
        </p:spPr>
      </p:pic>
      <p:sp>
        <p:nvSpPr>
          <p:cNvPr id="31" name="TextBox 30">
            <a:extLst>
              <a:ext uri="{FF2B5EF4-FFF2-40B4-BE49-F238E27FC236}">
                <a16:creationId xmlns:a16="http://schemas.microsoft.com/office/drawing/2014/main" id="{8F5FC181-8318-4947-93F1-8721C1F72AD4}"/>
              </a:ext>
            </a:extLst>
          </p:cNvPr>
          <p:cNvSpPr txBox="1"/>
          <p:nvPr/>
        </p:nvSpPr>
        <p:spPr>
          <a:xfrm>
            <a:off x="6172922" y="273964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Biosphere</a:t>
            </a:r>
          </a:p>
        </p:txBody>
      </p:sp>
      <p:pic>
        <p:nvPicPr>
          <p:cNvPr id="32" name="Picture 31" descr="A close up of some leaves&#10;&#10;Description automatically generated with low confidence">
            <a:extLst>
              <a:ext uri="{FF2B5EF4-FFF2-40B4-BE49-F238E27FC236}">
                <a16:creationId xmlns:a16="http://schemas.microsoft.com/office/drawing/2014/main" id="{7065CE98-00AE-8543-82F6-29EDF77B6E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4408" y="3167671"/>
            <a:ext cx="1757428" cy="742936"/>
          </a:xfrm>
          <a:prstGeom prst="rect">
            <a:avLst/>
          </a:prstGeom>
        </p:spPr>
      </p:pic>
      <p:pic>
        <p:nvPicPr>
          <p:cNvPr id="33" name="Picture 32" descr="Blue sky with white clouds&#10;&#10;Description automatically generated with medium confidence">
            <a:extLst>
              <a:ext uri="{FF2B5EF4-FFF2-40B4-BE49-F238E27FC236}">
                <a16:creationId xmlns:a16="http://schemas.microsoft.com/office/drawing/2014/main" id="{7800279D-7AB2-BF4E-B810-52B6591363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62314" y="2032763"/>
            <a:ext cx="1760400" cy="767138"/>
          </a:xfrm>
          <a:prstGeom prst="rect">
            <a:avLst/>
          </a:prstGeom>
        </p:spPr>
      </p:pic>
      <p:sp>
        <p:nvSpPr>
          <p:cNvPr id="34" name="TextBox 33">
            <a:extLst>
              <a:ext uri="{FF2B5EF4-FFF2-40B4-BE49-F238E27FC236}">
                <a16:creationId xmlns:a16="http://schemas.microsoft.com/office/drawing/2014/main" id="{EE707D82-4E17-CE41-8359-9FA60278271E}"/>
              </a:ext>
            </a:extLst>
          </p:cNvPr>
          <p:cNvSpPr txBox="1"/>
          <p:nvPr/>
        </p:nvSpPr>
        <p:spPr>
          <a:xfrm>
            <a:off x="3762314" y="1629067"/>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Atmosphere</a:t>
            </a:r>
          </a:p>
        </p:txBody>
      </p:sp>
    </p:spTree>
    <p:extLst>
      <p:ext uri="{BB962C8B-B14F-4D97-AF65-F5344CB8AC3E}">
        <p14:creationId xmlns:p14="http://schemas.microsoft.com/office/powerpoint/2010/main" val="2645269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574650" y="947645"/>
            <a:ext cx="7886700" cy="1069200"/>
          </a:xfrm>
        </p:spPr>
        <p:txBody>
          <a:bodyPr>
            <a:normAutofit fontScale="92500"/>
          </a:bodyPr>
          <a:lstStyle/>
          <a:p>
            <a:pPr marL="0" indent="0" algn="ctr">
              <a:spcBef>
                <a:spcPts val="0"/>
              </a:spcBef>
              <a:buNone/>
            </a:pPr>
            <a:r>
              <a:rPr lang="en-US" sz="2700" dirty="0"/>
              <a:t>But there is one key thing we haven’t investigated yet in our story of how Earth and the spheres formed.</a:t>
            </a:r>
          </a:p>
          <a:p>
            <a:endParaRPr lang="en-US" dirty="0"/>
          </a:p>
        </p:txBody>
      </p:sp>
      <p:pic>
        <p:nvPicPr>
          <p:cNvPr id="15" name="Picture 14" descr="A picture containing text, nature, painting&#10;&#10;Description automatically generated">
            <a:extLst>
              <a:ext uri="{FF2B5EF4-FFF2-40B4-BE49-F238E27FC236}">
                <a16:creationId xmlns:a16="http://schemas.microsoft.com/office/drawing/2014/main" id="{5A2F9327-6D5E-C84A-AAE3-CCBA0E0FEC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99813" y="4959975"/>
            <a:ext cx="1757429" cy="755463"/>
          </a:xfrm>
          <a:prstGeom prst="rect">
            <a:avLst/>
          </a:prstGeom>
        </p:spPr>
      </p:pic>
      <p:sp>
        <p:nvSpPr>
          <p:cNvPr id="16" name="TextBox 15">
            <a:extLst>
              <a:ext uri="{FF2B5EF4-FFF2-40B4-BE49-F238E27FC236}">
                <a16:creationId xmlns:a16="http://schemas.microsoft.com/office/drawing/2014/main" id="{C095DC9B-0067-214F-B921-18248C194E92}"/>
              </a:ext>
            </a:extLst>
          </p:cNvPr>
          <p:cNvSpPr txBox="1"/>
          <p:nvPr/>
        </p:nvSpPr>
        <p:spPr>
          <a:xfrm>
            <a:off x="3798327" y="4536282"/>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Geosphere</a:t>
            </a:r>
          </a:p>
        </p:txBody>
      </p:sp>
      <p:sp>
        <p:nvSpPr>
          <p:cNvPr id="17" name="TextBox 16">
            <a:extLst>
              <a:ext uri="{FF2B5EF4-FFF2-40B4-BE49-F238E27FC236}">
                <a16:creationId xmlns:a16="http://schemas.microsoft.com/office/drawing/2014/main" id="{77B3F37E-809B-D34E-B355-4060D3A9F518}"/>
              </a:ext>
            </a:extLst>
          </p:cNvPr>
          <p:cNvSpPr txBox="1"/>
          <p:nvPr/>
        </p:nvSpPr>
        <p:spPr>
          <a:xfrm>
            <a:off x="1219228" y="3341120"/>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Hydrosphere</a:t>
            </a:r>
          </a:p>
        </p:txBody>
      </p:sp>
      <p:pic>
        <p:nvPicPr>
          <p:cNvPr id="22" name="Picture 21" descr="A body of water with waves&#10;&#10;Description automatically generated with medium confidence">
            <a:extLst>
              <a:ext uri="{FF2B5EF4-FFF2-40B4-BE49-F238E27FC236}">
                <a16:creationId xmlns:a16="http://schemas.microsoft.com/office/drawing/2014/main" id="{51ADC084-47EE-014C-BAA7-BB60C1234F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5100" y="3769145"/>
            <a:ext cx="1788656" cy="767137"/>
          </a:xfrm>
          <a:prstGeom prst="rect">
            <a:avLst/>
          </a:prstGeom>
        </p:spPr>
      </p:pic>
      <p:sp>
        <p:nvSpPr>
          <p:cNvPr id="23" name="TextBox 22">
            <a:extLst>
              <a:ext uri="{FF2B5EF4-FFF2-40B4-BE49-F238E27FC236}">
                <a16:creationId xmlns:a16="http://schemas.microsoft.com/office/drawing/2014/main" id="{1F8C855A-FD89-7340-9051-BAFC6B0206F0}"/>
              </a:ext>
            </a:extLst>
          </p:cNvPr>
          <p:cNvSpPr txBox="1"/>
          <p:nvPr/>
        </p:nvSpPr>
        <p:spPr>
          <a:xfrm>
            <a:off x="6190735" y="3365321"/>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Biosphere</a:t>
            </a:r>
          </a:p>
        </p:txBody>
      </p:sp>
      <p:pic>
        <p:nvPicPr>
          <p:cNvPr id="24" name="Picture 23" descr="A close up of some leaves&#10;&#10;Description automatically generated with low confidence">
            <a:extLst>
              <a:ext uri="{FF2B5EF4-FFF2-40B4-BE49-F238E27FC236}">
                <a16:creationId xmlns:a16="http://schemas.microsoft.com/office/drawing/2014/main" id="{CEC8D04B-0AB8-1140-98C3-2913215140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92221" y="3793346"/>
            <a:ext cx="1757428" cy="742936"/>
          </a:xfrm>
          <a:prstGeom prst="rect">
            <a:avLst/>
          </a:prstGeom>
        </p:spPr>
      </p:pic>
      <p:pic>
        <p:nvPicPr>
          <p:cNvPr id="25" name="Picture 24" descr="Blue sky with white clouds&#10;&#10;Description automatically generated with medium confidence">
            <a:extLst>
              <a:ext uri="{FF2B5EF4-FFF2-40B4-BE49-F238E27FC236}">
                <a16:creationId xmlns:a16="http://schemas.microsoft.com/office/drawing/2014/main" id="{C78EBA81-8B40-ED47-B047-D3D179772C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96842" y="2598183"/>
            <a:ext cx="1760400" cy="767138"/>
          </a:xfrm>
          <a:prstGeom prst="rect">
            <a:avLst/>
          </a:prstGeom>
        </p:spPr>
      </p:pic>
      <p:sp>
        <p:nvSpPr>
          <p:cNvPr id="26" name="TextBox 25">
            <a:extLst>
              <a:ext uri="{FF2B5EF4-FFF2-40B4-BE49-F238E27FC236}">
                <a16:creationId xmlns:a16="http://schemas.microsoft.com/office/drawing/2014/main" id="{7C61ED8E-8315-7A41-97C2-B2DC2C628660}"/>
              </a:ext>
            </a:extLst>
          </p:cNvPr>
          <p:cNvSpPr txBox="1"/>
          <p:nvPr/>
        </p:nvSpPr>
        <p:spPr>
          <a:xfrm>
            <a:off x="3796842" y="2194487"/>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Atmosphere</a:t>
            </a:r>
          </a:p>
        </p:txBody>
      </p:sp>
    </p:spTree>
    <p:extLst>
      <p:ext uri="{BB962C8B-B14F-4D97-AF65-F5344CB8AC3E}">
        <p14:creationId xmlns:p14="http://schemas.microsoft.com/office/powerpoint/2010/main" val="3427063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2E495-3528-4956-930C-DF59E0005663}"/>
              </a:ext>
            </a:extLst>
          </p:cNvPr>
          <p:cNvSpPr>
            <a:spLocks noGrp="1"/>
          </p:cNvSpPr>
          <p:nvPr>
            <p:ph type="title"/>
          </p:nvPr>
        </p:nvSpPr>
        <p:spPr>
          <a:xfrm>
            <a:off x="305086" y="520875"/>
            <a:ext cx="8533827" cy="834750"/>
          </a:xfrm>
        </p:spPr>
        <p:txBody>
          <a:bodyPr>
            <a:noAutofit/>
          </a:bodyPr>
          <a:lstStyle/>
          <a:p>
            <a:r>
              <a:rPr lang="en-US" sz="2400" dirty="0"/>
              <a:t>We left off with Earth consisting of volcanic islands scattered across a global ocean. There is life. There is oxygen.</a:t>
            </a:r>
          </a:p>
        </p:txBody>
      </p:sp>
      <p:pic>
        <p:nvPicPr>
          <p:cNvPr id="4" name="Picture 3" descr="An aerial view of a large body of water&#10;&#10;Description automatically generated with low confidence">
            <a:extLst>
              <a:ext uri="{FF2B5EF4-FFF2-40B4-BE49-F238E27FC236}">
                <a16:creationId xmlns:a16="http://schemas.microsoft.com/office/drawing/2014/main" id="{C850190C-4941-48BD-AD9F-066A843C9B3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9486" y="1574940"/>
            <a:ext cx="6685028" cy="4445764"/>
          </a:xfrm>
          <a:prstGeom prst="rect">
            <a:avLst/>
          </a:prstGeom>
        </p:spPr>
      </p:pic>
    </p:spTree>
    <p:extLst>
      <p:ext uri="{BB962C8B-B14F-4D97-AF65-F5344CB8AC3E}">
        <p14:creationId xmlns:p14="http://schemas.microsoft.com/office/powerpoint/2010/main" val="1918439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2E495-3528-4956-930C-DF59E0005663}"/>
              </a:ext>
            </a:extLst>
          </p:cNvPr>
          <p:cNvSpPr>
            <a:spLocks noGrp="1"/>
          </p:cNvSpPr>
          <p:nvPr>
            <p:ph type="title"/>
          </p:nvPr>
        </p:nvSpPr>
        <p:spPr>
          <a:xfrm>
            <a:off x="305086" y="425521"/>
            <a:ext cx="8533827" cy="834750"/>
          </a:xfrm>
        </p:spPr>
        <p:txBody>
          <a:bodyPr>
            <a:noAutofit/>
          </a:bodyPr>
          <a:lstStyle/>
          <a:p>
            <a:r>
              <a:rPr lang="en-US" sz="2400" dirty="0"/>
              <a:t>But there are no large land masses. There are no continents.</a:t>
            </a:r>
          </a:p>
        </p:txBody>
      </p:sp>
      <p:pic>
        <p:nvPicPr>
          <p:cNvPr id="4" name="Picture 3" descr="An aerial view of a large body of water&#10;&#10;Description automatically generated with low confidence">
            <a:extLst>
              <a:ext uri="{FF2B5EF4-FFF2-40B4-BE49-F238E27FC236}">
                <a16:creationId xmlns:a16="http://schemas.microsoft.com/office/drawing/2014/main" id="{92427281-2FB2-4FC1-B8ED-173E12AB07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9486" y="1574940"/>
            <a:ext cx="6685028" cy="4445764"/>
          </a:xfrm>
          <a:prstGeom prst="rect">
            <a:avLst/>
          </a:prstGeom>
        </p:spPr>
      </p:pic>
    </p:spTree>
    <p:extLst>
      <p:ext uri="{BB962C8B-B14F-4D97-AF65-F5344CB8AC3E}">
        <p14:creationId xmlns:p14="http://schemas.microsoft.com/office/powerpoint/2010/main" val="2701360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title"/>
          </p:nvPr>
        </p:nvSpPr>
        <p:spPr>
          <a:prstGeom prst="rect">
            <a:avLst/>
          </a:prstGeom>
        </p:spPr>
        <p:txBody>
          <a:bodyPr>
            <a:noAutofit/>
          </a:bodyPr>
          <a:lstStyle>
            <a:lvl1pPr>
              <a:defRPr sz="3400"/>
            </a:lvl1pPr>
          </a:lstStyle>
          <a:p>
            <a:r>
              <a:rPr lang="en-US" sz="2800" dirty="0"/>
              <a:t>How to use these slides…</a:t>
            </a:r>
            <a:endParaRPr sz="2800" dirty="0"/>
          </a:p>
        </p:txBody>
      </p:sp>
      <p:sp>
        <p:nvSpPr>
          <p:cNvPr id="2" name="Text Placeholder 1">
            <a:extLst>
              <a:ext uri="{FF2B5EF4-FFF2-40B4-BE49-F238E27FC236}">
                <a16:creationId xmlns:a16="http://schemas.microsoft.com/office/drawing/2014/main" id="{53DAE90E-FD58-4A24-A4D1-EE6CC375AD3B}"/>
              </a:ext>
            </a:extLst>
          </p:cNvPr>
          <p:cNvSpPr>
            <a:spLocks noGrp="1"/>
          </p:cNvSpPr>
          <p:nvPr>
            <p:ph type="body" sz="quarter" idx="10"/>
          </p:nvPr>
        </p:nvSpPr>
        <p:spPr>
          <a:xfrm>
            <a:off x="428229" y="851157"/>
            <a:ext cx="8251825" cy="5424952"/>
          </a:xfrm>
        </p:spPr>
        <p:txBody>
          <a:bodyPr/>
          <a:lstStyle/>
          <a:p>
            <a:pPr>
              <a:spcAft>
                <a:spcPts val="600"/>
              </a:spcAft>
            </a:pPr>
            <a:r>
              <a:rPr lang="en-US" dirty="0">
                <a:cs typeface="Arial" panose="020B0604020202020204" pitchFamily="34" charset="0"/>
              </a:rPr>
              <a:t>The following presentation was designed to support the implementation of the MBER-Living Earth curriculum. It is </a:t>
            </a:r>
            <a:r>
              <a:rPr lang="en-US" u="sng" dirty="0">
                <a:cs typeface="Arial" panose="020B0604020202020204" pitchFamily="34" charset="0"/>
              </a:rPr>
              <a:t>NOT</a:t>
            </a:r>
            <a:r>
              <a:rPr lang="en-US" dirty="0">
                <a:cs typeface="Arial" panose="020B0604020202020204" pitchFamily="34" charset="0"/>
              </a:rPr>
              <a:t> ready to show to students in its current form. You will notice there are two kinds of slides.</a:t>
            </a:r>
          </a:p>
          <a:p>
            <a:pPr marL="457200">
              <a:spcAft>
                <a:spcPts val="600"/>
              </a:spcAft>
            </a:pPr>
            <a:r>
              <a:rPr lang="en-US" dirty="0">
                <a:cs typeface="Arial" panose="020B0604020202020204" pitchFamily="34" charset="0"/>
              </a:rPr>
              <a:t>(1) </a:t>
            </a:r>
            <a:r>
              <a:rPr lang="en-US" b="1" dirty="0">
                <a:cs typeface="Arial" panose="020B0604020202020204" pitchFamily="34" charset="0"/>
              </a:rPr>
              <a:t>Teacher Notes slides </a:t>
            </a:r>
            <a:r>
              <a:rPr lang="en-US" dirty="0">
                <a:cs typeface="Arial" panose="020B0604020202020204" pitchFamily="34" charset="0"/>
              </a:rPr>
              <a:t>that provide information and notes for teacher and are not meant to be shown to students. These slides are marked by a colored band in the header (as displayed above on this slide).</a:t>
            </a:r>
          </a:p>
          <a:p>
            <a:pPr marL="457200">
              <a:spcAft>
                <a:spcPts val="600"/>
              </a:spcAft>
            </a:pPr>
            <a:r>
              <a:rPr lang="en-US" dirty="0">
                <a:cs typeface="Arial" panose="020B0604020202020204" pitchFamily="34" charset="0"/>
              </a:rPr>
              <a:t>(2) </a:t>
            </a:r>
            <a:r>
              <a:rPr lang="en-US" b="1" dirty="0">
                <a:cs typeface="Arial" panose="020B0604020202020204" pitchFamily="34" charset="0"/>
              </a:rPr>
              <a:t>Student slides </a:t>
            </a:r>
            <a:r>
              <a:rPr lang="en-US" dirty="0">
                <a:cs typeface="Arial" panose="020B0604020202020204" pitchFamily="34" charset="0"/>
              </a:rPr>
              <a:t>designed to facilitate student sense-making as you move through the Learning Segments. These slides are intended for use in the classroom during instruction. In the “Presenter Notes” field (under each slide) you will find useful information for each particular slide.</a:t>
            </a:r>
          </a:p>
          <a:p>
            <a:pPr>
              <a:spcAft>
                <a:spcPts val="600"/>
              </a:spcAft>
            </a:pPr>
            <a:r>
              <a:rPr lang="en-US" dirty="0">
                <a:cs typeface="Arial" panose="020B0604020202020204" pitchFamily="34" charset="0"/>
              </a:rPr>
              <a:t>We have combined teacher slides and student slides into this single file so you can have almost everything you need in one place as you explore the flow of each triangle. You will need to either hide or delete the </a:t>
            </a:r>
            <a:r>
              <a:rPr lang="en-US" b="1" dirty="0">
                <a:cs typeface="Arial" panose="020B0604020202020204" pitchFamily="34" charset="0"/>
              </a:rPr>
              <a:t>Teacher Notes </a:t>
            </a:r>
            <a:r>
              <a:rPr lang="en-US" dirty="0">
                <a:cs typeface="Arial" panose="020B0604020202020204" pitchFamily="34" charset="0"/>
              </a:rPr>
              <a:t>slides to use it as a presentation in your classroom. </a:t>
            </a:r>
          </a:p>
          <a:p>
            <a:pPr>
              <a:spcAft>
                <a:spcPts val="600"/>
              </a:spcAft>
            </a:pPr>
            <a:r>
              <a:rPr lang="en-US" dirty="0">
                <a:cs typeface="Arial" panose="020B0604020202020204" pitchFamily="34" charset="0"/>
              </a:rPr>
              <a:t>This presentation </a:t>
            </a:r>
            <a:r>
              <a:rPr lang="en-US" b="1" dirty="0">
                <a:cs typeface="Arial" panose="020B0604020202020204" pitchFamily="34" charset="0"/>
              </a:rPr>
              <a:t>is not meant to stand alone,</a:t>
            </a:r>
            <a:r>
              <a:rPr lang="en-US" dirty="0">
                <a:cs typeface="Arial" panose="020B0604020202020204" pitchFamily="34" charset="0"/>
              </a:rPr>
              <a:t> however. Instead, we hope you use it in conjunction with the website. As you step through the slides, reference the table on the triangle webpage. The Learning Segments and associated resources outlined in the PowerPoint directly correspond to the Learning Segments described in the table featured on the webpage. It may also help you to print out and have the student Doodle Sheet in front of you. Looking over the table as you preview the slides will help you stay oriented to the overall flow while keeping in mind the high-level goals of each learning segment and how the model is developed over the course of days. </a:t>
            </a:r>
          </a:p>
          <a:p>
            <a:pPr>
              <a:spcAft>
                <a:spcPts val="600"/>
              </a:spcAft>
            </a:pPr>
            <a:r>
              <a:rPr lang="en-US" b="1" dirty="0">
                <a:cs typeface="Arial" panose="020B0604020202020204" pitchFamily="34" charset="0"/>
              </a:rPr>
              <a:t>We expect (and hope) you will modify this presentation</a:t>
            </a:r>
            <a:r>
              <a:rPr lang="en-US" dirty="0">
                <a:cs typeface="Arial" panose="020B0604020202020204" pitchFamily="34" charset="0"/>
              </a:rPr>
              <a:t> keeping in mind the MBER philosophy. As a contributor you will be part of a community that helps improve the curriculum over time. </a:t>
            </a:r>
          </a:p>
          <a:p>
            <a:endParaRPr lang="en-US" dirty="0"/>
          </a:p>
        </p:txBody>
      </p:sp>
    </p:spTree>
    <p:extLst>
      <p:ext uri="{BB962C8B-B14F-4D97-AF65-F5344CB8AC3E}">
        <p14:creationId xmlns:p14="http://schemas.microsoft.com/office/powerpoint/2010/main" val="1634963399"/>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F020F-4028-6849-BB96-614509AA888C}"/>
              </a:ext>
            </a:extLst>
          </p:cNvPr>
          <p:cNvSpPr>
            <a:spLocks noGrp="1"/>
          </p:cNvSpPr>
          <p:nvPr>
            <p:ph type="title"/>
          </p:nvPr>
        </p:nvSpPr>
        <p:spPr>
          <a:xfrm>
            <a:off x="628650" y="4125212"/>
            <a:ext cx="7886700" cy="2421294"/>
          </a:xfrm>
        </p:spPr>
        <p:txBody>
          <a:bodyPr>
            <a:normAutofit/>
          </a:bodyPr>
          <a:lstStyle/>
          <a:p>
            <a:pPr algn="ctr"/>
            <a:r>
              <a:rPr lang="en-US" b="1" dirty="0"/>
              <a:t>Where did all of those emerging plants and animals live?   </a:t>
            </a:r>
          </a:p>
        </p:txBody>
      </p:sp>
      <p:pic>
        <p:nvPicPr>
          <p:cNvPr id="3" name="Google Shape;702;p54">
            <a:extLst>
              <a:ext uri="{FF2B5EF4-FFF2-40B4-BE49-F238E27FC236}">
                <a16:creationId xmlns:a16="http://schemas.microsoft.com/office/drawing/2014/main" id="{5575C93A-18A5-5345-BE7E-2B4880BF954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1020" y="856946"/>
            <a:ext cx="5036697" cy="3012690"/>
          </a:xfrm>
          <a:prstGeom prst="rect">
            <a:avLst/>
          </a:prstGeom>
          <a:noFill/>
          <a:ln>
            <a:noFill/>
          </a:ln>
        </p:spPr>
      </p:pic>
      <p:sp>
        <p:nvSpPr>
          <p:cNvPr id="4" name="TextBox 3">
            <a:extLst>
              <a:ext uri="{FF2B5EF4-FFF2-40B4-BE49-F238E27FC236}">
                <a16:creationId xmlns:a16="http://schemas.microsoft.com/office/drawing/2014/main" id="{384B5A7F-10BA-964B-AB36-688CF80AB2AD}"/>
              </a:ext>
            </a:extLst>
          </p:cNvPr>
          <p:cNvSpPr txBox="1"/>
          <p:nvPr/>
        </p:nvSpPr>
        <p:spPr>
          <a:xfrm>
            <a:off x="5760998" y="1024463"/>
            <a:ext cx="2892348" cy="2677656"/>
          </a:xfrm>
          <a:prstGeom prst="rect">
            <a:avLst/>
          </a:prstGeom>
          <a:noFill/>
        </p:spPr>
        <p:txBody>
          <a:bodyPr wrap="square" rtlCol="0">
            <a:spAutoFit/>
          </a:bodyPr>
          <a:lstStyle/>
          <a:p>
            <a:r>
              <a:rPr lang="en-US" sz="2800" dirty="0"/>
              <a:t>But we know from our last unit that life on Earth has increased dramatically during this time.</a:t>
            </a:r>
          </a:p>
        </p:txBody>
      </p:sp>
    </p:spTree>
    <p:extLst>
      <p:ext uri="{BB962C8B-B14F-4D97-AF65-F5344CB8AC3E}">
        <p14:creationId xmlns:p14="http://schemas.microsoft.com/office/powerpoint/2010/main" val="4103438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2E495-3528-4956-930C-DF59E0005663}"/>
              </a:ext>
            </a:extLst>
          </p:cNvPr>
          <p:cNvSpPr>
            <a:spLocks noGrp="1"/>
          </p:cNvSpPr>
          <p:nvPr>
            <p:ph type="title"/>
          </p:nvPr>
        </p:nvSpPr>
        <p:spPr>
          <a:xfrm>
            <a:off x="312090" y="653954"/>
            <a:ext cx="8105400" cy="1415470"/>
          </a:xfrm>
        </p:spPr>
        <p:txBody>
          <a:bodyPr>
            <a:noAutofit/>
          </a:bodyPr>
          <a:lstStyle/>
          <a:p>
            <a:r>
              <a:rPr lang="en-US" dirty="0">
                <a:latin typeface="+mn-lt"/>
              </a:rPr>
              <a:t>Let’s come back to the geosphere and consider how Earth’s surface was transformed over time from from…</a:t>
            </a:r>
          </a:p>
        </p:txBody>
      </p:sp>
      <p:pic>
        <p:nvPicPr>
          <p:cNvPr id="1028" name="Picture 4" descr="Image result for earth from space">
            <a:extLst>
              <a:ext uri="{FF2B5EF4-FFF2-40B4-BE49-F238E27FC236}">
                <a16:creationId xmlns:a16="http://schemas.microsoft.com/office/drawing/2014/main" id="{F94A109C-17A4-4120-8EC7-ED3274C3D01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66366" y="2956639"/>
            <a:ext cx="2219654" cy="22196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3B7EFE-E5B8-BD43-ABB1-EC864FE5D0A1}"/>
              </a:ext>
            </a:extLst>
          </p:cNvPr>
          <p:cNvSpPr txBox="1"/>
          <p:nvPr/>
        </p:nvSpPr>
        <p:spPr>
          <a:xfrm>
            <a:off x="2045131" y="5400419"/>
            <a:ext cx="5094705" cy="1031051"/>
          </a:xfrm>
          <a:prstGeom prst="rect">
            <a:avLst/>
          </a:prstGeom>
          <a:noFill/>
        </p:spPr>
        <p:txBody>
          <a:bodyPr wrap="square" rtlCol="0">
            <a:spAutoFit/>
          </a:bodyPr>
          <a:lstStyle/>
          <a:p>
            <a:r>
              <a:rPr lang="en-US" sz="2100" b="1" dirty="0"/>
              <a:t>How did the Earth’s continents form?</a:t>
            </a:r>
          </a:p>
          <a:p>
            <a:r>
              <a:rPr lang="en-US" sz="2000" dirty="0"/>
              <a:t>(record this question in the model tracker section of your doodle sheet)</a:t>
            </a:r>
          </a:p>
        </p:txBody>
      </p:sp>
      <p:sp>
        <p:nvSpPr>
          <p:cNvPr id="4" name="TextBox 3">
            <a:extLst>
              <a:ext uri="{FF2B5EF4-FFF2-40B4-BE49-F238E27FC236}">
                <a16:creationId xmlns:a16="http://schemas.microsoft.com/office/drawing/2014/main" id="{64784A5A-03E7-4248-8A47-F9D77FCF1C5E}"/>
              </a:ext>
            </a:extLst>
          </p:cNvPr>
          <p:cNvSpPr txBox="1"/>
          <p:nvPr/>
        </p:nvSpPr>
        <p:spPr>
          <a:xfrm>
            <a:off x="799202" y="2627074"/>
            <a:ext cx="2396193" cy="400110"/>
          </a:xfrm>
          <a:prstGeom prst="rect">
            <a:avLst/>
          </a:prstGeom>
          <a:noFill/>
        </p:spPr>
        <p:txBody>
          <a:bodyPr wrap="square" rtlCol="0">
            <a:spAutoFit/>
          </a:bodyPr>
          <a:lstStyle/>
          <a:p>
            <a:r>
              <a:rPr lang="en-US" sz="2000" dirty="0"/>
              <a:t>Something like this: </a:t>
            </a:r>
          </a:p>
        </p:txBody>
      </p:sp>
      <p:sp>
        <p:nvSpPr>
          <p:cNvPr id="5" name="TextBox 4">
            <a:extLst>
              <a:ext uri="{FF2B5EF4-FFF2-40B4-BE49-F238E27FC236}">
                <a16:creationId xmlns:a16="http://schemas.microsoft.com/office/drawing/2014/main" id="{E41A04D1-14DC-F04E-A661-FDFD84E87F10}"/>
              </a:ext>
            </a:extLst>
          </p:cNvPr>
          <p:cNvSpPr txBox="1"/>
          <p:nvPr/>
        </p:nvSpPr>
        <p:spPr>
          <a:xfrm>
            <a:off x="4601876" y="2212752"/>
            <a:ext cx="4148633" cy="707886"/>
          </a:xfrm>
          <a:prstGeom prst="rect">
            <a:avLst/>
          </a:prstGeom>
          <a:noFill/>
        </p:spPr>
        <p:txBody>
          <a:bodyPr wrap="square" rtlCol="0">
            <a:spAutoFit/>
          </a:bodyPr>
          <a:lstStyle/>
          <a:p>
            <a:pPr algn="ctr"/>
            <a:r>
              <a:rPr lang="en-US" sz="2000" dirty="0"/>
              <a:t>To a planet with large land masses like we have today:</a:t>
            </a:r>
          </a:p>
        </p:txBody>
      </p:sp>
      <p:cxnSp>
        <p:nvCxnSpPr>
          <p:cNvPr id="8" name="Straight Arrow Connector 7">
            <a:extLst>
              <a:ext uri="{FF2B5EF4-FFF2-40B4-BE49-F238E27FC236}">
                <a16:creationId xmlns:a16="http://schemas.microsoft.com/office/drawing/2014/main" id="{12F1D335-D2B8-2643-9382-4E38C3962D2A}"/>
              </a:ext>
            </a:extLst>
          </p:cNvPr>
          <p:cNvCxnSpPr/>
          <p:nvPr/>
        </p:nvCxnSpPr>
        <p:spPr>
          <a:xfrm>
            <a:off x="3696195" y="4081401"/>
            <a:ext cx="1665514" cy="0"/>
          </a:xfrm>
          <a:prstGeom prst="straightConnector1">
            <a:avLst/>
          </a:prstGeom>
          <a:ln w="60325">
            <a:solidFill>
              <a:schemeClr val="tx1"/>
            </a:solidFill>
            <a:headEnd w="med" len="med"/>
            <a:tailEnd type="triangle"/>
          </a:ln>
        </p:spPr>
        <p:style>
          <a:lnRef idx="1">
            <a:schemeClr val="accent1"/>
          </a:lnRef>
          <a:fillRef idx="0">
            <a:schemeClr val="accent1"/>
          </a:fillRef>
          <a:effectRef idx="0">
            <a:schemeClr val="accent1"/>
          </a:effectRef>
          <a:fontRef idx="minor">
            <a:schemeClr val="tx1"/>
          </a:fontRef>
        </p:style>
      </p:cxnSp>
      <p:pic>
        <p:nvPicPr>
          <p:cNvPr id="9" name="Picture 8" descr="An aerial view of a large body of water&#10;&#10;Description automatically generated with low confidence">
            <a:extLst>
              <a:ext uri="{FF2B5EF4-FFF2-40B4-BE49-F238E27FC236}">
                <a16:creationId xmlns:a16="http://schemas.microsoft.com/office/drawing/2014/main" id="{5898C0BA-016E-4DF1-A6A6-BF43EE6518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895" y="3253011"/>
            <a:ext cx="2552805" cy="1697699"/>
          </a:xfrm>
          <a:prstGeom prst="rect">
            <a:avLst/>
          </a:prstGeom>
        </p:spPr>
      </p:pic>
      <p:pic>
        <p:nvPicPr>
          <p:cNvPr id="10" name="Picture 9">
            <a:extLst>
              <a:ext uri="{FF2B5EF4-FFF2-40B4-BE49-F238E27FC236}">
                <a16:creationId xmlns:a16="http://schemas.microsoft.com/office/drawing/2014/main" id="{C282A37D-CF8D-4C44-B04F-EEFFCF0C87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36327" y="6130268"/>
            <a:ext cx="620590" cy="525328"/>
          </a:xfrm>
          <a:prstGeom prst="rect">
            <a:avLst/>
          </a:prstGeom>
        </p:spPr>
      </p:pic>
    </p:spTree>
    <p:extLst>
      <p:ext uri="{BB962C8B-B14F-4D97-AF65-F5344CB8AC3E}">
        <p14:creationId xmlns:p14="http://schemas.microsoft.com/office/powerpoint/2010/main" val="98475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F2218-CB93-2443-BBB4-16F9521F0481}"/>
              </a:ext>
            </a:extLst>
          </p:cNvPr>
          <p:cNvSpPr>
            <a:spLocks noGrp="1"/>
          </p:cNvSpPr>
          <p:nvPr>
            <p:ph type="title"/>
          </p:nvPr>
        </p:nvSpPr>
        <p:spPr/>
        <p:txBody>
          <a:bodyPr/>
          <a:lstStyle/>
          <a:p>
            <a:r>
              <a:rPr lang="en-US" dirty="0">
                <a:solidFill>
                  <a:schemeClr val="bg1"/>
                </a:solidFill>
                <a:latin typeface="Arial" panose="020B0604020202020204" pitchFamily="34" charset="0"/>
                <a:cs typeface="Arial" panose="020B0604020202020204" pitchFamily="34" charset="0"/>
              </a:rPr>
              <a:t>LS01 Summary</a:t>
            </a:r>
            <a:endParaRPr lang="en-US" dirty="0"/>
          </a:p>
        </p:txBody>
      </p:sp>
      <p:sp>
        <p:nvSpPr>
          <p:cNvPr id="3" name="Text Placeholder 2">
            <a:extLst>
              <a:ext uri="{FF2B5EF4-FFF2-40B4-BE49-F238E27FC236}">
                <a16:creationId xmlns:a16="http://schemas.microsoft.com/office/drawing/2014/main" id="{05078605-361D-1C45-AB4D-E960921668A3}"/>
              </a:ext>
            </a:extLst>
          </p:cNvPr>
          <p:cNvSpPr>
            <a:spLocks noGrp="1"/>
          </p:cNvSpPr>
          <p:nvPr>
            <p:ph type="body" sz="quarter" idx="10"/>
          </p:nvPr>
        </p:nvSpPr>
        <p:spPr/>
        <p:txBody>
          <a:bodyPr/>
          <a:lstStyle/>
          <a:p>
            <a:r>
              <a:rPr lang="en-US" dirty="0"/>
              <a:t>We realize that all the spheres are interconnected. We recall that when last we discussed the formation the Earth’s spheres we were talking about a world with just a small amount of dry land. We ask the broad question “how did the continents form?”</a:t>
            </a:r>
          </a:p>
        </p:txBody>
      </p:sp>
      <p:sp>
        <p:nvSpPr>
          <p:cNvPr id="4" name="Text Placeholder 3">
            <a:extLst>
              <a:ext uri="{FF2B5EF4-FFF2-40B4-BE49-F238E27FC236}">
                <a16:creationId xmlns:a16="http://schemas.microsoft.com/office/drawing/2014/main" id="{0A86BBDC-D3C2-BB42-9285-C42F86F1FBE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65294582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86263-9FC6-234D-9188-A0A484027232}"/>
              </a:ext>
            </a:extLst>
          </p:cNvPr>
          <p:cNvSpPr>
            <a:spLocks noGrp="1"/>
          </p:cNvSpPr>
          <p:nvPr>
            <p:ph type="title"/>
          </p:nvPr>
        </p:nvSpPr>
        <p:spPr/>
        <p:txBody>
          <a:bodyPr/>
          <a:lstStyle/>
          <a:p>
            <a:r>
              <a:rPr lang="en-US" dirty="0">
                <a:solidFill>
                  <a:schemeClr val="bg1"/>
                </a:solidFill>
                <a:latin typeface="Arial" panose="020B0604020202020204" pitchFamily="34" charset="0"/>
                <a:cs typeface="Arial" panose="020B0604020202020204" pitchFamily="34" charset="0"/>
              </a:rPr>
              <a:t>Learning Segment 02 Overview</a:t>
            </a:r>
            <a:endParaRPr lang="en-US" dirty="0"/>
          </a:p>
        </p:txBody>
      </p:sp>
      <p:sp>
        <p:nvSpPr>
          <p:cNvPr id="3" name="Text Placeholder 2">
            <a:extLst>
              <a:ext uri="{FF2B5EF4-FFF2-40B4-BE49-F238E27FC236}">
                <a16:creationId xmlns:a16="http://schemas.microsoft.com/office/drawing/2014/main" id="{5833E416-8791-BC4B-A8A4-1E4C23D33768}"/>
              </a:ext>
            </a:extLst>
          </p:cNvPr>
          <p:cNvSpPr>
            <a:spLocks noGrp="1"/>
          </p:cNvSpPr>
          <p:nvPr>
            <p:ph type="body" sz="quarter" idx="10"/>
          </p:nvPr>
        </p:nvSpPr>
        <p:spPr/>
        <p:txBody>
          <a:bodyPr/>
          <a:lstStyle/>
          <a:p>
            <a:r>
              <a:rPr lang="en-US" b="1" dirty="0"/>
              <a:t>Phenomenon to Question</a:t>
            </a:r>
          </a:p>
          <a:p>
            <a:endParaRPr lang="en-US" b="1" dirty="0"/>
          </a:p>
          <a:p>
            <a:r>
              <a:rPr lang="en-US" b="1" dirty="0"/>
              <a:t>You will need: </a:t>
            </a:r>
          </a:p>
          <a:p>
            <a:r>
              <a:rPr lang="en-US" b="1" dirty="0"/>
              <a:t>Doodle sheet</a:t>
            </a:r>
          </a:p>
          <a:p>
            <a:r>
              <a:rPr lang="en-US" b="1" dirty="0"/>
              <a:t>Crust age maps (color copies)</a:t>
            </a:r>
          </a:p>
        </p:txBody>
      </p:sp>
      <p:sp>
        <p:nvSpPr>
          <p:cNvPr id="4" name="Text Placeholder 3">
            <a:extLst>
              <a:ext uri="{FF2B5EF4-FFF2-40B4-BE49-F238E27FC236}">
                <a16:creationId xmlns:a16="http://schemas.microsoft.com/office/drawing/2014/main" id="{C7CFFD98-F9DE-AE49-87BF-925225963F78}"/>
              </a:ext>
            </a:extLst>
          </p:cNvPr>
          <p:cNvSpPr>
            <a:spLocks noGrp="1"/>
          </p:cNvSpPr>
          <p:nvPr>
            <p:ph type="body" sz="quarter" idx="12"/>
          </p:nvPr>
        </p:nvSpPr>
        <p:spPr/>
        <p:txBody>
          <a:bodyPr/>
          <a:lstStyle/>
          <a:p>
            <a:r>
              <a:rPr lang="en-US" dirty="0"/>
              <a:t>We begin by reminding ourselves of some things about the Earth we may have learned before or heard about: that the Earth’s crust is made of plates. This is an important idea so we add it to our model as the first idea. </a:t>
            </a:r>
          </a:p>
          <a:p>
            <a:r>
              <a:rPr lang="en-US" dirty="0"/>
              <a:t>Next we examine 2 maps that show crust age of ocean and continents. We notice that generally the ocean crust is younger than the continental crust. We spend a bit more time with the ocean crust map and generate 3 more specific questions to investigate.</a:t>
            </a:r>
          </a:p>
        </p:txBody>
      </p:sp>
      <p:sp>
        <p:nvSpPr>
          <p:cNvPr id="5" name="Text Placeholder 4">
            <a:extLst>
              <a:ext uri="{FF2B5EF4-FFF2-40B4-BE49-F238E27FC236}">
                <a16:creationId xmlns:a16="http://schemas.microsoft.com/office/drawing/2014/main" id="{13A38AAA-683D-534C-BB77-D6319D57809C}"/>
              </a:ext>
            </a:extLst>
          </p:cNvPr>
          <p:cNvSpPr>
            <a:spLocks noGrp="1"/>
          </p:cNvSpPr>
          <p:nvPr>
            <p:ph type="body" sz="quarter" idx="11"/>
          </p:nvPr>
        </p:nvSpPr>
        <p:spPr/>
        <p:txBody>
          <a:bodyPr/>
          <a:lstStyle/>
          <a:p>
            <a:r>
              <a:rPr lang="en-US" dirty="0"/>
              <a:t>25</a:t>
            </a:r>
          </a:p>
        </p:txBody>
      </p:sp>
    </p:spTree>
    <p:extLst>
      <p:ext uri="{BB962C8B-B14F-4D97-AF65-F5344CB8AC3E}">
        <p14:creationId xmlns:p14="http://schemas.microsoft.com/office/powerpoint/2010/main" val="302391092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2E495-3528-4956-930C-DF59E0005663}"/>
              </a:ext>
            </a:extLst>
          </p:cNvPr>
          <p:cNvSpPr>
            <a:spLocks noGrp="1"/>
          </p:cNvSpPr>
          <p:nvPr>
            <p:ph type="title"/>
          </p:nvPr>
        </p:nvSpPr>
        <p:spPr>
          <a:xfrm>
            <a:off x="162169" y="681885"/>
            <a:ext cx="8819661" cy="688950"/>
          </a:xfrm>
        </p:spPr>
        <p:txBody>
          <a:bodyPr>
            <a:noAutofit/>
          </a:bodyPr>
          <a:lstStyle/>
          <a:p>
            <a:pPr algn="ctr"/>
            <a:r>
              <a:rPr lang="en-US" dirty="0">
                <a:latin typeface="+mn-lt"/>
              </a:rPr>
              <a:t>We will begin by investigating the Earth’s crust.</a:t>
            </a:r>
          </a:p>
        </p:txBody>
      </p:sp>
      <p:pic>
        <p:nvPicPr>
          <p:cNvPr id="4" name="Picture 3" descr="A picture containing nature, satellite&#10;&#10;Description automatically generated">
            <a:extLst>
              <a:ext uri="{FF2B5EF4-FFF2-40B4-BE49-F238E27FC236}">
                <a16:creationId xmlns:a16="http://schemas.microsoft.com/office/drawing/2014/main" id="{C69EE1CA-3486-4E37-AC3F-A2952B249C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54031" y="1540179"/>
            <a:ext cx="4635936" cy="4635936"/>
          </a:xfrm>
          <a:prstGeom prst="rect">
            <a:avLst/>
          </a:prstGeom>
        </p:spPr>
      </p:pic>
    </p:spTree>
    <p:extLst>
      <p:ext uri="{BB962C8B-B14F-4D97-AF65-F5344CB8AC3E}">
        <p14:creationId xmlns:p14="http://schemas.microsoft.com/office/powerpoint/2010/main" val="1769033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6BCEE72-B7B5-427F-AA2A-959F482E7DDA}"/>
              </a:ext>
            </a:extLst>
          </p:cNvPr>
          <p:cNvSpPr txBox="1">
            <a:spLocks/>
          </p:cNvSpPr>
          <p:nvPr/>
        </p:nvSpPr>
        <p:spPr>
          <a:xfrm>
            <a:off x="249607" y="778932"/>
            <a:ext cx="8644785" cy="58725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700" dirty="0"/>
              <a:t>Way back in 6</a:t>
            </a:r>
            <a:r>
              <a:rPr lang="en-US" sz="2700" baseline="30000" dirty="0"/>
              <a:t>th</a:t>
            </a:r>
            <a:r>
              <a:rPr lang="en-US" sz="2700" dirty="0"/>
              <a:t> grade you may have studied plate tectonics.</a:t>
            </a:r>
          </a:p>
        </p:txBody>
      </p:sp>
      <p:pic>
        <p:nvPicPr>
          <p:cNvPr id="3074" name="Picture 2" descr="Map of Earth's tectonic plates">
            <a:extLst>
              <a:ext uri="{FF2B5EF4-FFF2-40B4-BE49-F238E27FC236}">
                <a16:creationId xmlns:a16="http://schemas.microsoft.com/office/drawing/2014/main" id="{EEA2AFEC-46C9-43E3-B976-2A180EFBF81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46000" y="1593000"/>
            <a:ext cx="5927063" cy="405016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4BE8EC0D-CFD5-4724-806D-B5945344F663}"/>
              </a:ext>
            </a:extLst>
          </p:cNvPr>
          <p:cNvSpPr txBox="1">
            <a:spLocks/>
          </p:cNvSpPr>
          <p:nvPr/>
        </p:nvSpPr>
        <p:spPr>
          <a:xfrm>
            <a:off x="189000" y="1589832"/>
            <a:ext cx="2359800" cy="40501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t>We need to remember these ideas to understand how the continents formed.</a:t>
            </a:r>
          </a:p>
          <a:p>
            <a:pPr marL="0" indent="0">
              <a:lnSpc>
                <a:spcPct val="100000"/>
              </a:lnSpc>
              <a:spcBef>
                <a:spcPts val="0"/>
              </a:spcBef>
              <a:buNone/>
            </a:pPr>
            <a:endParaRPr lang="en-US" sz="2400" dirty="0"/>
          </a:p>
          <a:p>
            <a:pPr marL="0" indent="0">
              <a:lnSpc>
                <a:spcPct val="100000"/>
              </a:lnSpc>
              <a:spcBef>
                <a:spcPts val="0"/>
              </a:spcBef>
              <a:buNone/>
            </a:pPr>
            <a:r>
              <a:rPr lang="en-US" sz="2400" dirty="0"/>
              <a:t>What is the big idea here? </a:t>
            </a:r>
            <a:r>
              <a:rPr lang="en-US" sz="2000" dirty="0"/>
              <a:t>(Record in </a:t>
            </a:r>
            <a:r>
              <a:rPr lang="en-US" sz="2000" b="1" dirty="0"/>
              <a:t>Doodle Box A</a:t>
            </a:r>
            <a:r>
              <a:rPr lang="en-US" sz="2000" dirty="0"/>
              <a:t>)</a:t>
            </a:r>
            <a:endParaRPr lang="en-US" sz="1500" dirty="0"/>
          </a:p>
        </p:txBody>
      </p:sp>
      <p:pic>
        <p:nvPicPr>
          <p:cNvPr id="6" name="Picture 5">
            <a:extLst>
              <a:ext uri="{FF2B5EF4-FFF2-40B4-BE49-F238E27FC236}">
                <a16:creationId xmlns:a16="http://schemas.microsoft.com/office/drawing/2014/main" id="{D002E79E-325F-4199-A456-AFB99D2A5E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11265" y="5268168"/>
            <a:ext cx="1052624" cy="891044"/>
          </a:xfrm>
          <a:prstGeom prst="rect">
            <a:avLst/>
          </a:prstGeom>
        </p:spPr>
      </p:pic>
    </p:spTree>
    <p:extLst>
      <p:ext uri="{BB962C8B-B14F-4D97-AF65-F5344CB8AC3E}">
        <p14:creationId xmlns:p14="http://schemas.microsoft.com/office/powerpoint/2010/main" val="265889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3B63A20-00B2-42B5-A782-EBEECD385305}"/>
              </a:ext>
            </a:extLst>
          </p:cNvPr>
          <p:cNvSpPr txBox="1">
            <a:spLocks/>
          </p:cNvSpPr>
          <p:nvPr/>
        </p:nvSpPr>
        <p:spPr>
          <a:xfrm>
            <a:off x="3526200" y="2199999"/>
            <a:ext cx="5342227" cy="11193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200" dirty="0">
                <a:solidFill>
                  <a:srgbClr val="00B0F0"/>
                </a:solidFill>
              </a:rPr>
              <a:t>[place your students’ idea here]</a:t>
            </a:r>
          </a:p>
          <a:p>
            <a:pPr>
              <a:lnSpc>
                <a:spcPct val="100000"/>
              </a:lnSpc>
              <a:spcBef>
                <a:spcPts val="0"/>
              </a:spcBef>
            </a:pPr>
            <a:endParaRPr lang="en-US" sz="2100" dirty="0"/>
          </a:p>
        </p:txBody>
      </p:sp>
      <p:pic>
        <p:nvPicPr>
          <p:cNvPr id="9" name="Picture 2" descr="Map of Earth's tectonic plates">
            <a:extLst>
              <a:ext uri="{FF2B5EF4-FFF2-40B4-BE49-F238E27FC236}">
                <a16:creationId xmlns:a16="http://schemas.microsoft.com/office/drawing/2014/main" id="{CEEA9997-86C3-8D4B-A815-9D9C7E0A5F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1711" y="489104"/>
            <a:ext cx="2794358" cy="190947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DCE0E92E-45D3-494E-BE8B-7E4D2403A7F1}"/>
              </a:ext>
            </a:extLst>
          </p:cNvPr>
          <p:cNvSpPr txBox="1">
            <a:spLocks/>
          </p:cNvSpPr>
          <p:nvPr/>
        </p:nvSpPr>
        <p:spPr>
          <a:xfrm>
            <a:off x="1349298" y="4597234"/>
            <a:ext cx="7519129" cy="709016"/>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2800" dirty="0"/>
              <a:t>This is really our first model idea. Let’s add it to our model tracker on our doodle sheet.</a:t>
            </a:r>
          </a:p>
        </p:txBody>
      </p:sp>
      <p:pic>
        <p:nvPicPr>
          <p:cNvPr id="12" name="Picture 11">
            <a:extLst>
              <a:ext uri="{FF2B5EF4-FFF2-40B4-BE49-F238E27FC236}">
                <a16:creationId xmlns:a16="http://schemas.microsoft.com/office/drawing/2014/main" id="{F022645A-A5CA-CE4E-BB23-A8EBAADEF3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1711" y="4597234"/>
            <a:ext cx="837587" cy="709016"/>
          </a:xfrm>
          <a:prstGeom prst="rect">
            <a:avLst/>
          </a:prstGeom>
        </p:spPr>
      </p:pic>
    </p:spTree>
    <p:extLst>
      <p:ext uri="{BB962C8B-B14F-4D97-AF65-F5344CB8AC3E}">
        <p14:creationId xmlns:p14="http://schemas.microsoft.com/office/powerpoint/2010/main" val="49323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0E0121-5B18-4111-AEDC-CC8B6DCDE2F2}"/>
              </a:ext>
            </a:extLst>
          </p:cNvPr>
          <p:cNvSpPr txBox="1">
            <a:spLocks/>
          </p:cNvSpPr>
          <p:nvPr/>
        </p:nvSpPr>
        <p:spPr>
          <a:xfrm>
            <a:off x="123241" y="1703138"/>
            <a:ext cx="2907856" cy="172586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100" dirty="0"/>
              <a:t>Let’s examine a map showing the age of the crust beneath the oceans (</a:t>
            </a:r>
            <a:r>
              <a:rPr lang="en-US" sz="2100" b="1" u="sng" dirty="0"/>
              <a:t>oceanic</a:t>
            </a:r>
            <a:r>
              <a:rPr lang="en-US" sz="2100" dirty="0"/>
              <a:t> crust)</a:t>
            </a:r>
          </a:p>
        </p:txBody>
      </p:sp>
      <p:sp>
        <p:nvSpPr>
          <p:cNvPr id="2" name="TextBox 1">
            <a:extLst>
              <a:ext uri="{FF2B5EF4-FFF2-40B4-BE49-F238E27FC236}">
                <a16:creationId xmlns:a16="http://schemas.microsoft.com/office/drawing/2014/main" id="{6CF3BCAD-E2EA-F242-A1FE-9F4D199A4C7E}"/>
              </a:ext>
            </a:extLst>
          </p:cNvPr>
          <p:cNvSpPr txBox="1"/>
          <p:nvPr/>
        </p:nvSpPr>
        <p:spPr>
          <a:xfrm>
            <a:off x="123241" y="3744580"/>
            <a:ext cx="2502725" cy="1015663"/>
          </a:xfrm>
          <a:prstGeom prst="rect">
            <a:avLst/>
          </a:prstGeom>
          <a:noFill/>
        </p:spPr>
        <p:txBody>
          <a:bodyPr wrap="square" rtlCol="0">
            <a:spAutoFit/>
          </a:bodyPr>
          <a:lstStyle/>
          <a:p>
            <a:r>
              <a:rPr lang="en-US" sz="2000" dirty="0"/>
              <a:t>Record some things you notice in </a:t>
            </a:r>
            <a:r>
              <a:rPr lang="en-US" sz="2000" b="1" dirty="0"/>
              <a:t>Doodle Box B. </a:t>
            </a:r>
          </a:p>
        </p:txBody>
      </p:sp>
      <p:pic>
        <p:nvPicPr>
          <p:cNvPr id="5" name="Picture 4">
            <a:extLst>
              <a:ext uri="{FF2B5EF4-FFF2-40B4-BE49-F238E27FC236}">
                <a16:creationId xmlns:a16="http://schemas.microsoft.com/office/drawing/2014/main" id="{DF779080-AB04-48CC-824B-C7CA3A7CD9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1979" y="4760243"/>
            <a:ext cx="1052624" cy="891044"/>
          </a:xfrm>
          <a:prstGeom prst="rect">
            <a:avLst/>
          </a:prstGeom>
        </p:spPr>
      </p:pic>
      <p:grpSp>
        <p:nvGrpSpPr>
          <p:cNvPr id="8" name="Group 7">
            <a:extLst>
              <a:ext uri="{FF2B5EF4-FFF2-40B4-BE49-F238E27FC236}">
                <a16:creationId xmlns:a16="http://schemas.microsoft.com/office/drawing/2014/main" id="{8730FAD2-8354-6A41-AFA3-91FCE6699A3E}"/>
              </a:ext>
            </a:extLst>
          </p:cNvPr>
          <p:cNvGrpSpPr/>
          <p:nvPr/>
        </p:nvGrpSpPr>
        <p:grpSpPr>
          <a:xfrm>
            <a:off x="2943415" y="1240378"/>
            <a:ext cx="5962461" cy="4377244"/>
            <a:chOff x="2943415" y="1240378"/>
            <a:chExt cx="5962461" cy="4377244"/>
          </a:xfrm>
        </p:grpSpPr>
        <p:pic>
          <p:nvPicPr>
            <p:cNvPr id="6" name="Picture 5" descr="A picture containing diagram&#10;&#10;Description automatically generated">
              <a:extLst>
                <a:ext uri="{FF2B5EF4-FFF2-40B4-BE49-F238E27FC236}">
                  <a16:creationId xmlns:a16="http://schemas.microsoft.com/office/drawing/2014/main" id="{2F2202B8-D00F-4D09-9CFE-5DD56E1FFA5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43415" y="1240378"/>
              <a:ext cx="5962461" cy="4377244"/>
            </a:xfrm>
            <a:prstGeom prst="rect">
              <a:avLst/>
            </a:prstGeom>
          </p:spPr>
        </p:pic>
        <p:sp>
          <p:nvSpPr>
            <p:cNvPr id="7" name="Rectangle 6">
              <a:extLst>
                <a:ext uri="{FF2B5EF4-FFF2-40B4-BE49-F238E27FC236}">
                  <a16:creationId xmlns:a16="http://schemas.microsoft.com/office/drawing/2014/main" id="{E1D4843A-3AFF-754C-98EC-D85EC398A455}"/>
                </a:ext>
              </a:extLst>
            </p:cNvPr>
            <p:cNvSpPr/>
            <p:nvPr/>
          </p:nvSpPr>
          <p:spPr>
            <a:xfrm>
              <a:off x="8002577" y="1437815"/>
              <a:ext cx="662151" cy="17026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541091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0E0121-5B18-4111-AEDC-CC8B6DCDE2F2}"/>
              </a:ext>
            </a:extLst>
          </p:cNvPr>
          <p:cNvSpPr txBox="1">
            <a:spLocks/>
          </p:cNvSpPr>
          <p:nvPr/>
        </p:nvSpPr>
        <p:spPr>
          <a:xfrm>
            <a:off x="524253" y="157967"/>
            <a:ext cx="8434275" cy="699282"/>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Now, let’s Examine a </a:t>
            </a:r>
            <a:r>
              <a:rPr lang="en-US" sz="3300" b="1" u="sng" dirty="0"/>
              <a:t>Continental</a:t>
            </a:r>
            <a:r>
              <a:rPr lang="en-US" sz="3300" dirty="0"/>
              <a:t> Crust Age Map</a:t>
            </a:r>
          </a:p>
        </p:txBody>
      </p:sp>
      <p:pic>
        <p:nvPicPr>
          <p:cNvPr id="2" name="Picture 1">
            <a:extLst>
              <a:ext uri="{FF2B5EF4-FFF2-40B4-BE49-F238E27FC236}">
                <a16:creationId xmlns:a16="http://schemas.microsoft.com/office/drawing/2014/main" id="{5EC0C1B0-38AD-4BF0-B536-E4E19E565B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866" y="1754505"/>
            <a:ext cx="7318733" cy="4246246"/>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BE62DCE6-C8A0-BB49-A925-A89178C57200}"/>
              </a:ext>
            </a:extLst>
          </p:cNvPr>
          <p:cNvSpPr txBox="1"/>
          <p:nvPr/>
        </p:nvSpPr>
        <p:spPr>
          <a:xfrm>
            <a:off x="354862" y="688456"/>
            <a:ext cx="8434275" cy="915635"/>
          </a:xfrm>
          <a:prstGeom prst="rect">
            <a:avLst/>
          </a:prstGeom>
          <a:noFill/>
        </p:spPr>
        <p:txBody>
          <a:bodyPr wrap="square" rtlCol="0">
            <a:spAutoFit/>
          </a:bodyPr>
          <a:lstStyle/>
          <a:p>
            <a:r>
              <a:rPr lang="en-US" sz="2000" dirty="0"/>
              <a:t>Carefully examine the map. What do you notice? Record your ideas in </a:t>
            </a:r>
            <a:r>
              <a:rPr lang="en-US" sz="2000" b="1" dirty="0"/>
              <a:t>Doodle Box C</a:t>
            </a:r>
            <a:r>
              <a:rPr lang="en-US" sz="2000" dirty="0"/>
              <a:t>.</a:t>
            </a:r>
          </a:p>
          <a:p>
            <a:endParaRPr lang="en-US" sz="1350" dirty="0"/>
          </a:p>
        </p:txBody>
      </p:sp>
      <p:pic>
        <p:nvPicPr>
          <p:cNvPr id="5" name="Picture 4">
            <a:extLst>
              <a:ext uri="{FF2B5EF4-FFF2-40B4-BE49-F238E27FC236}">
                <a16:creationId xmlns:a16="http://schemas.microsoft.com/office/drawing/2014/main" id="{B38F0EE6-01A3-4849-BF6E-BC3C611D683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8504" y="1026717"/>
            <a:ext cx="767847" cy="649981"/>
          </a:xfrm>
          <a:prstGeom prst="rect">
            <a:avLst/>
          </a:prstGeom>
        </p:spPr>
      </p:pic>
    </p:spTree>
    <p:extLst>
      <p:ext uri="{BB962C8B-B14F-4D97-AF65-F5344CB8AC3E}">
        <p14:creationId xmlns:p14="http://schemas.microsoft.com/office/powerpoint/2010/main" val="1290446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6BCEE72-B7B5-427F-AA2A-959F482E7DDA}"/>
              </a:ext>
            </a:extLst>
          </p:cNvPr>
          <p:cNvSpPr txBox="1">
            <a:spLocks/>
          </p:cNvSpPr>
          <p:nvPr/>
        </p:nvSpPr>
        <p:spPr>
          <a:xfrm>
            <a:off x="1005810" y="885647"/>
            <a:ext cx="3140304" cy="49350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dirty="0"/>
              <a:t>Share out some of the things you noticed.</a:t>
            </a:r>
          </a:p>
          <a:p>
            <a:pPr marL="0" indent="0">
              <a:lnSpc>
                <a:spcPct val="100000"/>
              </a:lnSpc>
              <a:spcBef>
                <a:spcPts val="0"/>
              </a:spcBef>
              <a:buNone/>
            </a:pPr>
            <a:endParaRPr lang="en-US" dirty="0"/>
          </a:p>
          <a:p>
            <a:pPr marL="0" indent="0">
              <a:lnSpc>
                <a:spcPct val="100000"/>
              </a:lnSpc>
              <a:spcBef>
                <a:spcPts val="0"/>
              </a:spcBef>
              <a:buNone/>
            </a:pPr>
            <a:endParaRPr lang="en-US" dirty="0"/>
          </a:p>
          <a:p>
            <a:pPr marL="0" indent="0">
              <a:lnSpc>
                <a:spcPct val="100000"/>
              </a:lnSpc>
              <a:spcBef>
                <a:spcPts val="0"/>
              </a:spcBef>
              <a:buNone/>
            </a:pPr>
            <a:r>
              <a:rPr lang="en-US" dirty="0"/>
              <a:t>Add new things to your list when someone says something you didn’t have.</a:t>
            </a:r>
          </a:p>
          <a:p>
            <a:pPr>
              <a:lnSpc>
                <a:spcPct val="100000"/>
              </a:lnSpc>
              <a:spcBef>
                <a:spcPts val="0"/>
              </a:spcBef>
            </a:pPr>
            <a:endParaRPr lang="en-US" sz="2100" dirty="0"/>
          </a:p>
        </p:txBody>
      </p:sp>
      <p:pic>
        <p:nvPicPr>
          <p:cNvPr id="4" name="Picture 3">
            <a:extLst>
              <a:ext uri="{FF2B5EF4-FFF2-40B4-BE49-F238E27FC236}">
                <a16:creationId xmlns:a16="http://schemas.microsoft.com/office/drawing/2014/main" id="{66C53C84-DCF8-3A43-8B5A-8980B90ECA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4791" y="3583969"/>
            <a:ext cx="3855257" cy="2236777"/>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26B3FEDB-4113-421B-AAA5-5DF02A94B07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942" y="885648"/>
            <a:ext cx="953935" cy="692632"/>
          </a:xfrm>
          <a:prstGeom prst="rect">
            <a:avLst/>
          </a:prstGeom>
        </p:spPr>
      </p:pic>
      <p:grpSp>
        <p:nvGrpSpPr>
          <p:cNvPr id="3" name="Group 2">
            <a:extLst>
              <a:ext uri="{FF2B5EF4-FFF2-40B4-BE49-F238E27FC236}">
                <a16:creationId xmlns:a16="http://schemas.microsoft.com/office/drawing/2014/main" id="{E3AA8FC8-AA6C-6443-9CC7-01082D137121}"/>
              </a:ext>
            </a:extLst>
          </p:cNvPr>
          <p:cNvGrpSpPr/>
          <p:nvPr/>
        </p:nvGrpSpPr>
        <p:grpSpPr>
          <a:xfrm>
            <a:off x="4806651" y="885647"/>
            <a:ext cx="3331539" cy="2388385"/>
            <a:chOff x="4806651" y="885647"/>
            <a:chExt cx="3331539" cy="2388385"/>
          </a:xfrm>
        </p:grpSpPr>
        <p:pic>
          <p:nvPicPr>
            <p:cNvPr id="5" name="Picture 4">
              <a:extLst>
                <a:ext uri="{FF2B5EF4-FFF2-40B4-BE49-F238E27FC236}">
                  <a16:creationId xmlns:a16="http://schemas.microsoft.com/office/drawing/2014/main" id="{911FD577-A968-4351-8D42-FC75C06307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06651" y="885647"/>
              <a:ext cx="3331539" cy="2388385"/>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74091A23-6A43-BD45-A321-9E2C68FCC330}"/>
                </a:ext>
              </a:extLst>
            </p:cNvPr>
            <p:cNvSpPr/>
            <p:nvPr/>
          </p:nvSpPr>
          <p:spPr>
            <a:xfrm>
              <a:off x="7687266" y="891953"/>
              <a:ext cx="403597" cy="9812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471968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712AE-4C25-4361-BDBB-AD0E87EB9F46}"/>
              </a:ext>
            </a:extLst>
          </p:cNvPr>
          <p:cNvSpPr>
            <a:spLocks noGrp="1"/>
          </p:cNvSpPr>
          <p:nvPr>
            <p:ph type="title"/>
          </p:nvPr>
        </p:nvSpPr>
        <p:spPr/>
        <p:txBody>
          <a:bodyPr/>
          <a:lstStyle/>
          <a:p>
            <a:r>
              <a:rPr lang="en-US" sz="2400" dirty="0"/>
              <a:t>How to use these slides continued…</a:t>
            </a:r>
          </a:p>
        </p:txBody>
      </p:sp>
      <p:sp>
        <p:nvSpPr>
          <p:cNvPr id="3" name="Text Placeholder 2">
            <a:extLst>
              <a:ext uri="{FF2B5EF4-FFF2-40B4-BE49-F238E27FC236}">
                <a16:creationId xmlns:a16="http://schemas.microsoft.com/office/drawing/2014/main" id="{D1E6095F-8C45-42E1-948C-60CDD088E5CB}"/>
              </a:ext>
            </a:extLst>
          </p:cNvPr>
          <p:cNvSpPr>
            <a:spLocks noGrp="1"/>
          </p:cNvSpPr>
          <p:nvPr>
            <p:ph type="body" sz="quarter" idx="10"/>
          </p:nvPr>
        </p:nvSpPr>
        <p:spPr>
          <a:xfrm>
            <a:off x="200722" y="628133"/>
            <a:ext cx="8819857" cy="5360432"/>
          </a:xfrm>
        </p:spPr>
        <p:txBody>
          <a:bodyPr/>
          <a:lstStyle/>
          <a:p>
            <a:pPr>
              <a:spcAft>
                <a:spcPts val="400"/>
              </a:spcAft>
            </a:pPr>
            <a:r>
              <a:rPr lang="en-US" dirty="0">
                <a:latin typeface="Arial" panose="020B0604020202020204" pitchFamily="34" charset="0"/>
                <a:cs typeface="Arial" panose="020B0604020202020204" pitchFamily="34" charset="0"/>
              </a:rPr>
              <a:t>Please remember that these slides </a:t>
            </a:r>
            <a:r>
              <a:rPr lang="en-US" b="1" dirty="0">
                <a:latin typeface="Arial" panose="020B0604020202020204" pitchFamily="34" charset="0"/>
                <a:cs typeface="Arial" panose="020B0604020202020204" pitchFamily="34" charset="0"/>
              </a:rPr>
              <a:t>are not</a:t>
            </a:r>
            <a:r>
              <a:rPr lang="en-US" dirty="0">
                <a:latin typeface="Arial" panose="020B0604020202020204" pitchFamily="34" charset="0"/>
                <a:cs typeface="Arial" panose="020B0604020202020204" pitchFamily="34" charset="0"/>
              </a:rPr>
              <a:t> for taking “Notes.” Many of the slides are animated to allow for think time, time to write out ideas (doodle) and share with a partner or the class. The slides are meant to be interactive.  When it is time to make student thinking public, we have provided a slide to type in their ideas (usually noted in electric blue text). This can also be done on a classroom whiteboard or poster paper. When possible, post the model where everyone can see it. Yes, it will be messy with revisions until the end of the triangle when you can make and post the best version of the working model, but learning is messy.  Making sense of things takes time and is not always neat and simple.  So, take your time, have fun, make a mess, and your students will figure it out.</a:t>
            </a:r>
          </a:p>
          <a:p>
            <a:pPr lvl="0">
              <a:spcAft>
                <a:spcPts val="400"/>
              </a:spcAft>
            </a:pPr>
            <a:endParaRPr lang="en-US" sz="800" dirty="0"/>
          </a:p>
          <a:p>
            <a:pPr lvl="0">
              <a:spcAft>
                <a:spcPts val="400"/>
              </a:spcAft>
            </a:pPr>
            <a:r>
              <a:rPr lang="en-US" dirty="0"/>
              <a:t>We feel strongly that it is your decision regarding what to actually show students. The goal in each triangle is to engage your students in making sense of the phenomenon at hand and to have that sensemaking process be purposeful and coherent. Sometimes reading from the PowerPoint slides can actually oppose that over-arching goal. Trust your teacher instincts!</a:t>
            </a:r>
          </a:p>
          <a:p>
            <a:pPr lvl="0">
              <a:spcAft>
                <a:spcPts val="400"/>
              </a:spcAft>
            </a:pPr>
            <a:endParaRPr lang="en-US" sz="800" dirty="0"/>
          </a:p>
          <a:p>
            <a:pPr lvl="0">
              <a:spcAft>
                <a:spcPts val="400"/>
              </a:spcAft>
            </a:pPr>
            <a:r>
              <a:rPr lang="en-US" dirty="0"/>
              <a:t>We have at times been constrained by less-than-ideal images or videos because of our commitment to keep the materials open source. You, however, can swap in whatever you like for your own classroom version!  </a:t>
            </a:r>
          </a:p>
          <a:p>
            <a:pPr lvl="0">
              <a:spcAft>
                <a:spcPts val="400"/>
              </a:spcAft>
            </a:pPr>
            <a:endParaRPr lang="en-US" sz="800" dirty="0"/>
          </a:p>
          <a:p>
            <a:pPr lvl="0">
              <a:spcAft>
                <a:spcPts val="400"/>
              </a:spcAft>
            </a:pPr>
            <a:r>
              <a:rPr lang="en-US" dirty="0"/>
              <a:t>Many teachers have reworked the slides, re-sequenced learning segments (with attention to coherent knowledge-building of course), modified materials such as doodle sheets, or invented their own tools such as model trackers. We highly encourage you to do so as you become more familiar with the units in MBER. And we invite you to post ideas about what has worked well and what could work better to the Forums on the website.</a:t>
            </a:r>
          </a:p>
          <a:p>
            <a:pPr lvl="0">
              <a:spcAft>
                <a:spcPts val="400"/>
              </a:spcAft>
            </a:pPr>
            <a:endParaRPr lang="en-US" sz="800" dirty="0"/>
          </a:p>
          <a:p>
            <a:pPr lvl="0">
              <a:spcAft>
                <a:spcPts val="400"/>
              </a:spcAft>
            </a:pPr>
            <a:r>
              <a:rPr lang="en-US" dirty="0"/>
              <a:t>Thank you again for all of the work you do on behalf of your students! We appreciate it and hope that some of what we provide supports you in your work! </a:t>
            </a:r>
            <a:r>
              <a:rPr lang="en-US" sz="1200" dirty="0"/>
              <a:t>	</a:t>
            </a:r>
            <a:endParaRPr lang="en-US" dirty="0"/>
          </a:p>
        </p:txBody>
      </p:sp>
    </p:spTree>
    <p:extLst>
      <p:ext uri="{BB962C8B-B14F-4D97-AF65-F5344CB8AC3E}">
        <p14:creationId xmlns:p14="http://schemas.microsoft.com/office/powerpoint/2010/main" val="409960633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759AC-552F-A545-80D1-9B72FF063FD3}"/>
              </a:ext>
            </a:extLst>
          </p:cNvPr>
          <p:cNvSpPr>
            <a:spLocks noGrp="1"/>
          </p:cNvSpPr>
          <p:nvPr>
            <p:ph type="title"/>
          </p:nvPr>
        </p:nvSpPr>
        <p:spPr/>
        <p:txBody>
          <a:bodyPr/>
          <a:lstStyle/>
          <a:p>
            <a:r>
              <a:rPr lang="en-US" sz="3200" dirty="0"/>
              <a:t>Based on what you noticed . . . </a:t>
            </a:r>
          </a:p>
        </p:txBody>
      </p:sp>
      <p:sp>
        <p:nvSpPr>
          <p:cNvPr id="7" name="Title 1">
            <a:extLst>
              <a:ext uri="{FF2B5EF4-FFF2-40B4-BE49-F238E27FC236}">
                <a16:creationId xmlns:a16="http://schemas.microsoft.com/office/drawing/2014/main" id="{752EF23C-AA0E-4F66-A356-C67D76E7C040}"/>
              </a:ext>
            </a:extLst>
          </p:cNvPr>
          <p:cNvSpPr txBox="1">
            <a:spLocks/>
          </p:cNvSpPr>
          <p:nvPr/>
        </p:nvSpPr>
        <p:spPr>
          <a:xfrm>
            <a:off x="1040130" y="2548413"/>
            <a:ext cx="7646670" cy="1510019"/>
          </a:xfrm>
          <a:prstGeom prst="rect">
            <a:avLst/>
          </a:prstGeom>
        </p:spPr>
        <p:txBody>
          <a:bodyPr vert="horz" lIns="68580" tIns="34290" rIns="68580" bIns="3429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200" dirty="0">
                <a:latin typeface="+mn-lt"/>
              </a:rPr>
              <a:t>Something significantly different must be going on with the oceanic crust compared to the continental crust.</a:t>
            </a:r>
          </a:p>
        </p:txBody>
      </p:sp>
    </p:spTree>
    <p:extLst>
      <p:ext uri="{BB962C8B-B14F-4D97-AF65-F5344CB8AC3E}">
        <p14:creationId xmlns:p14="http://schemas.microsoft.com/office/powerpoint/2010/main" val="1275793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759AC-552F-A545-80D1-9B72FF063FD3}"/>
              </a:ext>
            </a:extLst>
          </p:cNvPr>
          <p:cNvSpPr>
            <a:spLocks noGrp="1"/>
          </p:cNvSpPr>
          <p:nvPr>
            <p:ph type="title"/>
          </p:nvPr>
        </p:nvSpPr>
        <p:spPr>
          <a:xfrm>
            <a:off x="457200" y="1077281"/>
            <a:ext cx="8229600" cy="1933548"/>
          </a:xfrm>
        </p:spPr>
        <p:txBody>
          <a:bodyPr>
            <a:noAutofit/>
          </a:bodyPr>
          <a:lstStyle/>
          <a:p>
            <a:r>
              <a:rPr lang="en-US" dirty="0"/>
              <a:t>How can we revise our driving question based on our observations of crust age? </a:t>
            </a:r>
            <a:br>
              <a:rPr lang="en-US" dirty="0"/>
            </a:br>
            <a:br>
              <a:rPr lang="en-US" dirty="0"/>
            </a:br>
            <a:r>
              <a:rPr lang="en-US" dirty="0">
                <a:solidFill>
                  <a:srgbClr val="00B0F0"/>
                </a:solidFill>
              </a:rPr>
              <a:t>[write your class revised question here]</a:t>
            </a:r>
            <a:br>
              <a:rPr lang="en-US" dirty="0"/>
            </a:br>
            <a:br>
              <a:rPr lang="en-US" dirty="0"/>
            </a:br>
            <a:endParaRPr lang="en-US" dirty="0"/>
          </a:p>
        </p:txBody>
      </p:sp>
      <p:sp>
        <p:nvSpPr>
          <p:cNvPr id="8" name="TextBox 7">
            <a:extLst>
              <a:ext uri="{FF2B5EF4-FFF2-40B4-BE49-F238E27FC236}">
                <a16:creationId xmlns:a16="http://schemas.microsoft.com/office/drawing/2014/main" id="{97B2533F-8BD0-CD49-8B15-D9F37046C39F}"/>
              </a:ext>
            </a:extLst>
          </p:cNvPr>
          <p:cNvSpPr txBox="1"/>
          <p:nvPr/>
        </p:nvSpPr>
        <p:spPr>
          <a:xfrm>
            <a:off x="1616927" y="3847172"/>
            <a:ext cx="6077414" cy="954107"/>
          </a:xfrm>
          <a:prstGeom prst="rect">
            <a:avLst/>
          </a:prstGeom>
          <a:noFill/>
        </p:spPr>
        <p:txBody>
          <a:bodyPr wrap="square" rtlCol="0">
            <a:spAutoFit/>
          </a:bodyPr>
          <a:lstStyle/>
          <a:p>
            <a:r>
              <a:rPr lang="en-US" sz="2800" dirty="0"/>
              <a:t>Record the revised question on your doodle sheet. </a:t>
            </a:r>
          </a:p>
        </p:txBody>
      </p:sp>
      <p:pic>
        <p:nvPicPr>
          <p:cNvPr id="9" name="Picture 8">
            <a:extLst>
              <a:ext uri="{FF2B5EF4-FFF2-40B4-BE49-F238E27FC236}">
                <a16:creationId xmlns:a16="http://schemas.microsoft.com/office/drawing/2014/main" id="{07969DB2-A77A-F54D-93C6-2F140C91E4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9080" y="3999234"/>
            <a:ext cx="767847" cy="649981"/>
          </a:xfrm>
          <a:prstGeom prst="rect">
            <a:avLst/>
          </a:prstGeom>
        </p:spPr>
      </p:pic>
    </p:spTree>
    <p:extLst>
      <p:ext uri="{BB962C8B-B14F-4D97-AF65-F5344CB8AC3E}">
        <p14:creationId xmlns:p14="http://schemas.microsoft.com/office/powerpoint/2010/main" val="609441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50" y="576141"/>
            <a:ext cx="7886700" cy="1017882"/>
          </a:xfrm>
        </p:spPr>
        <p:txBody>
          <a:bodyPr>
            <a:normAutofit/>
          </a:bodyPr>
          <a:lstStyle/>
          <a:p>
            <a:r>
              <a:rPr lang="en-US" dirty="0"/>
              <a:t>Let’s turn your observations into several key questions. Write these in </a:t>
            </a:r>
            <a:r>
              <a:rPr lang="en-US" b="1" dirty="0"/>
              <a:t>Doodle Box D</a:t>
            </a:r>
            <a:r>
              <a:rPr lang="en-US" dirty="0"/>
              <a:t>.</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628650" y="2002051"/>
            <a:ext cx="7886700" cy="3770867"/>
          </a:xfrm>
        </p:spPr>
        <p:txBody>
          <a:bodyPr>
            <a:normAutofit fontScale="92500" lnSpcReduction="20000"/>
          </a:bodyPr>
          <a:lstStyle/>
          <a:p>
            <a:pPr marL="385763" indent="-385763">
              <a:lnSpc>
                <a:spcPct val="110000"/>
              </a:lnSpc>
              <a:spcBef>
                <a:spcPts val="0"/>
              </a:spcBef>
              <a:buFont typeface="+mj-lt"/>
              <a:buAutoNum type="arabicPeriod"/>
            </a:pPr>
            <a:r>
              <a:rPr lang="en-US" sz="2800" dirty="0"/>
              <a:t>Why is new crust (almost) always along a plate boundary? BUT, why ISN’T there new crust along all of these 	boundaries?</a:t>
            </a:r>
            <a:br>
              <a:rPr lang="en-US" sz="2800" dirty="0"/>
            </a:br>
            <a:endParaRPr lang="en-US" sz="2800" dirty="0"/>
          </a:p>
          <a:p>
            <a:pPr marL="385763" indent="-385763">
              <a:lnSpc>
                <a:spcPct val="110000"/>
              </a:lnSpc>
              <a:spcBef>
                <a:spcPts val="0"/>
              </a:spcBef>
              <a:buFont typeface="+mj-lt"/>
              <a:buAutoNum type="arabicPeriod"/>
            </a:pPr>
            <a:r>
              <a:rPr lang="en-US" sz="2800" dirty="0"/>
              <a:t>Why is the youngest crust in the middle of the 	oceans, with the crust getting older toward the 	continents?</a:t>
            </a:r>
            <a:br>
              <a:rPr lang="en-US" sz="2800" dirty="0"/>
            </a:br>
            <a:endParaRPr lang="en-US" sz="2800" dirty="0"/>
          </a:p>
          <a:p>
            <a:pPr marL="385763" indent="-385763">
              <a:lnSpc>
                <a:spcPct val="110000"/>
              </a:lnSpc>
              <a:spcBef>
                <a:spcPts val="0"/>
              </a:spcBef>
              <a:buFont typeface="+mj-lt"/>
              <a:buAutoNum type="arabicPeriod"/>
            </a:pPr>
            <a:r>
              <a:rPr lang="en-US" sz="2800" dirty="0"/>
              <a:t> Why is continental crust so much older than oceanic crust? </a:t>
            </a:r>
          </a:p>
          <a:p>
            <a:pPr>
              <a:lnSpc>
                <a:spcPct val="110000"/>
              </a:lnSpc>
              <a:spcBef>
                <a:spcPts val="0"/>
              </a:spcBef>
            </a:pPr>
            <a:endParaRPr lang="en-US" dirty="0"/>
          </a:p>
          <a:p>
            <a:endParaRPr lang="en-US" dirty="0"/>
          </a:p>
        </p:txBody>
      </p:sp>
      <p:pic>
        <p:nvPicPr>
          <p:cNvPr id="4" name="Picture 3">
            <a:extLst>
              <a:ext uri="{FF2B5EF4-FFF2-40B4-BE49-F238E27FC236}">
                <a16:creationId xmlns:a16="http://schemas.microsoft.com/office/drawing/2014/main" id="{6469ED69-745B-465E-9690-6EA79832AF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98915" y="1148501"/>
            <a:ext cx="1052624" cy="891044"/>
          </a:xfrm>
          <a:prstGeom prst="rect">
            <a:avLst/>
          </a:prstGeom>
        </p:spPr>
      </p:pic>
    </p:spTree>
    <p:extLst>
      <p:ext uri="{BB962C8B-B14F-4D97-AF65-F5344CB8AC3E}">
        <p14:creationId xmlns:p14="http://schemas.microsoft.com/office/powerpoint/2010/main" val="3587893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EF104-627D-3A4A-888C-690BCD8F31D5}"/>
              </a:ext>
            </a:extLst>
          </p:cNvPr>
          <p:cNvSpPr>
            <a:spLocks noGrp="1"/>
          </p:cNvSpPr>
          <p:nvPr>
            <p:ph type="title"/>
          </p:nvPr>
        </p:nvSpPr>
        <p:spPr/>
        <p:txBody>
          <a:bodyPr/>
          <a:lstStyle/>
          <a:p>
            <a:r>
              <a:rPr lang="en-US" dirty="0">
                <a:solidFill>
                  <a:schemeClr val="bg1"/>
                </a:solidFill>
                <a:latin typeface="Arial" panose="020B0604020202020204" pitchFamily="34" charset="0"/>
                <a:cs typeface="Arial" panose="020B0604020202020204" pitchFamily="34" charset="0"/>
              </a:rPr>
              <a:t>LS02 Summary</a:t>
            </a:r>
            <a:endParaRPr lang="en-US" dirty="0"/>
          </a:p>
        </p:txBody>
      </p:sp>
      <p:sp>
        <p:nvSpPr>
          <p:cNvPr id="3" name="Text Placeholder 2">
            <a:extLst>
              <a:ext uri="{FF2B5EF4-FFF2-40B4-BE49-F238E27FC236}">
                <a16:creationId xmlns:a16="http://schemas.microsoft.com/office/drawing/2014/main" id="{256D55D7-B281-ED40-A7C9-8B45D34E00F8}"/>
              </a:ext>
            </a:extLst>
          </p:cNvPr>
          <p:cNvSpPr>
            <a:spLocks noGrp="1"/>
          </p:cNvSpPr>
          <p:nvPr>
            <p:ph type="body" sz="quarter" idx="10"/>
          </p:nvPr>
        </p:nvSpPr>
        <p:spPr>
          <a:xfrm>
            <a:off x="434146" y="850543"/>
            <a:ext cx="8343174" cy="3051985"/>
          </a:xfrm>
        </p:spPr>
        <p:txBody>
          <a:bodyPr/>
          <a:lstStyle/>
          <a:p>
            <a:r>
              <a:rPr lang="en-US" sz="1800" dirty="0"/>
              <a:t>We review the big idea that we hopefully learned before that the Earth’s crust is broken up into plates and add that as our first model idea. We find that the age of ocean crust is younger than continental crust. </a:t>
            </a:r>
          </a:p>
          <a:p>
            <a:r>
              <a:rPr lang="en-US" sz="1800" dirty="0"/>
              <a:t>This leads us to revise our driving question slightly to something like: ”What explains the patterns of crust age across the earth and what does that have to do with continent formation?"</a:t>
            </a:r>
          </a:p>
          <a:p>
            <a:r>
              <a:rPr lang="en-US" sz="1800" dirty="0"/>
              <a:t> </a:t>
            </a:r>
          </a:p>
          <a:p>
            <a:r>
              <a:rPr lang="en-US" sz="1800" dirty="0"/>
              <a:t>We look more closely at ocean crust and come up with three questions to investigate: </a:t>
            </a:r>
          </a:p>
          <a:p>
            <a:pPr lvl="0"/>
            <a:r>
              <a:rPr lang="en-US" sz="1800" dirty="0"/>
              <a:t>Why is new oceanic crust (almost) always along a plate boundary?</a:t>
            </a:r>
          </a:p>
          <a:p>
            <a:pPr lvl="0"/>
            <a:r>
              <a:rPr lang="en-US" sz="1800" dirty="0"/>
              <a:t>Why isn’t there new oceanic crust along ALL plate boundaries?</a:t>
            </a:r>
          </a:p>
          <a:p>
            <a:pPr lvl="0"/>
            <a:r>
              <a:rPr lang="en-US" sz="1800" dirty="0"/>
              <a:t>Why is the youngest oceanic crust in the middle of the oceans, with the oceanic crust getting older toward the continents?</a:t>
            </a:r>
          </a:p>
          <a:p>
            <a:endParaRPr lang="en-US" dirty="0"/>
          </a:p>
        </p:txBody>
      </p:sp>
    </p:spTree>
    <p:extLst>
      <p:ext uri="{BB962C8B-B14F-4D97-AF65-F5344CB8AC3E}">
        <p14:creationId xmlns:p14="http://schemas.microsoft.com/office/powerpoint/2010/main" val="349075053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1CCDA-2E47-CC47-993B-5F58DEC50691}"/>
              </a:ext>
            </a:extLst>
          </p:cNvPr>
          <p:cNvSpPr>
            <a:spLocks noGrp="1"/>
          </p:cNvSpPr>
          <p:nvPr>
            <p:ph type="title"/>
          </p:nvPr>
        </p:nvSpPr>
        <p:spPr/>
        <p:txBody>
          <a:bodyPr/>
          <a:lstStyle/>
          <a:p>
            <a:r>
              <a:rPr lang="en-US" dirty="0">
                <a:solidFill>
                  <a:schemeClr val="bg1"/>
                </a:solidFill>
                <a:latin typeface="Arial" panose="020B0604020202020204" pitchFamily="34" charset="0"/>
                <a:cs typeface="Arial" panose="020B0604020202020204" pitchFamily="34" charset="0"/>
              </a:rPr>
              <a:t>Learning Segment 03 Overview</a:t>
            </a:r>
            <a:endParaRPr lang="en-US" dirty="0"/>
          </a:p>
        </p:txBody>
      </p:sp>
      <p:sp>
        <p:nvSpPr>
          <p:cNvPr id="3" name="Text Placeholder 2">
            <a:extLst>
              <a:ext uri="{FF2B5EF4-FFF2-40B4-BE49-F238E27FC236}">
                <a16:creationId xmlns:a16="http://schemas.microsoft.com/office/drawing/2014/main" id="{8F6CEA69-8DF1-A844-8AFE-0C359BFEED00}"/>
              </a:ext>
            </a:extLst>
          </p:cNvPr>
          <p:cNvSpPr>
            <a:spLocks noGrp="1"/>
          </p:cNvSpPr>
          <p:nvPr>
            <p:ph type="body" sz="quarter" idx="10"/>
          </p:nvPr>
        </p:nvSpPr>
        <p:spPr/>
        <p:txBody>
          <a:bodyPr/>
          <a:lstStyle/>
          <a:p>
            <a:r>
              <a:rPr lang="en-US" dirty="0"/>
              <a:t>Question to Model</a:t>
            </a:r>
          </a:p>
          <a:p>
            <a:endParaRPr lang="en-US" dirty="0"/>
          </a:p>
          <a:p>
            <a:r>
              <a:rPr lang="en-US" dirty="0"/>
              <a:t>You will need: </a:t>
            </a:r>
          </a:p>
          <a:p>
            <a:r>
              <a:rPr lang="en-US" dirty="0"/>
              <a:t>Crust age map, map of plate boundaries</a:t>
            </a:r>
          </a:p>
        </p:txBody>
      </p:sp>
      <p:sp>
        <p:nvSpPr>
          <p:cNvPr id="4" name="Text Placeholder 3">
            <a:extLst>
              <a:ext uri="{FF2B5EF4-FFF2-40B4-BE49-F238E27FC236}">
                <a16:creationId xmlns:a16="http://schemas.microsoft.com/office/drawing/2014/main" id="{797D243D-780A-574A-979B-F4AA3CAB0833}"/>
              </a:ext>
            </a:extLst>
          </p:cNvPr>
          <p:cNvSpPr>
            <a:spLocks noGrp="1"/>
          </p:cNvSpPr>
          <p:nvPr>
            <p:ph type="body" sz="quarter" idx="12"/>
          </p:nvPr>
        </p:nvSpPr>
        <p:spPr/>
        <p:txBody>
          <a:bodyPr/>
          <a:lstStyle/>
          <a:p>
            <a:r>
              <a:rPr lang="en-US" dirty="0"/>
              <a:t>We begin by exploring how plates move on Earth and look at how that is measured. By examining more maps with movement data we are able to describe the various ways that plates interact with each other based on their movements. We look again at our crust age map and see that the newest crust on Earth is found at diverging boundaries and we explore what is happening there to create new crust.</a:t>
            </a:r>
          </a:p>
        </p:txBody>
      </p:sp>
      <p:sp>
        <p:nvSpPr>
          <p:cNvPr id="5" name="Text Placeholder 4">
            <a:extLst>
              <a:ext uri="{FF2B5EF4-FFF2-40B4-BE49-F238E27FC236}">
                <a16:creationId xmlns:a16="http://schemas.microsoft.com/office/drawing/2014/main" id="{51D13EA3-65F2-1441-A154-15FF0251396B}"/>
              </a:ext>
            </a:extLst>
          </p:cNvPr>
          <p:cNvSpPr>
            <a:spLocks noGrp="1"/>
          </p:cNvSpPr>
          <p:nvPr>
            <p:ph type="body" sz="quarter" idx="11"/>
          </p:nvPr>
        </p:nvSpPr>
        <p:spPr/>
        <p:txBody>
          <a:bodyPr/>
          <a:lstStyle/>
          <a:p>
            <a:r>
              <a:rPr lang="en-US" dirty="0"/>
              <a:t>20 minutes</a:t>
            </a:r>
          </a:p>
        </p:txBody>
      </p:sp>
    </p:spTree>
    <p:extLst>
      <p:ext uri="{BB962C8B-B14F-4D97-AF65-F5344CB8AC3E}">
        <p14:creationId xmlns:p14="http://schemas.microsoft.com/office/powerpoint/2010/main" val="233720922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50" y="576141"/>
            <a:ext cx="7886700" cy="1017882"/>
          </a:xfrm>
        </p:spPr>
        <p:txBody>
          <a:bodyPr>
            <a:noAutofit/>
          </a:bodyPr>
          <a:lstStyle/>
          <a:p>
            <a:pPr algn="ctr"/>
            <a:r>
              <a:rPr lang="en-US" sz="2600" b="1" dirty="0"/>
              <a:t>In order to answer our three questions, we may need to know more about the plates and what they are doing. </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628650" y="2094853"/>
            <a:ext cx="3357563" cy="4187006"/>
          </a:xfrm>
        </p:spPr>
        <p:txBody>
          <a:bodyPr>
            <a:normAutofit fontScale="62500" lnSpcReduction="20000"/>
          </a:bodyPr>
          <a:lstStyle/>
          <a:p>
            <a:pPr>
              <a:lnSpc>
                <a:spcPct val="110000"/>
              </a:lnSpc>
              <a:spcBef>
                <a:spcPts val="0"/>
              </a:spcBef>
            </a:pPr>
            <a:r>
              <a:rPr lang="en-US" sz="3200" u="sng" dirty="0"/>
              <a:t>Our Questions: </a:t>
            </a:r>
          </a:p>
          <a:p>
            <a:pPr marL="385763" indent="-385763">
              <a:lnSpc>
                <a:spcPct val="110000"/>
              </a:lnSpc>
              <a:spcBef>
                <a:spcPts val="0"/>
              </a:spcBef>
              <a:buFont typeface="+mj-lt"/>
              <a:buAutoNum type="arabicPeriod"/>
            </a:pPr>
            <a:r>
              <a:rPr lang="en-US" sz="2800" dirty="0"/>
              <a:t>Why is new crust (almost) always along a plate boundary? BUT, why ISN’T there new crust along all of these boundaries?</a:t>
            </a:r>
            <a:br>
              <a:rPr lang="en-US" sz="2800" dirty="0"/>
            </a:br>
            <a:endParaRPr lang="en-US" sz="2800" dirty="0"/>
          </a:p>
          <a:p>
            <a:pPr marL="385763" indent="-385763">
              <a:lnSpc>
                <a:spcPct val="110000"/>
              </a:lnSpc>
              <a:spcBef>
                <a:spcPts val="0"/>
              </a:spcBef>
              <a:buFont typeface="+mj-lt"/>
              <a:buAutoNum type="arabicPeriod"/>
            </a:pPr>
            <a:r>
              <a:rPr lang="en-US" sz="2800" dirty="0"/>
              <a:t>Why is the youngest crust in the middle of the oceans, with the crust getting older toward the continents?</a:t>
            </a:r>
            <a:br>
              <a:rPr lang="en-US" sz="2800" dirty="0"/>
            </a:br>
            <a:endParaRPr lang="en-US" sz="2800" dirty="0"/>
          </a:p>
          <a:p>
            <a:pPr marL="385763" indent="-385763">
              <a:lnSpc>
                <a:spcPct val="110000"/>
              </a:lnSpc>
              <a:spcBef>
                <a:spcPts val="0"/>
              </a:spcBef>
              <a:buFont typeface="+mj-lt"/>
              <a:buAutoNum type="arabicPeriod"/>
            </a:pPr>
            <a:r>
              <a:rPr lang="en-US" sz="2800" dirty="0"/>
              <a:t>Why is continental crust so much older than oceanic crust? </a:t>
            </a:r>
          </a:p>
          <a:p>
            <a:pPr>
              <a:lnSpc>
                <a:spcPct val="110000"/>
              </a:lnSpc>
              <a:spcBef>
                <a:spcPts val="0"/>
              </a:spcBef>
            </a:pPr>
            <a:endParaRPr lang="en-US" dirty="0"/>
          </a:p>
          <a:p>
            <a:endParaRPr lang="en-US" dirty="0"/>
          </a:p>
        </p:txBody>
      </p:sp>
      <p:sp>
        <p:nvSpPr>
          <p:cNvPr id="5" name="TextBox 4">
            <a:extLst>
              <a:ext uri="{FF2B5EF4-FFF2-40B4-BE49-F238E27FC236}">
                <a16:creationId xmlns:a16="http://schemas.microsoft.com/office/drawing/2014/main" id="{0373B0C4-A7DF-6347-B720-144D34FDB7A3}"/>
              </a:ext>
            </a:extLst>
          </p:cNvPr>
          <p:cNvSpPr txBox="1"/>
          <p:nvPr/>
        </p:nvSpPr>
        <p:spPr>
          <a:xfrm>
            <a:off x="5300663" y="2094853"/>
            <a:ext cx="3432350" cy="1323439"/>
          </a:xfrm>
          <a:prstGeom prst="rect">
            <a:avLst/>
          </a:prstGeom>
          <a:noFill/>
        </p:spPr>
        <p:txBody>
          <a:bodyPr wrap="none" rtlCol="0">
            <a:spAutoFit/>
          </a:bodyPr>
          <a:lstStyle/>
          <a:p>
            <a:r>
              <a:rPr lang="en-US" sz="2000" u="sng" dirty="0"/>
              <a:t>Our model so far: </a:t>
            </a:r>
          </a:p>
          <a:p>
            <a:endParaRPr lang="en-US" sz="2000" dirty="0"/>
          </a:p>
          <a:p>
            <a:endParaRPr lang="en-US" sz="2000" dirty="0"/>
          </a:p>
          <a:p>
            <a:r>
              <a:rPr lang="en-US" sz="2000" dirty="0">
                <a:solidFill>
                  <a:srgbClr val="00B0F0"/>
                </a:solidFill>
              </a:rPr>
              <a:t>[place your class ideas here]</a:t>
            </a:r>
          </a:p>
        </p:txBody>
      </p:sp>
    </p:spTree>
    <p:extLst>
      <p:ext uri="{BB962C8B-B14F-4D97-AF65-F5344CB8AC3E}">
        <p14:creationId xmlns:p14="http://schemas.microsoft.com/office/powerpoint/2010/main" val="596484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209762" y="1005840"/>
            <a:ext cx="3752360" cy="4932792"/>
          </a:xfrm>
        </p:spPr>
        <p:txBody>
          <a:bodyPr anchor="t">
            <a:normAutofit/>
          </a:bodyPr>
          <a:lstStyle/>
          <a:p>
            <a:r>
              <a:rPr lang="en-US" sz="2700" dirty="0"/>
              <a:t>Each plate of crust moves slowly in certain directions over long periods of time.</a:t>
            </a:r>
            <a:br>
              <a:rPr lang="en-US" sz="2700" dirty="0"/>
            </a:br>
            <a:br>
              <a:rPr lang="en-US" sz="2700" dirty="0"/>
            </a:br>
            <a:r>
              <a:rPr lang="en-US" sz="2700" dirty="0"/>
              <a:t>The movement of plates is measured using GPS satellites and ground-based sensors placed all over the world.</a:t>
            </a:r>
          </a:p>
        </p:txBody>
      </p:sp>
      <p:pic>
        <p:nvPicPr>
          <p:cNvPr id="5" name="Picture 4">
            <a:extLst>
              <a:ext uri="{FF2B5EF4-FFF2-40B4-BE49-F238E27FC236}">
                <a16:creationId xmlns:a16="http://schemas.microsoft.com/office/drawing/2014/main" id="{A43E98EE-03A1-4AB1-BA65-AA93096113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4960" y="1005840"/>
            <a:ext cx="4907280" cy="2390355"/>
          </a:xfrm>
          <a:prstGeom prst="rect">
            <a:avLst/>
          </a:prstGeom>
        </p:spPr>
      </p:pic>
      <p:pic>
        <p:nvPicPr>
          <p:cNvPr id="7" name="Picture 6">
            <a:extLst>
              <a:ext uri="{FF2B5EF4-FFF2-40B4-BE49-F238E27FC236}">
                <a16:creationId xmlns:a16="http://schemas.microsoft.com/office/drawing/2014/main" id="{0BCEB8AD-2603-43E6-BF65-BFFADD1732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4960" y="3748949"/>
            <a:ext cx="3962400" cy="2674033"/>
          </a:xfrm>
          <a:prstGeom prst="rect">
            <a:avLst/>
          </a:prstGeom>
        </p:spPr>
      </p:pic>
    </p:spTree>
    <p:extLst>
      <p:ext uri="{BB962C8B-B14F-4D97-AF65-F5344CB8AC3E}">
        <p14:creationId xmlns:p14="http://schemas.microsoft.com/office/powerpoint/2010/main" val="2155410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4572000" y="858622"/>
            <a:ext cx="3752360" cy="1934778"/>
          </a:xfrm>
        </p:spPr>
        <p:txBody>
          <a:bodyPr anchor="t">
            <a:normAutofit/>
          </a:bodyPr>
          <a:lstStyle/>
          <a:p>
            <a:r>
              <a:rPr lang="en-US" sz="2400" dirty="0"/>
              <a:t>The movement of tectonic plates is measured using GPS satellites and ground-based sensors placed all over the world.</a:t>
            </a:r>
          </a:p>
        </p:txBody>
      </p:sp>
      <p:pic>
        <p:nvPicPr>
          <p:cNvPr id="5" name="Picture 4">
            <a:extLst>
              <a:ext uri="{FF2B5EF4-FFF2-40B4-BE49-F238E27FC236}">
                <a16:creationId xmlns:a16="http://schemas.microsoft.com/office/drawing/2014/main" id="{A43E98EE-03A1-4AB1-BA65-AA93096113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7451" y="3112715"/>
            <a:ext cx="4346655" cy="2117272"/>
          </a:xfrm>
          <a:prstGeom prst="rect">
            <a:avLst/>
          </a:prstGeom>
        </p:spPr>
      </p:pic>
      <p:pic>
        <p:nvPicPr>
          <p:cNvPr id="4" name="Picture 3">
            <a:extLst>
              <a:ext uri="{FF2B5EF4-FFF2-40B4-BE49-F238E27FC236}">
                <a16:creationId xmlns:a16="http://schemas.microsoft.com/office/drawing/2014/main" id="{A504B165-FB1D-4345-8374-A08E9FF6EFA4}"/>
              </a:ext>
            </a:extLst>
          </p:cNvPr>
          <p:cNvPicPr>
            <a:picLocks noChangeAspect="1"/>
          </p:cNvPicPr>
          <p:nvPr/>
        </p:nvPicPr>
        <p:blipFill>
          <a:blip r:embed="rId4"/>
          <a:stretch>
            <a:fillRect/>
          </a:stretch>
        </p:blipFill>
        <p:spPr>
          <a:xfrm>
            <a:off x="339894" y="1115111"/>
            <a:ext cx="3718874" cy="4627778"/>
          </a:xfrm>
          <a:prstGeom prst="rect">
            <a:avLst/>
          </a:prstGeom>
        </p:spPr>
      </p:pic>
    </p:spTree>
    <p:extLst>
      <p:ext uri="{BB962C8B-B14F-4D97-AF65-F5344CB8AC3E}">
        <p14:creationId xmlns:p14="http://schemas.microsoft.com/office/powerpoint/2010/main" val="28698913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735095" y="3609452"/>
            <a:ext cx="3752360" cy="2759325"/>
          </a:xfrm>
        </p:spPr>
        <p:txBody>
          <a:bodyPr anchor="t">
            <a:normAutofit/>
          </a:bodyPr>
          <a:lstStyle/>
          <a:p>
            <a:r>
              <a:rPr lang="en-US" sz="2400" dirty="0"/>
              <a:t>These instruments can detect millimeter-sized movements, even over long time periods.</a:t>
            </a:r>
          </a:p>
        </p:txBody>
      </p:sp>
      <p:pic>
        <p:nvPicPr>
          <p:cNvPr id="1028" name="Picture 4">
            <a:extLst>
              <a:ext uri="{FF2B5EF4-FFF2-40B4-BE49-F238E27FC236}">
                <a16:creationId xmlns:a16="http://schemas.microsoft.com/office/drawing/2014/main" id="{E96DBA15-30ED-47D2-B7D6-EB3C0A2285B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25999" y="1478240"/>
            <a:ext cx="3652020" cy="33346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2D5CBC7-A159-43CF-BA58-C28754BFDAD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74486" y="4989115"/>
            <a:ext cx="1555047" cy="14654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047ACF7-860E-464B-8E10-181458DF61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000" y="471555"/>
            <a:ext cx="3962400" cy="2674033"/>
          </a:xfrm>
          <a:prstGeom prst="rect">
            <a:avLst/>
          </a:prstGeom>
        </p:spPr>
      </p:pic>
    </p:spTree>
    <p:extLst>
      <p:ext uri="{BB962C8B-B14F-4D97-AF65-F5344CB8AC3E}">
        <p14:creationId xmlns:p14="http://schemas.microsoft.com/office/powerpoint/2010/main" val="1963386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7FD6563-7C34-4C9D-AD3C-A8FFCAF77A2A}"/>
              </a:ext>
            </a:extLst>
          </p:cNvPr>
          <p:cNvSpPr>
            <a:spLocks noGrp="1"/>
          </p:cNvSpPr>
          <p:nvPr>
            <p:ph type="title"/>
          </p:nvPr>
        </p:nvSpPr>
        <p:spPr>
          <a:xfrm>
            <a:off x="564406" y="5594688"/>
            <a:ext cx="8015188" cy="1095094"/>
          </a:xfrm>
        </p:spPr>
        <p:txBody>
          <a:bodyPr anchor="t">
            <a:normAutofit/>
          </a:bodyPr>
          <a:lstStyle/>
          <a:p>
            <a:r>
              <a:rPr lang="en-US" sz="2400" dirty="0"/>
              <a:t>This is a sample of GPS determined velocity vectors (with respect to Africa) indicating plate motion and direction.</a:t>
            </a:r>
          </a:p>
        </p:txBody>
      </p:sp>
      <p:pic>
        <p:nvPicPr>
          <p:cNvPr id="3" name="Picture 2" descr="Map&#10;&#10;Description automatically generated">
            <a:extLst>
              <a:ext uri="{FF2B5EF4-FFF2-40B4-BE49-F238E27FC236}">
                <a16:creationId xmlns:a16="http://schemas.microsoft.com/office/drawing/2014/main" id="{127D9D44-4E99-4D57-809B-39DF51CAA3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7788" y="258059"/>
            <a:ext cx="7448424" cy="5223895"/>
          </a:xfrm>
          <a:prstGeom prst="rect">
            <a:avLst/>
          </a:prstGeom>
        </p:spPr>
      </p:pic>
      <p:sp>
        <p:nvSpPr>
          <p:cNvPr id="2" name="Punched Tape 1">
            <a:extLst>
              <a:ext uri="{FF2B5EF4-FFF2-40B4-BE49-F238E27FC236}">
                <a16:creationId xmlns:a16="http://schemas.microsoft.com/office/drawing/2014/main" id="{9BEACD4A-3135-A044-BA05-78EE950825FE}"/>
              </a:ext>
            </a:extLst>
          </p:cNvPr>
          <p:cNvSpPr/>
          <p:nvPr/>
        </p:nvSpPr>
        <p:spPr>
          <a:xfrm>
            <a:off x="8415338" y="258059"/>
            <a:ext cx="4229100" cy="2842329"/>
          </a:xfrm>
          <a:prstGeom prst="flowChartPunchedTap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Doodle here? </a:t>
            </a:r>
          </a:p>
        </p:txBody>
      </p:sp>
    </p:spTree>
    <p:extLst>
      <p:ext uri="{BB962C8B-B14F-4D97-AF65-F5344CB8AC3E}">
        <p14:creationId xmlns:p14="http://schemas.microsoft.com/office/powerpoint/2010/main" val="1146776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 33">
            <a:extLst>
              <a:ext uri="{FF2B5EF4-FFF2-40B4-BE49-F238E27FC236}">
                <a16:creationId xmlns:a16="http://schemas.microsoft.com/office/drawing/2014/main" id="{C0FD5606-5D2B-7049-857B-6753DAF32E11}"/>
              </a:ext>
            </a:extLst>
          </p:cNvPr>
          <p:cNvGraphicFramePr>
            <a:graphicFrameLocks noGrp="1"/>
          </p:cNvGraphicFramePr>
          <p:nvPr/>
        </p:nvGraphicFramePr>
        <p:xfrm>
          <a:off x="43852" y="3641934"/>
          <a:ext cx="9056297" cy="1940944"/>
        </p:xfrm>
        <a:graphic>
          <a:graphicData uri="http://schemas.openxmlformats.org/drawingml/2006/table">
            <a:tbl>
              <a:tblPr firstRow="1" bandRow="1">
                <a:tableStyleId>{5C22544A-7EE6-4342-B048-85BDC9FD1C3A}</a:tableStyleId>
              </a:tblPr>
              <a:tblGrid>
                <a:gridCol w="4486641">
                  <a:extLst>
                    <a:ext uri="{9D8B030D-6E8A-4147-A177-3AD203B41FA5}">
                      <a16:colId xmlns:a16="http://schemas.microsoft.com/office/drawing/2014/main" val="2464623305"/>
                    </a:ext>
                  </a:extLst>
                </a:gridCol>
                <a:gridCol w="4569656">
                  <a:extLst>
                    <a:ext uri="{9D8B030D-6E8A-4147-A177-3AD203B41FA5}">
                      <a16:colId xmlns:a16="http://schemas.microsoft.com/office/drawing/2014/main" val="841803232"/>
                    </a:ext>
                  </a:extLst>
                </a:gridCol>
              </a:tblGrid>
              <a:tr h="1940944">
                <a:tc>
                  <a:txBody>
                    <a:bodyPr/>
                    <a:lstStyle/>
                    <a:p>
                      <a:endParaRPr lang="en-US" sz="1300" dirty="0"/>
                    </a:p>
                  </a:txBody>
                  <a:tcPr marL="64294" marR="64294" marT="32147" marB="3214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0"/>
                      </a:schemeClr>
                    </a:solidFill>
                  </a:tcPr>
                </a:tc>
                <a:tc>
                  <a:txBody>
                    <a:bodyPr/>
                    <a:lstStyle/>
                    <a:p>
                      <a:endParaRPr lang="en-US" sz="1300" dirty="0"/>
                    </a:p>
                  </a:txBody>
                  <a:tcPr marL="64294" marR="64294" marT="32147" marB="3214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0"/>
                      </a:schemeClr>
                    </a:solidFill>
                  </a:tcPr>
                </a:tc>
                <a:extLst>
                  <a:ext uri="{0D108BD9-81ED-4DB2-BD59-A6C34878D82A}">
                    <a16:rowId xmlns:a16="http://schemas.microsoft.com/office/drawing/2014/main" val="337075968"/>
                  </a:ext>
                </a:extLst>
              </a:tr>
            </a:tbl>
          </a:graphicData>
        </a:graphic>
      </p:graphicFrame>
      <p:graphicFrame>
        <p:nvGraphicFramePr>
          <p:cNvPr id="35" name="Table 34">
            <a:extLst>
              <a:ext uri="{FF2B5EF4-FFF2-40B4-BE49-F238E27FC236}">
                <a16:creationId xmlns:a16="http://schemas.microsoft.com/office/drawing/2014/main" id="{C6A7EB9C-2B1B-7841-918D-4756E19A7363}"/>
              </a:ext>
            </a:extLst>
          </p:cNvPr>
          <p:cNvGraphicFramePr>
            <a:graphicFrameLocks noGrp="1"/>
          </p:cNvGraphicFramePr>
          <p:nvPr/>
        </p:nvGraphicFramePr>
        <p:xfrm>
          <a:off x="87705" y="1508419"/>
          <a:ext cx="9056295" cy="1940944"/>
        </p:xfrm>
        <a:graphic>
          <a:graphicData uri="http://schemas.openxmlformats.org/drawingml/2006/table">
            <a:tbl>
              <a:tblPr firstRow="1" bandRow="1">
                <a:tableStyleId>{5C22544A-7EE6-4342-B048-85BDC9FD1C3A}</a:tableStyleId>
              </a:tblPr>
              <a:tblGrid>
                <a:gridCol w="3018765">
                  <a:extLst>
                    <a:ext uri="{9D8B030D-6E8A-4147-A177-3AD203B41FA5}">
                      <a16:colId xmlns:a16="http://schemas.microsoft.com/office/drawing/2014/main" val="20000"/>
                    </a:ext>
                  </a:extLst>
                </a:gridCol>
                <a:gridCol w="3018765">
                  <a:extLst>
                    <a:ext uri="{9D8B030D-6E8A-4147-A177-3AD203B41FA5}">
                      <a16:colId xmlns:a16="http://schemas.microsoft.com/office/drawing/2014/main" val="20001"/>
                    </a:ext>
                  </a:extLst>
                </a:gridCol>
                <a:gridCol w="3018765">
                  <a:extLst>
                    <a:ext uri="{9D8B030D-6E8A-4147-A177-3AD203B41FA5}">
                      <a16:colId xmlns:a16="http://schemas.microsoft.com/office/drawing/2014/main" val="20002"/>
                    </a:ext>
                  </a:extLst>
                </a:gridCol>
              </a:tblGrid>
              <a:tr h="1940944">
                <a:tc>
                  <a:txBody>
                    <a:bodyPr/>
                    <a:lstStyle/>
                    <a:p>
                      <a:endParaRPr lang="en-US" sz="1300" dirty="0"/>
                    </a:p>
                  </a:txBody>
                  <a:tcPr marL="64294" marR="64294" marT="32147" marB="3214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0"/>
                      </a:schemeClr>
                    </a:solidFill>
                  </a:tcPr>
                </a:tc>
                <a:tc>
                  <a:txBody>
                    <a:bodyPr/>
                    <a:lstStyle/>
                    <a:p>
                      <a:endParaRPr lang="en-US" sz="1300" dirty="0"/>
                    </a:p>
                  </a:txBody>
                  <a:tcPr marL="64294" marR="64294"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0"/>
                      </a:schemeClr>
                    </a:solidFill>
                  </a:tcPr>
                </a:tc>
                <a:tc>
                  <a:txBody>
                    <a:bodyPr/>
                    <a:lstStyle/>
                    <a:p>
                      <a:endParaRPr lang="en-US" sz="1300" dirty="0"/>
                    </a:p>
                  </a:txBody>
                  <a:tcPr marL="64294" marR="64294" marT="32147" marB="3214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0"/>
                      </a:schemeClr>
                    </a:solidFill>
                  </a:tcPr>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0F41B60E-5762-6C4F-913B-AED1E1D0298B}"/>
              </a:ext>
            </a:extLst>
          </p:cNvPr>
          <p:cNvSpPr>
            <a:spLocks noGrp="1"/>
          </p:cNvSpPr>
          <p:nvPr>
            <p:ph type="title"/>
          </p:nvPr>
        </p:nvSpPr>
        <p:spPr/>
        <p:txBody>
          <a:bodyPr/>
          <a:lstStyle/>
          <a:p>
            <a:r>
              <a:rPr lang="en-US" dirty="0"/>
              <a:t>Symbols</a:t>
            </a:r>
          </a:p>
        </p:txBody>
      </p:sp>
      <p:sp>
        <p:nvSpPr>
          <p:cNvPr id="9" name="Shape 171">
            <a:extLst>
              <a:ext uri="{FF2B5EF4-FFF2-40B4-BE49-F238E27FC236}">
                <a16:creationId xmlns:a16="http://schemas.microsoft.com/office/drawing/2014/main" id="{790E9FE9-38FB-3D42-B188-55516D804699}"/>
              </a:ext>
            </a:extLst>
          </p:cNvPr>
          <p:cNvSpPr/>
          <p:nvPr/>
        </p:nvSpPr>
        <p:spPr>
          <a:xfrm>
            <a:off x="430768" y="848721"/>
            <a:ext cx="8544599" cy="30784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a:lnSpc>
                <a:spcPct val="120000"/>
              </a:lnSpc>
              <a:defRPr sz="2800">
                <a:solidFill>
                  <a:srgbClr val="583F34"/>
                </a:solidFill>
                <a:latin typeface="Arial"/>
                <a:ea typeface="Arial"/>
                <a:cs typeface="Arial"/>
                <a:sym typeface="Arial"/>
              </a:defRPr>
            </a:lvl1pPr>
          </a:lstStyle>
          <a:p>
            <a:r>
              <a:rPr sz="1406" dirty="0">
                <a:solidFill>
                  <a:schemeClr val="tx1"/>
                </a:solidFill>
              </a:rPr>
              <a:t>We use these symbols to communicate to students the following actions:</a:t>
            </a:r>
          </a:p>
        </p:txBody>
      </p:sp>
      <p:sp>
        <p:nvSpPr>
          <p:cNvPr id="14" name="Shape 177">
            <a:extLst>
              <a:ext uri="{FF2B5EF4-FFF2-40B4-BE49-F238E27FC236}">
                <a16:creationId xmlns:a16="http://schemas.microsoft.com/office/drawing/2014/main" id="{4E05CD9B-C0B8-C04C-84A7-2CA37E48D989}"/>
              </a:ext>
            </a:extLst>
          </p:cNvPr>
          <p:cNvSpPr/>
          <p:nvPr/>
        </p:nvSpPr>
        <p:spPr>
          <a:xfrm>
            <a:off x="1352520" y="3093732"/>
            <a:ext cx="690895" cy="4023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a:lnSpc>
                <a:spcPct val="120000"/>
              </a:lnSpc>
              <a:defRPr sz="2800">
                <a:solidFill>
                  <a:srgbClr val="583F34"/>
                </a:solidFill>
                <a:latin typeface="Arial"/>
                <a:ea typeface="Arial"/>
                <a:cs typeface="Arial"/>
                <a:sym typeface="Arial"/>
              </a:defRPr>
            </a:lvl1pPr>
          </a:lstStyle>
          <a:p>
            <a:r>
              <a:rPr sz="1969" dirty="0">
                <a:solidFill>
                  <a:schemeClr val="tx1"/>
                </a:solidFill>
              </a:rPr>
              <a:t>Think</a:t>
            </a:r>
          </a:p>
        </p:txBody>
      </p:sp>
      <p:sp>
        <p:nvSpPr>
          <p:cNvPr id="15" name="Shape 181">
            <a:extLst>
              <a:ext uri="{FF2B5EF4-FFF2-40B4-BE49-F238E27FC236}">
                <a16:creationId xmlns:a16="http://schemas.microsoft.com/office/drawing/2014/main" id="{C516F2EF-D514-8D4C-96B7-5809A109D023}"/>
              </a:ext>
            </a:extLst>
          </p:cNvPr>
          <p:cNvSpPr/>
          <p:nvPr/>
        </p:nvSpPr>
        <p:spPr>
          <a:xfrm>
            <a:off x="3947474" y="3092698"/>
            <a:ext cx="1333956" cy="4023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a:lnSpc>
                <a:spcPct val="120000"/>
              </a:lnSpc>
              <a:defRPr sz="2800">
                <a:solidFill>
                  <a:srgbClr val="583F34"/>
                </a:solidFill>
                <a:latin typeface="Arial"/>
                <a:ea typeface="Arial"/>
                <a:cs typeface="Arial"/>
                <a:sym typeface="Arial"/>
              </a:defRPr>
            </a:lvl1pPr>
          </a:lstStyle>
          <a:p>
            <a:r>
              <a:rPr sz="1969" dirty="0">
                <a:solidFill>
                  <a:schemeClr val="tx1"/>
                </a:solidFill>
              </a:rPr>
              <a:t>Write down</a:t>
            </a:r>
          </a:p>
        </p:txBody>
      </p:sp>
      <p:sp>
        <p:nvSpPr>
          <p:cNvPr id="16" name="Shape 185">
            <a:extLst>
              <a:ext uri="{FF2B5EF4-FFF2-40B4-BE49-F238E27FC236}">
                <a16:creationId xmlns:a16="http://schemas.microsoft.com/office/drawing/2014/main" id="{AB01FE60-88F8-A848-8E3E-63D0670A9BE0}"/>
              </a:ext>
            </a:extLst>
          </p:cNvPr>
          <p:cNvSpPr/>
          <p:nvPr/>
        </p:nvSpPr>
        <p:spPr>
          <a:xfrm>
            <a:off x="7188263" y="3097368"/>
            <a:ext cx="747000" cy="4023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a:lnSpc>
                <a:spcPct val="120000"/>
              </a:lnSpc>
              <a:defRPr sz="2800">
                <a:solidFill>
                  <a:srgbClr val="583F34"/>
                </a:solidFill>
                <a:latin typeface="Arial"/>
                <a:ea typeface="Arial"/>
                <a:cs typeface="Arial"/>
                <a:sym typeface="Arial"/>
              </a:defRPr>
            </a:lvl1pPr>
          </a:lstStyle>
          <a:p>
            <a:r>
              <a:rPr sz="1969" dirty="0">
                <a:solidFill>
                  <a:schemeClr val="tx1"/>
                </a:solidFill>
              </a:rPr>
              <a:t>Share</a:t>
            </a:r>
          </a:p>
        </p:txBody>
      </p:sp>
      <p:sp>
        <p:nvSpPr>
          <p:cNvPr id="17" name="Shape 185">
            <a:extLst>
              <a:ext uri="{FF2B5EF4-FFF2-40B4-BE49-F238E27FC236}">
                <a16:creationId xmlns:a16="http://schemas.microsoft.com/office/drawing/2014/main" id="{55EE671B-3D35-6E40-8470-C8AE74CC0EAC}"/>
              </a:ext>
            </a:extLst>
          </p:cNvPr>
          <p:cNvSpPr/>
          <p:nvPr/>
        </p:nvSpPr>
        <p:spPr>
          <a:xfrm>
            <a:off x="2296468" y="5310537"/>
            <a:ext cx="1279197" cy="4023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a:lnSpc>
                <a:spcPct val="120000"/>
              </a:lnSpc>
              <a:defRPr sz="2800">
                <a:solidFill>
                  <a:srgbClr val="583F34"/>
                </a:solidFill>
                <a:latin typeface="Arial"/>
                <a:ea typeface="Arial"/>
                <a:cs typeface="Arial"/>
                <a:sym typeface="Arial"/>
              </a:defRPr>
            </a:lvl1pPr>
          </a:lstStyle>
          <a:p>
            <a:r>
              <a:rPr lang="en-US" sz="1969" dirty="0">
                <a:solidFill>
                  <a:schemeClr val="tx1"/>
                </a:solidFill>
              </a:rPr>
              <a:t>Pair-</a:t>
            </a:r>
            <a:r>
              <a:rPr sz="1969" dirty="0">
                <a:solidFill>
                  <a:schemeClr val="tx1"/>
                </a:solidFill>
              </a:rPr>
              <a:t>Share</a:t>
            </a:r>
          </a:p>
        </p:txBody>
      </p:sp>
      <p:sp>
        <p:nvSpPr>
          <p:cNvPr id="18" name="Shape 173">
            <a:extLst>
              <a:ext uri="{FF2B5EF4-FFF2-40B4-BE49-F238E27FC236}">
                <a16:creationId xmlns:a16="http://schemas.microsoft.com/office/drawing/2014/main" id="{F200EB4A-09F6-D344-A9CC-083AD5094E7A}"/>
              </a:ext>
            </a:extLst>
          </p:cNvPr>
          <p:cNvSpPr/>
          <p:nvPr/>
        </p:nvSpPr>
        <p:spPr>
          <a:xfrm>
            <a:off x="4757740" y="5310537"/>
            <a:ext cx="3162662" cy="4023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lnSpc>
                <a:spcPct val="120000"/>
              </a:lnSpc>
              <a:defRPr sz="2800">
                <a:solidFill>
                  <a:srgbClr val="583F34"/>
                </a:solidFill>
                <a:latin typeface="Arial"/>
                <a:ea typeface="Arial"/>
                <a:cs typeface="Arial"/>
                <a:sym typeface="Arial"/>
              </a:defRPr>
            </a:lvl1pPr>
          </a:lstStyle>
          <a:p>
            <a:r>
              <a:rPr sz="1969" dirty="0">
                <a:solidFill>
                  <a:schemeClr val="tx1"/>
                </a:solidFill>
              </a:rPr>
              <a:t>Work in research groups </a:t>
            </a:r>
          </a:p>
        </p:txBody>
      </p:sp>
      <p:pic>
        <p:nvPicPr>
          <p:cNvPr id="19" name="Picture 18">
            <a:extLst>
              <a:ext uri="{FF2B5EF4-FFF2-40B4-BE49-F238E27FC236}">
                <a16:creationId xmlns:a16="http://schemas.microsoft.com/office/drawing/2014/main" id="{98FAFE31-7B22-B44C-9E39-5F45D2E625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8291" y="1877039"/>
            <a:ext cx="1227199" cy="891043"/>
          </a:xfrm>
          <a:prstGeom prst="rect">
            <a:avLst/>
          </a:prstGeom>
        </p:spPr>
      </p:pic>
      <p:pic>
        <p:nvPicPr>
          <p:cNvPr id="20" name="Picture 19">
            <a:extLst>
              <a:ext uri="{FF2B5EF4-FFF2-40B4-BE49-F238E27FC236}">
                <a16:creationId xmlns:a16="http://schemas.microsoft.com/office/drawing/2014/main" id="{AE5876F4-7220-9F47-85DD-D35AF919AD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49838" y="4021575"/>
            <a:ext cx="916008" cy="1158949"/>
          </a:xfrm>
          <a:prstGeom prst="rect">
            <a:avLst/>
          </a:prstGeom>
        </p:spPr>
      </p:pic>
      <p:pic>
        <p:nvPicPr>
          <p:cNvPr id="21" name="Picture 20">
            <a:extLst>
              <a:ext uri="{FF2B5EF4-FFF2-40B4-BE49-F238E27FC236}">
                <a16:creationId xmlns:a16="http://schemas.microsoft.com/office/drawing/2014/main" id="{70520F0A-1BEB-1B42-A849-7C01FEA799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03164" y="1855551"/>
            <a:ext cx="1035121" cy="891043"/>
          </a:xfrm>
          <a:prstGeom prst="rect">
            <a:avLst/>
          </a:prstGeom>
        </p:spPr>
      </p:pic>
      <p:pic>
        <p:nvPicPr>
          <p:cNvPr id="22" name="Picture 21">
            <a:extLst>
              <a:ext uri="{FF2B5EF4-FFF2-40B4-BE49-F238E27FC236}">
                <a16:creationId xmlns:a16="http://schemas.microsoft.com/office/drawing/2014/main" id="{1318FF91-3C6F-9A4B-8C8A-FC6B5FDB683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65588" y="3892352"/>
            <a:ext cx="1128576" cy="1141958"/>
          </a:xfrm>
          <a:prstGeom prst="rect">
            <a:avLst/>
          </a:prstGeom>
        </p:spPr>
      </p:pic>
      <p:pic>
        <p:nvPicPr>
          <p:cNvPr id="25" name="Picture 24">
            <a:extLst>
              <a:ext uri="{FF2B5EF4-FFF2-40B4-BE49-F238E27FC236}">
                <a16:creationId xmlns:a16="http://schemas.microsoft.com/office/drawing/2014/main" id="{7181F452-4D9B-EF47-B59E-D46A7267690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29830" y="1934122"/>
            <a:ext cx="1052624" cy="891044"/>
          </a:xfrm>
          <a:prstGeom prst="rect">
            <a:avLst/>
          </a:prstGeom>
        </p:spPr>
      </p:pic>
    </p:spTree>
    <p:extLst>
      <p:ext uri="{BB962C8B-B14F-4D97-AF65-F5344CB8AC3E}">
        <p14:creationId xmlns:p14="http://schemas.microsoft.com/office/powerpoint/2010/main" val="274381811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75600" y="247276"/>
            <a:ext cx="5603710" cy="1260882"/>
          </a:xfrm>
        </p:spPr>
        <p:txBody>
          <a:bodyPr>
            <a:normAutofit/>
          </a:bodyPr>
          <a:lstStyle/>
          <a:p>
            <a:r>
              <a:rPr lang="en-US" dirty="0"/>
              <a:t>This means that in some locations, two plates will be:</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210049" y="1525719"/>
            <a:ext cx="2591887" cy="4296026"/>
          </a:xfrm>
        </p:spPr>
        <p:txBody>
          <a:bodyPr>
            <a:normAutofit/>
          </a:bodyPr>
          <a:lstStyle/>
          <a:p>
            <a:pPr marL="0" indent="0">
              <a:buNone/>
            </a:pPr>
            <a:endParaRPr lang="en-US" dirty="0"/>
          </a:p>
          <a:p>
            <a:pPr marL="0" indent="0">
              <a:spcBef>
                <a:spcPts val="0"/>
              </a:spcBef>
              <a:buNone/>
            </a:pPr>
            <a:r>
              <a:rPr lang="en-US" sz="2000" dirty="0"/>
              <a:t>Moving away from each other (diverging)</a:t>
            </a:r>
          </a:p>
          <a:p>
            <a:pPr marL="0" indent="0">
              <a:spcBef>
                <a:spcPts val="0"/>
              </a:spcBef>
              <a:buNone/>
            </a:pPr>
            <a:endParaRPr lang="en-US" dirty="0"/>
          </a:p>
          <a:p>
            <a:pPr marL="0" indent="0">
              <a:spcBef>
                <a:spcPts val="0"/>
              </a:spcBef>
              <a:buNone/>
            </a:pPr>
            <a:endParaRPr lang="en-US" dirty="0"/>
          </a:p>
          <a:p>
            <a:pPr marL="0" indent="0">
              <a:spcBef>
                <a:spcPts val="0"/>
              </a:spcBef>
              <a:buNone/>
            </a:pPr>
            <a:endParaRPr lang="en-US" sz="2000" dirty="0"/>
          </a:p>
          <a:p>
            <a:pPr marL="0" indent="0">
              <a:spcBef>
                <a:spcPts val="0"/>
              </a:spcBef>
              <a:buNone/>
            </a:pPr>
            <a:r>
              <a:rPr lang="en-US" sz="2000" dirty="0"/>
              <a:t>Moving toward each other (converging)</a:t>
            </a:r>
          </a:p>
          <a:p>
            <a:pPr marL="0" indent="0">
              <a:spcBef>
                <a:spcPts val="0"/>
              </a:spcBef>
              <a:buNone/>
            </a:pPr>
            <a:endParaRPr lang="en-US" dirty="0"/>
          </a:p>
          <a:p>
            <a:pPr marL="0" indent="0">
              <a:spcBef>
                <a:spcPts val="0"/>
              </a:spcBef>
              <a:buNone/>
            </a:pPr>
            <a:endParaRPr lang="en-US" dirty="0"/>
          </a:p>
          <a:p>
            <a:pPr marL="0" indent="0">
              <a:spcBef>
                <a:spcPts val="0"/>
              </a:spcBef>
              <a:buNone/>
            </a:pPr>
            <a:endParaRPr lang="en-US" sz="2000" dirty="0"/>
          </a:p>
          <a:p>
            <a:pPr marL="0" indent="0">
              <a:spcBef>
                <a:spcPts val="0"/>
              </a:spcBef>
              <a:buNone/>
            </a:pPr>
            <a:r>
              <a:rPr lang="en-US" sz="2000" dirty="0"/>
              <a:t>Sliding along each other (transforming)</a:t>
            </a:r>
          </a:p>
          <a:p>
            <a:pPr marL="0" indent="0">
              <a:spcBef>
                <a:spcPts val="0"/>
              </a:spcBef>
              <a:buNone/>
            </a:pPr>
            <a:endParaRPr lang="en-US" dirty="0"/>
          </a:p>
          <a:p>
            <a:endParaRPr lang="en-US" dirty="0"/>
          </a:p>
        </p:txBody>
      </p:sp>
      <p:sp>
        <p:nvSpPr>
          <p:cNvPr id="7" name="Content Placeholder 2">
            <a:extLst>
              <a:ext uri="{FF2B5EF4-FFF2-40B4-BE49-F238E27FC236}">
                <a16:creationId xmlns:a16="http://schemas.microsoft.com/office/drawing/2014/main" id="{B264B58B-AF2F-471E-A1CF-51B037AC98D8}"/>
              </a:ext>
            </a:extLst>
          </p:cNvPr>
          <p:cNvSpPr txBox="1">
            <a:spLocks/>
          </p:cNvSpPr>
          <p:nvPr/>
        </p:nvSpPr>
        <p:spPr>
          <a:xfrm>
            <a:off x="5965913" y="1609118"/>
            <a:ext cx="2905200" cy="139210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t>A single plate can have all three things going on along different edges!</a:t>
            </a:r>
          </a:p>
        </p:txBody>
      </p:sp>
      <p:pic>
        <p:nvPicPr>
          <p:cNvPr id="11" name="Picture 10">
            <a:extLst>
              <a:ext uri="{FF2B5EF4-FFF2-40B4-BE49-F238E27FC236}">
                <a16:creationId xmlns:a16="http://schemas.microsoft.com/office/drawing/2014/main" id="{710FE421-DCCD-4BC8-8DEA-C16EA3FE42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5913" y="3157220"/>
            <a:ext cx="2933087" cy="2023333"/>
          </a:xfrm>
          <a:prstGeom prst="rect">
            <a:avLst/>
          </a:prstGeom>
        </p:spPr>
      </p:pic>
      <p:sp>
        <p:nvSpPr>
          <p:cNvPr id="9" name="Content Placeholder 2">
            <a:extLst>
              <a:ext uri="{FF2B5EF4-FFF2-40B4-BE49-F238E27FC236}">
                <a16:creationId xmlns:a16="http://schemas.microsoft.com/office/drawing/2014/main" id="{028BD6C6-DB5B-4DFC-8AFF-461C7546CEB1}"/>
              </a:ext>
            </a:extLst>
          </p:cNvPr>
          <p:cNvSpPr txBox="1">
            <a:spLocks/>
          </p:cNvSpPr>
          <p:nvPr/>
        </p:nvSpPr>
        <p:spPr>
          <a:xfrm>
            <a:off x="6619756" y="4168886"/>
            <a:ext cx="812700" cy="560925"/>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Nazca Plate</a:t>
            </a:r>
          </a:p>
        </p:txBody>
      </p:sp>
      <p:pic>
        <p:nvPicPr>
          <p:cNvPr id="12" name="Picture 11" descr="A picture containing text&#10;&#10;Description automatically generated">
            <a:extLst>
              <a:ext uri="{FF2B5EF4-FFF2-40B4-BE49-F238E27FC236}">
                <a16:creationId xmlns:a16="http://schemas.microsoft.com/office/drawing/2014/main" id="{ECC1A768-957F-443D-8BAF-DF54573BB4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2537" y="1637551"/>
            <a:ext cx="2101472" cy="1260883"/>
          </a:xfrm>
          <a:prstGeom prst="rect">
            <a:avLst/>
          </a:prstGeom>
        </p:spPr>
      </p:pic>
      <p:pic>
        <p:nvPicPr>
          <p:cNvPr id="14" name="Picture 13" descr="A picture containing text, vector graphics&#10;&#10;Description automatically generated">
            <a:extLst>
              <a:ext uri="{FF2B5EF4-FFF2-40B4-BE49-F238E27FC236}">
                <a16:creationId xmlns:a16="http://schemas.microsoft.com/office/drawing/2014/main" id="{77C9B3DE-BCD5-40B1-B05E-C44FFCBC31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72537" y="3157220"/>
            <a:ext cx="2101473" cy="1282589"/>
          </a:xfrm>
          <a:prstGeom prst="rect">
            <a:avLst/>
          </a:prstGeom>
        </p:spPr>
      </p:pic>
      <p:pic>
        <p:nvPicPr>
          <p:cNvPr id="16" name="Picture 15" descr="Chart&#10;&#10;Description automatically generated">
            <a:extLst>
              <a:ext uri="{FF2B5EF4-FFF2-40B4-BE49-F238E27FC236}">
                <a16:creationId xmlns:a16="http://schemas.microsoft.com/office/drawing/2014/main" id="{5F0E175B-EDF5-43A9-B43A-973CB0EFA6A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72537" y="4698595"/>
            <a:ext cx="2101472" cy="1183261"/>
          </a:xfrm>
          <a:prstGeom prst="rect">
            <a:avLst/>
          </a:prstGeom>
        </p:spPr>
      </p:pic>
    </p:spTree>
    <p:extLst>
      <p:ext uri="{BB962C8B-B14F-4D97-AF65-F5344CB8AC3E}">
        <p14:creationId xmlns:p14="http://schemas.microsoft.com/office/powerpoint/2010/main" val="4199355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0E0121-5B18-4111-AEDC-CC8B6DCDE2F2}"/>
              </a:ext>
            </a:extLst>
          </p:cNvPr>
          <p:cNvSpPr txBox="1">
            <a:spLocks/>
          </p:cNvSpPr>
          <p:nvPr/>
        </p:nvSpPr>
        <p:spPr>
          <a:xfrm>
            <a:off x="238125" y="919368"/>
            <a:ext cx="8434275" cy="547098"/>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Let’s turn this idea into a second model statement: </a:t>
            </a:r>
          </a:p>
        </p:txBody>
      </p:sp>
      <p:sp>
        <p:nvSpPr>
          <p:cNvPr id="5" name="Content Placeholder 2">
            <a:extLst>
              <a:ext uri="{FF2B5EF4-FFF2-40B4-BE49-F238E27FC236}">
                <a16:creationId xmlns:a16="http://schemas.microsoft.com/office/drawing/2014/main" id="{83B63A20-00B2-42B5-A782-EBEECD385305}"/>
              </a:ext>
            </a:extLst>
          </p:cNvPr>
          <p:cNvSpPr txBox="1">
            <a:spLocks/>
          </p:cNvSpPr>
          <p:nvPr/>
        </p:nvSpPr>
        <p:spPr>
          <a:xfrm>
            <a:off x="1574648" y="2246602"/>
            <a:ext cx="5617800" cy="15119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300" dirty="0">
                <a:solidFill>
                  <a:srgbClr val="00B0F0"/>
                </a:solidFill>
              </a:rPr>
              <a:t>[Place your students model idea here]</a:t>
            </a:r>
          </a:p>
          <a:p>
            <a:pPr>
              <a:lnSpc>
                <a:spcPct val="100000"/>
              </a:lnSpc>
              <a:spcBef>
                <a:spcPts val="0"/>
              </a:spcBef>
            </a:pPr>
            <a:endParaRPr lang="en-US" sz="2100" dirty="0"/>
          </a:p>
        </p:txBody>
      </p:sp>
      <p:sp>
        <p:nvSpPr>
          <p:cNvPr id="2" name="TextBox 1">
            <a:extLst>
              <a:ext uri="{FF2B5EF4-FFF2-40B4-BE49-F238E27FC236}">
                <a16:creationId xmlns:a16="http://schemas.microsoft.com/office/drawing/2014/main" id="{11D7A33E-F06D-564E-9B20-5EA2EA22611E}"/>
              </a:ext>
            </a:extLst>
          </p:cNvPr>
          <p:cNvSpPr txBox="1"/>
          <p:nvPr/>
        </p:nvSpPr>
        <p:spPr>
          <a:xfrm>
            <a:off x="1769748" y="4538677"/>
            <a:ext cx="5617800" cy="954107"/>
          </a:xfrm>
          <a:prstGeom prst="rect">
            <a:avLst/>
          </a:prstGeom>
          <a:noFill/>
        </p:spPr>
        <p:txBody>
          <a:bodyPr wrap="square" rtlCol="0">
            <a:spAutoFit/>
          </a:bodyPr>
          <a:lstStyle/>
          <a:p>
            <a:r>
              <a:rPr lang="en-US" sz="2800" dirty="0"/>
              <a:t>Add this to the model tracking section on your doodle sheet. </a:t>
            </a:r>
          </a:p>
        </p:txBody>
      </p:sp>
      <p:pic>
        <p:nvPicPr>
          <p:cNvPr id="6" name="Picture 5">
            <a:extLst>
              <a:ext uri="{FF2B5EF4-FFF2-40B4-BE49-F238E27FC236}">
                <a16:creationId xmlns:a16="http://schemas.microsoft.com/office/drawing/2014/main" id="{A717C9C2-1F55-449A-9220-75207C374B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7124" y="4601740"/>
            <a:ext cx="1052624" cy="891044"/>
          </a:xfrm>
          <a:prstGeom prst="rect">
            <a:avLst/>
          </a:prstGeom>
        </p:spPr>
      </p:pic>
    </p:spTree>
    <p:extLst>
      <p:ext uri="{BB962C8B-B14F-4D97-AF65-F5344CB8AC3E}">
        <p14:creationId xmlns:p14="http://schemas.microsoft.com/office/powerpoint/2010/main" val="1518763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0C95AC-1919-6149-8E4F-A9C8FB3F2A55}"/>
              </a:ext>
            </a:extLst>
          </p:cNvPr>
          <p:cNvGrpSpPr/>
          <p:nvPr/>
        </p:nvGrpSpPr>
        <p:grpSpPr>
          <a:xfrm>
            <a:off x="88313" y="1506783"/>
            <a:ext cx="6141663" cy="4527102"/>
            <a:chOff x="88313" y="1506783"/>
            <a:chExt cx="6141663" cy="4527102"/>
          </a:xfrm>
        </p:grpSpPr>
        <p:pic>
          <p:nvPicPr>
            <p:cNvPr id="15" name="Picture 14" descr="Map&#10;&#10;Description automatically generated">
              <a:extLst>
                <a:ext uri="{FF2B5EF4-FFF2-40B4-BE49-F238E27FC236}">
                  <a16:creationId xmlns:a16="http://schemas.microsoft.com/office/drawing/2014/main" id="{30FC030C-7A8C-47F9-AC00-2C930B419F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313" y="1506783"/>
              <a:ext cx="6141663" cy="4527102"/>
            </a:xfrm>
            <a:prstGeom prst="rect">
              <a:avLst/>
            </a:prstGeom>
          </p:spPr>
        </p:pic>
        <p:sp>
          <p:nvSpPr>
            <p:cNvPr id="4" name="TextBox 3">
              <a:extLst>
                <a:ext uri="{FF2B5EF4-FFF2-40B4-BE49-F238E27FC236}">
                  <a16:creationId xmlns:a16="http://schemas.microsoft.com/office/drawing/2014/main" id="{28956F7E-4E7E-9C4D-9A84-56232799E627}"/>
                </a:ext>
              </a:extLst>
            </p:cNvPr>
            <p:cNvSpPr txBox="1"/>
            <p:nvPr/>
          </p:nvSpPr>
          <p:spPr>
            <a:xfrm>
              <a:off x="5273458" y="1710318"/>
              <a:ext cx="724599" cy="243742"/>
            </a:xfrm>
            <a:prstGeom prst="rect">
              <a:avLst/>
            </a:prstGeom>
            <a:solidFill>
              <a:schemeClr val="bg1"/>
            </a:solidFill>
          </p:spPr>
          <p:txBody>
            <a:bodyPr wrap="square" rtlCol="0">
              <a:spAutoFit/>
            </a:bodyPr>
            <a:lstStyle/>
            <a:p>
              <a:endParaRPr lang="en-US" sz="1100" dirty="0"/>
            </a:p>
          </p:txBody>
        </p:sp>
      </p:grpSp>
      <p:sp>
        <p:nvSpPr>
          <p:cNvPr id="3" name="Title 1">
            <a:extLst>
              <a:ext uri="{FF2B5EF4-FFF2-40B4-BE49-F238E27FC236}">
                <a16:creationId xmlns:a16="http://schemas.microsoft.com/office/drawing/2014/main" id="{0F0E0121-5B18-4111-AEDC-CC8B6DCDE2F2}"/>
              </a:ext>
            </a:extLst>
          </p:cNvPr>
          <p:cNvSpPr txBox="1">
            <a:spLocks/>
          </p:cNvSpPr>
          <p:nvPr/>
        </p:nvSpPr>
        <p:spPr>
          <a:xfrm>
            <a:off x="238125" y="350729"/>
            <a:ext cx="8434275" cy="9420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2400" dirty="0"/>
              <a:t>Let’s examine handout 02 which has labels along each plate boundary indicating the type of boundary.</a:t>
            </a:r>
          </a:p>
        </p:txBody>
      </p:sp>
      <p:sp>
        <p:nvSpPr>
          <p:cNvPr id="5" name="Content Placeholder 2">
            <a:extLst>
              <a:ext uri="{FF2B5EF4-FFF2-40B4-BE49-F238E27FC236}">
                <a16:creationId xmlns:a16="http://schemas.microsoft.com/office/drawing/2014/main" id="{D64A6445-51F7-4B4A-BA9B-0E4C39A896AB}"/>
              </a:ext>
            </a:extLst>
          </p:cNvPr>
          <p:cNvSpPr txBox="1">
            <a:spLocks/>
          </p:cNvSpPr>
          <p:nvPr/>
        </p:nvSpPr>
        <p:spPr>
          <a:xfrm>
            <a:off x="6463800" y="1672650"/>
            <a:ext cx="2591887" cy="4640467"/>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2400" dirty="0"/>
              <a:t>Diverging boundaries are red and you can see arrows indicating the speed of the spreading in centimeters per year.</a:t>
            </a:r>
          </a:p>
          <a:p>
            <a:pPr marL="0" indent="0">
              <a:lnSpc>
                <a:spcPct val="120000"/>
              </a:lnSpc>
              <a:spcBef>
                <a:spcPts val="0"/>
              </a:spcBef>
              <a:buNone/>
            </a:pPr>
            <a:endParaRPr lang="en-US" sz="2400" dirty="0"/>
          </a:p>
          <a:p>
            <a:pPr marL="0" indent="0">
              <a:lnSpc>
                <a:spcPct val="120000"/>
              </a:lnSpc>
              <a:spcBef>
                <a:spcPts val="0"/>
              </a:spcBef>
              <a:buNone/>
            </a:pPr>
            <a:endParaRPr lang="en-US" sz="2400" dirty="0"/>
          </a:p>
          <a:p>
            <a:pPr marL="0" indent="0">
              <a:lnSpc>
                <a:spcPct val="120000"/>
              </a:lnSpc>
              <a:spcBef>
                <a:spcPts val="0"/>
              </a:spcBef>
              <a:buNone/>
            </a:pPr>
            <a:r>
              <a:rPr lang="en-US" sz="2400" dirty="0"/>
              <a:t>Converging boundaries have round marks along them.</a:t>
            </a:r>
          </a:p>
          <a:p>
            <a:pPr marL="0" indent="0">
              <a:lnSpc>
                <a:spcPct val="120000"/>
              </a:lnSpc>
              <a:spcBef>
                <a:spcPts val="0"/>
              </a:spcBef>
              <a:buNone/>
            </a:pPr>
            <a:endParaRPr lang="en-US" sz="2400" dirty="0"/>
          </a:p>
          <a:p>
            <a:pPr marL="0" indent="0">
              <a:lnSpc>
                <a:spcPct val="120000"/>
              </a:lnSpc>
              <a:spcBef>
                <a:spcPts val="0"/>
              </a:spcBef>
              <a:buNone/>
            </a:pPr>
            <a:endParaRPr lang="en-US" sz="2400" dirty="0"/>
          </a:p>
          <a:p>
            <a:pPr marL="0" indent="0">
              <a:lnSpc>
                <a:spcPct val="120000"/>
              </a:lnSpc>
              <a:spcBef>
                <a:spcPts val="0"/>
              </a:spcBef>
              <a:buNone/>
            </a:pPr>
            <a:endParaRPr lang="en-US" sz="2400" dirty="0"/>
          </a:p>
          <a:p>
            <a:pPr marL="0" indent="0">
              <a:lnSpc>
                <a:spcPct val="120000"/>
              </a:lnSpc>
              <a:spcBef>
                <a:spcPts val="0"/>
              </a:spcBef>
              <a:buNone/>
            </a:pPr>
            <a:r>
              <a:rPr lang="en-US" sz="2400" dirty="0"/>
              <a:t>Transforming boundaries have an arrow (or two) along the plate edge.</a:t>
            </a:r>
          </a:p>
        </p:txBody>
      </p:sp>
      <p:cxnSp>
        <p:nvCxnSpPr>
          <p:cNvPr id="7" name="Straight Arrow Connector 6">
            <a:extLst>
              <a:ext uri="{FF2B5EF4-FFF2-40B4-BE49-F238E27FC236}">
                <a16:creationId xmlns:a16="http://schemas.microsoft.com/office/drawing/2014/main" id="{611E0FAA-CF7A-4517-B752-42D9C09352CF}"/>
              </a:ext>
            </a:extLst>
          </p:cNvPr>
          <p:cNvCxnSpPr>
            <a:cxnSpLocks/>
          </p:cNvCxnSpPr>
          <p:nvPr/>
        </p:nvCxnSpPr>
        <p:spPr>
          <a:xfrm flipH="1">
            <a:off x="5160723" y="1954060"/>
            <a:ext cx="1303077" cy="30215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21E20DC-6AAA-49E3-B054-9B0A78A3C1C2}"/>
              </a:ext>
            </a:extLst>
          </p:cNvPr>
          <p:cNvCxnSpPr>
            <a:cxnSpLocks/>
          </p:cNvCxnSpPr>
          <p:nvPr/>
        </p:nvCxnSpPr>
        <p:spPr>
          <a:xfrm flipH="1">
            <a:off x="5583600" y="3770334"/>
            <a:ext cx="880200" cy="16430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D8FBD2F-030C-454B-9138-22BB4D8920CB}"/>
              </a:ext>
            </a:extLst>
          </p:cNvPr>
          <p:cNvCxnSpPr>
            <a:cxnSpLocks/>
          </p:cNvCxnSpPr>
          <p:nvPr/>
        </p:nvCxnSpPr>
        <p:spPr>
          <a:xfrm flipH="1">
            <a:off x="5273458" y="5185350"/>
            <a:ext cx="1190342" cy="5640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0368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759AC-552F-A545-80D1-9B72FF063FD3}"/>
              </a:ext>
            </a:extLst>
          </p:cNvPr>
          <p:cNvSpPr>
            <a:spLocks noGrp="1"/>
          </p:cNvSpPr>
          <p:nvPr>
            <p:ph type="title"/>
          </p:nvPr>
        </p:nvSpPr>
        <p:spPr>
          <a:xfrm>
            <a:off x="628650" y="928212"/>
            <a:ext cx="7886700" cy="2158084"/>
          </a:xfrm>
        </p:spPr>
        <p:txBody>
          <a:bodyPr>
            <a:normAutofit/>
          </a:bodyPr>
          <a:lstStyle/>
          <a:p>
            <a:r>
              <a:rPr lang="en-US" dirty="0"/>
              <a:t>To help us answer our 3 questions, let’s look for a relationship between the TYPE of plate boundary and where NEW OCEANIC CRUST is forming.</a:t>
            </a:r>
          </a:p>
        </p:txBody>
      </p:sp>
    </p:spTree>
    <p:extLst>
      <p:ext uri="{BB962C8B-B14F-4D97-AF65-F5344CB8AC3E}">
        <p14:creationId xmlns:p14="http://schemas.microsoft.com/office/powerpoint/2010/main" val="30169102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0E0121-5B18-4111-AEDC-CC8B6DCDE2F2}"/>
              </a:ext>
            </a:extLst>
          </p:cNvPr>
          <p:cNvSpPr txBox="1">
            <a:spLocks/>
          </p:cNvSpPr>
          <p:nvPr/>
        </p:nvSpPr>
        <p:spPr>
          <a:xfrm>
            <a:off x="177634" y="435467"/>
            <a:ext cx="8434275" cy="6992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t>Each person will get a highlighter.</a:t>
            </a:r>
          </a:p>
        </p:txBody>
      </p:sp>
      <p:sp>
        <p:nvSpPr>
          <p:cNvPr id="5" name="Content Placeholder 2">
            <a:extLst>
              <a:ext uri="{FF2B5EF4-FFF2-40B4-BE49-F238E27FC236}">
                <a16:creationId xmlns:a16="http://schemas.microsoft.com/office/drawing/2014/main" id="{D64A6445-51F7-4B4A-BA9B-0E4C39A896AB}"/>
              </a:ext>
            </a:extLst>
          </p:cNvPr>
          <p:cNvSpPr txBox="1">
            <a:spLocks/>
          </p:cNvSpPr>
          <p:nvPr/>
        </p:nvSpPr>
        <p:spPr>
          <a:xfrm>
            <a:off x="4102885" y="1444475"/>
            <a:ext cx="4067315" cy="141480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100" u="sng" dirty="0"/>
              <a:t>Instructions:</a:t>
            </a:r>
          </a:p>
          <a:p>
            <a:pPr marL="0" indent="0">
              <a:lnSpc>
                <a:spcPct val="100000"/>
              </a:lnSpc>
              <a:spcBef>
                <a:spcPts val="0"/>
              </a:spcBef>
              <a:buNone/>
            </a:pPr>
            <a:r>
              <a:rPr lang="en-US" sz="2100" b="1" dirty="0"/>
              <a:t>On the plate boundary map, highlight the areas which have new/young oceanic crust.</a:t>
            </a:r>
          </a:p>
        </p:txBody>
      </p:sp>
      <p:sp>
        <p:nvSpPr>
          <p:cNvPr id="10" name="Content Placeholder 2">
            <a:extLst>
              <a:ext uri="{FF2B5EF4-FFF2-40B4-BE49-F238E27FC236}">
                <a16:creationId xmlns:a16="http://schemas.microsoft.com/office/drawing/2014/main" id="{D34DEB00-1899-4CC8-B990-72704446D95F}"/>
              </a:ext>
            </a:extLst>
          </p:cNvPr>
          <p:cNvSpPr txBox="1">
            <a:spLocks/>
          </p:cNvSpPr>
          <p:nvPr/>
        </p:nvSpPr>
        <p:spPr>
          <a:xfrm>
            <a:off x="5404438" y="5745617"/>
            <a:ext cx="2948287" cy="10833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100" dirty="0"/>
              <a:t>Use this map to help you find the new/young crust (shown in red).</a:t>
            </a:r>
          </a:p>
        </p:txBody>
      </p:sp>
      <p:sp>
        <p:nvSpPr>
          <p:cNvPr id="12" name="Content Placeholder 2">
            <a:extLst>
              <a:ext uri="{FF2B5EF4-FFF2-40B4-BE49-F238E27FC236}">
                <a16:creationId xmlns:a16="http://schemas.microsoft.com/office/drawing/2014/main" id="{1B027FC5-EBF1-47EC-BE0B-825542D85152}"/>
              </a:ext>
            </a:extLst>
          </p:cNvPr>
          <p:cNvSpPr txBox="1">
            <a:spLocks/>
          </p:cNvSpPr>
          <p:nvPr/>
        </p:nvSpPr>
        <p:spPr>
          <a:xfrm>
            <a:off x="177634" y="4234956"/>
            <a:ext cx="3864760" cy="7019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dirty="0"/>
              <a:t>Add </a:t>
            </a:r>
            <a:r>
              <a:rPr lang="en-US" sz="2000" dirty="0">
                <a:highlight>
                  <a:srgbClr val="FFFF00"/>
                </a:highlight>
              </a:rPr>
              <a:t>___</a:t>
            </a:r>
            <a:r>
              <a:rPr lang="en-US" sz="2000" dirty="0"/>
              <a:t> = new oceanic crust (somewhere on the map)</a:t>
            </a:r>
          </a:p>
        </p:txBody>
      </p:sp>
      <p:grpSp>
        <p:nvGrpSpPr>
          <p:cNvPr id="4" name="Group 3">
            <a:extLst>
              <a:ext uri="{FF2B5EF4-FFF2-40B4-BE49-F238E27FC236}">
                <a16:creationId xmlns:a16="http://schemas.microsoft.com/office/drawing/2014/main" id="{8924F5A5-C819-0B4B-A00D-64589F10DEFA}"/>
              </a:ext>
            </a:extLst>
          </p:cNvPr>
          <p:cNvGrpSpPr/>
          <p:nvPr/>
        </p:nvGrpSpPr>
        <p:grpSpPr>
          <a:xfrm>
            <a:off x="177634" y="1397705"/>
            <a:ext cx="3849138" cy="2837251"/>
            <a:chOff x="177634" y="1397705"/>
            <a:chExt cx="3849138" cy="2837251"/>
          </a:xfrm>
        </p:grpSpPr>
        <p:pic>
          <p:nvPicPr>
            <p:cNvPr id="6" name="Picture 5" descr="Map&#10;&#10;Description automatically generated">
              <a:extLst>
                <a:ext uri="{FF2B5EF4-FFF2-40B4-BE49-F238E27FC236}">
                  <a16:creationId xmlns:a16="http://schemas.microsoft.com/office/drawing/2014/main" id="{FF4D81CC-00B6-4712-8D10-00D4289959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7634" y="1397705"/>
              <a:ext cx="3849138" cy="2837251"/>
            </a:xfrm>
            <a:prstGeom prst="rect">
              <a:avLst/>
            </a:prstGeom>
          </p:spPr>
        </p:pic>
        <p:sp>
          <p:nvSpPr>
            <p:cNvPr id="2" name="Rectangle 1">
              <a:extLst>
                <a:ext uri="{FF2B5EF4-FFF2-40B4-BE49-F238E27FC236}">
                  <a16:creationId xmlns:a16="http://schemas.microsoft.com/office/drawing/2014/main" id="{DC7AFE03-DD7B-3741-B825-5F70331013F3}"/>
                </a:ext>
              </a:extLst>
            </p:cNvPr>
            <p:cNvSpPr/>
            <p:nvPr/>
          </p:nvSpPr>
          <p:spPr>
            <a:xfrm>
              <a:off x="3446770" y="1536246"/>
              <a:ext cx="412039" cy="1567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AA582737-3DE6-EE49-9160-7976639AB5C6}"/>
              </a:ext>
            </a:extLst>
          </p:cNvPr>
          <p:cNvGrpSpPr/>
          <p:nvPr/>
        </p:nvGrpSpPr>
        <p:grpSpPr>
          <a:xfrm>
            <a:off x="4946202" y="2908366"/>
            <a:ext cx="3864760" cy="2837251"/>
            <a:chOff x="4946202" y="2908366"/>
            <a:chExt cx="3864760" cy="2837251"/>
          </a:xfrm>
        </p:grpSpPr>
        <p:pic>
          <p:nvPicPr>
            <p:cNvPr id="8" name="Picture 7" descr="A picture containing diagram&#10;&#10;Description automatically generated">
              <a:extLst>
                <a:ext uri="{FF2B5EF4-FFF2-40B4-BE49-F238E27FC236}">
                  <a16:creationId xmlns:a16="http://schemas.microsoft.com/office/drawing/2014/main" id="{340004FB-0A96-49F4-81C0-B0F7C43680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46202" y="2908366"/>
              <a:ext cx="3864760" cy="2837251"/>
            </a:xfrm>
            <a:prstGeom prst="rect">
              <a:avLst/>
            </a:prstGeom>
          </p:spPr>
        </p:pic>
        <p:sp>
          <p:nvSpPr>
            <p:cNvPr id="11" name="Rectangle 10">
              <a:extLst>
                <a:ext uri="{FF2B5EF4-FFF2-40B4-BE49-F238E27FC236}">
                  <a16:creationId xmlns:a16="http://schemas.microsoft.com/office/drawing/2014/main" id="{979FB091-57E8-064C-9FB7-E50AB1B556D2}"/>
                </a:ext>
              </a:extLst>
            </p:cNvPr>
            <p:cNvSpPr/>
            <p:nvPr/>
          </p:nvSpPr>
          <p:spPr>
            <a:xfrm>
              <a:off x="8170200" y="3033543"/>
              <a:ext cx="489209" cy="1567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998406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A50513-D1AC-4CF7-B980-D65A32E131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82900" y="4481994"/>
            <a:ext cx="1052624" cy="891044"/>
          </a:xfrm>
          <a:prstGeom prst="rect">
            <a:avLst/>
          </a:prstGeom>
        </p:spPr>
      </p:pic>
      <p:sp>
        <p:nvSpPr>
          <p:cNvPr id="5" name="Content Placeholder 2">
            <a:extLst>
              <a:ext uri="{FF2B5EF4-FFF2-40B4-BE49-F238E27FC236}">
                <a16:creationId xmlns:a16="http://schemas.microsoft.com/office/drawing/2014/main" id="{83B63A20-00B2-42B5-A782-EBEECD385305}"/>
              </a:ext>
            </a:extLst>
          </p:cNvPr>
          <p:cNvSpPr txBox="1">
            <a:spLocks/>
          </p:cNvSpPr>
          <p:nvPr/>
        </p:nvSpPr>
        <p:spPr>
          <a:xfrm>
            <a:off x="382672" y="1708047"/>
            <a:ext cx="3660878" cy="3219469"/>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US" sz="2200" dirty="0"/>
              <a:t>What do you notice now?</a:t>
            </a:r>
          </a:p>
          <a:p>
            <a:pPr marL="0" indent="0">
              <a:lnSpc>
                <a:spcPct val="110000"/>
              </a:lnSpc>
              <a:spcBef>
                <a:spcPts val="0"/>
              </a:spcBef>
              <a:buNone/>
            </a:pPr>
            <a:endParaRPr lang="en-US" sz="2200" dirty="0"/>
          </a:p>
          <a:p>
            <a:pPr>
              <a:lnSpc>
                <a:spcPct val="110000"/>
              </a:lnSpc>
              <a:spcBef>
                <a:spcPts val="0"/>
              </a:spcBef>
            </a:pPr>
            <a:r>
              <a:rPr lang="en-US" sz="2200" dirty="0"/>
              <a:t>Is there a relationship between the type of plate boundary and the location of new crust?</a:t>
            </a:r>
          </a:p>
          <a:p>
            <a:pPr>
              <a:lnSpc>
                <a:spcPct val="110000"/>
              </a:lnSpc>
              <a:spcBef>
                <a:spcPts val="0"/>
              </a:spcBef>
            </a:pPr>
            <a:r>
              <a:rPr lang="en-US" sz="2200" dirty="0"/>
              <a:t>If so, what is the relationship?</a:t>
            </a:r>
          </a:p>
          <a:p>
            <a:pPr marL="0" indent="0">
              <a:lnSpc>
                <a:spcPct val="110000"/>
              </a:lnSpc>
              <a:spcBef>
                <a:spcPts val="0"/>
              </a:spcBef>
              <a:buNone/>
            </a:pPr>
            <a:endParaRPr lang="en-US" sz="2200" dirty="0"/>
          </a:p>
          <a:p>
            <a:pPr marL="0" indent="0">
              <a:lnSpc>
                <a:spcPct val="110000"/>
              </a:lnSpc>
              <a:spcBef>
                <a:spcPts val="0"/>
              </a:spcBef>
              <a:buNone/>
            </a:pPr>
            <a:r>
              <a:rPr lang="en-US" sz="2200" dirty="0"/>
              <a:t>Write your answers in </a:t>
            </a:r>
            <a:r>
              <a:rPr lang="en-US" sz="2200" b="1" dirty="0"/>
              <a:t>Doodle Box E</a:t>
            </a:r>
            <a:r>
              <a:rPr lang="en-US" sz="2200" dirty="0"/>
              <a:t>.</a:t>
            </a:r>
          </a:p>
          <a:p>
            <a:pPr>
              <a:lnSpc>
                <a:spcPct val="100000"/>
              </a:lnSpc>
              <a:spcBef>
                <a:spcPts val="0"/>
              </a:spcBef>
            </a:pPr>
            <a:endParaRPr lang="en-US" sz="2100" dirty="0"/>
          </a:p>
        </p:txBody>
      </p:sp>
      <p:grpSp>
        <p:nvGrpSpPr>
          <p:cNvPr id="4" name="Group 3">
            <a:extLst>
              <a:ext uri="{FF2B5EF4-FFF2-40B4-BE49-F238E27FC236}">
                <a16:creationId xmlns:a16="http://schemas.microsoft.com/office/drawing/2014/main" id="{8F1DC50B-E5AB-214B-B611-FBC5AEAF1C4C}"/>
              </a:ext>
            </a:extLst>
          </p:cNvPr>
          <p:cNvGrpSpPr/>
          <p:nvPr/>
        </p:nvGrpSpPr>
        <p:grpSpPr>
          <a:xfrm>
            <a:off x="3904211" y="1385602"/>
            <a:ext cx="5106882" cy="3764351"/>
            <a:chOff x="3904211" y="1385602"/>
            <a:chExt cx="5106882" cy="3764351"/>
          </a:xfrm>
        </p:grpSpPr>
        <p:pic>
          <p:nvPicPr>
            <p:cNvPr id="3" name="Picture 2" descr="Map&#10;&#10;Description automatically generated">
              <a:extLst>
                <a:ext uri="{FF2B5EF4-FFF2-40B4-BE49-F238E27FC236}">
                  <a16:creationId xmlns:a16="http://schemas.microsoft.com/office/drawing/2014/main" id="{0DCAEFEF-74F2-41A2-B7EB-644FC6B373E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04211" y="1385602"/>
              <a:ext cx="5106882" cy="3764351"/>
            </a:xfrm>
            <a:prstGeom prst="rect">
              <a:avLst/>
            </a:prstGeom>
          </p:spPr>
        </p:pic>
        <p:sp>
          <p:nvSpPr>
            <p:cNvPr id="2" name="Rectangle 1">
              <a:extLst>
                <a:ext uri="{FF2B5EF4-FFF2-40B4-BE49-F238E27FC236}">
                  <a16:creationId xmlns:a16="http://schemas.microsoft.com/office/drawing/2014/main" id="{E775A3AC-F2DD-4C47-89CB-6797730204DD}"/>
                </a:ext>
              </a:extLst>
            </p:cNvPr>
            <p:cNvSpPr/>
            <p:nvPr/>
          </p:nvSpPr>
          <p:spPr>
            <a:xfrm>
              <a:off x="8120743" y="1551337"/>
              <a:ext cx="716416" cy="18573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40823587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6BCEE72-B7B5-427F-AA2A-959F482E7DDA}"/>
              </a:ext>
            </a:extLst>
          </p:cNvPr>
          <p:cNvSpPr txBox="1">
            <a:spLocks/>
          </p:cNvSpPr>
          <p:nvPr/>
        </p:nvSpPr>
        <p:spPr>
          <a:xfrm>
            <a:off x="247067" y="450937"/>
            <a:ext cx="8320736" cy="151564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t>Share out.</a:t>
            </a:r>
          </a:p>
          <a:p>
            <a:pPr marL="0" indent="0">
              <a:lnSpc>
                <a:spcPct val="100000"/>
              </a:lnSpc>
              <a:spcBef>
                <a:spcPts val="0"/>
              </a:spcBef>
              <a:buNone/>
            </a:pPr>
            <a:endParaRPr lang="en-US" sz="2400" dirty="0"/>
          </a:p>
          <a:p>
            <a:pPr marL="0" indent="0">
              <a:lnSpc>
                <a:spcPct val="100000"/>
              </a:lnSpc>
              <a:spcBef>
                <a:spcPts val="0"/>
              </a:spcBef>
              <a:buNone/>
            </a:pPr>
            <a:r>
              <a:rPr lang="en-US" sz="2400" dirty="0"/>
              <a:t>I’ll try to capture some things.</a:t>
            </a:r>
          </a:p>
          <a:p>
            <a:pPr marL="0" indent="0">
              <a:lnSpc>
                <a:spcPct val="100000"/>
              </a:lnSpc>
              <a:spcBef>
                <a:spcPts val="0"/>
              </a:spcBef>
              <a:buNone/>
            </a:pPr>
            <a:r>
              <a:rPr lang="en-US" sz="2400" dirty="0"/>
              <a:t>Add new things to your list.</a:t>
            </a:r>
          </a:p>
          <a:p>
            <a:pPr>
              <a:lnSpc>
                <a:spcPct val="100000"/>
              </a:lnSpc>
              <a:spcBef>
                <a:spcPts val="0"/>
              </a:spcBef>
            </a:pPr>
            <a:endParaRPr lang="en-US" sz="2100" dirty="0"/>
          </a:p>
        </p:txBody>
      </p:sp>
      <p:pic>
        <p:nvPicPr>
          <p:cNvPr id="5" name="Picture 4">
            <a:extLst>
              <a:ext uri="{FF2B5EF4-FFF2-40B4-BE49-F238E27FC236}">
                <a16:creationId xmlns:a16="http://schemas.microsoft.com/office/drawing/2014/main" id="{982EC3E6-9E43-4AF6-9177-BFA4F3BADB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10806" y="305410"/>
            <a:ext cx="903441" cy="655969"/>
          </a:xfrm>
          <a:prstGeom prst="rect">
            <a:avLst/>
          </a:prstGeom>
        </p:spPr>
      </p:pic>
      <p:grpSp>
        <p:nvGrpSpPr>
          <p:cNvPr id="4" name="Group 3">
            <a:extLst>
              <a:ext uri="{FF2B5EF4-FFF2-40B4-BE49-F238E27FC236}">
                <a16:creationId xmlns:a16="http://schemas.microsoft.com/office/drawing/2014/main" id="{76227DCC-E63B-304B-A5DA-32E444355EF9}"/>
              </a:ext>
            </a:extLst>
          </p:cNvPr>
          <p:cNvGrpSpPr/>
          <p:nvPr/>
        </p:nvGrpSpPr>
        <p:grpSpPr>
          <a:xfrm>
            <a:off x="52707" y="2112113"/>
            <a:ext cx="4475746" cy="3299132"/>
            <a:chOff x="52707" y="2112113"/>
            <a:chExt cx="4475746" cy="3299132"/>
          </a:xfrm>
        </p:grpSpPr>
        <p:pic>
          <p:nvPicPr>
            <p:cNvPr id="3" name="Picture 2" descr="Map&#10;&#10;Description automatically generated">
              <a:extLst>
                <a:ext uri="{FF2B5EF4-FFF2-40B4-BE49-F238E27FC236}">
                  <a16:creationId xmlns:a16="http://schemas.microsoft.com/office/drawing/2014/main" id="{51ABFF54-35A5-4337-ACDE-A4E8331204A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707" y="2112113"/>
              <a:ext cx="4475746" cy="3299132"/>
            </a:xfrm>
            <a:prstGeom prst="rect">
              <a:avLst/>
            </a:prstGeom>
          </p:spPr>
        </p:pic>
        <p:sp>
          <p:nvSpPr>
            <p:cNvPr id="2" name="Rectangle 1">
              <a:extLst>
                <a:ext uri="{FF2B5EF4-FFF2-40B4-BE49-F238E27FC236}">
                  <a16:creationId xmlns:a16="http://schemas.microsoft.com/office/drawing/2014/main" id="{3B778C01-3C8D-6545-AF5C-4D66CCB60FA5}"/>
                </a:ext>
              </a:extLst>
            </p:cNvPr>
            <p:cNvSpPr/>
            <p:nvPr/>
          </p:nvSpPr>
          <p:spPr>
            <a:xfrm>
              <a:off x="3824288" y="2262188"/>
              <a:ext cx="519112" cy="13335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6D244A44-743D-6E40-8D0B-D4511578C673}"/>
              </a:ext>
            </a:extLst>
          </p:cNvPr>
          <p:cNvGrpSpPr/>
          <p:nvPr/>
        </p:nvGrpSpPr>
        <p:grpSpPr>
          <a:xfrm>
            <a:off x="4528453" y="2112113"/>
            <a:ext cx="4493911" cy="3299132"/>
            <a:chOff x="4528453" y="2112113"/>
            <a:chExt cx="4493911" cy="3299132"/>
          </a:xfrm>
        </p:grpSpPr>
        <p:pic>
          <p:nvPicPr>
            <p:cNvPr id="7" name="Picture 6" descr="A picture containing diagram&#10;&#10;Description automatically generated">
              <a:extLst>
                <a:ext uri="{FF2B5EF4-FFF2-40B4-BE49-F238E27FC236}">
                  <a16:creationId xmlns:a16="http://schemas.microsoft.com/office/drawing/2014/main" id="{4B7341FA-4449-4119-A6C2-CA349CA78A2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28453" y="2112113"/>
              <a:ext cx="4493911" cy="3299132"/>
            </a:xfrm>
            <a:prstGeom prst="rect">
              <a:avLst/>
            </a:prstGeom>
          </p:spPr>
        </p:pic>
        <p:sp>
          <p:nvSpPr>
            <p:cNvPr id="8" name="Rectangle 7">
              <a:extLst>
                <a:ext uri="{FF2B5EF4-FFF2-40B4-BE49-F238E27FC236}">
                  <a16:creationId xmlns:a16="http://schemas.microsoft.com/office/drawing/2014/main" id="{DEE41BDE-329C-A34A-8F38-1D97A298B694}"/>
                </a:ext>
              </a:extLst>
            </p:cNvPr>
            <p:cNvSpPr/>
            <p:nvPr/>
          </p:nvSpPr>
          <p:spPr>
            <a:xfrm>
              <a:off x="8215313" y="2262188"/>
              <a:ext cx="603833" cy="13335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801867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50" y="543740"/>
            <a:ext cx="7886700" cy="1197378"/>
          </a:xfrm>
        </p:spPr>
        <p:txBody>
          <a:bodyPr>
            <a:normAutofit/>
          </a:bodyPr>
          <a:lstStyle/>
          <a:p>
            <a:r>
              <a:rPr lang="en-US" dirty="0"/>
              <a:t>What is happening at diverging plate boundaries that is creating the new oceanic crust?</a:t>
            </a:r>
          </a:p>
        </p:txBody>
      </p:sp>
      <p:sp>
        <p:nvSpPr>
          <p:cNvPr id="3" name="Content Placeholder 2">
            <a:extLst>
              <a:ext uri="{FF2B5EF4-FFF2-40B4-BE49-F238E27FC236}">
                <a16:creationId xmlns:a16="http://schemas.microsoft.com/office/drawing/2014/main" id="{A97CBAA3-4A11-4676-B0DB-8895176F6672}"/>
              </a:ext>
            </a:extLst>
          </p:cNvPr>
          <p:cNvSpPr>
            <a:spLocks noGrp="1"/>
          </p:cNvSpPr>
          <p:nvPr>
            <p:ph idx="1"/>
          </p:nvPr>
        </p:nvSpPr>
        <p:spPr>
          <a:xfrm>
            <a:off x="628650" y="2002051"/>
            <a:ext cx="7886700" cy="3770867"/>
          </a:xfrm>
        </p:spPr>
        <p:txBody>
          <a:bodyPr>
            <a:normAutofit/>
          </a:bodyPr>
          <a:lstStyle/>
          <a:p>
            <a:pPr>
              <a:spcBef>
                <a:spcPts val="0"/>
              </a:spcBef>
            </a:pPr>
            <a:r>
              <a:rPr lang="en-US" sz="2800" dirty="0"/>
              <a:t>To answer this question, we need more data.</a:t>
            </a:r>
          </a:p>
          <a:p>
            <a:pPr>
              <a:spcBef>
                <a:spcPts val="0"/>
              </a:spcBef>
            </a:pPr>
            <a:r>
              <a:rPr lang="en-US" sz="2800" dirty="0"/>
              <a:t>We need to observe what is happening in those areas.</a:t>
            </a:r>
          </a:p>
          <a:p>
            <a:pPr>
              <a:spcBef>
                <a:spcPts val="0"/>
              </a:spcBef>
            </a:pPr>
            <a:endParaRPr lang="en-US" sz="2800" dirty="0"/>
          </a:p>
          <a:p>
            <a:pPr>
              <a:spcBef>
                <a:spcPts val="0"/>
              </a:spcBef>
            </a:pPr>
            <a:r>
              <a:rPr lang="en-US" sz="2800" dirty="0"/>
              <a:t>We need a deep-sea submersible and some cameras!</a:t>
            </a:r>
          </a:p>
          <a:p>
            <a:pPr marL="0" indent="0">
              <a:spcBef>
                <a:spcPts val="0"/>
              </a:spcBef>
              <a:buNone/>
            </a:pPr>
            <a:endParaRPr lang="en-US" dirty="0"/>
          </a:p>
          <a:p>
            <a:endParaRPr lang="en-US" dirty="0"/>
          </a:p>
        </p:txBody>
      </p:sp>
    </p:spTree>
    <p:extLst>
      <p:ext uri="{BB962C8B-B14F-4D97-AF65-F5344CB8AC3E}">
        <p14:creationId xmlns:p14="http://schemas.microsoft.com/office/powerpoint/2010/main" val="36574687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9520F27B-5DF2-4E4F-AE5A-203769D575B8}"/>
              </a:ext>
            </a:extLst>
          </p:cNvPr>
          <p:cNvSpPr>
            <a:spLocks noGrp="1"/>
          </p:cNvSpPr>
          <p:nvPr>
            <p:ph idx="1"/>
          </p:nvPr>
        </p:nvSpPr>
        <p:spPr>
          <a:xfrm>
            <a:off x="1177446" y="4446741"/>
            <a:ext cx="7337903" cy="1703540"/>
          </a:xfrm>
        </p:spPr>
        <p:txBody>
          <a:bodyPr>
            <a:normAutofit/>
          </a:bodyPr>
          <a:lstStyle/>
          <a:p>
            <a:pPr marL="0" indent="0">
              <a:spcBef>
                <a:spcPts val="0"/>
              </a:spcBef>
              <a:buNone/>
            </a:pPr>
            <a:r>
              <a:rPr lang="en-US" sz="2400" dirty="0"/>
              <a:t>Along diverging boundaries, there are a lot of vents in the crust with very hot water and gases rising up. </a:t>
            </a:r>
          </a:p>
          <a:p>
            <a:pPr marL="0" indent="0">
              <a:spcBef>
                <a:spcPts val="0"/>
              </a:spcBef>
              <a:buNone/>
            </a:pPr>
            <a:endParaRPr lang="en-US" sz="2400" dirty="0"/>
          </a:p>
          <a:p>
            <a:pPr marL="0" indent="0">
              <a:spcBef>
                <a:spcPts val="0"/>
              </a:spcBef>
              <a:buNone/>
            </a:pPr>
            <a:r>
              <a:rPr lang="en-US" sz="2400" dirty="0"/>
              <a:t>Think about what that might mean.</a:t>
            </a:r>
          </a:p>
          <a:p>
            <a:pPr marL="0" indent="0">
              <a:buNone/>
            </a:pPr>
            <a:endParaRPr lang="en-US" dirty="0"/>
          </a:p>
          <a:p>
            <a:endParaRPr lang="en-US" dirty="0"/>
          </a:p>
        </p:txBody>
      </p:sp>
      <p:pic>
        <p:nvPicPr>
          <p:cNvPr id="4" name="Picture 3">
            <a:extLst>
              <a:ext uri="{FF2B5EF4-FFF2-40B4-BE49-F238E27FC236}">
                <a16:creationId xmlns:a16="http://schemas.microsoft.com/office/drawing/2014/main" id="{7413C802-B943-4E8A-80C3-1E566A673A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3272" y="823616"/>
            <a:ext cx="4335049" cy="3251287"/>
          </a:xfrm>
          <a:prstGeom prst="rect">
            <a:avLst/>
          </a:prstGeom>
        </p:spPr>
      </p:pic>
      <p:pic>
        <p:nvPicPr>
          <p:cNvPr id="11" name="Picture 10" descr="Map&#10;&#10;Description automatically generated">
            <a:extLst>
              <a:ext uri="{FF2B5EF4-FFF2-40B4-BE49-F238E27FC236}">
                <a16:creationId xmlns:a16="http://schemas.microsoft.com/office/drawing/2014/main" id="{B609060C-A594-4CE6-B334-8EAA7A1036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3623" y="1656187"/>
            <a:ext cx="3812390" cy="1903499"/>
          </a:xfrm>
          <a:prstGeom prst="rect">
            <a:avLst/>
          </a:prstGeom>
        </p:spPr>
      </p:pic>
      <p:pic>
        <p:nvPicPr>
          <p:cNvPr id="6" name="Picture 5">
            <a:extLst>
              <a:ext uri="{FF2B5EF4-FFF2-40B4-BE49-F238E27FC236}">
                <a16:creationId xmlns:a16="http://schemas.microsoft.com/office/drawing/2014/main" id="{4AD391BA-0D31-4245-A050-409CA81BD69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2325" y="4961958"/>
            <a:ext cx="1035121" cy="891043"/>
          </a:xfrm>
          <a:prstGeom prst="rect">
            <a:avLst/>
          </a:prstGeom>
        </p:spPr>
      </p:pic>
    </p:spTree>
    <p:extLst>
      <p:ext uri="{BB962C8B-B14F-4D97-AF65-F5344CB8AC3E}">
        <p14:creationId xmlns:p14="http://schemas.microsoft.com/office/powerpoint/2010/main" val="4184903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776ACB-7968-48BF-95D8-0752AE88009A}"/>
              </a:ext>
            </a:extLst>
          </p:cNvPr>
          <p:cNvSpPr txBox="1">
            <a:spLocks/>
          </p:cNvSpPr>
          <p:nvPr/>
        </p:nvSpPr>
        <p:spPr>
          <a:xfrm>
            <a:off x="1735109" y="5181914"/>
            <a:ext cx="6215400" cy="10220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dirty="0"/>
              <a:t>We also find a lot of rocks like this, shaped like pillows. </a:t>
            </a:r>
          </a:p>
          <a:p>
            <a:endParaRPr lang="en-US" sz="2100" dirty="0"/>
          </a:p>
        </p:txBody>
      </p:sp>
      <p:pic>
        <p:nvPicPr>
          <p:cNvPr id="5" name="Picture 4" descr="A group of rocks&#10;&#10;Description automatically generated with low confidence">
            <a:extLst>
              <a:ext uri="{FF2B5EF4-FFF2-40B4-BE49-F238E27FC236}">
                <a16:creationId xmlns:a16="http://schemas.microsoft.com/office/drawing/2014/main" id="{A8AF3108-78F6-4947-AE77-8E24A44813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5109" y="1164281"/>
            <a:ext cx="6056080" cy="3769499"/>
          </a:xfrm>
          <a:prstGeom prst="rect">
            <a:avLst/>
          </a:prstGeom>
        </p:spPr>
      </p:pic>
    </p:spTree>
    <p:extLst>
      <p:ext uri="{BB962C8B-B14F-4D97-AF65-F5344CB8AC3E}">
        <p14:creationId xmlns:p14="http://schemas.microsoft.com/office/powerpoint/2010/main" val="843523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C5BDA4-FE1A-4147-998D-5FCA99E2465F}"/>
              </a:ext>
            </a:extLst>
          </p:cNvPr>
          <p:cNvSpPr>
            <a:spLocks noGrp="1"/>
          </p:cNvSpPr>
          <p:nvPr>
            <p:ph type="title"/>
          </p:nvPr>
        </p:nvSpPr>
        <p:spPr/>
        <p:txBody>
          <a:bodyPr/>
          <a:lstStyle/>
          <a:p>
            <a:r>
              <a:rPr lang="en-US" dirty="0"/>
              <a:t>Phenomenon - Question - Model</a:t>
            </a:r>
          </a:p>
        </p:txBody>
      </p:sp>
      <p:sp>
        <p:nvSpPr>
          <p:cNvPr id="6" name="Text Placeholder 5">
            <a:extLst>
              <a:ext uri="{FF2B5EF4-FFF2-40B4-BE49-F238E27FC236}">
                <a16:creationId xmlns:a16="http://schemas.microsoft.com/office/drawing/2014/main" id="{B835D33B-CB5E-C34C-A3F8-6822E6C54836}"/>
              </a:ext>
            </a:extLst>
          </p:cNvPr>
          <p:cNvSpPr>
            <a:spLocks noGrp="1"/>
          </p:cNvSpPr>
          <p:nvPr>
            <p:ph type="body" sz="quarter" idx="10"/>
          </p:nvPr>
        </p:nvSpPr>
        <p:spPr>
          <a:xfrm>
            <a:off x="200722" y="628132"/>
            <a:ext cx="8819857" cy="5360432"/>
          </a:xfrm>
        </p:spPr>
        <p:txBody>
          <a:bodyPr/>
          <a:lstStyle/>
          <a:p>
            <a:pPr lvl="0">
              <a:lnSpc>
                <a:spcPct val="120000"/>
              </a:lnSpc>
              <a:buClr>
                <a:schemeClr val="dk1"/>
              </a:buClr>
              <a:buSzPct val="100000"/>
            </a:pPr>
            <a:r>
              <a:rPr lang="en-US" b="1" dirty="0">
                <a:ea typeface="Arial"/>
                <a:cs typeface="Arial"/>
                <a:sym typeface="Arial"/>
              </a:rPr>
              <a:t>Phenomenon: Over time the surface of the Earth has gained land masses and the age of the crust is not uniform across the surface of the Earth. </a:t>
            </a:r>
            <a:endParaRPr lang="en-US" dirty="0">
              <a:ea typeface="Arial"/>
              <a:cs typeface="Arial"/>
              <a:sym typeface="Arial"/>
            </a:endParaRPr>
          </a:p>
          <a:p>
            <a:pPr lvl="0">
              <a:lnSpc>
                <a:spcPct val="120000"/>
              </a:lnSpc>
              <a:buClr>
                <a:schemeClr val="dk1"/>
              </a:buClr>
              <a:buSzPct val="100000"/>
            </a:pPr>
            <a:endParaRPr lang="en-US" b="1" dirty="0">
              <a:ea typeface="Arial"/>
              <a:cs typeface="Arial"/>
              <a:sym typeface="Arial"/>
            </a:endParaRPr>
          </a:p>
          <a:p>
            <a:pPr lvl="0">
              <a:lnSpc>
                <a:spcPct val="120000"/>
              </a:lnSpc>
              <a:buClr>
                <a:schemeClr val="dk1"/>
              </a:buClr>
              <a:buSzPct val="100000"/>
            </a:pPr>
            <a:r>
              <a:rPr lang="en-US" b="1" dirty="0">
                <a:ea typeface="Arial"/>
                <a:cs typeface="Arial"/>
                <a:sym typeface="Arial"/>
              </a:rPr>
              <a:t>Question: How did the continents form? </a:t>
            </a:r>
            <a:endParaRPr lang="en-US" dirty="0">
              <a:ea typeface="Arial"/>
              <a:cs typeface="Arial"/>
              <a:sym typeface="Arial"/>
            </a:endParaRPr>
          </a:p>
          <a:p>
            <a:pPr lvl="0">
              <a:spcBef>
                <a:spcPts val="322"/>
              </a:spcBef>
              <a:buClr>
                <a:schemeClr val="dk1"/>
              </a:buClr>
              <a:buSzPct val="100000"/>
            </a:pPr>
            <a:endParaRPr lang="en-US" dirty="0">
              <a:ea typeface="Arial"/>
              <a:cs typeface="Arial"/>
              <a:sym typeface="Arial"/>
            </a:endParaRPr>
          </a:p>
          <a:p>
            <a:pPr lvl="0">
              <a:spcBef>
                <a:spcPts val="322"/>
              </a:spcBef>
              <a:buClr>
                <a:schemeClr val="dk1"/>
              </a:buClr>
              <a:buSzPct val="100000"/>
            </a:pPr>
            <a:r>
              <a:rPr lang="en-US" b="1" dirty="0">
                <a:ea typeface="Arial"/>
                <a:cs typeface="Arial"/>
                <a:sym typeface="Arial"/>
              </a:rPr>
              <a:t>Model: </a:t>
            </a:r>
          </a:p>
          <a:p>
            <a:pPr marL="342900" lvl="0" indent="-342900">
              <a:buFont typeface="+mj-lt"/>
              <a:buAutoNum type="arabicPeriod"/>
            </a:pPr>
            <a:r>
              <a:rPr lang="en-US" dirty="0"/>
              <a:t>Earth’s crust is broken into big chunks called plates. </a:t>
            </a:r>
          </a:p>
          <a:p>
            <a:pPr marL="342900" indent="-342900">
              <a:buFont typeface="+mj-lt"/>
              <a:buAutoNum type="arabicPeriod"/>
            </a:pPr>
            <a:r>
              <a:rPr lang="en-US" dirty="0"/>
              <a:t>Plates can be moving away from each other (diverging), toward each other (converging), or sliding along each other (transforming).</a:t>
            </a:r>
          </a:p>
          <a:p>
            <a:pPr marL="342900" indent="-342900">
              <a:buFont typeface="+mj-lt"/>
              <a:buAutoNum type="arabicPeriod"/>
            </a:pPr>
            <a:r>
              <a:rPr lang="en-US" dirty="0"/>
              <a:t> New oceanic crust forms at diverging plate boundaries. As oceanic plates diverge, magma from the mantle flows up, cools, forms new oceanic crust, and fills in the gap </a:t>
            </a:r>
          </a:p>
          <a:p>
            <a:pPr marL="342900" indent="-342900">
              <a:buFont typeface="+mj-lt"/>
              <a:buAutoNum type="arabicPeriod"/>
            </a:pPr>
            <a:r>
              <a:rPr lang="en-US" dirty="0"/>
              <a:t>On average, oceanic crust is more dense than continental crust so when they converge the more dense plate (oceanic) subducts, or slides beneath, the less dense plate </a:t>
            </a:r>
          </a:p>
          <a:p>
            <a:pPr marL="342900" indent="-342900">
              <a:buFont typeface="+mj-lt"/>
              <a:buAutoNum type="arabicPeriod"/>
            </a:pPr>
            <a:r>
              <a:rPr lang="en-US" dirty="0"/>
              <a:t>Over Earth’s surface, the amount of new crust forming must be in balance with the amount of old crust being subducted back into the mantle. </a:t>
            </a:r>
          </a:p>
          <a:p>
            <a:pPr marL="342900" indent="-342900">
              <a:buFont typeface="+mj-lt"/>
              <a:buAutoNum type="arabicPeriod"/>
            </a:pPr>
            <a:r>
              <a:rPr lang="en-US" dirty="0"/>
              <a:t>New continental crust forms along converging boundaries where one plate subducts under another one. The action of subduction produces low-density magma which can rise to the surface and form new continental crust: volcanic islands, mountain ranges, and granite formations.</a:t>
            </a:r>
          </a:p>
          <a:p>
            <a:pPr marL="342900" indent="-342900">
              <a:buFont typeface="+mj-lt"/>
              <a:buAutoNum type="arabicPeriod"/>
            </a:pPr>
            <a:r>
              <a:rPr lang="en-US" dirty="0"/>
              <a:t>Once low-density rock (continental crust) forms on Earth’s surface, it can’t sink again. It is stuck on the surface because of its density. </a:t>
            </a:r>
          </a:p>
          <a:p>
            <a:pPr marL="342900" indent="-342900">
              <a:buFont typeface="+mj-lt"/>
              <a:buAutoNum type="arabicPeriod"/>
            </a:pPr>
            <a:r>
              <a:rPr lang="en-US" dirty="0"/>
              <a:t>The total amount of continental crust on Earth slowly increases over time.</a:t>
            </a:r>
          </a:p>
          <a:p>
            <a:pPr marL="342900" indent="-342900">
              <a:buFont typeface="+mj-lt"/>
              <a:buAutoNum type="arabicPeriod"/>
            </a:pPr>
            <a:r>
              <a:rPr lang="en-US" dirty="0"/>
              <a:t>Converging plates can cause continental crust (such as islands) to accumulate into larger and larger land masses (continents and supercontinents). New diverging boundaries can cause existing land masses to break apart.</a:t>
            </a:r>
          </a:p>
          <a:p>
            <a:endParaRPr lang="en-US" dirty="0"/>
          </a:p>
          <a:p>
            <a:endParaRPr lang="en-US" dirty="0"/>
          </a:p>
          <a:p>
            <a:endParaRPr lang="en-US" dirty="0"/>
          </a:p>
        </p:txBody>
      </p:sp>
    </p:spTree>
    <p:extLst>
      <p:ext uri="{BB962C8B-B14F-4D97-AF65-F5344CB8AC3E}">
        <p14:creationId xmlns:p14="http://schemas.microsoft.com/office/powerpoint/2010/main" val="311460373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1C88D-B040-BF42-A13E-4C646BF9D520}"/>
              </a:ext>
            </a:extLst>
          </p:cNvPr>
          <p:cNvSpPr>
            <a:spLocks noGrp="1"/>
          </p:cNvSpPr>
          <p:nvPr>
            <p:ph type="title"/>
          </p:nvPr>
        </p:nvSpPr>
        <p:spPr/>
        <p:txBody>
          <a:bodyPr/>
          <a:lstStyle/>
          <a:p>
            <a:r>
              <a:rPr lang="en-US" dirty="0"/>
              <a:t>Check out this video of lava flows underwater</a:t>
            </a:r>
          </a:p>
        </p:txBody>
      </p:sp>
      <p:pic>
        <p:nvPicPr>
          <p:cNvPr id="3" name="Picture 2">
            <a:extLst>
              <a:ext uri="{FF2B5EF4-FFF2-40B4-BE49-F238E27FC236}">
                <a16:creationId xmlns:a16="http://schemas.microsoft.com/office/drawing/2014/main" id="{E63C44D3-1150-404E-84B9-7E570BB0FC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7728" y="1442527"/>
            <a:ext cx="6058984" cy="4580370"/>
          </a:xfrm>
          <a:prstGeom prst="rect">
            <a:avLst/>
          </a:prstGeom>
        </p:spPr>
      </p:pic>
    </p:spTree>
    <p:extLst>
      <p:ext uri="{BB962C8B-B14F-4D97-AF65-F5344CB8AC3E}">
        <p14:creationId xmlns:p14="http://schemas.microsoft.com/office/powerpoint/2010/main" val="23935321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776ACB-7968-48BF-95D8-0752AE88009A}"/>
              </a:ext>
            </a:extLst>
          </p:cNvPr>
          <p:cNvSpPr txBox="1">
            <a:spLocks/>
          </p:cNvSpPr>
          <p:nvPr/>
        </p:nvSpPr>
        <p:spPr>
          <a:xfrm>
            <a:off x="713984" y="469634"/>
            <a:ext cx="7415408" cy="97677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dirty="0"/>
              <a:t>Those forming rocks we just saw look suspiciously familiar….</a:t>
            </a:r>
          </a:p>
          <a:p>
            <a:endParaRPr lang="en-US" sz="2100" dirty="0"/>
          </a:p>
        </p:txBody>
      </p:sp>
      <p:sp>
        <p:nvSpPr>
          <p:cNvPr id="4" name="Content Placeholder 2">
            <a:extLst>
              <a:ext uri="{FF2B5EF4-FFF2-40B4-BE49-F238E27FC236}">
                <a16:creationId xmlns:a16="http://schemas.microsoft.com/office/drawing/2014/main" id="{A5044848-71EC-40D4-BB5F-17811DB211D3}"/>
              </a:ext>
            </a:extLst>
          </p:cNvPr>
          <p:cNvSpPr txBox="1">
            <a:spLocks/>
          </p:cNvSpPr>
          <p:nvPr/>
        </p:nvSpPr>
        <p:spPr>
          <a:xfrm>
            <a:off x="1379642" y="5585572"/>
            <a:ext cx="6084092" cy="5108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This is called pillow lava.</a:t>
            </a:r>
          </a:p>
          <a:p>
            <a:pPr algn="ctr"/>
            <a:endParaRPr lang="en-US" sz="2100" dirty="0"/>
          </a:p>
        </p:txBody>
      </p:sp>
      <p:pic>
        <p:nvPicPr>
          <p:cNvPr id="5" name="Picture 4" descr="A group of rocks&#10;&#10;Description automatically generated with low confidence">
            <a:extLst>
              <a:ext uri="{FF2B5EF4-FFF2-40B4-BE49-F238E27FC236}">
                <a16:creationId xmlns:a16="http://schemas.microsoft.com/office/drawing/2014/main" id="{B7665A36-E785-41F5-B836-B605F4554B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22583" y="1631242"/>
            <a:ext cx="6056080" cy="3769499"/>
          </a:xfrm>
          <a:prstGeom prst="rect">
            <a:avLst/>
          </a:prstGeom>
        </p:spPr>
      </p:pic>
    </p:spTree>
    <p:extLst>
      <p:ext uri="{BB962C8B-B14F-4D97-AF65-F5344CB8AC3E}">
        <p14:creationId xmlns:p14="http://schemas.microsoft.com/office/powerpoint/2010/main" val="2209465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50" y="919368"/>
            <a:ext cx="7886700" cy="1460577"/>
          </a:xfrm>
        </p:spPr>
        <p:txBody>
          <a:bodyPr>
            <a:normAutofit/>
          </a:bodyPr>
          <a:lstStyle/>
          <a:p>
            <a:r>
              <a:rPr lang="en-US" dirty="0"/>
              <a:t>Back to our question…</a:t>
            </a:r>
            <a:br>
              <a:rPr lang="en-US" dirty="0"/>
            </a:br>
            <a:r>
              <a:rPr lang="en-US" dirty="0"/>
              <a:t>What is happening at diverging plate boundaries that is creating the new crust?</a:t>
            </a:r>
          </a:p>
        </p:txBody>
      </p:sp>
      <p:sp>
        <p:nvSpPr>
          <p:cNvPr id="3" name="Content Placeholder 2">
            <a:extLst>
              <a:ext uri="{FF2B5EF4-FFF2-40B4-BE49-F238E27FC236}">
                <a16:creationId xmlns:a16="http://schemas.microsoft.com/office/drawing/2014/main" id="{A97CBAA3-4A11-4676-B0DB-8895176F6672}"/>
              </a:ext>
            </a:extLst>
          </p:cNvPr>
          <p:cNvSpPr>
            <a:spLocks noGrp="1"/>
          </p:cNvSpPr>
          <p:nvPr>
            <p:ph idx="1"/>
          </p:nvPr>
        </p:nvSpPr>
        <p:spPr>
          <a:xfrm>
            <a:off x="586539" y="2502830"/>
            <a:ext cx="7886700" cy="2908414"/>
          </a:xfrm>
        </p:spPr>
        <p:txBody>
          <a:bodyPr>
            <a:normAutofit/>
          </a:bodyPr>
          <a:lstStyle/>
          <a:p>
            <a:pPr>
              <a:spcBef>
                <a:spcPts val="0"/>
              </a:spcBef>
            </a:pPr>
            <a:r>
              <a:rPr lang="en-US" sz="2800" dirty="0"/>
              <a:t>Any thoughts on this based on what we just saw? Write some ideas in </a:t>
            </a:r>
            <a:r>
              <a:rPr lang="en-US" sz="2800" b="1" dirty="0"/>
              <a:t>Doodle Box F </a:t>
            </a:r>
          </a:p>
          <a:p>
            <a:pPr>
              <a:spcBef>
                <a:spcPts val="0"/>
              </a:spcBef>
            </a:pPr>
            <a:r>
              <a:rPr lang="en-US" sz="2800" dirty="0"/>
              <a:t>(leave some space because you’ll be adding to this later) </a:t>
            </a:r>
          </a:p>
          <a:p>
            <a:pPr marL="0" indent="0">
              <a:buNone/>
            </a:pPr>
            <a:endParaRPr lang="en-US" sz="2800" dirty="0"/>
          </a:p>
          <a:p>
            <a:endParaRPr lang="en-US" dirty="0"/>
          </a:p>
        </p:txBody>
      </p:sp>
      <p:pic>
        <p:nvPicPr>
          <p:cNvPr id="4" name="Picture 3">
            <a:extLst>
              <a:ext uri="{FF2B5EF4-FFF2-40B4-BE49-F238E27FC236}">
                <a16:creationId xmlns:a16="http://schemas.microsoft.com/office/drawing/2014/main" id="{AA45E8CF-05F8-4BF2-8062-613A59178E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36494" y="2882081"/>
            <a:ext cx="646097" cy="546919"/>
          </a:xfrm>
          <a:prstGeom prst="rect">
            <a:avLst/>
          </a:prstGeom>
        </p:spPr>
      </p:pic>
    </p:spTree>
    <p:extLst>
      <p:ext uri="{BB962C8B-B14F-4D97-AF65-F5344CB8AC3E}">
        <p14:creationId xmlns:p14="http://schemas.microsoft.com/office/powerpoint/2010/main" val="14615322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3B63A20-00B2-42B5-A782-EBEECD385305}"/>
              </a:ext>
            </a:extLst>
          </p:cNvPr>
          <p:cNvSpPr txBox="1">
            <a:spLocks/>
          </p:cNvSpPr>
          <p:nvPr/>
        </p:nvSpPr>
        <p:spPr>
          <a:xfrm>
            <a:off x="901874" y="711047"/>
            <a:ext cx="8112452" cy="12088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t>In </a:t>
            </a:r>
            <a:r>
              <a:rPr lang="en-US" sz="2400" b="1" dirty="0"/>
              <a:t>Doodle Box F</a:t>
            </a:r>
            <a:r>
              <a:rPr lang="en-US" sz="2400" dirty="0"/>
              <a:t>, sketch a side view of a diverging boundary. </a:t>
            </a:r>
          </a:p>
          <a:p>
            <a:pPr>
              <a:lnSpc>
                <a:spcPct val="100000"/>
              </a:lnSpc>
              <a:spcBef>
                <a:spcPts val="0"/>
              </a:spcBef>
            </a:pPr>
            <a:r>
              <a:rPr lang="en-US" sz="2400" dirty="0"/>
              <a:t>Add the label “new crust” where appropriate.</a:t>
            </a:r>
          </a:p>
        </p:txBody>
      </p:sp>
      <p:sp>
        <p:nvSpPr>
          <p:cNvPr id="7" name="Content Placeholder 2">
            <a:extLst>
              <a:ext uri="{FF2B5EF4-FFF2-40B4-BE49-F238E27FC236}">
                <a16:creationId xmlns:a16="http://schemas.microsoft.com/office/drawing/2014/main" id="{6CD0A5FA-D413-49BE-9A5D-74DA9F51170D}"/>
              </a:ext>
            </a:extLst>
          </p:cNvPr>
          <p:cNvSpPr txBox="1">
            <a:spLocks/>
          </p:cNvSpPr>
          <p:nvPr/>
        </p:nvSpPr>
        <p:spPr>
          <a:xfrm>
            <a:off x="1147524" y="4884403"/>
            <a:ext cx="3757810" cy="6017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t>Diverging Plate Boundary</a:t>
            </a:r>
          </a:p>
        </p:txBody>
      </p:sp>
      <p:sp>
        <p:nvSpPr>
          <p:cNvPr id="3" name="TextBox 2">
            <a:extLst>
              <a:ext uri="{FF2B5EF4-FFF2-40B4-BE49-F238E27FC236}">
                <a16:creationId xmlns:a16="http://schemas.microsoft.com/office/drawing/2014/main" id="{84B379A9-6B95-4A47-A50F-0F79D02987C8}"/>
              </a:ext>
            </a:extLst>
          </p:cNvPr>
          <p:cNvSpPr txBox="1"/>
          <p:nvPr/>
        </p:nvSpPr>
        <p:spPr>
          <a:xfrm>
            <a:off x="6431887" y="1919885"/>
            <a:ext cx="2450690" cy="4608954"/>
          </a:xfrm>
          <a:prstGeom prst="rect">
            <a:avLst/>
          </a:prstGeom>
          <a:noFill/>
        </p:spPr>
        <p:txBody>
          <a:bodyPr wrap="square" rtlCol="0">
            <a:spAutoFit/>
          </a:bodyPr>
          <a:lstStyle/>
          <a:p>
            <a:r>
              <a:rPr lang="en-US" sz="2000" b="1" dirty="0"/>
              <a:t>What is happening at diverging boundaries that is creating the new crust?</a:t>
            </a:r>
          </a:p>
          <a:p>
            <a:endParaRPr lang="en-US" sz="2000" b="1" dirty="0"/>
          </a:p>
          <a:p>
            <a:r>
              <a:rPr lang="en-US" sz="2000" dirty="0"/>
              <a:t>Then in </a:t>
            </a:r>
            <a:r>
              <a:rPr lang="en-US" sz="2000" b="1" dirty="0"/>
              <a:t>Doodle Box F</a:t>
            </a:r>
            <a:r>
              <a:rPr lang="en-US" sz="2000" dirty="0"/>
              <a:t> write 1-2 sentences that answer the question. We will use these to come up with a model statement.</a:t>
            </a:r>
          </a:p>
          <a:p>
            <a:endParaRPr lang="en-US" sz="1350" dirty="0"/>
          </a:p>
        </p:txBody>
      </p:sp>
      <p:pic>
        <p:nvPicPr>
          <p:cNvPr id="4" name="Picture 3">
            <a:extLst>
              <a:ext uri="{FF2B5EF4-FFF2-40B4-BE49-F238E27FC236}">
                <a16:creationId xmlns:a16="http://schemas.microsoft.com/office/drawing/2014/main" id="{03846B67-8978-470C-8A5D-F729A3BB4FFD}"/>
              </a:ext>
            </a:extLst>
          </p:cNvPr>
          <p:cNvPicPr>
            <a:picLocks noChangeAspect="1"/>
          </p:cNvPicPr>
          <p:nvPr/>
        </p:nvPicPr>
        <p:blipFill>
          <a:blip r:embed="rId3"/>
          <a:stretch>
            <a:fillRect/>
          </a:stretch>
        </p:blipFill>
        <p:spPr>
          <a:xfrm>
            <a:off x="261423" y="3004952"/>
            <a:ext cx="5530013" cy="1605173"/>
          </a:xfrm>
          <a:prstGeom prst="rect">
            <a:avLst/>
          </a:prstGeom>
        </p:spPr>
      </p:pic>
      <p:pic>
        <p:nvPicPr>
          <p:cNvPr id="6" name="Picture 5">
            <a:extLst>
              <a:ext uri="{FF2B5EF4-FFF2-40B4-BE49-F238E27FC236}">
                <a16:creationId xmlns:a16="http://schemas.microsoft.com/office/drawing/2014/main" id="{89CFB2CC-3CFB-4BFF-AB7C-A7B76B1CDC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6657" y="511723"/>
            <a:ext cx="745506" cy="631069"/>
          </a:xfrm>
          <a:prstGeom prst="rect">
            <a:avLst/>
          </a:prstGeom>
        </p:spPr>
      </p:pic>
      <p:pic>
        <p:nvPicPr>
          <p:cNvPr id="8" name="Picture 7">
            <a:extLst>
              <a:ext uri="{FF2B5EF4-FFF2-40B4-BE49-F238E27FC236}">
                <a16:creationId xmlns:a16="http://schemas.microsoft.com/office/drawing/2014/main" id="{6F204A7D-397C-4503-ADE4-42BEEBA2603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22479" y="3492177"/>
            <a:ext cx="755317" cy="639374"/>
          </a:xfrm>
          <a:prstGeom prst="rect">
            <a:avLst/>
          </a:prstGeom>
        </p:spPr>
      </p:pic>
      <p:cxnSp>
        <p:nvCxnSpPr>
          <p:cNvPr id="9" name="Straight Arrow Connector 8">
            <a:extLst>
              <a:ext uri="{FF2B5EF4-FFF2-40B4-BE49-F238E27FC236}">
                <a16:creationId xmlns:a16="http://schemas.microsoft.com/office/drawing/2014/main" id="{4B60BF43-D5B8-E543-859D-33B5527AFFA9}"/>
              </a:ext>
            </a:extLst>
          </p:cNvPr>
          <p:cNvCxnSpPr>
            <a:cxnSpLocks/>
          </p:cNvCxnSpPr>
          <p:nvPr/>
        </p:nvCxnSpPr>
        <p:spPr>
          <a:xfrm>
            <a:off x="3836276" y="2753710"/>
            <a:ext cx="127175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0ED78340-7718-EA45-8D13-BA329EB2F774}"/>
              </a:ext>
            </a:extLst>
          </p:cNvPr>
          <p:cNvCxnSpPr>
            <a:cxnSpLocks/>
          </p:cNvCxnSpPr>
          <p:nvPr/>
        </p:nvCxnSpPr>
        <p:spPr>
          <a:xfrm flipH="1">
            <a:off x="901874" y="2753710"/>
            <a:ext cx="127175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47085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864296" y="430853"/>
            <a:ext cx="7651054" cy="1017882"/>
          </a:xfrm>
        </p:spPr>
        <p:txBody>
          <a:bodyPr>
            <a:normAutofit fontScale="90000"/>
          </a:bodyPr>
          <a:lstStyle/>
          <a:p>
            <a:pPr>
              <a:lnSpc>
                <a:spcPct val="100000"/>
              </a:lnSpc>
              <a:spcBef>
                <a:spcPts val="0"/>
              </a:spcBef>
            </a:pPr>
            <a:r>
              <a:rPr lang="en-US" sz="2700" b="1" dirty="0"/>
              <a:t>Share some ideas (What is happening at diverging boundaries that is creating the new crust?)</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628650" y="1448735"/>
            <a:ext cx="7886700" cy="4714070"/>
          </a:xfrm>
        </p:spPr>
        <p:txBody>
          <a:bodyPr>
            <a:normAutofit/>
          </a:bodyPr>
          <a:lstStyle/>
          <a:p>
            <a:endParaRPr lang="en-US" dirty="0"/>
          </a:p>
        </p:txBody>
      </p:sp>
      <p:pic>
        <p:nvPicPr>
          <p:cNvPr id="4" name="Picture 3">
            <a:extLst>
              <a:ext uri="{FF2B5EF4-FFF2-40B4-BE49-F238E27FC236}">
                <a16:creationId xmlns:a16="http://schemas.microsoft.com/office/drawing/2014/main" id="{43D9F7D1-B221-4A90-9A4F-174E413044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208" y="662400"/>
            <a:ext cx="764088" cy="554788"/>
          </a:xfrm>
          <a:prstGeom prst="rect">
            <a:avLst/>
          </a:prstGeom>
        </p:spPr>
      </p:pic>
    </p:spTree>
    <p:extLst>
      <p:ext uri="{BB962C8B-B14F-4D97-AF65-F5344CB8AC3E}">
        <p14:creationId xmlns:p14="http://schemas.microsoft.com/office/powerpoint/2010/main" val="39377580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0E0121-5B18-4111-AEDC-CC8B6DCDE2F2}"/>
              </a:ext>
            </a:extLst>
          </p:cNvPr>
          <p:cNvSpPr txBox="1">
            <a:spLocks/>
          </p:cNvSpPr>
          <p:nvPr/>
        </p:nvSpPr>
        <p:spPr>
          <a:xfrm>
            <a:off x="354862" y="714089"/>
            <a:ext cx="8675739" cy="547098"/>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Let’s come up with a Model Statement to capture our ideas.</a:t>
            </a:r>
          </a:p>
        </p:txBody>
      </p:sp>
      <p:sp>
        <p:nvSpPr>
          <p:cNvPr id="5" name="Content Placeholder 2">
            <a:extLst>
              <a:ext uri="{FF2B5EF4-FFF2-40B4-BE49-F238E27FC236}">
                <a16:creationId xmlns:a16="http://schemas.microsoft.com/office/drawing/2014/main" id="{83B63A20-00B2-42B5-A782-EBEECD385305}"/>
              </a:ext>
            </a:extLst>
          </p:cNvPr>
          <p:cNvSpPr txBox="1">
            <a:spLocks/>
          </p:cNvSpPr>
          <p:nvPr/>
        </p:nvSpPr>
        <p:spPr>
          <a:xfrm>
            <a:off x="436419" y="1578348"/>
            <a:ext cx="8594182" cy="11193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US" sz="2400" dirty="0">
                <a:solidFill>
                  <a:srgbClr val="00B0F0"/>
                </a:solidFill>
              </a:rPr>
              <a:t>[write your class version here]</a:t>
            </a:r>
          </a:p>
          <a:p>
            <a:pPr>
              <a:lnSpc>
                <a:spcPct val="100000"/>
              </a:lnSpc>
              <a:spcBef>
                <a:spcPts val="0"/>
              </a:spcBef>
            </a:pPr>
            <a:endParaRPr lang="en-US" sz="2100" dirty="0"/>
          </a:p>
        </p:txBody>
      </p:sp>
      <p:sp>
        <p:nvSpPr>
          <p:cNvPr id="6" name="Content Placeholder 2">
            <a:extLst>
              <a:ext uri="{FF2B5EF4-FFF2-40B4-BE49-F238E27FC236}">
                <a16:creationId xmlns:a16="http://schemas.microsoft.com/office/drawing/2014/main" id="{2E28894B-FEB2-429B-8C4B-67EAF7580CD6}"/>
              </a:ext>
            </a:extLst>
          </p:cNvPr>
          <p:cNvSpPr txBox="1">
            <a:spLocks/>
          </p:cNvSpPr>
          <p:nvPr/>
        </p:nvSpPr>
        <p:spPr>
          <a:xfrm>
            <a:off x="436419" y="2784949"/>
            <a:ext cx="8594182" cy="16972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2100" dirty="0"/>
          </a:p>
        </p:txBody>
      </p:sp>
    </p:spTree>
    <p:extLst>
      <p:ext uri="{BB962C8B-B14F-4D97-AF65-F5344CB8AC3E}">
        <p14:creationId xmlns:p14="http://schemas.microsoft.com/office/powerpoint/2010/main" val="35096899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50" y="476375"/>
            <a:ext cx="7886700" cy="701072"/>
          </a:xfrm>
        </p:spPr>
        <p:txBody>
          <a:bodyPr>
            <a:normAutofit/>
          </a:bodyPr>
          <a:lstStyle/>
          <a:p>
            <a:r>
              <a:rPr lang="en-US" sz="3200" dirty="0"/>
              <a:t>Ocean Crust Question</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628650" y="1598519"/>
            <a:ext cx="4557125" cy="4286250"/>
          </a:xfrm>
        </p:spPr>
        <p:txBody>
          <a:bodyPr>
            <a:normAutofit/>
          </a:bodyPr>
          <a:lstStyle/>
          <a:p>
            <a:pPr>
              <a:spcBef>
                <a:spcPts val="0"/>
              </a:spcBef>
            </a:pPr>
            <a:r>
              <a:rPr lang="en-US" sz="2400" dirty="0"/>
              <a:t>You will work on this quietly, on your own. </a:t>
            </a:r>
          </a:p>
          <a:p>
            <a:pPr>
              <a:spcBef>
                <a:spcPts val="0"/>
              </a:spcBef>
            </a:pPr>
            <a:endParaRPr lang="en-US" sz="2400" dirty="0"/>
          </a:p>
          <a:p>
            <a:pPr>
              <a:spcBef>
                <a:spcPts val="0"/>
              </a:spcBef>
            </a:pPr>
            <a:r>
              <a:rPr lang="en-US" sz="2400" dirty="0"/>
              <a:t>You can use your map, Doodle Sheet, and Model Sheet to help you.</a:t>
            </a:r>
          </a:p>
          <a:p>
            <a:pPr marL="0" indent="0">
              <a:buNone/>
            </a:pPr>
            <a:endParaRPr lang="en-US" sz="24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grpSp>
        <p:nvGrpSpPr>
          <p:cNvPr id="7" name="Group 6">
            <a:extLst>
              <a:ext uri="{FF2B5EF4-FFF2-40B4-BE49-F238E27FC236}">
                <a16:creationId xmlns:a16="http://schemas.microsoft.com/office/drawing/2014/main" id="{880D3E72-1596-F14A-B87B-5626A63868BF}"/>
              </a:ext>
            </a:extLst>
          </p:cNvPr>
          <p:cNvGrpSpPr/>
          <p:nvPr/>
        </p:nvGrpSpPr>
        <p:grpSpPr>
          <a:xfrm>
            <a:off x="5371376" y="1342833"/>
            <a:ext cx="3485076" cy="4541936"/>
            <a:chOff x="5371376" y="1342833"/>
            <a:chExt cx="3485076" cy="4541936"/>
          </a:xfrm>
        </p:grpSpPr>
        <p:pic>
          <p:nvPicPr>
            <p:cNvPr id="4" name="Picture 3">
              <a:extLst>
                <a:ext uri="{FF2B5EF4-FFF2-40B4-BE49-F238E27FC236}">
                  <a16:creationId xmlns:a16="http://schemas.microsoft.com/office/drawing/2014/main" id="{AB0E2140-D9F4-4544-919E-EEE9115849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1376" y="1342833"/>
              <a:ext cx="3485076" cy="4541936"/>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9173A495-4E2D-4E4F-B43C-FA80ED153A32}"/>
                </a:ext>
              </a:extLst>
            </p:cNvPr>
            <p:cNvSpPr/>
            <p:nvPr/>
          </p:nvSpPr>
          <p:spPr>
            <a:xfrm>
              <a:off x="6343200" y="1386000"/>
              <a:ext cx="1360800" cy="21251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687809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84629-08AC-DA41-94D6-6BBE591B4185}"/>
              </a:ext>
            </a:extLst>
          </p:cNvPr>
          <p:cNvSpPr>
            <a:spLocks noGrp="1"/>
          </p:cNvSpPr>
          <p:nvPr>
            <p:ph type="title"/>
          </p:nvPr>
        </p:nvSpPr>
        <p:spPr/>
        <p:txBody>
          <a:bodyPr/>
          <a:lstStyle/>
          <a:p>
            <a:r>
              <a:rPr lang="en-US" dirty="0">
                <a:solidFill>
                  <a:schemeClr val="bg1"/>
                </a:solidFill>
                <a:latin typeface="Arial" panose="020B0604020202020204" pitchFamily="34" charset="0"/>
                <a:cs typeface="Arial" panose="020B0604020202020204" pitchFamily="34" charset="0"/>
              </a:rPr>
              <a:t>LS03 Summary</a:t>
            </a:r>
            <a:endParaRPr lang="en-US" dirty="0"/>
          </a:p>
        </p:txBody>
      </p:sp>
      <p:sp>
        <p:nvSpPr>
          <p:cNvPr id="3" name="Text Placeholder 2">
            <a:extLst>
              <a:ext uri="{FF2B5EF4-FFF2-40B4-BE49-F238E27FC236}">
                <a16:creationId xmlns:a16="http://schemas.microsoft.com/office/drawing/2014/main" id="{F3EE4F51-6CB6-9E41-943D-4B2EA811DFD4}"/>
              </a:ext>
            </a:extLst>
          </p:cNvPr>
          <p:cNvSpPr>
            <a:spLocks noGrp="1"/>
          </p:cNvSpPr>
          <p:nvPr>
            <p:ph type="body" sz="quarter" idx="10"/>
          </p:nvPr>
        </p:nvSpPr>
        <p:spPr/>
        <p:txBody>
          <a:bodyPr/>
          <a:lstStyle/>
          <a:p>
            <a:r>
              <a:rPr lang="en-US" dirty="0"/>
              <a:t>We realize that plates are moving in many ways on Earth and that causes them to have different kinds of plate boundaries: converging, diverging and sideways (transforming). We add this as a model idea. Next, we figure out that new crust is formed at diverging plate boundaries in the oceans and comes from magma that seeps up through the cracks and hardens. This becomes our third model idea.</a:t>
            </a:r>
          </a:p>
        </p:txBody>
      </p:sp>
      <p:sp>
        <p:nvSpPr>
          <p:cNvPr id="4" name="Text Placeholder 3">
            <a:extLst>
              <a:ext uri="{FF2B5EF4-FFF2-40B4-BE49-F238E27FC236}">
                <a16:creationId xmlns:a16="http://schemas.microsoft.com/office/drawing/2014/main" id="{0141A550-49FA-0B4C-89CC-93B1A10D9C3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200108058"/>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1CCDA-2E47-CC47-993B-5F58DEC50691}"/>
              </a:ext>
            </a:extLst>
          </p:cNvPr>
          <p:cNvSpPr>
            <a:spLocks noGrp="1"/>
          </p:cNvSpPr>
          <p:nvPr>
            <p:ph type="title"/>
          </p:nvPr>
        </p:nvSpPr>
        <p:spPr/>
        <p:txBody>
          <a:bodyPr/>
          <a:lstStyle/>
          <a:p>
            <a:r>
              <a:rPr lang="en-US" dirty="0">
                <a:solidFill>
                  <a:schemeClr val="bg1"/>
                </a:solidFill>
                <a:latin typeface="Arial" panose="020B0604020202020204" pitchFamily="34" charset="0"/>
                <a:cs typeface="Arial" panose="020B0604020202020204" pitchFamily="34" charset="0"/>
              </a:rPr>
              <a:t>Learning Segment 04 Overview</a:t>
            </a:r>
            <a:endParaRPr lang="en-US" dirty="0"/>
          </a:p>
        </p:txBody>
      </p:sp>
      <p:sp>
        <p:nvSpPr>
          <p:cNvPr id="3" name="Text Placeholder 2">
            <a:extLst>
              <a:ext uri="{FF2B5EF4-FFF2-40B4-BE49-F238E27FC236}">
                <a16:creationId xmlns:a16="http://schemas.microsoft.com/office/drawing/2014/main" id="{8F6CEA69-8DF1-A844-8AFE-0C359BFEED00}"/>
              </a:ext>
            </a:extLst>
          </p:cNvPr>
          <p:cNvSpPr>
            <a:spLocks noGrp="1"/>
          </p:cNvSpPr>
          <p:nvPr>
            <p:ph type="body" sz="quarter" idx="10"/>
          </p:nvPr>
        </p:nvSpPr>
        <p:spPr/>
        <p:txBody>
          <a:bodyPr/>
          <a:lstStyle/>
          <a:p>
            <a:r>
              <a:rPr lang="en-US" dirty="0"/>
              <a:t>Question to Model</a:t>
            </a:r>
          </a:p>
          <a:p>
            <a:endParaRPr lang="en-US" dirty="0"/>
          </a:p>
          <a:p>
            <a:r>
              <a:rPr lang="en-US" dirty="0"/>
              <a:t>You will need: </a:t>
            </a:r>
          </a:p>
          <a:p>
            <a:r>
              <a:rPr lang="en-US" dirty="0"/>
              <a:t>Maps </a:t>
            </a:r>
          </a:p>
          <a:p>
            <a:r>
              <a:rPr lang="en-US" dirty="0"/>
              <a:t>Materials for the Crust Lab</a:t>
            </a:r>
          </a:p>
        </p:txBody>
      </p:sp>
      <p:sp>
        <p:nvSpPr>
          <p:cNvPr id="4" name="Text Placeholder 3">
            <a:extLst>
              <a:ext uri="{FF2B5EF4-FFF2-40B4-BE49-F238E27FC236}">
                <a16:creationId xmlns:a16="http://schemas.microsoft.com/office/drawing/2014/main" id="{797D243D-780A-574A-979B-F4AA3CAB0833}"/>
              </a:ext>
            </a:extLst>
          </p:cNvPr>
          <p:cNvSpPr>
            <a:spLocks noGrp="1"/>
          </p:cNvSpPr>
          <p:nvPr>
            <p:ph type="body" sz="quarter" idx="12"/>
          </p:nvPr>
        </p:nvSpPr>
        <p:spPr/>
        <p:txBody>
          <a:bodyPr/>
          <a:lstStyle/>
          <a:p>
            <a:r>
              <a:rPr lang="en-US" dirty="0"/>
              <a:t>We notice that there are other plate boundaries where new crust is forming that must be different from the diverging ones in the oceans. This, along with the crust age differences, pushes us to wonder about the differences between continental and ocean crust. We do a lab to look at some of the key rock types found in oceanic versus continental crust and consider what that might mean when the two types of plates interact at converging boundaries.</a:t>
            </a:r>
          </a:p>
        </p:txBody>
      </p:sp>
      <p:sp>
        <p:nvSpPr>
          <p:cNvPr id="5" name="Text Placeholder 4">
            <a:extLst>
              <a:ext uri="{FF2B5EF4-FFF2-40B4-BE49-F238E27FC236}">
                <a16:creationId xmlns:a16="http://schemas.microsoft.com/office/drawing/2014/main" id="{51D13EA3-65F2-1441-A154-15FF0251396B}"/>
              </a:ext>
            </a:extLst>
          </p:cNvPr>
          <p:cNvSpPr>
            <a:spLocks noGrp="1"/>
          </p:cNvSpPr>
          <p:nvPr>
            <p:ph type="body" sz="quarter" idx="11"/>
          </p:nvPr>
        </p:nvSpPr>
        <p:spPr/>
        <p:txBody>
          <a:bodyPr/>
          <a:lstStyle/>
          <a:p>
            <a:r>
              <a:rPr lang="en-US" dirty="0"/>
              <a:t>55 minutes</a:t>
            </a:r>
          </a:p>
        </p:txBody>
      </p:sp>
    </p:spTree>
    <p:extLst>
      <p:ext uri="{BB962C8B-B14F-4D97-AF65-F5344CB8AC3E}">
        <p14:creationId xmlns:p14="http://schemas.microsoft.com/office/powerpoint/2010/main" val="167062793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379640" y="80958"/>
            <a:ext cx="8337220" cy="1017882"/>
          </a:xfrm>
        </p:spPr>
        <p:txBody>
          <a:bodyPr>
            <a:normAutofit fontScale="90000"/>
          </a:bodyPr>
          <a:lstStyle/>
          <a:p>
            <a:pPr>
              <a:lnSpc>
                <a:spcPct val="100000"/>
              </a:lnSpc>
              <a:spcBef>
                <a:spcPts val="0"/>
              </a:spcBef>
            </a:pPr>
            <a:r>
              <a:rPr lang="en-US" b="1" dirty="0"/>
              <a:t>We started our exploration of plate boundaries with 3 questions in order to answer our DQ about continent formation. </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5498274" y="1619075"/>
            <a:ext cx="3017075" cy="1480385"/>
          </a:xfrm>
        </p:spPr>
        <p:txBody>
          <a:bodyPr>
            <a:normAutofit lnSpcReduction="10000"/>
          </a:bodyPr>
          <a:lstStyle/>
          <a:p>
            <a:pPr marL="0" indent="0">
              <a:spcBef>
                <a:spcPts val="0"/>
              </a:spcBef>
              <a:buNone/>
            </a:pPr>
            <a:r>
              <a:rPr lang="en-US" sz="2400" b="1" dirty="0"/>
              <a:t>Collect your thoughts about these questions in Doodle box G</a:t>
            </a:r>
          </a:p>
          <a:p>
            <a:pPr marL="0" indent="0">
              <a:spcBef>
                <a:spcPts val="0"/>
              </a:spcBef>
              <a:buNone/>
            </a:pPr>
            <a:endParaRPr lang="en-US" sz="2400" u="sng" dirty="0"/>
          </a:p>
        </p:txBody>
      </p:sp>
      <p:sp>
        <p:nvSpPr>
          <p:cNvPr id="5" name="Content Placeholder 2">
            <a:extLst>
              <a:ext uri="{FF2B5EF4-FFF2-40B4-BE49-F238E27FC236}">
                <a16:creationId xmlns:a16="http://schemas.microsoft.com/office/drawing/2014/main" id="{0B92CBA5-0BE7-4744-B785-F4B25F66FA54}"/>
              </a:ext>
            </a:extLst>
          </p:cNvPr>
          <p:cNvSpPr txBox="1">
            <a:spLocks/>
          </p:cNvSpPr>
          <p:nvPr/>
        </p:nvSpPr>
        <p:spPr>
          <a:xfrm>
            <a:off x="628650" y="1619075"/>
            <a:ext cx="3357563" cy="4187006"/>
          </a:xfrm>
          <a:prstGeom prst="rect">
            <a:avLst/>
          </a:prstGeom>
        </p:spPr>
        <p:txBody>
          <a:bodyPr vert="horz" lIns="91440" tIns="45720" rIns="91440" bIns="45720" rtlCol="0">
            <a:normAutofit fontScale="62500" lnSpcReduction="20000"/>
          </a:bodyPr>
          <a:lstStyle>
            <a:lvl1pPr marL="0" indent="0" algn="l" defTabSz="457177" rtl="0" eaLnBrk="1" latinLnBrk="0" hangingPunct="1">
              <a:spcBef>
                <a:spcPct val="20000"/>
              </a:spcBef>
              <a:buFont typeface="Arial"/>
              <a:buNone/>
              <a:defRPr sz="1400" kern="1200">
                <a:solidFill>
                  <a:schemeClr val="tx1"/>
                </a:solidFill>
                <a:latin typeface="+mn-lt"/>
                <a:ea typeface="+mn-ea"/>
                <a:cs typeface="+mn-cs"/>
              </a:defRPr>
            </a:lvl1pPr>
            <a:lvl2pPr marL="742912" indent="-285736" algn="l" defTabSz="457177" rtl="0" eaLnBrk="1" latinLnBrk="0" hangingPunct="1">
              <a:spcBef>
                <a:spcPct val="20000"/>
              </a:spcBef>
              <a:buFont typeface="Arial"/>
              <a:buChar char="–"/>
              <a:defRPr sz="2000" kern="1200">
                <a:solidFill>
                  <a:sysClr val="windowText" lastClr="000000"/>
                </a:solidFill>
                <a:latin typeface="+mn-lt"/>
                <a:ea typeface="+mn-ea"/>
                <a:cs typeface="+mn-cs"/>
              </a:defRPr>
            </a:lvl2pPr>
            <a:lvl3pPr marL="1142942" indent="-228588" algn="l" defTabSz="457177" rtl="0" eaLnBrk="1" latinLnBrk="0" hangingPunct="1">
              <a:spcBef>
                <a:spcPct val="20000"/>
              </a:spcBef>
              <a:buFont typeface="Arial"/>
              <a:buChar char="•"/>
              <a:defRPr sz="2000" kern="1200">
                <a:solidFill>
                  <a:sysClr val="windowText" lastClr="000000"/>
                </a:solidFill>
                <a:latin typeface="+mn-lt"/>
                <a:ea typeface="+mn-ea"/>
                <a:cs typeface="+mn-cs"/>
              </a:defRPr>
            </a:lvl3pPr>
            <a:lvl4pPr marL="1600118" indent="-228588" algn="l" defTabSz="457177" rtl="0" eaLnBrk="1" latinLnBrk="0" hangingPunct="1">
              <a:spcBef>
                <a:spcPct val="20000"/>
              </a:spcBef>
              <a:buFont typeface="Arial"/>
              <a:buChar char="–"/>
              <a:defRPr sz="2000" kern="1200">
                <a:solidFill>
                  <a:sysClr val="windowText" lastClr="000000"/>
                </a:solidFill>
                <a:latin typeface="+mn-lt"/>
                <a:ea typeface="+mn-ea"/>
                <a:cs typeface="+mn-cs"/>
              </a:defRPr>
            </a:lvl4pPr>
            <a:lvl5pPr marL="2057295" indent="-228588" algn="l" defTabSz="457177" rtl="0" eaLnBrk="1" latinLnBrk="0" hangingPunct="1">
              <a:spcBef>
                <a:spcPct val="20000"/>
              </a:spcBef>
              <a:buFont typeface="Arial"/>
              <a:buChar char="»"/>
              <a:defRPr sz="2000" kern="1200">
                <a:solidFill>
                  <a:sysClr val="windowText" lastClr="000000"/>
                </a:solidFill>
                <a:latin typeface="+mn-lt"/>
                <a:ea typeface="+mn-ea"/>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0"/>
              </a:spcBef>
            </a:pPr>
            <a:r>
              <a:rPr lang="en-US" sz="3200" u="sng" dirty="0"/>
              <a:t>Our Questions: </a:t>
            </a:r>
          </a:p>
          <a:p>
            <a:pPr marL="385763" indent="-385763">
              <a:lnSpc>
                <a:spcPct val="110000"/>
              </a:lnSpc>
              <a:spcBef>
                <a:spcPts val="0"/>
              </a:spcBef>
              <a:buFont typeface="+mj-lt"/>
              <a:buAutoNum type="arabicPeriod"/>
            </a:pPr>
            <a:r>
              <a:rPr lang="en-US" sz="2800" dirty="0"/>
              <a:t>Why is new crust (almost) always along a plate boundary? BUT, why ISN’T there new crust along all of these boundaries?</a:t>
            </a:r>
            <a:br>
              <a:rPr lang="en-US" sz="2800" dirty="0"/>
            </a:br>
            <a:endParaRPr lang="en-US" sz="2800" dirty="0"/>
          </a:p>
          <a:p>
            <a:pPr marL="385763" indent="-385763">
              <a:lnSpc>
                <a:spcPct val="110000"/>
              </a:lnSpc>
              <a:spcBef>
                <a:spcPts val="0"/>
              </a:spcBef>
              <a:buFont typeface="+mj-lt"/>
              <a:buAutoNum type="arabicPeriod"/>
            </a:pPr>
            <a:r>
              <a:rPr lang="en-US" sz="2800" dirty="0"/>
              <a:t>Why is the youngest crust in the middle of the oceans, with the crust getting older toward the continents?</a:t>
            </a:r>
            <a:br>
              <a:rPr lang="en-US" sz="2800" dirty="0"/>
            </a:br>
            <a:endParaRPr lang="en-US" sz="2800" dirty="0"/>
          </a:p>
          <a:p>
            <a:pPr marL="385763" indent="-385763">
              <a:lnSpc>
                <a:spcPct val="110000"/>
              </a:lnSpc>
              <a:spcBef>
                <a:spcPts val="0"/>
              </a:spcBef>
              <a:buFont typeface="+mj-lt"/>
              <a:buAutoNum type="arabicPeriod"/>
            </a:pPr>
            <a:r>
              <a:rPr lang="en-US" sz="2800" dirty="0"/>
              <a:t>Why is continental crust so much older than oceanic crust? </a:t>
            </a:r>
          </a:p>
          <a:p>
            <a:pPr>
              <a:lnSpc>
                <a:spcPct val="110000"/>
              </a:lnSpc>
              <a:spcBef>
                <a:spcPts val="0"/>
              </a:spcBef>
            </a:pPr>
            <a:endParaRPr lang="en-US" dirty="0"/>
          </a:p>
          <a:p>
            <a:endParaRPr lang="en-US" dirty="0"/>
          </a:p>
        </p:txBody>
      </p:sp>
      <p:sp>
        <p:nvSpPr>
          <p:cNvPr id="7" name="TextBox 6">
            <a:extLst>
              <a:ext uri="{FF2B5EF4-FFF2-40B4-BE49-F238E27FC236}">
                <a16:creationId xmlns:a16="http://schemas.microsoft.com/office/drawing/2014/main" id="{27C85953-BAED-CB46-9E6D-B988295D5BC4}"/>
              </a:ext>
            </a:extLst>
          </p:cNvPr>
          <p:cNvSpPr txBox="1"/>
          <p:nvPr/>
        </p:nvSpPr>
        <p:spPr>
          <a:xfrm>
            <a:off x="4845132" y="3305490"/>
            <a:ext cx="3670218" cy="2492990"/>
          </a:xfrm>
          <a:prstGeom prst="rect">
            <a:avLst/>
          </a:prstGeom>
          <a:noFill/>
        </p:spPr>
        <p:txBody>
          <a:bodyPr wrap="square">
            <a:spAutoFit/>
          </a:bodyPr>
          <a:lstStyle/>
          <a:p>
            <a:pPr marL="0" indent="0">
              <a:spcBef>
                <a:spcPts val="0"/>
              </a:spcBef>
              <a:buNone/>
            </a:pPr>
            <a:r>
              <a:rPr lang="en-US" sz="2400" u="sng" dirty="0"/>
              <a:t>We figured out…</a:t>
            </a:r>
          </a:p>
          <a:p>
            <a:pPr marL="0" indent="0">
              <a:spcBef>
                <a:spcPts val="0"/>
              </a:spcBef>
              <a:buNone/>
            </a:pPr>
            <a:endParaRPr lang="en-US" sz="2400" u="sng" dirty="0"/>
          </a:p>
          <a:p>
            <a:pPr marL="0" indent="0">
              <a:spcBef>
                <a:spcPts val="0"/>
              </a:spcBef>
              <a:buNone/>
            </a:pPr>
            <a:r>
              <a:rPr lang="en-US" sz="1800" u="sng" dirty="0">
                <a:solidFill>
                  <a:srgbClr val="00B0F0"/>
                </a:solidFill>
              </a:rPr>
              <a:t>[write your students’ ideas here]</a:t>
            </a:r>
          </a:p>
          <a:p>
            <a:pPr marL="0" indent="0">
              <a:spcBef>
                <a:spcPts val="0"/>
              </a:spcBef>
              <a:buNone/>
            </a:pPr>
            <a:endParaRPr lang="en-US" u="sng" dirty="0">
              <a:solidFill>
                <a:srgbClr val="00B0F0"/>
              </a:solidFill>
            </a:endParaRPr>
          </a:p>
          <a:p>
            <a:pPr marL="0" indent="0">
              <a:spcBef>
                <a:spcPts val="0"/>
              </a:spcBef>
              <a:buNone/>
            </a:pPr>
            <a:endParaRPr lang="en-US" u="sng" dirty="0">
              <a:solidFill>
                <a:srgbClr val="00B0F0"/>
              </a:solidFill>
            </a:endParaRPr>
          </a:p>
          <a:p>
            <a:pPr marL="0" indent="0">
              <a:spcBef>
                <a:spcPts val="0"/>
              </a:spcBef>
              <a:buNone/>
            </a:pPr>
            <a:endParaRPr lang="en-US" u="sng" dirty="0">
              <a:solidFill>
                <a:srgbClr val="00B0F0"/>
              </a:solidFill>
            </a:endParaRPr>
          </a:p>
          <a:p>
            <a:pPr marL="0" indent="0">
              <a:spcBef>
                <a:spcPts val="0"/>
              </a:spcBef>
              <a:buNone/>
            </a:pPr>
            <a:endParaRPr lang="en-US" u="sng" dirty="0">
              <a:solidFill>
                <a:srgbClr val="00B0F0"/>
              </a:solidFill>
            </a:endParaRPr>
          </a:p>
          <a:p>
            <a:pPr marL="0" indent="0">
              <a:spcBef>
                <a:spcPts val="0"/>
              </a:spcBef>
              <a:buNone/>
            </a:pPr>
            <a:endParaRPr lang="en-US" sz="1800" u="sng" dirty="0">
              <a:solidFill>
                <a:srgbClr val="00B0F0"/>
              </a:solidFill>
            </a:endParaRPr>
          </a:p>
        </p:txBody>
      </p:sp>
      <p:pic>
        <p:nvPicPr>
          <p:cNvPr id="8" name="Picture 7">
            <a:extLst>
              <a:ext uri="{FF2B5EF4-FFF2-40B4-BE49-F238E27FC236}">
                <a16:creationId xmlns:a16="http://schemas.microsoft.com/office/drawing/2014/main" id="{CB5C9ABB-C34E-D342-A21A-FB9A4EE724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8250" y="1918145"/>
            <a:ext cx="905633" cy="766616"/>
          </a:xfrm>
          <a:prstGeom prst="rect">
            <a:avLst/>
          </a:prstGeom>
        </p:spPr>
      </p:pic>
    </p:spTree>
    <p:extLst>
      <p:ext uri="{BB962C8B-B14F-4D97-AF65-F5344CB8AC3E}">
        <p14:creationId xmlns:p14="http://schemas.microsoft.com/office/powerpoint/2010/main" val="2230883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ABE36-B87A-CD49-8F20-63DD4786F461}"/>
              </a:ext>
            </a:extLst>
          </p:cNvPr>
          <p:cNvSpPr>
            <a:spLocks noGrp="1"/>
          </p:cNvSpPr>
          <p:nvPr>
            <p:ph type="title"/>
          </p:nvPr>
        </p:nvSpPr>
        <p:spPr/>
        <p:txBody>
          <a:bodyPr/>
          <a:lstStyle/>
          <a:p>
            <a:r>
              <a:rPr lang="en-US" dirty="0">
                <a:solidFill>
                  <a:schemeClr val="bg1"/>
                </a:solidFill>
                <a:latin typeface="Arial" panose="020B0604020202020204" pitchFamily="34" charset="0"/>
                <a:cs typeface="Arial" panose="020B0604020202020204" pitchFamily="34" charset="0"/>
              </a:rPr>
              <a:t>Learning Segment 01 Overview</a:t>
            </a:r>
            <a:endParaRPr lang="en-US" dirty="0"/>
          </a:p>
        </p:txBody>
      </p:sp>
      <p:sp>
        <p:nvSpPr>
          <p:cNvPr id="3" name="Text Placeholder 2">
            <a:extLst>
              <a:ext uri="{FF2B5EF4-FFF2-40B4-BE49-F238E27FC236}">
                <a16:creationId xmlns:a16="http://schemas.microsoft.com/office/drawing/2014/main" id="{3C1BD21B-D93B-EF41-BA94-B0B6D11417C4}"/>
              </a:ext>
            </a:extLst>
          </p:cNvPr>
          <p:cNvSpPr>
            <a:spLocks noGrp="1"/>
          </p:cNvSpPr>
          <p:nvPr>
            <p:ph type="body" sz="quarter" idx="10"/>
          </p:nvPr>
        </p:nvSpPr>
        <p:spPr/>
        <p:txBody>
          <a:bodyPr/>
          <a:lstStyle/>
          <a:p>
            <a:r>
              <a:rPr lang="en-US" dirty="0"/>
              <a:t>P</a:t>
            </a:r>
          </a:p>
          <a:p>
            <a:endParaRPr lang="en-US" dirty="0"/>
          </a:p>
        </p:txBody>
      </p:sp>
      <p:sp>
        <p:nvSpPr>
          <p:cNvPr id="4" name="Text Placeholder 3">
            <a:extLst>
              <a:ext uri="{FF2B5EF4-FFF2-40B4-BE49-F238E27FC236}">
                <a16:creationId xmlns:a16="http://schemas.microsoft.com/office/drawing/2014/main" id="{F213BDC8-E968-2240-A11D-4B84051D69FF}"/>
              </a:ext>
            </a:extLst>
          </p:cNvPr>
          <p:cNvSpPr>
            <a:spLocks noGrp="1"/>
          </p:cNvSpPr>
          <p:nvPr>
            <p:ph type="body" sz="quarter" idx="11"/>
          </p:nvPr>
        </p:nvSpPr>
        <p:spPr/>
        <p:txBody>
          <a:bodyPr/>
          <a:lstStyle/>
          <a:p>
            <a:r>
              <a:rPr lang="en-US" dirty="0"/>
              <a:t>10</a:t>
            </a:r>
          </a:p>
        </p:txBody>
      </p:sp>
      <p:sp>
        <p:nvSpPr>
          <p:cNvPr id="5" name="Text Placeholder 4">
            <a:extLst>
              <a:ext uri="{FF2B5EF4-FFF2-40B4-BE49-F238E27FC236}">
                <a16:creationId xmlns:a16="http://schemas.microsoft.com/office/drawing/2014/main" id="{37D71817-1140-684E-B903-A7DF81FCEF70}"/>
              </a:ext>
            </a:extLst>
          </p:cNvPr>
          <p:cNvSpPr>
            <a:spLocks noGrp="1"/>
          </p:cNvSpPr>
          <p:nvPr>
            <p:ph type="body" sz="quarter" idx="12"/>
          </p:nvPr>
        </p:nvSpPr>
        <p:spPr/>
        <p:txBody>
          <a:bodyPr/>
          <a:lstStyle/>
          <a:p>
            <a:r>
              <a:rPr lang="en-US" dirty="0"/>
              <a:t>We are coming out of figuring out natural selection and speciation so we begin by taking stock of where we are in our study of the Earth and its Spheres</a:t>
            </a:r>
          </a:p>
        </p:txBody>
      </p:sp>
    </p:spTree>
    <p:extLst>
      <p:ext uri="{BB962C8B-B14F-4D97-AF65-F5344CB8AC3E}">
        <p14:creationId xmlns:p14="http://schemas.microsoft.com/office/powerpoint/2010/main" val="4055827434"/>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50" y="217910"/>
            <a:ext cx="7886700" cy="1292065"/>
          </a:xfrm>
        </p:spPr>
        <p:txBody>
          <a:bodyPr>
            <a:normAutofit fontScale="90000"/>
          </a:bodyPr>
          <a:lstStyle/>
          <a:p>
            <a:pPr>
              <a:lnSpc>
                <a:spcPct val="100000"/>
              </a:lnSpc>
              <a:spcBef>
                <a:spcPts val="0"/>
              </a:spcBef>
            </a:pPr>
            <a:r>
              <a:rPr lang="en-US" sz="2700" b="1" dirty="0"/>
              <a:t>We’ve gotten about all we can out of the ocean crust age map. Let’s now go back and examine the continental crust age map.</a:t>
            </a:r>
          </a:p>
        </p:txBody>
      </p:sp>
      <p:sp>
        <p:nvSpPr>
          <p:cNvPr id="6" name="Title 1">
            <a:extLst>
              <a:ext uri="{FF2B5EF4-FFF2-40B4-BE49-F238E27FC236}">
                <a16:creationId xmlns:a16="http://schemas.microsoft.com/office/drawing/2014/main" id="{95DD6D9E-AAE2-4D74-A20F-CDC035FC060E}"/>
              </a:ext>
            </a:extLst>
          </p:cNvPr>
          <p:cNvSpPr txBox="1">
            <a:spLocks/>
          </p:cNvSpPr>
          <p:nvPr/>
        </p:nvSpPr>
        <p:spPr>
          <a:xfrm>
            <a:off x="800100" y="4346532"/>
            <a:ext cx="7886700" cy="1916482"/>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t>Let’s look for a relationship between the TYPE of plate boundary and where NEW CONTINENTAL CRUST is forming.</a:t>
            </a:r>
          </a:p>
        </p:txBody>
      </p:sp>
      <p:pic>
        <p:nvPicPr>
          <p:cNvPr id="7" name="Picture 6">
            <a:extLst>
              <a:ext uri="{FF2B5EF4-FFF2-40B4-BE49-F238E27FC236}">
                <a16:creationId xmlns:a16="http://schemas.microsoft.com/office/drawing/2014/main" id="{110DB656-D9E2-4076-94A5-36CE609CE2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5442" y="1687165"/>
            <a:ext cx="4713116" cy="27344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350570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0E0121-5B18-4111-AEDC-CC8B6DCDE2F2}"/>
              </a:ext>
            </a:extLst>
          </p:cNvPr>
          <p:cNvSpPr txBox="1">
            <a:spLocks/>
          </p:cNvSpPr>
          <p:nvPr/>
        </p:nvSpPr>
        <p:spPr>
          <a:xfrm>
            <a:off x="354862" y="537018"/>
            <a:ext cx="8434275" cy="6992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t>Each person will get a highlighter (new color!)</a:t>
            </a:r>
          </a:p>
        </p:txBody>
      </p:sp>
      <p:sp>
        <p:nvSpPr>
          <p:cNvPr id="5" name="Content Placeholder 2">
            <a:extLst>
              <a:ext uri="{FF2B5EF4-FFF2-40B4-BE49-F238E27FC236}">
                <a16:creationId xmlns:a16="http://schemas.microsoft.com/office/drawing/2014/main" id="{D64A6445-51F7-4B4A-BA9B-0E4C39A896AB}"/>
              </a:ext>
            </a:extLst>
          </p:cNvPr>
          <p:cNvSpPr txBox="1">
            <a:spLocks/>
          </p:cNvSpPr>
          <p:nvPr/>
        </p:nvSpPr>
        <p:spPr>
          <a:xfrm>
            <a:off x="4291930" y="1162499"/>
            <a:ext cx="4067315" cy="19733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u="sng" dirty="0"/>
              <a:t>Instructions:</a:t>
            </a:r>
          </a:p>
          <a:p>
            <a:pPr marL="0" indent="0">
              <a:lnSpc>
                <a:spcPct val="100000"/>
              </a:lnSpc>
              <a:spcBef>
                <a:spcPts val="0"/>
              </a:spcBef>
              <a:buNone/>
            </a:pPr>
            <a:r>
              <a:rPr lang="en-US" sz="2400" b="1" dirty="0"/>
              <a:t>On the plate boundary map, highlight the areas which have new/young  </a:t>
            </a:r>
            <a:r>
              <a:rPr lang="en-US" sz="2400" b="1" i="1" dirty="0"/>
              <a:t>continental </a:t>
            </a:r>
            <a:r>
              <a:rPr lang="en-US" sz="2400" b="1" dirty="0"/>
              <a:t>crust.</a:t>
            </a:r>
          </a:p>
        </p:txBody>
      </p:sp>
      <p:sp>
        <p:nvSpPr>
          <p:cNvPr id="10" name="Content Placeholder 2">
            <a:extLst>
              <a:ext uri="{FF2B5EF4-FFF2-40B4-BE49-F238E27FC236}">
                <a16:creationId xmlns:a16="http://schemas.microsoft.com/office/drawing/2014/main" id="{D34DEB00-1899-4CC8-B990-72704446D95F}"/>
              </a:ext>
            </a:extLst>
          </p:cNvPr>
          <p:cNvSpPr txBox="1">
            <a:spLocks/>
          </p:cNvSpPr>
          <p:nvPr/>
        </p:nvSpPr>
        <p:spPr>
          <a:xfrm>
            <a:off x="4688667" y="5813176"/>
            <a:ext cx="3569216" cy="9797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dirty="0"/>
              <a:t>Use this map to help you find the new/young crust (shown in red).</a:t>
            </a:r>
          </a:p>
        </p:txBody>
      </p:sp>
      <p:sp>
        <p:nvSpPr>
          <p:cNvPr id="12" name="Content Placeholder 2">
            <a:extLst>
              <a:ext uri="{FF2B5EF4-FFF2-40B4-BE49-F238E27FC236}">
                <a16:creationId xmlns:a16="http://schemas.microsoft.com/office/drawing/2014/main" id="{1B027FC5-EBF1-47EC-BE0B-825542D85152}"/>
              </a:ext>
            </a:extLst>
          </p:cNvPr>
          <p:cNvSpPr txBox="1">
            <a:spLocks/>
          </p:cNvSpPr>
          <p:nvPr/>
        </p:nvSpPr>
        <p:spPr>
          <a:xfrm>
            <a:off x="177635" y="4269002"/>
            <a:ext cx="4012509" cy="70195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100" dirty="0"/>
              <a:t>Add</a:t>
            </a:r>
            <a:r>
              <a:rPr lang="en-US" sz="2100" dirty="0">
                <a:highlight>
                  <a:srgbClr val="00FFFF"/>
                </a:highlight>
              </a:rPr>
              <a:t> ___ </a:t>
            </a:r>
            <a:r>
              <a:rPr lang="en-US" sz="2100" dirty="0"/>
              <a:t>= new CONTINENTAL crust (somewhere on the map)</a:t>
            </a:r>
          </a:p>
        </p:txBody>
      </p:sp>
      <p:pic>
        <p:nvPicPr>
          <p:cNvPr id="8" name="Picture 7">
            <a:extLst>
              <a:ext uri="{FF2B5EF4-FFF2-40B4-BE49-F238E27FC236}">
                <a16:creationId xmlns:a16="http://schemas.microsoft.com/office/drawing/2014/main" id="{D1A20BB3-F9CE-48F7-89F4-B3625EDB0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98994" y="3258952"/>
            <a:ext cx="4190143" cy="2431073"/>
          </a:xfrm>
          <a:prstGeom prst="rect">
            <a:avLst/>
          </a:prstGeom>
          <a:ln>
            <a:noFill/>
          </a:ln>
          <a:effectLst>
            <a:outerShdw blurRad="190500" algn="tl" rotWithShape="0">
              <a:srgbClr val="000000">
                <a:alpha val="70000"/>
              </a:srgbClr>
            </a:outerShdw>
          </a:effectLst>
        </p:spPr>
      </p:pic>
      <p:grpSp>
        <p:nvGrpSpPr>
          <p:cNvPr id="7" name="Group 6">
            <a:extLst>
              <a:ext uri="{FF2B5EF4-FFF2-40B4-BE49-F238E27FC236}">
                <a16:creationId xmlns:a16="http://schemas.microsoft.com/office/drawing/2014/main" id="{07C3BFEB-521D-B24F-A649-6C66693D1701}"/>
              </a:ext>
            </a:extLst>
          </p:cNvPr>
          <p:cNvGrpSpPr/>
          <p:nvPr/>
        </p:nvGrpSpPr>
        <p:grpSpPr>
          <a:xfrm>
            <a:off x="0" y="1007178"/>
            <a:ext cx="4291930" cy="3163639"/>
            <a:chOff x="0" y="1007178"/>
            <a:chExt cx="4291930" cy="3163639"/>
          </a:xfrm>
        </p:grpSpPr>
        <p:pic>
          <p:nvPicPr>
            <p:cNvPr id="9" name="Picture 8" descr="Map&#10;&#10;Description automatically generated">
              <a:extLst>
                <a:ext uri="{FF2B5EF4-FFF2-40B4-BE49-F238E27FC236}">
                  <a16:creationId xmlns:a16="http://schemas.microsoft.com/office/drawing/2014/main" id="{82607B78-EA07-4710-8345-F33E6C690CF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007178"/>
              <a:ext cx="4291930" cy="3163639"/>
            </a:xfrm>
            <a:prstGeom prst="rect">
              <a:avLst/>
            </a:prstGeom>
          </p:spPr>
        </p:pic>
        <p:sp>
          <p:nvSpPr>
            <p:cNvPr id="2" name="TextBox 1">
              <a:extLst>
                <a:ext uri="{FF2B5EF4-FFF2-40B4-BE49-F238E27FC236}">
                  <a16:creationId xmlns:a16="http://schemas.microsoft.com/office/drawing/2014/main" id="{E4BBDCED-F4DB-114B-B442-D62BB2D81527}"/>
                </a:ext>
              </a:extLst>
            </p:cNvPr>
            <p:cNvSpPr txBox="1"/>
            <p:nvPr/>
          </p:nvSpPr>
          <p:spPr>
            <a:xfrm>
              <a:off x="3482975" y="1140306"/>
              <a:ext cx="678594" cy="153888"/>
            </a:xfrm>
            <a:prstGeom prst="rect">
              <a:avLst/>
            </a:prstGeom>
            <a:solidFill>
              <a:schemeClr val="bg1"/>
            </a:solidFill>
          </p:spPr>
          <p:txBody>
            <a:bodyPr wrap="square" rtlCol="0">
              <a:spAutoFit/>
            </a:bodyPr>
            <a:lstStyle/>
            <a:p>
              <a:r>
                <a:rPr lang="en-US" sz="400" dirty="0"/>
                <a:t>Plate boundary map</a:t>
              </a:r>
            </a:p>
          </p:txBody>
        </p:sp>
      </p:grpSp>
    </p:spTree>
    <p:extLst>
      <p:ext uri="{BB962C8B-B14F-4D97-AF65-F5344CB8AC3E}">
        <p14:creationId xmlns:p14="http://schemas.microsoft.com/office/powerpoint/2010/main" val="26697031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0E0121-5B18-4111-AEDC-CC8B6DCDE2F2}"/>
              </a:ext>
            </a:extLst>
          </p:cNvPr>
          <p:cNvSpPr txBox="1">
            <a:spLocks/>
          </p:cNvSpPr>
          <p:nvPr/>
        </p:nvSpPr>
        <p:spPr>
          <a:xfrm>
            <a:off x="263177" y="545561"/>
            <a:ext cx="8434275" cy="699282"/>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000" dirty="0"/>
              <a:t>Just focus on the west coast of North &amp; South America!</a:t>
            </a:r>
          </a:p>
        </p:txBody>
      </p:sp>
      <p:pic>
        <p:nvPicPr>
          <p:cNvPr id="4" name="Picture 3">
            <a:extLst>
              <a:ext uri="{FF2B5EF4-FFF2-40B4-BE49-F238E27FC236}">
                <a16:creationId xmlns:a16="http://schemas.microsoft.com/office/drawing/2014/main" id="{D6E54FF3-B1E5-4CBA-B6DF-2DF725ABD7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6273" y="1294611"/>
            <a:ext cx="2542057" cy="4134870"/>
          </a:xfrm>
          <a:prstGeom prst="rect">
            <a:avLst/>
          </a:prstGeom>
          <a:ln>
            <a:noFill/>
          </a:ln>
          <a:effectLst>
            <a:outerShdw blurRad="190500" algn="tl" rotWithShape="0">
              <a:srgbClr val="000000">
                <a:alpha val="70000"/>
              </a:srgbClr>
            </a:outerShdw>
          </a:effectLst>
        </p:spPr>
      </p:pic>
      <p:sp>
        <p:nvSpPr>
          <p:cNvPr id="5" name="Content Placeholder 2">
            <a:extLst>
              <a:ext uri="{FF2B5EF4-FFF2-40B4-BE49-F238E27FC236}">
                <a16:creationId xmlns:a16="http://schemas.microsoft.com/office/drawing/2014/main" id="{D64A6445-51F7-4B4A-BA9B-0E4C39A896AB}"/>
              </a:ext>
            </a:extLst>
          </p:cNvPr>
          <p:cNvSpPr txBox="1">
            <a:spLocks/>
          </p:cNvSpPr>
          <p:nvPr/>
        </p:nvSpPr>
        <p:spPr>
          <a:xfrm>
            <a:off x="3438876" y="1294611"/>
            <a:ext cx="4406831" cy="17116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dirty="0"/>
              <a:t>What did you notice about the type of boundary and the age of the continental crust in this area of the world? </a:t>
            </a:r>
          </a:p>
        </p:txBody>
      </p:sp>
      <p:sp>
        <p:nvSpPr>
          <p:cNvPr id="10" name="Content Placeholder 2">
            <a:extLst>
              <a:ext uri="{FF2B5EF4-FFF2-40B4-BE49-F238E27FC236}">
                <a16:creationId xmlns:a16="http://schemas.microsoft.com/office/drawing/2014/main" id="{D34DEB00-1899-4CC8-B990-72704446D95F}"/>
              </a:ext>
            </a:extLst>
          </p:cNvPr>
          <p:cNvSpPr txBox="1">
            <a:spLocks/>
          </p:cNvSpPr>
          <p:nvPr/>
        </p:nvSpPr>
        <p:spPr>
          <a:xfrm>
            <a:off x="4167392" y="4343973"/>
            <a:ext cx="1658279" cy="185927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dirty="0"/>
              <a:t>Use this map to help you find the new/young crust (shown in red).</a:t>
            </a:r>
          </a:p>
        </p:txBody>
      </p:sp>
      <p:sp>
        <p:nvSpPr>
          <p:cNvPr id="12" name="Content Placeholder 2">
            <a:extLst>
              <a:ext uri="{FF2B5EF4-FFF2-40B4-BE49-F238E27FC236}">
                <a16:creationId xmlns:a16="http://schemas.microsoft.com/office/drawing/2014/main" id="{1B027FC5-EBF1-47EC-BE0B-825542D85152}"/>
              </a:ext>
            </a:extLst>
          </p:cNvPr>
          <p:cNvSpPr txBox="1">
            <a:spLocks/>
          </p:cNvSpPr>
          <p:nvPr/>
        </p:nvSpPr>
        <p:spPr>
          <a:xfrm>
            <a:off x="342241" y="5589938"/>
            <a:ext cx="3745152" cy="69928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dirty="0"/>
              <a:t>Add</a:t>
            </a:r>
            <a:r>
              <a:rPr lang="en-US" sz="2000" dirty="0">
                <a:highlight>
                  <a:srgbClr val="00FFFF"/>
                </a:highlight>
              </a:rPr>
              <a:t> ___ </a:t>
            </a:r>
            <a:r>
              <a:rPr lang="en-US" sz="2000" dirty="0"/>
              <a:t>= new CONTINENTAL crust (somewhere on the map)</a:t>
            </a:r>
          </a:p>
        </p:txBody>
      </p:sp>
      <p:pic>
        <p:nvPicPr>
          <p:cNvPr id="8" name="Picture 7">
            <a:extLst>
              <a:ext uri="{FF2B5EF4-FFF2-40B4-BE49-F238E27FC236}">
                <a16:creationId xmlns:a16="http://schemas.microsoft.com/office/drawing/2014/main" id="{D1A20BB3-F9CE-48F7-89F4-B3625EDB00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25671" y="3116439"/>
            <a:ext cx="3105838" cy="30868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826639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3B63A20-00B2-42B5-A782-EBEECD385305}"/>
              </a:ext>
            </a:extLst>
          </p:cNvPr>
          <p:cNvSpPr txBox="1">
            <a:spLocks/>
          </p:cNvSpPr>
          <p:nvPr/>
        </p:nvSpPr>
        <p:spPr>
          <a:xfrm>
            <a:off x="248364" y="926926"/>
            <a:ext cx="3741746" cy="522335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US" sz="2400" b="1" u="sng" dirty="0"/>
              <a:t>What do you notice now?</a:t>
            </a:r>
          </a:p>
          <a:p>
            <a:pPr marL="0" indent="0">
              <a:lnSpc>
                <a:spcPct val="110000"/>
              </a:lnSpc>
              <a:spcBef>
                <a:spcPts val="0"/>
              </a:spcBef>
              <a:buNone/>
            </a:pPr>
            <a:endParaRPr lang="en-US" sz="2400" dirty="0"/>
          </a:p>
          <a:p>
            <a:pPr>
              <a:lnSpc>
                <a:spcPct val="110000"/>
              </a:lnSpc>
              <a:spcBef>
                <a:spcPts val="0"/>
              </a:spcBef>
            </a:pPr>
            <a:r>
              <a:rPr lang="en-US" sz="2400" dirty="0"/>
              <a:t>Is there a relationship between the type of plate boundary and the location of new continental crust?</a:t>
            </a:r>
          </a:p>
          <a:p>
            <a:pPr>
              <a:lnSpc>
                <a:spcPct val="110000"/>
              </a:lnSpc>
              <a:spcBef>
                <a:spcPts val="0"/>
              </a:spcBef>
            </a:pPr>
            <a:r>
              <a:rPr lang="en-US" sz="2400" dirty="0"/>
              <a:t>If so, what is the relationship?</a:t>
            </a:r>
          </a:p>
          <a:p>
            <a:pPr>
              <a:lnSpc>
                <a:spcPct val="110000"/>
              </a:lnSpc>
              <a:spcBef>
                <a:spcPts val="0"/>
              </a:spcBef>
            </a:pPr>
            <a:r>
              <a:rPr lang="en-US" sz="2400" dirty="0"/>
              <a:t>How does that compare to what we found in the ocean?</a:t>
            </a:r>
          </a:p>
          <a:p>
            <a:pPr marL="0" indent="0">
              <a:lnSpc>
                <a:spcPct val="110000"/>
              </a:lnSpc>
              <a:spcBef>
                <a:spcPts val="0"/>
              </a:spcBef>
              <a:buNone/>
            </a:pPr>
            <a:endParaRPr lang="en-US" sz="2400" dirty="0"/>
          </a:p>
          <a:p>
            <a:pPr marL="0" indent="0">
              <a:lnSpc>
                <a:spcPct val="110000"/>
              </a:lnSpc>
              <a:spcBef>
                <a:spcPts val="0"/>
              </a:spcBef>
              <a:buNone/>
            </a:pPr>
            <a:r>
              <a:rPr lang="en-US" sz="2400" dirty="0"/>
              <a:t>Write your answers in </a:t>
            </a:r>
            <a:r>
              <a:rPr lang="en-US" sz="2400" b="1" dirty="0"/>
              <a:t>Doodle Box H.</a:t>
            </a:r>
          </a:p>
          <a:p>
            <a:pPr marL="0" indent="0">
              <a:lnSpc>
                <a:spcPct val="110000"/>
              </a:lnSpc>
              <a:spcBef>
                <a:spcPts val="0"/>
              </a:spcBef>
              <a:buNone/>
            </a:pPr>
            <a:endParaRPr lang="en-US" sz="2400" dirty="0"/>
          </a:p>
          <a:p>
            <a:pPr marL="0" indent="0">
              <a:lnSpc>
                <a:spcPct val="110000"/>
              </a:lnSpc>
              <a:spcBef>
                <a:spcPts val="0"/>
              </a:spcBef>
              <a:buNone/>
            </a:pPr>
            <a:r>
              <a:rPr lang="en-US" sz="2400" dirty="0"/>
              <a:t>Be prepared to share your answers.</a:t>
            </a:r>
          </a:p>
          <a:p>
            <a:pPr>
              <a:lnSpc>
                <a:spcPct val="100000"/>
              </a:lnSpc>
              <a:spcBef>
                <a:spcPts val="0"/>
              </a:spcBef>
            </a:pPr>
            <a:endParaRPr lang="en-US" sz="2100" dirty="0"/>
          </a:p>
        </p:txBody>
      </p:sp>
      <p:pic>
        <p:nvPicPr>
          <p:cNvPr id="10" name="Picture 9">
            <a:extLst>
              <a:ext uri="{FF2B5EF4-FFF2-40B4-BE49-F238E27FC236}">
                <a16:creationId xmlns:a16="http://schemas.microsoft.com/office/drawing/2014/main" id="{F7F67AA1-36EE-4B50-BDE2-7A10C81DBF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0311" y="5751016"/>
            <a:ext cx="1099777" cy="798525"/>
          </a:xfrm>
          <a:prstGeom prst="rect">
            <a:avLst/>
          </a:prstGeom>
        </p:spPr>
      </p:pic>
      <p:pic>
        <p:nvPicPr>
          <p:cNvPr id="8" name="Picture 7">
            <a:extLst>
              <a:ext uri="{FF2B5EF4-FFF2-40B4-BE49-F238E27FC236}">
                <a16:creationId xmlns:a16="http://schemas.microsoft.com/office/drawing/2014/main" id="{DCA60BB1-AF7A-4444-B716-D5CFB79B55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67383" y="4492620"/>
            <a:ext cx="905633" cy="766616"/>
          </a:xfrm>
          <a:prstGeom prst="rect">
            <a:avLst/>
          </a:prstGeom>
        </p:spPr>
      </p:pic>
      <p:pic>
        <p:nvPicPr>
          <p:cNvPr id="7" name="Picture 6">
            <a:extLst>
              <a:ext uri="{FF2B5EF4-FFF2-40B4-BE49-F238E27FC236}">
                <a16:creationId xmlns:a16="http://schemas.microsoft.com/office/drawing/2014/main" id="{5BA3EDC8-25B7-46D4-9257-EDF1483CEE7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71921" y="926926"/>
            <a:ext cx="1791764" cy="2914457"/>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EEB8FA22-04A5-4BDB-AAED-EABE6BF975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46591" y="2755672"/>
            <a:ext cx="2611722" cy="25957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236422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50" y="919368"/>
            <a:ext cx="7886700" cy="882882"/>
          </a:xfrm>
        </p:spPr>
        <p:txBody>
          <a:bodyPr>
            <a:noAutofit/>
          </a:bodyPr>
          <a:lstStyle/>
          <a:p>
            <a:r>
              <a:rPr lang="en-US" b="1" dirty="0"/>
              <a:t>Now we might be wondering what is happening at converging plate boundaries that is creating the new continental crust?</a:t>
            </a:r>
          </a:p>
        </p:txBody>
      </p:sp>
      <p:sp>
        <p:nvSpPr>
          <p:cNvPr id="3" name="Content Placeholder 2">
            <a:extLst>
              <a:ext uri="{FF2B5EF4-FFF2-40B4-BE49-F238E27FC236}">
                <a16:creationId xmlns:a16="http://schemas.microsoft.com/office/drawing/2014/main" id="{A97CBAA3-4A11-4676-B0DB-8895176F6672}"/>
              </a:ext>
            </a:extLst>
          </p:cNvPr>
          <p:cNvSpPr>
            <a:spLocks noGrp="1"/>
          </p:cNvSpPr>
          <p:nvPr>
            <p:ph idx="1"/>
          </p:nvPr>
        </p:nvSpPr>
        <p:spPr>
          <a:xfrm>
            <a:off x="628650" y="2649165"/>
            <a:ext cx="7886700" cy="3770867"/>
          </a:xfrm>
        </p:spPr>
        <p:txBody>
          <a:bodyPr>
            <a:normAutofit/>
          </a:bodyPr>
          <a:lstStyle/>
          <a:p>
            <a:pPr>
              <a:spcBef>
                <a:spcPts val="0"/>
              </a:spcBef>
            </a:pPr>
            <a:r>
              <a:rPr lang="en-US" sz="2800" dirty="0"/>
              <a:t>To answer this question, we need more data.</a:t>
            </a:r>
          </a:p>
          <a:p>
            <a:pPr>
              <a:spcBef>
                <a:spcPts val="0"/>
              </a:spcBef>
            </a:pPr>
            <a:r>
              <a:rPr lang="en-US" sz="2800" dirty="0"/>
              <a:t>First, we need to understand some of the differences between oceanic crust and continental crust by doing the Crust Lab.</a:t>
            </a:r>
          </a:p>
          <a:p>
            <a:pPr marL="0" indent="0">
              <a:spcBef>
                <a:spcPts val="0"/>
              </a:spcBef>
              <a:buNone/>
            </a:pPr>
            <a:endParaRPr lang="en-US" sz="2800" dirty="0"/>
          </a:p>
          <a:p>
            <a:endParaRPr lang="en-US" dirty="0"/>
          </a:p>
        </p:txBody>
      </p:sp>
    </p:spTree>
    <p:extLst>
      <p:ext uri="{BB962C8B-B14F-4D97-AF65-F5344CB8AC3E}">
        <p14:creationId xmlns:p14="http://schemas.microsoft.com/office/powerpoint/2010/main" val="5989249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1109190" y="361469"/>
            <a:ext cx="6925619" cy="534521"/>
          </a:xfrm>
        </p:spPr>
        <p:txBody>
          <a:bodyPr>
            <a:normAutofit/>
          </a:bodyPr>
          <a:lstStyle/>
          <a:p>
            <a:r>
              <a:rPr lang="en-US" dirty="0"/>
              <a:t>Oceanic Crust Vs. Continental Crust</a:t>
            </a:r>
          </a:p>
        </p:txBody>
      </p:sp>
      <p:sp>
        <p:nvSpPr>
          <p:cNvPr id="9" name="Content Placeholder 2">
            <a:extLst>
              <a:ext uri="{FF2B5EF4-FFF2-40B4-BE49-F238E27FC236}">
                <a16:creationId xmlns:a16="http://schemas.microsoft.com/office/drawing/2014/main" id="{04E1B90D-089C-46A9-BA93-2B25E94B8F7A}"/>
              </a:ext>
            </a:extLst>
          </p:cNvPr>
          <p:cNvSpPr>
            <a:spLocks noGrp="1"/>
          </p:cNvSpPr>
          <p:nvPr>
            <p:ph idx="1"/>
          </p:nvPr>
        </p:nvSpPr>
        <p:spPr>
          <a:xfrm>
            <a:off x="3777019" y="1159700"/>
            <a:ext cx="4321549" cy="834422"/>
          </a:xfrm>
        </p:spPr>
        <p:txBody>
          <a:bodyPr>
            <a:normAutofit/>
          </a:bodyPr>
          <a:lstStyle/>
          <a:p>
            <a:pPr marL="0" indent="0">
              <a:spcBef>
                <a:spcPts val="0"/>
              </a:spcBef>
              <a:buNone/>
            </a:pPr>
            <a:r>
              <a:rPr lang="en-US" sz="2000" dirty="0"/>
              <a:t>Oceanic crust is mostly made of the igneous rocks basalt and gabbro.</a:t>
            </a:r>
          </a:p>
        </p:txBody>
      </p:sp>
      <p:sp>
        <p:nvSpPr>
          <p:cNvPr id="10" name="Rectangle 9">
            <a:extLst>
              <a:ext uri="{FF2B5EF4-FFF2-40B4-BE49-F238E27FC236}">
                <a16:creationId xmlns:a16="http://schemas.microsoft.com/office/drawing/2014/main" id="{635BF502-C953-4083-A221-9F5A96FDCBF6}"/>
              </a:ext>
            </a:extLst>
          </p:cNvPr>
          <p:cNvSpPr/>
          <p:nvPr/>
        </p:nvSpPr>
        <p:spPr>
          <a:xfrm>
            <a:off x="213876" y="3187384"/>
            <a:ext cx="3267051" cy="1015663"/>
          </a:xfrm>
          <a:prstGeom prst="rect">
            <a:avLst/>
          </a:prstGeom>
        </p:spPr>
        <p:txBody>
          <a:bodyPr wrap="square">
            <a:spAutoFit/>
          </a:bodyPr>
          <a:lstStyle/>
          <a:p>
            <a:r>
              <a:rPr lang="en-US" sz="2000" dirty="0"/>
              <a:t>Continental crust is mostly made of the igneous rocks granite and rhyolite. </a:t>
            </a:r>
          </a:p>
        </p:txBody>
      </p:sp>
      <p:sp>
        <p:nvSpPr>
          <p:cNvPr id="18" name="Rectangle 17">
            <a:extLst>
              <a:ext uri="{FF2B5EF4-FFF2-40B4-BE49-F238E27FC236}">
                <a16:creationId xmlns:a16="http://schemas.microsoft.com/office/drawing/2014/main" id="{CBE5927F-8238-4118-A21C-01186925F0B9}"/>
              </a:ext>
            </a:extLst>
          </p:cNvPr>
          <p:cNvSpPr/>
          <p:nvPr/>
        </p:nvSpPr>
        <p:spPr>
          <a:xfrm>
            <a:off x="5060195" y="4525301"/>
            <a:ext cx="4115262" cy="707886"/>
          </a:xfrm>
          <a:prstGeom prst="rect">
            <a:avLst/>
          </a:prstGeom>
        </p:spPr>
        <p:txBody>
          <a:bodyPr wrap="square">
            <a:spAutoFit/>
          </a:bodyPr>
          <a:lstStyle/>
          <a:p>
            <a:r>
              <a:rPr lang="en-US" sz="2000" dirty="0"/>
              <a:t>What happens when a plate of that hits a plate of this?</a:t>
            </a:r>
          </a:p>
        </p:txBody>
      </p:sp>
      <p:cxnSp>
        <p:nvCxnSpPr>
          <p:cNvPr id="13" name="Straight Arrow Connector 12">
            <a:extLst>
              <a:ext uri="{FF2B5EF4-FFF2-40B4-BE49-F238E27FC236}">
                <a16:creationId xmlns:a16="http://schemas.microsoft.com/office/drawing/2014/main" id="{51E5EFC7-5783-411B-86C9-0595F724E2F6}"/>
              </a:ext>
            </a:extLst>
          </p:cNvPr>
          <p:cNvCxnSpPr/>
          <p:nvPr/>
        </p:nvCxnSpPr>
        <p:spPr>
          <a:xfrm flipH="1" flipV="1">
            <a:off x="7838458" y="3776206"/>
            <a:ext cx="910535" cy="81764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86ECBE2F-6AC2-405C-8EBD-B35D0130EDC8}"/>
              </a:ext>
            </a:extLst>
          </p:cNvPr>
          <p:cNvCxnSpPr>
            <a:cxnSpLocks/>
          </p:cNvCxnSpPr>
          <p:nvPr/>
        </p:nvCxnSpPr>
        <p:spPr>
          <a:xfrm flipH="1" flipV="1">
            <a:off x="6135685" y="3812242"/>
            <a:ext cx="2416645" cy="78161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7" name="Connector: Curved 16">
            <a:extLst>
              <a:ext uri="{FF2B5EF4-FFF2-40B4-BE49-F238E27FC236}">
                <a16:creationId xmlns:a16="http://schemas.microsoft.com/office/drawing/2014/main" id="{85ACB1B4-A4FF-4778-B608-7EDA55319CB7}"/>
              </a:ext>
            </a:extLst>
          </p:cNvPr>
          <p:cNvCxnSpPr>
            <a:cxnSpLocks/>
          </p:cNvCxnSpPr>
          <p:nvPr/>
        </p:nvCxnSpPr>
        <p:spPr>
          <a:xfrm rot="10800000" flipV="1">
            <a:off x="5212651" y="5177634"/>
            <a:ext cx="1626124" cy="520666"/>
          </a:xfrm>
          <a:prstGeom prst="curvedConnector3">
            <a:avLst>
              <a:gd name="adj1" fmla="val -840"/>
            </a:avLst>
          </a:prstGeom>
          <a:ln w="57150">
            <a:tailEnd type="triangle"/>
          </a:ln>
        </p:spPr>
        <p:style>
          <a:lnRef idx="1">
            <a:schemeClr val="dk1"/>
          </a:lnRef>
          <a:fillRef idx="0">
            <a:schemeClr val="dk1"/>
          </a:fillRef>
          <a:effectRef idx="0">
            <a:schemeClr val="dk1"/>
          </a:effectRef>
          <a:fontRef idx="minor">
            <a:schemeClr val="tx1"/>
          </a:fontRef>
        </p:style>
      </p:cxnSp>
      <p:pic>
        <p:nvPicPr>
          <p:cNvPr id="4" name="Picture 3" descr="A picture containing building, megalith, building material, stone&#10;&#10;Description automatically generated">
            <a:extLst>
              <a:ext uri="{FF2B5EF4-FFF2-40B4-BE49-F238E27FC236}">
                <a16:creationId xmlns:a16="http://schemas.microsoft.com/office/drawing/2014/main" id="{6594C763-ABA6-4A6A-859B-24D8FCB026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68495" y="1930918"/>
            <a:ext cx="2432229" cy="1686345"/>
          </a:xfrm>
          <a:prstGeom prst="rect">
            <a:avLst/>
          </a:prstGeom>
        </p:spPr>
      </p:pic>
      <p:pic>
        <p:nvPicPr>
          <p:cNvPr id="6" name="Picture 5" descr="A close up of a rock&#10;&#10;Description automatically generated with medium confidence">
            <a:extLst>
              <a:ext uri="{FF2B5EF4-FFF2-40B4-BE49-F238E27FC236}">
                <a16:creationId xmlns:a16="http://schemas.microsoft.com/office/drawing/2014/main" id="{F6B2B296-D6B7-4218-BC81-C101A3035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11480" y="1913115"/>
            <a:ext cx="2643342" cy="1704148"/>
          </a:xfrm>
          <a:prstGeom prst="rect">
            <a:avLst/>
          </a:prstGeom>
        </p:spPr>
      </p:pic>
      <p:pic>
        <p:nvPicPr>
          <p:cNvPr id="8" name="Picture 7" descr="A close up of a rock&#10;&#10;Description automatically generated with medium confidence">
            <a:extLst>
              <a:ext uri="{FF2B5EF4-FFF2-40B4-BE49-F238E27FC236}">
                <a16:creationId xmlns:a16="http://schemas.microsoft.com/office/drawing/2014/main" id="{75A2D72F-C48A-4303-8033-4724291334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6580" y="4405691"/>
            <a:ext cx="2257800" cy="1704148"/>
          </a:xfrm>
          <a:prstGeom prst="rect">
            <a:avLst/>
          </a:prstGeom>
        </p:spPr>
      </p:pic>
      <p:pic>
        <p:nvPicPr>
          <p:cNvPr id="12" name="Picture 11">
            <a:extLst>
              <a:ext uri="{FF2B5EF4-FFF2-40B4-BE49-F238E27FC236}">
                <a16:creationId xmlns:a16="http://schemas.microsoft.com/office/drawing/2014/main" id="{A9FF8A76-D535-439B-B0CE-8D527EA2147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57893" y="4407266"/>
            <a:ext cx="2541245" cy="1702574"/>
          </a:xfrm>
          <a:prstGeom prst="rect">
            <a:avLst/>
          </a:prstGeom>
        </p:spPr>
      </p:pic>
    </p:spTree>
    <p:extLst>
      <p:ext uri="{BB962C8B-B14F-4D97-AF65-F5344CB8AC3E}">
        <p14:creationId xmlns:p14="http://schemas.microsoft.com/office/powerpoint/2010/main" val="20194112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783839" y="506521"/>
            <a:ext cx="7886700" cy="1017882"/>
          </a:xfrm>
        </p:spPr>
        <p:txBody>
          <a:bodyPr>
            <a:normAutofit/>
          </a:bodyPr>
          <a:lstStyle/>
          <a:p>
            <a:r>
              <a:rPr lang="en-US" dirty="0"/>
              <a:t>Let’s collect some data and find out!</a:t>
            </a:r>
          </a:p>
        </p:txBody>
      </p:sp>
      <p:sp>
        <p:nvSpPr>
          <p:cNvPr id="9" name="Content Placeholder 2">
            <a:extLst>
              <a:ext uri="{FF2B5EF4-FFF2-40B4-BE49-F238E27FC236}">
                <a16:creationId xmlns:a16="http://schemas.microsoft.com/office/drawing/2014/main" id="{04E1B90D-089C-46A9-BA93-2B25E94B8F7A}"/>
              </a:ext>
            </a:extLst>
          </p:cNvPr>
          <p:cNvSpPr>
            <a:spLocks noGrp="1"/>
          </p:cNvSpPr>
          <p:nvPr>
            <p:ph idx="1"/>
          </p:nvPr>
        </p:nvSpPr>
        <p:spPr>
          <a:xfrm>
            <a:off x="4409018" y="1754108"/>
            <a:ext cx="4048335" cy="1017882"/>
          </a:xfrm>
        </p:spPr>
        <p:txBody>
          <a:bodyPr>
            <a:normAutofit/>
          </a:bodyPr>
          <a:lstStyle/>
          <a:p>
            <a:pPr marL="0" indent="0">
              <a:spcBef>
                <a:spcPts val="0"/>
              </a:spcBef>
              <a:buNone/>
            </a:pPr>
            <a:r>
              <a:rPr lang="en-US" sz="1800" dirty="0"/>
              <a:t>Materials: rock samples, electronic scale, overflow container, graduated cylinder, water, and tub.</a:t>
            </a:r>
          </a:p>
          <a:p>
            <a:endParaRPr lang="en-US" dirty="0"/>
          </a:p>
          <a:p>
            <a:endParaRPr lang="en-US" dirty="0"/>
          </a:p>
        </p:txBody>
      </p:sp>
      <p:pic>
        <p:nvPicPr>
          <p:cNvPr id="8" name="Picture 7">
            <a:extLst>
              <a:ext uri="{FF2B5EF4-FFF2-40B4-BE49-F238E27FC236}">
                <a16:creationId xmlns:a16="http://schemas.microsoft.com/office/drawing/2014/main" id="{7ED453F1-2B58-4AB9-AE9D-F791EC1BDF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8008" y="1754109"/>
            <a:ext cx="3146591" cy="3960364"/>
          </a:xfrm>
          <a:prstGeom prst="rect">
            <a:avLst/>
          </a:prstGeom>
          <a:ln>
            <a:noFill/>
          </a:ln>
          <a:effectLst>
            <a:outerShdw blurRad="190500" algn="tl" rotWithShape="0">
              <a:srgbClr val="000000">
                <a:alpha val="70000"/>
              </a:srgbClr>
            </a:outerShdw>
          </a:effectLst>
        </p:spPr>
      </p:pic>
      <p:pic>
        <p:nvPicPr>
          <p:cNvPr id="6" name="Picture 5" descr="A picture containing indoor, cluttered, several, kitchen appliance&#10;&#10;Description automatically generated">
            <a:extLst>
              <a:ext uri="{FF2B5EF4-FFF2-40B4-BE49-F238E27FC236}">
                <a16:creationId xmlns:a16="http://schemas.microsoft.com/office/drawing/2014/main" id="{4B6DFB1D-67F7-4001-AC9A-2FBC84422D0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2992614"/>
            <a:ext cx="3627049" cy="2721859"/>
          </a:xfrm>
          <a:prstGeom prst="rect">
            <a:avLst/>
          </a:prstGeom>
        </p:spPr>
      </p:pic>
    </p:spTree>
    <p:extLst>
      <p:ext uri="{BB962C8B-B14F-4D97-AF65-F5344CB8AC3E}">
        <p14:creationId xmlns:p14="http://schemas.microsoft.com/office/powerpoint/2010/main" val="25456527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13E0A4C9-9CB3-4585-BEA6-0D6D11AB8A0D}"/>
              </a:ext>
            </a:extLst>
          </p:cNvPr>
          <p:cNvSpPr txBox="1">
            <a:spLocks/>
          </p:cNvSpPr>
          <p:nvPr/>
        </p:nvSpPr>
        <p:spPr>
          <a:xfrm>
            <a:off x="5504690" y="1683955"/>
            <a:ext cx="2065738" cy="419273"/>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t>Continental Crust</a:t>
            </a:r>
          </a:p>
          <a:p>
            <a:endParaRPr lang="en-US" sz="2100" dirty="0"/>
          </a:p>
        </p:txBody>
      </p:sp>
      <p:sp>
        <p:nvSpPr>
          <p:cNvPr id="18" name="Content Placeholder 2">
            <a:extLst>
              <a:ext uri="{FF2B5EF4-FFF2-40B4-BE49-F238E27FC236}">
                <a16:creationId xmlns:a16="http://schemas.microsoft.com/office/drawing/2014/main" id="{BCBBEBE1-1EF5-455C-8AA0-4A0DA6E9BC0B}"/>
              </a:ext>
            </a:extLst>
          </p:cNvPr>
          <p:cNvSpPr txBox="1">
            <a:spLocks/>
          </p:cNvSpPr>
          <p:nvPr/>
        </p:nvSpPr>
        <p:spPr>
          <a:xfrm>
            <a:off x="2555133" y="1683955"/>
            <a:ext cx="2065738" cy="41927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t>Oceanic Crust</a:t>
            </a:r>
          </a:p>
          <a:p>
            <a:endParaRPr lang="en-US" sz="2100" dirty="0"/>
          </a:p>
        </p:txBody>
      </p:sp>
      <p:graphicFrame>
        <p:nvGraphicFramePr>
          <p:cNvPr id="11" name="Table 10">
            <a:extLst>
              <a:ext uri="{FF2B5EF4-FFF2-40B4-BE49-F238E27FC236}">
                <a16:creationId xmlns:a16="http://schemas.microsoft.com/office/drawing/2014/main" id="{B15B2CF4-74C2-492F-9F60-6628EBD45BEA}"/>
              </a:ext>
            </a:extLst>
          </p:cNvPr>
          <p:cNvGraphicFramePr>
            <a:graphicFrameLocks noGrp="1"/>
          </p:cNvGraphicFramePr>
          <p:nvPr>
            <p:extLst>
              <p:ext uri="{D42A27DB-BD31-4B8C-83A1-F6EECF244321}">
                <p14:modId xmlns:p14="http://schemas.microsoft.com/office/powerpoint/2010/main" val="999092172"/>
              </p:ext>
            </p:extLst>
          </p:nvPr>
        </p:nvGraphicFramePr>
        <p:xfrm>
          <a:off x="523909" y="1735540"/>
          <a:ext cx="7428025" cy="4139315"/>
        </p:xfrm>
        <a:graphic>
          <a:graphicData uri="http://schemas.openxmlformats.org/drawingml/2006/table">
            <a:tbl>
              <a:tblPr firstRow="1" bandRow="1">
                <a:tableStyleId>{BC89EF96-8CEA-46FF-86C4-4CE0E7609802}</a:tableStyleId>
              </a:tblPr>
              <a:tblGrid>
                <a:gridCol w="1485605">
                  <a:extLst>
                    <a:ext uri="{9D8B030D-6E8A-4147-A177-3AD203B41FA5}">
                      <a16:colId xmlns:a16="http://schemas.microsoft.com/office/drawing/2014/main" val="1034852685"/>
                    </a:ext>
                  </a:extLst>
                </a:gridCol>
                <a:gridCol w="1497774">
                  <a:extLst>
                    <a:ext uri="{9D8B030D-6E8A-4147-A177-3AD203B41FA5}">
                      <a16:colId xmlns:a16="http://schemas.microsoft.com/office/drawing/2014/main" val="2344494919"/>
                    </a:ext>
                  </a:extLst>
                </a:gridCol>
                <a:gridCol w="1473436">
                  <a:extLst>
                    <a:ext uri="{9D8B030D-6E8A-4147-A177-3AD203B41FA5}">
                      <a16:colId xmlns:a16="http://schemas.microsoft.com/office/drawing/2014/main" val="3951460300"/>
                    </a:ext>
                  </a:extLst>
                </a:gridCol>
                <a:gridCol w="1485605">
                  <a:extLst>
                    <a:ext uri="{9D8B030D-6E8A-4147-A177-3AD203B41FA5}">
                      <a16:colId xmlns:a16="http://schemas.microsoft.com/office/drawing/2014/main" val="3578422205"/>
                    </a:ext>
                  </a:extLst>
                </a:gridCol>
                <a:gridCol w="1485605">
                  <a:extLst>
                    <a:ext uri="{9D8B030D-6E8A-4147-A177-3AD203B41FA5}">
                      <a16:colId xmlns:a16="http://schemas.microsoft.com/office/drawing/2014/main" val="2521724226"/>
                    </a:ext>
                  </a:extLst>
                </a:gridCol>
              </a:tblGrid>
              <a:tr h="666098">
                <a:tc>
                  <a:txBody>
                    <a:bodyPr/>
                    <a:lstStyle/>
                    <a:p>
                      <a:r>
                        <a:rPr lang="en-US" sz="1800" dirty="0"/>
                        <a:t>Your Name or Group</a:t>
                      </a:r>
                    </a:p>
                  </a:txBody>
                  <a:tcPr marL="68580" marR="68580" marT="34290" marB="34290"/>
                </a:tc>
                <a:tc>
                  <a:txBody>
                    <a:bodyPr/>
                    <a:lstStyle/>
                    <a:p>
                      <a:endParaRPr lang="en-US" sz="1000" dirty="0"/>
                    </a:p>
                    <a:p>
                      <a:endParaRPr lang="en-US" sz="1000" dirty="0"/>
                    </a:p>
                    <a:p>
                      <a:r>
                        <a:rPr lang="en-US" sz="1100" dirty="0"/>
                        <a:t>Density of Gabbro</a:t>
                      </a:r>
                    </a:p>
                  </a:txBody>
                  <a:tcPr marL="68580" marR="68580" marT="34290" marB="34290"/>
                </a:tc>
                <a:tc>
                  <a:txBody>
                    <a:bodyPr/>
                    <a:lstStyle/>
                    <a:p>
                      <a:endParaRPr lang="en-US" sz="1000" dirty="0"/>
                    </a:p>
                    <a:p>
                      <a:endParaRPr lang="en-US" sz="1000" dirty="0"/>
                    </a:p>
                    <a:p>
                      <a:r>
                        <a:rPr lang="en-US" sz="1100" dirty="0"/>
                        <a:t>Density of Basalt</a:t>
                      </a:r>
                    </a:p>
                  </a:txBody>
                  <a:tcPr marL="68580" marR="68580" marT="34290" marB="34290"/>
                </a:tc>
                <a:tc>
                  <a:txBody>
                    <a:bodyPr/>
                    <a:lstStyle/>
                    <a:p>
                      <a:endParaRPr lang="en-US" sz="1000" dirty="0"/>
                    </a:p>
                    <a:p>
                      <a:endParaRPr lang="en-US" sz="1000" dirty="0"/>
                    </a:p>
                    <a:p>
                      <a:r>
                        <a:rPr lang="en-US" sz="1100" dirty="0"/>
                        <a:t>Density of Granite</a:t>
                      </a:r>
                    </a:p>
                  </a:txBody>
                  <a:tcPr marL="68580" marR="68580" marT="34290" marB="34290"/>
                </a:tc>
                <a:tc>
                  <a:txBody>
                    <a:bodyPr/>
                    <a:lstStyle/>
                    <a:p>
                      <a:endParaRPr lang="en-US" sz="1000" dirty="0"/>
                    </a:p>
                    <a:p>
                      <a:endParaRPr lang="en-US" sz="1000" dirty="0"/>
                    </a:p>
                    <a:p>
                      <a:r>
                        <a:rPr lang="en-US" sz="1100" dirty="0"/>
                        <a:t>Density of Rhyolite</a:t>
                      </a:r>
                    </a:p>
                  </a:txBody>
                  <a:tcPr marL="68580" marR="68580" marT="34290" marB="34290"/>
                </a:tc>
                <a:extLst>
                  <a:ext uri="{0D108BD9-81ED-4DB2-BD59-A6C34878D82A}">
                    <a16:rowId xmlns:a16="http://schemas.microsoft.com/office/drawing/2014/main" val="1293949701"/>
                  </a:ext>
                </a:extLst>
              </a:tr>
              <a:tr h="385913">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dirty="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extLst>
                  <a:ext uri="{0D108BD9-81ED-4DB2-BD59-A6C34878D82A}">
                    <a16:rowId xmlns:a16="http://schemas.microsoft.com/office/drawing/2014/main" val="1614279473"/>
                  </a:ext>
                </a:extLst>
              </a:tr>
              <a:tr h="385913">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dirty="0"/>
                    </a:p>
                  </a:txBody>
                  <a:tcPr marL="68580" marR="68580" marT="34290" marB="34290"/>
                </a:tc>
                <a:extLst>
                  <a:ext uri="{0D108BD9-81ED-4DB2-BD59-A6C34878D82A}">
                    <a16:rowId xmlns:a16="http://schemas.microsoft.com/office/drawing/2014/main" val="3595883058"/>
                  </a:ext>
                </a:extLst>
              </a:tr>
              <a:tr h="385913">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dirty="0"/>
                    </a:p>
                  </a:txBody>
                  <a:tcPr marL="68580" marR="68580" marT="34290" marB="34290"/>
                </a:tc>
                <a:tc>
                  <a:txBody>
                    <a:bodyPr/>
                    <a:lstStyle/>
                    <a:p>
                      <a:endParaRPr lang="en-US" sz="1000"/>
                    </a:p>
                  </a:txBody>
                  <a:tcPr marL="68580" marR="68580" marT="34290" marB="34290"/>
                </a:tc>
                <a:tc>
                  <a:txBody>
                    <a:bodyPr/>
                    <a:lstStyle/>
                    <a:p>
                      <a:endParaRPr lang="en-US" sz="1000" dirty="0"/>
                    </a:p>
                  </a:txBody>
                  <a:tcPr marL="68580" marR="68580" marT="34290" marB="34290"/>
                </a:tc>
                <a:extLst>
                  <a:ext uri="{0D108BD9-81ED-4DB2-BD59-A6C34878D82A}">
                    <a16:rowId xmlns:a16="http://schemas.microsoft.com/office/drawing/2014/main" val="530953042"/>
                  </a:ext>
                </a:extLst>
              </a:tr>
              <a:tr h="385913">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extLst>
                  <a:ext uri="{0D108BD9-81ED-4DB2-BD59-A6C34878D82A}">
                    <a16:rowId xmlns:a16="http://schemas.microsoft.com/office/drawing/2014/main" val="3013512970"/>
                  </a:ext>
                </a:extLst>
              </a:tr>
              <a:tr h="385913">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extLst>
                  <a:ext uri="{0D108BD9-81ED-4DB2-BD59-A6C34878D82A}">
                    <a16:rowId xmlns:a16="http://schemas.microsoft.com/office/drawing/2014/main" val="801618253"/>
                  </a:ext>
                </a:extLst>
              </a:tr>
              <a:tr h="385913">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extLst>
                  <a:ext uri="{0D108BD9-81ED-4DB2-BD59-A6C34878D82A}">
                    <a16:rowId xmlns:a16="http://schemas.microsoft.com/office/drawing/2014/main" val="2477871521"/>
                  </a:ext>
                </a:extLst>
              </a:tr>
              <a:tr h="385913">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extLst>
                  <a:ext uri="{0D108BD9-81ED-4DB2-BD59-A6C34878D82A}">
                    <a16:rowId xmlns:a16="http://schemas.microsoft.com/office/drawing/2014/main" val="4027500871"/>
                  </a:ext>
                </a:extLst>
              </a:tr>
              <a:tr h="385913">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extLst>
                  <a:ext uri="{0D108BD9-81ED-4DB2-BD59-A6C34878D82A}">
                    <a16:rowId xmlns:a16="http://schemas.microsoft.com/office/drawing/2014/main" val="3082818157"/>
                  </a:ext>
                </a:extLst>
              </a:tr>
              <a:tr h="385913">
                <a:tc>
                  <a:txBody>
                    <a:bodyPr/>
                    <a:lstStyle/>
                    <a:p>
                      <a:endParaRPr lang="en-US" sz="1000"/>
                    </a:p>
                  </a:txBody>
                  <a:tcPr marL="68580" marR="68580" marT="34290" marB="34290"/>
                </a:tc>
                <a:tc>
                  <a:txBody>
                    <a:bodyPr/>
                    <a:lstStyle/>
                    <a:p>
                      <a:endParaRPr lang="en-US" sz="1000" dirty="0"/>
                    </a:p>
                  </a:txBody>
                  <a:tcPr marL="68580" marR="68580" marT="34290" marB="34290"/>
                </a:tc>
                <a:tc>
                  <a:txBody>
                    <a:bodyPr/>
                    <a:lstStyle/>
                    <a:p>
                      <a:endParaRPr lang="en-US" sz="1000"/>
                    </a:p>
                  </a:txBody>
                  <a:tcPr marL="68580" marR="68580" marT="34290" marB="34290"/>
                </a:tc>
                <a:tc>
                  <a:txBody>
                    <a:bodyPr/>
                    <a:lstStyle/>
                    <a:p>
                      <a:endParaRPr lang="en-US" sz="1000" dirty="0"/>
                    </a:p>
                  </a:txBody>
                  <a:tcPr marL="68580" marR="68580" marT="34290" marB="34290"/>
                </a:tc>
                <a:tc>
                  <a:txBody>
                    <a:bodyPr/>
                    <a:lstStyle/>
                    <a:p>
                      <a:endParaRPr lang="en-US" sz="1000" dirty="0"/>
                    </a:p>
                  </a:txBody>
                  <a:tcPr marL="68580" marR="68580" marT="34290" marB="34290"/>
                </a:tc>
                <a:extLst>
                  <a:ext uri="{0D108BD9-81ED-4DB2-BD59-A6C34878D82A}">
                    <a16:rowId xmlns:a16="http://schemas.microsoft.com/office/drawing/2014/main" val="1915225770"/>
                  </a:ext>
                </a:extLst>
              </a:tr>
            </a:tbl>
          </a:graphicData>
        </a:graphic>
      </p:graphicFrame>
      <p:sp>
        <p:nvSpPr>
          <p:cNvPr id="21" name="Content Placeholder 2">
            <a:extLst>
              <a:ext uri="{FF2B5EF4-FFF2-40B4-BE49-F238E27FC236}">
                <a16:creationId xmlns:a16="http://schemas.microsoft.com/office/drawing/2014/main" id="{6CE931A2-31A4-4A7B-A112-248CFBB2CAA5}"/>
              </a:ext>
            </a:extLst>
          </p:cNvPr>
          <p:cNvSpPr txBox="1">
            <a:spLocks/>
          </p:cNvSpPr>
          <p:nvPr/>
        </p:nvSpPr>
        <p:spPr>
          <a:xfrm>
            <a:off x="523909" y="281470"/>
            <a:ext cx="2707806" cy="419273"/>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Class Data</a:t>
            </a:r>
          </a:p>
          <a:p>
            <a:endParaRPr lang="en-US" sz="2100" dirty="0"/>
          </a:p>
        </p:txBody>
      </p:sp>
      <p:pic>
        <p:nvPicPr>
          <p:cNvPr id="20" name="Picture 19" descr="A close up of a piece of bread&#10;&#10;Description automatically generated">
            <a:extLst>
              <a:ext uri="{FF2B5EF4-FFF2-40B4-BE49-F238E27FC236}">
                <a16:creationId xmlns:a16="http://schemas.microsoft.com/office/drawing/2014/main" id="{ADA759E9-AF61-46D5-B179-CC1E6D85E1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2517" y="575883"/>
            <a:ext cx="963021" cy="1031771"/>
          </a:xfrm>
          <a:prstGeom prst="rect">
            <a:avLst/>
          </a:prstGeom>
        </p:spPr>
      </p:pic>
      <p:pic>
        <p:nvPicPr>
          <p:cNvPr id="22" name="Picture 21" descr="A piece of bread on a wooden table&#10;&#10;Description automatically generated">
            <a:extLst>
              <a:ext uri="{FF2B5EF4-FFF2-40B4-BE49-F238E27FC236}">
                <a16:creationId xmlns:a16="http://schemas.microsoft.com/office/drawing/2014/main" id="{64FEBA8F-3EE3-41EF-BEF0-BE81EF182F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7559" y="575882"/>
            <a:ext cx="1351166" cy="1031771"/>
          </a:xfrm>
          <a:prstGeom prst="rect">
            <a:avLst/>
          </a:prstGeom>
        </p:spPr>
      </p:pic>
      <p:pic>
        <p:nvPicPr>
          <p:cNvPr id="23" name="Picture 22" descr="A close up of a rock&#10;&#10;Description automatically generated">
            <a:extLst>
              <a:ext uri="{FF2B5EF4-FFF2-40B4-BE49-F238E27FC236}">
                <a16:creationId xmlns:a16="http://schemas.microsoft.com/office/drawing/2014/main" id="{EC3EF929-C2FC-4F13-96F2-39831BCB47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28112" y="647226"/>
            <a:ext cx="1219618" cy="889082"/>
          </a:xfrm>
          <a:prstGeom prst="rect">
            <a:avLst/>
          </a:prstGeom>
        </p:spPr>
      </p:pic>
      <p:pic>
        <p:nvPicPr>
          <p:cNvPr id="24" name="Picture 23" descr="A close up of a rock&#10;&#10;Description automatically generated">
            <a:extLst>
              <a:ext uri="{FF2B5EF4-FFF2-40B4-BE49-F238E27FC236}">
                <a16:creationId xmlns:a16="http://schemas.microsoft.com/office/drawing/2014/main" id="{DA0252CA-EAA2-46C5-9AC8-7515E139AFE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93349" y="647226"/>
            <a:ext cx="1075944" cy="899076"/>
          </a:xfrm>
          <a:prstGeom prst="rect">
            <a:avLst/>
          </a:prstGeom>
        </p:spPr>
      </p:pic>
    </p:spTree>
    <p:extLst>
      <p:ext uri="{BB962C8B-B14F-4D97-AF65-F5344CB8AC3E}">
        <p14:creationId xmlns:p14="http://schemas.microsoft.com/office/powerpoint/2010/main" val="14341694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544606" y="568455"/>
            <a:ext cx="4323059" cy="609872"/>
          </a:xfrm>
        </p:spPr>
        <p:txBody>
          <a:bodyPr>
            <a:normAutofit/>
          </a:bodyPr>
          <a:lstStyle/>
          <a:p>
            <a:r>
              <a:rPr lang="en-US" b="1" dirty="0"/>
              <a:t>Discussion Question</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494710" y="1527922"/>
            <a:ext cx="4865625" cy="1110196"/>
          </a:xfrm>
        </p:spPr>
        <p:txBody>
          <a:bodyPr>
            <a:normAutofit fontScale="92500"/>
          </a:bodyPr>
          <a:lstStyle/>
          <a:p>
            <a:pPr marL="0" indent="0">
              <a:lnSpc>
                <a:spcPct val="110000"/>
              </a:lnSpc>
              <a:spcBef>
                <a:spcPts val="0"/>
              </a:spcBef>
              <a:buNone/>
            </a:pPr>
            <a:r>
              <a:rPr lang="en-US" sz="2400" dirty="0"/>
              <a:t>What are some potential sources of error in the rock densities you found?</a:t>
            </a:r>
          </a:p>
          <a:p>
            <a:pPr marL="0" indent="0">
              <a:buNone/>
            </a:pPr>
            <a:endParaRPr lang="en-US" sz="2400" dirty="0"/>
          </a:p>
          <a:p>
            <a:pPr marL="0" indent="0">
              <a:buNone/>
            </a:pPr>
            <a:endParaRPr lang="en-US" dirty="0"/>
          </a:p>
        </p:txBody>
      </p:sp>
      <p:pic>
        <p:nvPicPr>
          <p:cNvPr id="6" name="Picture 5" descr="A piece of bread on a wooden table&#10;&#10;Description automatically generated">
            <a:extLst>
              <a:ext uri="{FF2B5EF4-FFF2-40B4-BE49-F238E27FC236}">
                <a16:creationId xmlns:a16="http://schemas.microsoft.com/office/drawing/2014/main" id="{7CC30335-803C-40FA-A508-374E292D34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9967" y="4578889"/>
            <a:ext cx="1351166" cy="1031771"/>
          </a:xfrm>
          <a:prstGeom prst="rect">
            <a:avLst/>
          </a:prstGeom>
        </p:spPr>
      </p:pic>
      <p:pic>
        <p:nvPicPr>
          <p:cNvPr id="7" name="Picture 6" descr="A close up of a rock&#10;&#10;Description automatically generated">
            <a:extLst>
              <a:ext uri="{FF2B5EF4-FFF2-40B4-BE49-F238E27FC236}">
                <a16:creationId xmlns:a16="http://schemas.microsoft.com/office/drawing/2014/main" id="{A1D0C94B-3BB4-4A10-A1ED-4116125A8D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6902" y="2893798"/>
            <a:ext cx="1219618" cy="889082"/>
          </a:xfrm>
          <a:prstGeom prst="rect">
            <a:avLst/>
          </a:prstGeom>
        </p:spPr>
      </p:pic>
      <p:pic>
        <p:nvPicPr>
          <p:cNvPr id="8" name="Picture 7" descr="A close up of a rock&#10;&#10;Description automatically generated">
            <a:extLst>
              <a:ext uri="{FF2B5EF4-FFF2-40B4-BE49-F238E27FC236}">
                <a16:creationId xmlns:a16="http://schemas.microsoft.com/office/drawing/2014/main" id="{038BC1D4-75B6-43E4-8A6A-A3C61A3281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85434" y="2888801"/>
            <a:ext cx="1075944" cy="899076"/>
          </a:xfrm>
          <a:prstGeom prst="rect">
            <a:avLst/>
          </a:prstGeom>
        </p:spPr>
      </p:pic>
      <p:pic>
        <p:nvPicPr>
          <p:cNvPr id="9" name="Picture 8" descr="A close up of a piece of bread&#10;&#10;Description automatically generated">
            <a:extLst>
              <a:ext uri="{FF2B5EF4-FFF2-40B4-BE49-F238E27FC236}">
                <a16:creationId xmlns:a16="http://schemas.microsoft.com/office/drawing/2014/main" id="{ACE94726-F642-4BD5-99BC-67FA165627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41896" y="4578890"/>
            <a:ext cx="963021" cy="1031771"/>
          </a:xfrm>
          <a:prstGeom prst="rect">
            <a:avLst/>
          </a:prstGeom>
        </p:spPr>
      </p:pic>
      <p:pic>
        <p:nvPicPr>
          <p:cNvPr id="14" name="Picture 13" descr="A picture containing indoor, cluttered, several, kitchen appliance&#10;&#10;Description automatically generated">
            <a:extLst>
              <a:ext uri="{FF2B5EF4-FFF2-40B4-BE49-F238E27FC236}">
                <a16:creationId xmlns:a16="http://schemas.microsoft.com/office/drawing/2014/main" id="{BB82DF7A-0DB3-458F-9E73-9FC5644B226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92610" y="2888801"/>
            <a:ext cx="3627049" cy="2721859"/>
          </a:xfrm>
          <a:prstGeom prst="rect">
            <a:avLst/>
          </a:prstGeom>
        </p:spPr>
      </p:pic>
    </p:spTree>
    <p:extLst>
      <p:ext uri="{BB962C8B-B14F-4D97-AF65-F5344CB8AC3E}">
        <p14:creationId xmlns:p14="http://schemas.microsoft.com/office/powerpoint/2010/main" val="3571563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EF6F0D-F938-4D4F-96AF-1C1CEB40F09B}"/>
              </a:ext>
            </a:extLst>
          </p:cNvPr>
          <p:cNvSpPr txBox="1"/>
          <p:nvPr/>
        </p:nvSpPr>
        <p:spPr>
          <a:xfrm>
            <a:off x="175846" y="281354"/>
            <a:ext cx="8616462" cy="1200329"/>
          </a:xfrm>
          <a:prstGeom prst="rect">
            <a:avLst/>
          </a:prstGeom>
          <a:noFill/>
        </p:spPr>
        <p:txBody>
          <a:bodyPr wrap="square" rtlCol="0">
            <a:spAutoFit/>
          </a:bodyPr>
          <a:lstStyle/>
          <a:p>
            <a:r>
              <a:rPr lang="en-US" sz="2400" b="1" dirty="0"/>
              <a:t>Let’s look for patterns in our data. Remember we are interested in comparing the composition of the oceanic crust and continental crust.</a:t>
            </a:r>
          </a:p>
        </p:txBody>
      </p:sp>
      <p:sp>
        <p:nvSpPr>
          <p:cNvPr id="6" name="TextBox 5">
            <a:extLst>
              <a:ext uri="{FF2B5EF4-FFF2-40B4-BE49-F238E27FC236}">
                <a16:creationId xmlns:a16="http://schemas.microsoft.com/office/drawing/2014/main" id="{10D37D8F-466B-394B-A0F0-A8AB8E928804}"/>
              </a:ext>
            </a:extLst>
          </p:cNvPr>
          <p:cNvSpPr txBox="1"/>
          <p:nvPr/>
        </p:nvSpPr>
        <p:spPr>
          <a:xfrm>
            <a:off x="2303585" y="2743200"/>
            <a:ext cx="4114800" cy="923330"/>
          </a:xfrm>
          <a:prstGeom prst="rect">
            <a:avLst/>
          </a:prstGeom>
          <a:noFill/>
        </p:spPr>
        <p:txBody>
          <a:bodyPr wrap="square" rtlCol="0">
            <a:spAutoFit/>
          </a:bodyPr>
          <a:lstStyle/>
          <a:p>
            <a:r>
              <a:rPr lang="en-US" dirty="0">
                <a:solidFill>
                  <a:srgbClr val="00B0F0"/>
                </a:solidFill>
              </a:rPr>
              <a:t>[insert your class data here or elsewhere in the room so everyone can examine it together]</a:t>
            </a:r>
          </a:p>
        </p:txBody>
      </p:sp>
    </p:spTree>
    <p:extLst>
      <p:ext uri="{BB962C8B-B14F-4D97-AF65-F5344CB8AC3E}">
        <p14:creationId xmlns:p14="http://schemas.microsoft.com/office/powerpoint/2010/main" val="3007972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50" y="765915"/>
            <a:ext cx="7886700" cy="609872"/>
          </a:xfrm>
        </p:spPr>
        <p:txBody>
          <a:bodyPr>
            <a:normAutofit/>
          </a:bodyPr>
          <a:lstStyle/>
          <a:p>
            <a:pPr algn="ctr"/>
            <a:r>
              <a:rPr lang="en-US" dirty="0"/>
              <a:t>Recently we’ve been studying the biosphere.</a:t>
            </a:r>
          </a:p>
        </p:txBody>
      </p:sp>
      <p:sp>
        <p:nvSpPr>
          <p:cNvPr id="6" name="TextBox 5">
            <a:extLst>
              <a:ext uri="{FF2B5EF4-FFF2-40B4-BE49-F238E27FC236}">
                <a16:creationId xmlns:a16="http://schemas.microsoft.com/office/drawing/2014/main" id="{402879F7-3333-46F9-B4F4-8D19AEB358C4}"/>
              </a:ext>
            </a:extLst>
          </p:cNvPr>
          <p:cNvSpPr txBox="1"/>
          <p:nvPr/>
        </p:nvSpPr>
        <p:spPr>
          <a:xfrm>
            <a:off x="6172922" y="273964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Biosphere</a:t>
            </a:r>
          </a:p>
        </p:txBody>
      </p:sp>
      <p:sp>
        <p:nvSpPr>
          <p:cNvPr id="7" name="TextBox 6">
            <a:extLst>
              <a:ext uri="{FF2B5EF4-FFF2-40B4-BE49-F238E27FC236}">
                <a16:creationId xmlns:a16="http://schemas.microsoft.com/office/drawing/2014/main" id="{A95FF7E6-4B9C-4F39-B3C1-C299DF149C7E}"/>
              </a:ext>
            </a:extLst>
          </p:cNvPr>
          <p:cNvSpPr txBox="1"/>
          <p:nvPr/>
        </p:nvSpPr>
        <p:spPr>
          <a:xfrm>
            <a:off x="1219228" y="2715444"/>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Hydrosphere</a:t>
            </a:r>
          </a:p>
        </p:txBody>
      </p:sp>
      <p:pic>
        <p:nvPicPr>
          <p:cNvPr id="27" name="Picture 26" descr="A body of water with waves&#10;&#10;Description automatically generated with medium confidence">
            <a:extLst>
              <a:ext uri="{FF2B5EF4-FFF2-40B4-BE49-F238E27FC236}">
                <a16:creationId xmlns:a16="http://schemas.microsoft.com/office/drawing/2014/main" id="{F9583649-BE16-4CF4-B633-B97E74B94C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5100" y="3143469"/>
            <a:ext cx="1788656" cy="767137"/>
          </a:xfrm>
          <a:prstGeom prst="rect">
            <a:avLst/>
          </a:prstGeom>
        </p:spPr>
      </p:pic>
      <p:pic>
        <p:nvPicPr>
          <p:cNvPr id="28" name="Picture 27" descr="A picture containing text, nature, painting&#10;&#10;Description automatically generated">
            <a:extLst>
              <a:ext uri="{FF2B5EF4-FFF2-40B4-BE49-F238E27FC236}">
                <a16:creationId xmlns:a16="http://schemas.microsoft.com/office/drawing/2014/main" id="{ED73C3B2-0B3F-41CC-A3AA-3AB4B7A1B4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65286" y="3968389"/>
            <a:ext cx="1757429" cy="755463"/>
          </a:xfrm>
          <a:prstGeom prst="rect">
            <a:avLst/>
          </a:prstGeom>
        </p:spPr>
      </p:pic>
      <p:pic>
        <p:nvPicPr>
          <p:cNvPr id="29" name="Picture 28" descr="Blue sky with white clouds&#10;&#10;Description automatically generated with medium confidence">
            <a:extLst>
              <a:ext uri="{FF2B5EF4-FFF2-40B4-BE49-F238E27FC236}">
                <a16:creationId xmlns:a16="http://schemas.microsoft.com/office/drawing/2014/main" id="{E33A134B-DD07-43A2-BDFA-B8E73FEF6E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62314" y="2032763"/>
            <a:ext cx="1760400" cy="767138"/>
          </a:xfrm>
          <a:prstGeom prst="rect">
            <a:avLst/>
          </a:prstGeom>
        </p:spPr>
      </p:pic>
      <p:pic>
        <p:nvPicPr>
          <p:cNvPr id="30" name="Picture 29" descr="A close up of some leaves&#10;&#10;Description automatically generated with low confidence">
            <a:extLst>
              <a:ext uri="{FF2B5EF4-FFF2-40B4-BE49-F238E27FC236}">
                <a16:creationId xmlns:a16="http://schemas.microsoft.com/office/drawing/2014/main" id="{BC855125-B7F3-4348-B086-DC43C7C890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4408" y="3167671"/>
            <a:ext cx="1757428" cy="742936"/>
          </a:xfrm>
          <a:prstGeom prst="rect">
            <a:avLst/>
          </a:prstGeom>
        </p:spPr>
      </p:pic>
      <p:sp>
        <p:nvSpPr>
          <p:cNvPr id="4" name="TextBox 3">
            <a:extLst>
              <a:ext uri="{FF2B5EF4-FFF2-40B4-BE49-F238E27FC236}">
                <a16:creationId xmlns:a16="http://schemas.microsoft.com/office/drawing/2014/main" id="{EDE37BF2-3B19-4021-B3B1-55760AC04E30}"/>
              </a:ext>
            </a:extLst>
          </p:cNvPr>
          <p:cNvSpPr txBox="1"/>
          <p:nvPr/>
        </p:nvSpPr>
        <p:spPr>
          <a:xfrm>
            <a:off x="3762314" y="1629067"/>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Atmosphere</a:t>
            </a:r>
          </a:p>
        </p:txBody>
      </p:sp>
      <p:sp>
        <p:nvSpPr>
          <p:cNvPr id="5" name="TextBox 4">
            <a:extLst>
              <a:ext uri="{FF2B5EF4-FFF2-40B4-BE49-F238E27FC236}">
                <a16:creationId xmlns:a16="http://schemas.microsoft.com/office/drawing/2014/main" id="{34E99F29-A9AE-441C-8F35-BC71B38D7B7A}"/>
              </a:ext>
            </a:extLst>
          </p:cNvPr>
          <p:cNvSpPr txBox="1"/>
          <p:nvPr/>
        </p:nvSpPr>
        <p:spPr>
          <a:xfrm>
            <a:off x="3763800" y="354469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Geosphere</a:t>
            </a:r>
          </a:p>
        </p:txBody>
      </p:sp>
    </p:spTree>
    <p:extLst>
      <p:ext uri="{BB962C8B-B14F-4D97-AF65-F5344CB8AC3E}">
        <p14:creationId xmlns:p14="http://schemas.microsoft.com/office/powerpoint/2010/main" val="25509391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EC02AB2E-D614-4036-B069-9BC3B0CE8710}"/>
              </a:ext>
            </a:extLst>
          </p:cNvPr>
          <p:cNvSpPr txBox="1">
            <a:spLocks/>
          </p:cNvSpPr>
          <p:nvPr/>
        </p:nvSpPr>
        <p:spPr>
          <a:xfrm>
            <a:off x="579475" y="1867343"/>
            <a:ext cx="8011632" cy="37773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200" dirty="0"/>
              <a:t>Since crust is a complex mixture of many different types of rocks (not just two as in the lab), it is easiest to compare average density values.</a:t>
            </a:r>
          </a:p>
        </p:txBody>
      </p:sp>
    </p:spTree>
    <p:extLst>
      <p:ext uri="{BB962C8B-B14F-4D97-AF65-F5344CB8AC3E}">
        <p14:creationId xmlns:p14="http://schemas.microsoft.com/office/powerpoint/2010/main" val="3152648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244279" y="525701"/>
            <a:ext cx="7784905" cy="674108"/>
          </a:xfrm>
        </p:spPr>
        <p:txBody>
          <a:bodyPr>
            <a:normAutofit/>
          </a:bodyPr>
          <a:lstStyle/>
          <a:p>
            <a:r>
              <a:rPr lang="en-US" sz="2400" dirty="0"/>
              <a:t>What about your average density of each type of crust?</a:t>
            </a:r>
          </a:p>
        </p:txBody>
      </p:sp>
      <p:pic>
        <p:nvPicPr>
          <p:cNvPr id="6" name="Picture 5">
            <a:extLst>
              <a:ext uri="{FF2B5EF4-FFF2-40B4-BE49-F238E27FC236}">
                <a16:creationId xmlns:a16="http://schemas.microsoft.com/office/drawing/2014/main" id="{2AB5E222-13FB-4656-8C56-C78D359BAA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549" y="1597787"/>
            <a:ext cx="2717741" cy="3420605"/>
          </a:xfrm>
          <a:prstGeom prst="rect">
            <a:avLst/>
          </a:prstGeom>
          <a:ln>
            <a:noFill/>
          </a:ln>
          <a:effectLst>
            <a:outerShdw blurRad="190500" algn="tl" rotWithShape="0">
              <a:srgbClr val="000000">
                <a:alpha val="70000"/>
              </a:srgbClr>
            </a:outerShdw>
          </a:effectLst>
        </p:spPr>
      </p:pic>
      <p:sp>
        <p:nvSpPr>
          <p:cNvPr id="5" name="Rectangle: Rounded Corners 4">
            <a:extLst>
              <a:ext uri="{FF2B5EF4-FFF2-40B4-BE49-F238E27FC236}">
                <a16:creationId xmlns:a16="http://schemas.microsoft.com/office/drawing/2014/main" id="{363C1922-89B1-4C5B-9D49-0DC6183B440D}"/>
              </a:ext>
            </a:extLst>
          </p:cNvPr>
          <p:cNvSpPr/>
          <p:nvPr/>
        </p:nvSpPr>
        <p:spPr>
          <a:xfrm>
            <a:off x="81124" y="3479426"/>
            <a:ext cx="2879132" cy="74126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5B56CAD3-7DDD-BD4A-8915-DC55BC5F9C39}"/>
              </a:ext>
            </a:extLst>
          </p:cNvPr>
          <p:cNvSpPr txBox="1"/>
          <p:nvPr/>
        </p:nvSpPr>
        <p:spPr>
          <a:xfrm>
            <a:off x="4237312" y="2671763"/>
            <a:ext cx="4114800" cy="923330"/>
          </a:xfrm>
          <a:prstGeom prst="rect">
            <a:avLst/>
          </a:prstGeom>
          <a:noFill/>
        </p:spPr>
        <p:txBody>
          <a:bodyPr wrap="square" rtlCol="0">
            <a:spAutoFit/>
          </a:bodyPr>
          <a:lstStyle/>
          <a:p>
            <a:r>
              <a:rPr lang="en-US" dirty="0">
                <a:solidFill>
                  <a:srgbClr val="00B0F0"/>
                </a:solidFill>
              </a:rPr>
              <a:t>[insert your class data here or elsewhere in the room so everyone can examine it together]</a:t>
            </a:r>
          </a:p>
        </p:txBody>
      </p:sp>
    </p:spTree>
    <p:extLst>
      <p:ext uri="{BB962C8B-B14F-4D97-AF65-F5344CB8AC3E}">
        <p14:creationId xmlns:p14="http://schemas.microsoft.com/office/powerpoint/2010/main" val="13559414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9A2D71-046E-4D11-A7C6-9918EAE316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422" y="1314076"/>
            <a:ext cx="5410901" cy="4431643"/>
          </a:xfrm>
          <a:prstGeom prst="rect">
            <a:avLst/>
          </a:prstGeom>
        </p:spPr>
      </p:pic>
      <p:sp>
        <p:nvSpPr>
          <p:cNvPr id="3" name="Title 1">
            <a:extLst>
              <a:ext uri="{FF2B5EF4-FFF2-40B4-BE49-F238E27FC236}">
                <a16:creationId xmlns:a16="http://schemas.microsoft.com/office/drawing/2014/main" id="{744B0A2B-7618-4372-A205-CCF55FFF64F4}"/>
              </a:ext>
            </a:extLst>
          </p:cNvPr>
          <p:cNvSpPr txBox="1">
            <a:spLocks/>
          </p:cNvSpPr>
          <p:nvPr/>
        </p:nvSpPr>
        <p:spPr>
          <a:xfrm>
            <a:off x="121890" y="487498"/>
            <a:ext cx="4928402" cy="4895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Ocean Crust Actual Density Data</a:t>
            </a:r>
          </a:p>
        </p:txBody>
      </p:sp>
      <p:sp>
        <p:nvSpPr>
          <p:cNvPr id="4" name="Content Placeholder 2">
            <a:extLst>
              <a:ext uri="{FF2B5EF4-FFF2-40B4-BE49-F238E27FC236}">
                <a16:creationId xmlns:a16="http://schemas.microsoft.com/office/drawing/2014/main" id="{C418CB24-EFC9-4DAF-B2C0-C3506A07E1E5}"/>
              </a:ext>
            </a:extLst>
          </p:cNvPr>
          <p:cNvSpPr txBox="1">
            <a:spLocks/>
          </p:cNvSpPr>
          <p:nvPr/>
        </p:nvSpPr>
        <p:spPr>
          <a:xfrm>
            <a:off x="3544867" y="1024585"/>
            <a:ext cx="5548707" cy="46334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100" dirty="0"/>
              <a:t>Crust density is calculated in two ways: </a:t>
            </a:r>
          </a:p>
          <a:p>
            <a:pPr>
              <a:lnSpc>
                <a:spcPct val="100000"/>
              </a:lnSpc>
              <a:spcBef>
                <a:spcPts val="0"/>
              </a:spcBef>
            </a:pPr>
            <a:r>
              <a:rPr lang="en-US" sz="2100" dirty="0"/>
              <a:t>Using actual rock samples, like the table to the left (and your lab).</a:t>
            </a:r>
          </a:p>
          <a:p>
            <a:pPr>
              <a:lnSpc>
                <a:spcPct val="100000"/>
              </a:lnSpc>
              <a:spcBef>
                <a:spcPts val="0"/>
              </a:spcBef>
            </a:pPr>
            <a:r>
              <a:rPr lang="en-US" sz="2100" dirty="0"/>
              <a:t>Measuring the speed of earthquake waves through the crust.</a:t>
            </a:r>
          </a:p>
          <a:p>
            <a:pPr>
              <a:lnSpc>
                <a:spcPct val="100000"/>
              </a:lnSpc>
              <a:spcBef>
                <a:spcPts val="0"/>
              </a:spcBef>
            </a:pPr>
            <a:endParaRPr lang="en-US" sz="2100" dirty="0"/>
          </a:p>
          <a:p>
            <a:pPr marL="0" indent="0">
              <a:lnSpc>
                <a:spcPct val="100000"/>
              </a:lnSpc>
              <a:spcBef>
                <a:spcPts val="0"/>
              </a:spcBef>
              <a:buNone/>
            </a:pPr>
            <a:r>
              <a:rPr lang="en-US" sz="2100" dirty="0"/>
              <a:t>I found values such as:</a:t>
            </a:r>
          </a:p>
          <a:p>
            <a:pPr marL="342900" lvl="1" indent="0">
              <a:lnSpc>
                <a:spcPct val="100000"/>
              </a:lnSpc>
              <a:spcBef>
                <a:spcPts val="0"/>
              </a:spcBef>
              <a:buNone/>
            </a:pPr>
            <a:r>
              <a:rPr lang="en-US" sz="2200" dirty="0"/>
              <a:t>Avg density oceanic crust: 3.0 g/mL</a:t>
            </a:r>
          </a:p>
          <a:p>
            <a:pPr marL="342900" lvl="1" indent="0">
              <a:lnSpc>
                <a:spcPct val="100000"/>
              </a:lnSpc>
              <a:spcBef>
                <a:spcPts val="0"/>
              </a:spcBef>
              <a:buNone/>
            </a:pPr>
            <a:r>
              <a:rPr lang="en-US" sz="2200" dirty="0"/>
              <a:t>Avg. density continental crust: 2.7 g/mL</a:t>
            </a:r>
          </a:p>
          <a:p>
            <a:pPr marL="0" indent="0">
              <a:lnSpc>
                <a:spcPct val="100000"/>
              </a:lnSpc>
              <a:spcBef>
                <a:spcPts val="0"/>
              </a:spcBef>
              <a:buNone/>
            </a:pPr>
            <a:endParaRPr lang="en-US" sz="2100" dirty="0"/>
          </a:p>
          <a:p>
            <a:pPr marL="0" indent="0">
              <a:lnSpc>
                <a:spcPct val="100000"/>
              </a:lnSpc>
              <a:spcBef>
                <a:spcPts val="0"/>
              </a:spcBef>
              <a:buNone/>
            </a:pPr>
            <a:r>
              <a:rPr lang="en-US" sz="2100" dirty="0"/>
              <a:t>While there is variation in density depending on the crust composition, in general, </a:t>
            </a:r>
            <a:r>
              <a:rPr lang="en-US" sz="2100" b="1" dirty="0"/>
              <a:t>the average density of oceanic crust is denser than the average density of continental crust.</a:t>
            </a:r>
          </a:p>
          <a:p>
            <a:pPr marL="0" indent="0">
              <a:lnSpc>
                <a:spcPct val="100000"/>
              </a:lnSpc>
              <a:spcBef>
                <a:spcPts val="0"/>
              </a:spcBef>
              <a:buNone/>
            </a:pPr>
            <a:endParaRPr lang="en-US" sz="2100" dirty="0"/>
          </a:p>
          <a:p>
            <a:pPr marL="0" indent="0">
              <a:lnSpc>
                <a:spcPct val="110000"/>
              </a:lnSpc>
              <a:spcBef>
                <a:spcPts val="0"/>
              </a:spcBef>
              <a:buNone/>
            </a:pPr>
            <a:endParaRPr lang="en-US" sz="2100" dirty="0"/>
          </a:p>
          <a:p>
            <a:pPr marL="0" indent="0">
              <a:lnSpc>
                <a:spcPct val="100000"/>
              </a:lnSpc>
              <a:spcBef>
                <a:spcPts val="0"/>
              </a:spcBef>
              <a:buNone/>
            </a:pPr>
            <a:endParaRPr lang="en-US" sz="2100" dirty="0"/>
          </a:p>
        </p:txBody>
      </p:sp>
      <p:sp>
        <p:nvSpPr>
          <p:cNvPr id="6" name="Content Placeholder 2">
            <a:extLst>
              <a:ext uri="{FF2B5EF4-FFF2-40B4-BE49-F238E27FC236}">
                <a16:creationId xmlns:a16="http://schemas.microsoft.com/office/drawing/2014/main" id="{F5587C2C-16F3-4A16-953A-16F1075A3E96}"/>
              </a:ext>
            </a:extLst>
          </p:cNvPr>
          <p:cNvSpPr txBox="1">
            <a:spLocks/>
          </p:cNvSpPr>
          <p:nvPr/>
        </p:nvSpPr>
        <p:spPr>
          <a:xfrm>
            <a:off x="7854997" y="2602944"/>
            <a:ext cx="1100771" cy="499259"/>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100" dirty="0"/>
              <a:t>2.90 g/mL</a:t>
            </a:r>
          </a:p>
          <a:p>
            <a:pPr marL="0" indent="0">
              <a:lnSpc>
                <a:spcPct val="100000"/>
              </a:lnSpc>
              <a:spcBef>
                <a:spcPts val="0"/>
              </a:spcBef>
              <a:buNone/>
            </a:pPr>
            <a:r>
              <a:rPr lang="en-US" sz="2100" dirty="0"/>
              <a:t>2.83 g/mL</a:t>
            </a:r>
          </a:p>
        </p:txBody>
      </p:sp>
      <p:sp>
        <p:nvSpPr>
          <p:cNvPr id="7" name="Content Placeholder 2">
            <a:extLst>
              <a:ext uri="{FF2B5EF4-FFF2-40B4-BE49-F238E27FC236}">
                <a16:creationId xmlns:a16="http://schemas.microsoft.com/office/drawing/2014/main" id="{8A6D6167-80CC-4BEE-B19A-9C9290266008}"/>
              </a:ext>
            </a:extLst>
          </p:cNvPr>
          <p:cNvSpPr txBox="1">
            <a:spLocks/>
          </p:cNvSpPr>
          <p:nvPr/>
        </p:nvSpPr>
        <p:spPr>
          <a:xfrm>
            <a:off x="7703507" y="2305746"/>
            <a:ext cx="1390067" cy="499259"/>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100" dirty="0"/>
              <a:t>Diff. Source</a:t>
            </a:r>
          </a:p>
        </p:txBody>
      </p:sp>
      <p:sp>
        <p:nvSpPr>
          <p:cNvPr id="8" name="Content Placeholder 2">
            <a:extLst>
              <a:ext uri="{FF2B5EF4-FFF2-40B4-BE49-F238E27FC236}">
                <a16:creationId xmlns:a16="http://schemas.microsoft.com/office/drawing/2014/main" id="{AA0F100F-C7FF-4F11-9D5C-476DA3A57750}"/>
              </a:ext>
            </a:extLst>
          </p:cNvPr>
          <p:cNvSpPr txBox="1">
            <a:spLocks/>
          </p:cNvSpPr>
          <p:nvPr/>
        </p:nvSpPr>
        <p:spPr>
          <a:xfrm>
            <a:off x="5361769" y="513959"/>
            <a:ext cx="3143404" cy="49925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dirty="0"/>
              <a:t>Side note: g/mL = g/cm</a:t>
            </a:r>
            <a:r>
              <a:rPr lang="en-US" sz="2000" baseline="30000" dirty="0"/>
              <a:t>3</a:t>
            </a:r>
          </a:p>
        </p:txBody>
      </p:sp>
    </p:spTree>
    <p:extLst>
      <p:ext uri="{BB962C8B-B14F-4D97-AF65-F5344CB8AC3E}">
        <p14:creationId xmlns:p14="http://schemas.microsoft.com/office/powerpoint/2010/main" val="9491973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135619" y="509566"/>
            <a:ext cx="8670742" cy="1081239"/>
          </a:xfrm>
        </p:spPr>
        <p:txBody>
          <a:bodyPr>
            <a:noAutofit/>
          </a:bodyPr>
          <a:lstStyle/>
          <a:p>
            <a:r>
              <a:rPr lang="en-US" dirty="0"/>
              <a:t>Let’s look at one more thing that happens with differences in average density:</a:t>
            </a:r>
          </a:p>
        </p:txBody>
      </p:sp>
      <p:sp>
        <p:nvSpPr>
          <p:cNvPr id="27" name="Content Placeholder 2">
            <a:extLst>
              <a:ext uri="{FF2B5EF4-FFF2-40B4-BE49-F238E27FC236}">
                <a16:creationId xmlns:a16="http://schemas.microsoft.com/office/drawing/2014/main" id="{EC02AB2E-D614-4036-B069-9BC3B0CE8710}"/>
              </a:ext>
            </a:extLst>
          </p:cNvPr>
          <p:cNvSpPr txBox="1">
            <a:spLocks/>
          </p:cNvSpPr>
          <p:nvPr/>
        </p:nvSpPr>
        <p:spPr>
          <a:xfrm>
            <a:off x="292395" y="3490019"/>
            <a:ext cx="8357191" cy="22469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t>Here are two empty plastic containers.</a:t>
            </a:r>
          </a:p>
          <a:p>
            <a:pPr>
              <a:lnSpc>
                <a:spcPct val="100000"/>
              </a:lnSpc>
              <a:spcBef>
                <a:spcPts val="0"/>
              </a:spcBef>
            </a:pPr>
            <a:r>
              <a:rPr lang="en-US" dirty="0"/>
              <a:t>They both have the same average density (total mass/total volume)</a:t>
            </a:r>
          </a:p>
          <a:p>
            <a:pPr>
              <a:lnSpc>
                <a:spcPct val="100000"/>
              </a:lnSpc>
              <a:spcBef>
                <a:spcPts val="0"/>
              </a:spcBef>
            </a:pPr>
            <a:r>
              <a:rPr lang="en-US" dirty="0"/>
              <a:t>What if we dropped them in a tub of water?</a:t>
            </a:r>
          </a:p>
        </p:txBody>
      </p:sp>
      <p:pic>
        <p:nvPicPr>
          <p:cNvPr id="4" name="Picture 3" descr="A picture containing cup, table, indoor, coffee&#10;&#10;Description automatically generated">
            <a:extLst>
              <a:ext uri="{FF2B5EF4-FFF2-40B4-BE49-F238E27FC236}">
                <a16:creationId xmlns:a16="http://schemas.microsoft.com/office/drawing/2014/main" id="{6580A93A-10B7-4382-A510-3048F4DED7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354" y="2004237"/>
            <a:ext cx="3641651" cy="1269005"/>
          </a:xfrm>
          <a:prstGeom prst="rect">
            <a:avLst/>
          </a:prstGeom>
        </p:spPr>
      </p:pic>
    </p:spTree>
    <p:extLst>
      <p:ext uri="{BB962C8B-B14F-4D97-AF65-F5344CB8AC3E}">
        <p14:creationId xmlns:p14="http://schemas.microsoft.com/office/powerpoint/2010/main" val="23396524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loating same density">
            <a:hlinkClick r:id="" action="ppaction://media"/>
            <a:extLst>
              <a:ext uri="{FF2B5EF4-FFF2-40B4-BE49-F238E27FC236}">
                <a16:creationId xmlns:a16="http://schemas.microsoft.com/office/drawing/2014/main" id="{C9CE501F-1608-48B2-92B7-FF2C8143E0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4438" y="1455996"/>
            <a:ext cx="7015125" cy="3946008"/>
          </a:xfrm>
          <a:prstGeom prst="rect">
            <a:avLst/>
          </a:prstGeom>
        </p:spPr>
      </p:pic>
      <p:sp>
        <p:nvSpPr>
          <p:cNvPr id="3" name="Title 1">
            <a:extLst>
              <a:ext uri="{FF2B5EF4-FFF2-40B4-BE49-F238E27FC236}">
                <a16:creationId xmlns:a16="http://schemas.microsoft.com/office/drawing/2014/main" id="{CAABE39A-ACA9-4E51-95CD-7405BD8FCFC7}"/>
              </a:ext>
            </a:extLst>
          </p:cNvPr>
          <p:cNvSpPr txBox="1">
            <a:spLocks/>
          </p:cNvSpPr>
          <p:nvPr/>
        </p:nvSpPr>
        <p:spPr>
          <a:xfrm>
            <a:off x="134416" y="572197"/>
            <a:ext cx="8670742" cy="49329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Video clip</a:t>
            </a:r>
          </a:p>
        </p:txBody>
      </p:sp>
    </p:spTree>
    <p:extLst>
      <p:ext uri="{BB962C8B-B14F-4D97-AF65-F5344CB8AC3E}">
        <p14:creationId xmlns:p14="http://schemas.microsoft.com/office/powerpoint/2010/main" val="1019483901"/>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223284" y="484514"/>
            <a:ext cx="8670742" cy="804301"/>
          </a:xfrm>
        </p:spPr>
        <p:txBody>
          <a:bodyPr>
            <a:noAutofit/>
          </a:bodyPr>
          <a:lstStyle/>
          <a:p>
            <a:r>
              <a:rPr lang="en-US" dirty="0"/>
              <a:t>One is filled with flour to increase its average density.</a:t>
            </a:r>
          </a:p>
        </p:txBody>
      </p:sp>
      <p:sp>
        <p:nvSpPr>
          <p:cNvPr id="27" name="Content Placeholder 2">
            <a:extLst>
              <a:ext uri="{FF2B5EF4-FFF2-40B4-BE49-F238E27FC236}">
                <a16:creationId xmlns:a16="http://schemas.microsoft.com/office/drawing/2014/main" id="{EC02AB2E-D614-4036-B069-9BC3B0CE8710}"/>
              </a:ext>
            </a:extLst>
          </p:cNvPr>
          <p:cNvSpPr txBox="1">
            <a:spLocks/>
          </p:cNvSpPr>
          <p:nvPr/>
        </p:nvSpPr>
        <p:spPr>
          <a:xfrm>
            <a:off x="223284" y="4112023"/>
            <a:ext cx="8357191" cy="19505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400" dirty="0"/>
              <a:t>More mass in the same volume—therefore higher average density.</a:t>
            </a:r>
          </a:p>
          <a:p>
            <a:pPr>
              <a:lnSpc>
                <a:spcPct val="100000"/>
              </a:lnSpc>
              <a:spcBef>
                <a:spcPts val="0"/>
              </a:spcBef>
            </a:pPr>
            <a:r>
              <a:rPr lang="en-US" sz="2400" dirty="0"/>
              <a:t>Place this container in the tub of water next to the container with no flour (lower density).</a:t>
            </a:r>
          </a:p>
        </p:txBody>
      </p:sp>
      <p:pic>
        <p:nvPicPr>
          <p:cNvPr id="4" name="Picture 3" descr="A picture containing indoor, oven, dishware, bowl&#10;&#10;Description automatically generated">
            <a:extLst>
              <a:ext uri="{FF2B5EF4-FFF2-40B4-BE49-F238E27FC236}">
                <a16:creationId xmlns:a16="http://schemas.microsoft.com/office/drawing/2014/main" id="{611F6309-526B-483F-929D-CCBDB38E8E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251" y="1518626"/>
            <a:ext cx="3153295" cy="2363585"/>
          </a:xfrm>
          <a:prstGeom prst="rect">
            <a:avLst/>
          </a:prstGeom>
        </p:spPr>
      </p:pic>
    </p:spTree>
    <p:extLst>
      <p:ext uri="{BB962C8B-B14F-4D97-AF65-F5344CB8AC3E}">
        <p14:creationId xmlns:p14="http://schemas.microsoft.com/office/powerpoint/2010/main" val="18519519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loating diff density">
            <a:hlinkClick r:id="" action="ppaction://media"/>
            <a:extLst>
              <a:ext uri="{FF2B5EF4-FFF2-40B4-BE49-F238E27FC236}">
                <a16:creationId xmlns:a16="http://schemas.microsoft.com/office/drawing/2014/main" id="{F1CAC24F-BCC9-4FCD-9D93-BA075D00A5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59083" y="1625573"/>
            <a:ext cx="6096000" cy="3429000"/>
          </a:xfrm>
          <a:prstGeom prst="rect">
            <a:avLst/>
          </a:prstGeom>
        </p:spPr>
      </p:pic>
      <p:sp>
        <p:nvSpPr>
          <p:cNvPr id="3" name="Title 1">
            <a:extLst>
              <a:ext uri="{FF2B5EF4-FFF2-40B4-BE49-F238E27FC236}">
                <a16:creationId xmlns:a16="http://schemas.microsoft.com/office/drawing/2014/main" id="{0769626D-7AE2-416E-8DA2-4E91933C66FE}"/>
              </a:ext>
            </a:extLst>
          </p:cNvPr>
          <p:cNvSpPr txBox="1">
            <a:spLocks/>
          </p:cNvSpPr>
          <p:nvPr/>
        </p:nvSpPr>
        <p:spPr>
          <a:xfrm>
            <a:off x="146942" y="785140"/>
            <a:ext cx="8670742" cy="49329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Video clip</a:t>
            </a:r>
          </a:p>
        </p:txBody>
      </p:sp>
    </p:spTree>
    <p:extLst>
      <p:ext uri="{BB962C8B-B14F-4D97-AF65-F5344CB8AC3E}">
        <p14:creationId xmlns:p14="http://schemas.microsoft.com/office/powerpoint/2010/main" val="3215552677"/>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5EF59-9095-4F91-B266-7965102F8A64}"/>
              </a:ext>
            </a:extLst>
          </p:cNvPr>
          <p:cNvSpPr txBox="1">
            <a:spLocks/>
          </p:cNvSpPr>
          <p:nvPr/>
        </p:nvSpPr>
        <p:spPr>
          <a:xfrm>
            <a:off x="231268" y="622301"/>
            <a:ext cx="8670742" cy="62228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Did you catch that?</a:t>
            </a:r>
          </a:p>
        </p:txBody>
      </p:sp>
      <p:pic>
        <p:nvPicPr>
          <p:cNvPr id="3" name="Picture 2">
            <a:extLst>
              <a:ext uri="{FF2B5EF4-FFF2-40B4-BE49-F238E27FC236}">
                <a16:creationId xmlns:a16="http://schemas.microsoft.com/office/drawing/2014/main" id="{F9F81B5F-63FB-4399-94FA-319E6F7AED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1132" y="1669598"/>
            <a:ext cx="3965945" cy="2654859"/>
          </a:xfrm>
          <a:prstGeom prst="rect">
            <a:avLst/>
          </a:prstGeom>
        </p:spPr>
      </p:pic>
      <p:pic>
        <p:nvPicPr>
          <p:cNvPr id="4" name="Picture 3">
            <a:extLst>
              <a:ext uri="{FF2B5EF4-FFF2-40B4-BE49-F238E27FC236}">
                <a16:creationId xmlns:a16="http://schemas.microsoft.com/office/drawing/2014/main" id="{82821FEE-B29A-438D-8229-FD264BBD14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2753" y="1669597"/>
            <a:ext cx="3984361" cy="2654860"/>
          </a:xfrm>
          <a:prstGeom prst="rect">
            <a:avLst/>
          </a:prstGeom>
        </p:spPr>
      </p:pic>
      <p:sp>
        <p:nvSpPr>
          <p:cNvPr id="5" name="Content Placeholder 2">
            <a:extLst>
              <a:ext uri="{FF2B5EF4-FFF2-40B4-BE49-F238E27FC236}">
                <a16:creationId xmlns:a16="http://schemas.microsoft.com/office/drawing/2014/main" id="{2399B042-87E3-48C8-93BA-4EF7BB19D90E}"/>
              </a:ext>
            </a:extLst>
          </p:cNvPr>
          <p:cNvSpPr txBox="1">
            <a:spLocks/>
          </p:cNvSpPr>
          <p:nvPr/>
        </p:nvSpPr>
        <p:spPr>
          <a:xfrm>
            <a:off x="611374" y="4475997"/>
            <a:ext cx="3285459" cy="13225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100" dirty="0"/>
              <a:t>Each plastic container has the same average density.</a:t>
            </a:r>
          </a:p>
        </p:txBody>
      </p:sp>
      <p:sp>
        <p:nvSpPr>
          <p:cNvPr id="6" name="Content Placeholder 2">
            <a:extLst>
              <a:ext uri="{FF2B5EF4-FFF2-40B4-BE49-F238E27FC236}">
                <a16:creationId xmlns:a16="http://schemas.microsoft.com/office/drawing/2014/main" id="{4B00C90D-610D-4D76-8471-0FBAD038A12F}"/>
              </a:ext>
            </a:extLst>
          </p:cNvPr>
          <p:cNvSpPr txBox="1">
            <a:spLocks/>
          </p:cNvSpPr>
          <p:nvPr/>
        </p:nvSpPr>
        <p:spPr>
          <a:xfrm>
            <a:off x="5102203" y="4475998"/>
            <a:ext cx="3285459" cy="13225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100" dirty="0"/>
              <a:t>Container on the right has higher average density than container on the left.</a:t>
            </a:r>
          </a:p>
        </p:txBody>
      </p:sp>
    </p:spTree>
    <p:extLst>
      <p:ext uri="{BB962C8B-B14F-4D97-AF65-F5344CB8AC3E}">
        <p14:creationId xmlns:p14="http://schemas.microsoft.com/office/powerpoint/2010/main" val="23110526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182701" y="913298"/>
            <a:ext cx="3103819" cy="534521"/>
          </a:xfrm>
        </p:spPr>
        <p:txBody>
          <a:bodyPr>
            <a:normAutofit fontScale="90000"/>
          </a:bodyPr>
          <a:lstStyle/>
          <a:p>
            <a:r>
              <a:rPr lang="en-US" sz="2700" dirty="0"/>
              <a:t>Find lab question 6.</a:t>
            </a:r>
          </a:p>
        </p:txBody>
      </p:sp>
      <p:sp>
        <p:nvSpPr>
          <p:cNvPr id="29" name="Content Placeholder 2">
            <a:extLst>
              <a:ext uri="{FF2B5EF4-FFF2-40B4-BE49-F238E27FC236}">
                <a16:creationId xmlns:a16="http://schemas.microsoft.com/office/drawing/2014/main" id="{B2E9A5E9-1AEF-485C-BC7F-1EA9888698CC}"/>
              </a:ext>
            </a:extLst>
          </p:cNvPr>
          <p:cNvSpPr txBox="1">
            <a:spLocks/>
          </p:cNvSpPr>
          <p:nvPr/>
        </p:nvSpPr>
        <p:spPr>
          <a:xfrm>
            <a:off x="3573009" y="530106"/>
            <a:ext cx="5485840" cy="9177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b="1" dirty="0"/>
              <a:t>oceanic crust density &gt; continental crust density</a:t>
            </a:r>
          </a:p>
          <a:p>
            <a:pPr>
              <a:lnSpc>
                <a:spcPct val="100000"/>
              </a:lnSpc>
              <a:spcBef>
                <a:spcPts val="0"/>
              </a:spcBef>
            </a:pPr>
            <a:endParaRPr lang="en-US" sz="1800" dirty="0"/>
          </a:p>
        </p:txBody>
      </p:sp>
      <p:pic>
        <p:nvPicPr>
          <p:cNvPr id="30" name="Picture 29">
            <a:extLst>
              <a:ext uri="{FF2B5EF4-FFF2-40B4-BE49-F238E27FC236}">
                <a16:creationId xmlns:a16="http://schemas.microsoft.com/office/drawing/2014/main" id="{63815CFC-D23E-4A55-BA3B-FE52C44B80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492" y="1628649"/>
            <a:ext cx="2717741" cy="3420605"/>
          </a:xfrm>
          <a:prstGeom prst="rect">
            <a:avLst/>
          </a:prstGeom>
          <a:ln>
            <a:noFill/>
          </a:ln>
          <a:effectLst>
            <a:outerShdw blurRad="190500" algn="tl" rotWithShape="0">
              <a:srgbClr val="000000">
                <a:alpha val="70000"/>
              </a:srgbClr>
            </a:outerShdw>
          </a:effectLst>
        </p:spPr>
      </p:pic>
      <p:sp>
        <p:nvSpPr>
          <p:cNvPr id="31" name="Rectangle: Rounded Corners 30">
            <a:extLst>
              <a:ext uri="{FF2B5EF4-FFF2-40B4-BE49-F238E27FC236}">
                <a16:creationId xmlns:a16="http://schemas.microsoft.com/office/drawing/2014/main" id="{C1691A0D-3FDC-4D42-86FB-E62F2E21DAEC}"/>
              </a:ext>
            </a:extLst>
          </p:cNvPr>
          <p:cNvSpPr/>
          <p:nvPr/>
        </p:nvSpPr>
        <p:spPr>
          <a:xfrm>
            <a:off x="227797" y="4196087"/>
            <a:ext cx="3006008" cy="100322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Content Placeholder 2">
            <a:extLst>
              <a:ext uri="{FF2B5EF4-FFF2-40B4-BE49-F238E27FC236}">
                <a16:creationId xmlns:a16="http://schemas.microsoft.com/office/drawing/2014/main" id="{E67BE4B6-BFB2-491E-8536-71D5E997186A}"/>
              </a:ext>
            </a:extLst>
          </p:cNvPr>
          <p:cNvSpPr txBox="1">
            <a:spLocks/>
          </p:cNvSpPr>
          <p:nvPr/>
        </p:nvSpPr>
        <p:spPr>
          <a:xfrm>
            <a:off x="3515331" y="1491805"/>
            <a:ext cx="5485840" cy="13188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u="sng" dirty="0"/>
              <a:t>Side view: </a:t>
            </a:r>
          </a:p>
          <a:p>
            <a:pPr marL="0" indent="0">
              <a:lnSpc>
                <a:spcPct val="100000"/>
              </a:lnSpc>
              <a:spcBef>
                <a:spcPts val="0"/>
              </a:spcBef>
              <a:buNone/>
            </a:pPr>
            <a:r>
              <a:rPr lang="en-US" sz="2000" dirty="0"/>
              <a:t>In this question, oceanic crust is converging with continental crust. This is the starting situation</a:t>
            </a:r>
            <a:r>
              <a:rPr lang="en-US" sz="1800" dirty="0"/>
              <a:t>.</a:t>
            </a:r>
          </a:p>
        </p:txBody>
      </p:sp>
      <p:sp>
        <p:nvSpPr>
          <p:cNvPr id="38" name="Rectangle 37">
            <a:extLst>
              <a:ext uri="{FF2B5EF4-FFF2-40B4-BE49-F238E27FC236}">
                <a16:creationId xmlns:a16="http://schemas.microsoft.com/office/drawing/2014/main" id="{692ADF91-8D1C-4CE5-90F5-7905D2FC9621}"/>
              </a:ext>
            </a:extLst>
          </p:cNvPr>
          <p:cNvSpPr/>
          <p:nvPr/>
        </p:nvSpPr>
        <p:spPr>
          <a:xfrm>
            <a:off x="6087140" y="2933148"/>
            <a:ext cx="2355111" cy="4420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TextBox 38">
            <a:extLst>
              <a:ext uri="{FF2B5EF4-FFF2-40B4-BE49-F238E27FC236}">
                <a16:creationId xmlns:a16="http://schemas.microsoft.com/office/drawing/2014/main" id="{1C274A05-0DC7-40D1-9CB3-3A02A3A0E3C9}"/>
              </a:ext>
            </a:extLst>
          </p:cNvPr>
          <p:cNvSpPr txBox="1"/>
          <p:nvPr/>
        </p:nvSpPr>
        <p:spPr>
          <a:xfrm>
            <a:off x="7113181" y="2933147"/>
            <a:ext cx="1387549" cy="507831"/>
          </a:xfrm>
          <a:prstGeom prst="rect">
            <a:avLst/>
          </a:prstGeom>
          <a:noFill/>
          <a:ln>
            <a:noFill/>
          </a:ln>
        </p:spPr>
        <p:txBody>
          <a:bodyPr wrap="square" rtlCol="0">
            <a:spAutoFit/>
          </a:bodyPr>
          <a:lstStyle/>
          <a:p>
            <a:r>
              <a:rPr lang="en-US" sz="1350" dirty="0"/>
              <a:t>Continental Crust</a:t>
            </a:r>
          </a:p>
        </p:txBody>
      </p:sp>
      <p:cxnSp>
        <p:nvCxnSpPr>
          <p:cNvPr id="40" name="Straight Arrow Connector 39">
            <a:extLst>
              <a:ext uri="{FF2B5EF4-FFF2-40B4-BE49-F238E27FC236}">
                <a16:creationId xmlns:a16="http://schemas.microsoft.com/office/drawing/2014/main" id="{1DAE1054-5B69-4001-8C00-8C3A24C890DB}"/>
              </a:ext>
            </a:extLst>
          </p:cNvPr>
          <p:cNvCxnSpPr>
            <a:cxnSpLocks/>
          </p:cNvCxnSpPr>
          <p:nvPr/>
        </p:nvCxnSpPr>
        <p:spPr>
          <a:xfrm flipH="1">
            <a:off x="6342320" y="3092911"/>
            <a:ext cx="70174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5" name="Rectangle 34">
            <a:extLst>
              <a:ext uri="{FF2B5EF4-FFF2-40B4-BE49-F238E27FC236}">
                <a16:creationId xmlns:a16="http://schemas.microsoft.com/office/drawing/2014/main" id="{151663A1-D7B8-477B-9DCC-17079551C407}"/>
              </a:ext>
            </a:extLst>
          </p:cNvPr>
          <p:cNvSpPr/>
          <p:nvPr/>
        </p:nvSpPr>
        <p:spPr>
          <a:xfrm>
            <a:off x="3615070" y="3375165"/>
            <a:ext cx="4885660" cy="10309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MAGMA</a:t>
            </a:r>
          </a:p>
        </p:txBody>
      </p:sp>
      <p:sp>
        <p:nvSpPr>
          <p:cNvPr id="15" name="Rectangle 14">
            <a:extLst>
              <a:ext uri="{FF2B5EF4-FFF2-40B4-BE49-F238E27FC236}">
                <a16:creationId xmlns:a16="http://schemas.microsoft.com/office/drawing/2014/main" id="{982F1E86-6C97-40A4-82EA-4B6A073FF1F0}"/>
              </a:ext>
            </a:extLst>
          </p:cNvPr>
          <p:cNvSpPr/>
          <p:nvPr/>
        </p:nvSpPr>
        <p:spPr>
          <a:xfrm>
            <a:off x="3673549" y="3140472"/>
            <a:ext cx="2312582" cy="4420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id="{F2D1D75B-FBEA-48B0-8445-CE96562D0202}"/>
              </a:ext>
            </a:extLst>
          </p:cNvPr>
          <p:cNvSpPr txBox="1"/>
          <p:nvPr/>
        </p:nvSpPr>
        <p:spPr>
          <a:xfrm>
            <a:off x="3716079" y="3140471"/>
            <a:ext cx="1387549" cy="300082"/>
          </a:xfrm>
          <a:prstGeom prst="rect">
            <a:avLst/>
          </a:prstGeom>
          <a:noFill/>
          <a:ln>
            <a:noFill/>
          </a:ln>
        </p:spPr>
        <p:txBody>
          <a:bodyPr wrap="square" rtlCol="0">
            <a:spAutoFit/>
          </a:bodyPr>
          <a:lstStyle/>
          <a:p>
            <a:r>
              <a:rPr lang="en-US" sz="1350" dirty="0"/>
              <a:t>Oceanic Crust</a:t>
            </a:r>
          </a:p>
        </p:txBody>
      </p:sp>
      <p:cxnSp>
        <p:nvCxnSpPr>
          <p:cNvPr id="23" name="Straight Arrow Connector 22">
            <a:extLst>
              <a:ext uri="{FF2B5EF4-FFF2-40B4-BE49-F238E27FC236}">
                <a16:creationId xmlns:a16="http://schemas.microsoft.com/office/drawing/2014/main" id="{135FE29D-A0A5-4FD9-BD18-618080E1B171}"/>
              </a:ext>
            </a:extLst>
          </p:cNvPr>
          <p:cNvCxnSpPr/>
          <p:nvPr/>
        </p:nvCxnSpPr>
        <p:spPr>
          <a:xfrm>
            <a:off x="4848446" y="3297854"/>
            <a:ext cx="74427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382560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B84C-9CDB-4D45-A5C7-C2D886B02A26}"/>
              </a:ext>
            </a:extLst>
          </p:cNvPr>
          <p:cNvSpPr>
            <a:spLocks noGrp="1"/>
          </p:cNvSpPr>
          <p:nvPr>
            <p:ph type="title"/>
          </p:nvPr>
        </p:nvSpPr>
        <p:spPr/>
        <p:txBody>
          <a:bodyPr/>
          <a:lstStyle/>
          <a:p>
            <a:r>
              <a:rPr lang="en-US" dirty="0"/>
              <a:t>So what do we think is happening? </a:t>
            </a:r>
          </a:p>
        </p:txBody>
      </p:sp>
      <p:sp>
        <p:nvSpPr>
          <p:cNvPr id="4" name="Rectangle 3">
            <a:extLst>
              <a:ext uri="{FF2B5EF4-FFF2-40B4-BE49-F238E27FC236}">
                <a16:creationId xmlns:a16="http://schemas.microsoft.com/office/drawing/2014/main" id="{C205F497-10BB-044A-8DF7-32C421CF600D}"/>
              </a:ext>
            </a:extLst>
          </p:cNvPr>
          <p:cNvSpPr/>
          <p:nvPr/>
        </p:nvSpPr>
        <p:spPr>
          <a:xfrm>
            <a:off x="5829300" y="1438456"/>
            <a:ext cx="2355111" cy="4420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F9BDEA83-301E-474F-B49E-723A6BDDC1F7}"/>
              </a:ext>
            </a:extLst>
          </p:cNvPr>
          <p:cNvSpPr txBox="1"/>
          <p:nvPr/>
        </p:nvSpPr>
        <p:spPr>
          <a:xfrm>
            <a:off x="6855341" y="1438455"/>
            <a:ext cx="1387549" cy="507831"/>
          </a:xfrm>
          <a:prstGeom prst="rect">
            <a:avLst/>
          </a:prstGeom>
          <a:noFill/>
          <a:ln>
            <a:noFill/>
          </a:ln>
        </p:spPr>
        <p:txBody>
          <a:bodyPr wrap="square" rtlCol="0">
            <a:spAutoFit/>
          </a:bodyPr>
          <a:lstStyle/>
          <a:p>
            <a:r>
              <a:rPr lang="en-US" sz="1350" dirty="0"/>
              <a:t>Continental Crust</a:t>
            </a:r>
          </a:p>
        </p:txBody>
      </p:sp>
      <p:cxnSp>
        <p:nvCxnSpPr>
          <p:cNvPr id="6" name="Straight Arrow Connector 5">
            <a:extLst>
              <a:ext uri="{FF2B5EF4-FFF2-40B4-BE49-F238E27FC236}">
                <a16:creationId xmlns:a16="http://schemas.microsoft.com/office/drawing/2014/main" id="{9DAE1B75-2993-F447-9A96-873A78E9A74C}"/>
              </a:ext>
            </a:extLst>
          </p:cNvPr>
          <p:cNvCxnSpPr>
            <a:cxnSpLocks/>
          </p:cNvCxnSpPr>
          <p:nvPr/>
        </p:nvCxnSpPr>
        <p:spPr>
          <a:xfrm flipH="1">
            <a:off x="6084480" y="1598219"/>
            <a:ext cx="70174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B178CA82-BF49-9143-B58B-6313CE5C23C7}"/>
              </a:ext>
            </a:extLst>
          </p:cNvPr>
          <p:cNvSpPr/>
          <p:nvPr/>
        </p:nvSpPr>
        <p:spPr>
          <a:xfrm>
            <a:off x="3357230" y="1880473"/>
            <a:ext cx="4885660" cy="10309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MAGMA</a:t>
            </a:r>
          </a:p>
        </p:txBody>
      </p:sp>
      <p:sp>
        <p:nvSpPr>
          <p:cNvPr id="8" name="Rectangle 7">
            <a:extLst>
              <a:ext uri="{FF2B5EF4-FFF2-40B4-BE49-F238E27FC236}">
                <a16:creationId xmlns:a16="http://schemas.microsoft.com/office/drawing/2014/main" id="{1DCBC0F0-9A29-254B-8B58-E23CA3126C8E}"/>
              </a:ext>
            </a:extLst>
          </p:cNvPr>
          <p:cNvSpPr/>
          <p:nvPr/>
        </p:nvSpPr>
        <p:spPr>
          <a:xfrm>
            <a:off x="3415709" y="1645780"/>
            <a:ext cx="2312582" cy="4420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B6149ABB-C1ED-304D-87F9-37DDD99E8F22}"/>
              </a:ext>
            </a:extLst>
          </p:cNvPr>
          <p:cNvSpPr txBox="1"/>
          <p:nvPr/>
        </p:nvSpPr>
        <p:spPr>
          <a:xfrm>
            <a:off x="3458239" y="1645779"/>
            <a:ext cx="1387549" cy="300082"/>
          </a:xfrm>
          <a:prstGeom prst="rect">
            <a:avLst/>
          </a:prstGeom>
          <a:noFill/>
          <a:ln>
            <a:noFill/>
          </a:ln>
        </p:spPr>
        <p:txBody>
          <a:bodyPr wrap="square" rtlCol="0">
            <a:spAutoFit/>
          </a:bodyPr>
          <a:lstStyle/>
          <a:p>
            <a:r>
              <a:rPr lang="en-US" sz="1350" dirty="0"/>
              <a:t>Oceanic Crust</a:t>
            </a:r>
          </a:p>
        </p:txBody>
      </p:sp>
      <p:cxnSp>
        <p:nvCxnSpPr>
          <p:cNvPr id="10" name="Straight Arrow Connector 9">
            <a:extLst>
              <a:ext uri="{FF2B5EF4-FFF2-40B4-BE49-F238E27FC236}">
                <a16:creationId xmlns:a16="http://schemas.microsoft.com/office/drawing/2014/main" id="{9F504867-D93C-2843-AFF7-0BFE93659FFD}"/>
              </a:ext>
            </a:extLst>
          </p:cNvPr>
          <p:cNvCxnSpPr/>
          <p:nvPr/>
        </p:nvCxnSpPr>
        <p:spPr>
          <a:xfrm>
            <a:off x="4590606" y="1803162"/>
            <a:ext cx="74427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552602C6-6BCC-0948-978D-0C234D2E7B50}"/>
              </a:ext>
            </a:extLst>
          </p:cNvPr>
          <p:cNvSpPr txBox="1"/>
          <p:nvPr/>
        </p:nvSpPr>
        <p:spPr>
          <a:xfrm>
            <a:off x="668215" y="2233246"/>
            <a:ext cx="1967205" cy="369332"/>
          </a:xfrm>
          <a:prstGeom prst="rect">
            <a:avLst/>
          </a:prstGeom>
          <a:noFill/>
        </p:spPr>
        <p:txBody>
          <a:bodyPr wrap="none" rtlCol="0">
            <a:spAutoFit/>
          </a:bodyPr>
          <a:lstStyle/>
          <a:p>
            <a:r>
              <a:rPr lang="en-US" dirty="0"/>
              <a:t>Starting condition</a:t>
            </a:r>
          </a:p>
        </p:txBody>
      </p:sp>
      <p:sp>
        <p:nvSpPr>
          <p:cNvPr id="12" name="TextBox 11">
            <a:extLst>
              <a:ext uri="{FF2B5EF4-FFF2-40B4-BE49-F238E27FC236}">
                <a16:creationId xmlns:a16="http://schemas.microsoft.com/office/drawing/2014/main" id="{A399DDE5-8D6F-B346-BA38-ED87FBB8D99F}"/>
              </a:ext>
            </a:extLst>
          </p:cNvPr>
          <p:cNvSpPr txBox="1"/>
          <p:nvPr/>
        </p:nvSpPr>
        <p:spPr>
          <a:xfrm>
            <a:off x="703385" y="4765431"/>
            <a:ext cx="1620957" cy="369332"/>
          </a:xfrm>
          <a:prstGeom prst="rect">
            <a:avLst/>
          </a:prstGeom>
          <a:noFill/>
        </p:spPr>
        <p:txBody>
          <a:bodyPr wrap="none" rtlCol="0">
            <a:spAutoFit/>
          </a:bodyPr>
          <a:lstStyle/>
          <a:p>
            <a:r>
              <a:rPr lang="en-US" dirty="0"/>
              <a:t>what happens</a:t>
            </a:r>
          </a:p>
        </p:txBody>
      </p:sp>
      <p:sp>
        <p:nvSpPr>
          <p:cNvPr id="13" name="TextBox 12">
            <a:extLst>
              <a:ext uri="{FF2B5EF4-FFF2-40B4-BE49-F238E27FC236}">
                <a16:creationId xmlns:a16="http://schemas.microsoft.com/office/drawing/2014/main" id="{13071659-C201-594B-A0F4-4E8745F92D48}"/>
              </a:ext>
            </a:extLst>
          </p:cNvPr>
          <p:cNvSpPr txBox="1"/>
          <p:nvPr/>
        </p:nvSpPr>
        <p:spPr>
          <a:xfrm>
            <a:off x="3780692" y="4712677"/>
            <a:ext cx="5301451" cy="369332"/>
          </a:xfrm>
          <a:prstGeom prst="rect">
            <a:avLst/>
          </a:prstGeom>
          <a:noFill/>
        </p:spPr>
        <p:txBody>
          <a:bodyPr wrap="none" rtlCol="0">
            <a:spAutoFit/>
          </a:bodyPr>
          <a:lstStyle/>
          <a:p>
            <a:r>
              <a:rPr lang="en-US" dirty="0">
                <a:solidFill>
                  <a:srgbClr val="00B0F0"/>
                </a:solidFill>
              </a:rPr>
              <a:t>[insert the drawing your class has agreed on here]</a:t>
            </a:r>
          </a:p>
        </p:txBody>
      </p:sp>
    </p:spTree>
    <p:extLst>
      <p:ext uri="{BB962C8B-B14F-4D97-AF65-F5344CB8AC3E}">
        <p14:creationId xmlns:p14="http://schemas.microsoft.com/office/powerpoint/2010/main" val="3021109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50" y="919368"/>
            <a:ext cx="7886700" cy="609872"/>
          </a:xfrm>
        </p:spPr>
        <p:txBody>
          <a:bodyPr>
            <a:normAutofit/>
          </a:bodyPr>
          <a:lstStyle/>
          <a:p>
            <a:pPr algn="ctr"/>
            <a:r>
              <a:rPr lang="en-US" sz="3200" dirty="0"/>
              <a:t>But Earth’s spheres are interconnected.</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879171" y="5085567"/>
            <a:ext cx="7886700" cy="1163194"/>
          </a:xfrm>
        </p:spPr>
        <p:txBody>
          <a:bodyPr>
            <a:normAutofit/>
          </a:bodyPr>
          <a:lstStyle/>
          <a:p>
            <a:pPr marL="0" indent="0">
              <a:spcBef>
                <a:spcPts val="0"/>
              </a:spcBef>
              <a:buNone/>
            </a:pPr>
            <a:r>
              <a:rPr lang="en-US" sz="2400" dirty="0"/>
              <a:t>For example, we’ve learned how the geosphere formed from the accretion of space rocks.</a:t>
            </a:r>
          </a:p>
          <a:p>
            <a:endParaRPr lang="en-US" dirty="0"/>
          </a:p>
        </p:txBody>
      </p:sp>
      <p:pic>
        <p:nvPicPr>
          <p:cNvPr id="6" name="Picture 5" descr="A picture containing text, nature, painting&#10;&#10;Description automatically generated">
            <a:extLst>
              <a:ext uri="{FF2B5EF4-FFF2-40B4-BE49-F238E27FC236}">
                <a16:creationId xmlns:a16="http://schemas.microsoft.com/office/drawing/2014/main" id="{A4740C83-2C12-B843-94FA-525998FA58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5286" y="3968389"/>
            <a:ext cx="1757429" cy="755463"/>
          </a:xfrm>
          <a:prstGeom prst="rect">
            <a:avLst/>
          </a:prstGeom>
        </p:spPr>
      </p:pic>
      <p:sp>
        <p:nvSpPr>
          <p:cNvPr id="7" name="TextBox 6">
            <a:extLst>
              <a:ext uri="{FF2B5EF4-FFF2-40B4-BE49-F238E27FC236}">
                <a16:creationId xmlns:a16="http://schemas.microsoft.com/office/drawing/2014/main" id="{777A0B45-9210-414E-854E-E4CFE425D6BC}"/>
              </a:ext>
            </a:extLst>
          </p:cNvPr>
          <p:cNvSpPr txBox="1"/>
          <p:nvPr/>
        </p:nvSpPr>
        <p:spPr>
          <a:xfrm>
            <a:off x="3763800" y="354469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Geosphere</a:t>
            </a:r>
          </a:p>
        </p:txBody>
      </p:sp>
    </p:spTree>
    <p:extLst>
      <p:ext uri="{BB962C8B-B14F-4D97-AF65-F5344CB8AC3E}">
        <p14:creationId xmlns:p14="http://schemas.microsoft.com/office/powerpoint/2010/main" val="7436486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0E0121-5B18-4111-AEDC-CC8B6DCDE2F2}"/>
              </a:ext>
            </a:extLst>
          </p:cNvPr>
          <p:cNvSpPr txBox="1">
            <a:spLocks/>
          </p:cNvSpPr>
          <p:nvPr/>
        </p:nvSpPr>
        <p:spPr>
          <a:xfrm>
            <a:off x="238125" y="919368"/>
            <a:ext cx="8434275" cy="547098"/>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Let’s add this as a model statement on our Doodle</a:t>
            </a:r>
          </a:p>
        </p:txBody>
      </p:sp>
      <p:sp>
        <p:nvSpPr>
          <p:cNvPr id="6" name="Content Placeholder 2">
            <a:extLst>
              <a:ext uri="{FF2B5EF4-FFF2-40B4-BE49-F238E27FC236}">
                <a16:creationId xmlns:a16="http://schemas.microsoft.com/office/drawing/2014/main" id="{2E28894B-FEB2-429B-8C4B-67EAF7580CD6}"/>
              </a:ext>
            </a:extLst>
          </p:cNvPr>
          <p:cNvSpPr txBox="1">
            <a:spLocks/>
          </p:cNvSpPr>
          <p:nvPr/>
        </p:nvSpPr>
        <p:spPr>
          <a:xfrm>
            <a:off x="407096" y="3429000"/>
            <a:ext cx="8329807" cy="16972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sz="2400" dirty="0"/>
          </a:p>
        </p:txBody>
      </p:sp>
      <p:pic>
        <p:nvPicPr>
          <p:cNvPr id="4" name="Picture 3">
            <a:extLst>
              <a:ext uri="{FF2B5EF4-FFF2-40B4-BE49-F238E27FC236}">
                <a16:creationId xmlns:a16="http://schemas.microsoft.com/office/drawing/2014/main" id="{AA18274A-A8B9-40E5-8137-27AC595747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53251" y="1282769"/>
            <a:ext cx="1052624" cy="891044"/>
          </a:xfrm>
          <a:prstGeom prst="rect">
            <a:avLst/>
          </a:prstGeom>
        </p:spPr>
      </p:pic>
      <p:sp>
        <p:nvSpPr>
          <p:cNvPr id="2" name="TextBox 1">
            <a:extLst>
              <a:ext uri="{FF2B5EF4-FFF2-40B4-BE49-F238E27FC236}">
                <a16:creationId xmlns:a16="http://schemas.microsoft.com/office/drawing/2014/main" id="{8B73D3CD-E68B-8A4E-BF62-9B1DAAF6A2B1}"/>
              </a:ext>
            </a:extLst>
          </p:cNvPr>
          <p:cNvSpPr txBox="1"/>
          <p:nvPr/>
        </p:nvSpPr>
        <p:spPr>
          <a:xfrm>
            <a:off x="2000250" y="2543175"/>
            <a:ext cx="4229100" cy="923330"/>
          </a:xfrm>
          <a:prstGeom prst="rect">
            <a:avLst/>
          </a:prstGeom>
          <a:noFill/>
        </p:spPr>
        <p:txBody>
          <a:bodyPr wrap="square" rtlCol="0">
            <a:spAutoFit/>
          </a:bodyPr>
          <a:lstStyle/>
          <a:p>
            <a:r>
              <a:rPr lang="en-US" dirty="0">
                <a:solidFill>
                  <a:srgbClr val="00B0F0"/>
                </a:solidFill>
              </a:rPr>
              <a:t>[Place the wording for this model statement that your students developed here]</a:t>
            </a:r>
          </a:p>
        </p:txBody>
      </p:sp>
    </p:spTree>
    <p:extLst>
      <p:ext uri="{BB962C8B-B14F-4D97-AF65-F5344CB8AC3E}">
        <p14:creationId xmlns:p14="http://schemas.microsoft.com/office/powerpoint/2010/main" val="41317335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84629-08AC-DA41-94D6-6BBE591B4185}"/>
              </a:ext>
            </a:extLst>
          </p:cNvPr>
          <p:cNvSpPr>
            <a:spLocks noGrp="1"/>
          </p:cNvSpPr>
          <p:nvPr>
            <p:ph type="title"/>
          </p:nvPr>
        </p:nvSpPr>
        <p:spPr/>
        <p:txBody>
          <a:bodyPr/>
          <a:lstStyle/>
          <a:p>
            <a:r>
              <a:rPr lang="en-US" dirty="0">
                <a:solidFill>
                  <a:schemeClr val="bg1"/>
                </a:solidFill>
                <a:latin typeface="Arial" panose="020B0604020202020204" pitchFamily="34" charset="0"/>
                <a:cs typeface="Arial" panose="020B0604020202020204" pitchFamily="34" charset="0"/>
              </a:rPr>
              <a:t>LS04 Summary</a:t>
            </a:r>
            <a:endParaRPr lang="en-US" dirty="0"/>
          </a:p>
        </p:txBody>
      </p:sp>
      <p:sp>
        <p:nvSpPr>
          <p:cNvPr id="3" name="Text Placeholder 2">
            <a:extLst>
              <a:ext uri="{FF2B5EF4-FFF2-40B4-BE49-F238E27FC236}">
                <a16:creationId xmlns:a16="http://schemas.microsoft.com/office/drawing/2014/main" id="{F3EE4F51-6CB6-9E41-943D-4B2EA811DFD4}"/>
              </a:ext>
            </a:extLst>
          </p:cNvPr>
          <p:cNvSpPr>
            <a:spLocks noGrp="1"/>
          </p:cNvSpPr>
          <p:nvPr>
            <p:ph type="body" sz="quarter" idx="10"/>
          </p:nvPr>
        </p:nvSpPr>
        <p:spPr/>
        <p:txBody>
          <a:bodyPr/>
          <a:lstStyle/>
          <a:p>
            <a:r>
              <a:rPr lang="en-US" sz="2000" dirty="0"/>
              <a:t>We find that the types of rock that make up oceanic plates are more dense than the ones that make up continental plates and infer that on average continental crust is less dense than oceanic crust. We explore what might happen when those two types of plates collide and figure out that one must slide under the other one. We add this as a new model idea.</a:t>
            </a:r>
          </a:p>
        </p:txBody>
      </p:sp>
      <p:sp>
        <p:nvSpPr>
          <p:cNvPr id="4" name="Text Placeholder 3">
            <a:extLst>
              <a:ext uri="{FF2B5EF4-FFF2-40B4-BE49-F238E27FC236}">
                <a16:creationId xmlns:a16="http://schemas.microsoft.com/office/drawing/2014/main" id="{0141A550-49FA-0B4C-89CC-93B1A10D9C3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843511063"/>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087A-6EB9-EC47-980B-CB20E9DDF549}"/>
              </a:ext>
            </a:extLst>
          </p:cNvPr>
          <p:cNvSpPr>
            <a:spLocks noGrp="1"/>
          </p:cNvSpPr>
          <p:nvPr>
            <p:ph type="title"/>
          </p:nvPr>
        </p:nvSpPr>
        <p:spPr/>
        <p:txBody>
          <a:bodyPr/>
          <a:lstStyle/>
          <a:p>
            <a:r>
              <a:rPr lang="en-US" dirty="0">
                <a:solidFill>
                  <a:schemeClr val="bg1"/>
                </a:solidFill>
                <a:latin typeface="Arial" panose="020B0604020202020204" pitchFamily="34" charset="0"/>
                <a:cs typeface="Arial" panose="020B0604020202020204" pitchFamily="34" charset="0"/>
              </a:rPr>
              <a:t>Learning Segment 05 Overview</a:t>
            </a:r>
            <a:endParaRPr lang="en-US" dirty="0"/>
          </a:p>
        </p:txBody>
      </p:sp>
      <p:sp>
        <p:nvSpPr>
          <p:cNvPr id="3" name="Text Placeholder 2">
            <a:extLst>
              <a:ext uri="{FF2B5EF4-FFF2-40B4-BE49-F238E27FC236}">
                <a16:creationId xmlns:a16="http://schemas.microsoft.com/office/drawing/2014/main" id="{838B5EA5-310D-9643-8581-88284AD6D782}"/>
              </a:ext>
            </a:extLst>
          </p:cNvPr>
          <p:cNvSpPr>
            <a:spLocks noGrp="1"/>
          </p:cNvSpPr>
          <p:nvPr>
            <p:ph type="body" sz="quarter" idx="10"/>
          </p:nvPr>
        </p:nvSpPr>
        <p:spPr/>
        <p:txBody>
          <a:bodyPr/>
          <a:lstStyle/>
          <a:p>
            <a:r>
              <a:rPr lang="en-US" dirty="0"/>
              <a:t>Question to Model</a:t>
            </a:r>
          </a:p>
          <a:p>
            <a:endParaRPr lang="en-US" dirty="0"/>
          </a:p>
          <a:p>
            <a:r>
              <a:rPr lang="en-US" dirty="0"/>
              <a:t>You will need: </a:t>
            </a:r>
          </a:p>
          <a:p>
            <a:r>
              <a:rPr lang="en-US" dirty="0"/>
              <a:t>Doodle sheet</a:t>
            </a:r>
          </a:p>
        </p:txBody>
      </p:sp>
      <p:sp>
        <p:nvSpPr>
          <p:cNvPr id="4" name="Text Placeholder 3">
            <a:extLst>
              <a:ext uri="{FF2B5EF4-FFF2-40B4-BE49-F238E27FC236}">
                <a16:creationId xmlns:a16="http://schemas.microsoft.com/office/drawing/2014/main" id="{3FACF8E6-B70A-534E-A6E7-1A6F4CB5FB8F}"/>
              </a:ext>
            </a:extLst>
          </p:cNvPr>
          <p:cNvSpPr>
            <a:spLocks noGrp="1"/>
          </p:cNvSpPr>
          <p:nvPr>
            <p:ph type="body" sz="quarter" idx="12"/>
          </p:nvPr>
        </p:nvSpPr>
        <p:spPr/>
        <p:txBody>
          <a:bodyPr/>
          <a:lstStyle/>
          <a:p>
            <a:r>
              <a:rPr lang="en-US" dirty="0"/>
              <a:t>We return to the crust age maps again and use what we have figured out so far to explain the age distribution on oceanic plates. We also explore what happens to the matter in the plate when it subducts. Specifically, we wonder why the Earth does not run out of magma and whether the Earth is getting bigger because of all the new crust.</a:t>
            </a:r>
          </a:p>
        </p:txBody>
      </p:sp>
      <p:sp>
        <p:nvSpPr>
          <p:cNvPr id="5" name="Text Placeholder 4">
            <a:extLst>
              <a:ext uri="{FF2B5EF4-FFF2-40B4-BE49-F238E27FC236}">
                <a16:creationId xmlns:a16="http://schemas.microsoft.com/office/drawing/2014/main" id="{2FB6FF0E-15B5-B642-8F52-AC2EEC2B3E92}"/>
              </a:ext>
            </a:extLst>
          </p:cNvPr>
          <p:cNvSpPr>
            <a:spLocks noGrp="1"/>
          </p:cNvSpPr>
          <p:nvPr>
            <p:ph type="body" sz="quarter" idx="11"/>
          </p:nvPr>
        </p:nvSpPr>
        <p:spPr/>
        <p:txBody>
          <a:bodyPr/>
          <a:lstStyle/>
          <a:p>
            <a:r>
              <a:rPr lang="en-US" dirty="0"/>
              <a:t>20 minutes</a:t>
            </a:r>
          </a:p>
        </p:txBody>
      </p:sp>
    </p:spTree>
    <p:extLst>
      <p:ext uri="{BB962C8B-B14F-4D97-AF65-F5344CB8AC3E}">
        <p14:creationId xmlns:p14="http://schemas.microsoft.com/office/powerpoint/2010/main" val="1691932412"/>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164379" y="1779064"/>
            <a:ext cx="8835249" cy="2071968"/>
          </a:xfrm>
        </p:spPr>
        <p:txBody>
          <a:bodyPr>
            <a:normAutofit/>
          </a:bodyPr>
          <a:lstStyle/>
          <a:p>
            <a:pPr marL="0" indent="0">
              <a:spcBef>
                <a:spcPts val="0"/>
              </a:spcBef>
              <a:buNone/>
            </a:pPr>
            <a:r>
              <a:rPr lang="en-US" sz="2400" dirty="0"/>
              <a:t>We saw that than on average, oceanic crust is more dense than continental crust.</a:t>
            </a:r>
          </a:p>
          <a:p>
            <a:pPr marL="0" indent="0">
              <a:spcBef>
                <a:spcPts val="0"/>
              </a:spcBef>
              <a:buNone/>
            </a:pPr>
            <a:endParaRPr lang="en-US" sz="1200" dirty="0"/>
          </a:p>
          <a:p>
            <a:pPr marL="0" indent="0">
              <a:spcBef>
                <a:spcPts val="0"/>
              </a:spcBef>
              <a:buNone/>
            </a:pPr>
            <a:r>
              <a:rPr lang="en-US" sz="2400" dirty="0"/>
              <a:t>You predicted and sketched what would happen when oceanic crust converges with continental crust.</a:t>
            </a:r>
          </a:p>
          <a:p>
            <a:pPr marL="0" indent="0">
              <a:spcBef>
                <a:spcPts val="0"/>
              </a:spcBef>
              <a:buNone/>
            </a:pPr>
            <a:endParaRPr lang="en-US" sz="2400" dirty="0"/>
          </a:p>
          <a:p>
            <a:pPr marL="0" indent="0">
              <a:spcBef>
                <a:spcPts val="0"/>
              </a:spcBef>
              <a:buNone/>
            </a:pPr>
            <a:endParaRPr lang="en-US" sz="2400" dirty="0"/>
          </a:p>
          <a:p>
            <a:pPr marL="0" indent="0">
              <a:spcBef>
                <a:spcPts val="0"/>
              </a:spcBef>
              <a:buNone/>
            </a:pPr>
            <a:endParaRPr lang="en-US" sz="2400" b="1" dirty="0"/>
          </a:p>
          <a:p>
            <a:pPr marL="0" indent="0">
              <a:spcBef>
                <a:spcPts val="0"/>
              </a:spcBef>
              <a:buNone/>
            </a:pPr>
            <a:endParaRPr lang="en-US" sz="2400" b="1" dirty="0"/>
          </a:p>
          <a:p>
            <a:pPr marL="0" indent="0">
              <a:buNone/>
            </a:pPr>
            <a:endParaRPr lang="en-US" sz="1600" dirty="0"/>
          </a:p>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4EA50CF0-086F-B54B-B3BE-54F9C6B05395}"/>
              </a:ext>
            </a:extLst>
          </p:cNvPr>
          <p:cNvSpPr txBox="1"/>
          <p:nvPr/>
        </p:nvSpPr>
        <p:spPr>
          <a:xfrm>
            <a:off x="308751" y="235806"/>
            <a:ext cx="8546507" cy="1384995"/>
          </a:xfrm>
          <a:prstGeom prst="rect">
            <a:avLst/>
          </a:prstGeom>
          <a:noFill/>
        </p:spPr>
        <p:txBody>
          <a:bodyPr wrap="none" rtlCol="0">
            <a:spAutoFit/>
          </a:bodyPr>
          <a:lstStyle/>
          <a:p>
            <a:r>
              <a:rPr lang="en-US" sz="2800" b="1" dirty="0"/>
              <a:t>Taking stock of progress on our driving question</a:t>
            </a:r>
          </a:p>
          <a:p>
            <a:endParaRPr lang="en-US" sz="2800" dirty="0"/>
          </a:p>
          <a:p>
            <a:pPr algn="ctr"/>
            <a:r>
              <a:rPr lang="en-US" sz="2800" dirty="0">
                <a:solidFill>
                  <a:srgbClr val="00B0F0"/>
                </a:solidFill>
              </a:rPr>
              <a:t>[place your class driving question here]</a:t>
            </a:r>
          </a:p>
        </p:txBody>
      </p:sp>
      <p:sp>
        <p:nvSpPr>
          <p:cNvPr id="8" name="TextBox 7">
            <a:extLst>
              <a:ext uri="{FF2B5EF4-FFF2-40B4-BE49-F238E27FC236}">
                <a16:creationId xmlns:a16="http://schemas.microsoft.com/office/drawing/2014/main" id="{6E6CE566-D72C-824F-923E-6C1B037253AF}"/>
              </a:ext>
            </a:extLst>
          </p:cNvPr>
          <p:cNvSpPr txBox="1"/>
          <p:nvPr/>
        </p:nvSpPr>
        <p:spPr>
          <a:xfrm>
            <a:off x="220826" y="3657597"/>
            <a:ext cx="3357563" cy="2954655"/>
          </a:xfrm>
          <a:prstGeom prst="rect">
            <a:avLst/>
          </a:prstGeom>
          <a:noFill/>
        </p:spPr>
        <p:txBody>
          <a:bodyPr wrap="square" rtlCol="0">
            <a:spAutoFit/>
          </a:bodyPr>
          <a:lstStyle/>
          <a:p>
            <a:r>
              <a:rPr lang="en-US" sz="2400" dirty="0"/>
              <a:t>How does this help us understand the pattern of crust age of </a:t>
            </a:r>
            <a:r>
              <a:rPr lang="en-US" sz="2400" i="1" dirty="0"/>
              <a:t>oceanic</a:t>
            </a:r>
            <a:r>
              <a:rPr lang="en-US" sz="2400" dirty="0"/>
              <a:t> plates? Where does new oceanic crust come from and </a:t>
            </a:r>
          </a:p>
          <a:p>
            <a:r>
              <a:rPr lang="en-US" sz="2400" dirty="0"/>
              <a:t>where does it go? </a:t>
            </a:r>
          </a:p>
          <a:p>
            <a:endParaRPr lang="en-US" dirty="0"/>
          </a:p>
        </p:txBody>
      </p:sp>
      <p:grpSp>
        <p:nvGrpSpPr>
          <p:cNvPr id="9" name="Group 8">
            <a:extLst>
              <a:ext uri="{FF2B5EF4-FFF2-40B4-BE49-F238E27FC236}">
                <a16:creationId xmlns:a16="http://schemas.microsoft.com/office/drawing/2014/main" id="{BAF5A826-6730-A04F-B875-5074EFCAA229}"/>
              </a:ext>
            </a:extLst>
          </p:cNvPr>
          <p:cNvGrpSpPr/>
          <p:nvPr/>
        </p:nvGrpSpPr>
        <p:grpSpPr>
          <a:xfrm>
            <a:off x="4315015" y="3587265"/>
            <a:ext cx="3984923" cy="3032686"/>
            <a:chOff x="2943415" y="1240378"/>
            <a:chExt cx="5962461" cy="4377244"/>
          </a:xfrm>
        </p:grpSpPr>
        <p:pic>
          <p:nvPicPr>
            <p:cNvPr id="10" name="Picture 9" descr="A picture containing diagram&#10;&#10;Description automatically generated">
              <a:extLst>
                <a:ext uri="{FF2B5EF4-FFF2-40B4-BE49-F238E27FC236}">
                  <a16:creationId xmlns:a16="http://schemas.microsoft.com/office/drawing/2014/main" id="{7318BC1A-1493-0245-902E-8C569C7A591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43415" y="1240378"/>
              <a:ext cx="5962461" cy="4377244"/>
            </a:xfrm>
            <a:prstGeom prst="rect">
              <a:avLst/>
            </a:prstGeom>
          </p:spPr>
        </p:pic>
        <p:sp>
          <p:nvSpPr>
            <p:cNvPr id="11" name="Rectangle 10">
              <a:extLst>
                <a:ext uri="{FF2B5EF4-FFF2-40B4-BE49-F238E27FC236}">
                  <a16:creationId xmlns:a16="http://schemas.microsoft.com/office/drawing/2014/main" id="{1D9264F1-7E08-9941-AB5F-EAD1D9CED1BC}"/>
                </a:ext>
              </a:extLst>
            </p:cNvPr>
            <p:cNvSpPr/>
            <p:nvPr/>
          </p:nvSpPr>
          <p:spPr>
            <a:xfrm>
              <a:off x="8002577" y="1437815"/>
              <a:ext cx="662151" cy="17026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5F80549F-DA39-244A-B9B6-D7F3E884F6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955543" y="5439802"/>
            <a:ext cx="1035121" cy="891043"/>
          </a:xfrm>
          <a:prstGeom prst="rect">
            <a:avLst/>
          </a:prstGeom>
        </p:spPr>
      </p:pic>
    </p:spTree>
    <p:extLst>
      <p:ext uri="{BB962C8B-B14F-4D97-AF65-F5344CB8AC3E}">
        <p14:creationId xmlns:p14="http://schemas.microsoft.com/office/powerpoint/2010/main" val="13457252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95048F-8B96-5C49-9979-B6D2DBCD21EB}"/>
              </a:ext>
            </a:extLst>
          </p:cNvPr>
          <p:cNvSpPr txBox="1"/>
          <p:nvPr/>
        </p:nvSpPr>
        <p:spPr>
          <a:xfrm>
            <a:off x="483476" y="3671429"/>
            <a:ext cx="8576442" cy="2585323"/>
          </a:xfrm>
          <a:prstGeom prst="rect">
            <a:avLst/>
          </a:prstGeom>
          <a:noFill/>
        </p:spPr>
        <p:txBody>
          <a:bodyPr wrap="square" rtlCol="0">
            <a:spAutoFit/>
          </a:bodyPr>
          <a:lstStyle/>
          <a:p>
            <a:pPr lvl="2"/>
            <a:r>
              <a:rPr lang="en-US" dirty="0"/>
              <a:t>In </a:t>
            </a:r>
            <a:r>
              <a:rPr lang="en-US" b="1" dirty="0"/>
              <a:t>Doodle Box I </a:t>
            </a:r>
            <a:r>
              <a:rPr lang="en-US" dirty="0"/>
              <a:t>consider: </a:t>
            </a:r>
          </a:p>
          <a:p>
            <a:pPr lvl="2"/>
            <a:r>
              <a:rPr lang="en-US" dirty="0"/>
              <a:t>Why </a:t>
            </a:r>
            <a:r>
              <a:rPr lang="en-US" b="1" dirty="0"/>
              <a:t>isn’t</a:t>
            </a:r>
            <a:r>
              <a:rPr lang="en-US" dirty="0"/>
              <a:t> Earth expanding in size (diameter) as more oceanic crust forms at diverging boundaries?</a:t>
            </a:r>
          </a:p>
          <a:p>
            <a:endParaRPr lang="en-US" dirty="0"/>
          </a:p>
          <a:p>
            <a:r>
              <a:rPr lang="en-US" dirty="0"/>
              <a:t>		And why doesn’t the mantle run out of magma?</a:t>
            </a:r>
          </a:p>
          <a:p>
            <a:endParaRPr lang="en-US" dirty="0"/>
          </a:p>
          <a:p>
            <a:pPr lvl="2"/>
            <a:r>
              <a:rPr lang="en-US" dirty="0"/>
              <a:t>Take turns and share your answer with your group. Listen and learn from each other. </a:t>
            </a:r>
          </a:p>
          <a:p>
            <a:endParaRPr lang="en-US" dirty="0"/>
          </a:p>
        </p:txBody>
      </p:sp>
      <p:sp>
        <p:nvSpPr>
          <p:cNvPr id="6" name="Content Placeholder 2">
            <a:extLst>
              <a:ext uri="{FF2B5EF4-FFF2-40B4-BE49-F238E27FC236}">
                <a16:creationId xmlns:a16="http://schemas.microsoft.com/office/drawing/2014/main" id="{2C1FA8CE-654F-4847-93C2-DE03696C5B40}"/>
              </a:ext>
            </a:extLst>
          </p:cNvPr>
          <p:cNvSpPr>
            <a:spLocks noGrp="1"/>
          </p:cNvSpPr>
          <p:nvPr>
            <p:ph idx="1"/>
          </p:nvPr>
        </p:nvSpPr>
        <p:spPr>
          <a:xfrm>
            <a:off x="412695" y="145230"/>
            <a:ext cx="8443161" cy="1175000"/>
          </a:xfrm>
        </p:spPr>
        <p:txBody>
          <a:bodyPr>
            <a:normAutofit fontScale="92500" lnSpcReduction="10000"/>
          </a:bodyPr>
          <a:lstStyle/>
          <a:p>
            <a:pPr marL="0" indent="0">
              <a:spcBef>
                <a:spcPts val="0"/>
              </a:spcBef>
              <a:buNone/>
            </a:pPr>
            <a:r>
              <a:rPr lang="en-US" sz="2000" dirty="0"/>
              <a:t>Let’s go back to the diverging boundary. </a:t>
            </a:r>
          </a:p>
          <a:p>
            <a:pPr marL="0" indent="0">
              <a:spcBef>
                <a:spcPts val="0"/>
              </a:spcBef>
              <a:buNone/>
            </a:pPr>
            <a:r>
              <a:rPr lang="en-US" sz="2000" dirty="0"/>
              <a:t>Remember that at diverging plate boundaries, magma rises to the surface, forming new crust. Let’s combine this idea with the one we just figured out about converging oceanic and continental plates. </a:t>
            </a:r>
          </a:p>
          <a:p>
            <a:pPr marL="0" indent="0">
              <a:spcBef>
                <a:spcPts val="0"/>
              </a:spcBef>
              <a:buNone/>
            </a:pPr>
            <a:endParaRPr lang="en-US" sz="2000" dirty="0"/>
          </a:p>
          <a:p>
            <a:pPr marL="0" indent="0">
              <a:spcBef>
                <a:spcPts val="0"/>
              </a:spcBef>
              <a:buNone/>
            </a:pPr>
            <a:endParaRPr lang="en-US" sz="2000" dirty="0"/>
          </a:p>
          <a:p>
            <a:pPr marL="0" indent="0">
              <a:spcBef>
                <a:spcPts val="0"/>
              </a:spcBef>
              <a:buNone/>
            </a:pPr>
            <a:endParaRPr lang="en-US" sz="2000" dirty="0"/>
          </a:p>
        </p:txBody>
      </p:sp>
      <p:pic>
        <p:nvPicPr>
          <p:cNvPr id="5" name="Picture 4">
            <a:extLst>
              <a:ext uri="{FF2B5EF4-FFF2-40B4-BE49-F238E27FC236}">
                <a16:creationId xmlns:a16="http://schemas.microsoft.com/office/drawing/2014/main" id="{4B81B994-C1B1-4394-BD76-900F37FE9F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7457" y="3740583"/>
            <a:ext cx="777513" cy="658163"/>
          </a:xfrm>
          <a:prstGeom prst="rect">
            <a:avLst/>
          </a:prstGeom>
        </p:spPr>
      </p:pic>
      <p:pic>
        <p:nvPicPr>
          <p:cNvPr id="8" name="Picture 7">
            <a:extLst>
              <a:ext uri="{FF2B5EF4-FFF2-40B4-BE49-F238E27FC236}">
                <a16:creationId xmlns:a16="http://schemas.microsoft.com/office/drawing/2014/main" id="{80052E70-DAC2-4237-85FF-F2A6D4801E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2695" y="5191217"/>
            <a:ext cx="1105633" cy="802777"/>
          </a:xfrm>
          <a:prstGeom prst="rect">
            <a:avLst/>
          </a:prstGeom>
        </p:spPr>
      </p:pic>
      <p:grpSp>
        <p:nvGrpSpPr>
          <p:cNvPr id="3" name="Group 2">
            <a:extLst>
              <a:ext uri="{FF2B5EF4-FFF2-40B4-BE49-F238E27FC236}">
                <a16:creationId xmlns:a16="http://schemas.microsoft.com/office/drawing/2014/main" id="{FF5452A3-0EC1-D748-831B-B2168C63A4A0}"/>
              </a:ext>
            </a:extLst>
          </p:cNvPr>
          <p:cNvGrpSpPr/>
          <p:nvPr/>
        </p:nvGrpSpPr>
        <p:grpSpPr>
          <a:xfrm>
            <a:off x="1891076" y="1443373"/>
            <a:ext cx="5329532" cy="2409726"/>
            <a:chOff x="2844785" y="2837793"/>
            <a:chExt cx="5530013" cy="2458211"/>
          </a:xfrm>
        </p:grpSpPr>
        <p:sp>
          <p:nvSpPr>
            <p:cNvPr id="9" name="Content Placeholder 2">
              <a:extLst>
                <a:ext uri="{FF2B5EF4-FFF2-40B4-BE49-F238E27FC236}">
                  <a16:creationId xmlns:a16="http://schemas.microsoft.com/office/drawing/2014/main" id="{A8B189FE-39E3-B345-84B6-9FF5E3483B33}"/>
                </a:ext>
              </a:extLst>
            </p:cNvPr>
            <p:cNvSpPr txBox="1">
              <a:spLocks/>
            </p:cNvSpPr>
            <p:nvPr/>
          </p:nvSpPr>
          <p:spPr>
            <a:xfrm>
              <a:off x="3730886" y="4694208"/>
              <a:ext cx="3757810" cy="6017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400" dirty="0"/>
                <a:t>Diverging Plate Boundary</a:t>
              </a:r>
            </a:p>
          </p:txBody>
        </p:sp>
        <p:pic>
          <p:nvPicPr>
            <p:cNvPr id="10" name="Picture 9">
              <a:extLst>
                <a:ext uri="{FF2B5EF4-FFF2-40B4-BE49-F238E27FC236}">
                  <a16:creationId xmlns:a16="http://schemas.microsoft.com/office/drawing/2014/main" id="{8F23D605-66B7-474C-A5EC-024B28B0A1F2}"/>
                </a:ext>
              </a:extLst>
            </p:cNvPr>
            <p:cNvPicPr>
              <a:picLocks noChangeAspect="1"/>
            </p:cNvPicPr>
            <p:nvPr/>
          </p:nvPicPr>
          <p:blipFill>
            <a:blip r:embed="rId5"/>
            <a:stretch>
              <a:fillRect/>
            </a:stretch>
          </p:blipFill>
          <p:spPr>
            <a:xfrm>
              <a:off x="2844785" y="3089035"/>
              <a:ext cx="5530013" cy="1605173"/>
            </a:xfrm>
            <a:prstGeom prst="rect">
              <a:avLst/>
            </a:prstGeom>
          </p:spPr>
        </p:pic>
        <p:cxnSp>
          <p:nvCxnSpPr>
            <p:cNvPr id="11" name="Straight Arrow Connector 10">
              <a:extLst>
                <a:ext uri="{FF2B5EF4-FFF2-40B4-BE49-F238E27FC236}">
                  <a16:creationId xmlns:a16="http://schemas.microsoft.com/office/drawing/2014/main" id="{EE0D7949-E7CE-D246-8AF4-D45B85B12F6D}"/>
                </a:ext>
              </a:extLst>
            </p:cNvPr>
            <p:cNvCxnSpPr>
              <a:cxnSpLocks/>
            </p:cNvCxnSpPr>
            <p:nvPr/>
          </p:nvCxnSpPr>
          <p:spPr>
            <a:xfrm>
              <a:off x="6419638" y="2837793"/>
              <a:ext cx="127175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365EB617-1B02-E84C-BE0A-C74F3196855F}"/>
                </a:ext>
              </a:extLst>
            </p:cNvPr>
            <p:cNvCxnSpPr>
              <a:cxnSpLocks/>
            </p:cNvCxnSpPr>
            <p:nvPr/>
          </p:nvCxnSpPr>
          <p:spPr>
            <a:xfrm flipH="1">
              <a:off x="3485236" y="2837793"/>
              <a:ext cx="127175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2" name="Punched Tape 1">
            <a:extLst>
              <a:ext uri="{FF2B5EF4-FFF2-40B4-BE49-F238E27FC236}">
                <a16:creationId xmlns:a16="http://schemas.microsoft.com/office/drawing/2014/main" id="{E809F4F2-8754-6046-A10F-79F57CFBF2BC}"/>
              </a:ext>
            </a:extLst>
          </p:cNvPr>
          <p:cNvSpPr/>
          <p:nvPr/>
        </p:nvSpPr>
        <p:spPr>
          <a:xfrm>
            <a:off x="9913895" y="704798"/>
            <a:ext cx="4360985" cy="3151705"/>
          </a:xfrm>
          <a:prstGeom prst="flowChartPunchedTap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Transition here?</a:t>
            </a:r>
          </a:p>
        </p:txBody>
      </p:sp>
    </p:spTree>
    <p:extLst>
      <p:ext uri="{BB962C8B-B14F-4D97-AF65-F5344CB8AC3E}">
        <p14:creationId xmlns:p14="http://schemas.microsoft.com/office/powerpoint/2010/main" val="11973282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4431394" y="853217"/>
            <a:ext cx="4534036" cy="4606290"/>
          </a:xfrm>
        </p:spPr>
        <p:txBody>
          <a:bodyPr>
            <a:noAutofit/>
          </a:bodyPr>
          <a:lstStyle/>
          <a:p>
            <a:r>
              <a:rPr lang="en-US" sz="2700" dirty="0"/>
              <a:t>To help understand how crust is gained and lost at different plate boundaries, let’s zoom in on the small Juan de Fuca Plate on the northeastern edge of the Pacific Plate.</a:t>
            </a:r>
            <a:br>
              <a:rPr lang="en-US" sz="2700" dirty="0"/>
            </a:br>
            <a:br>
              <a:rPr lang="en-US" sz="2700" dirty="0"/>
            </a:br>
            <a:r>
              <a:rPr lang="en-US" sz="2700" dirty="0"/>
              <a:t>(The area in pink on this map is the Pacific Plate.)</a:t>
            </a:r>
          </a:p>
        </p:txBody>
      </p:sp>
      <p:pic>
        <p:nvPicPr>
          <p:cNvPr id="5" name="Picture 4" descr="Map&#10;&#10;Description automatically generated">
            <a:extLst>
              <a:ext uri="{FF2B5EF4-FFF2-40B4-BE49-F238E27FC236}">
                <a16:creationId xmlns:a16="http://schemas.microsoft.com/office/drawing/2014/main" id="{E2C14C15-1396-4C7F-AF1A-76DB6AF168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803" y="853217"/>
            <a:ext cx="3952582" cy="5151566"/>
          </a:xfrm>
          <a:prstGeom prst="rect">
            <a:avLst/>
          </a:prstGeom>
        </p:spPr>
      </p:pic>
      <p:sp>
        <p:nvSpPr>
          <p:cNvPr id="3" name="Oval 2">
            <a:extLst>
              <a:ext uri="{FF2B5EF4-FFF2-40B4-BE49-F238E27FC236}">
                <a16:creationId xmlns:a16="http://schemas.microsoft.com/office/drawing/2014/main" id="{84E7D4BA-0D56-42AB-B348-E883D16FA919}"/>
              </a:ext>
            </a:extLst>
          </p:cNvPr>
          <p:cNvSpPr/>
          <p:nvPr/>
        </p:nvSpPr>
        <p:spPr>
          <a:xfrm>
            <a:off x="2246094" y="1110840"/>
            <a:ext cx="1265705" cy="99340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8518119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31A8F3B-9CF0-444F-BE96-6B96FC5444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514" y="607218"/>
            <a:ext cx="4695825" cy="5715000"/>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2">
            <a:extLst>
              <a:ext uri="{FF2B5EF4-FFF2-40B4-BE49-F238E27FC236}">
                <a16:creationId xmlns:a16="http://schemas.microsoft.com/office/drawing/2014/main" id="{EC02AB2E-D614-4036-B069-9BC3B0CE8710}"/>
              </a:ext>
            </a:extLst>
          </p:cNvPr>
          <p:cNvSpPr txBox="1">
            <a:spLocks/>
          </p:cNvSpPr>
          <p:nvPr/>
        </p:nvSpPr>
        <p:spPr>
          <a:xfrm>
            <a:off x="5286373" y="5429936"/>
            <a:ext cx="3080246" cy="5647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Sacramento, California</a:t>
            </a:r>
          </a:p>
        </p:txBody>
      </p:sp>
      <p:sp>
        <p:nvSpPr>
          <p:cNvPr id="10" name="Content Placeholder 2">
            <a:extLst>
              <a:ext uri="{FF2B5EF4-FFF2-40B4-BE49-F238E27FC236}">
                <a16:creationId xmlns:a16="http://schemas.microsoft.com/office/drawing/2014/main" id="{C4420435-C7FC-46A8-8BDA-91F8BA12AB22}"/>
              </a:ext>
            </a:extLst>
          </p:cNvPr>
          <p:cNvSpPr txBox="1">
            <a:spLocks/>
          </p:cNvSpPr>
          <p:nvPr/>
        </p:nvSpPr>
        <p:spPr>
          <a:xfrm>
            <a:off x="4982212" y="2247848"/>
            <a:ext cx="2446915" cy="5798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2000" dirty="0"/>
              <a:t>Seattle, Washington</a:t>
            </a:r>
          </a:p>
        </p:txBody>
      </p:sp>
      <p:sp>
        <p:nvSpPr>
          <p:cNvPr id="11" name="Content Placeholder 2">
            <a:extLst>
              <a:ext uri="{FF2B5EF4-FFF2-40B4-BE49-F238E27FC236}">
                <a16:creationId xmlns:a16="http://schemas.microsoft.com/office/drawing/2014/main" id="{ADCA3F78-4405-4040-95A8-C773976F1204}"/>
              </a:ext>
            </a:extLst>
          </p:cNvPr>
          <p:cNvSpPr txBox="1">
            <a:spLocks/>
          </p:cNvSpPr>
          <p:nvPr/>
        </p:nvSpPr>
        <p:spPr>
          <a:xfrm>
            <a:off x="5094381" y="3407585"/>
            <a:ext cx="2334746" cy="5647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Portland, Oregon</a:t>
            </a:r>
          </a:p>
        </p:txBody>
      </p:sp>
      <p:sp>
        <p:nvSpPr>
          <p:cNvPr id="19" name="Title 1">
            <a:extLst>
              <a:ext uri="{FF2B5EF4-FFF2-40B4-BE49-F238E27FC236}">
                <a16:creationId xmlns:a16="http://schemas.microsoft.com/office/drawing/2014/main" id="{0E941278-C18B-4FC4-B37B-104378AC4068}"/>
              </a:ext>
            </a:extLst>
          </p:cNvPr>
          <p:cNvSpPr>
            <a:spLocks noGrp="1"/>
          </p:cNvSpPr>
          <p:nvPr>
            <p:ph type="title"/>
          </p:nvPr>
        </p:nvSpPr>
        <p:spPr>
          <a:xfrm>
            <a:off x="4992342" y="177201"/>
            <a:ext cx="3885935" cy="1570746"/>
          </a:xfrm>
        </p:spPr>
        <p:txBody>
          <a:bodyPr>
            <a:noAutofit/>
          </a:bodyPr>
          <a:lstStyle/>
          <a:p>
            <a:r>
              <a:rPr lang="en-US" sz="2700" dirty="0"/>
              <a:t>The Juan de Fuca Plate stretches from Northern California to Canada.</a:t>
            </a:r>
          </a:p>
        </p:txBody>
      </p:sp>
      <p:sp>
        <p:nvSpPr>
          <p:cNvPr id="20" name="Oval 19">
            <a:extLst>
              <a:ext uri="{FF2B5EF4-FFF2-40B4-BE49-F238E27FC236}">
                <a16:creationId xmlns:a16="http://schemas.microsoft.com/office/drawing/2014/main" id="{255B2F9D-CB6E-47C6-AD1B-5242F12F95C4}"/>
              </a:ext>
            </a:extLst>
          </p:cNvPr>
          <p:cNvSpPr/>
          <p:nvPr/>
        </p:nvSpPr>
        <p:spPr>
          <a:xfrm>
            <a:off x="2792015" y="3131902"/>
            <a:ext cx="103136" cy="100853"/>
          </a:xfrm>
          <a:prstGeom prst="ellipse">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highlight>
                <a:srgbClr val="FF0000"/>
              </a:highlight>
            </a:endParaRPr>
          </a:p>
        </p:txBody>
      </p:sp>
      <p:cxnSp>
        <p:nvCxnSpPr>
          <p:cNvPr id="15" name="Straight Arrow Connector 14">
            <a:extLst>
              <a:ext uri="{FF2B5EF4-FFF2-40B4-BE49-F238E27FC236}">
                <a16:creationId xmlns:a16="http://schemas.microsoft.com/office/drawing/2014/main" id="{CA9BEF65-14EA-4E0E-9D71-5AAA31407CBA}"/>
              </a:ext>
            </a:extLst>
          </p:cNvPr>
          <p:cNvCxnSpPr>
            <a:cxnSpLocks/>
          </p:cNvCxnSpPr>
          <p:nvPr/>
        </p:nvCxnSpPr>
        <p:spPr>
          <a:xfrm flipH="1" flipV="1">
            <a:off x="2940628" y="3192690"/>
            <a:ext cx="2153753" cy="3789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CE9C6AD3-FF86-4B36-B317-8D87396D582C}"/>
              </a:ext>
            </a:extLst>
          </p:cNvPr>
          <p:cNvSpPr/>
          <p:nvPr/>
        </p:nvSpPr>
        <p:spPr>
          <a:xfrm>
            <a:off x="2843583" y="2148619"/>
            <a:ext cx="103136" cy="100853"/>
          </a:xfrm>
          <a:prstGeom prst="ellipse">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highlight>
                <a:srgbClr val="FF0000"/>
              </a:highlight>
            </a:endParaRPr>
          </a:p>
        </p:txBody>
      </p:sp>
      <p:sp>
        <p:nvSpPr>
          <p:cNvPr id="21" name="Oval 20">
            <a:extLst>
              <a:ext uri="{FF2B5EF4-FFF2-40B4-BE49-F238E27FC236}">
                <a16:creationId xmlns:a16="http://schemas.microsoft.com/office/drawing/2014/main" id="{8D76FD0D-9511-435B-8553-66D3D0CD693E}"/>
              </a:ext>
            </a:extLst>
          </p:cNvPr>
          <p:cNvSpPr/>
          <p:nvPr/>
        </p:nvSpPr>
        <p:spPr>
          <a:xfrm>
            <a:off x="3224571" y="5712325"/>
            <a:ext cx="103136" cy="100853"/>
          </a:xfrm>
          <a:prstGeom prst="ellipse">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highlight>
                <a:srgbClr val="FF0000"/>
              </a:highlight>
            </a:endParaRPr>
          </a:p>
        </p:txBody>
      </p:sp>
      <p:cxnSp>
        <p:nvCxnSpPr>
          <p:cNvPr id="22" name="Straight Arrow Connector 21">
            <a:extLst>
              <a:ext uri="{FF2B5EF4-FFF2-40B4-BE49-F238E27FC236}">
                <a16:creationId xmlns:a16="http://schemas.microsoft.com/office/drawing/2014/main" id="{F0E4D970-D8BA-4CAD-8A32-E11333F52DF4}"/>
              </a:ext>
            </a:extLst>
          </p:cNvPr>
          <p:cNvCxnSpPr>
            <a:cxnSpLocks/>
          </p:cNvCxnSpPr>
          <p:nvPr/>
        </p:nvCxnSpPr>
        <p:spPr>
          <a:xfrm flipH="1" flipV="1">
            <a:off x="2940628" y="2207645"/>
            <a:ext cx="2096216" cy="24224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8D4B3E8-4D05-4E19-8C53-35A198CFA20C}"/>
              </a:ext>
            </a:extLst>
          </p:cNvPr>
          <p:cNvCxnSpPr>
            <a:cxnSpLocks/>
          </p:cNvCxnSpPr>
          <p:nvPr/>
        </p:nvCxnSpPr>
        <p:spPr>
          <a:xfrm flipH="1">
            <a:off x="3423138" y="5592796"/>
            <a:ext cx="1863235" cy="1699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2619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5AA385-CC8A-4C08-9B9D-460ACAD2E669}"/>
              </a:ext>
            </a:extLst>
          </p:cNvPr>
          <p:cNvSpPr/>
          <p:nvPr/>
        </p:nvSpPr>
        <p:spPr>
          <a:xfrm>
            <a:off x="1010672" y="4476746"/>
            <a:ext cx="8133328" cy="1708160"/>
          </a:xfrm>
          <a:prstGeom prst="rect">
            <a:avLst/>
          </a:prstGeom>
        </p:spPr>
        <p:txBody>
          <a:bodyPr wrap="square">
            <a:spAutoFit/>
          </a:bodyPr>
          <a:lstStyle/>
          <a:p>
            <a:r>
              <a:rPr lang="en-US" sz="2100" dirty="0"/>
              <a:t>In our lab we figured out that on average the continental crust is less dense than the oceanic crust so when those two types of plates converge the oceanic crust slips underneath the continental crust. But what happens to that plate that is sliding underneath? Take a look at this diagram to help you think about that. </a:t>
            </a:r>
          </a:p>
        </p:txBody>
      </p:sp>
      <p:pic>
        <p:nvPicPr>
          <p:cNvPr id="4" name="Picture 3" descr="Diagram&#10;&#10;Description automatically generated">
            <a:extLst>
              <a:ext uri="{FF2B5EF4-FFF2-40B4-BE49-F238E27FC236}">
                <a16:creationId xmlns:a16="http://schemas.microsoft.com/office/drawing/2014/main" id="{20CB34F0-DF13-4186-9D9F-D5845E0E12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8775" y="1070683"/>
            <a:ext cx="7186449" cy="3213218"/>
          </a:xfrm>
          <a:prstGeom prst="rect">
            <a:avLst/>
          </a:prstGeom>
        </p:spPr>
      </p:pic>
      <p:sp>
        <p:nvSpPr>
          <p:cNvPr id="7" name="Title 1">
            <a:extLst>
              <a:ext uri="{FF2B5EF4-FFF2-40B4-BE49-F238E27FC236}">
                <a16:creationId xmlns:a16="http://schemas.microsoft.com/office/drawing/2014/main" id="{404A7CEC-F0E9-492E-BDFB-35034AC55DB3}"/>
              </a:ext>
            </a:extLst>
          </p:cNvPr>
          <p:cNvSpPr>
            <a:spLocks noGrp="1"/>
          </p:cNvSpPr>
          <p:nvPr>
            <p:ph type="title"/>
          </p:nvPr>
        </p:nvSpPr>
        <p:spPr>
          <a:xfrm>
            <a:off x="1010672" y="133806"/>
            <a:ext cx="6272629" cy="673692"/>
          </a:xfrm>
        </p:spPr>
        <p:txBody>
          <a:bodyPr>
            <a:noAutofit/>
          </a:bodyPr>
          <a:lstStyle/>
          <a:p>
            <a:r>
              <a:rPr lang="en-US" sz="2700" dirty="0"/>
              <a:t>Side View of the Juan de Fuca Plate</a:t>
            </a:r>
          </a:p>
        </p:txBody>
      </p:sp>
      <p:pic>
        <p:nvPicPr>
          <p:cNvPr id="6" name="Picture 5">
            <a:extLst>
              <a:ext uri="{FF2B5EF4-FFF2-40B4-BE49-F238E27FC236}">
                <a16:creationId xmlns:a16="http://schemas.microsoft.com/office/drawing/2014/main" id="{6120F162-F593-4A4A-8F63-FBB3F17641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190992" y="4991760"/>
            <a:ext cx="787783" cy="678132"/>
          </a:xfrm>
          <a:prstGeom prst="rect">
            <a:avLst/>
          </a:prstGeom>
        </p:spPr>
      </p:pic>
    </p:spTree>
    <p:extLst>
      <p:ext uri="{BB962C8B-B14F-4D97-AF65-F5344CB8AC3E}">
        <p14:creationId xmlns:p14="http://schemas.microsoft.com/office/powerpoint/2010/main" val="13474311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5AA385-CC8A-4C08-9B9D-460ACAD2E669}"/>
              </a:ext>
            </a:extLst>
          </p:cNvPr>
          <p:cNvSpPr/>
          <p:nvPr/>
        </p:nvSpPr>
        <p:spPr>
          <a:xfrm>
            <a:off x="689485" y="4389918"/>
            <a:ext cx="7945531" cy="2031325"/>
          </a:xfrm>
          <a:prstGeom prst="rect">
            <a:avLst/>
          </a:prstGeom>
        </p:spPr>
        <p:txBody>
          <a:bodyPr wrap="square">
            <a:spAutoFit/>
          </a:bodyPr>
          <a:lstStyle/>
          <a:p>
            <a:r>
              <a:rPr lang="en-US" sz="2100" dirty="0"/>
              <a:t>After it forms (at a divergent boundary) oceanic crust is eventually melted back into the mantle (at a convergent boundary).</a:t>
            </a:r>
          </a:p>
          <a:p>
            <a:endParaRPr lang="en-US" sz="2100" dirty="0"/>
          </a:p>
          <a:p>
            <a:pPr lvl="1"/>
            <a:r>
              <a:rPr lang="en-US" sz="2100" dirty="0"/>
              <a:t>How does this idea help us with our question about why Earth doesn’t run out of magma? Revise your thinking in </a:t>
            </a:r>
            <a:r>
              <a:rPr lang="en-US" sz="2100" b="1" dirty="0"/>
              <a:t>Doodle Box I</a:t>
            </a:r>
          </a:p>
        </p:txBody>
      </p:sp>
      <p:pic>
        <p:nvPicPr>
          <p:cNvPr id="4" name="Picture 3" descr="Diagram&#10;&#10;Description automatically generated">
            <a:extLst>
              <a:ext uri="{FF2B5EF4-FFF2-40B4-BE49-F238E27FC236}">
                <a16:creationId xmlns:a16="http://schemas.microsoft.com/office/drawing/2014/main" id="{20CB34F0-DF13-4186-9D9F-D5845E0E12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8775" y="1070683"/>
            <a:ext cx="7186449" cy="3213218"/>
          </a:xfrm>
          <a:prstGeom prst="rect">
            <a:avLst/>
          </a:prstGeom>
        </p:spPr>
      </p:pic>
      <p:sp>
        <p:nvSpPr>
          <p:cNvPr id="7" name="Title 1">
            <a:extLst>
              <a:ext uri="{FF2B5EF4-FFF2-40B4-BE49-F238E27FC236}">
                <a16:creationId xmlns:a16="http://schemas.microsoft.com/office/drawing/2014/main" id="{404A7CEC-F0E9-492E-BDFB-35034AC55DB3}"/>
              </a:ext>
            </a:extLst>
          </p:cNvPr>
          <p:cNvSpPr>
            <a:spLocks noGrp="1"/>
          </p:cNvSpPr>
          <p:nvPr>
            <p:ph type="title"/>
          </p:nvPr>
        </p:nvSpPr>
        <p:spPr>
          <a:xfrm>
            <a:off x="1010672" y="133806"/>
            <a:ext cx="6272629" cy="673692"/>
          </a:xfrm>
        </p:spPr>
        <p:txBody>
          <a:bodyPr>
            <a:noAutofit/>
          </a:bodyPr>
          <a:lstStyle/>
          <a:p>
            <a:r>
              <a:rPr lang="en-US" sz="2700" dirty="0"/>
              <a:t>Side View of the Juan de Fuca Plate</a:t>
            </a:r>
          </a:p>
        </p:txBody>
      </p:sp>
      <p:pic>
        <p:nvPicPr>
          <p:cNvPr id="6" name="Picture 5">
            <a:extLst>
              <a:ext uri="{FF2B5EF4-FFF2-40B4-BE49-F238E27FC236}">
                <a16:creationId xmlns:a16="http://schemas.microsoft.com/office/drawing/2014/main" id="{75F0BF30-84DC-AD40-8316-34D77ED5884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8984" y="5562748"/>
            <a:ext cx="647650" cy="548234"/>
          </a:xfrm>
          <a:prstGeom prst="rect">
            <a:avLst/>
          </a:prstGeom>
        </p:spPr>
      </p:pic>
    </p:spTree>
    <p:extLst>
      <p:ext uri="{BB962C8B-B14F-4D97-AF65-F5344CB8AC3E}">
        <p14:creationId xmlns:p14="http://schemas.microsoft.com/office/powerpoint/2010/main" val="17070724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4609964" y="90396"/>
            <a:ext cx="4534036" cy="673692"/>
          </a:xfrm>
        </p:spPr>
        <p:txBody>
          <a:bodyPr>
            <a:noAutofit/>
          </a:bodyPr>
          <a:lstStyle/>
          <a:p>
            <a:r>
              <a:rPr lang="en-US" sz="2700" dirty="0"/>
              <a:t>The Juan de Fuca Plate</a:t>
            </a:r>
          </a:p>
        </p:txBody>
      </p:sp>
      <p:sp>
        <p:nvSpPr>
          <p:cNvPr id="27" name="Content Placeholder 2">
            <a:extLst>
              <a:ext uri="{FF2B5EF4-FFF2-40B4-BE49-F238E27FC236}">
                <a16:creationId xmlns:a16="http://schemas.microsoft.com/office/drawing/2014/main" id="{EC02AB2E-D614-4036-B069-9BC3B0CE8710}"/>
              </a:ext>
            </a:extLst>
          </p:cNvPr>
          <p:cNvSpPr txBox="1">
            <a:spLocks/>
          </p:cNvSpPr>
          <p:nvPr/>
        </p:nvSpPr>
        <p:spPr>
          <a:xfrm>
            <a:off x="4263472" y="764088"/>
            <a:ext cx="4383506" cy="5536699"/>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100" dirty="0"/>
              <a:t>The plate is moving 2.6 cm/year to the northeast.</a:t>
            </a:r>
            <a:br>
              <a:rPr lang="en-US" sz="2100" dirty="0"/>
            </a:br>
            <a:endParaRPr lang="en-US" sz="2100" dirty="0"/>
          </a:p>
          <a:p>
            <a:pPr>
              <a:lnSpc>
                <a:spcPct val="100000"/>
              </a:lnSpc>
              <a:spcBef>
                <a:spcPts val="0"/>
              </a:spcBef>
            </a:pPr>
            <a:r>
              <a:rPr lang="en-US" sz="2100" dirty="0"/>
              <a:t>New oceanic crust is forming along the diverging boundary (red).</a:t>
            </a:r>
            <a:br>
              <a:rPr lang="en-US" sz="2100" dirty="0"/>
            </a:br>
            <a:endParaRPr lang="en-US" sz="2100" dirty="0"/>
          </a:p>
          <a:p>
            <a:pPr>
              <a:lnSpc>
                <a:spcPct val="100000"/>
              </a:lnSpc>
              <a:spcBef>
                <a:spcPts val="0"/>
              </a:spcBef>
            </a:pPr>
            <a:r>
              <a:rPr lang="en-US" sz="2100" dirty="0"/>
              <a:t>Oceanic crust is subducting along the converging boundary (blue).</a:t>
            </a:r>
            <a:br>
              <a:rPr lang="en-US" sz="2100" dirty="0"/>
            </a:br>
            <a:endParaRPr lang="en-US" sz="2100" dirty="0"/>
          </a:p>
          <a:p>
            <a:pPr>
              <a:lnSpc>
                <a:spcPct val="100000"/>
              </a:lnSpc>
              <a:spcBef>
                <a:spcPts val="0"/>
              </a:spcBef>
            </a:pPr>
            <a:r>
              <a:rPr lang="en-US" sz="2100" dirty="0"/>
              <a:t>We are gaining oceanic crust on one side of the plate, but what is happening on the other side?</a:t>
            </a:r>
            <a:br>
              <a:rPr lang="en-US" sz="2100" dirty="0"/>
            </a:br>
            <a:endParaRPr lang="en-US" sz="2100" dirty="0"/>
          </a:p>
          <a:p>
            <a:pPr marL="457200" lvl="1" indent="0">
              <a:lnSpc>
                <a:spcPct val="100000"/>
              </a:lnSpc>
              <a:spcBef>
                <a:spcPts val="0"/>
              </a:spcBef>
              <a:buNone/>
            </a:pPr>
            <a:r>
              <a:rPr lang="en-US" sz="2100" dirty="0"/>
              <a:t>How might this observation help us think about the question we had about the Earth getting bigger? Record your answer in </a:t>
            </a:r>
            <a:r>
              <a:rPr lang="en-US" sz="2100" b="1" dirty="0"/>
              <a:t>Doodle Box I</a:t>
            </a:r>
            <a:r>
              <a:rPr lang="en-US" sz="2100" dirty="0"/>
              <a:t>.</a:t>
            </a:r>
            <a:endParaRPr lang="en-US" sz="2100" b="1" dirty="0"/>
          </a:p>
        </p:txBody>
      </p:sp>
      <p:pic>
        <p:nvPicPr>
          <p:cNvPr id="5122" name="Picture 2" descr="The Juan de Fuca Plate">
            <a:extLst>
              <a:ext uri="{FF2B5EF4-FFF2-40B4-BE49-F238E27FC236}">
                <a16:creationId xmlns:a16="http://schemas.microsoft.com/office/drawing/2014/main" id="{FA77A2CF-DA34-4A4C-BCB3-8082F6A6CC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561" y="985426"/>
            <a:ext cx="3293269" cy="325040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739AADF7-BB07-4D81-8352-B4C1CEAA526D}"/>
              </a:ext>
            </a:extLst>
          </p:cNvPr>
          <p:cNvSpPr txBox="1">
            <a:spLocks/>
          </p:cNvSpPr>
          <p:nvPr/>
        </p:nvSpPr>
        <p:spPr>
          <a:xfrm>
            <a:off x="336177" y="4311462"/>
            <a:ext cx="3784415" cy="19893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US" sz="2100" dirty="0"/>
              <a:t>Red = divergent boundary</a:t>
            </a:r>
          </a:p>
          <a:p>
            <a:pPr marL="0" indent="0">
              <a:lnSpc>
                <a:spcPct val="110000"/>
              </a:lnSpc>
              <a:spcBef>
                <a:spcPts val="0"/>
              </a:spcBef>
              <a:buNone/>
            </a:pPr>
            <a:r>
              <a:rPr lang="en-US" sz="2100" dirty="0"/>
              <a:t>Blue = convergent boundary</a:t>
            </a:r>
          </a:p>
          <a:p>
            <a:pPr marL="0" indent="0">
              <a:lnSpc>
                <a:spcPct val="110000"/>
              </a:lnSpc>
              <a:spcBef>
                <a:spcPts val="0"/>
              </a:spcBef>
              <a:buNone/>
            </a:pPr>
            <a:r>
              <a:rPr lang="en-US" sz="2100" dirty="0"/>
              <a:t>Green = transform boundary</a:t>
            </a:r>
          </a:p>
          <a:p>
            <a:pPr marL="0" indent="0">
              <a:lnSpc>
                <a:spcPct val="110000"/>
              </a:lnSpc>
              <a:spcBef>
                <a:spcPts val="0"/>
              </a:spcBef>
              <a:buNone/>
            </a:pPr>
            <a:r>
              <a:rPr lang="en-US" sz="2100" dirty="0"/>
              <a:t>Rates on map in mm per year</a:t>
            </a:r>
          </a:p>
        </p:txBody>
      </p:sp>
      <p:pic>
        <p:nvPicPr>
          <p:cNvPr id="8" name="Picture 7">
            <a:extLst>
              <a:ext uri="{FF2B5EF4-FFF2-40B4-BE49-F238E27FC236}">
                <a16:creationId xmlns:a16="http://schemas.microsoft.com/office/drawing/2014/main" id="{D9AC7462-E43F-466A-B7E3-9BF02985EC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22841" y="4891786"/>
            <a:ext cx="647650" cy="548234"/>
          </a:xfrm>
          <a:prstGeom prst="rect">
            <a:avLst/>
          </a:prstGeom>
        </p:spPr>
      </p:pic>
    </p:spTree>
    <p:extLst>
      <p:ext uri="{BB962C8B-B14F-4D97-AF65-F5344CB8AC3E}">
        <p14:creationId xmlns:p14="http://schemas.microsoft.com/office/powerpoint/2010/main" val="35944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628650" y="5044827"/>
            <a:ext cx="7886700" cy="1293343"/>
          </a:xfrm>
        </p:spPr>
        <p:txBody>
          <a:bodyPr>
            <a:normAutofit/>
          </a:bodyPr>
          <a:lstStyle/>
          <a:p>
            <a:pPr marL="0" indent="0">
              <a:spcBef>
                <a:spcPts val="0"/>
              </a:spcBef>
              <a:buNone/>
            </a:pPr>
            <a:r>
              <a:rPr lang="en-US" sz="2400" dirty="0"/>
              <a:t>We’ve learned that as the Earth’s geosphere was cooling, gases from volcanoes produced Earth’s early atmosphere.</a:t>
            </a:r>
          </a:p>
          <a:p>
            <a:endParaRPr lang="en-US" dirty="0"/>
          </a:p>
        </p:txBody>
      </p:sp>
      <p:sp>
        <p:nvSpPr>
          <p:cNvPr id="5" name="TextBox 4">
            <a:extLst>
              <a:ext uri="{FF2B5EF4-FFF2-40B4-BE49-F238E27FC236}">
                <a16:creationId xmlns:a16="http://schemas.microsoft.com/office/drawing/2014/main" id="{34E99F29-A9AE-441C-8F35-BC71B38D7B7A}"/>
              </a:ext>
            </a:extLst>
          </p:cNvPr>
          <p:cNvSpPr txBox="1"/>
          <p:nvPr/>
        </p:nvSpPr>
        <p:spPr>
          <a:xfrm>
            <a:off x="3758400" y="354469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Geosphere</a:t>
            </a:r>
          </a:p>
        </p:txBody>
      </p:sp>
      <p:cxnSp>
        <p:nvCxnSpPr>
          <p:cNvPr id="13" name="Straight Arrow Connector 12">
            <a:extLst>
              <a:ext uri="{FF2B5EF4-FFF2-40B4-BE49-F238E27FC236}">
                <a16:creationId xmlns:a16="http://schemas.microsoft.com/office/drawing/2014/main" id="{C148584C-A740-4C9D-AD36-7B25AD61C090}"/>
              </a:ext>
            </a:extLst>
          </p:cNvPr>
          <p:cNvCxnSpPr>
            <a:cxnSpLocks/>
            <a:stCxn id="5" idx="0"/>
          </p:cNvCxnSpPr>
          <p:nvPr/>
        </p:nvCxnSpPr>
        <p:spPr>
          <a:xfrm flipH="1" flipV="1">
            <a:off x="4635629" y="2799901"/>
            <a:ext cx="2971" cy="744795"/>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12" name="Picture 11" descr="A picture containing text, nature, painting&#10;&#10;Description automatically generated">
            <a:extLst>
              <a:ext uri="{FF2B5EF4-FFF2-40B4-BE49-F238E27FC236}">
                <a16:creationId xmlns:a16="http://schemas.microsoft.com/office/drawing/2014/main" id="{9A1EB452-A2B4-4FC2-BEFA-F2A9986252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2171" y="3968389"/>
            <a:ext cx="1757429" cy="755463"/>
          </a:xfrm>
          <a:prstGeom prst="rect">
            <a:avLst/>
          </a:prstGeom>
        </p:spPr>
      </p:pic>
      <p:pic>
        <p:nvPicPr>
          <p:cNvPr id="8" name="Picture 7" descr="A picture containing text, nature, painting&#10;&#10;Description automatically generated">
            <a:extLst>
              <a:ext uri="{FF2B5EF4-FFF2-40B4-BE49-F238E27FC236}">
                <a16:creationId xmlns:a16="http://schemas.microsoft.com/office/drawing/2014/main" id="{8BF40583-9D96-584F-ADB1-12ABD83CC1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5286" y="3968389"/>
            <a:ext cx="1757429" cy="755463"/>
          </a:xfrm>
          <a:prstGeom prst="rect">
            <a:avLst/>
          </a:prstGeom>
        </p:spPr>
      </p:pic>
      <p:sp>
        <p:nvSpPr>
          <p:cNvPr id="9" name="TextBox 8">
            <a:extLst>
              <a:ext uri="{FF2B5EF4-FFF2-40B4-BE49-F238E27FC236}">
                <a16:creationId xmlns:a16="http://schemas.microsoft.com/office/drawing/2014/main" id="{3A02D457-5160-DD47-934F-BA335132F928}"/>
              </a:ext>
            </a:extLst>
          </p:cNvPr>
          <p:cNvSpPr txBox="1"/>
          <p:nvPr/>
        </p:nvSpPr>
        <p:spPr>
          <a:xfrm>
            <a:off x="3763800" y="3544696"/>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Geosphere</a:t>
            </a:r>
          </a:p>
        </p:txBody>
      </p:sp>
      <p:pic>
        <p:nvPicPr>
          <p:cNvPr id="10" name="Picture 9" descr="Blue sky with white clouds&#10;&#10;Description automatically generated with medium confidence">
            <a:extLst>
              <a:ext uri="{FF2B5EF4-FFF2-40B4-BE49-F238E27FC236}">
                <a16:creationId xmlns:a16="http://schemas.microsoft.com/office/drawing/2014/main" id="{BE1194DE-EFA5-AF46-8DFC-ADE4D50690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62314" y="2032763"/>
            <a:ext cx="1760400" cy="767138"/>
          </a:xfrm>
          <a:prstGeom prst="rect">
            <a:avLst/>
          </a:prstGeom>
        </p:spPr>
      </p:pic>
      <p:sp>
        <p:nvSpPr>
          <p:cNvPr id="11" name="TextBox 10">
            <a:extLst>
              <a:ext uri="{FF2B5EF4-FFF2-40B4-BE49-F238E27FC236}">
                <a16:creationId xmlns:a16="http://schemas.microsoft.com/office/drawing/2014/main" id="{6D005489-14A3-0E44-91D0-FBC5CFE97330}"/>
              </a:ext>
            </a:extLst>
          </p:cNvPr>
          <p:cNvSpPr txBox="1"/>
          <p:nvPr/>
        </p:nvSpPr>
        <p:spPr>
          <a:xfrm>
            <a:off x="3762314" y="1629067"/>
            <a:ext cx="176040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dirty="0"/>
              <a:t>Atmosphere</a:t>
            </a:r>
          </a:p>
        </p:txBody>
      </p:sp>
    </p:spTree>
    <p:extLst>
      <p:ext uri="{BB962C8B-B14F-4D97-AF65-F5344CB8AC3E}">
        <p14:creationId xmlns:p14="http://schemas.microsoft.com/office/powerpoint/2010/main" val="19949831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5AA385-CC8A-4C08-9B9D-460ACAD2E669}"/>
              </a:ext>
            </a:extLst>
          </p:cNvPr>
          <p:cNvSpPr/>
          <p:nvPr/>
        </p:nvSpPr>
        <p:spPr>
          <a:xfrm>
            <a:off x="574862" y="4408977"/>
            <a:ext cx="7987553" cy="1061829"/>
          </a:xfrm>
          <a:prstGeom prst="rect">
            <a:avLst/>
          </a:prstGeom>
        </p:spPr>
        <p:txBody>
          <a:bodyPr wrap="square">
            <a:spAutoFit/>
          </a:bodyPr>
          <a:lstStyle/>
          <a:p>
            <a:r>
              <a:rPr lang="en-US" sz="2100" dirty="0"/>
              <a:t>Over geologic time, the recycling of oceanic crust helps keep Earth’s systems stable by removing some elements (through subduction) and reintroducing others (through volcanic eruptions).</a:t>
            </a:r>
          </a:p>
        </p:txBody>
      </p:sp>
      <p:pic>
        <p:nvPicPr>
          <p:cNvPr id="3" name="Picture 2" descr="Diagram&#10;&#10;Description automatically generated">
            <a:extLst>
              <a:ext uri="{FF2B5EF4-FFF2-40B4-BE49-F238E27FC236}">
                <a16:creationId xmlns:a16="http://schemas.microsoft.com/office/drawing/2014/main" id="{CDA0AA6C-E62B-4A31-B9B0-963C3D5FB15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8775" y="1070683"/>
            <a:ext cx="7186449" cy="3213218"/>
          </a:xfrm>
          <a:prstGeom prst="rect">
            <a:avLst/>
          </a:prstGeom>
        </p:spPr>
      </p:pic>
      <p:sp>
        <p:nvSpPr>
          <p:cNvPr id="4" name="Title 1">
            <a:extLst>
              <a:ext uri="{FF2B5EF4-FFF2-40B4-BE49-F238E27FC236}">
                <a16:creationId xmlns:a16="http://schemas.microsoft.com/office/drawing/2014/main" id="{310BF5A1-5017-405F-B503-ED1087F075C8}"/>
              </a:ext>
            </a:extLst>
          </p:cNvPr>
          <p:cNvSpPr>
            <a:spLocks noGrp="1"/>
          </p:cNvSpPr>
          <p:nvPr>
            <p:ph type="title"/>
          </p:nvPr>
        </p:nvSpPr>
        <p:spPr>
          <a:xfrm>
            <a:off x="1010672" y="133806"/>
            <a:ext cx="6272629" cy="673692"/>
          </a:xfrm>
        </p:spPr>
        <p:txBody>
          <a:bodyPr>
            <a:noAutofit/>
          </a:bodyPr>
          <a:lstStyle/>
          <a:p>
            <a:r>
              <a:rPr lang="en-US" sz="2700" dirty="0"/>
              <a:t>Side View of the Juan de Fuca Plate</a:t>
            </a:r>
          </a:p>
        </p:txBody>
      </p:sp>
    </p:spTree>
    <p:extLst>
      <p:ext uri="{BB962C8B-B14F-4D97-AF65-F5344CB8AC3E}">
        <p14:creationId xmlns:p14="http://schemas.microsoft.com/office/powerpoint/2010/main" val="19110220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741F1-FAD1-0046-BBF5-E14ED3494A5E}"/>
              </a:ext>
            </a:extLst>
          </p:cNvPr>
          <p:cNvSpPr>
            <a:spLocks noGrp="1"/>
          </p:cNvSpPr>
          <p:nvPr>
            <p:ph type="title"/>
          </p:nvPr>
        </p:nvSpPr>
        <p:spPr>
          <a:xfrm>
            <a:off x="457200" y="237981"/>
            <a:ext cx="8229600" cy="816251"/>
          </a:xfrm>
        </p:spPr>
        <p:txBody>
          <a:bodyPr/>
          <a:lstStyle/>
          <a:p>
            <a:pPr algn="ctr"/>
            <a:r>
              <a:rPr lang="en-US" dirty="0"/>
              <a:t>Return to Ocean Crust Age</a:t>
            </a:r>
          </a:p>
        </p:txBody>
      </p:sp>
      <p:grpSp>
        <p:nvGrpSpPr>
          <p:cNvPr id="4" name="Group 3">
            <a:extLst>
              <a:ext uri="{FF2B5EF4-FFF2-40B4-BE49-F238E27FC236}">
                <a16:creationId xmlns:a16="http://schemas.microsoft.com/office/drawing/2014/main" id="{29D4C3D7-472A-F34F-B503-38CEC6A0B064}"/>
              </a:ext>
            </a:extLst>
          </p:cNvPr>
          <p:cNvGrpSpPr/>
          <p:nvPr/>
        </p:nvGrpSpPr>
        <p:grpSpPr>
          <a:xfrm>
            <a:off x="201311" y="1217160"/>
            <a:ext cx="5142211" cy="4040639"/>
            <a:chOff x="2943415" y="1240378"/>
            <a:chExt cx="5962461" cy="4377244"/>
          </a:xfrm>
        </p:grpSpPr>
        <p:pic>
          <p:nvPicPr>
            <p:cNvPr id="5" name="Picture 4" descr="A picture containing diagram&#10;&#10;Description automatically generated">
              <a:extLst>
                <a:ext uri="{FF2B5EF4-FFF2-40B4-BE49-F238E27FC236}">
                  <a16:creationId xmlns:a16="http://schemas.microsoft.com/office/drawing/2014/main" id="{18E61EDE-306A-9248-9057-5A7008D8D8C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43415" y="1240378"/>
              <a:ext cx="5962461" cy="4377244"/>
            </a:xfrm>
            <a:prstGeom prst="rect">
              <a:avLst/>
            </a:prstGeom>
          </p:spPr>
        </p:pic>
        <p:sp>
          <p:nvSpPr>
            <p:cNvPr id="6" name="Rectangle 5">
              <a:extLst>
                <a:ext uri="{FF2B5EF4-FFF2-40B4-BE49-F238E27FC236}">
                  <a16:creationId xmlns:a16="http://schemas.microsoft.com/office/drawing/2014/main" id="{C7EA6BF9-ED30-CD45-A2D4-781BFD48BB2D}"/>
                </a:ext>
              </a:extLst>
            </p:cNvPr>
            <p:cNvSpPr/>
            <p:nvPr/>
          </p:nvSpPr>
          <p:spPr>
            <a:xfrm>
              <a:off x="8002577" y="1437815"/>
              <a:ext cx="662151" cy="17026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7" name="TextBox 6">
            <a:extLst>
              <a:ext uri="{FF2B5EF4-FFF2-40B4-BE49-F238E27FC236}">
                <a16:creationId xmlns:a16="http://schemas.microsoft.com/office/drawing/2014/main" id="{44D1E6C4-B123-3949-862B-0261A66F8C34}"/>
              </a:ext>
            </a:extLst>
          </p:cNvPr>
          <p:cNvSpPr txBox="1"/>
          <p:nvPr/>
        </p:nvSpPr>
        <p:spPr>
          <a:xfrm>
            <a:off x="6029324" y="1166842"/>
            <a:ext cx="2886075" cy="4893647"/>
          </a:xfrm>
          <a:prstGeom prst="rect">
            <a:avLst/>
          </a:prstGeom>
          <a:noFill/>
        </p:spPr>
        <p:txBody>
          <a:bodyPr wrap="square" rtlCol="0">
            <a:spAutoFit/>
          </a:bodyPr>
          <a:lstStyle/>
          <a:p>
            <a:r>
              <a:rPr lang="en-US" sz="2400" dirty="0"/>
              <a:t>Given what we have just figured out, how would you explain the age pattern of oceanic crust?</a:t>
            </a:r>
          </a:p>
          <a:p>
            <a:endParaRPr lang="en-US" sz="2400" dirty="0"/>
          </a:p>
          <a:p>
            <a:pPr lvl="1"/>
            <a:r>
              <a:rPr lang="en-US" sz="2400" dirty="0"/>
              <a:t>Return to </a:t>
            </a:r>
            <a:r>
              <a:rPr lang="en-US" sz="2400" b="1" dirty="0"/>
              <a:t>Doodle Box B </a:t>
            </a:r>
            <a:r>
              <a:rPr lang="en-US" sz="2400" dirty="0"/>
              <a:t>and write a brief note to explain why we see the pattern. </a:t>
            </a:r>
          </a:p>
        </p:txBody>
      </p:sp>
      <p:pic>
        <p:nvPicPr>
          <p:cNvPr id="8" name="Picture 7">
            <a:extLst>
              <a:ext uri="{FF2B5EF4-FFF2-40B4-BE49-F238E27FC236}">
                <a16:creationId xmlns:a16="http://schemas.microsoft.com/office/drawing/2014/main" id="{BC16F577-7638-8447-A1F9-7B1209F265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10972" y="4239971"/>
            <a:ext cx="836703" cy="708267"/>
          </a:xfrm>
          <a:prstGeom prst="rect">
            <a:avLst/>
          </a:prstGeom>
        </p:spPr>
      </p:pic>
    </p:spTree>
    <p:extLst>
      <p:ext uri="{BB962C8B-B14F-4D97-AF65-F5344CB8AC3E}">
        <p14:creationId xmlns:p14="http://schemas.microsoft.com/office/powerpoint/2010/main" val="32886441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371475" y="2067922"/>
            <a:ext cx="8401050" cy="3344616"/>
          </a:xfrm>
        </p:spPr>
        <p:txBody>
          <a:bodyPr>
            <a:normAutofit/>
          </a:bodyPr>
          <a:lstStyle/>
          <a:p>
            <a:pPr marL="0" indent="0">
              <a:buNone/>
            </a:pPr>
            <a:r>
              <a:rPr lang="en-US" sz="2000" u="sng" dirty="0"/>
              <a:t>Let’s come up a new model statement: </a:t>
            </a:r>
          </a:p>
          <a:p>
            <a:pPr marL="0" indent="0">
              <a:buNone/>
            </a:pPr>
            <a:endParaRPr lang="en-US" sz="2000" u="sng" dirty="0"/>
          </a:p>
          <a:p>
            <a:r>
              <a:rPr lang="en-US" sz="2000" dirty="0">
                <a:solidFill>
                  <a:srgbClr val="00B0F0"/>
                </a:solidFill>
              </a:rPr>
              <a:t>[Place the wording for the model statement that your students developed here]</a:t>
            </a:r>
          </a:p>
          <a:p>
            <a:pPr marL="0" indent="0">
              <a:buNone/>
            </a:pPr>
            <a:endParaRPr lang="en-US" sz="2000" u="sng" dirty="0"/>
          </a:p>
        </p:txBody>
      </p:sp>
      <p:sp>
        <p:nvSpPr>
          <p:cNvPr id="7" name="Rectangle 6">
            <a:extLst>
              <a:ext uri="{FF2B5EF4-FFF2-40B4-BE49-F238E27FC236}">
                <a16:creationId xmlns:a16="http://schemas.microsoft.com/office/drawing/2014/main" id="{6C019F04-9921-412E-8E9C-2C4086961D82}"/>
              </a:ext>
            </a:extLst>
          </p:cNvPr>
          <p:cNvSpPr/>
          <p:nvPr/>
        </p:nvSpPr>
        <p:spPr>
          <a:xfrm>
            <a:off x="371475" y="535417"/>
            <a:ext cx="8401050" cy="692497"/>
          </a:xfrm>
          <a:prstGeom prst="rect">
            <a:avLst/>
          </a:prstGeom>
        </p:spPr>
        <p:txBody>
          <a:bodyPr wrap="square">
            <a:spAutoFit/>
          </a:bodyPr>
          <a:lstStyle/>
          <a:p>
            <a:r>
              <a:rPr lang="en-US" sz="1950" dirty="0"/>
              <a:t>What is a general statement we can say related to what we just discussed in </a:t>
            </a:r>
            <a:r>
              <a:rPr lang="en-US" sz="1950" b="1" dirty="0"/>
              <a:t>Box I </a:t>
            </a:r>
            <a:r>
              <a:rPr lang="en-US" sz="1950" dirty="0"/>
              <a:t>(why Earth isn’t expanding in diameter or running out of magma)?</a:t>
            </a:r>
          </a:p>
        </p:txBody>
      </p:sp>
      <p:pic>
        <p:nvPicPr>
          <p:cNvPr id="8" name="Picture 7">
            <a:extLst>
              <a:ext uri="{FF2B5EF4-FFF2-40B4-BE49-F238E27FC236}">
                <a16:creationId xmlns:a16="http://schemas.microsoft.com/office/drawing/2014/main" id="{1CB61BDE-FF45-0248-A6D6-490ABF1FE5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06409" y="5395826"/>
            <a:ext cx="836703" cy="708267"/>
          </a:xfrm>
          <a:prstGeom prst="rect">
            <a:avLst/>
          </a:prstGeom>
        </p:spPr>
      </p:pic>
      <p:sp>
        <p:nvSpPr>
          <p:cNvPr id="2" name="TextBox 1">
            <a:extLst>
              <a:ext uri="{FF2B5EF4-FFF2-40B4-BE49-F238E27FC236}">
                <a16:creationId xmlns:a16="http://schemas.microsoft.com/office/drawing/2014/main" id="{40EDA262-1EEE-254E-8D41-6988A799C945}"/>
              </a:ext>
            </a:extLst>
          </p:cNvPr>
          <p:cNvSpPr txBox="1"/>
          <p:nvPr/>
        </p:nvSpPr>
        <p:spPr>
          <a:xfrm>
            <a:off x="2257425" y="5614988"/>
            <a:ext cx="5942652" cy="369332"/>
          </a:xfrm>
          <a:prstGeom prst="rect">
            <a:avLst/>
          </a:prstGeom>
          <a:noFill/>
        </p:spPr>
        <p:txBody>
          <a:bodyPr wrap="none" rtlCol="0">
            <a:spAutoFit/>
          </a:bodyPr>
          <a:lstStyle/>
          <a:p>
            <a:r>
              <a:rPr lang="en-US" dirty="0"/>
              <a:t>Record these on the model tracker on your doodle sheet</a:t>
            </a:r>
          </a:p>
        </p:txBody>
      </p:sp>
    </p:spTree>
    <p:extLst>
      <p:ext uri="{BB962C8B-B14F-4D97-AF65-F5344CB8AC3E}">
        <p14:creationId xmlns:p14="http://schemas.microsoft.com/office/powerpoint/2010/main" val="12435826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84629-08AC-DA41-94D6-6BBE591B4185}"/>
              </a:ext>
            </a:extLst>
          </p:cNvPr>
          <p:cNvSpPr>
            <a:spLocks noGrp="1"/>
          </p:cNvSpPr>
          <p:nvPr>
            <p:ph type="title"/>
          </p:nvPr>
        </p:nvSpPr>
        <p:spPr/>
        <p:txBody>
          <a:bodyPr/>
          <a:lstStyle/>
          <a:p>
            <a:r>
              <a:rPr lang="en-US" dirty="0">
                <a:solidFill>
                  <a:schemeClr val="bg1"/>
                </a:solidFill>
                <a:latin typeface="Arial" panose="020B0604020202020204" pitchFamily="34" charset="0"/>
                <a:cs typeface="Arial" panose="020B0604020202020204" pitchFamily="34" charset="0"/>
              </a:rPr>
              <a:t>LS05 Summary</a:t>
            </a:r>
            <a:endParaRPr lang="en-US" dirty="0"/>
          </a:p>
        </p:txBody>
      </p:sp>
      <p:sp>
        <p:nvSpPr>
          <p:cNvPr id="3" name="Text Placeholder 2">
            <a:extLst>
              <a:ext uri="{FF2B5EF4-FFF2-40B4-BE49-F238E27FC236}">
                <a16:creationId xmlns:a16="http://schemas.microsoft.com/office/drawing/2014/main" id="{F3EE4F51-6CB6-9E41-943D-4B2EA811DFD4}"/>
              </a:ext>
            </a:extLst>
          </p:cNvPr>
          <p:cNvSpPr>
            <a:spLocks noGrp="1"/>
          </p:cNvSpPr>
          <p:nvPr>
            <p:ph type="body" sz="quarter" idx="10"/>
          </p:nvPr>
        </p:nvSpPr>
        <p:spPr/>
        <p:txBody>
          <a:bodyPr/>
          <a:lstStyle/>
          <a:p>
            <a:r>
              <a:rPr lang="en-US" dirty="0"/>
              <a:t>By examining what is happening at a specific plate boundary off the coast of North America, we figure out that the subducting plate melts and gets recycled so that replenishes the magma and keeps the Earth in balance.</a:t>
            </a:r>
          </a:p>
        </p:txBody>
      </p:sp>
      <p:sp>
        <p:nvSpPr>
          <p:cNvPr id="4" name="Text Placeholder 3">
            <a:extLst>
              <a:ext uri="{FF2B5EF4-FFF2-40B4-BE49-F238E27FC236}">
                <a16:creationId xmlns:a16="http://schemas.microsoft.com/office/drawing/2014/main" id="{0141A550-49FA-0B4C-89CC-93B1A10D9C3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557906649"/>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087A-6EB9-EC47-980B-CB20E9DDF549}"/>
              </a:ext>
            </a:extLst>
          </p:cNvPr>
          <p:cNvSpPr>
            <a:spLocks noGrp="1"/>
          </p:cNvSpPr>
          <p:nvPr>
            <p:ph type="title"/>
          </p:nvPr>
        </p:nvSpPr>
        <p:spPr/>
        <p:txBody>
          <a:bodyPr/>
          <a:lstStyle/>
          <a:p>
            <a:r>
              <a:rPr lang="en-US" dirty="0">
                <a:solidFill>
                  <a:schemeClr val="bg1"/>
                </a:solidFill>
                <a:latin typeface="Arial" panose="020B0604020202020204" pitchFamily="34" charset="0"/>
                <a:cs typeface="Arial" panose="020B0604020202020204" pitchFamily="34" charset="0"/>
              </a:rPr>
              <a:t>Learning Segment 06 Overview</a:t>
            </a:r>
            <a:endParaRPr lang="en-US" dirty="0"/>
          </a:p>
        </p:txBody>
      </p:sp>
      <p:sp>
        <p:nvSpPr>
          <p:cNvPr id="3" name="Text Placeholder 2">
            <a:extLst>
              <a:ext uri="{FF2B5EF4-FFF2-40B4-BE49-F238E27FC236}">
                <a16:creationId xmlns:a16="http://schemas.microsoft.com/office/drawing/2014/main" id="{838B5EA5-310D-9643-8581-88284AD6D782}"/>
              </a:ext>
            </a:extLst>
          </p:cNvPr>
          <p:cNvSpPr>
            <a:spLocks noGrp="1"/>
          </p:cNvSpPr>
          <p:nvPr>
            <p:ph type="body" sz="quarter" idx="10"/>
          </p:nvPr>
        </p:nvSpPr>
        <p:spPr/>
        <p:txBody>
          <a:bodyPr/>
          <a:lstStyle/>
          <a:p>
            <a:r>
              <a:rPr lang="en-US" dirty="0"/>
              <a:t>Question to Model</a:t>
            </a:r>
          </a:p>
          <a:p>
            <a:endParaRPr lang="en-US" dirty="0"/>
          </a:p>
          <a:p>
            <a:r>
              <a:rPr lang="en-US" dirty="0"/>
              <a:t>You will need: </a:t>
            </a:r>
          </a:p>
          <a:p>
            <a:r>
              <a:rPr lang="en-US" dirty="0"/>
              <a:t>Doodle sheet</a:t>
            </a:r>
          </a:p>
          <a:p>
            <a:r>
              <a:rPr lang="en-US" dirty="0"/>
              <a:t>Maps</a:t>
            </a:r>
          </a:p>
        </p:txBody>
      </p:sp>
      <p:sp>
        <p:nvSpPr>
          <p:cNvPr id="4" name="Text Placeholder 3">
            <a:extLst>
              <a:ext uri="{FF2B5EF4-FFF2-40B4-BE49-F238E27FC236}">
                <a16:creationId xmlns:a16="http://schemas.microsoft.com/office/drawing/2014/main" id="{3FACF8E6-B70A-534E-A6E7-1A6F4CB5FB8F}"/>
              </a:ext>
            </a:extLst>
          </p:cNvPr>
          <p:cNvSpPr>
            <a:spLocks noGrp="1"/>
          </p:cNvSpPr>
          <p:nvPr>
            <p:ph type="body" sz="quarter" idx="12"/>
          </p:nvPr>
        </p:nvSpPr>
        <p:spPr/>
        <p:txBody>
          <a:bodyPr/>
          <a:lstStyle/>
          <a:p>
            <a:r>
              <a:rPr lang="en-US" dirty="0"/>
              <a:t>We realize that we still don’t know how continents are formed and why the land there is so much older than in the ocean. We consider what is happening deep in the crust when an oceanic plate subducts under a continental plate. We also consider what happens when two oceanic plates converge. Next we go back to our crust age map to look for patterns and finalize our ideas about how continents form. </a:t>
            </a:r>
          </a:p>
        </p:txBody>
      </p:sp>
      <p:sp>
        <p:nvSpPr>
          <p:cNvPr id="5" name="Text Placeholder 4">
            <a:extLst>
              <a:ext uri="{FF2B5EF4-FFF2-40B4-BE49-F238E27FC236}">
                <a16:creationId xmlns:a16="http://schemas.microsoft.com/office/drawing/2014/main" id="{2FB6FF0E-15B5-B642-8F52-AC2EEC2B3E92}"/>
              </a:ext>
            </a:extLst>
          </p:cNvPr>
          <p:cNvSpPr>
            <a:spLocks noGrp="1"/>
          </p:cNvSpPr>
          <p:nvPr>
            <p:ph type="body" sz="quarter" idx="11"/>
          </p:nvPr>
        </p:nvSpPr>
        <p:spPr/>
        <p:txBody>
          <a:bodyPr/>
          <a:lstStyle/>
          <a:p>
            <a:r>
              <a:rPr lang="en-US" dirty="0"/>
              <a:t>25 minutes</a:t>
            </a:r>
          </a:p>
        </p:txBody>
      </p:sp>
    </p:spTree>
    <p:extLst>
      <p:ext uri="{BB962C8B-B14F-4D97-AF65-F5344CB8AC3E}">
        <p14:creationId xmlns:p14="http://schemas.microsoft.com/office/powerpoint/2010/main" val="323704382"/>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49" y="1552414"/>
            <a:ext cx="4207119" cy="3604846"/>
          </a:xfrm>
        </p:spPr>
        <p:txBody>
          <a:bodyPr>
            <a:noAutofit/>
          </a:bodyPr>
          <a:lstStyle/>
          <a:p>
            <a:r>
              <a:rPr lang="en-US" b="1" dirty="0"/>
              <a:t>So we figured out what is happening when oceanic and continental plates converge based on their densities. </a:t>
            </a:r>
            <a:br>
              <a:rPr lang="en-US" b="1" dirty="0"/>
            </a:br>
            <a:br>
              <a:rPr lang="en-US" b="1" dirty="0"/>
            </a:br>
            <a:r>
              <a:rPr lang="en-US" b="1" dirty="0"/>
              <a:t>Now, we want to figure out how that plate to plate interaction relates to the formation of new continental crust. </a:t>
            </a:r>
          </a:p>
        </p:txBody>
      </p:sp>
      <p:pic>
        <p:nvPicPr>
          <p:cNvPr id="7" name="Picture 6">
            <a:extLst>
              <a:ext uri="{FF2B5EF4-FFF2-40B4-BE49-F238E27FC236}">
                <a16:creationId xmlns:a16="http://schemas.microsoft.com/office/drawing/2014/main" id="{AD6EA842-1C30-C54C-B52A-57B020343F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88159" y="1054995"/>
            <a:ext cx="3105838" cy="3086805"/>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8947B523-7DE1-644F-9B83-ACCBD7744782}"/>
              </a:ext>
            </a:extLst>
          </p:cNvPr>
          <p:cNvSpPr txBox="1"/>
          <p:nvPr/>
        </p:nvSpPr>
        <p:spPr>
          <a:xfrm>
            <a:off x="4835768" y="4851299"/>
            <a:ext cx="3839318" cy="1477328"/>
          </a:xfrm>
          <a:prstGeom prst="rect">
            <a:avLst/>
          </a:prstGeom>
          <a:noFill/>
        </p:spPr>
        <p:txBody>
          <a:bodyPr wrap="square" rtlCol="0">
            <a:spAutoFit/>
          </a:bodyPr>
          <a:lstStyle/>
          <a:p>
            <a:r>
              <a:rPr lang="en-US" dirty="0"/>
              <a:t>Recall the pattern of crust age we saw when looking at both the maps and the plate boundaries. (see doodle box H to refresh your memory)</a:t>
            </a:r>
          </a:p>
        </p:txBody>
      </p:sp>
    </p:spTree>
    <p:extLst>
      <p:ext uri="{BB962C8B-B14F-4D97-AF65-F5344CB8AC3E}">
        <p14:creationId xmlns:p14="http://schemas.microsoft.com/office/powerpoint/2010/main" val="8100068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50" y="576141"/>
            <a:ext cx="7886700" cy="1017882"/>
          </a:xfrm>
        </p:spPr>
        <p:txBody>
          <a:bodyPr>
            <a:normAutofit/>
          </a:bodyPr>
          <a:lstStyle/>
          <a:p>
            <a:pPr>
              <a:lnSpc>
                <a:spcPct val="100000"/>
              </a:lnSpc>
              <a:spcBef>
                <a:spcPts val="0"/>
              </a:spcBef>
            </a:pPr>
            <a:r>
              <a:rPr lang="en-US" b="1" dirty="0"/>
              <a:t>Taking stock of what we have and have not figured out:</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628650" y="1841326"/>
            <a:ext cx="7886700" cy="4233797"/>
          </a:xfrm>
        </p:spPr>
        <p:txBody>
          <a:bodyPr>
            <a:normAutofit/>
          </a:bodyPr>
          <a:lstStyle/>
          <a:p>
            <a:pPr marL="0" indent="0">
              <a:spcBef>
                <a:spcPts val="0"/>
              </a:spcBef>
              <a:buNone/>
            </a:pPr>
            <a:r>
              <a:rPr lang="en-US" sz="2400" u="sng" dirty="0"/>
              <a:t>We figured out:</a:t>
            </a:r>
          </a:p>
          <a:p>
            <a:pPr marL="0" indent="0">
              <a:spcBef>
                <a:spcPts val="0"/>
              </a:spcBef>
              <a:buNone/>
            </a:pPr>
            <a:r>
              <a:rPr lang="en-US" sz="2400" dirty="0"/>
              <a:t>New ocean crust forms along diverging plate boundaries (and we know why…)</a:t>
            </a:r>
          </a:p>
          <a:p>
            <a:pPr marL="0" indent="0">
              <a:spcBef>
                <a:spcPts val="0"/>
              </a:spcBef>
              <a:buNone/>
            </a:pPr>
            <a:r>
              <a:rPr lang="en-US" sz="2400" dirty="0"/>
              <a:t>What happens to old oceanic crust and why isn’t it as old as continental crust.</a:t>
            </a:r>
          </a:p>
          <a:p>
            <a:pPr marL="0" indent="0">
              <a:spcBef>
                <a:spcPts val="0"/>
              </a:spcBef>
              <a:buNone/>
            </a:pPr>
            <a:r>
              <a:rPr lang="en-US" sz="2400" dirty="0"/>
              <a:t>That crust formation is in balance with crust subduction, so Earth isn’t growing in size (diameter).</a:t>
            </a:r>
          </a:p>
          <a:p>
            <a:pPr marL="0" indent="0">
              <a:spcBef>
                <a:spcPts val="0"/>
              </a:spcBef>
              <a:buNone/>
            </a:pPr>
            <a:endParaRPr lang="en-US" sz="2400" dirty="0"/>
          </a:p>
          <a:p>
            <a:pPr marL="0" indent="0">
              <a:spcBef>
                <a:spcPts val="0"/>
              </a:spcBef>
              <a:buNone/>
            </a:pPr>
            <a:r>
              <a:rPr lang="en-US" sz="2400" u="sng" dirty="0"/>
              <a:t>What we haven’t figured out: </a:t>
            </a:r>
          </a:p>
          <a:p>
            <a:pPr>
              <a:spcBef>
                <a:spcPts val="0"/>
              </a:spcBef>
            </a:pPr>
            <a:r>
              <a:rPr lang="en-US" sz="2400" dirty="0"/>
              <a:t>HOW DOES CONTINENTAL CRUST FORM?</a:t>
            </a:r>
            <a:endParaRPr lang="en-US" sz="2000" dirty="0"/>
          </a:p>
        </p:txBody>
      </p:sp>
    </p:spTree>
    <p:extLst>
      <p:ext uri="{BB962C8B-B14F-4D97-AF65-F5344CB8AC3E}">
        <p14:creationId xmlns:p14="http://schemas.microsoft.com/office/powerpoint/2010/main" val="27718836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0E0121-5B18-4111-AEDC-CC8B6DCDE2F2}"/>
              </a:ext>
            </a:extLst>
          </p:cNvPr>
          <p:cNvSpPr txBox="1">
            <a:spLocks/>
          </p:cNvSpPr>
          <p:nvPr/>
        </p:nvSpPr>
        <p:spPr>
          <a:xfrm>
            <a:off x="310236" y="508730"/>
            <a:ext cx="8434275" cy="699282"/>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000" dirty="0">
                <a:solidFill>
                  <a:prstClr val="black"/>
                </a:solidFill>
              </a:rPr>
              <a:t>But you have some clues. Take a look at your map.</a:t>
            </a:r>
          </a:p>
        </p:txBody>
      </p:sp>
      <p:sp>
        <p:nvSpPr>
          <p:cNvPr id="5" name="Content Placeholder 2">
            <a:extLst>
              <a:ext uri="{FF2B5EF4-FFF2-40B4-BE49-F238E27FC236}">
                <a16:creationId xmlns:a16="http://schemas.microsoft.com/office/drawing/2014/main" id="{D64A6445-51F7-4B4A-BA9B-0E4C39A896AB}"/>
              </a:ext>
            </a:extLst>
          </p:cNvPr>
          <p:cNvSpPr txBox="1">
            <a:spLocks/>
          </p:cNvSpPr>
          <p:nvPr/>
        </p:nvSpPr>
        <p:spPr>
          <a:xfrm>
            <a:off x="6693610" y="1391268"/>
            <a:ext cx="2366111" cy="4771464"/>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10000"/>
              </a:lnSpc>
              <a:spcBef>
                <a:spcPts val="0"/>
              </a:spcBef>
              <a:buNone/>
              <a:defRPr/>
            </a:pPr>
            <a:r>
              <a:rPr lang="en-US" sz="2100" dirty="0">
                <a:solidFill>
                  <a:prstClr val="black"/>
                </a:solidFill>
                <a:latin typeface="Arial" panose="020B0604020202020204" pitchFamily="34" charset="0"/>
                <a:cs typeface="Arial" panose="020B0604020202020204" pitchFamily="34" charset="0"/>
              </a:rPr>
              <a:t>What do you find right next to almost every converging boundary?</a:t>
            </a:r>
          </a:p>
          <a:p>
            <a:pPr marL="0" indent="0" defTabSz="685800">
              <a:lnSpc>
                <a:spcPct val="110000"/>
              </a:lnSpc>
              <a:spcBef>
                <a:spcPts val="0"/>
              </a:spcBef>
              <a:buNone/>
              <a:defRPr/>
            </a:pPr>
            <a:endParaRPr lang="en-US" sz="2100" dirty="0">
              <a:solidFill>
                <a:prstClr val="black"/>
              </a:solidFill>
              <a:latin typeface="Arial" panose="020B0604020202020204" pitchFamily="34" charset="0"/>
              <a:cs typeface="Arial" panose="020B0604020202020204" pitchFamily="34" charset="0"/>
            </a:endParaRPr>
          </a:p>
          <a:p>
            <a:pPr marL="0" indent="0" defTabSz="685800">
              <a:lnSpc>
                <a:spcPct val="110000"/>
              </a:lnSpc>
              <a:spcBef>
                <a:spcPts val="0"/>
              </a:spcBef>
              <a:buNone/>
              <a:defRPr/>
            </a:pPr>
            <a:r>
              <a:rPr lang="en-US" sz="2100" dirty="0">
                <a:solidFill>
                  <a:prstClr val="black"/>
                </a:solidFill>
                <a:latin typeface="Arial" panose="020B0604020202020204" pitchFamily="34" charset="0"/>
                <a:cs typeface="Arial" panose="020B0604020202020204" pitchFamily="34" charset="0"/>
              </a:rPr>
              <a:t>Red dots indicate very recent volcanoes.</a:t>
            </a:r>
          </a:p>
          <a:p>
            <a:pPr marL="0" indent="0" defTabSz="685800">
              <a:lnSpc>
                <a:spcPct val="110000"/>
              </a:lnSpc>
              <a:spcBef>
                <a:spcPts val="0"/>
              </a:spcBef>
              <a:buNone/>
              <a:defRPr/>
            </a:pPr>
            <a:endParaRPr lang="en-US" sz="2100" dirty="0">
              <a:solidFill>
                <a:prstClr val="black"/>
              </a:solidFill>
              <a:latin typeface="Arial" panose="020B0604020202020204" pitchFamily="34" charset="0"/>
              <a:cs typeface="Arial" panose="020B0604020202020204" pitchFamily="34" charset="0"/>
            </a:endParaRPr>
          </a:p>
          <a:p>
            <a:pPr marL="0" indent="0" defTabSz="685800">
              <a:lnSpc>
                <a:spcPct val="110000"/>
              </a:lnSpc>
              <a:spcBef>
                <a:spcPts val="0"/>
              </a:spcBef>
              <a:buNone/>
              <a:defRPr/>
            </a:pPr>
            <a:r>
              <a:rPr lang="en-US" sz="2100" dirty="0">
                <a:solidFill>
                  <a:prstClr val="black"/>
                </a:solidFill>
                <a:latin typeface="Arial" panose="020B0604020202020204" pitchFamily="34" charset="0"/>
                <a:cs typeface="Arial" panose="020B0604020202020204" pitchFamily="34" charset="0"/>
              </a:rPr>
              <a:t>Are they are always on a particular side of the plate boundary?</a:t>
            </a:r>
          </a:p>
          <a:p>
            <a:pPr marL="0" indent="0" defTabSz="685800">
              <a:lnSpc>
                <a:spcPct val="110000"/>
              </a:lnSpc>
              <a:spcBef>
                <a:spcPts val="0"/>
              </a:spcBef>
              <a:buNone/>
              <a:defRPr/>
            </a:pPr>
            <a:endParaRPr lang="en-US" sz="2100" dirty="0">
              <a:solidFill>
                <a:prstClr val="black"/>
              </a:solidFill>
              <a:latin typeface="Arial" panose="020B0604020202020204" pitchFamily="34" charset="0"/>
              <a:cs typeface="Arial" panose="020B0604020202020204" pitchFamily="34" charset="0"/>
            </a:endParaRPr>
          </a:p>
          <a:p>
            <a:pPr marL="0" indent="0" defTabSz="685800">
              <a:lnSpc>
                <a:spcPct val="110000"/>
              </a:lnSpc>
              <a:spcBef>
                <a:spcPts val="0"/>
              </a:spcBef>
              <a:buNone/>
              <a:defRPr/>
            </a:pPr>
            <a:endParaRPr lang="en-US" sz="2100" dirty="0">
              <a:solidFill>
                <a:prstClr val="black"/>
              </a:solidFill>
              <a:latin typeface="Arial" panose="020B0604020202020204" pitchFamily="34" charset="0"/>
              <a:cs typeface="Arial" panose="020B0604020202020204" pitchFamily="34" charset="0"/>
            </a:endParaRPr>
          </a:p>
        </p:txBody>
      </p:sp>
      <p:pic>
        <p:nvPicPr>
          <p:cNvPr id="8" name="Picture 7" descr="Map&#10;&#10;Description automatically generated">
            <a:extLst>
              <a:ext uri="{FF2B5EF4-FFF2-40B4-BE49-F238E27FC236}">
                <a16:creationId xmlns:a16="http://schemas.microsoft.com/office/drawing/2014/main" id="{070DE81C-082B-409D-98A1-2EC87C3047F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0236" y="1375610"/>
            <a:ext cx="6141663" cy="4527102"/>
          </a:xfrm>
          <a:prstGeom prst="rect">
            <a:avLst/>
          </a:prstGeom>
        </p:spPr>
      </p:pic>
    </p:spTree>
    <p:extLst>
      <p:ext uri="{BB962C8B-B14F-4D97-AF65-F5344CB8AC3E}">
        <p14:creationId xmlns:p14="http://schemas.microsoft.com/office/powerpoint/2010/main" val="12353847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6BCEE72-B7B5-427F-AA2A-959F482E7DDA}"/>
              </a:ext>
            </a:extLst>
          </p:cNvPr>
          <p:cNvSpPr txBox="1">
            <a:spLocks/>
          </p:cNvSpPr>
          <p:nvPr/>
        </p:nvSpPr>
        <p:spPr>
          <a:xfrm>
            <a:off x="137657" y="514272"/>
            <a:ext cx="8652099" cy="9951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buNone/>
              <a:defRPr/>
            </a:pPr>
            <a:r>
              <a:rPr lang="en-US" sz="3000" dirty="0">
                <a:solidFill>
                  <a:prstClr val="black"/>
                </a:solidFill>
                <a:latin typeface="Arial" panose="020B0604020202020204" pitchFamily="34" charset="0"/>
                <a:cs typeface="Arial" panose="020B0604020202020204" pitchFamily="34" charset="0"/>
              </a:rPr>
              <a:t>Let’s focus on the coast of Alaska:</a:t>
            </a:r>
          </a:p>
          <a:p>
            <a:pPr marL="171450" indent="-171450" defTabSz="685800">
              <a:lnSpc>
                <a:spcPct val="100000"/>
              </a:lnSpc>
              <a:spcBef>
                <a:spcPts val="0"/>
              </a:spcBef>
              <a:defRPr/>
            </a:pPr>
            <a:endParaRPr lang="en-US" sz="2100" dirty="0">
              <a:solidFill>
                <a:prstClr val="black"/>
              </a:solidFill>
              <a:latin typeface="Calibri" panose="020F0502020204030204"/>
            </a:endParaRPr>
          </a:p>
        </p:txBody>
      </p:sp>
      <p:pic>
        <p:nvPicPr>
          <p:cNvPr id="4" name="Picture 3">
            <a:extLst>
              <a:ext uri="{FF2B5EF4-FFF2-40B4-BE49-F238E27FC236}">
                <a16:creationId xmlns:a16="http://schemas.microsoft.com/office/drawing/2014/main" id="{1D1372A8-1EC0-497C-9103-1FB1636139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4244" y="1472515"/>
            <a:ext cx="3587798" cy="3455093"/>
          </a:xfrm>
          <a:prstGeom prst="rect">
            <a:avLst/>
          </a:prstGeom>
          <a:ln>
            <a:noFill/>
          </a:ln>
          <a:effectLst>
            <a:outerShdw blurRad="190500" algn="tl" rotWithShape="0">
              <a:srgbClr val="000000">
                <a:alpha val="70000"/>
              </a:srgbClr>
            </a:outerShdw>
          </a:effectLst>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7010E967-26B1-4E3B-9617-8D99415EE5AA}"/>
                  </a:ext>
                </a:extLst>
              </p14:cNvPr>
              <p14:cNvContentPartPr/>
              <p14:nvPr/>
            </p14:nvContentPartPr>
            <p14:xfrm>
              <a:off x="313489" y="2092034"/>
              <a:ext cx="2311470" cy="1928880"/>
            </p14:xfrm>
          </p:contentPart>
        </mc:Choice>
        <mc:Fallback xmlns="">
          <p:pic>
            <p:nvPicPr>
              <p:cNvPr id="11" name="Ink 10">
                <a:extLst>
                  <a:ext uri="{FF2B5EF4-FFF2-40B4-BE49-F238E27FC236}">
                    <a16:creationId xmlns:a16="http://schemas.microsoft.com/office/drawing/2014/main" id="{7010E967-26B1-4E3B-9617-8D99415EE5AA}"/>
                  </a:ext>
                </a:extLst>
              </p:cNvPr>
              <p:cNvPicPr/>
              <p:nvPr/>
            </p:nvPicPr>
            <p:blipFill>
              <a:blip r:embed="rId6"/>
              <a:stretch>
                <a:fillRect/>
              </a:stretch>
            </p:blipFill>
            <p:spPr>
              <a:xfrm>
                <a:off x="259500" y="1984034"/>
                <a:ext cx="2419089" cy="2144520"/>
              </a:xfrm>
              <a:prstGeom prst="rect">
                <a:avLst/>
              </a:prstGeom>
            </p:spPr>
          </p:pic>
        </mc:Fallback>
      </mc:AlternateContent>
      <p:sp>
        <p:nvSpPr>
          <p:cNvPr id="17" name="Content Placeholder 2">
            <a:extLst>
              <a:ext uri="{FF2B5EF4-FFF2-40B4-BE49-F238E27FC236}">
                <a16:creationId xmlns:a16="http://schemas.microsoft.com/office/drawing/2014/main" id="{1007E244-99F0-4009-83BC-8D7837F18EF7}"/>
              </a:ext>
            </a:extLst>
          </p:cNvPr>
          <p:cNvSpPr txBox="1">
            <a:spLocks/>
          </p:cNvSpPr>
          <p:nvPr/>
        </p:nvSpPr>
        <p:spPr>
          <a:xfrm>
            <a:off x="309491" y="5142888"/>
            <a:ext cx="8579734" cy="8133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buNone/>
              <a:defRPr/>
            </a:pPr>
            <a:r>
              <a:rPr lang="en-US" sz="2100" dirty="0">
                <a:solidFill>
                  <a:prstClr val="black"/>
                </a:solidFill>
                <a:latin typeface="Arial" panose="020B0604020202020204" pitchFamily="34" charset="0"/>
                <a:cs typeface="Arial" panose="020B0604020202020204" pitchFamily="34" charset="0"/>
              </a:rPr>
              <a:t>You can see some of those volcanoes are on the mainland of Alaska, while others are volcanic islands (the Aleutian Island Chain).</a:t>
            </a:r>
          </a:p>
          <a:p>
            <a:pPr marL="171450" indent="-171450" defTabSz="685800">
              <a:lnSpc>
                <a:spcPct val="100000"/>
              </a:lnSpc>
              <a:spcBef>
                <a:spcPts val="0"/>
              </a:spcBef>
              <a:defRPr/>
            </a:pPr>
            <a:endParaRPr lang="en-US" sz="2100" dirty="0">
              <a:solidFill>
                <a:prstClr val="black"/>
              </a:solidFill>
              <a:latin typeface="Calibri" panose="020F0502020204030204"/>
            </a:endParaRPr>
          </a:p>
        </p:txBody>
      </p:sp>
      <p:pic>
        <p:nvPicPr>
          <p:cNvPr id="8" name="Picture 7">
            <a:extLst>
              <a:ext uri="{FF2B5EF4-FFF2-40B4-BE49-F238E27FC236}">
                <a16:creationId xmlns:a16="http://schemas.microsoft.com/office/drawing/2014/main" id="{B8C23F75-AA2E-44A6-9597-441D8A05089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201960" y="1509459"/>
            <a:ext cx="2414172" cy="2448016"/>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CB93FCCE-398E-FC40-B77B-6FF5DEB80040}"/>
              </a:ext>
            </a:extLst>
          </p:cNvPr>
          <p:cNvSpPr txBox="1"/>
          <p:nvPr/>
        </p:nvSpPr>
        <p:spPr>
          <a:xfrm>
            <a:off x="4982817" y="4057087"/>
            <a:ext cx="3472070" cy="923330"/>
          </a:xfrm>
          <a:prstGeom prst="rect">
            <a:avLst/>
          </a:prstGeom>
          <a:noFill/>
        </p:spPr>
        <p:txBody>
          <a:bodyPr wrap="square" rtlCol="0">
            <a:spAutoFit/>
          </a:bodyPr>
          <a:lstStyle/>
          <a:p>
            <a:r>
              <a:rPr lang="en-US" dirty="0"/>
              <a:t>Red on our crust age map indicates that this area has new continental crust</a:t>
            </a:r>
          </a:p>
        </p:txBody>
      </p:sp>
    </p:spTree>
    <p:extLst>
      <p:ext uri="{BB962C8B-B14F-4D97-AF65-F5344CB8AC3E}">
        <p14:creationId xmlns:p14="http://schemas.microsoft.com/office/powerpoint/2010/main" val="40877593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E947CEA-084C-4D33-8A99-689A4DE0708D}"/>
              </a:ext>
            </a:extLst>
          </p:cNvPr>
          <p:cNvSpPr txBox="1">
            <a:spLocks/>
          </p:cNvSpPr>
          <p:nvPr/>
        </p:nvSpPr>
        <p:spPr>
          <a:xfrm>
            <a:off x="387797" y="818016"/>
            <a:ext cx="8756203" cy="82195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t>What happens above the subducting plate when ocean crust converges with continental crust?</a:t>
            </a:r>
          </a:p>
          <a:p>
            <a:pPr marL="0" indent="0">
              <a:lnSpc>
                <a:spcPct val="100000"/>
              </a:lnSpc>
              <a:spcBef>
                <a:spcPts val="0"/>
              </a:spcBef>
              <a:buNone/>
            </a:pPr>
            <a:endParaRPr lang="en-US" sz="2400" dirty="0"/>
          </a:p>
          <a:p>
            <a:pPr marL="0" indent="0">
              <a:buNone/>
            </a:pPr>
            <a:endParaRPr lang="en-US" sz="2100" dirty="0"/>
          </a:p>
          <a:p>
            <a:pPr marL="0" indent="0">
              <a:buNone/>
            </a:pPr>
            <a:endParaRPr lang="en-US" sz="2100" dirty="0"/>
          </a:p>
        </p:txBody>
      </p:sp>
      <p:sp>
        <p:nvSpPr>
          <p:cNvPr id="4" name="Content Placeholder 2">
            <a:extLst>
              <a:ext uri="{FF2B5EF4-FFF2-40B4-BE49-F238E27FC236}">
                <a16:creationId xmlns:a16="http://schemas.microsoft.com/office/drawing/2014/main" id="{1D8D8573-E040-453A-A384-44B09314C480}"/>
              </a:ext>
            </a:extLst>
          </p:cNvPr>
          <p:cNvSpPr txBox="1">
            <a:spLocks/>
          </p:cNvSpPr>
          <p:nvPr/>
        </p:nvSpPr>
        <p:spPr>
          <a:xfrm>
            <a:off x="426945" y="5218032"/>
            <a:ext cx="8756203" cy="1133782"/>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200" dirty="0"/>
              <a:t>Why would those red blobs of magma rise up to the surface?</a:t>
            </a:r>
          </a:p>
          <a:p>
            <a:pPr marL="0" indent="0">
              <a:lnSpc>
                <a:spcPct val="100000"/>
              </a:lnSpc>
              <a:spcBef>
                <a:spcPts val="0"/>
              </a:spcBef>
              <a:buNone/>
            </a:pPr>
            <a:endParaRPr lang="en-US" sz="3200" dirty="0"/>
          </a:p>
          <a:p>
            <a:pPr marL="0" indent="0">
              <a:lnSpc>
                <a:spcPct val="100000"/>
              </a:lnSpc>
              <a:spcBef>
                <a:spcPts val="0"/>
              </a:spcBef>
              <a:buNone/>
            </a:pPr>
            <a:r>
              <a:rPr lang="en-US" sz="3200" dirty="0"/>
              <a:t>What might the fact that it rises tell us about the density of that part of the magma compared to the areas around it?</a:t>
            </a:r>
          </a:p>
          <a:p>
            <a:pPr marL="0" indent="0">
              <a:buNone/>
            </a:pPr>
            <a:endParaRPr lang="en-US" sz="3200" dirty="0"/>
          </a:p>
          <a:p>
            <a:pPr marL="0" indent="0">
              <a:buNone/>
            </a:pPr>
            <a:endParaRPr lang="en-US" sz="2100" dirty="0"/>
          </a:p>
          <a:p>
            <a:pPr marL="0" indent="0">
              <a:buNone/>
            </a:pPr>
            <a:endParaRPr lang="en-US" sz="2100" dirty="0"/>
          </a:p>
        </p:txBody>
      </p:sp>
      <p:pic>
        <p:nvPicPr>
          <p:cNvPr id="6" name="Picture 5" descr="Diagram&#10;&#10;Description automatically generated">
            <a:extLst>
              <a:ext uri="{FF2B5EF4-FFF2-40B4-BE49-F238E27FC236}">
                <a16:creationId xmlns:a16="http://schemas.microsoft.com/office/drawing/2014/main" id="{D99BF4E6-99AF-4E8E-941D-951B9D0937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8775" y="1822391"/>
            <a:ext cx="7186449" cy="3213218"/>
          </a:xfrm>
          <a:prstGeom prst="rect">
            <a:avLst/>
          </a:prstGeom>
        </p:spPr>
      </p:pic>
      <p:sp>
        <p:nvSpPr>
          <p:cNvPr id="5" name="Oval 4">
            <a:extLst>
              <a:ext uri="{FF2B5EF4-FFF2-40B4-BE49-F238E27FC236}">
                <a16:creationId xmlns:a16="http://schemas.microsoft.com/office/drawing/2014/main" id="{E4CC98D5-440A-4A3E-8D24-EBEF08040814}"/>
              </a:ext>
            </a:extLst>
          </p:cNvPr>
          <p:cNvSpPr/>
          <p:nvPr/>
        </p:nvSpPr>
        <p:spPr>
          <a:xfrm>
            <a:off x="5095515" y="3750842"/>
            <a:ext cx="1885949" cy="128476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50746407"/>
      </p:ext>
    </p:extLst>
  </p:cSld>
  <p:clrMapOvr>
    <a:masterClrMapping/>
  </p:clrMapOvr>
</p:sld>
</file>

<file path=ppt/theme/theme1.xml><?xml version="1.0" encoding="utf-8"?>
<a:theme xmlns:a="http://schemas.openxmlformats.org/drawingml/2006/main" name="Yello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45315</TotalTime>
  <Words>18285</Words>
  <Application>Microsoft Macintosh PowerPoint</Application>
  <PresentationFormat>Overhead</PresentationFormat>
  <Paragraphs>1587</Paragraphs>
  <Slides>127</Slides>
  <Notes>108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127</vt:i4>
      </vt:variant>
    </vt:vector>
  </HeadingPairs>
  <TitlesOfParts>
    <vt:vector size="133" baseType="lpstr">
      <vt:lpstr>Arial</vt:lpstr>
      <vt:lpstr>Calibri</vt:lpstr>
      <vt:lpstr>Helvetica</vt:lpstr>
      <vt:lpstr>Proxima Nova</vt:lpstr>
      <vt:lpstr>Source Sans Pro</vt:lpstr>
      <vt:lpstr>Yellow</vt:lpstr>
      <vt:lpstr>PowerPoint Presentation</vt:lpstr>
      <vt:lpstr>How to use these slides…</vt:lpstr>
      <vt:lpstr>How to use these slides continued…</vt:lpstr>
      <vt:lpstr>Symbols</vt:lpstr>
      <vt:lpstr>Phenomenon - Question - Model</vt:lpstr>
      <vt:lpstr>Learning Segment 01 Overview</vt:lpstr>
      <vt:lpstr>Recently we’ve been studying the biosphere.</vt:lpstr>
      <vt:lpstr>But Earth’s spheres are interconnected.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Earth’s Spheres are Interconnected</vt:lpstr>
      <vt:lpstr>PowerPoint Presentation</vt:lpstr>
      <vt:lpstr>We left off with Earth consisting of volcanic islands scattered across a global ocean. There is life. There is oxygen.</vt:lpstr>
      <vt:lpstr>But there are no large land masses. There are no continents.</vt:lpstr>
      <vt:lpstr>Where did all of those emerging plants and animals live?   </vt:lpstr>
      <vt:lpstr>Let’s come back to the geosphere and consider how Earth’s surface was transformed over time from from…</vt:lpstr>
      <vt:lpstr>LS01 Summary</vt:lpstr>
      <vt:lpstr>Learning Segment 02 Overview</vt:lpstr>
      <vt:lpstr>We will begin by investigating the Earth’s crust.</vt:lpstr>
      <vt:lpstr>PowerPoint Presentation</vt:lpstr>
      <vt:lpstr>PowerPoint Presentation</vt:lpstr>
      <vt:lpstr>PowerPoint Presentation</vt:lpstr>
      <vt:lpstr>PowerPoint Presentation</vt:lpstr>
      <vt:lpstr>PowerPoint Presentation</vt:lpstr>
      <vt:lpstr>Based on what you noticed . . . </vt:lpstr>
      <vt:lpstr>How can we revise our driving question based on our observations of crust age?   [write your class revised question here]  </vt:lpstr>
      <vt:lpstr>Let’s turn your observations into several key questions. Write these in Doodle Box D.</vt:lpstr>
      <vt:lpstr>LS02 Summary</vt:lpstr>
      <vt:lpstr>Learning Segment 03 Overview</vt:lpstr>
      <vt:lpstr>In order to answer our three questions, we may need to know more about the plates and what they are doing. </vt:lpstr>
      <vt:lpstr>Each plate of crust moves slowly in certain directions over long periods of time.  The movement of plates is measured using GPS satellites and ground-based sensors placed all over the world.</vt:lpstr>
      <vt:lpstr>The movement of tectonic plates is measured using GPS satellites and ground-based sensors placed all over the world.</vt:lpstr>
      <vt:lpstr>These instruments can detect millimeter-sized movements, even over long time periods.</vt:lpstr>
      <vt:lpstr>This is a sample of GPS determined velocity vectors (with respect to Africa) indicating plate motion and direction.</vt:lpstr>
      <vt:lpstr>This means that in some locations, two plates will be:</vt:lpstr>
      <vt:lpstr>PowerPoint Presentation</vt:lpstr>
      <vt:lpstr>PowerPoint Presentation</vt:lpstr>
      <vt:lpstr>To help us answer our 3 questions, let’s look for a relationship between the TYPE of plate boundary and where NEW OCEANIC CRUST is forming.</vt:lpstr>
      <vt:lpstr>PowerPoint Presentation</vt:lpstr>
      <vt:lpstr>PowerPoint Presentation</vt:lpstr>
      <vt:lpstr>PowerPoint Presentation</vt:lpstr>
      <vt:lpstr>What is happening at diverging plate boundaries that is creating the new oceanic crust?</vt:lpstr>
      <vt:lpstr>PowerPoint Presentation</vt:lpstr>
      <vt:lpstr>PowerPoint Presentation</vt:lpstr>
      <vt:lpstr>Check out this video of lava flows underwater</vt:lpstr>
      <vt:lpstr>PowerPoint Presentation</vt:lpstr>
      <vt:lpstr>Back to our question… What is happening at diverging plate boundaries that is creating the new crust?</vt:lpstr>
      <vt:lpstr>PowerPoint Presentation</vt:lpstr>
      <vt:lpstr>Share some ideas (What is happening at diverging boundaries that is creating the new crust?)</vt:lpstr>
      <vt:lpstr>PowerPoint Presentation</vt:lpstr>
      <vt:lpstr>Ocean Crust Question</vt:lpstr>
      <vt:lpstr>LS03 Summary</vt:lpstr>
      <vt:lpstr>Learning Segment 04 Overview</vt:lpstr>
      <vt:lpstr>We started our exploration of plate boundaries with 3 questions in order to answer our DQ about continent formation. </vt:lpstr>
      <vt:lpstr>We’ve gotten about all we can out of the ocean crust age map. Let’s now go back and examine the continental crust age map.</vt:lpstr>
      <vt:lpstr>PowerPoint Presentation</vt:lpstr>
      <vt:lpstr>PowerPoint Presentation</vt:lpstr>
      <vt:lpstr>PowerPoint Presentation</vt:lpstr>
      <vt:lpstr>Now we might be wondering what is happening at converging plate boundaries that is creating the new continental crust?</vt:lpstr>
      <vt:lpstr>Oceanic Crust Vs. Continental Crust</vt:lpstr>
      <vt:lpstr>Let’s collect some data and find out!</vt:lpstr>
      <vt:lpstr>PowerPoint Presentation</vt:lpstr>
      <vt:lpstr>Discussion Question</vt:lpstr>
      <vt:lpstr>PowerPoint Presentation</vt:lpstr>
      <vt:lpstr>PowerPoint Presentation</vt:lpstr>
      <vt:lpstr>What about your average density of each type of crust?</vt:lpstr>
      <vt:lpstr>PowerPoint Presentation</vt:lpstr>
      <vt:lpstr>Let’s look at one more thing that happens with differences in average density:</vt:lpstr>
      <vt:lpstr>PowerPoint Presentation</vt:lpstr>
      <vt:lpstr>One is filled with flour to increase its average density.</vt:lpstr>
      <vt:lpstr>PowerPoint Presentation</vt:lpstr>
      <vt:lpstr>PowerPoint Presentation</vt:lpstr>
      <vt:lpstr>Find lab question 6.</vt:lpstr>
      <vt:lpstr>So what do we think is happening? </vt:lpstr>
      <vt:lpstr>PowerPoint Presentation</vt:lpstr>
      <vt:lpstr>LS04 Summary</vt:lpstr>
      <vt:lpstr>Learning Segment 05 Overview</vt:lpstr>
      <vt:lpstr>PowerPoint Presentation</vt:lpstr>
      <vt:lpstr>PowerPoint Presentation</vt:lpstr>
      <vt:lpstr>To help understand how crust is gained and lost at different plate boundaries, let’s zoom in on the small Juan de Fuca Plate on the northeastern edge of the Pacific Plate.  (The area in pink on this map is the Pacific Plate.)</vt:lpstr>
      <vt:lpstr>The Juan de Fuca Plate stretches from Northern California to Canada.</vt:lpstr>
      <vt:lpstr>Side View of the Juan de Fuca Plate</vt:lpstr>
      <vt:lpstr>Side View of the Juan de Fuca Plate</vt:lpstr>
      <vt:lpstr>The Juan de Fuca Plate</vt:lpstr>
      <vt:lpstr>Side View of the Juan de Fuca Plate</vt:lpstr>
      <vt:lpstr>Return to Ocean Crust Age</vt:lpstr>
      <vt:lpstr>PowerPoint Presentation</vt:lpstr>
      <vt:lpstr>LS05 Summary</vt:lpstr>
      <vt:lpstr>Learning Segment 06 Overview</vt:lpstr>
      <vt:lpstr>So we figured out what is happening when oceanic and continental plates converge based on their densities.   Now, we want to figure out how that plate to plate interaction relates to the formation of new continental crust. </vt:lpstr>
      <vt:lpstr>Taking stock of what we have and have not figured 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Taking stock of what we have and have not figured out:</vt:lpstr>
      <vt:lpstr>PowerPoint Presentation</vt:lpstr>
      <vt:lpstr>PowerPoint Presentation</vt:lpstr>
      <vt:lpstr>PowerPoint Presentation</vt:lpstr>
      <vt:lpstr>PowerPoint Presentation</vt:lpstr>
      <vt:lpstr>PowerPoint Presentation</vt:lpstr>
      <vt:lpstr>What happens when two continental plates collide? Remember the plates are THICK and the same average density. </vt:lpstr>
      <vt:lpstr>PowerPoint Presentation</vt:lpstr>
      <vt:lpstr>PowerPoint Presentation</vt:lpstr>
      <vt:lpstr>LS06 Summary</vt:lpstr>
      <vt:lpstr>Learning Segment 07 Overview</vt:lpstr>
      <vt:lpstr>Taking stock one more time</vt:lpstr>
      <vt:lpstr>PowerPoint Presentation</vt:lpstr>
      <vt:lpstr>Let’s use our model to answer the driving question. </vt:lpstr>
      <vt:lpstr>LS07 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Rich Hedman</dc:creator>
  <cp:keywords/>
  <dc:description/>
  <cp:lastModifiedBy>Microsoft Office User</cp:lastModifiedBy>
  <cp:revision>435</cp:revision>
  <cp:lastPrinted>2019-12-12T08:17:00Z</cp:lastPrinted>
  <dcterms:created xsi:type="dcterms:W3CDTF">2019-08-29T23:00:29Z</dcterms:created>
  <dcterms:modified xsi:type="dcterms:W3CDTF">2021-11-07T20:50:09Z</dcterms:modified>
  <cp:category/>
</cp:coreProperties>
</file>