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145"/>
  </p:notesMasterIdLst>
  <p:sldIdLst>
    <p:sldId id="268" r:id="rId2"/>
    <p:sldId id="1059" r:id="rId3"/>
    <p:sldId id="1060" r:id="rId4"/>
    <p:sldId id="581" r:id="rId5"/>
    <p:sldId id="609" r:id="rId6"/>
    <p:sldId id="722" r:id="rId7"/>
    <p:sldId id="963" r:id="rId8"/>
    <p:sldId id="747" r:id="rId9"/>
    <p:sldId id="1044" r:id="rId10"/>
    <p:sldId id="860" r:id="rId11"/>
    <p:sldId id="861" r:id="rId12"/>
    <p:sldId id="1047" r:id="rId13"/>
    <p:sldId id="1004" r:id="rId14"/>
    <p:sldId id="1000" r:id="rId15"/>
    <p:sldId id="979" r:id="rId16"/>
    <p:sldId id="982" r:id="rId17"/>
    <p:sldId id="978" r:id="rId18"/>
    <p:sldId id="1020" r:id="rId19"/>
    <p:sldId id="1021" r:id="rId20"/>
    <p:sldId id="1022" r:id="rId21"/>
    <p:sldId id="1023" r:id="rId22"/>
    <p:sldId id="1024" r:id="rId23"/>
    <p:sldId id="1025" r:id="rId24"/>
    <p:sldId id="1026" r:id="rId25"/>
    <p:sldId id="863" r:id="rId26"/>
    <p:sldId id="864" r:id="rId27"/>
    <p:sldId id="967" r:id="rId28"/>
    <p:sldId id="1012" r:id="rId29"/>
    <p:sldId id="1052" r:id="rId30"/>
    <p:sldId id="1018" r:id="rId31"/>
    <p:sldId id="1014" r:id="rId32"/>
    <p:sldId id="1015" r:id="rId33"/>
    <p:sldId id="1016" r:id="rId34"/>
    <p:sldId id="1056" r:id="rId35"/>
    <p:sldId id="867" r:id="rId36"/>
    <p:sldId id="871" r:id="rId37"/>
    <p:sldId id="970" r:id="rId38"/>
    <p:sldId id="561" r:id="rId39"/>
    <p:sldId id="562" r:id="rId40"/>
    <p:sldId id="563" r:id="rId41"/>
    <p:sldId id="564" r:id="rId42"/>
    <p:sldId id="1043" r:id="rId43"/>
    <p:sldId id="566" r:id="rId44"/>
    <p:sldId id="741" r:id="rId45"/>
    <p:sldId id="873" r:id="rId46"/>
    <p:sldId id="874" r:id="rId47"/>
    <p:sldId id="971" r:id="rId48"/>
    <p:sldId id="829" r:id="rId49"/>
    <p:sldId id="729" r:id="rId50"/>
    <p:sldId id="1036" r:id="rId51"/>
    <p:sldId id="1037" r:id="rId52"/>
    <p:sldId id="577" r:id="rId53"/>
    <p:sldId id="733" r:id="rId54"/>
    <p:sldId id="898" r:id="rId55"/>
    <p:sldId id="732" r:id="rId56"/>
    <p:sldId id="749" r:id="rId57"/>
    <p:sldId id="579" r:id="rId58"/>
    <p:sldId id="745" r:id="rId59"/>
    <p:sldId id="743" r:id="rId60"/>
    <p:sldId id="744" r:id="rId61"/>
    <p:sldId id="876" r:id="rId62"/>
    <p:sldId id="1038" r:id="rId63"/>
    <p:sldId id="1039" r:id="rId64"/>
    <p:sldId id="1027" r:id="rId65"/>
    <p:sldId id="1033" r:id="rId66"/>
    <p:sldId id="1034" r:id="rId67"/>
    <p:sldId id="1035" r:id="rId68"/>
    <p:sldId id="1028" r:id="rId69"/>
    <p:sldId id="1046" r:id="rId70"/>
    <p:sldId id="1050" r:id="rId71"/>
    <p:sldId id="1051" r:id="rId72"/>
    <p:sldId id="1049" r:id="rId73"/>
    <p:sldId id="1057" r:id="rId74"/>
    <p:sldId id="1041" r:id="rId75"/>
    <p:sldId id="1042" r:id="rId76"/>
    <p:sldId id="1058" r:id="rId77"/>
    <p:sldId id="902" r:id="rId78"/>
    <p:sldId id="1055" r:id="rId79"/>
    <p:sldId id="903" r:id="rId80"/>
    <p:sldId id="904" r:id="rId81"/>
    <p:sldId id="905" r:id="rId82"/>
    <p:sldId id="906" r:id="rId83"/>
    <p:sldId id="907" r:id="rId84"/>
    <p:sldId id="908" r:id="rId85"/>
    <p:sldId id="909" r:id="rId86"/>
    <p:sldId id="910" r:id="rId87"/>
    <p:sldId id="911" r:id="rId88"/>
    <p:sldId id="912" r:id="rId89"/>
    <p:sldId id="913" r:id="rId90"/>
    <p:sldId id="914" r:id="rId91"/>
    <p:sldId id="915" r:id="rId92"/>
    <p:sldId id="916" r:id="rId93"/>
    <p:sldId id="917" r:id="rId94"/>
    <p:sldId id="918" r:id="rId95"/>
    <p:sldId id="879" r:id="rId96"/>
    <p:sldId id="880" r:id="rId97"/>
    <p:sldId id="973" r:id="rId98"/>
    <p:sldId id="922" r:id="rId99"/>
    <p:sldId id="827" r:id="rId100"/>
    <p:sldId id="923" r:id="rId101"/>
    <p:sldId id="826" r:id="rId102"/>
    <p:sldId id="882" r:id="rId103"/>
    <p:sldId id="883" r:id="rId104"/>
    <p:sldId id="974" r:id="rId105"/>
    <p:sldId id="591" r:id="rId106"/>
    <p:sldId id="592" r:id="rId107"/>
    <p:sldId id="593" r:id="rId108"/>
    <p:sldId id="594" r:id="rId109"/>
    <p:sldId id="596" r:id="rId110"/>
    <p:sldId id="930" r:id="rId111"/>
    <p:sldId id="598" r:id="rId112"/>
    <p:sldId id="599" r:id="rId113"/>
    <p:sldId id="931" r:id="rId114"/>
    <p:sldId id="885" r:id="rId115"/>
    <p:sldId id="886" r:id="rId116"/>
    <p:sldId id="975" r:id="rId117"/>
    <p:sldId id="637" r:id="rId118"/>
    <p:sldId id="638" r:id="rId119"/>
    <p:sldId id="959" r:id="rId120"/>
    <p:sldId id="640" r:id="rId121"/>
    <p:sldId id="932" r:id="rId122"/>
    <p:sldId id="933" r:id="rId123"/>
    <p:sldId id="937" r:id="rId124"/>
    <p:sldId id="938" r:id="rId125"/>
    <p:sldId id="939" r:id="rId126"/>
    <p:sldId id="888" r:id="rId127"/>
    <p:sldId id="889" r:id="rId128"/>
    <p:sldId id="976" r:id="rId129"/>
    <p:sldId id="669" r:id="rId130"/>
    <p:sldId id="846" r:id="rId131"/>
    <p:sldId id="958" r:id="rId132"/>
    <p:sldId id="847" r:id="rId133"/>
    <p:sldId id="940" r:id="rId134"/>
    <p:sldId id="964" r:id="rId135"/>
    <p:sldId id="935" r:id="rId136"/>
    <p:sldId id="960" r:id="rId137"/>
    <p:sldId id="962" r:id="rId138"/>
    <p:sldId id="891" r:id="rId139"/>
    <p:sldId id="895" r:id="rId140"/>
    <p:sldId id="977" r:id="rId141"/>
    <p:sldId id="850" r:id="rId142"/>
    <p:sldId id="965" r:id="rId143"/>
    <p:sldId id="897" r:id="rId1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08B7FFE4-1C09-4C4E-B59C-4311B9E6C784}">
          <p14:sldIdLst>
            <p14:sldId id="268"/>
            <p14:sldId id="1059"/>
            <p14:sldId id="1060"/>
            <p14:sldId id="581"/>
            <p14:sldId id="609"/>
          </p14:sldIdLst>
        </p14:section>
        <p14:section name="Red Loop Introduction Extra Notes" id="{6D31D376-60B5-4497-B8A3-3963BD1507FE}">
          <p14:sldIdLst>
            <p14:sldId id="722"/>
            <p14:sldId id="963"/>
            <p14:sldId id="747"/>
            <p14:sldId id="1044"/>
          </p14:sldIdLst>
        </p14:section>
        <p14:section name="LS 01 (Q to M)" id="{62212E47-2ADF-46B5-8BE6-0D843A456193}">
          <p14:sldIdLst>
            <p14:sldId id="860"/>
            <p14:sldId id="861"/>
            <p14:sldId id="1047"/>
            <p14:sldId id="1004"/>
            <p14:sldId id="1000"/>
            <p14:sldId id="979"/>
            <p14:sldId id="982"/>
            <p14:sldId id="978"/>
            <p14:sldId id="1020"/>
            <p14:sldId id="1021"/>
            <p14:sldId id="1022"/>
            <p14:sldId id="1023"/>
            <p14:sldId id="1024"/>
            <p14:sldId id="1025"/>
            <p14:sldId id="1026"/>
            <p14:sldId id="863"/>
          </p14:sldIdLst>
        </p14:section>
        <p14:section name="LS 02 (Q to M)" id="{DA15CF4C-01BD-48CD-9AD4-747E5314419C}">
          <p14:sldIdLst>
            <p14:sldId id="864"/>
            <p14:sldId id="967"/>
            <p14:sldId id="1012"/>
            <p14:sldId id="1052"/>
            <p14:sldId id="1018"/>
            <p14:sldId id="1014"/>
            <p14:sldId id="1015"/>
            <p14:sldId id="1016"/>
            <p14:sldId id="1056"/>
            <p14:sldId id="867"/>
          </p14:sldIdLst>
        </p14:section>
        <p14:section name="LS 03 (P)" id="{EE2B1E30-B886-457A-8A46-397EFCBBD2DC}">
          <p14:sldIdLst>
            <p14:sldId id="871"/>
            <p14:sldId id="970"/>
            <p14:sldId id="561"/>
            <p14:sldId id="562"/>
            <p14:sldId id="563"/>
            <p14:sldId id="564"/>
            <p14:sldId id="1043"/>
            <p14:sldId id="566"/>
            <p14:sldId id="741"/>
            <p14:sldId id="873"/>
          </p14:sldIdLst>
        </p14:section>
        <p14:section name="LS 04 (P)" id="{037E642E-E96D-4A58-98FE-A5832EF7D913}">
          <p14:sldIdLst>
            <p14:sldId id="874"/>
            <p14:sldId id="971"/>
            <p14:sldId id="829"/>
            <p14:sldId id="729"/>
            <p14:sldId id="1036"/>
            <p14:sldId id="1037"/>
            <p14:sldId id="577"/>
            <p14:sldId id="733"/>
            <p14:sldId id="898"/>
            <p14:sldId id="732"/>
            <p14:sldId id="749"/>
            <p14:sldId id="579"/>
            <p14:sldId id="745"/>
            <p14:sldId id="743"/>
            <p14:sldId id="744"/>
            <p14:sldId id="876"/>
          </p14:sldIdLst>
        </p14:section>
        <p14:section name="LS 05 (Q to M)" id="{6B45D1F9-A150-494D-8285-C928CB09B3BB}">
          <p14:sldIdLst>
            <p14:sldId id="1038"/>
            <p14:sldId id="1039"/>
            <p14:sldId id="1027"/>
            <p14:sldId id="1033"/>
            <p14:sldId id="1034"/>
            <p14:sldId id="1035"/>
            <p14:sldId id="1028"/>
            <p14:sldId id="1046"/>
            <p14:sldId id="1050"/>
            <p14:sldId id="1051"/>
            <p14:sldId id="1049"/>
            <p14:sldId id="1057"/>
          </p14:sldIdLst>
        </p14:section>
        <p14:section name="LS 06 (P)" id="{370B8A66-A28B-4E6C-B97F-4A6B18AFB698}">
          <p14:sldIdLst>
            <p14:sldId id="1041"/>
            <p14:sldId id="1042"/>
            <p14:sldId id="1058"/>
            <p14:sldId id="902"/>
            <p14:sldId id="1055"/>
            <p14:sldId id="903"/>
            <p14:sldId id="904"/>
            <p14:sldId id="905"/>
            <p14:sldId id="906"/>
            <p14:sldId id="907"/>
            <p14:sldId id="908"/>
            <p14:sldId id="909"/>
            <p14:sldId id="910"/>
            <p14:sldId id="911"/>
            <p14:sldId id="912"/>
            <p14:sldId id="913"/>
            <p14:sldId id="914"/>
            <p14:sldId id="915"/>
            <p14:sldId id="916"/>
            <p14:sldId id="917"/>
            <p14:sldId id="918"/>
            <p14:sldId id="879"/>
          </p14:sldIdLst>
        </p14:section>
        <p14:section name="LS 07 (Q to M)" id="{F14AAC04-CDEA-5043-B461-F86E35D19D92}">
          <p14:sldIdLst>
            <p14:sldId id="880"/>
            <p14:sldId id="973"/>
            <p14:sldId id="922"/>
            <p14:sldId id="827"/>
            <p14:sldId id="923"/>
            <p14:sldId id="826"/>
            <p14:sldId id="882"/>
          </p14:sldIdLst>
        </p14:section>
        <p14:section name="LS 08 (Q to P)" id="{F9CE8613-3FD8-423C-9CF0-3DA8C17F901A}">
          <p14:sldIdLst>
            <p14:sldId id="883"/>
            <p14:sldId id="974"/>
            <p14:sldId id="591"/>
            <p14:sldId id="592"/>
            <p14:sldId id="593"/>
            <p14:sldId id="594"/>
            <p14:sldId id="596"/>
            <p14:sldId id="930"/>
            <p14:sldId id="598"/>
            <p14:sldId id="599"/>
            <p14:sldId id="931"/>
            <p14:sldId id="885"/>
          </p14:sldIdLst>
        </p14:section>
        <p14:section name="LS 09 (M to P)" id="{B3CB41C2-779A-4A2E-9081-AEEA4516D531}">
          <p14:sldIdLst>
            <p14:sldId id="886"/>
            <p14:sldId id="975"/>
            <p14:sldId id="637"/>
            <p14:sldId id="638"/>
            <p14:sldId id="959"/>
            <p14:sldId id="640"/>
            <p14:sldId id="932"/>
            <p14:sldId id="933"/>
            <p14:sldId id="937"/>
            <p14:sldId id="938"/>
            <p14:sldId id="939"/>
            <p14:sldId id="888"/>
          </p14:sldIdLst>
        </p14:section>
        <p14:section name="LS 10 (Q to M)" id="{36FAF089-DA16-4523-9370-F3CDE9075F1D}">
          <p14:sldIdLst>
            <p14:sldId id="889"/>
            <p14:sldId id="976"/>
            <p14:sldId id="669"/>
            <p14:sldId id="846"/>
            <p14:sldId id="958"/>
            <p14:sldId id="847"/>
            <p14:sldId id="940"/>
            <p14:sldId id="964"/>
            <p14:sldId id="935"/>
            <p14:sldId id="960"/>
            <p14:sldId id="962"/>
            <p14:sldId id="891"/>
          </p14:sldIdLst>
        </p14:section>
        <p14:section name="LS 11 (M)" id="{E82FDD49-5006-4CFD-8509-4880674AB6E7}">
          <p14:sldIdLst>
            <p14:sldId id="895"/>
            <p14:sldId id="977"/>
            <p14:sldId id="850"/>
            <p14:sldId id="965"/>
            <p14:sldId id="89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Griesemer"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5904"/>
    <a:srgbClr val="3F80CD"/>
    <a:srgbClr val="CC0033"/>
    <a:srgbClr val="FFB7B7"/>
    <a:srgbClr val="D06A28"/>
    <a:srgbClr val="583F34"/>
    <a:srgbClr val="256800"/>
    <a:srgbClr val="5A91D4"/>
    <a:srgbClr val="5D93D5"/>
    <a:srgbClr val="4F8AD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47E59F-7BFA-D746-AA23-B2F0557B1C56}" v="26" dt="2022-01-13T00:00:49.9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17" autoAdjust="0"/>
    <p:restoredTop sz="71940" autoAdjust="0"/>
  </p:normalViewPr>
  <p:slideViewPr>
    <p:cSldViewPr snapToGrid="0">
      <p:cViewPr varScale="1">
        <p:scale>
          <a:sx n="40" d="100"/>
          <a:sy n="40" d="100"/>
        </p:scale>
        <p:origin x="948" y="15"/>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72" d="100"/>
        <a:sy n="72" d="100"/>
      </p:scale>
      <p:origin x="0" y="12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heme" Target="theme/theme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microsoft.com/office/2016/11/relationships/changesInfo" Target="changesInfos/changesInfo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microsoft.com/office/2015/10/relationships/revisionInfo" Target="revisionInfo.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e-Hee Kim" userId="586d5ff2-eea1-4509-87a6-26408fdc534e" providerId="ADAL" clId="{7447E59F-7BFA-D746-AA23-B2F0557B1C56}"/>
    <pc:docChg chg="undo custSel modSld">
      <pc:chgData name="Tae-Hee Kim" userId="586d5ff2-eea1-4509-87a6-26408fdc534e" providerId="ADAL" clId="{7447E59F-7BFA-D746-AA23-B2F0557B1C56}" dt="2022-01-13T00:03:26.347" v="757" actId="478"/>
      <pc:docMkLst>
        <pc:docMk/>
      </pc:docMkLst>
      <pc:sldChg chg="addSp modSp mod">
        <pc:chgData name="Tae-Hee Kim" userId="586d5ff2-eea1-4509-87a6-26408fdc534e" providerId="ADAL" clId="{7447E59F-7BFA-D746-AA23-B2F0557B1C56}" dt="2022-01-12T23:58:46.855" v="720" actId="1076"/>
        <pc:sldMkLst>
          <pc:docMk/>
          <pc:sldMk cId="747394700" sldId="577"/>
        </pc:sldMkLst>
        <pc:spChg chg="add mod">
          <ac:chgData name="Tae-Hee Kim" userId="586d5ff2-eea1-4509-87a6-26408fdc534e" providerId="ADAL" clId="{7447E59F-7BFA-D746-AA23-B2F0557B1C56}" dt="2022-01-12T23:58:46.855" v="720" actId="1076"/>
          <ac:spMkLst>
            <pc:docMk/>
            <pc:sldMk cId="747394700" sldId="577"/>
            <ac:spMk id="4" creationId="{440A644D-D9CE-ED46-BFBE-7736B2FB81E3}"/>
          </ac:spMkLst>
        </pc:spChg>
      </pc:sldChg>
      <pc:sldChg chg="modSp mod">
        <pc:chgData name="Tae-Hee Kim" userId="586d5ff2-eea1-4509-87a6-26408fdc534e" providerId="ADAL" clId="{7447E59F-7BFA-D746-AA23-B2F0557B1C56}" dt="2022-01-12T22:21:20.417" v="148" actId="20577"/>
        <pc:sldMkLst>
          <pc:docMk/>
          <pc:sldMk cId="632010752" sldId="609"/>
        </pc:sldMkLst>
        <pc:spChg chg="mod">
          <ac:chgData name="Tae-Hee Kim" userId="586d5ff2-eea1-4509-87a6-26408fdc534e" providerId="ADAL" clId="{7447E59F-7BFA-D746-AA23-B2F0557B1C56}" dt="2022-01-12T22:21:20.417" v="148" actId="20577"/>
          <ac:spMkLst>
            <pc:docMk/>
            <pc:sldMk cId="632010752" sldId="609"/>
            <ac:spMk id="177" creationId="{00000000-0000-0000-0000-000000000000}"/>
          </ac:spMkLst>
        </pc:spChg>
      </pc:sldChg>
      <pc:sldChg chg="delSp modSp mod">
        <pc:chgData name="Tae-Hee Kim" userId="586d5ff2-eea1-4509-87a6-26408fdc534e" providerId="ADAL" clId="{7447E59F-7BFA-D746-AA23-B2F0557B1C56}" dt="2022-01-12T23:43:23.566" v="516" actId="478"/>
        <pc:sldMkLst>
          <pc:docMk/>
          <pc:sldMk cId="1929510117" sldId="860"/>
        </pc:sldMkLst>
        <pc:spChg chg="del mod">
          <ac:chgData name="Tae-Hee Kim" userId="586d5ff2-eea1-4509-87a6-26408fdc534e" providerId="ADAL" clId="{7447E59F-7BFA-D746-AA23-B2F0557B1C56}" dt="2022-01-12T23:43:21.314" v="515" actId="478"/>
          <ac:spMkLst>
            <pc:docMk/>
            <pc:sldMk cId="1929510117" sldId="860"/>
            <ac:spMk id="7" creationId="{00000000-0000-0000-0000-000000000000}"/>
          </ac:spMkLst>
        </pc:spChg>
        <pc:spChg chg="del">
          <ac:chgData name="Tae-Hee Kim" userId="586d5ff2-eea1-4509-87a6-26408fdc534e" providerId="ADAL" clId="{7447E59F-7BFA-D746-AA23-B2F0557B1C56}" dt="2022-01-12T23:43:23.566" v="516" actId="478"/>
          <ac:spMkLst>
            <pc:docMk/>
            <pc:sldMk cId="1929510117" sldId="860"/>
            <ac:spMk id="8" creationId="{00000000-0000-0000-0000-000000000000}"/>
          </ac:spMkLst>
        </pc:spChg>
      </pc:sldChg>
      <pc:sldChg chg="modSp mod">
        <pc:chgData name="Tae-Hee Kim" userId="586d5ff2-eea1-4509-87a6-26408fdc534e" providerId="ADAL" clId="{7447E59F-7BFA-D746-AA23-B2F0557B1C56}" dt="2022-01-12T22:19:40.803" v="139" actId="20577"/>
        <pc:sldMkLst>
          <pc:docMk/>
          <pc:sldMk cId="2126098809" sldId="861"/>
        </pc:sldMkLst>
        <pc:spChg chg="mod">
          <ac:chgData name="Tae-Hee Kim" userId="586d5ff2-eea1-4509-87a6-26408fdc534e" providerId="ADAL" clId="{7447E59F-7BFA-D746-AA23-B2F0557B1C56}" dt="2022-01-12T22:19:40.803" v="139" actId="20577"/>
          <ac:spMkLst>
            <pc:docMk/>
            <pc:sldMk cId="2126098809" sldId="861"/>
            <ac:spMk id="177" creationId="{00000000-0000-0000-0000-000000000000}"/>
          </ac:spMkLst>
        </pc:spChg>
      </pc:sldChg>
      <pc:sldChg chg="modSp mod">
        <pc:chgData name="Tae-Hee Kim" userId="586d5ff2-eea1-4509-87a6-26408fdc534e" providerId="ADAL" clId="{7447E59F-7BFA-D746-AA23-B2F0557B1C56}" dt="2022-01-12T22:21:52.865" v="164"/>
        <pc:sldMkLst>
          <pc:docMk/>
          <pc:sldMk cId="1273289032" sldId="863"/>
        </pc:sldMkLst>
        <pc:spChg chg="mod">
          <ac:chgData name="Tae-Hee Kim" userId="586d5ff2-eea1-4509-87a6-26408fdc534e" providerId="ADAL" clId="{7447E59F-7BFA-D746-AA23-B2F0557B1C56}" dt="2022-01-12T22:21:52.865" v="164"/>
          <ac:spMkLst>
            <pc:docMk/>
            <pc:sldMk cId="1273289032" sldId="863"/>
            <ac:spMk id="2" creationId="{CC58A82C-3F8F-4712-AB72-B4927F41DDC9}"/>
          </ac:spMkLst>
        </pc:spChg>
        <pc:spChg chg="mod">
          <ac:chgData name="Tae-Hee Kim" userId="586d5ff2-eea1-4509-87a6-26408fdc534e" providerId="ADAL" clId="{7447E59F-7BFA-D746-AA23-B2F0557B1C56}" dt="2022-01-12T22:21:43.308" v="163" actId="20577"/>
          <ac:spMkLst>
            <pc:docMk/>
            <pc:sldMk cId="1273289032" sldId="863"/>
            <ac:spMk id="177" creationId="{00000000-0000-0000-0000-000000000000}"/>
          </ac:spMkLst>
        </pc:spChg>
      </pc:sldChg>
      <pc:sldChg chg="delSp mod">
        <pc:chgData name="Tae-Hee Kim" userId="586d5ff2-eea1-4509-87a6-26408fdc534e" providerId="ADAL" clId="{7447E59F-7BFA-D746-AA23-B2F0557B1C56}" dt="2022-01-12T23:47:38.407" v="562" actId="478"/>
        <pc:sldMkLst>
          <pc:docMk/>
          <pc:sldMk cId="874459194" sldId="864"/>
        </pc:sldMkLst>
        <pc:spChg chg="del">
          <ac:chgData name="Tae-Hee Kim" userId="586d5ff2-eea1-4509-87a6-26408fdc534e" providerId="ADAL" clId="{7447E59F-7BFA-D746-AA23-B2F0557B1C56}" dt="2022-01-12T23:47:38.407" v="562" actId="478"/>
          <ac:spMkLst>
            <pc:docMk/>
            <pc:sldMk cId="874459194" sldId="864"/>
            <ac:spMk id="8" creationId="{00000000-0000-0000-0000-000000000000}"/>
          </ac:spMkLst>
        </pc:spChg>
      </pc:sldChg>
      <pc:sldChg chg="modSp mod">
        <pc:chgData name="Tae-Hee Kim" userId="586d5ff2-eea1-4509-87a6-26408fdc534e" providerId="ADAL" clId="{7447E59F-7BFA-D746-AA23-B2F0557B1C56}" dt="2022-01-12T22:22:14.156" v="197"/>
        <pc:sldMkLst>
          <pc:docMk/>
          <pc:sldMk cId="380016277" sldId="867"/>
        </pc:sldMkLst>
        <pc:spChg chg="mod">
          <ac:chgData name="Tae-Hee Kim" userId="586d5ff2-eea1-4509-87a6-26408fdc534e" providerId="ADAL" clId="{7447E59F-7BFA-D746-AA23-B2F0557B1C56}" dt="2022-01-12T22:22:14.156" v="197"/>
          <ac:spMkLst>
            <pc:docMk/>
            <pc:sldMk cId="380016277" sldId="867"/>
            <ac:spMk id="2" creationId="{489204BF-1F63-482E-A615-AFC2AFCA6E51}"/>
          </ac:spMkLst>
        </pc:spChg>
        <pc:spChg chg="mod">
          <ac:chgData name="Tae-Hee Kim" userId="586d5ff2-eea1-4509-87a6-26408fdc534e" providerId="ADAL" clId="{7447E59F-7BFA-D746-AA23-B2F0557B1C56}" dt="2022-01-12T22:22:11.710" v="196" actId="20577"/>
          <ac:spMkLst>
            <pc:docMk/>
            <pc:sldMk cId="380016277" sldId="867"/>
            <ac:spMk id="177" creationId="{00000000-0000-0000-0000-000000000000}"/>
          </ac:spMkLst>
        </pc:spChg>
      </pc:sldChg>
      <pc:sldChg chg="delSp mod">
        <pc:chgData name="Tae-Hee Kim" userId="586d5ff2-eea1-4509-87a6-26408fdc534e" providerId="ADAL" clId="{7447E59F-7BFA-D746-AA23-B2F0557B1C56}" dt="2022-01-12T23:48:55.844" v="569" actId="478"/>
        <pc:sldMkLst>
          <pc:docMk/>
          <pc:sldMk cId="312754305" sldId="871"/>
        </pc:sldMkLst>
        <pc:spChg chg="del">
          <ac:chgData name="Tae-Hee Kim" userId="586d5ff2-eea1-4509-87a6-26408fdc534e" providerId="ADAL" clId="{7447E59F-7BFA-D746-AA23-B2F0557B1C56}" dt="2022-01-12T23:48:55.844" v="569" actId="478"/>
          <ac:spMkLst>
            <pc:docMk/>
            <pc:sldMk cId="312754305" sldId="871"/>
            <ac:spMk id="8" creationId="{00000000-0000-0000-0000-000000000000}"/>
          </ac:spMkLst>
        </pc:spChg>
      </pc:sldChg>
      <pc:sldChg chg="modSp mod">
        <pc:chgData name="Tae-Hee Kim" userId="586d5ff2-eea1-4509-87a6-26408fdc534e" providerId="ADAL" clId="{7447E59F-7BFA-D746-AA23-B2F0557B1C56}" dt="2022-01-12T22:23:04.188" v="238"/>
        <pc:sldMkLst>
          <pc:docMk/>
          <pc:sldMk cId="136607841" sldId="873"/>
        </pc:sldMkLst>
        <pc:spChg chg="mod">
          <ac:chgData name="Tae-Hee Kim" userId="586d5ff2-eea1-4509-87a6-26408fdc534e" providerId="ADAL" clId="{7447E59F-7BFA-D746-AA23-B2F0557B1C56}" dt="2022-01-12T22:23:04.188" v="238"/>
          <ac:spMkLst>
            <pc:docMk/>
            <pc:sldMk cId="136607841" sldId="873"/>
            <ac:spMk id="2" creationId="{7442DCEE-0634-4DB2-AA1E-0EAED752ED8F}"/>
          </ac:spMkLst>
        </pc:spChg>
        <pc:spChg chg="mod">
          <ac:chgData name="Tae-Hee Kim" userId="586d5ff2-eea1-4509-87a6-26408fdc534e" providerId="ADAL" clId="{7447E59F-7BFA-D746-AA23-B2F0557B1C56}" dt="2022-01-12T22:23:01.538" v="237" actId="20577"/>
          <ac:spMkLst>
            <pc:docMk/>
            <pc:sldMk cId="136607841" sldId="873"/>
            <ac:spMk id="177" creationId="{00000000-0000-0000-0000-000000000000}"/>
          </ac:spMkLst>
        </pc:spChg>
      </pc:sldChg>
      <pc:sldChg chg="delSp mod">
        <pc:chgData name="Tae-Hee Kim" userId="586d5ff2-eea1-4509-87a6-26408fdc534e" providerId="ADAL" clId="{7447E59F-7BFA-D746-AA23-B2F0557B1C56}" dt="2022-01-12T23:49:50.586" v="570" actId="478"/>
        <pc:sldMkLst>
          <pc:docMk/>
          <pc:sldMk cId="125436376" sldId="874"/>
        </pc:sldMkLst>
        <pc:spChg chg="del">
          <ac:chgData name="Tae-Hee Kim" userId="586d5ff2-eea1-4509-87a6-26408fdc534e" providerId="ADAL" clId="{7447E59F-7BFA-D746-AA23-B2F0557B1C56}" dt="2022-01-12T23:49:50.586" v="570" actId="478"/>
          <ac:spMkLst>
            <pc:docMk/>
            <pc:sldMk cId="125436376" sldId="874"/>
            <ac:spMk id="7" creationId="{00000000-0000-0000-0000-000000000000}"/>
          </ac:spMkLst>
        </pc:spChg>
      </pc:sldChg>
      <pc:sldChg chg="modSp mod">
        <pc:chgData name="Tae-Hee Kim" userId="586d5ff2-eea1-4509-87a6-26408fdc534e" providerId="ADAL" clId="{7447E59F-7BFA-D746-AA23-B2F0557B1C56}" dt="2022-01-12T22:23:25.351" v="268"/>
        <pc:sldMkLst>
          <pc:docMk/>
          <pc:sldMk cId="1100615703" sldId="876"/>
        </pc:sldMkLst>
        <pc:spChg chg="mod">
          <ac:chgData name="Tae-Hee Kim" userId="586d5ff2-eea1-4509-87a6-26408fdc534e" providerId="ADAL" clId="{7447E59F-7BFA-D746-AA23-B2F0557B1C56}" dt="2022-01-12T22:23:25.351" v="268"/>
          <ac:spMkLst>
            <pc:docMk/>
            <pc:sldMk cId="1100615703" sldId="876"/>
            <ac:spMk id="2" creationId="{68709FA9-241B-4245-93A1-B05E8ACC868F}"/>
          </ac:spMkLst>
        </pc:spChg>
        <pc:spChg chg="mod">
          <ac:chgData name="Tae-Hee Kim" userId="586d5ff2-eea1-4509-87a6-26408fdc534e" providerId="ADAL" clId="{7447E59F-7BFA-D746-AA23-B2F0557B1C56}" dt="2022-01-12T22:23:23.159" v="267" actId="20577"/>
          <ac:spMkLst>
            <pc:docMk/>
            <pc:sldMk cId="1100615703" sldId="876"/>
            <ac:spMk id="177" creationId="{00000000-0000-0000-0000-000000000000}"/>
          </ac:spMkLst>
        </pc:spChg>
      </pc:sldChg>
      <pc:sldChg chg="modSp mod">
        <pc:chgData name="Tae-Hee Kim" userId="586d5ff2-eea1-4509-87a6-26408fdc534e" providerId="ADAL" clId="{7447E59F-7BFA-D746-AA23-B2F0557B1C56}" dt="2022-01-12T22:24:20.721" v="345"/>
        <pc:sldMkLst>
          <pc:docMk/>
          <pc:sldMk cId="548115592" sldId="879"/>
        </pc:sldMkLst>
        <pc:spChg chg="mod">
          <ac:chgData name="Tae-Hee Kim" userId="586d5ff2-eea1-4509-87a6-26408fdc534e" providerId="ADAL" clId="{7447E59F-7BFA-D746-AA23-B2F0557B1C56}" dt="2022-01-12T22:24:20.721" v="345"/>
          <ac:spMkLst>
            <pc:docMk/>
            <pc:sldMk cId="548115592" sldId="879"/>
            <ac:spMk id="2" creationId="{06A90795-AFFA-40B2-B940-A03A7B51CBD1}"/>
          </ac:spMkLst>
        </pc:spChg>
        <pc:spChg chg="mod">
          <ac:chgData name="Tae-Hee Kim" userId="586d5ff2-eea1-4509-87a6-26408fdc534e" providerId="ADAL" clId="{7447E59F-7BFA-D746-AA23-B2F0557B1C56}" dt="2022-01-12T22:24:17.572" v="344" actId="20577"/>
          <ac:spMkLst>
            <pc:docMk/>
            <pc:sldMk cId="548115592" sldId="879"/>
            <ac:spMk id="177" creationId="{00000000-0000-0000-0000-000000000000}"/>
          </ac:spMkLst>
        </pc:spChg>
      </pc:sldChg>
      <pc:sldChg chg="delSp modSp mod">
        <pc:chgData name="Tae-Hee Kim" userId="586d5ff2-eea1-4509-87a6-26408fdc534e" providerId="ADAL" clId="{7447E59F-7BFA-D746-AA23-B2F0557B1C56}" dt="2022-01-13T00:01:09.257" v="751" actId="478"/>
        <pc:sldMkLst>
          <pc:docMk/>
          <pc:sldMk cId="1245754200" sldId="880"/>
        </pc:sldMkLst>
        <pc:spChg chg="mod">
          <ac:chgData name="Tae-Hee Kim" userId="586d5ff2-eea1-4509-87a6-26408fdc534e" providerId="ADAL" clId="{7447E59F-7BFA-D746-AA23-B2F0557B1C56}" dt="2022-01-12T22:11:15.633" v="41" actId="948"/>
          <ac:spMkLst>
            <pc:docMk/>
            <pc:sldMk cId="1245754200" sldId="880"/>
            <ac:spMk id="3" creationId="{20087D33-6A5D-4A43-BFD7-DF66CBA1C540}"/>
          </ac:spMkLst>
        </pc:spChg>
        <pc:spChg chg="mod">
          <ac:chgData name="Tae-Hee Kim" userId="586d5ff2-eea1-4509-87a6-26408fdc534e" providerId="ADAL" clId="{7447E59F-7BFA-D746-AA23-B2F0557B1C56}" dt="2022-01-12T22:11:41.125" v="43" actId="20577"/>
          <ac:spMkLst>
            <pc:docMk/>
            <pc:sldMk cId="1245754200" sldId="880"/>
            <ac:spMk id="4" creationId="{3DFF0604-F460-41C3-A668-0C98FB3265D5}"/>
          </ac:spMkLst>
        </pc:spChg>
        <pc:spChg chg="mod">
          <ac:chgData name="Tae-Hee Kim" userId="586d5ff2-eea1-4509-87a6-26408fdc534e" providerId="ADAL" clId="{7447E59F-7BFA-D746-AA23-B2F0557B1C56}" dt="2022-01-12T22:12:13.992" v="50"/>
          <ac:spMkLst>
            <pc:docMk/>
            <pc:sldMk cId="1245754200" sldId="880"/>
            <ac:spMk id="5" creationId="{F068C631-0D18-4AC8-A522-24805D56413F}"/>
          </ac:spMkLst>
        </pc:spChg>
        <pc:spChg chg="del">
          <ac:chgData name="Tae-Hee Kim" userId="586d5ff2-eea1-4509-87a6-26408fdc534e" providerId="ADAL" clId="{7447E59F-7BFA-D746-AA23-B2F0557B1C56}" dt="2022-01-13T00:01:09.257" v="751" actId="478"/>
          <ac:spMkLst>
            <pc:docMk/>
            <pc:sldMk cId="1245754200" sldId="880"/>
            <ac:spMk id="7" creationId="{00000000-0000-0000-0000-000000000000}"/>
          </ac:spMkLst>
        </pc:spChg>
      </pc:sldChg>
      <pc:sldChg chg="modSp mod">
        <pc:chgData name="Tae-Hee Kim" userId="586d5ff2-eea1-4509-87a6-26408fdc534e" providerId="ADAL" clId="{7447E59F-7BFA-D746-AA23-B2F0557B1C56}" dt="2022-01-12T22:24:41.104" v="376"/>
        <pc:sldMkLst>
          <pc:docMk/>
          <pc:sldMk cId="1349923119" sldId="882"/>
        </pc:sldMkLst>
        <pc:spChg chg="mod">
          <ac:chgData name="Tae-Hee Kim" userId="586d5ff2-eea1-4509-87a6-26408fdc534e" providerId="ADAL" clId="{7447E59F-7BFA-D746-AA23-B2F0557B1C56}" dt="2022-01-12T22:24:41.104" v="376"/>
          <ac:spMkLst>
            <pc:docMk/>
            <pc:sldMk cId="1349923119" sldId="882"/>
            <ac:spMk id="2" creationId="{7E91C724-B79A-4846-90D6-135FEA83D6CC}"/>
          </ac:spMkLst>
        </pc:spChg>
        <pc:spChg chg="mod">
          <ac:chgData name="Tae-Hee Kim" userId="586d5ff2-eea1-4509-87a6-26408fdc534e" providerId="ADAL" clId="{7447E59F-7BFA-D746-AA23-B2F0557B1C56}" dt="2022-01-12T22:24:37.954" v="375" actId="20577"/>
          <ac:spMkLst>
            <pc:docMk/>
            <pc:sldMk cId="1349923119" sldId="882"/>
            <ac:spMk id="177" creationId="{00000000-0000-0000-0000-000000000000}"/>
          </ac:spMkLst>
        </pc:spChg>
      </pc:sldChg>
      <pc:sldChg chg="delSp modSp mod">
        <pc:chgData name="Tae-Hee Kim" userId="586d5ff2-eea1-4509-87a6-26408fdc534e" providerId="ADAL" clId="{7447E59F-7BFA-D746-AA23-B2F0557B1C56}" dt="2022-01-13T00:01:31.411" v="753" actId="478"/>
        <pc:sldMkLst>
          <pc:docMk/>
          <pc:sldMk cId="1322558150" sldId="883"/>
        </pc:sldMkLst>
        <pc:spChg chg="mod">
          <ac:chgData name="Tae-Hee Kim" userId="586d5ff2-eea1-4509-87a6-26408fdc534e" providerId="ADAL" clId="{7447E59F-7BFA-D746-AA23-B2F0557B1C56}" dt="2022-01-12T22:13:40.401" v="67" actId="948"/>
          <ac:spMkLst>
            <pc:docMk/>
            <pc:sldMk cId="1322558150" sldId="883"/>
            <ac:spMk id="3" creationId="{6CA85334-480E-4EAF-8256-4D9C249D8F18}"/>
          </ac:spMkLst>
        </pc:spChg>
        <pc:spChg chg="mod">
          <ac:chgData name="Tae-Hee Kim" userId="586d5ff2-eea1-4509-87a6-26408fdc534e" providerId="ADAL" clId="{7447E59F-7BFA-D746-AA23-B2F0557B1C56}" dt="2022-01-12T22:12:49.505" v="52" actId="20577"/>
          <ac:spMkLst>
            <pc:docMk/>
            <pc:sldMk cId="1322558150" sldId="883"/>
            <ac:spMk id="4" creationId="{804ECC13-BF44-43E3-829D-5E4A3B58C4AB}"/>
          </ac:spMkLst>
        </pc:spChg>
        <pc:spChg chg="mod">
          <ac:chgData name="Tae-Hee Kim" userId="586d5ff2-eea1-4509-87a6-26408fdc534e" providerId="ADAL" clId="{7447E59F-7BFA-D746-AA23-B2F0557B1C56}" dt="2022-01-12T22:13:08.284" v="59" actId="20577"/>
          <ac:spMkLst>
            <pc:docMk/>
            <pc:sldMk cId="1322558150" sldId="883"/>
            <ac:spMk id="5" creationId="{AA45E61E-7ECE-42C7-8C11-54DD7887A401}"/>
          </ac:spMkLst>
        </pc:spChg>
        <pc:spChg chg="del mod">
          <ac:chgData name="Tae-Hee Kim" userId="586d5ff2-eea1-4509-87a6-26408fdc534e" providerId="ADAL" clId="{7447E59F-7BFA-D746-AA23-B2F0557B1C56}" dt="2022-01-13T00:01:31.411" v="753" actId="478"/>
          <ac:spMkLst>
            <pc:docMk/>
            <pc:sldMk cId="1322558150" sldId="883"/>
            <ac:spMk id="7" creationId="{00000000-0000-0000-0000-000000000000}"/>
          </ac:spMkLst>
        </pc:spChg>
      </pc:sldChg>
      <pc:sldChg chg="modSp mod">
        <pc:chgData name="Tae-Hee Kim" userId="586d5ff2-eea1-4509-87a6-26408fdc534e" providerId="ADAL" clId="{7447E59F-7BFA-D746-AA23-B2F0557B1C56}" dt="2022-01-12T22:25:05.460" v="413"/>
        <pc:sldMkLst>
          <pc:docMk/>
          <pc:sldMk cId="1916520303" sldId="885"/>
        </pc:sldMkLst>
        <pc:spChg chg="mod">
          <ac:chgData name="Tae-Hee Kim" userId="586d5ff2-eea1-4509-87a6-26408fdc534e" providerId="ADAL" clId="{7447E59F-7BFA-D746-AA23-B2F0557B1C56}" dt="2022-01-12T22:25:05.460" v="413"/>
          <ac:spMkLst>
            <pc:docMk/>
            <pc:sldMk cId="1916520303" sldId="885"/>
            <ac:spMk id="2" creationId="{AD72A004-9669-4EA0-A3B2-810E1891E1B4}"/>
          </ac:spMkLst>
        </pc:spChg>
        <pc:spChg chg="mod">
          <ac:chgData name="Tae-Hee Kim" userId="586d5ff2-eea1-4509-87a6-26408fdc534e" providerId="ADAL" clId="{7447E59F-7BFA-D746-AA23-B2F0557B1C56}" dt="2022-01-12T22:25:02.439" v="412" actId="20577"/>
          <ac:spMkLst>
            <pc:docMk/>
            <pc:sldMk cId="1916520303" sldId="885"/>
            <ac:spMk id="177" creationId="{00000000-0000-0000-0000-000000000000}"/>
          </ac:spMkLst>
        </pc:spChg>
      </pc:sldChg>
      <pc:sldChg chg="delSp modSp mod">
        <pc:chgData name="Tae-Hee Kim" userId="586d5ff2-eea1-4509-87a6-26408fdc534e" providerId="ADAL" clId="{7447E59F-7BFA-D746-AA23-B2F0557B1C56}" dt="2022-01-13T00:02:25.729" v="755" actId="478"/>
        <pc:sldMkLst>
          <pc:docMk/>
          <pc:sldMk cId="1728550391" sldId="886"/>
        </pc:sldMkLst>
        <pc:spChg chg="mod">
          <ac:chgData name="Tae-Hee Kim" userId="586d5ff2-eea1-4509-87a6-26408fdc534e" providerId="ADAL" clId="{7447E59F-7BFA-D746-AA23-B2F0557B1C56}" dt="2022-01-12T22:14:38.171" v="74" actId="948"/>
          <ac:spMkLst>
            <pc:docMk/>
            <pc:sldMk cId="1728550391" sldId="886"/>
            <ac:spMk id="3" creationId="{34895762-7533-42D6-B0ED-D0CCD508505D}"/>
          </ac:spMkLst>
        </pc:spChg>
        <pc:spChg chg="mod">
          <ac:chgData name="Tae-Hee Kim" userId="586d5ff2-eea1-4509-87a6-26408fdc534e" providerId="ADAL" clId="{7447E59F-7BFA-D746-AA23-B2F0557B1C56}" dt="2022-01-12T22:14:41.861" v="76" actId="20577"/>
          <ac:spMkLst>
            <pc:docMk/>
            <pc:sldMk cId="1728550391" sldId="886"/>
            <ac:spMk id="4" creationId="{574CEB35-0F53-4944-95BB-F3EED3C2D722}"/>
          </ac:spMkLst>
        </pc:spChg>
        <pc:spChg chg="mod">
          <ac:chgData name="Tae-Hee Kim" userId="586d5ff2-eea1-4509-87a6-26408fdc534e" providerId="ADAL" clId="{7447E59F-7BFA-D746-AA23-B2F0557B1C56}" dt="2022-01-12T22:15:24.702" v="89" actId="20577"/>
          <ac:spMkLst>
            <pc:docMk/>
            <pc:sldMk cId="1728550391" sldId="886"/>
            <ac:spMk id="5" creationId="{70609D67-6E5A-415F-8A25-CDD5B480859F}"/>
          </ac:spMkLst>
        </pc:spChg>
        <pc:spChg chg="del">
          <ac:chgData name="Tae-Hee Kim" userId="586d5ff2-eea1-4509-87a6-26408fdc534e" providerId="ADAL" clId="{7447E59F-7BFA-D746-AA23-B2F0557B1C56}" dt="2022-01-13T00:02:25.729" v="755" actId="478"/>
          <ac:spMkLst>
            <pc:docMk/>
            <pc:sldMk cId="1728550391" sldId="886"/>
            <ac:spMk id="7" creationId="{00000000-0000-0000-0000-000000000000}"/>
          </ac:spMkLst>
        </pc:spChg>
      </pc:sldChg>
      <pc:sldChg chg="modSp mod">
        <pc:chgData name="Tae-Hee Kim" userId="586d5ff2-eea1-4509-87a6-26408fdc534e" providerId="ADAL" clId="{7447E59F-7BFA-D746-AA23-B2F0557B1C56}" dt="2022-01-12T22:25:25.191" v="444"/>
        <pc:sldMkLst>
          <pc:docMk/>
          <pc:sldMk cId="1161348278" sldId="888"/>
        </pc:sldMkLst>
        <pc:spChg chg="mod">
          <ac:chgData name="Tae-Hee Kim" userId="586d5ff2-eea1-4509-87a6-26408fdc534e" providerId="ADAL" clId="{7447E59F-7BFA-D746-AA23-B2F0557B1C56}" dt="2022-01-12T22:25:25.191" v="444"/>
          <ac:spMkLst>
            <pc:docMk/>
            <pc:sldMk cId="1161348278" sldId="888"/>
            <ac:spMk id="2" creationId="{CF487ECF-B41E-4532-B2CA-827921E46BBE}"/>
          </ac:spMkLst>
        </pc:spChg>
        <pc:spChg chg="mod">
          <ac:chgData name="Tae-Hee Kim" userId="586d5ff2-eea1-4509-87a6-26408fdc534e" providerId="ADAL" clId="{7447E59F-7BFA-D746-AA23-B2F0557B1C56}" dt="2022-01-12T22:25:23.220" v="443" actId="20577"/>
          <ac:spMkLst>
            <pc:docMk/>
            <pc:sldMk cId="1161348278" sldId="888"/>
            <ac:spMk id="177" creationId="{00000000-0000-0000-0000-000000000000}"/>
          </ac:spMkLst>
        </pc:spChg>
      </pc:sldChg>
      <pc:sldChg chg="delSp modSp mod">
        <pc:chgData name="Tae-Hee Kim" userId="586d5ff2-eea1-4509-87a6-26408fdc534e" providerId="ADAL" clId="{7447E59F-7BFA-D746-AA23-B2F0557B1C56}" dt="2022-01-13T00:02:52.721" v="756" actId="478"/>
        <pc:sldMkLst>
          <pc:docMk/>
          <pc:sldMk cId="1962307544" sldId="889"/>
        </pc:sldMkLst>
        <pc:spChg chg="mod">
          <ac:chgData name="Tae-Hee Kim" userId="586d5ff2-eea1-4509-87a6-26408fdc534e" providerId="ADAL" clId="{7447E59F-7BFA-D746-AA23-B2F0557B1C56}" dt="2022-01-12T22:17:20.076" v="99" actId="948"/>
          <ac:spMkLst>
            <pc:docMk/>
            <pc:sldMk cId="1962307544" sldId="889"/>
            <ac:spMk id="3" creationId="{EEB26124-9BF2-4AC4-845D-A3E2EFB7F9F2}"/>
          </ac:spMkLst>
        </pc:spChg>
        <pc:spChg chg="mod">
          <ac:chgData name="Tae-Hee Kim" userId="586d5ff2-eea1-4509-87a6-26408fdc534e" providerId="ADAL" clId="{7447E59F-7BFA-D746-AA23-B2F0557B1C56}" dt="2022-01-12T22:17:10.587" v="98" actId="20577"/>
          <ac:spMkLst>
            <pc:docMk/>
            <pc:sldMk cId="1962307544" sldId="889"/>
            <ac:spMk id="4" creationId="{40406FEA-F7A1-45A1-9A18-3C9C4FCD7DA8}"/>
          </ac:spMkLst>
        </pc:spChg>
        <pc:spChg chg="mod">
          <ac:chgData name="Tae-Hee Kim" userId="586d5ff2-eea1-4509-87a6-26408fdc534e" providerId="ADAL" clId="{7447E59F-7BFA-D746-AA23-B2F0557B1C56}" dt="2022-01-12T22:17:44.438" v="107" actId="948"/>
          <ac:spMkLst>
            <pc:docMk/>
            <pc:sldMk cId="1962307544" sldId="889"/>
            <ac:spMk id="5" creationId="{682C668F-0E4B-4A73-8756-5AE74C6EBE38}"/>
          </ac:spMkLst>
        </pc:spChg>
        <pc:spChg chg="del mod">
          <ac:chgData name="Tae-Hee Kim" userId="586d5ff2-eea1-4509-87a6-26408fdc534e" providerId="ADAL" clId="{7447E59F-7BFA-D746-AA23-B2F0557B1C56}" dt="2022-01-13T00:02:52.721" v="756" actId="478"/>
          <ac:spMkLst>
            <pc:docMk/>
            <pc:sldMk cId="1962307544" sldId="889"/>
            <ac:spMk id="8" creationId="{00000000-0000-0000-0000-000000000000}"/>
          </ac:spMkLst>
        </pc:spChg>
      </pc:sldChg>
      <pc:sldChg chg="modSp mod">
        <pc:chgData name="Tae-Hee Kim" userId="586d5ff2-eea1-4509-87a6-26408fdc534e" providerId="ADAL" clId="{7447E59F-7BFA-D746-AA23-B2F0557B1C56}" dt="2022-01-12T22:25:51.106" v="477"/>
        <pc:sldMkLst>
          <pc:docMk/>
          <pc:sldMk cId="364940577" sldId="891"/>
        </pc:sldMkLst>
        <pc:spChg chg="mod">
          <ac:chgData name="Tae-Hee Kim" userId="586d5ff2-eea1-4509-87a6-26408fdc534e" providerId="ADAL" clId="{7447E59F-7BFA-D746-AA23-B2F0557B1C56}" dt="2022-01-12T22:25:51.106" v="477"/>
          <ac:spMkLst>
            <pc:docMk/>
            <pc:sldMk cId="364940577" sldId="891"/>
            <ac:spMk id="2" creationId="{058F34AC-345E-4836-9D73-A5403D3388D5}"/>
          </ac:spMkLst>
        </pc:spChg>
        <pc:spChg chg="mod">
          <ac:chgData name="Tae-Hee Kim" userId="586d5ff2-eea1-4509-87a6-26408fdc534e" providerId="ADAL" clId="{7447E59F-7BFA-D746-AA23-B2F0557B1C56}" dt="2022-01-12T22:25:48.320" v="476" actId="20577"/>
          <ac:spMkLst>
            <pc:docMk/>
            <pc:sldMk cId="364940577" sldId="891"/>
            <ac:spMk id="177" creationId="{00000000-0000-0000-0000-000000000000}"/>
          </ac:spMkLst>
        </pc:spChg>
      </pc:sldChg>
      <pc:sldChg chg="delSp modSp mod">
        <pc:chgData name="Tae-Hee Kim" userId="586d5ff2-eea1-4509-87a6-26408fdc534e" providerId="ADAL" clId="{7447E59F-7BFA-D746-AA23-B2F0557B1C56}" dt="2022-01-13T00:03:26.347" v="757" actId="478"/>
        <pc:sldMkLst>
          <pc:docMk/>
          <pc:sldMk cId="1883883000" sldId="895"/>
        </pc:sldMkLst>
        <pc:spChg chg="mod">
          <ac:chgData name="Tae-Hee Kim" userId="586d5ff2-eea1-4509-87a6-26408fdc534e" providerId="ADAL" clId="{7447E59F-7BFA-D746-AA23-B2F0557B1C56}" dt="2022-01-12T22:18:28.545" v="116" actId="948"/>
          <ac:spMkLst>
            <pc:docMk/>
            <pc:sldMk cId="1883883000" sldId="895"/>
            <ac:spMk id="3" creationId="{0194C15D-C0AA-41FB-B05D-D80B8C80E5C4}"/>
          </ac:spMkLst>
        </pc:spChg>
        <pc:spChg chg="mod">
          <ac:chgData name="Tae-Hee Kim" userId="586d5ff2-eea1-4509-87a6-26408fdc534e" providerId="ADAL" clId="{7447E59F-7BFA-D746-AA23-B2F0557B1C56}" dt="2022-01-12T22:18:01.538" v="109" actId="20577"/>
          <ac:spMkLst>
            <pc:docMk/>
            <pc:sldMk cId="1883883000" sldId="895"/>
            <ac:spMk id="4" creationId="{E12BB424-41EA-4249-A84E-88390F6D33F2}"/>
          </ac:spMkLst>
        </pc:spChg>
        <pc:spChg chg="mod">
          <ac:chgData name="Tae-Hee Kim" userId="586d5ff2-eea1-4509-87a6-26408fdc534e" providerId="ADAL" clId="{7447E59F-7BFA-D746-AA23-B2F0557B1C56}" dt="2022-01-12T22:18:53.182" v="124" actId="20577"/>
          <ac:spMkLst>
            <pc:docMk/>
            <pc:sldMk cId="1883883000" sldId="895"/>
            <ac:spMk id="5" creationId="{74C6E583-8673-41F2-B9FA-FBAF89C4699A}"/>
          </ac:spMkLst>
        </pc:spChg>
        <pc:spChg chg="del">
          <ac:chgData name="Tae-Hee Kim" userId="586d5ff2-eea1-4509-87a6-26408fdc534e" providerId="ADAL" clId="{7447E59F-7BFA-D746-AA23-B2F0557B1C56}" dt="2022-01-13T00:03:26.347" v="757" actId="478"/>
          <ac:spMkLst>
            <pc:docMk/>
            <pc:sldMk cId="1883883000" sldId="895"/>
            <ac:spMk id="8" creationId="{00000000-0000-0000-0000-000000000000}"/>
          </ac:spMkLst>
        </pc:spChg>
      </pc:sldChg>
      <pc:sldChg chg="modSp mod">
        <pc:chgData name="Tae-Hee Kim" userId="586d5ff2-eea1-4509-87a6-26408fdc534e" providerId="ADAL" clId="{7447E59F-7BFA-D746-AA23-B2F0557B1C56}" dt="2022-01-12T22:26:14.073" v="511"/>
        <pc:sldMkLst>
          <pc:docMk/>
          <pc:sldMk cId="1111858773" sldId="897"/>
        </pc:sldMkLst>
        <pc:spChg chg="mod">
          <ac:chgData name="Tae-Hee Kim" userId="586d5ff2-eea1-4509-87a6-26408fdc534e" providerId="ADAL" clId="{7447E59F-7BFA-D746-AA23-B2F0557B1C56}" dt="2022-01-12T22:26:14.073" v="511"/>
          <ac:spMkLst>
            <pc:docMk/>
            <pc:sldMk cId="1111858773" sldId="897"/>
            <ac:spMk id="2" creationId="{79A5ABBA-E111-42AA-BD7A-7A00360CF0B8}"/>
          </ac:spMkLst>
        </pc:spChg>
        <pc:spChg chg="mod">
          <ac:chgData name="Tae-Hee Kim" userId="586d5ff2-eea1-4509-87a6-26408fdc534e" providerId="ADAL" clId="{7447E59F-7BFA-D746-AA23-B2F0557B1C56}" dt="2022-01-12T22:26:11.413" v="510" actId="20577"/>
          <ac:spMkLst>
            <pc:docMk/>
            <pc:sldMk cId="1111858773" sldId="897"/>
            <ac:spMk id="177" creationId="{00000000-0000-0000-0000-000000000000}"/>
          </ac:spMkLst>
        </pc:spChg>
      </pc:sldChg>
      <pc:sldChg chg="modSp mod">
        <pc:chgData name="Tae-Hee Kim" userId="586d5ff2-eea1-4509-87a6-26408fdc534e" providerId="ADAL" clId="{7447E59F-7BFA-D746-AA23-B2F0557B1C56}" dt="2022-01-12T23:55:07.929" v="712" actId="1076"/>
        <pc:sldMkLst>
          <pc:docMk/>
          <pc:sldMk cId="1278273805" sldId="898"/>
        </pc:sldMkLst>
        <pc:spChg chg="mod">
          <ac:chgData name="Tae-Hee Kim" userId="586d5ff2-eea1-4509-87a6-26408fdc534e" providerId="ADAL" clId="{7447E59F-7BFA-D746-AA23-B2F0557B1C56}" dt="2022-01-12T23:55:07.929" v="712" actId="1076"/>
          <ac:spMkLst>
            <pc:docMk/>
            <pc:sldMk cId="1278273805" sldId="898"/>
            <ac:spMk id="18" creationId="{00000000-0000-0000-0000-000000000000}"/>
          </ac:spMkLst>
        </pc:spChg>
      </pc:sldChg>
      <pc:sldChg chg="modSp mod">
        <pc:chgData name="Tae-Hee Kim" userId="586d5ff2-eea1-4509-87a6-26408fdc534e" providerId="ADAL" clId="{7447E59F-7BFA-D746-AA23-B2F0557B1C56}" dt="2022-01-12T23:57:09.889" v="716" actId="1076"/>
        <pc:sldMkLst>
          <pc:docMk/>
          <pc:sldMk cId="1672405624" sldId="904"/>
        </pc:sldMkLst>
        <pc:spChg chg="mod">
          <ac:chgData name="Tae-Hee Kim" userId="586d5ff2-eea1-4509-87a6-26408fdc534e" providerId="ADAL" clId="{7447E59F-7BFA-D746-AA23-B2F0557B1C56}" dt="2022-01-12T23:57:09.889" v="716" actId="1076"/>
          <ac:spMkLst>
            <pc:docMk/>
            <pc:sldMk cId="1672405624" sldId="904"/>
            <ac:spMk id="5" creationId="{00000000-0000-0000-0000-000000000000}"/>
          </ac:spMkLst>
        </pc:spChg>
      </pc:sldChg>
      <pc:sldChg chg="modSp mod">
        <pc:chgData name="Tae-Hee Kim" userId="586d5ff2-eea1-4509-87a6-26408fdc534e" providerId="ADAL" clId="{7447E59F-7BFA-D746-AA23-B2F0557B1C56}" dt="2022-01-12T23:57:22.891" v="718" actId="1076"/>
        <pc:sldMkLst>
          <pc:docMk/>
          <pc:sldMk cId="1415517584" sldId="905"/>
        </pc:sldMkLst>
        <pc:grpChg chg="mod">
          <ac:chgData name="Tae-Hee Kim" userId="586d5ff2-eea1-4509-87a6-26408fdc534e" providerId="ADAL" clId="{7447E59F-7BFA-D746-AA23-B2F0557B1C56}" dt="2022-01-12T23:57:22.891" v="718" actId="1076"/>
          <ac:grpSpMkLst>
            <pc:docMk/>
            <pc:sldMk cId="1415517584" sldId="905"/>
            <ac:grpSpMk id="22" creationId="{00000000-0000-0000-0000-000000000000}"/>
          </ac:grpSpMkLst>
        </pc:grpChg>
      </pc:sldChg>
      <pc:sldChg chg="modNotesTx">
        <pc:chgData name="Tae-Hee Kim" userId="586d5ff2-eea1-4509-87a6-26408fdc534e" providerId="ADAL" clId="{7447E59F-7BFA-D746-AA23-B2F0557B1C56}" dt="2022-01-13T00:00:45.722" v="750" actId="20577"/>
        <pc:sldMkLst>
          <pc:docMk/>
          <pc:sldMk cId="1963062513" sldId="913"/>
        </pc:sldMkLst>
      </pc:sldChg>
      <pc:sldChg chg="modSp mod">
        <pc:chgData name="Tae-Hee Kim" userId="586d5ff2-eea1-4509-87a6-26408fdc534e" providerId="ADAL" clId="{7447E59F-7BFA-D746-AA23-B2F0557B1C56}" dt="2022-01-13T00:01:25.130" v="752" actId="1076"/>
        <pc:sldMkLst>
          <pc:docMk/>
          <pc:sldMk cId="1254986264" sldId="923"/>
        </pc:sldMkLst>
        <pc:spChg chg="mod">
          <ac:chgData name="Tae-Hee Kim" userId="586d5ff2-eea1-4509-87a6-26408fdc534e" providerId="ADAL" clId="{7447E59F-7BFA-D746-AA23-B2F0557B1C56}" dt="2022-01-13T00:01:25.130" v="752" actId="1076"/>
          <ac:spMkLst>
            <pc:docMk/>
            <pc:sldMk cId="1254986264" sldId="923"/>
            <ac:spMk id="8" creationId="{00000000-0000-0000-0000-000000000000}"/>
          </ac:spMkLst>
        </pc:spChg>
      </pc:sldChg>
      <pc:sldChg chg="modSp mod">
        <pc:chgData name="Tae-Hee Kim" userId="586d5ff2-eea1-4509-87a6-26408fdc534e" providerId="ADAL" clId="{7447E59F-7BFA-D746-AA23-B2F0557B1C56}" dt="2022-01-13T00:02:19.713" v="754" actId="1076"/>
        <pc:sldMkLst>
          <pc:docMk/>
          <pc:sldMk cId="1780427666" sldId="931"/>
        </pc:sldMkLst>
        <pc:spChg chg="mod">
          <ac:chgData name="Tae-Hee Kim" userId="586d5ff2-eea1-4509-87a6-26408fdc534e" providerId="ADAL" clId="{7447E59F-7BFA-D746-AA23-B2F0557B1C56}" dt="2022-01-13T00:02:19.713" v="754" actId="1076"/>
          <ac:spMkLst>
            <pc:docMk/>
            <pc:sldMk cId="1780427666" sldId="931"/>
            <ac:spMk id="4" creationId="{00000000-0000-0000-0000-000000000000}"/>
          </ac:spMkLst>
        </pc:spChg>
      </pc:sldChg>
      <pc:sldChg chg="modSp mod">
        <pc:chgData name="Tae-Hee Kim" userId="586d5ff2-eea1-4509-87a6-26408fdc534e" providerId="ADAL" clId="{7447E59F-7BFA-D746-AA23-B2F0557B1C56}" dt="2022-01-12T22:22:02.391" v="181" actId="20577"/>
        <pc:sldMkLst>
          <pc:docMk/>
          <pc:sldMk cId="2892038419" sldId="967"/>
        </pc:sldMkLst>
        <pc:spChg chg="mod">
          <ac:chgData name="Tae-Hee Kim" userId="586d5ff2-eea1-4509-87a6-26408fdc534e" providerId="ADAL" clId="{7447E59F-7BFA-D746-AA23-B2F0557B1C56}" dt="2022-01-12T22:22:02.391" v="181" actId="20577"/>
          <ac:spMkLst>
            <pc:docMk/>
            <pc:sldMk cId="2892038419" sldId="967"/>
            <ac:spMk id="2" creationId="{2DE8AD05-CA62-4761-B822-F3EC1B192071}"/>
          </ac:spMkLst>
        </pc:spChg>
      </pc:sldChg>
      <pc:sldChg chg="modSp mod">
        <pc:chgData name="Tae-Hee Kim" userId="586d5ff2-eea1-4509-87a6-26408fdc534e" providerId="ADAL" clId="{7447E59F-7BFA-D746-AA23-B2F0557B1C56}" dt="2022-01-12T22:22:41.926" v="220" actId="20577"/>
        <pc:sldMkLst>
          <pc:docMk/>
          <pc:sldMk cId="1163208137" sldId="970"/>
        </pc:sldMkLst>
        <pc:spChg chg="mod">
          <ac:chgData name="Tae-Hee Kim" userId="586d5ff2-eea1-4509-87a6-26408fdc534e" providerId="ADAL" clId="{7447E59F-7BFA-D746-AA23-B2F0557B1C56}" dt="2022-01-12T22:22:41.926" v="220" actId="20577"/>
          <ac:spMkLst>
            <pc:docMk/>
            <pc:sldMk cId="1163208137" sldId="970"/>
            <ac:spMk id="2" creationId="{D9406AD1-9DFE-4B17-A45C-3B250FC4ED47}"/>
          </ac:spMkLst>
        </pc:spChg>
      </pc:sldChg>
      <pc:sldChg chg="modSp mod">
        <pc:chgData name="Tae-Hee Kim" userId="586d5ff2-eea1-4509-87a6-26408fdc534e" providerId="ADAL" clId="{7447E59F-7BFA-D746-AA23-B2F0557B1C56}" dt="2022-01-12T22:23:13.709" v="252" actId="20577"/>
        <pc:sldMkLst>
          <pc:docMk/>
          <pc:sldMk cId="1725138423" sldId="971"/>
        </pc:sldMkLst>
        <pc:spChg chg="mod">
          <ac:chgData name="Tae-Hee Kim" userId="586d5ff2-eea1-4509-87a6-26408fdc534e" providerId="ADAL" clId="{7447E59F-7BFA-D746-AA23-B2F0557B1C56}" dt="2022-01-12T22:23:13.709" v="252" actId="20577"/>
          <ac:spMkLst>
            <pc:docMk/>
            <pc:sldMk cId="1725138423" sldId="971"/>
            <ac:spMk id="2" creationId="{CF314AF4-D99E-4A6D-BA10-53A5C910EEFD}"/>
          </ac:spMkLst>
        </pc:spChg>
      </pc:sldChg>
      <pc:sldChg chg="modSp mod">
        <pc:chgData name="Tae-Hee Kim" userId="586d5ff2-eea1-4509-87a6-26408fdc534e" providerId="ADAL" clId="{7447E59F-7BFA-D746-AA23-B2F0557B1C56}" dt="2022-01-12T22:24:29.058" v="360" actId="20577"/>
        <pc:sldMkLst>
          <pc:docMk/>
          <pc:sldMk cId="2017894902" sldId="973"/>
        </pc:sldMkLst>
        <pc:spChg chg="mod">
          <ac:chgData name="Tae-Hee Kim" userId="586d5ff2-eea1-4509-87a6-26408fdc534e" providerId="ADAL" clId="{7447E59F-7BFA-D746-AA23-B2F0557B1C56}" dt="2022-01-12T22:24:29.058" v="360" actId="20577"/>
          <ac:spMkLst>
            <pc:docMk/>
            <pc:sldMk cId="2017894902" sldId="973"/>
            <ac:spMk id="2" creationId="{2B199726-51B3-4296-9EA8-C351BBFA778E}"/>
          </ac:spMkLst>
        </pc:spChg>
      </pc:sldChg>
      <pc:sldChg chg="modSp mod">
        <pc:chgData name="Tae-Hee Kim" userId="586d5ff2-eea1-4509-87a6-26408fdc534e" providerId="ADAL" clId="{7447E59F-7BFA-D746-AA23-B2F0557B1C56}" dt="2022-01-12T22:24:50.021" v="391" actId="20577"/>
        <pc:sldMkLst>
          <pc:docMk/>
          <pc:sldMk cId="2566180406" sldId="974"/>
        </pc:sldMkLst>
        <pc:spChg chg="mod">
          <ac:chgData name="Tae-Hee Kim" userId="586d5ff2-eea1-4509-87a6-26408fdc534e" providerId="ADAL" clId="{7447E59F-7BFA-D746-AA23-B2F0557B1C56}" dt="2022-01-12T22:24:50.021" v="391" actId="20577"/>
          <ac:spMkLst>
            <pc:docMk/>
            <pc:sldMk cId="2566180406" sldId="974"/>
            <ac:spMk id="2" creationId="{BC61DD64-66E9-483C-A4BD-25CB5E354A14}"/>
          </ac:spMkLst>
        </pc:spChg>
      </pc:sldChg>
      <pc:sldChg chg="modSp mod">
        <pc:chgData name="Tae-Hee Kim" userId="586d5ff2-eea1-4509-87a6-26408fdc534e" providerId="ADAL" clId="{7447E59F-7BFA-D746-AA23-B2F0557B1C56}" dt="2022-01-12T22:25:14.086" v="428" actId="20577"/>
        <pc:sldMkLst>
          <pc:docMk/>
          <pc:sldMk cId="3932339558" sldId="975"/>
        </pc:sldMkLst>
        <pc:spChg chg="mod">
          <ac:chgData name="Tae-Hee Kim" userId="586d5ff2-eea1-4509-87a6-26408fdc534e" providerId="ADAL" clId="{7447E59F-7BFA-D746-AA23-B2F0557B1C56}" dt="2022-01-12T22:25:14.086" v="428" actId="20577"/>
          <ac:spMkLst>
            <pc:docMk/>
            <pc:sldMk cId="3932339558" sldId="975"/>
            <ac:spMk id="2" creationId="{31D12DDB-3B79-4F59-AE30-F09A11A815CC}"/>
          </ac:spMkLst>
        </pc:spChg>
      </pc:sldChg>
      <pc:sldChg chg="modSp mod">
        <pc:chgData name="Tae-Hee Kim" userId="586d5ff2-eea1-4509-87a6-26408fdc534e" providerId="ADAL" clId="{7447E59F-7BFA-D746-AA23-B2F0557B1C56}" dt="2022-01-12T22:25:35.998" v="459" actId="20577"/>
        <pc:sldMkLst>
          <pc:docMk/>
          <pc:sldMk cId="670249640" sldId="976"/>
        </pc:sldMkLst>
        <pc:spChg chg="mod">
          <ac:chgData name="Tae-Hee Kim" userId="586d5ff2-eea1-4509-87a6-26408fdc534e" providerId="ADAL" clId="{7447E59F-7BFA-D746-AA23-B2F0557B1C56}" dt="2022-01-12T22:25:35.998" v="459" actId="20577"/>
          <ac:spMkLst>
            <pc:docMk/>
            <pc:sldMk cId="670249640" sldId="976"/>
            <ac:spMk id="2" creationId="{6AC299A6-DCE3-4B6A-A9FB-B7BB07F9AFF6}"/>
          </ac:spMkLst>
        </pc:spChg>
      </pc:sldChg>
      <pc:sldChg chg="modSp mod">
        <pc:chgData name="Tae-Hee Kim" userId="586d5ff2-eea1-4509-87a6-26408fdc534e" providerId="ADAL" clId="{7447E59F-7BFA-D746-AA23-B2F0557B1C56}" dt="2022-01-12T22:26:01.725" v="493" actId="20577"/>
        <pc:sldMkLst>
          <pc:docMk/>
          <pc:sldMk cId="309459133" sldId="977"/>
        </pc:sldMkLst>
        <pc:spChg chg="mod">
          <ac:chgData name="Tae-Hee Kim" userId="586d5ff2-eea1-4509-87a6-26408fdc534e" providerId="ADAL" clId="{7447E59F-7BFA-D746-AA23-B2F0557B1C56}" dt="2022-01-12T22:26:01.725" v="493" actId="20577"/>
          <ac:spMkLst>
            <pc:docMk/>
            <pc:sldMk cId="309459133" sldId="977"/>
            <ac:spMk id="2" creationId="{1B463B34-1543-45B4-8E01-23B6611A2043}"/>
          </ac:spMkLst>
        </pc:spChg>
      </pc:sldChg>
      <pc:sldChg chg="modNotesTx">
        <pc:chgData name="Tae-Hee Kim" userId="586d5ff2-eea1-4509-87a6-26408fdc534e" providerId="ADAL" clId="{7447E59F-7BFA-D746-AA23-B2F0557B1C56}" dt="2022-01-12T23:47:16.979" v="560" actId="20577"/>
        <pc:sldMkLst>
          <pc:docMk/>
          <pc:sldMk cId="1394089759" sldId="978"/>
        </pc:sldMkLst>
      </pc:sldChg>
      <pc:sldChg chg="modNotesTx">
        <pc:chgData name="Tae-Hee Kim" userId="586d5ff2-eea1-4509-87a6-26408fdc534e" providerId="ADAL" clId="{7447E59F-7BFA-D746-AA23-B2F0557B1C56}" dt="2022-01-12T23:46:05.608" v="558" actId="20577"/>
        <pc:sldMkLst>
          <pc:docMk/>
          <pc:sldMk cId="2636468626" sldId="982"/>
        </pc:sldMkLst>
      </pc:sldChg>
      <pc:sldChg chg="modNotesTx">
        <pc:chgData name="Tae-Hee Kim" userId="586d5ff2-eea1-4509-87a6-26408fdc534e" providerId="ADAL" clId="{7447E59F-7BFA-D746-AA23-B2F0557B1C56}" dt="2022-01-12T23:48:15.855" v="564" actId="20577"/>
        <pc:sldMkLst>
          <pc:docMk/>
          <pc:sldMk cId="2951021666" sldId="1014"/>
        </pc:sldMkLst>
      </pc:sldChg>
      <pc:sldChg chg="modSp mod">
        <pc:chgData name="Tae-Hee Kim" userId="586d5ff2-eea1-4509-87a6-26408fdc534e" providerId="ADAL" clId="{7447E59F-7BFA-D746-AA23-B2F0557B1C56}" dt="2022-01-12T23:48:42.319" v="568" actId="14100"/>
        <pc:sldMkLst>
          <pc:docMk/>
          <pc:sldMk cId="1550352434" sldId="1016"/>
        </pc:sldMkLst>
        <pc:spChg chg="mod">
          <ac:chgData name="Tae-Hee Kim" userId="586d5ff2-eea1-4509-87a6-26408fdc534e" providerId="ADAL" clId="{7447E59F-7BFA-D746-AA23-B2F0557B1C56}" dt="2022-01-12T23:48:42.319" v="568" actId="14100"/>
          <ac:spMkLst>
            <pc:docMk/>
            <pc:sldMk cId="1550352434" sldId="1016"/>
            <ac:spMk id="3" creationId="{00000000-0000-0000-0000-000000000000}"/>
          </ac:spMkLst>
        </pc:spChg>
      </pc:sldChg>
      <pc:sldChg chg="modSp mod">
        <pc:chgData name="Tae-Hee Kim" userId="586d5ff2-eea1-4509-87a6-26408fdc534e" providerId="ADAL" clId="{7447E59F-7BFA-D746-AA23-B2F0557B1C56}" dt="2022-01-12T23:47:23.601" v="561" actId="1076"/>
        <pc:sldMkLst>
          <pc:docMk/>
          <pc:sldMk cId="1975083149" sldId="1023"/>
        </pc:sldMkLst>
        <pc:spChg chg="mod">
          <ac:chgData name="Tae-Hee Kim" userId="586d5ff2-eea1-4509-87a6-26408fdc534e" providerId="ADAL" clId="{7447E59F-7BFA-D746-AA23-B2F0557B1C56}" dt="2022-01-12T23:47:23.601" v="561" actId="1076"/>
          <ac:spMkLst>
            <pc:docMk/>
            <pc:sldMk cId="1975083149" sldId="1023"/>
            <ac:spMk id="6" creationId="{00000000-0000-0000-0000-000000000000}"/>
          </ac:spMkLst>
        </pc:spChg>
      </pc:sldChg>
      <pc:sldChg chg="delSp modSp mod">
        <pc:chgData name="Tae-Hee Kim" userId="586d5ff2-eea1-4509-87a6-26408fdc534e" providerId="ADAL" clId="{7447E59F-7BFA-D746-AA23-B2F0557B1C56}" dt="2022-01-12T23:55:48.113" v="713" actId="478"/>
        <pc:sldMkLst>
          <pc:docMk/>
          <pc:sldMk cId="1113796473" sldId="1038"/>
        </pc:sldMkLst>
        <pc:spChg chg="mod">
          <ac:chgData name="Tae-Hee Kim" userId="586d5ff2-eea1-4509-87a6-26408fdc534e" providerId="ADAL" clId="{7447E59F-7BFA-D746-AA23-B2F0557B1C56}" dt="2022-01-12T22:09:35.768" v="35" actId="20577"/>
          <ac:spMkLst>
            <pc:docMk/>
            <pc:sldMk cId="1113796473" sldId="1038"/>
            <ac:spMk id="3" creationId="{C6C8DB7A-3CBA-4027-8E15-3D45A8C451F6}"/>
          </ac:spMkLst>
        </pc:spChg>
        <pc:spChg chg="mod">
          <ac:chgData name="Tae-Hee Kim" userId="586d5ff2-eea1-4509-87a6-26408fdc534e" providerId="ADAL" clId="{7447E59F-7BFA-D746-AA23-B2F0557B1C56}" dt="2022-01-12T22:07:31.633" v="13" actId="948"/>
          <ac:spMkLst>
            <pc:docMk/>
            <pc:sldMk cId="1113796473" sldId="1038"/>
            <ac:spMk id="5" creationId="{8D665F3C-6586-4378-999D-3F95C154569A}"/>
          </ac:spMkLst>
        </pc:spChg>
        <pc:spChg chg="del">
          <ac:chgData name="Tae-Hee Kim" userId="586d5ff2-eea1-4509-87a6-26408fdc534e" providerId="ADAL" clId="{7447E59F-7BFA-D746-AA23-B2F0557B1C56}" dt="2022-01-12T23:55:48.113" v="713" actId="478"/>
          <ac:spMkLst>
            <pc:docMk/>
            <pc:sldMk cId="1113796473" sldId="1038"/>
            <ac:spMk id="6" creationId="{00000000-0000-0000-0000-000000000000}"/>
          </ac:spMkLst>
        </pc:spChg>
      </pc:sldChg>
      <pc:sldChg chg="modSp mod">
        <pc:chgData name="Tae-Hee Kim" userId="586d5ff2-eea1-4509-87a6-26408fdc534e" providerId="ADAL" clId="{7447E59F-7BFA-D746-AA23-B2F0557B1C56}" dt="2022-01-12T22:23:33.643" v="283" actId="20577"/>
        <pc:sldMkLst>
          <pc:docMk/>
          <pc:sldMk cId="2866257311" sldId="1039"/>
        </pc:sldMkLst>
        <pc:spChg chg="mod">
          <ac:chgData name="Tae-Hee Kim" userId="586d5ff2-eea1-4509-87a6-26408fdc534e" providerId="ADAL" clId="{7447E59F-7BFA-D746-AA23-B2F0557B1C56}" dt="2022-01-12T22:23:33.643" v="283" actId="20577"/>
          <ac:spMkLst>
            <pc:docMk/>
            <pc:sldMk cId="2866257311" sldId="1039"/>
            <ac:spMk id="2" creationId="{B5A5306D-C142-4008-87FA-28A3356093B7}"/>
          </ac:spMkLst>
        </pc:spChg>
      </pc:sldChg>
      <pc:sldChg chg="delSp modSp mod">
        <pc:chgData name="Tae-Hee Kim" userId="586d5ff2-eea1-4509-87a6-26408fdc534e" providerId="ADAL" clId="{7447E59F-7BFA-D746-AA23-B2F0557B1C56}" dt="2022-01-12T23:58:59.575" v="721" actId="478"/>
        <pc:sldMkLst>
          <pc:docMk/>
          <pc:sldMk cId="1755898972" sldId="1041"/>
        </pc:sldMkLst>
        <pc:spChg chg="mod">
          <ac:chgData name="Tae-Hee Kim" userId="586d5ff2-eea1-4509-87a6-26408fdc534e" providerId="ADAL" clId="{7447E59F-7BFA-D746-AA23-B2F0557B1C56}" dt="2022-01-12T22:08:19.762" v="20" actId="948"/>
          <ac:spMkLst>
            <pc:docMk/>
            <pc:sldMk cId="1755898972" sldId="1041"/>
            <ac:spMk id="3" creationId="{A91B649C-C703-4246-800F-A856C0E4A5B4}"/>
          </ac:spMkLst>
        </pc:spChg>
        <pc:spChg chg="mod">
          <ac:chgData name="Tae-Hee Kim" userId="586d5ff2-eea1-4509-87a6-26408fdc534e" providerId="ADAL" clId="{7447E59F-7BFA-D746-AA23-B2F0557B1C56}" dt="2022-01-12T22:08:41.026" v="24" actId="20577"/>
          <ac:spMkLst>
            <pc:docMk/>
            <pc:sldMk cId="1755898972" sldId="1041"/>
            <ac:spMk id="4" creationId="{E9F5EAA5-7130-429B-BA5B-DA7426208AD3}"/>
          </ac:spMkLst>
        </pc:spChg>
        <pc:spChg chg="mod">
          <ac:chgData name="Tae-Hee Kim" userId="586d5ff2-eea1-4509-87a6-26408fdc534e" providerId="ADAL" clId="{7447E59F-7BFA-D746-AA23-B2F0557B1C56}" dt="2022-01-12T22:09:05.071" v="33"/>
          <ac:spMkLst>
            <pc:docMk/>
            <pc:sldMk cId="1755898972" sldId="1041"/>
            <ac:spMk id="5" creationId="{F65FDF6E-F6BA-4AEF-8F42-610C2DF330F9}"/>
          </ac:spMkLst>
        </pc:spChg>
        <pc:spChg chg="del">
          <ac:chgData name="Tae-Hee Kim" userId="586d5ff2-eea1-4509-87a6-26408fdc534e" providerId="ADAL" clId="{7447E59F-7BFA-D746-AA23-B2F0557B1C56}" dt="2022-01-12T23:58:59.575" v="721" actId="478"/>
          <ac:spMkLst>
            <pc:docMk/>
            <pc:sldMk cId="1755898972" sldId="1041"/>
            <ac:spMk id="7" creationId="{00000000-0000-0000-0000-000000000000}"/>
          </ac:spMkLst>
        </pc:spChg>
      </pc:sldChg>
      <pc:sldChg chg="modSp mod">
        <pc:chgData name="Tae-Hee Kim" userId="586d5ff2-eea1-4509-87a6-26408fdc534e" providerId="ADAL" clId="{7447E59F-7BFA-D746-AA23-B2F0557B1C56}" dt="2022-01-12T22:23:58.043" v="314" actId="20577"/>
        <pc:sldMkLst>
          <pc:docMk/>
          <pc:sldMk cId="380286272" sldId="1042"/>
        </pc:sldMkLst>
        <pc:spChg chg="mod">
          <ac:chgData name="Tae-Hee Kim" userId="586d5ff2-eea1-4509-87a6-26408fdc534e" providerId="ADAL" clId="{7447E59F-7BFA-D746-AA23-B2F0557B1C56}" dt="2022-01-12T22:23:58.043" v="314" actId="20577"/>
          <ac:spMkLst>
            <pc:docMk/>
            <pc:sldMk cId="380286272" sldId="1042"/>
            <ac:spMk id="2" creationId="{71D01042-6124-4B4E-B9C4-40CEDC39D5AA}"/>
          </ac:spMkLst>
        </pc:spChg>
      </pc:sldChg>
      <pc:sldChg chg="modSp mod">
        <pc:chgData name="Tae-Hee Kim" userId="586d5ff2-eea1-4509-87a6-26408fdc534e" providerId="ADAL" clId="{7447E59F-7BFA-D746-AA23-B2F0557B1C56}" dt="2022-01-12T22:20:36.805" v="143" actId="20577"/>
        <pc:sldMkLst>
          <pc:docMk/>
          <pc:sldMk cId="1838152978" sldId="1047"/>
        </pc:sldMkLst>
        <pc:spChg chg="mod">
          <ac:chgData name="Tae-Hee Kim" userId="586d5ff2-eea1-4509-87a6-26408fdc534e" providerId="ADAL" clId="{7447E59F-7BFA-D746-AA23-B2F0557B1C56}" dt="2022-01-12T22:20:36.805" v="143" actId="20577"/>
          <ac:spMkLst>
            <pc:docMk/>
            <pc:sldMk cId="1838152978" sldId="1047"/>
            <ac:spMk id="177" creationId="{00000000-0000-0000-0000-000000000000}"/>
          </ac:spMkLst>
        </pc:spChg>
      </pc:sldChg>
      <pc:sldChg chg="modSp mod">
        <pc:chgData name="Tae-Hee Kim" userId="586d5ff2-eea1-4509-87a6-26408fdc534e" providerId="ADAL" clId="{7447E59F-7BFA-D746-AA23-B2F0557B1C56}" dt="2022-01-12T22:23:46.299" v="299"/>
        <pc:sldMkLst>
          <pc:docMk/>
          <pc:sldMk cId="4000385680" sldId="1057"/>
        </pc:sldMkLst>
        <pc:spChg chg="mod">
          <ac:chgData name="Tae-Hee Kim" userId="586d5ff2-eea1-4509-87a6-26408fdc534e" providerId="ADAL" clId="{7447E59F-7BFA-D746-AA23-B2F0557B1C56}" dt="2022-01-12T22:23:46.299" v="299"/>
          <ac:spMkLst>
            <pc:docMk/>
            <pc:sldMk cId="4000385680" sldId="1057"/>
            <ac:spMk id="2" creationId="{B550A857-354F-4564-AD1D-30D843D653A4}"/>
          </ac:spMkLst>
        </pc:spChg>
        <pc:spChg chg="mod">
          <ac:chgData name="Tae-Hee Kim" userId="586d5ff2-eea1-4509-87a6-26408fdc534e" providerId="ADAL" clId="{7447E59F-7BFA-D746-AA23-B2F0557B1C56}" dt="2022-01-12T22:23:42.552" v="298" actId="20577"/>
          <ac:spMkLst>
            <pc:docMk/>
            <pc:sldMk cId="4000385680" sldId="1057"/>
            <ac:spMk id="177" creationId="{00000000-0000-0000-0000-000000000000}"/>
          </ac:spMkLst>
        </pc:spChg>
      </pc:sldChg>
      <pc:sldChg chg="modSp mod">
        <pc:chgData name="Tae-Hee Kim" userId="586d5ff2-eea1-4509-87a6-26408fdc534e" providerId="ADAL" clId="{7447E59F-7BFA-D746-AA23-B2F0557B1C56}" dt="2022-01-12T23:56:20.595" v="714" actId="20577"/>
        <pc:sldMkLst>
          <pc:docMk/>
          <pc:sldMk cId="136955471" sldId="1058"/>
        </pc:sldMkLst>
        <pc:spChg chg="mod">
          <ac:chgData name="Tae-Hee Kim" userId="586d5ff2-eea1-4509-87a6-26408fdc534e" providerId="ADAL" clId="{7447E59F-7BFA-D746-AA23-B2F0557B1C56}" dt="2022-01-12T22:24:05.397" v="329" actId="20577"/>
          <ac:spMkLst>
            <pc:docMk/>
            <pc:sldMk cId="136955471" sldId="1058"/>
            <ac:spMk id="2" creationId="{71D01042-6124-4B4E-B9C4-40CEDC39D5AA}"/>
          </ac:spMkLst>
        </pc:spChg>
        <pc:spChg chg="mod">
          <ac:chgData name="Tae-Hee Kim" userId="586d5ff2-eea1-4509-87a6-26408fdc534e" providerId="ADAL" clId="{7447E59F-7BFA-D746-AA23-B2F0557B1C56}" dt="2022-01-12T23:56:20.595" v="714" actId="20577"/>
          <ac:spMkLst>
            <pc:docMk/>
            <pc:sldMk cId="136955471" sldId="1058"/>
            <ac:spMk id="3" creationId="{E1D604A1-7D5F-480C-80BC-C0FB9DCFFC91}"/>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Macintosh%20HD:Users:juliasvoboda:Desktop:finch%20distribution%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sz="2400"/>
            </a:pPr>
            <a:r>
              <a:rPr lang="en-US" sz="2400" dirty="0"/>
              <a:t>Finches on Daphne</a:t>
            </a:r>
          </a:p>
        </c:rich>
      </c:tx>
      <c:overlay val="0"/>
    </c:title>
    <c:autoTitleDeleted val="0"/>
    <c:plotArea>
      <c:layout/>
      <c:barChart>
        <c:barDir val="col"/>
        <c:grouping val="stacked"/>
        <c:varyColors val="0"/>
        <c:ser>
          <c:idx val="0"/>
          <c:order val="0"/>
          <c:tx>
            <c:strRef>
              <c:f>Sheet1!$I$12</c:f>
              <c:strCache>
                <c:ptCount val="1"/>
                <c:pt idx="0">
                  <c:v>survived drought</c:v>
                </c:pt>
              </c:strCache>
            </c:strRef>
          </c:tx>
          <c:invertIfNegative val="0"/>
          <c:cat>
            <c:numRef>
              <c:f>Sheet1!$B$13:$B$21</c:f>
              <c:numCache>
                <c:formatCode>General</c:formatCode>
                <c:ptCount val="9"/>
                <c:pt idx="0">
                  <c:v>7.3</c:v>
                </c:pt>
                <c:pt idx="1">
                  <c:v>7.8</c:v>
                </c:pt>
                <c:pt idx="2">
                  <c:v>8.3000000000000007</c:v>
                </c:pt>
                <c:pt idx="3">
                  <c:v>8.8000000000000007</c:v>
                </c:pt>
                <c:pt idx="4">
                  <c:v>9.3000000000000007</c:v>
                </c:pt>
                <c:pt idx="5">
                  <c:v>9.8000000000000007</c:v>
                </c:pt>
                <c:pt idx="6">
                  <c:v>10.3</c:v>
                </c:pt>
                <c:pt idx="7">
                  <c:v>10.8</c:v>
                </c:pt>
                <c:pt idx="8">
                  <c:v>11.3</c:v>
                </c:pt>
              </c:numCache>
            </c:numRef>
          </c:cat>
          <c:val>
            <c:numRef>
              <c:f>Sheet1!$I$13:$I$21</c:f>
              <c:numCache>
                <c:formatCode>General</c:formatCode>
                <c:ptCount val="9"/>
                <c:pt idx="0">
                  <c:v>0</c:v>
                </c:pt>
                <c:pt idx="1">
                  <c:v>2</c:v>
                </c:pt>
                <c:pt idx="2">
                  <c:v>3</c:v>
                </c:pt>
                <c:pt idx="3">
                  <c:v>7</c:v>
                </c:pt>
                <c:pt idx="4">
                  <c:v>14</c:v>
                </c:pt>
                <c:pt idx="5">
                  <c:v>13</c:v>
                </c:pt>
                <c:pt idx="6">
                  <c:v>26</c:v>
                </c:pt>
                <c:pt idx="7">
                  <c:v>16</c:v>
                </c:pt>
                <c:pt idx="8">
                  <c:v>9</c:v>
                </c:pt>
              </c:numCache>
            </c:numRef>
          </c:val>
          <c:extLst>
            <c:ext xmlns:c16="http://schemas.microsoft.com/office/drawing/2014/chart" uri="{C3380CC4-5D6E-409C-BE32-E72D297353CC}">
              <c16:uniqueId val="{00000000-AA78-413B-A0FC-88F7660E8852}"/>
            </c:ext>
          </c:extLst>
        </c:ser>
        <c:ser>
          <c:idx val="1"/>
          <c:order val="1"/>
          <c:tx>
            <c:strRef>
              <c:f>Sheet1!$J$12</c:f>
              <c:strCache>
                <c:ptCount val="1"/>
                <c:pt idx="0">
                  <c:v>died during drought</c:v>
                </c:pt>
              </c:strCache>
            </c:strRef>
          </c:tx>
          <c:invertIfNegative val="0"/>
          <c:cat>
            <c:numRef>
              <c:f>Sheet1!$B$13:$B$21</c:f>
              <c:numCache>
                <c:formatCode>General</c:formatCode>
                <c:ptCount val="9"/>
                <c:pt idx="0">
                  <c:v>7.3</c:v>
                </c:pt>
                <c:pt idx="1">
                  <c:v>7.8</c:v>
                </c:pt>
                <c:pt idx="2">
                  <c:v>8.3000000000000007</c:v>
                </c:pt>
                <c:pt idx="3">
                  <c:v>8.8000000000000007</c:v>
                </c:pt>
                <c:pt idx="4">
                  <c:v>9.3000000000000007</c:v>
                </c:pt>
                <c:pt idx="5">
                  <c:v>9.8000000000000007</c:v>
                </c:pt>
                <c:pt idx="6">
                  <c:v>10.3</c:v>
                </c:pt>
                <c:pt idx="7">
                  <c:v>10.8</c:v>
                </c:pt>
                <c:pt idx="8">
                  <c:v>11.3</c:v>
                </c:pt>
              </c:numCache>
            </c:numRef>
          </c:cat>
          <c:val>
            <c:numRef>
              <c:f>Sheet1!$J$13:$J$21</c:f>
              <c:numCache>
                <c:formatCode>General</c:formatCode>
                <c:ptCount val="9"/>
                <c:pt idx="0">
                  <c:v>52</c:v>
                </c:pt>
                <c:pt idx="1">
                  <c:v>43</c:v>
                </c:pt>
                <c:pt idx="2">
                  <c:v>65</c:v>
                </c:pt>
                <c:pt idx="3">
                  <c:v>121</c:v>
                </c:pt>
                <c:pt idx="4">
                  <c:v>121</c:v>
                </c:pt>
                <c:pt idx="5">
                  <c:v>130</c:v>
                </c:pt>
                <c:pt idx="6">
                  <c:v>87</c:v>
                </c:pt>
                <c:pt idx="7">
                  <c:v>36</c:v>
                </c:pt>
                <c:pt idx="8">
                  <c:v>6</c:v>
                </c:pt>
              </c:numCache>
            </c:numRef>
          </c:val>
          <c:extLst>
            <c:ext xmlns:c16="http://schemas.microsoft.com/office/drawing/2014/chart" uri="{C3380CC4-5D6E-409C-BE32-E72D297353CC}">
              <c16:uniqueId val="{00000001-AA78-413B-A0FC-88F7660E8852}"/>
            </c:ext>
          </c:extLst>
        </c:ser>
        <c:dLbls>
          <c:showLegendKey val="0"/>
          <c:showVal val="0"/>
          <c:showCatName val="0"/>
          <c:showSerName val="0"/>
          <c:showPercent val="0"/>
          <c:showBubbleSize val="0"/>
        </c:dLbls>
        <c:gapWidth val="100"/>
        <c:overlap val="100"/>
        <c:axId val="-1242808384"/>
        <c:axId val="-1242811648"/>
      </c:barChart>
      <c:catAx>
        <c:axId val="-1242808384"/>
        <c:scaling>
          <c:orientation val="minMax"/>
        </c:scaling>
        <c:delete val="0"/>
        <c:axPos val="b"/>
        <c:title>
          <c:tx>
            <c:rich>
              <a:bodyPr/>
              <a:lstStyle/>
              <a:p>
                <a:pPr>
                  <a:defRPr sz="1600"/>
                </a:pPr>
                <a:r>
                  <a:rPr lang="en-US" sz="1600"/>
                  <a:t>bill depth (mm)</a:t>
                </a:r>
              </a:p>
            </c:rich>
          </c:tx>
          <c:overlay val="0"/>
        </c:title>
        <c:numFmt formatCode="General" sourceLinked="1"/>
        <c:majorTickMark val="out"/>
        <c:minorTickMark val="none"/>
        <c:tickLblPos val="nextTo"/>
        <c:txPr>
          <a:bodyPr/>
          <a:lstStyle/>
          <a:p>
            <a:pPr>
              <a:defRPr sz="1400"/>
            </a:pPr>
            <a:endParaRPr lang="en-US"/>
          </a:p>
        </c:txPr>
        <c:crossAx val="-1242811648"/>
        <c:crosses val="autoZero"/>
        <c:auto val="1"/>
        <c:lblAlgn val="ctr"/>
        <c:lblOffset val="100"/>
        <c:noMultiLvlLbl val="0"/>
      </c:catAx>
      <c:valAx>
        <c:axId val="-1242811648"/>
        <c:scaling>
          <c:orientation val="minMax"/>
        </c:scaling>
        <c:delete val="0"/>
        <c:axPos val="l"/>
        <c:majorGridlines/>
        <c:title>
          <c:tx>
            <c:rich>
              <a:bodyPr rot="-5400000" vert="horz"/>
              <a:lstStyle/>
              <a:p>
                <a:pPr>
                  <a:defRPr sz="1600"/>
                </a:pPr>
                <a:r>
                  <a:rPr lang="en-US" sz="1600"/>
                  <a:t>number of finches</a:t>
                </a:r>
              </a:p>
            </c:rich>
          </c:tx>
          <c:overlay val="0"/>
        </c:title>
        <c:numFmt formatCode="General" sourceLinked="1"/>
        <c:majorTickMark val="out"/>
        <c:minorTickMark val="none"/>
        <c:tickLblPos val="nextTo"/>
        <c:txPr>
          <a:bodyPr/>
          <a:lstStyle/>
          <a:p>
            <a:pPr>
              <a:defRPr sz="1400"/>
            </a:pPr>
            <a:endParaRPr lang="en-US"/>
          </a:p>
        </c:txPr>
        <c:crossAx val="-1242808384"/>
        <c:crosses val="autoZero"/>
        <c:crossBetween val="between"/>
      </c:valAx>
    </c:plotArea>
    <c:legend>
      <c:legendPos val="r"/>
      <c:layout>
        <c:manualLayout>
          <c:xMode val="edge"/>
          <c:yMode val="edge"/>
          <c:x val="0.75303997699422598"/>
          <c:y val="0.15667672790901099"/>
          <c:w val="0.22909007369502199"/>
          <c:h val="0.13344128495565999"/>
        </c:manualLayout>
      </c:layout>
      <c:overlay val="1"/>
      <c:spPr>
        <a:solidFill>
          <a:schemeClr val="bg1"/>
        </a:solidFill>
        <a:ln>
          <a:solidFill>
            <a:schemeClr val="tx1"/>
          </a:solidFill>
        </a:ln>
      </c:spPr>
      <c:txPr>
        <a:bodyPr/>
        <a:lstStyle/>
        <a:p>
          <a:pPr>
            <a:defRPr sz="1400"/>
          </a:pPr>
          <a:endParaRPr lang="en-US"/>
        </a:p>
      </c:txPr>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4437EC-859B-F348-AEED-3AD66CBA8B17}" type="datetimeFigureOut">
              <a:rPr lang="en-US" smtClean="0"/>
              <a:pPr/>
              <a:t>1/20/2022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C963D6-A539-E940-9C15-C13F565BC522}" type="slidenum">
              <a:rPr lang="en-US" smtClean="0"/>
              <a:pPr/>
              <a:t>‹#›</a:t>
            </a:fld>
            <a:endParaRPr lang="en-US"/>
          </a:p>
        </p:txBody>
      </p:sp>
    </p:spTree>
    <p:extLst>
      <p:ext uri="{BB962C8B-B14F-4D97-AF65-F5344CB8AC3E}">
        <p14:creationId xmlns:p14="http://schemas.microsoft.com/office/powerpoint/2010/main" val="211213051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www.youtube.com/watch?v=yjhzNGEPYJo"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a:p>
        </p:txBody>
      </p:sp>
    </p:spTree>
    <p:extLst>
      <p:ext uri="{BB962C8B-B14F-4D97-AF65-F5344CB8AC3E}">
        <p14:creationId xmlns:p14="http://schemas.microsoft.com/office/powerpoint/2010/main" val="2458092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baseline="0" dirty="0"/>
              <a:t>Keep this conversation short. The context here is that explosion of diversity around 500 </a:t>
            </a:r>
            <a:r>
              <a:rPr lang="en-US" b="1" baseline="0" dirty="0" err="1"/>
              <a:t>mya</a:t>
            </a:r>
            <a:r>
              <a:rPr lang="en-US" b="1" baseline="0" dirty="0"/>
              <a:t>, the first arrow on the previous slide.</a:t>
            </a:r>
          </a:p>
          <a:p>
            <a:r>
              <a:rPr lang="en-US" dirty="0"/>
              <a:t>By just under 500 </a:t>
            </a:r>
            <a:r>
              <a:rPr lang="en-US" dirty="0" err="1"/>
              <a:t>mya</a:t>
            </a:r>
            <a:r>
              <a:rPr lang="en-US" dirty="0"/>
              <a:t>, biodiversity</a:t>
            </a:r>
            <a:r>
              <a:rPr lang="en-US" baseline="0" dirty="0"/>
              <a:t> was thriving in the oceans, but the invasion of land had not yet occurred. </a:t>
            </a:r>
          </a:p>
          <a:p>
            <a:r>
              <a:rPr lang="en-US" baseline="0" dirty="0"/>
              <a:t>So life, having originated in the oceans, was not moving onto the land. It was diversifying “in place”. Why?</a:t>
            </a:r>
          </a:p>
          <a:p>
            <a:r>
              <a:rPr lang="en-US" baseline="0" dirty="0"/>
              <a:t>We are trying to problematize something here for students and get them to wonder. Yes, life evolved in the oceans and shallow seas, so the move to land was a process—a process that could now take place with the formation of stable landforms/continents. But what was that process of evolving to move onto land like?</a:t>
            </a:r>
          </a:p>
          <a:p>
            <a:r>
              <a:rPr lang="en-US" baseline="0" dirty="0"/>
              <a:t>One productive realization students might have here is that it was hard to move onto land. If you are adapted to living in seawater—wet, salty like our cells, and dense—there are a number of challenges for moving onto land. You could send kids into groups or pairs for one minute to come up with a few ideas. This idea of challenges in survival (and reproduction)—not only on land but anywhere life exists—is what will motivate our questions in the coming four units.</a:t>
            </a:r>
          </a:p>
          <a:p>
            <a:endParaRPr lang="en-US" dirty="0"/>
          </a:p>
          <a:p>
            <a:r>
              <a:rPr lang="en-US" dirty="0"/>
              <a:t>SOURCES:</a:t>
            </a:r>
            <a:endParaRPr lang="en-US" baseline="0" dirty="0"/>
          </a:p>
          <a:p>
            <a:r>
              <a:rPr lang="en-US" baseline="0" dirty="0"/>
              <a:t>Image: </a:t>
            </a:r>
            <a:r>
              <a:rPr lang="en-US" sz="1200" b="0" i="0" kern="1200" dirty="0">
                <a:solidFill>
                  <a:schemeClr val="tx1"/>
                </a:solidFill>
                <a:effectLst/>
                <a:latin typeface="+mn-lt"/>
                <a:ea typeface="+mn-ea"/>
                <a:cs typeface="+mn-cs"/>
              </a:rPr>
              <a:t>National Museum of Natural History, </a:t>
            </a:r>
            <a:r>
              <a:rPr lang="en-US" sz="1200" b="0" i="0" kern="1200" dirty="0" err="1">
                <a:solidFill>
                  <a:schemeClr val="tx1"/>
                </a:solidFill>
                <a:effectLst/>
                <a:latin typeface="+mn-lt"/>
                <a:ea typeface="+mn-ea"/>
                <a:cs typeface="+mn-cs"/>
              </a:rPr>
              <a:t>palaeontological</a:t>
            </a:r>
            <a:r>
              <a:rPr lang="en-US" sz="1200" b="0" i="0" kern="1200" dirty="0">
                <a:solidFill>
                  <a:schemeClr val="tx1"/>
                </a:solidFill>
                <a:effectLst/>
                <a:latin typeface="+mn-lt"/>
                <a:ea typeface="+mn-ea"/>
                <a:cs typeface="+mn-cs"/>
              </a:rPr>
              <a:t> exhibition, </a:t>
            </a:r>
            <a:r>
              <a:rPr lang="en-US" sz="1200" b="0" i="0" kern="1200" dirty="0" err="1">
                <a:solidFill>
                  <a:schemeClr val="tx1"/>
                </a:solidFill>
                <a:effectLst/>
                <a:latin typeface="+mn-lt"/>
                <a:ea typeface="+mn-ea"/>
                <a:cs typeface="+mn-cs"/>
              </a:rPr>
              <a:t>ordovician</a:t>
            </a:r>
            <a:r>
              <a:rPr lang="en-US" sz="1200" b="0" i="0" kern="1200" dirty="0">
                <a:solidFill>
                  <a:schemeClr val="tx1"/>
                </a:solidFill>
                <a:effectLst/>
                <a:latin typeface="+mn-lt"/>
                <a:ea typeface="+mn-ea"/>
                <a:cs typeface="+mn-cs"/>
              </a:rPr>
              <a:t>, Washington D.C., USA</a:t>
            </a:r>
          </a:p>
          <a:p>
            <a:r>
              <a:rPr lang="en-US" sz="1200" b="0" i="0" kern="1200" baseline="0" dirty="0">
                <a:solidFill>
                  <a:schemeClr val="tx1"/>
                </a:solidFill>
                <a:effectLst/>
                <a:latin typeface="+mn-lt"/>
                <a:ea typeface="+mn-ea"/>
                <a:cs typeface="+mn-cs"/>
              </a:rPr>
              <a:t>URL: https://commons.wikimedia.org/wiki/File:Nmnh_fg09.jpg</a:t>
            </a:r>
          </a:p>
          <a:p>
            <a:r>
              <a:rPr lang="en-US" sz="1200" b="0" i="0" kern="1200" baseline="0" dirty="0">
                <a:solidFill>
                  <a:schemeClr val="tx1"/>
                </a:solidFill>
                <a:effectLst/>
                <a:latin typeface="+mn-lt"/>
                <a:ea typeface="+mn-ea"/>
                <a:cs typeface="+mn-cs"/>
              </a:rPr>
              <a:t>Attribution: Fritz Geller-Grimm, CC BY-SA 2.5 &lt;https://creativecommons.org/licenses/by-sa/2.5&gt;, via Wikimedia Commons</a:t>
            </a:r>
            <a:endParaRPr lang="en-US" baseline="0"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15</a:t>
            </a:fld>
            <a:endParaRPr lang="en-US"/>
          </a:p>
        </p:txBody>
      </p:sp>
    </p:spTree>
    <p:extLst>
      <p:ext uri="{BB962C8B-B14F-4D97-AF65-F5344CB8AC3E}">
        <p14:creationId xmlns:p14="http://schemas.microsoft.com/office/powerpoint/2010/main" val="49455144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TEACHER NOTES:</a:t>
            </a:r>
          </a:p>
          <a:p>
            <a:r>
              <a:rPr lang="en-US" baseline="0" dirty="0"/>
              <a:t>Here the focus is on changing the scale of our model. We wanted to mark this as an important conversation to have with your students but acknowledge that it may occur in very different ways in different classrooms. Figure out what is best for your students. You may also choose to attend to some vocabulary building at this point since you are moving from inputs-outputs to reactants-products. Our approach is to let this vocabulary emerge in the next learning segment (and in Doodle Box V). Again, this is your call.</a:t>
            </a:r>
          </a:p>
          <a:p>
            <a:r>
              <a:rPr lang="en-US" baseline="0" dirty="0"/>
              <a:t>Working across scales is, incidentally, a Cross Cutting Concept in NGSS.</a:t>
            </a:r>
          </a:p>
        </p:txBody>
      </p:sp>
      <p:sp>
        <p:nvSpPr>
          <p:cNvPr id="4" name="Slide Number Placeholder 3"/>
          <p:cNvSpPr>
            <a:spLocks noGrp="1"/>
          </p:cNvSpPr>
          <p:nvPr>
            <p:ph type="sldNum" sz="quarter" idx="10"/>
          </p:nvPr>
        </p:nvSpPr>
        <p:spPr/>
        <p:txBody>
          <a:bodyPr/>
          <a:lstStyle/>
          <a:p>
            <a:fld id="{DA5B00AD-2795-1C4C-A230-200CE387B9D2}" type="slidenum">
              <a:rPr lang="en-US" smtClean="0"/>
              <a:t>113</a:t>
            </a:fld>
            <a:endParaRPr lang="en-US"/>
          </a:p>
        </p:txBody>
      </p:sp>
    </p:spTree>
    <p:extLst>
      <p:ext uri="{BB962C8B-B14F-4D97-AF65-F5344CB8AC3E}">
        <p14:creationId xmlns:p14="http://schemas.microsoft.com/office/powerpoint/2010/main" val="16588305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114</a:t>
            </a:fld>
            <a:endParaRPr lang="en-US"/>
          </a:p>
        </p:txBody>
      </p:sp>
    </p:spTree>
    <p:extLst>
      <p:ext uri="{BB962C8B-B14F-4D97-AF65-F5344CB8AC3E}">
        <p14:creationId xmlns:p14="http://schemas.microsoft.com/office/powerpoint/2010/main" val="84951116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115</a:t>
            </a:fld>
            <a:endParaRPr lang="en-US"/>
          </a:p>
        </p:txBody>
      </p:sp>
    </p:spTree>
    <p:extLst>
      <p:ext uri="{BB962C8B-B14F-4D97-AF65-F5344CB8AC3E}">
        <p14:creationId xmlns:p14="http://schemas.microsoft.com/office/powerpoint/2010/main" val="58764492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Help students understand why we are transitioning from burning food to burning ethanol.</a:t>
            </a:r>
          </a:p>
          <a:p>
            <a:r>
              <a:rPr lang="en-US" sz="1200" kern="1200" dirty="0">
                <a:solidFill>
                  <a:schemeClr val="tx1"/>
                </a:solidFill>
                <a:effectLst/>
                <a:latin typeface="+mn-lt"/>
                <a:ea typeface="+mn-ea"/>
                <a:cs typeface="+mn-cs"/>
              </a:rPr>
              <a:t>Recall</a:t>
            </a:r>
            <a:r>
              <a:rPr lang="en-US" sz="1200" kern="1200" baseline="0" dirty="0">
                <a:solidFill>
                  <a:schemeClr val="tx1"/>
                </a:solidFill>
                <a:effectLst/>
                <a:latin typeface="+mn-lt"/>
                <a:ea typeface="+mn-ea"/>
                <a:cs typeface="+mn-cs"/>
              </a:rPr>
              <a:t> that m</a:t>
            </a:r>
            <a:r>
              <a:rPr lang="en-US" sz="1200" kern="1200" dirty="0">
                <a:solidFill>
                  <a:schemeClr val="tx1"/>
                </a:solidFill>
                <a:effectLst/>
                <a:latin typeface="+mn-lt"/>
                <a:ea typeface="+mn-ea"/>
                <a:cs typeface="+mn-cs"/>
              </a:rPr>
              <a:t>arshmallows/Cheetos are actually a somewhat complex mixture of starting molecules. In order to think more cleanly about what is happening when Cs, Hs and </a:t>
            </a:r>
            <a:r>
              <a:rPr lang="en-US" sz="1200" kern="1200" dirty="0" err="1">
                <a:solidFill>
                  <a:schemeClr val="tx1"/>
                </a:solidFill>
                <a:effectLst/>
                <a:latin typeface="+mn-lt"/>
                <a:ea typeface="+mn-ea"/>
                <a:cs typeface="+mn-cs"/>
              </a:rPr>
              <a:t>Os</a:t>
            </a:r>
            <a:r>
              <a:rPr lang="en-US" sz="1200" kern="1200" dirty="0">
                <a:solidFill>
                  <a:schemeClr val="tx1"/>
                </a:solidFill>
                <a:effectLst/>
                <a:latin typeface="+mn-lt"/>
                <a:ea typeface="+mn-ea"/>
                <a:cs typeface="+mn-cs"/>
              </a:rPr>
              <a:t> burn, we are going to burn a different substance that we can obtain in a pure form and that is pretty easy to work with, ethanol. Ethanol is a member of the group of chemicals called alcohols, and it is the kind that is traditionally used in alcoholic beverages.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Have students record the chemical formula for ethanol.</a:t>
            </a:r>
          </a:p>
          <a:p>
            <a:endParaRPr lang="en-US" baseline="0" dirty="0"/>
          </a:p>
          <a:p>
            <a:r>
              <a:rPr lang="en-US" dirty="0"/>
              <a:t>Why not use sugar? It turns out the</a:t>
            </a:r>
            <a:r>
              <a:rPr lang="en-US" baseline="0" dirty="0"/>
              <a:t> burning temperature for sugar without a catalyst is very high! You can burn a sugar cube by coating it with a layer of ash. This might be a fun demonstration of chemical catalysts at some point when you are discussing enzymes and their role as chemical catalysts.</a:t>
            </a:r>
          </a:p>
          <a:p>
            <a:endParaRPr lang="en-US" dirty="0"/>
          </a:p>
          <a:p>
            <a:r>
              <a:rPr lang="en-US" dirty="0"/>
              <a:t>Ethanol has a low flash</a:t>
            </a:r>
            <a:r>
              <a:rPr lang="en-US" baseline="0" dirty="0"/>
              <a:t> point and burns cleanly, producing CO2 and H2O, so we’re going with that.</a:t>
            </a:r>
          </a:p>
          <a:p>
            <a:endParaRPr lang="en-US" baseline="0" dirty="0"/>
          </a:p>
          <a:p>
            <a:r>
              <a:rPr lang="en-US" baseline="0" dirty="0"/>
              <a:t>Much of the burning ethanol activities are taken from the Carbon Time curriculum (earlier versions of the Carbon Time curriculum than those currently posted, but similar all-the-same) Please see SOURCES and their website for more information.</a:t>
            </a:r>
          </a:p>
          <a:p>
            <a:endParaRPr lang="en-US" baseline="0" dirty="0"/>
          </a:p>
          <a:p>
            <a:r>
              <a:rPr lang="en-US" baseline="0" dirty="0"/>
              <a:t>SOURCES:</a:t>
            </a:r>
          </a:p>
          <a:p>
            <a:r>
              <a:rPr lang="en-US" baseline="0" dirty="0"/>
              <a:t>Carbon Time website for understanding the organismal biology of cellular respiration (where we are heading): http://carbontime.bscs.org/animals/lesson-2</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D2C76BEF-EA9D-4BDF-9DA3-EA04D8A7FA6D}" type="slidenum">
              <a:rPr lang="en-US" smtClean="0"/>
              <a:t>117</a:t>
            </a:fld>
            <a:endParaRPr lang="en-US"/>
          </a:p>
        </p:txBody>
      </p:sp>
    </p:spTree>
    <p:extLst>
      <p:ext uri="{BB962C8B-B14F-4D97-AF65-F5344CB8AC3E}">
        <p14:creationId xmlns:p14="http://schemas.microsoft.com/office/powerpoint/2010/main" val="33797347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Ask</a:t>
            </a:r>
            <a:r>
              <a:rPr lang="en-US" baseline="0" dirty="0"/>
              <a:t> students to think about what might be the starting and ending substances in the reaction. </a:t>
            </a:r>
            <a:endParaRPr lang="en-US" baseline="0" dirty="0">
              <a:sym typeface="Wingdings"/>
            </a:endParaRPr>
          </a:p>
          <a:p>
            <a:r>
              <a:rPr lang="en-US" b="1" baseline="0" dirty="0">
                <a:sym typeface="Wingdings"/>
              </a:rPr>
              <a:t>At this point or in the next few slides, you will likely need to bring up ideas around the Conservation of Matter/Mass if they have not already been established in your classroom.</a:t>
            </a:r>
          </a:p>
          <a:p>
            <a:endParaRPr lang="en-US" baseline="0" dirty="0">
              <a:sym typeface="Wingdings"/>
            </a:endParaRPr>
          </a:p>
          <a:p>
            <a:r>
              <a:rPr lang="en-US" baseline="0" dirty="0">
                <a:sym typeface="Wingdings"/>
              </a:rPr>
              <a:t>This is just a quick brainstorm to surface prior knowledge. Do not correct their ideas at this point. They will have an opportunity to actually track these things later.</a:t>
            </a:r>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118</a:t>
            </a:fld>
            <a:endParaRPr lang="en-US"/>
          </a:p>
        </p:txBody>
      </p:sp>
    </p:spTree>
    <p:extLst>
      <p:ext uri="{BB962C8B-B14F-4D97-AF65-F5344CB8AC3E}">
        <p14:creationId xmlns:p14="http://schemas.microsoft.com/office/powerpoint/2010/main" val="65671094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Burn the ethanol </a:t>
            </a:r>
            <a:r>
              <a:rPr lang="en-US" baseline="0" dirty="0"/>
              <a:t>in front of the class. </a:t>
            </a:r>
          </a:p>
          <a:p>
            <a:endParaRPr lang="en-US" baseline="0" dirty="0"/>
          </a:p>
          <a:p>
            <a:r>
              <a:rPr lang="en-US" b="1" baseline="0" dirty="0"/>
              <a:t>SEE DETAILED CLASSROOM IMPLEMENTATION NOTES IN THE RESOURCES FOLDER FOR MORE INFORMATION</a:t>
            </a:r>
          </a:p>
          <a:p>
            <a:endParaRPr lang="en-US" baseline="0" dirty="0"/>
          </a:p>
          <a:p>
            <a:r>
              <a:rPr lang="en-US" baseline="0" dirty="0"/>
              <a:t>If you are going to allow students to burn ethanol at their lab tables, this is the time to demonstrate and review all safety protocols.</a:t>
            </a:r>
            <a:endParaRPr lang="en-US" dirty="0"/>
          </a:p>
          <a:p>
            <a:endParaRPr lang="en-US" baseline="0" dirty="0"/>
          </a:p>
          <a:p>
            <a:r>
              <a:rPr lang="en-US" baseline="0" dirty="0" smtClean="0"/>
              <a:t>SOURCES:</a:t>
            </a:r>
          </a:p>
          <a:p>
            <a:r>
              <a:rPr lang="en-US" baseline="0" dirty="0" smtClean="0"/>
              <a:t>From the National Science Teaching Association</a:t>
            </a:r>
          </a:p>
          <a:p>
            <a:r>
              <a:rPr lang="en-US" baseline="0" dirty="0" smtClean="0"/>
              <a:t>https://www.nsta.org/safer-handling-alcohol-laboratory</a:t>
            </a:r>
          </a:p>
          <a:p>
            <a:endParaRPr lang="en-US" baseline="0" dirty="0"/>
          </a:p>
          <a:p>
            <a:r>
              <a:rPr lang="en-US" baseline="0" dirty="0"/>
              <a:t>Image: petri-dish-glass-science-agar-agar</a:t>
            </a:r>
          </a:p>
          <a:p>
            <a:r>
              <a:rPr lang="en-US" baseline="0" dirty="0"/>
              <a:t>URL: https://pixabay.com/en/petri-dish-glass-science-agar-agar-149007/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a:t>
            </a:r>
            <a:r>
              <a:rPr lang="en-US" dirty="0"/>
              <a:t>No attribution. Images and videos on </a:t>
            </a:r>
            <a:r>
              <a:rPr lang="en-US" dirty="0" err="1"/>
              <a:t>Pixabay</a:t>
            </a:r>
            <a:r>
              <a:rPr lang="en-US" dirty="0"/>
              <a:t> are released under Creative Commons CC0 (https://creativecommons.org/publicdomain/zero/1.0/deed.en)</a:t>
            </a:r>
          </a:p>
          <a:p>
            <a:endParaRPr lang="en-US" baseline="0" dirty="0"/>
          </a:p>
          <a:p>
            <a:r>
              <a:rPr lang="en-US" dirty="0"/>
              <a:t>Image: fire-flame-red-heat-hot</a:t>
            </a:r>
          </a:p>
          <a:p>
            <a:r>
              <a:rPr lang="en-US" dirty="0"/>
              <a:t>URL: https://pixabay.com/en/fire-flame-red-heat-hot-305227/</a:t>
            </a:r>
          </a:p>
          <a:p>
            <a:r>
              <a:rPr lang="en-US" baseline="0" dirty="0"/>
              <a:t>Attribution: </a:t>
            </a:r>
            <a:r>
              <a:rPr lang="en-US" dirty="0"/>
              <a:t>No attribution. Images and videos on </a:t>
            </a:r>
            <a:r>
              <a:rPr lang="en-US" dirty="0" err="1"/>
              <a:t>Pixabay</a:t>
            </a:r>
            <a:r>
              <a:rPr lang="en-US" dirty="0"/>
              <a:t> are released under Creative Commons CC0 (https://creativecommons.org/publicdomain/zero/1.0/deed.en)</a:t>
            </a:r>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119</a:t>
            </a:fld>
            <a:endParaRPr lang="en-US"/>
          </a:p>
        </p:txBody>
      </p:sp>
    </p:spTree>
    <p:extLst>
      <p:ext uri="{BB962C8B-B14F-4D97-AF65-F5344CB8AC3E}">
        <p14:creationId xmlns:p14="http://schemas.microsoft.com/office/powerpoint/2010/main" val="1593552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Please see the detailed notes attached to the lab teacher guide.</a:t>
            </a:r>
          </a:p>
          <a:p>
            <a:r>
              <a:rPr lang="en-US" b="1" baseline="0" dirty="0">
                <a:sym typeface="Wingdings"/>
              </a:rPr>
              <a:t>You will likely need to bring up ideas around the Conservation of Matter/Mass if they have not already been established in your classroom.</a:t>
            </a:r>
          </a:p>
          <a:p>
            <a:r>
              <a:rPr lang="en-US" b="1" baseline="0" dirty="0">
                <a:sym typeface="Wingdings"/>
              </a:rPr>
              <a:t>This may also be the point at which you problematize the Conservation of Energy. Where does the energy we “see” during the reaction come from?</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120</a:t>
            </a:fld>
            <a:endParaRPr lang="en-US"/>
          </a:p>
        </p:txBody>
      </p:sp>
    </p:spTree>
    <p:extLst>
      <p:ext uri="{BB962C8B-B14F-4D97-AF65-F5344CB8AC3E}">
        <p14:creationId xmlns:p14="http://schemas.microsoft.com/office/powerpoint/2010/main" val="37043907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PLEASE SEE </a:t>
            </a:r>
            <a:r>
              <a:rPr lang="en-US" baseline="0" dirty="0"/>
              <a:t>DETAILED CLASSROOM IMPLEMENTATION NOTES </a:t>
            </a:r>
            <a:r>
              <a:rPr lang="en-US" baseline="0" dirty="0" smtClean="0"/>
              <a:t>for more details on how to process the observations of ethanol burning and student work toward the key model ideas.</a:t>
            </a: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121</a:t>
            </a:fld>
            <a:endParaRPr lang="en-US"/>
          </a:p>
        </p:txBody>
      </p:sp>
    </p:spTree>
    <p:extLst>
      <p:ext uri="{BB962C8B-B14F-4D97-AF65-F5344CB8AC3E}">
        <p14:creationId xmlns:p14="http://schemas.microsoft.com/office/powerpoint/2010/main" val="160211395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SEE DETAILED CLASSROOM IMPLEMENTATION NOTES IN THE RESOURCES FOLDER FOR MORE INFORMATION</a:t>
            </a:r>
            <a:endParaRPr lang="en-US" dirty="0">
              <a:solidFill>
                <a:srgbClr val="583F34"/>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Instructions</a:t>
            </a:r>
            <a:r>
              <a:rPr lang="en-US" baseline="0" dirty="0">
                <a:solidFill>
                  <a:srgbClr val="583F34"/>
                </a:solidFill>
                <a:latin typeface="Arial" panose="020B0604020202020204" pitchFamily="34" charset="0"/>
                <a:cs typeface="Arial" panose="020B0604020202020204" pitchFamily="34" charset="0"/>
              </a:rPr>
              <a:t> for running the tests for reactants and products in burning ethanol are contained in there.</a:t>
            </a:r>
            <a:endParaRPr lang="en-US" dirty="0">
              <a:solidFill>
                <a:srgbClr val="583F34"/>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As part of the process of determining the identity of chemicals on each side of the equation, you may want to consider balancing it. Challenge students to consider how we can uphold conservation of matter in tracking individual atoms. The number and identity must be the same on both sides. This may help to explain why they didn’t see some of the products they may have predicted.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solidFill>
                <a:srgbClr val="583F34"/>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But this is not the point. Knowing that water and carbon dioxide are the products of reacting ethanol with oxygen is not the big idea.</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a:p>
            <a:pPr marL="0" indent="0">
              <a:buNone/>
            </a:pPr>
            <a:r>
              <a:rPr lang="en-US" dirty="0">
                <a:solidFill>
                  <a:srgbClr val="583F34"/>
                </a:solidFill>
                <a:latin typeface="Arial" panose="020B0604020202020204" pitchFamily="34" charset="0"/>
                <a:cs typeface="Arial" panose="020B0604020202020204" pitchFamily="34" charset="0"/>
              </a:rPr>
              <a:t>What idea are we getting out of this?</a:t>
            </a:r>
          </a:p>
          <a:p>
            <a:pPr marL="0" indent="0">
              <a:buNone/>
            </a:pPr>
            <a:r>
              <a:rPr lang="en-US" dirty="0">
                <a:solidFill>
                  <a:srgbClr val="583F34"/>
                </a:solidFill>
                <a:latin typeface="Arial" panose="020B0604020202020204" pitchFamily="34" charset="0"/>
                <a:cs typeface="Arial" panose="020B0604020202020204" pitchFamily="34" charset="0"/>
              </a:rPr>
              <a:t>Again,</a:t>
            </a:r>
            <a:r>
              <a:rPr lang="en-US" baseline="0" dirty="0">
                <a:solidFill>
                  <a:srgbClr val="583F34"/>
                </a:solidFill>
                <a:latin typeface="Arial" panose="020B0604020202020204" pitchFamily="34" charset="0"/>
                <a:cs typeface="Arial" panose="020B0604020202020204" pitchFamily="34" charset="0"/>
              </a:rPr>
              <a:t> r</a:t>
            </a:r>
            <a:r>
              <a:rPr lang="en-US" dirty="0">
                <a:solidFill>
                  <a:srgbClr val="583F34"/>
                </a:solidFill>
                <a:latin typeface="Arial" panose="020B0604020202020204" pitchFamily="34" charset="0"/>
                <a:cs typeface="Arial" panose="020B0604020202020204" pitchFamily="34" charset="0"/>
              </a:rPr>
              <a:t>eactants ARE different than products. Same composition,</a:t>
            </a:r>
            <a:r>
              <a:rPr lang="en-US" baseline="0" dirty="0">
                <a:solidFill>
                  <a:srgbClr val="583F34"/>
                </a:solidFill>
                <a:latin typeface="Arial" panose="020B0604020202020204" pitchFamily="34" charset="0"/>
                <a:cs typeface="Arial" panose="020B0604020202020204" pitchFamily="34" charset="0"/>
              </a:rPr>
              <a:t> different molecules. </a:t>
            </a:r>
            <a:r>
              <a:rPr lang="en-US" dirty="0">
                <a:solidFill>
                  <a:srgbClr val="583F34"/>
                </a:solidFill>
                <a:latin typeface="Arial" panose="020B0604020202020204" pitchFamily="34" charset="0"/>
                <a:cs typeface="Arial" panose="020B0604020202020204" pitchFamily="34" charset="0"/>
              </a:rPr>
              <a:t>Matter transformation involves the same atoms assembled in different molecular configurations.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122</a:t>
            </a:fld>
            <a:endParaRPr lang="en-US"/>
          </a:p>
        </p:txBody>
      </p:sp>
    </p:spTree>
    <p:extLst>
      <p:ext uri="{BB962C8B-B14F-4D97-AF65-F5344CB8AC3E}">
        <p14:creationId xmlns:p14="http://schemas.microsoft.com/office/powerpoint/2010/main" val="137353545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This</a:t>
            </a:r>
            <a:r>
              <a:rPr lang="en-US" baseline="0" dirty="0">
                <a:solidFill>
                  <a:srgbClr val="583F34"/>
                </a:solidFill>
                <a:latin typeface="Arial" panose="020B0604020202020204" pitchFamily="34" charset="0"/>
                <a:cs typeface="Arial" panose="020B0604020202020204" pitchFamily="34" charset="0"/>
              </a:rPr>
              <a:t> slide contains the doodle prompts that follow on the testing and work with the chemical equation you have just completed. </a:t>
            </a:r>
            <a:endParaRPr lang="en-US" dirty="0">
              <a:solidFill>
                <a:srgbClr val="583F34"/>
              </a:solidFill>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123</a:t>
            </a:fld>
            <a:endParaRPr lang="en-US"/>
          </a:p>
        </p:txBody>
      </p:sp>
    </p:spTree>
    <p:extLst>
      <p:ext uri="{BB962C8B-B14F-4D97-AF65-F5344CB8AC3E}">
        <p14:creationId xmlns:p14="http://schemas.microsoft.com/office/powerpoint/2010/main" val="1694211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a:t>Keep it brief. Just a little story telling to prime students for thinking about the challenges of moving onto land.</a:t>
            </a:r>
          </a:p>
          <a:p>
            <a:r>
              <a:rPr lang="en-US" dirty="0"/>
              <a:t>Turns out that moving onto land is a process,</a:t>
            </a:r>
            <a:r>
              <a:rPr lang="en-US" baseline="0" dirty="0"/>
              <a:t> and that organisms in the seas needed to adapt to terrestrial environments and a number of new challenges it presented. </a:t>
            </a:r>
            <a:r>
              <a:rPr lang="en-US" dirty="0"/>
              <a:t>This slide is just a</a:t>
            </a:r>
            <a:r>
              <a:rPr lang="en-US" baseline="0" dirty="0"/>
              <a:t> quick orientation to a couple of key moments in the invasion of land so that kids have some context. If your kids came up with the “moving from wet to dry” challenge of moving onto land, showing them how primitive liverworts started to deal with desiccation directly addresses their thinking. </a:t>
            </a:r>
            <a:r>
              <a:rPr lang="en-US" dirty="0"/>
              <a:t>Desiccation tolerant R. </a:t>
            </a:r>
            <a:r>
              <a:rPr lang="en-US" dirty="0" err="1"/>
              <a:t>fluitans</a:t>
            </a:r>
            <a:r>
              <a:rPr lang="en-US" dirty="0"/>
              <a:t> (a</a:t>
            </a:r>
            <a:r>
              <a:rPr lang="en-US" baseline="0" dirty="0"/>
              <a:t> modern-day liverwort) </a:t>
            </a:r>
            <a:r>
              <a:rPr lang="en-US" dirty="0"/>
              <a:t>parallels how some think that freshwater algae and liverworts became desiccation tolerant over time… and eventually led</a:t>
            </a:r>
            <a:r>
              <a:rPr lang="en-US" baseline="0" dirty="0"/>
              <a:t> to the lineages of land plants. </a:t>
            </a:r>
          </a:p>
          <a:p>
            <a:r>
              <a:rPr lang="en-US" baseline="0" dirty="0"/>
              <a:t>With regard to animals, it perhaps makes sense that the first to invade land were the arthropods: an exoskeleton can provide protection from water and salt loss, can keep gills hydrated (inside pockets in the exoskeleton) and provide support in a less dense fluid (the atmosphere) where gravity becomes a challenge.</a:t>
            </a:r>
          </a:p>
          <a:p>
            <a:endParaRPr lang="en-US" dirty="0"/>
          </a:p>
          <a:p>
            <a:r>
              <a:rPr lang="en-US" dirty="0"/>
              <a:t>SOURCES:</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More information</a:t>
            </a:r>
            <a:r>
              <a:rPr lang="en-US" baseline="0" dirty="0">
                <a:latin typeface="Arial"/>
                <a:ea typeface="Arial"/>
                <a:cs typeface="Arial"/>
                <a:sym typeface="Arial"/>
              </a:rPr>
              <a:t> about key moments in evolutionary history can be found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https://sites.google.com/site/paleoplant/short-course/session1?authuser=0</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https://docs.google.com/presentation/d/1qBITTNlkBT4Zu7yBKLjU_ZlSOzsjx4EH/edit#slide=id.p24</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https://www.bbg.org/news/great_moments_in_plant_evolution_plants_invade_the_land</a:t>
            </a:r>
          </a:p>
          <a:p>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rPr>
              <a:t>Plants Invade Land</a:t>
            </a:r>
          </a:p>
          <a:p>
            <a:r>
              <a:rPr lang="en-US" sz="1200" b="0" i="0" kern="1200" dirty="0">
                <a:solidFill>
                  <a:schemeClr val="tx1"/>
                </a:solidFill>
                <a:effectLst/>
                <a:latin typeface="+mn-lt"/>
                <a:ea typeface="+mn-ea"/>
                <a:cs typeface="+mn-cs"/>
              </a:rPr>
              <a:t>Image: Modification of Wikimedia Commons Photo of Death Valley's </a:t>
            </a:r>
            <a:r>
              <a:rPr lang="en-US" sz="1200" b="0" i="0" kern="1200" dirty="0" err="1">
                <a:solidFill>
                  <a:schemeClr val="tx1"/>
                </a:solidFill>
                <a:effectLst/>
                <a:latin typeface="+mn-lt"/>
                <a:ea typeface="+mn-ea"/>
                <a:cs typeface="+mn-cs"/>
              </a:rPr>
              <a:t>Badwater</a:t>
            </a:r>
            <a:r>
              <a:rPr lang="en-US" sz="1200" b="0" i="0" kern="1200" dirty="0">
                <a:solidFill>
                  <a:schemeClr val="tx1"/>
                </a:solidFill>
                <a:effectLst/>
                <a:latin typeface="+mn-lt"/>
                <a:ea typeface="+mn-ea"/>
                <a:cs typeface="+mn-cs"/>
              </a:rPr>
              <a:t> Basin by </a:t>
            </a:r>
            <a:r>
              <a:rPr lang="en-US" sz="1200" b="0" i="0" kern="1200" dirty="0" err="1">
                <a:solidFill>
                  <a:schemeClr val="tx1"/>
                </a:solidFill>
                <a:effectLst/>
                <a:latin typeface="+mn-lt"/>
                <a:ea typeface="+mn-ea"/>
                <a:cs typeface="+mn-cs"/>
              </a:rPr>
              <a:t>Tahoenathan</a:t>
            </a:r>
            <a:r>
              <a:rPr lang="en-US" sz="1200" b="0" i="0" kern="1200" dirty="0">
                <a:solidFill>
                  <a:schemeClr val="tx1"/>
                </a:solidFill>
                <a:effectLst/>
                <a:latin typeface="+mn-lt"/>
                <a:ea typeface="+mn-ea"/>
                <a:cs typeface="+mn-cs"/>
              </a:rPr>
              <a:t>.</a:t>
            </a:r>
            <a:endParaRPr lang="en-US" dirty="0"/>
          </a:p>
          <a:p>
            <a:r>
              <a:rPr lang="en-US" dirty="0"/>
              <a:t>URL: https://commons.wikimedia.org/wiki/File:Ordovician_Land_Scene.jpg</a:t>
            </a:r>
          </a:p>
          <a:p>
            <a:r>
              <a:rPr lang="en-US" dirty="0"/>
              <a:t>Attribution: </a:t>
            </a:r>
            <a:r>
              <a:rPr lang="en-US" dirty="0" err="1"/>
              <a:t>JoseBonner</a:t>
            </a:r>
            <a:r>
              <a:rPr lang="en-US" dirty="0"/>
              <a:t>, CC BY-SA 3.0 &lt;https://creativecommons.org/licenses/by-sa/3.0&gt;, via Wikimedia Commons</a:t>
            </a:r>
          </a:p>
          <a:p>
            <a:endParaRPr lang="en-US" dirty="0"/>
          </a:p>
          <a:p>
            <a:r>
              <a:rPr lang="en-US" dirty="0"/>
              <a:t>Image: Wet Image of </a:t>
            </a:r>
            <a:r>
              <a:rPr lang="en-US" dirty="0" err="1"/>
              <a:t>Riccia</a:t>
            </a:r>
            <a:r>
              <a:rPr lang="en-US" dirty="0"/>
              <a:t> </a:t>
            </a:r>
            <a:r>
              <a:rPr lang="en-US" dirty="0" err="1"/>
              <a:t>fluitans</a:t>
            </a:r>
            <a:endParaRPr lang="en-US" dirty="0"/>
          </a:p>
          <a:p>
            <a:r>
              <a:rPr lang="en-US" dirty="0"/>
              <a:t>URL: https://commons.wikimedia.org/wiki/File:RicciaFluitans2.jpg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a:t>
            </a:r>
            <a:r>
              <a:rPr lang="en-US" baseline="0" dirty="0"/>
              <a:t> </a:t>
            </a:r>
            <a:r>
              <a:rPr lang="en-US" sz="1200" b="0" i="0" kern="1200" dirty="0">
                <a:solidFill>
                  <a:schemeClr val="tx1"/>
                </a:solidFill>
                <a:effectLst/>
                <a:latin typeface="+mn-lt"/>
                <a:ea typeface="+mn-ea"/>
                <a:cs typeface="+mn-cs"/>
              </a:rPr>
              <a:t>Lukas3~commonswiki,</a:t>
            </a:r>
            <a:r>
              <a:rPr lang="en-US" sz="1200" b="0" i="0" kern="1200" baseline="0" dirty="0">
                <a:solidFill>
                  <a:schemeClr val="tx1"/>
                </a:solidFill>
                <a:effectLst/>
                <a:latin typeface="+mn-lt"/>
                <a:ea typeface="+mn-ea"/>
                <a:cs typeface="+mn-cs"/>
              </a:rPr>
              <a:t> CC-BY-2.5 (https://commons.wikimedia.org/wiki/Category:CC-BY-2.5)</a:t>
            </a:r>
            <a:endParaRPr lang="en-US" dirty="0"/>
          </a:p>
          <a:p>
            <a:endParaRPr lang="en-US" dirty="0"/>
          </a:p>
          <a:p>
            <a:r>
              <a:rPr lang="en-US" dirty="0"/>
              <a:t>Image: </a:t>
            </a:r>
            <a:r>
              <a:rPr lang="en-US" sz="1200" b="0" i="0" kern="1200" dirty="0" err="1">
                <a:solidFill>
                  <a:schemeClr val="tx1"/>
                </a:solidFill>
                <a:effectLst/>
                <a:latin typeface="+mn-lt"/>
                <a:ea typeface="+mn-ea"/>
                <a:cs typeface="+mn-cs"/>
              </a:rPr>
              <a:t>soleil</a:t>
            </a:r>
            <a:r>
              <a:rPr lang="en-US" sz="1200" b="0" i="0" kern="1200" dirty="0">
                <a:solidFill>
                  <a:schemeClr val="tx1"/>
                </a:solidFill>
                <a:effectLst/>
                <a:latin typeface="+mn-lt"/>
                <a:ea typeface="+mn-ea"/>
                <a:cs typeface="+mn-cs"/>
              </a:rPr>
              <a:t> wiki [French]</a:t>
            </a:r>
            <a:endParaRPr lang="en-US" dirty="0"/>
          </a:p>
          <a:p>
            <a:r>
              <a:rPr lang="en-US" dirty="0"/>
              <a:t>URL: https://commons.wikimedia.org/wiki/File:Soleil_wiki.jpg</a:t>
            </a:r>
          </a:p>
          <a:p>
            <a:r>
              <a:rPr lang="en-US" dirty="0"/>
              <a:t>Attribution: Saint </a:t>
            </a:r>
            <a:r>
              <a:rPr lang="en-US" dirty="0" err="1"/>
              <a:t>Rémy</a:t>
            </a:r>
            <a:r>
              <a:rPr lang="en-US" dirty="0"/>
              <a:t> de Provence </a:t>
            </a:r>
            <a:r>
              <a:rPr lang="en-US" dirty="0" err="1"/>
              <a:t>Tourisme</a:t>
            </a:r>
            <a:r>
              <a:rPr lang="en-US" dirty="0"/>
              <a:t>, CC BY-SA 3.0 &lt;https://creativecommons.org/licenses/by-sa/3.0&gt;, via Wikimedia Commons</a:t>
            </a:r>
          </a:p>
          <a:p>
            <a:endParaRPr lang="en-US" dirty="0"/>
          </a:p>
          <a:p>
            <a:r>
              <a:rPr lang="en-US" sz="1200" b="0" i="0" kern="1200" dirty="0">
                <a:solidFill>
                  <a:schemeClr val="tx1"/>
                </a:solidFill>
                <a:effectLst/>
                <a:latin typeface="+mn-lt"/>
                <a:ea typeface="+mn-ea"/>
                <a:cs typeface="+mn-cs"/>
              </a:rPr>
              <a:t>Image: The (normally floating) liverwort species </a:t>
            </a:r>
            <a:r>
              <a:rPr lang="en-US" sz="1200" b="0" i="1" u="none" strike="noStrike" kern="1200" dirty="0" err="1">
                <a:solidFill>
                  <a:schemeClr val="tx1"/>
                </a:solidFill>
                <a:effectLst/>
                <a:latin typeface="+mn-lt"/>
                <a:ea typeface="+mn-ea"/>
                <a:cs typeface="+mn-cs"/>
              </a:rPr>
              <a:t>Riccia</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fluitans</a:t>
            </a:r>
            <a:r>
              <a:rPr lang="en-US" sz="1200" b="0" i="0" kern="1200" dirty="0">
                <a:solidFill>
                  <a:schemeClr val="tx1"/>
                </a:solidFill>
                <a:effectLst/>
                <a:latin typeface="+mn-lt"/>
                <a:ea typeface="+mn-ea"/>
                <a:cs typeface="+mn-cs"/>
              </a:rPr>
              <a:t> with a terrestrial form/stage growing on wet sand.</a:t>
            </a:r>
          </a:p>
          <a:p>
            <a:r>
              <a:rPr lang="en-US" dirty="0"/>
              <a:t>URL: https://commons.wikimedia.org/wiki/File:RicciaFluitansLand.jpg</a:t>
            </a:r>
          </a:p>
          <a:p>
            <a:r>
              <a:rPr lang="en-US" dirty="0"/>
              <a:t>Attribution: Christian Fischer, CC BY-SA 3.0 &lt;https://creativecommons.org/licenses/by-sa/3.0&gt;, via Wikimedia Commons</a:t>
            </a:r>
          </a:p>
          <a:p>
            <a:endParaRPr lang="en-US" dirty="0"/>
          </a:p>
          <a:p>
            <a:r>
              <a:rPr lang="en-US" u="sng" dirty="0"/>
              <a:t>Millipede-like </a:t>
            </a:r>
            <a:r>
              <a:rPr lang="en-US" u="sng" dirty="0" err="1"/>
              <a:t>Kampecaris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For more information on K. </a:t>
            </a:r>
            <a:r>
              <a:rPr lang="en-US" dirty="0" err="1"/>
              <a:t>forfarensis</a:t>
            </a:r>
            <a:r>
              <a:rPr lang="en-US" dirty="0"/>
              <a:t> and the</a:t>
            </a:r>
            <a:r>
              <a:rPr lang="en-US" baseline="0" dirty="0"/>
              <a:t> story of animals inhabiting land, please see - </a:t>
            </a:r>
            <a:r>
              <a:rPr lang="en-US" dirty="0"/>
              <a:t>https://www.sciencealert.com/this-425-million-year-old-fossil-is-the-world-s-oldest-known-bug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a:t>
            </a:r>
            <a:r>
              <a:rPr lang="en-US" sz="1200" b="0" i="1" kern="1200" dirty="0" err="1">
                <a:solidFill>
                  <a:schemeClr val="tx1"/>
                </a:solidFill>
                <a:effectLst/>
                <a:latin typeface="+mn-lt"/>
                <a:ea typeface="+mn-ea"/>
                <a:cs typeface="+mn-cs"/>
              </a:rPr>
              <a:t>Kampecaris</a:t>
            </a:r>
            <a:r>
              <a:rPr lang="en-US" sz="1200" b="0" i="1" kern="1200" dirty="0">
                <a:solidFill>
                  <a:schemeClr val="tx1"/>
                </a:solidFill>
                <a:effectLst/>
                <a:latin typeface="+mn-lt"/>
                <a:ea typeface="+mn-ea"/>
                <a:cs typeface="+mn-cs"/>
              </a:rPr>
              <a:t> </a:t>
            </a:r>
            <a:r>
              <a:rPr lang="en-US" sz="1200" b="0" i="1" kern="1200" dirty="0" err="1">
                <a:solidFill>
                  <a:schemeClr val="tx1"/>
                </a:solidFill>
                <a:effectLst/>
                <a:latin typeface="+mn-lt"/>
                <a:ea typeface="+mn-ea"/>
                <a:cs typeface="+mn-cs"/>
              </a:rPr>
              <a:t>forfarensis</a:t>
            </a:r>
            <a:r>
              <a:rPr lang="en-US" sz="1200" b="0" i="0" kern="1200" dirty="0">
                <a:solidFill>
                  <a:schemeClr val="tx1"/>
                </a:solidFill>
                <a:effectLst/>
                <a:latin typeface="+mn-lt"/>
                <a:ea typeface="+mn-ea"/>
                <a:cs typeface="+mn-cs"/>
              </a:rPr>
              <a:t>. From Turin Hill, Forfarshire. Specimen belonging to C. W. Peach.</a:t>
            </a:r>
          </a:p>
          <a:p>
            <a:r>
              <a:rPr lang="en-US" dirty="0"/>
              <a:t>URL: https://</a:t>
            </a:r>
            <a:r>
              <a:rPr lang="en-US" dirty="0" err="1"/>
              <a:t>upload.wikimedia.org</a:t>
            </a:r>
            <a:r>
              <a:rPr lang="en-US" dirty="0"/>
              <a:t>/</a:t>
            </a:r>
            <a:r>
              <a:rPr lang="en-US" dirty="0" err="1"/>
              <a:t>wikipedia</a:t>
            </a:r>
            <a:r>
              <a:rPr lang="en-US" dirty="0"/>
              <a:t>/commons/b/</a:t>
            </a:r>
            <a:r>
              <a:rPr lang="en-US" dirty="0" err="1"/>
              <a:t>bc</a:t>
            </a:r>
            <a:r>
              <a:rPr lang="en-US" dirty="0"/>
              <a:t>/Kampecaris_forfarensis%2C_Peach%2C_1882_01.jpg</a:t>
            </a:r>
          </a:p>
          <a:p>
            <a:r>
              <a:rPr lang="en-US" dirty="0"/>
              <a:t>Attribution: B. N. Peach, Public domain, via Wikimedia Commonsnsis,_Peach,_1882_01.jpg</a:t>
            </a:r>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a:p>
        </p:txBody>
      </p:sp>
    </p:spTree>
    <p:extLst>
      <p:ext uri="{BB962C8B-B14F-4D97-AF65-F5344CB8AC3E}">
        <p14:creationId xmlns:p14="http://schemas.microsoft.com/office/powerpoint/2010/main" val="188485022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We do a little vocabulary</a:t>
            </a:r>
            <a:r>
              <a:rPr lang="en-US" baseline="0" dirty="0">
                <a:solidFill>
                  <a:srgbClr val="583F34"/>
                </a:solidFill>
                <a:latin typeface="Arial" panose="020B0604020202020204" pitchFamily="34" charset="0"/>
                <a:cs typeface="Arial" panose="020B0604020202020204" pitchFamily="34" charset="0"/>
              </a:rPr>
              <a:t> building here. We want to relate burning to the idea of a chemical reaction. We’ve been using this word “reaction” or even “chemical reaction” in class, but what does it mean?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solidFill>
                <a:srgbClr val="583F34"/>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solidFill>
                  <a:srgbClr val="583F34"/>
                </a:solidFill>
                <a:latin typeface="Arial" panose="020B0604020202020204" pitchFamily="34" charset="0"/>
                <a:cs typeface="Arial" panose="020B0604020202020204" pitchFamily="34" charset="0"/>
              </a:rPr>
              <a:t>Interestingly, “reaction” implies that one substance interacts with another. In our most recent examination of a chemical reaction, ethanol reacted with oxygen. You can tell students that burning is a type of chemical reaction where a carbon source (something that has Cs) reacts with oxygen in the air to produce different molecules. They should know that the products of the reactions are carbon dioxide and water from our reasoning around tracking matter. If they don’t, do NOT give the answer to them here.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solidFill>
                <a:srgbClr val="583F34"/>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solidFill>
                  <a:srgbClr val="583F34"/>
                </a:solidFill>
                <a:latin typeface="Arial" panose="020B0604020202020204" pitchFamily="34" charset="0"/>
                <a:cs typeface="Arial" panose="020B0604020202020204" pitchFamily="34" charset="0"/>
              </a:rPr>
              <a:t>Be sure to have students record the definitions (as decided by you and the class) on their doodle sheet before you move 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solidFill>
                <a:srgbClr val="583F34"/>
              </a:solidFill>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124</a:t>
            </a:fld>
            <a:endParaRPr lang="en-US"/>
          </a:p>
        </p:txBody>
      </p:sp>
    </p:spTree>
    <p:extLst>
      <p:ext uri="{BB962C8B-B14F-4D97-AF65-F5344CB8AC3E}">
        <p14:creationId xmlns:p14="http://schemas.microsoft.com/office/powerpoint/2010/main" val="162624583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583F34"/>
                </a:solidFill>
                <a:latin typeface="Arial" panose="020B0604020202020204" pitchFamily="34" charset="0"/>
                <a:cs typeface="Arial" panose="020B0604020202020204" pitchFamily="34" charset="0"/>
              </a:rPr>
              <a:t>OK, but we still have</a:t>
            </a:r>
            <a:r>
              <a:rPr lang="en-US" baseline="0" dirty="0">
                <a:solidFill>
                  <a:srgbClr val="583F34"/>
                </a:solidFill>
                <a:latin typeface="Arial" panose="020B0604020202020204" pitchFamily="34" charset="0"/>
                <a:cs typeface="Arial" panose="020B0604020202020204" pitchFamily="34" charset="0"/>
              </a:rPr>
              <a:t> a Big Question. This launches us into the investigation of energy in the ethanol reaction. Finally. </a:t>
            </a:r>
            <a:r>
              <a:rPr lang="en-US" baseline="0" dirty="0">
                <a:solidFill>
                  <a:srgbClr val="583F34"/>
                </a:solidFill>
                <a:latin typeface="Arial" panose="020B0604020202020204" pitchFamily="34" charset="0"/>
                <a:cs typeface="Arial" panose="020B0604020202020204" pitchFamily="34" charset="0"/>
                <a:sym typeface="Wingdings" panose="05000000000000000000" pitchFamily="2" charset="2"/>
              </a:rPr>
              <a:t></a:t>
            </a:r>
            <a:endParaRPr lang="en-US" dirty="0">
              <a:solidFill>
                <a:srgbClr val="583F34"/>
              </a:solidFill>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DA5B00AD-2795-1C4C-A230-200CE387B9D2}" type="slidenum">
              <a:rPr lang="en-US" smtClean="0"/>
              <a:t>125</a:t>
            </a:fld>
            <a:endParaRPr lang="en-US"/>
          </a:p>
        </p:txBody>
      </p:sp>
    </p:spTree>
    <p:extLst>
      <p:ext uri="{BB962C8B-B14F-4D97-AF65-F5344CB8AC3E}">
        <p14:creationId xmlns:p14="http://schemas.microsoft.com/office/powerpoint/2010/main" val="20859324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126</a:t>
            </a:fld>
            <a:endParaRPr lang="en-US"/>
          </a:p>
        </p:txBody>
      </p:sp>
    </p:spTree>
    <p:extLst>
      <p:ext uri="{BB962C8B-B14F-4D97-AF65-F5344CB8AC3E}">
        <p14:creationId xmlns:p14="http://schemas.microsoft.com/office/powerpoint/2010/main" val="30164076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127</a:t>
            </a:fld>
            <a:endParaRPr lang="en-US"/>
          </a:p>
        </p:txBody>
      </p:sp>
    </p:spTree>
    <p:extLst>
      <p:ext uri="{BB962C8B-B14F-4D97-AF65-F5344CB8AC3E}">
        <p14:creationId xmlns:p14="http://schemas.microsoft.com/office/powerpoint/2010/main" val="159652502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Ask</a:t>
            </a:r>
            <a:r>
              <a:rPr lang="en-US" baseline="0" dirty="0"/>
              <a:t> students, “OK, so what again are we really trying to figure out?”</a:t>
            </a:r>
          </a:p>
          <a:p>
            <a:r>
              <a:rPr lang="en-US" baseline="0" dirty="0"/>
              <a:t>Draw their attention to the posted driving question, “How do we get matter and energy from food?” Let’s talk about the energy part…</a:t>
            </a:r>
          </a:p>
          <a:p>
            <a:r>
              <a:rPr lang="en-US" baseline="0" dirty="0"/>
              <a:t>What evidence do we have energy was involved in this chemical reaction? What observations did we make that seem to tell us there’s energy? Light, heat, movement of the flame. Maybe other ideas. </a:t>
            </a:r>
          </a:p>
          <a:p>
            <a:r>
              <a:rPr lang="en-US" dirty="0"/>
              <a:t>In</a:t>
            </a:r>
            <a:r>
              <a:rPr lang="en-US" baseline="0" dirty="0"/>
              <a:t> the ethanol reaction, d</a:t>
            </a:r>
            <a:r>
              <a:rPr lang="en-US" dirty="0"/>
              <a:t>id we just create the energy? No, it must have been present somewhere…</a:t>
            </a:r>
          </a:p>
          <a:p>
            <a:endParaRPr lang="en-US" dirty="0"/>
          </a:p>
          <a:p>
            <a:r>
              <a:rPr lang="en-US" sz="1200" kern="1200" dirty="0">
                <a:solidFill>
                  <a:schemeClr val="tx1"/>
                </a:solidFill>
                <a:effectLst/>
                <a:latin typeface="+mn-lt"/>
                <a:ea typeface="+mn-ea"/>
                <a:cs typeface="+mn-cs"/>
              </a:rPr>
              <a:t>Here you can go back to this notion of ethanol as being a fuel.  What does that mean?  We get energy from them.  How do we know that the ethanol had energy?  We saw that light and heat were produced from igniting it.  From here, you can ask the kids to think about where these types of energy came from.  Did the flame from the match simply transfer to the ethanol?  Can we just create the light and heat energy?  If not, where was the energy before it showed up as heat and light?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You can talk about that energy is transformed from one form to another: chemical → light + heat.  We can’t just create energy.  Be sure to draw</a:t>
            </a:r>
            <a:r>
              <a:rPr lang="en-US" sz="1200" kern="1200" baseline="0" dirty="0">
                <a:solidFill>
                  <a:schemeClr val="tx1"/>
                </a:solidFill>
                <a:effectLst/>
                <a:latin typeface="+mn-lt"/>
                <a:ea typeface="+mn-ea"/>
                <a:cs typeface="+mn-cs"/>
              </a:rPr>
              <a:t> on ideas about conservation of energy that you established in Learning Segment 3. </a:t>
            </a:r>
            <a:endParaRPr lang="en-US" dirty="0">
              <a:effectLst/>
            </a:endParaRPr>
          </a:p>
          <a:p>
            <a:endParaRPr lang="en-US" dirty="0"/>
          </a:p>
          <a:p>
            <a:endParaRPr lang="en-US" dirty="0"/>
          </a:p>
          <a:p>
            <a:r>
              <a:rPr lang="en-US" dirty="0"/>
              <a:t>If</a:t>
            </a:r>
            <a:r>
              <a:rPr lang="en-US" baseline="0" dirty="0"/>
              <a:t> the reactants have a lot of energy, what about the products?</a:t>
            </a:r>
          </a:p>
          <a:p>
            <a:endParaRPr lang="en-US" baseline="0" dirty="0"/>
          </a:p>
          <a:p>
            <a:endParaRPr lang="en-US" baseline="0" dirty="0"/>
          </a:p>
          <a:p>
            <a:r>
              <a:rPr lang="en-US" baseline="0" dirty="0"/>
              <a:t>SOURCES: </a:t>
            </a:r>
          </a:p>
          <a:p>
            <a:r>
              <a:rPr lang="en-US" baseline="0" dirty="0"/>
              <a:t>Photo taken by the MBER-bio team </a:t>
            </a:r>
          </a:p>
        </p:txBody>
      </p:sp>
      <p:sp>
        <p:nvSpPr>
          <p:cNvPr id="4" name="Slide Number Placeholder 3"/>
          <p:cNvSpPr>
            <a:spLocks noGrp="1"/>
          </p:cNvSpPr>
          <p:nvPr>
            <p:ph type="sldNum" sz="quarter" idx="10"/>
          </p:nvPr>
        </p:nvSpPr>
        <p:spPr/>
        <p:txBody>
          <a:bodyPr/>
          <a:lstStyle/>
          <a:p>
            <a:fld id="{DA5B00AD-2795-1C4C-A230-200CE387B9D2}" type="slidenum">
              <a:rPr lang="en-US" smtClean="0"/>
              <a:t>129</a:t>
            </a:fld>
            <a:endParaRPr lang="en-US"/>
          </a:p>
        </p:txBody>
      </p:sp>
    </p:spTree>
    <p:extLst>
      <p:ext uri="{BB962C8B-B14F-4D97-AF65-F5344CB8AC3E}">
        <p14:creationId xmlns:p14="http://schemas.microsoft.com/office/powerpoint/2010/main" val="265146500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Do the demo again and ask</a:t>
            </a:r>
            <a:r>
              <a:rPr lang="en-US" baseline="0" dirty="0"/>
              <a:t> students to really attend to the energy in the system. </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130</a:t>
            </a:fld>
            <a:endParaRPr lang="en-US"/>
          </a:p>
        </p:txBody>
      </p:sp>
    </p:spTree>
    <p:extLst>
      <p:ext uri="{BB962C8B-B14F-4D97-AF65-F5344CB8AC3E}">
        <p14:creationId xmlns:p14="http://schemas.microsoft.com/office/powerpoint/2010/main" val="49888346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 </a:t>
            </a:r>
          </a:p>
          <a:p>
            <a:r>
              <a:rPr lang="en-US" baseline="0" dirty="0"/>
              <a:t>Do the demo again. Please follow safety protocols!</a:t>
            </a:r>
          </a:p>
          <a:p>
            <a:endParaRPr lang="en-US" baseline="0" dirty="0"/>
          </a:p>
          <a:p>
            <a:r>
              <a:rPr lang="en-US" baseline="0" dirty="0" smtClean="0"/>
              <a:t>SOURCES:</a:t>
            </a:r>
          </a:p>
          <a:p>
            <a:r>
              <a:rPr lang="en-US" baseline="0" dirty="0" smtClean="0"/>
              <a:t>From the National Science Teaching Association</a:t>
            </a:r>
          </a:p>
          <a:p>
            <a:r>
              <a:rPr lang="en-US" baseline="0" dirty="0" smtClean="0"/>
              <a:t>https://www.nsta.org/safer-handling-alcohol-laboratory</a:t>
            </a:r>
          </a:p>
          <a:p>
            <a:endParaRPr lang="en-US" baseline="0" dirty="0"/>
          </a:p>
          <a:p>
            <a:r>
              <a:rPr lang="en-US" baseline="0" dirty="0"/>
              <a:t>Image: petri-dish-glass-science-agar-agar</a:t>
            </a:r>
          </a:p>
          <a:p>
            <a:r>
              <a:rPr lang="en-US" baseline="0" dirty="0"/>
              <a:t>URL: https://pixabay.com/en/petri-dish-glass-science-agar-agar-149007/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a:t>
            </a:r>
            <a:r>
              <a:rPr lang="en-US" dirty="0"/>
              <a:t>No attribution. Images and videos on </a:t>
            </a:r>
            <a:r>
              <a:rPr lang="en-US" dirty="0" err="1"/>
              <a:t>Pixabay</a:t>
            </a:r>
            <a:r>
              <a:rPr lang="en-US" dirty="0"/>
              <a:t> are released under Creative Commons CC0 (https://creativecommons.org/publicdomain/zero/1.0/deed.en)</a:t>
            </a:r>
          </a:p>
          <a:p>
            <a:endParaRPr lang="en-US" baseline="0" dirty="0"/>
          </a:p>
          <a:p>
            <a:r>
              <a:rPr lang="en-US" dirty="0"/>
              <a:t>Image: fire-flame-red-heat-hot</a:t>
            </a:r>
          </a:p>
          <a:p>
            <a:r>
              <a:rPr lang="en-US" dirty="0"/>
              <a:t>URL: https://pixabay.com/en/fire-flame-red-heat-hot-305227/</a:t>
            </a:r>
          </a:p>
          <a:p>
            <a:r>
              <a:rPr lang="en-US" baseline="0" dirty="0"/>
              <a:t>Attribution: </a:t>
            </a:r>
            <a:r>
              <a:rPr lang="en-US" dirty="0"/>
              <a:t>No attribution. Images and videos on </a:t>
            </a:r>
            <a:r>
              <a:rPr lang="en-US" dirty="0" err="1"/>
              <a:t>Pixabay</a:t>
            </a:r>
            <a:r>
              <a:rPr lang="en-US" dirty="0"/>
              <a:t> are released under Creative Commons CC0 (https://creativecommons.org/publicdomain/zero/1.0/deed.en)</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131</a:t>
            </a:fld>
            <a:endParaRPr lang="en-US"/>
          </a:p>
        </p:txBody>
      </p:sp>
    </p:spTree>
    <p:extLst>
      <p:ext uri="{BB962C8B-B14F-4D97-AF65-F5344CB8AC3E}">
        <p14:creationId xmlns:p14="http://schemas.microsoft.com/office/powerpoint/2010/main" val="385848560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Pause at the question. Where is the energy before</a:t>
            </a:r>
            <a:r>
              <a:rPr lang="en-US" baseline="0" dirty="0"/>
              <a:t> the reaction happens? Get some ideas from students. They might say i</a:t>
            </a:r>
            <a:r>
              <a:rPr lang="en-US" dirty="0"/>
              <a:t>t was in</a:t>
            </a:r>
            <a:r>
              <a:rPr lang="en-US" baseline="0" dirty="0"/>
              <a:t> the match. They might say it was in the air nearby. Some might say it was in the ethanol.</a:t>
            </a:r>
          </a:p>
          <a:p>
            <a:endParaRPr lang="en-US" baseline="0" dirty="0"/>
          </a:p>
          <a:p>
            <a:r>
              <a:rPr lang="en-US" baseline="0" dirty="0"/>
              <a:t>Then reveal the next point in the animation. We’ve already said there is energy IN food. So if there is energy IN the thing we are starting with, how does that become the energy we see?</a:t>
            </a:r>
          </a:p>
          <a:p>
            <a:r>
              <a:rPr lang="en-US" baseline="0" dirty="0"/>
              <a:t>Is what we’re seeing with ethanol really how gasoline works? Is it how food works?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132</a:t>
            </a:fld>
            <a:endParaRPr lang="en-US"/>
          </a:p>
        </p:txBody>
      </p:sp>
    </p:spTree>
    <p:extLst>
      <p:ext uri="{BB962C8B-B14F-4D97-AF65-F5344CB8AC3E}">
        <p14:creationId xmlns:p14="http://schemas.microsoft.com/office/powerpoint/2010/main" val="28297514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bowling ball animation</a:t>
            </a:r>
            <a:r>
              <a:rPr lang="en-US" baseline="0" dirty="0"/>
              <a:t> or another analogy to help kids make sense of potential energy. They only have to go far enough to understand that energy transforms from one “kind” to another. They don’t have to understand the relationship between the potential energy and gravity here. They’ll intuit that. The basic idea they get from this is that you can’t see energy in the ball when it is at rest at the top of the hill and you can’t see it when the ball is at rest at the bottom of the hill. But you CAN see plenty of energy in action as the ball rolls down the hill. This is ANALAGOUS (not equivalent) to what we see happening with energy in chemical reactions.</a:t>
            </a:r>
          </a:p>
          <a:p>
            <a:endParaRPr lang="en-US" baseline="0" dirty="0"/>
          </a:p>
          <a:p>
            <a:r>
              <a:rPr lang="en-US" baseline="0" dirty="0"/>
              <a:t>SOURCES:</a:t>
            </a:r>
          </a:p>
          <a:p>
            <a:r>
              <a:rPr lang="en-US" dirty="0"/>
              <a:t>Image: Illustration of a blue bowling ball</a:t>
            </a:r>
          </a:p>
          <a:p>
            <a:r>
              <a:rPr lang="en-US" dirty="0"/>
              <a:t>URL: http://www.freestockphotos.biz/stockphoto/15223</a:t>
            </a:r>
          </a:p>
          <a:p>
            <a:r>
              <a:rPr lang="en-US" dirty="0"/>
              <a:t>Attribution: By </a:t>
            </a:r>
            <a:r>
              <a:rPr lang="en-US" dirty="0" err="1"/>
              <a:t>shokunin</a:t>
            </a:r>
            <a:r>
              <a:rPr lang="en-US" dirty="0"/>
              <a:t> acquired from OCAL (Website), Public Domain CC0 (https://creativecommons.org/publicdomain/zero/1.0/)</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133</a:t>
            </a:fld>
            <a:endParaRPr lang="en-US"/>
          </a:p>
        </p:txBody>
      </p:sp>
    </p:spTree>
    <p:extLst>
      <p:ext uri="{BB962C8B-B14F-4D97-AF65-F5344CB8AC3E}">
        <p14:creationId xmlns:p14="http://schemas.microsoft.com/office/powerpoint/2010/main" val="381298968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bowling ball animation</a:t>
            </a:r>
            <a:r>
              <a:rPr lang="en-US" baseline="0" dirty="0"/>
              <a:t> or another analogy to help kids make sense of potential energy. They only have to go far enough to understand that energy transforms from one “kind” to another. They don’t have to understand the relationship between the potential energy and gravity here. They’ll intuit that. The basic idea they get from this is that you can’t see energy in the ball when it is at rest at the top of the hill and you can’t see it when the ball is at rest at the bottom of the hill. But you CAN see plenty of energy in action as the ball rolls down the hill. This is ANALAGOUS (not equivalent) to what we see happening with energy in chemical reactions.</a:t>
            </a:r>
          </a:p>
          <a:p>
            <a:endParaRPr lang="en-US" baseline="0" dirty="0"/>
          </a:p>
          <a:p>
            <a:r>
              <a:rPr lang="en-US" baseline="0" dirty="0"/>
              <a:t>SOURCES:</a:t>
            </a:r>
          </a:p>
          <a:p>
            <a:r>
              <a:rPr lang="en-US" dirty="0"/>
              <a:t>Image: Illustration of a blue bowling ball</a:t>
            </a:r>
          </a:p>
          <a:p>
            <a:r>
              <a:rPr lang="en-US" dirty="0"/>
              <a:t>URL: http://www.freestockphotos.biz/stockphoto/15223</a:t>
            </a:r>
          </a:p>
          <a:p>
            <a:r>
              <a:rPr lang="en-US" dirty="0"/>
              <a:t>Attribution: By </a:t>
            </a:r>
            <a:r>
              <a:rPr lang="en-US" dirty="0" err="1"/>
              <a:t>shokunin</a:t>
            </a:r>
            <a:r>
              <a:rPr lang="en-US" dirty="0"/>
              <a:t> acquired from OCAL (Website), Public Domain CC0 (https://creativecommons.org/publicdomain/zero/1.0/)</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134</a:t>
            </a:fld>
            <a:endParaRPr lang="en-US"/>
          </a:p>
        </p:txBody>
      </p:sp>
    </p:spTree>
    <p:extLst>
      <p:ext uri="{BB962C8B-B14F-4D97-AF65-F5344CB8AC3E}">
        <p14:creationId xmlns:p14="http://schemas.microsoft.com/office/powerpoint/2010/main" val="1126600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algn="l"/>
            <a:r>
              <a:rPr lang="en-US" b="1" baseline="0" dirty="0"/>
              <a:t>Have kids brainstorm some ideas on their doodle sheet and then have them share out some of the challenges they came up with.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(Before they share out, you can first send them into groups or pairs if you like. Just make it quick—like two minutes tops.) Record a few of their ideas on the board in a visible space. </a:t>
            </a:r>
            <a:r>
              <a:rPr lang="en-US" b="1" baseline="0" dirty="0"/>
              <a:t>Title the list “Challenges Life Faces”. </a:t>
            </a:r>
            <a:r>
              <a:rPr lang="en-US" baseline="0" dirty="0"/>
              <a:t>They might want to refer to the list during the poster-making activity later in this learning segment.</a:t>
            </a:r>
            <a:endParaRPr lang="en-US" b="1" baseline="0" dirty="0"/>
          </a:p>
          <a:p>
            <a:pPr algn="l"/>
            <a:endParaRPr lang="en-US" baseline="0" dirty="0"/>
          </a:p>
          <a:p>
            <a:pPr algn="l"/>
            <a:r>
              <a:rPr lang="en-US" i="1" baseline="0" dirty="0"/>
              <a:t>Some sample ideas: </a:t>
            </a:r>
            <a:r>
              <a:rPr lang="en-US" i="1" dirty="0"/>
              <a:t>avoiding predators,</a:t>
            </a:r>
            <a:r>
              <a:rPr lang="en-US" i="1" baseline="0" dirty="0"/>
              <a:t> </a:t>
            </a:r>
            <a:r>
              <a:rPr lang="en-US" i="1" dirty="0"/>
              <a:t>getting food,</a:t>
            </a:r>
            <a:r>
              <a:rPr lang="en-US" i="1" baseline="0" dirty="0"/>
              <a:t> </a:t>
            </a:r>
            <a:r>
              <a:rPr lang="en-US" i="1" dirty="0"/>
              <a:t>finding water,</a:t>
            </a:r>
            <a:r>
              <a:rPr lang="en-US" i="1" baseline="0" dirty="0"/>
              <a:t> </a:t>
            </a:r>
            <a:r>
              <a:rPr lang="en-US" i="1" dirty="0"/>
              <a:t>breathing air,</a:t>
            </a:r>
            <a:r>
              <a:rPr lang="en-US" i="1" baseline="0" dirty="0"/>
              <a:t> </a:t>
            </a:r>
            <a:r>
              <a:rPr lang="en-US" i="1" dirty="0"/>
              <a:t>shelter,</a:t>
            </a:r>
            <a:r>
              <a:rPr lang="en-US" i="1" baseline="0" dirty="0"/>
              <a:t> </a:t>
            </a:r>
            <a:r>
              <a:rPr lang="en-US" i="1" dirty="0"/>
              <a:t>finding a mate.</a:t>
            </a:r>
          </a:p>
          <a:p>
            <a:endParaRPr lang="en-US" baseline="0" dirty="0"/>
          </a:p>
          <a:p>
            <a:r>
              <a:rPr lang="en-US" b="1" baseline="0" dirty="0"/>
              <a:t>In addition, this is a great opportunity to spark conversation by having the class refer back to their list/poster from Unity and Diversity—Characteristics common to all life. </a:t>
            </a:r>
            <a:r>
              <a:rPr lang="en-US" baseline="0" dirty="0"/>
              <a:t>See if this inspires any more conversation. After reminding them that this is their list of ideas, ask them if the list inspires them to add to the sheet about challenges.</a:t>
            </a:r>
          </a:p>
          <a:p>
            <a:endParaRPr lang="en-US" baseline="0" dirty="0"/>
          </a:p>
          <a:p>
            <a:r>
              <a:rPr lang="en-US" b="1" baseline="0" dirty="0"/>
              <a:t>Keep this poster visible for the class. They are going to use these ideas in the coming slides for their next small group activity!</a:t>
            </a:r>
          </a:p>
          <a:p>
            <a:endParaRPr lang="en-US" dirty="0"/>
          </a:p>
          <a:p>
            <a:endParaRPr lang="en-US" dirty="0"/>
          </a:p>
          <a:p>
            <a:r>
              <a:rPr lang="en-US" dirty="0"/>
              <a:t>SOURCES:</a:t>
            </a:r>
          </a:p>
          <a:p>
            <a:r>
              <a:rPr lang="en-US" sz="1200" b="0" i="0" kern="1200" dirty="0">
                <a:solidFill>
                  <a:schemeClr val="tx1"/>
                </a:solidFill>
                <a:effectLst/>
                <a:latin typeface="+mn-lt"/>
                <a:ea typeface="+mn-ea"/>
                <a:cs typeface="+mn-cs"/>
              </a:rPr>
              <a:t>Image: Artistic depiction of early Devonian land-flora.</a:t>
            </a:r>
          </a:p>
          <a:p>
            <a:r>
              <a:rPr lang="en-US" dirty="0"/>
              <a:t>URL: https://commons.wikimedia.org/wiki/File:Devonianscene-green.jpg</a:t>
            </a:r>
          </a:p>
          <a:p>
            <a:r>
              <a:rPr lang="en-US" dirty="0"/>
              <a:t>Attribution: Devonianscene.jpg: Eduard </a:t>
            </a:r>
            <a:r>
              <a:rPr lang="en-US" dirty="0" err="1"/>
              <a:t>Riou</a:t>
            </a:r>
            <a:r>
              <a:rPr lang="en-US" dirty="0"/>
              <a:t> (1838-1900) from The World Before the Deluge 1872, United States derivative work: </a:t>
            </a:r>
            <a:r>
              <a:rPr lang="en-US" dirty="0" err="1"/>
              <a:t>Rursus</a:t>
            </a:r>
            <a:r>
              <a:rPr lang="en-US" dirty="0"/>
              <a:t>, Public domain, via Wikimedia Commons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a:t>
            </a:fld>
            <a:endParaRPr lang="en-US"/>
          </a:p>
        </p:txBody>
      </p:sp>
    </p:spTree>
    <p:extLst>
      <p:ext uri="{BB962C8B-B14F-4D97-AF65-F5344CB8AC3E}">
        <p14:creationId xmlns:p14="http://schemas.microsoft.com/office/powerpoint/2010/main" val="201574308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Give students a moment to make sense of the bowling</a:t>
            </a:r>
            <a:r>
              <a:rPr lang="en-US" baseline="0" dirty="0"/>
              <a:t> ball analogy with regard to the ethanol burning. Where is the potential energy in the ethanol system? You might want to introduce the language of “molecular” energy here as a way to talk about potential energy that exists in specific molecular combinations. </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135</a:t>
            </a:fld>
            <a:endParaRPr lang="en-US"/>
          </a:p>
        </p:txBody>
      </p:sp>
    </p:spTree>
    <p:extLst>
      <p:ext uri="{BB962C8B-B14F-4D97-AF65-F5344CB8AC3E}">
        <p14:creationId xmlns:p14="http://schemas.microsoft.com/office/powerpoint/2010/main" val="315828343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MBER</a:t>
            </a:r>
            <a:r>
              <a:rPr lang="en-US" baseline="0" dirty="0"/>
              <a:t> uses the representation on the next slide to help students make sense of energy in chemical reactions. Make sure you have seen what it looks like so you can orient students to what they are doing here.  Give students a chance to propose ideas about which molecules have the most molecular energy in our reaction.  We will use this representation of the “downhill reaction” in future triangles as we continue to make sense of chemical transformations in living things.  The point here is to give students a chance to reason through what is happening with potential energy in the reaction, and also to think about how to represent the energy that is transformed and “given off”. (We are still talking about burning ethanol here.)</a:t>
            </a:r>
          </a:p>
        </p:txBody>
      </p:sp>
      <p:sp>
        <p:nvSpPr>
          <p:cNvPr id="4" name="Slide Number Placeholder 3"/>
          <p:cNvSpPr>
            <a:spLocks noGrp="1"/>
          </p:cNvSpPr>
          <p:nvPr>
            <p:ph type="sldNum" sz="quarter" idx="10"/>
          </p:nvPr>
        </p:nvSpPr>
        <p:spPr/>
        <p:txBody>
          <a:bodyPr/>
          <a:lstStyle/>
          <a:p>
            <a:fld id="{C7BB21F4-C42E-3B40-9B33-CFE230F675D3}" type="slidenum">
              <a:rPr lang="en-US" smtClean="0"/>
              <a:pPr/>
              <a:t>136</a:t>
            </a:fld>
            <a:endParaRPr lang="en-US"/>
          </a:p>
        </p:txBody>
      </p:sp>
    </p:spTree>
    <p:extLst>
      <p:ext uri="{BB962C8B-B14F-4D97-AF65-F5344CB8AC3E}">
        <p14:creationId xmlns:p14="http://schemas.microsoft.com/office/powerpoint/2010/main" val="248145021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one possible way to represent the important parts of our model for chemical reactions.</a:t>
            </a:r>
          </a:p>
          <a:p>
            <a:r>
              <a:rPr lang="en-US" baseline="0" dirty="0"/>
              <a:t>We start with a certain set of inputs or reactants.</a:t>
            </a:r>
          </a:p>
          <a:p>
            <a:r>
              <a:rPr lang="en-US" baseline="0" dirty="0"/>
              <a:t>We end with a certain set of outputs or products THAT ARE THE SAME ATOMS BUT REARRANGED.</a:t>
            </a:r>
          </a:p>
          <a:p>
            <a:r>
              <a:rPr lang="en-US" baseline="0" dirty="0"/>
              <a:t>When molecules with high potential energy react and reconfigure into molecules with low potential energy there is a net release of energy (because energy is conserved)</a:t>
            </a:r>
          </a:p>
          <a:p>
            <a:r>
              <a:rPr lang="en-US" baseline="0" dirty="0"/>
              <a:t>Give students time to work with this representation and record the key idea on their doodle sheet X.</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pPr/>
              <a:t>137</a:t>
            </a:fld>
            <a:endParaRPr lang="en-US"/>
          </a:p>
        </p:txBody>
      </p:sp>
    </p:spTree>
    <p:extLst>
      <p:ext uri="{BB962C8B-B14F-4D97-AF65-F5344CB8AC3E}">
        <p14:creationId xmlns:p14="http://schemas.microsoft.com/office/powerpoint/2010/main" val="111738433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138</a:t>
            </a:fld>
            <a:endParaRPr lang="en-US"/>
          </a:p>
        </p:txBody>
      </p:sp>
    </p:spTree>
    <p:extLst>
      <p:ext uri="{BB962C8B-B14F-4D97-AF65-F5344CB8AC3E}">
        <p14:creationId xmlns:p14="http://schemas.microsoft.com/office/powerpoint/2010/main" val="34298180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139</a:t>
            </a:fld>
            <a:endParaRPr lang="en-US"/>
          </a:p>
        </p:txBody>
      </p:sp>
    </p:spTree>
    <p:extLst>
      <p:ext uri="{BB962C8B-B14F-4D97-AF65-F5344CB8AC3E}">
        <p14:creationId xmlns:p14="http://schemas.microsoft.com/office/powerpoint/2010/main" val="207017327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b="1" dirty="0"/>
              <a:t>The important work here</a:t>
            </a:r>
            <a:r>
              <a:rPr lang="en-US" b="1" baseline="0" dirty="0"/>
              <a:t> is to give student a chance to synthesize all the ideas they have figured out during this triangle and record them in one </a:t>
            </a:r>
            <a:r>
              <a:rPr lang="en-US" b="1" baseline="0" dirty="0" smtClean="0"/>
              <a:t>place, maybe two. You’ve been recording some model ideas (on a poster we have suggested) and tracking your understanding and questions on the class IOU diagram. </a:t>
            </a:r>
            <a:r>
              <a:rPr lang="en-US" baseline="0" dirty="0" smtClean="0"/>
              <a:t>Structure </a:t>
            </a:r>
            <a:r>
              <a:rPr lang="en-US" baseline="0" dirty="0"/>
              <a:t>an explicit discussion coming back to the driving questions. You should also discuss questions the students still have about these processes. Remember that we are at the beginning of an extended set of lessons on organismal biology, so it may be that you have more questions than answers at this point. Acknowledge these here. </a:t>
            </a:r>
          </a:p>
          <a:p>
            <a:r>
              <a:rPr lang="en-US" baseline="0" dirty="0"/>
              <a:t>You may also want to circle back to ideas about unity and diversity here. We’ve been talking a lot about humans in this triangle. Are these processes that occur in all living things? </a:t>
            </a:r>
          </a:p>
          <a:p>
            <a:r>
              <a:rPr lang="en-US" baseline="0" dirty="0"/>
              <a:t>At the beginning of the next unit (Cellular Respiration), you will engage students in the work of reorganizing this unit’s model more formally into the “Model for Matter and Energy from Food” as two separate lists (one about matter and the other about energy). This is the form in which we will engage the model in the coming three units (Cellular Respiration, Biosynthesis, and Photosynthesis</a:t>
            </a:r>
            <a:r>
              <a:rPr lang="en-US" b="1" baseline="0" dirty="0"/>
              <a:t>). You may want to read ahead to the first learning segment of Cellular Respiration before engaging in any </a:t>
            </a:r>
            <a:r>
              <a:rPr lang="en-US" b="1" baseline="0" dirty="0" smtClean="0"/>
              <a:t>real revision </a:t>
            </a:r>
            <a:r>
              <a:rPr lang="en-US" b="1" baseline="0" dirty="0"/>
              <a:t>of the model here. </a:t>
            </a:r>
            <a:r>
              <a:rPr lang="en-US" b="0" baseline="0" dirty="0"/>
              <a:t>(Just so you know where to format of the model is going in the coming class days</a:t>
            </a:r>
            <a:r>
              <a:rPr lang="en-US" b="0" baseline="0" dirty="0" smtClean="0"/>
              <a:t>.) </a:t>
            </a:r>
            <a:r>
              <a:rPr lang="en-US" b="1" baseline="0" dirty="0" smtClean="0"/>
              <a:t>But you need to have the ideas about what happens with matter and energy when we eat food listed in some coherent manner. In the next and upcoming models, you’ll very likely need to track the overall model on two posters—”Matter from Food” and “Energy from Food”.</a:t>
            </a:r>
            <a:endParaRPr lang="en-US" b="1" baseline="0"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141</a:t>
            </a:fld>
            <a:endParaRPr lang="en-US"/>
          </a:p>
        </p:txBody>
      </p:sp>
    </p:spTree>
    <p:extLst>
      <p:ext uri="{BB962C8B-B14F-4D97-AF65-F5344CB8AC3E}">
        <p14:creationId xmlns:p14="http://schemas.microsoft.com/office/powerpoint/2010/main" val="299033160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summary activity. </a:t>
            </a:r>
            <a:r>
              <a:rPr lang="en-US" dirty="0"/>
              <a:t>Use this prompt as a culminating activity for the unit if you would</a:t>
            </a:r>
            <a:r>
              <a:rPr lang="en-US" baseline="0" dirty="0"/>
              <a:t> like. It allows the students to bring many of the important ideas in our model together. </a:t>
            </a:r>
            <a:endParaRPr lang="en-US" dirty="0"/>
          </a:p>
          <a:p>
            <a:endParaRPr lang="en-US" dirty="0"/>
          </a:p>
          <a:p>
            <a:r>
              <a:rPr lang="en-US" dirty="0"/>
              <a:t>Even coma patients need some amount</a:t>
            </a:r>
            <a:r>
              <a:rPr lang="en-US" baseline="0" dirty="0"/>
              <a:t> of </a:t>
            </a:r>
            <a:r>
              <a:rPr lang="en-US" dirty="0"/>
              <a:t>energy. And therefore, they DO need to eat even if their overall mass isn’t changing. Comas are often not as</a:t>
            </a:r>
            <a:r>
              <a:rPr lang="en-US" baseline="0" dirty="0"/>
              <a:t> peaceful as they are portrayed on television. </a:t>
            </a:r>
            <a:r>
              <a:rPr lang="en-US" dirty="0"/>
              <a:t>This man has</a:t>
            </a:r>
            <a:r>
              <a:rPr lang="en-US" baseline="0" dirty="0"/>
              <a:t> a series of YouTube posts documenting his recovery from a coma. Mostly short video clips his family took.  It dispels the myth that comas are entirely peaceful.</a:t>
            </a:r>
          </a:p>
          <a:p>
            <a:endParaRPr lang="en-US" baseline="0" dirty="0"/>
          </a:p>
          <a:p>
            <a:r>
              <a:rPr lang="en-US" baseline="0" dirty="0"/>
              <a:t>But even if someone were to lie completely still, their body uses energy. You can discuss this as long as it is productive, even touching on the idea that your brain always has a demand for glucose and the energy resulting from converting it to carbon dioxide and water.</a:t>
            </a:r>
          </a:p>
          <a:p>
            <a:endParaRPr lang="en-US" baseline="0" dirty="0"/>
          </a:p>
          <a:p>
            <a:r>
              <a:rPr lang="en-US" baseline="0" dirty="0"/>
              <a:t>This is an opportunity to apply our model to another situation besides the finches and moose that motivated us at the beginning of the triangle. </a:t>
            </a:r>
            <a:endParaRPr lang="en-US" dirty="0"/>
          </a:p>
          <a:p>
            <a:endParaRPr lang="en-US" dirty="0"/>
          </a:p>
          <a:p>
            <a:r>
              <a:rPr lang="en-US" dirty="0"/>
              <a:t>SOURCES:</a:t>
            </a:r>
          </a:p>
          <a:p>
            <a:r>
              <a:rPr lang="en-US" dirty="0"/>
              <a:t>Image: Man in coma still not responding to stimuli.</a:t>
            </a:r>
          </a:p>
          <a:p>
            <a:r>
              <a:rPr lang="en-US" dirty="0"/>
              <a:t>URL: https://commons.wikimedia.org/wiki/File%3AComaventilator.jpg</a:t>
            </a:r>
          </a:p>
          <a:p>
            <a:r>
              <a:rPr lang="en-US" dirty="0"/>
              <a:t>Attribution: By Aaron Cohen (http://www.youtube.com/watch?v=I6t6dDEDVXg) [CC BY-SA 3.0 (http://creativecommons.org/licenses/by-sa/3.0)], via Wikimedia Commons</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142</a:t>
            </a:fld>
            <a:endParaRPr lang="en-US"/>
          </a:p>
        </p:txBody>
      </p:sp>
    </p:spTree>
    <p:extLst>
      <p:ext uri="{BB962C8B-B14F-4D97-AF65-F5344CB8AC3E}">
        <p14:creationId xmlns:p14="http://schemas.microsoft.com/office/powerpoint/2010/main" val="166100503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143</a:t>
            </a:fld>
            <a:endParaRPr lang="en-US"/>
          </a:p>
        </p:txBody>
      </p:sp>
    </p:spTree>
    <p:extLst>
      <p:ext uri="{BB962C8B-B14F-4D97-AF65-F5344CB8AC3E}">
        <p14:creationId xmlns:p14="http://schemas.microsoft.com/office/powerpoint/2010/main" val="1755185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Use this slide to </a:t>
            </a:r>
            <a:r>
              <a:rPr lang="en-US" sz="1200" kern="1200" baseline="0" dirty="0">
                <a:solidFill>
                  <a:schemeClr val="tx1"/>
                </a:solidFill>
                <a:latin typeface="+mn-lt"/>
                <a:ea typeface="+mn-ea"/>
                <a:cs typeface="+mn-cs"/>
              </a:rPr>
              <a:t>help students connect back to our big goal which is to understand the unity and diversity of life on Earth. We’re going to bridge into activity where they take the list you just brainstormed together and work in groups to outline what organisms need to survive and reproduce and how they meet those challenges/needs.</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18</a:t>
            </a:fld>
            <a:endParaRPr lang="en-US"/>
          </a:p>
        </p:txBody>
      </p:sp>
    </p:spTree>
    <p:extLst>
      <p:ext uri="{BB962C8B-B14F-4D97-AF65-F5344CB8AC3E}">
        <p14:creationId xmlns:p14="http://schemas.microsoft.com/office/powerpoint/2010/main" val="1277582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lvl="0"/>
            <a:r>
              <a:rPr lang="en-US" dirty="0"/>
              <a:t>The point here is to refine the conversation to begin to talk about inputs, uses</a:t>
            </a:r>
            <a:r>
              <a:rPr lang="en-US" baseline="0" dirty="0"/>
              <a:t> and outputs (we will call this IOU for short in later slides). Let them be pretty freeform here. The point of this activity will be to get lots of ideas on the table.</a:t>
            </a:r>
          </a:p>
          <a:p>
            <a:pPr lvl="0"/>
            <a:r>
              <a:rPr lang="en-US" sz="1200" kern="1200" baseline="0" dirty="0">
                <a:solidFill>
                  <a:schemeClr val="tx1"/>
                </a:solidFill>
                <a:effectLst/>
                <a:latin typeface="+mn-lt"/>
                <a:ea typeface="+mn-ea"/>
                <a:cs typeface="+mn-cs"/>
              </a:rPr>
              <a:t>There’s a prompt on this slide to have students look over the list of challenges (the list you just brainstormed) as inspiration for thinking about the question, “What do living things need to survive and reproduce?” The list of challenges is meant to inspire their work in the coming slides.</a:t>
            </a:r>
          </a:p>
          <a:p>
            <a:pPr lvl="0"/>
            <a:endParaRPr lang="en-US" sz="1200" kern="1200" baseline="0" dirty="0">
              <a:solidFill>
                <a:schemeClr val="tx1"/>
              </a:solidFill>
              <a:effectLst/>
              <a:latin typeface="+mn-lt"/>
              <a:ea typeface="+mn-ea"/>
              <a:cs typeface="+mn-cs"/>
            </a:endParaRPr>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19</a:t>
            </a:fld>
            <a:endParaRPr lang="en-US"/>
          </a:p>
        </p:txBody>
      </p:sp>
    </p:spTree>
    <p:extLst>
      <p:ext uri="{BB962C8B-B14F-4D97-AF65-F5344CB8AC3E}">
        <p14:creationId xmlns:p14="http://schemas.microsoft.com/office/powerpoint/2010/main" val="1284559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a:t>Instructions slide. </a:t>
            </a:r>
            <a:r>
              <a:rPr lang="en-US" baseline="0" dirty="0"/>
              <a:t> Be sure to take a look at the student doodle sheet to see how the instructions are laid out there as well.</a:t>
            </a:r>
          </a:p>
          <a:p>
            <a:pPr lvl="0"/>
            <a:endParaRPr lang="en-US" baseline="0" dirty="0"/>
          </a:p>
          <a:p>
            <a:pPr lvl="0"/>
            <a:r>
              <a:rPr lang="en-US" baseline="0" dirty="0"/>
              <a:t>Give students a chance to write privately, but only a minute. Keep things moving since they’ll have time to work in groups in a moment. </a:t>
            </a:r>
          </a:p>
          <a:p>
            <a:pPr lvl="0"/>
            <a:endParaRPr lang="en-US" baseline="0" dirty="0"/>
          </a:p>
          <a:p>
            <a:pPr lvl="0"/>
            <a:r>
              <a:rPr lang="en-US" baseline="0" dirty="0"/>
              <a:t>For the “What They Need” portion of Doodle Box A, </a:t>
            </a:r>
            <a:r>
              <a:rPr lang="en-US" b="1" baseline="0" dirty="0"/>
              <a:t>remind students that they can steal directly from the poster the class just created, “Challenges Life Faces”. Lots of good ideas sitting right there! </a:t>
            </a:r>
          </a:p>
          <a:p>
            <a:pPr lvl="0"/>
            <a:endParaRPr lang="en-US" baseline="0" dirty="0"/>
          </a:p>
          <a:p>
            <a:pPr lvl="0"/>
            <a:endParaRPr lang="en-US" sz="1200" kern="1200" baseline="0" dirty="0">
              <a:solidFill>
                <a:schemeClr val="tx1"/>
              </a:solidFill>
              <a:effectLst/>
              <a:latin typeface="+mn-lt"/>
              <a:ea typeface="+mn-ea"/>
              <a:cs typeface="+mn-cs"/>
            </a:endParaRPr>
          </a:p>
          <a:p>
            <a:pPr lvl="0"/>
            <a:endParaRPr lang="en-US" sz="1200" kern="1200" baseline="0" dirty="0">
              <a:solidFill>
                <a:schemeClr val="tx1"/>
              </a:solidFill>
              <a:effectLst/>
              <a:latin typeface="+mn-lt"/>
              <a:ea typeface="+mn-ea"/>
              <a:cs typeface="+mn-cs"/>
            </a:endParaRPr>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20</a:t>
            </a:fld>
            <a:endParaRPr lang="en-US"/>
          </a:p>
        </p:txBody>
      </p:sp>
    </p:spTree>
    <p:extLst>
      <p:ext uri="{BB962C8B-B14F-4D97-AF65-F5344CB8AC3E}">
        <p14:creationId xmlns:p14="http://schemas.microsoft.com/office/powerpoint/2010/main" val="3221315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lvl="0"/>
            <a:r>
              <a:rPr lang="en-US" b="1" dirty="0"/>
              <a:t>These group posters will provide the raw material you will need to create your</a:t>
            </a:r>
            <a:r>
              <a:rPr lang="en-US" b="1" baseline="0" dirty="0"/>
              <a:t> class IOU diagram.</a:t>
            </a:r>
          </a:p>
          <a:p>
            <a:pPr lvl="0"/>
            <a:r>
              <a:rPr lang="en-US" dirty="0"/>
              <a:t>Give students a solid 10 to 15 minutes</a:t>
            </a:r>
            <a:r>
              <a:rPr lang="en-US" baseline="0" dirty="0"/>
              <a:t> to work on this together (but don’t let it go too much longer than that) in table groups.</a:t>
            </a:r>
            <a:endParaRPr lang="en-US" dirty="0"/>
          </a:p>
          <a:p>
            <a:pPr lvl="0"/>
            <a:r>
              <a:rPr lang="en-US" dirty="0"/>
              <a:t>Tell students</a:t>
            </a:r>
            <a:r>
              <a:rPr lang="en-US" baseline="0" dirty="0"/>
              <a:t> to get into their groups and to use the class ideas, as well as what they wrote individually in Doodle A to work as a team to create a poster. The poster should have some representation of an organism (a mascot for their group perhaps?) and what that organism needs to obtain or take in (inputs), what they need to do with what they take in (uses) and what comes out (outputs… generally as waste, but let them figure this out). </a:t>
            </a:r>
          </a:p>
          <a:p>
            <a:pPr lvl="0"/>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There are lots of ideas that are going to come up in this activity about anatomy/physiology including digestion, respiration, excretion, etc. </a:t>
            </a:r>
            <a:r>
              <a:rPr lang="en-US" sz="1200" b="1" kern="1200" baseline="0" dirty="0">
                <a:solidFill>
                  <a:schemeClr val="tx1"/>
                </a:solidFill>
                <a:effectLst/>
                <a:latin typeface="+mn-lt"/>
                <a:ea typeface="+mn-ea"/>
                <a:cs typeface="+mn-cs"/>
              </a:rPr>
              <a:t>Let the groups go wild in their thinking, writing and drawing. Your job (later) will be to ultimately simplify the details into a common class representation of organismal inputs, outputs and uses.</a:t>
            </a:r>
          </a:p>
          <a:p>
            <a:pPr lvl="0"/>
            <a:endParaRPr lang="en-US" sz="1200" kern="1200" baseline="0" dirty="0">
              <a:solidFill>
                <a:schemeClr val="tx1"/>
              </a:solidFill>
              <a:effectLst/>
              <a:latin typeface="+mn-lt"/>
              <a:ea typeface="+mn-ea"/>
              <a:cs typeface="+mn-cs"/>
            </a:endParaRPr>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21</a:t>
            </a:fld>
            <a:endParaRPr lang="en-US"/>
          </a:p>
        </p:txBody>
      </p:sp>
    </p:spTree>
    <p:extLst>
      <p:ext uri="{BB962C8B-B14F-4D97-AF65-F5344CB8AC3E}">
        <p14:creationId xmlns:p14="http://schemas.microsoft.com/office/powerpoint/2010/main" val="3638886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lvl="0"/>
            <a:r>
              <a:rPr lang="en-US" b="1" dirty="0"/>
              <a:t>Optional slide for displaying instructions during work time. </a:t>
            </a:r>
            <a:r>
              <a:rPr lang="en-US" dirty="0"/>
              <a:t>This is the instructions slide that you can display during the work period. Be sure you have verbalized the open nature of this activity. Yes,</a:t>
            </a:r>
            <a:r>
              <a:rPr lang="en-US" baseline="0" dirty="0"/>
              <a:t> they must do the following:</a:t>
            </a:r>
          </a:p>
          <a:p>
            <a:pPr lvl="0"/>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i="1" baseline="0" dirty="0"/>
              <a:t>The poster should have some representation of an organism (a mascot for their group perhaps?) and what that organism needs to obtain or take in (inputs), what they need to do with what they take in (uses) and what comes out (outputs… generally as waste, but let them figure this out). </a:t>
            </a:r>
          </a:p>
          <a:p>
            <a:pPr lvl="0"/>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But there’s no limit on the ideas they might include. </a:t>
            </a:r>
          </a:p>
          <a:p>
            <a:pPr lvl="0"/>
            <a:r>
              <a:rPr lang="en-US" sz="1200" b="1" kern="1200" baseline="0" dirty="0">
                <a:solidFill>
                  <a:schemeClr val="tx1"/>
                </a:solidFill>
                <a:effectLst/>
                <a:latin typeface="+mn-lt"/>
                <a:ea typeface="+mn-ea"/>
                <a:cs typeface="+mn-cs"/>
              </a:rPr>
              <a:t>For you as the teacher, this is a great formative assessment opportunity to see what your kids know and think about and what they don’t know or omit.</a:t>
            </a:r>
          </a:p>
          <a:p>
            <a:pPr lvl="0"/>
            <a:endParaRPr lang="en-US" sz="1200" kern="1200" baseline="0" dirty="0">
              <a:solidFill>
                <a:schemeClr val="tx1"/>
              </a:solidFill>
              <a:effectLst/>
              <a:latin typeface="+mn-lt"/>
              <a:ea typeface="+mn-ea"/>
              <a:cs typeface="+mn-cs"/>
            </a:endParaRPr>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22</a:t>
            </a:fld>
            <a:endParaRPr lang="en-US"/>
          </a:p>
        </p:txBody>
      </p:sp>
    </p:spTree>
    <p:extLst>
      <p:ext uri="{BB962C8B-B14F-4D97-AF65-F5344CB8AC3E}">
        <p14:creationId xmlns:p14="http://schemas.microsoft.com/office/powerpoint/2010/main" val="1503764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lvl="0"/>
            <a:r>
              <a:rPr lang="en-US" dirty="0"/>
              <a:t>This</a:t>
            </a:r>
            <a:r>
              <a:rPr lang="en-US" baseline="0" dirty="0"/>
              <a:t> doesn’t need to be a formal jigsaw necessarily. Your job after this, however, will be to come up with a single, consensus representation for the class, your class IOU diagram. Consider asking students to come to the front to draw and record as you lead the conversation. This is a great chance to foster student agency and reinforce norms about participation.</a:t>
            </a:r>
          </a:p>
          <a:p>
            <a:pPr lvl="0"/>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There are lots of ideas that are going to come up in this activity about anatomy/physiology including digestion, respiration, excretion, etc. </a:t>
            </a:r>
            <a:r>
              <a:rPr lang="en-US" sz="1200" b="1" kern="1200" baseline="0" dirty="0">
                <a:solidFill>
                  <a:schemeClr val="tx1"/>
                </a:solidFill>
                <a:effectLst/>
                <a:latin typeface="+mn-lt"/>
                <a:ea typeface="+mn-ea"/>
                <a:cs typeface="+mn-cs"/>
              </a:rPr>
              <a:t>Let the groups go wild in their thinking, writing and drawing. Your job (later) will be to ultimately simplify the details into a common class representation of organismal inputs, outputs and uses.</a:t>
            </a:r>
          </a:p>
          <a:p>
            <a:pPr lvl="0"/>
            <a:endParaRPr lang="en-US" sz="1200" kern="1200" baseline="0" dirty="0">
              <a:solidFill>
                <a:schemeClr val="tx1"/>
              </a:solidFill>
              <a:effectLst/>
              <a:latin typeface="+mn-lt"/>
              <a:ea typeface="+mn-ea"/>
              <a:cs typeface="+mn-cs"/>
            </a:endParaRPr>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23</a:t>
            </a:fld>
            <a:endParaRPr lang="en-US"/>
          </a:p>
        </p:txBody>
      </p:sp>
    </p:spTree>
    <p:extLst>
      <p:ext uri="{BB962C8B-B14F-4D97-AF65-F5344CB8AC3E}">
        <p14:creationId xmlns:p14="http://schemas.microsoft.com/office/powerpoint/2010/main" val="1141735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lvl="0"/>
            <a:r>
              <a:rPr lang="en-US" sz="1200" kern="1200" baseline="0" dirty="0">
                <a:solidFill>
                  <a:schemeClr val="tx1"/>
                </a:solidFill>
                <a:effectLst/>
                <a:latin typeface="+mn-lt"/>
                <a:ea typeface="+mn-ea"/>
                <a:cs typeface="+mn-cs"/>
              </a:rPr>
              <a:t>Keep in mind two things: </a:t>
            </a:r>
          </a:p>
          <a:p>
            <a:pPr lvl="0"/>
            <a:r>
              <a:rPr lang="en-US" sz="1200" b="1" kern="1200" baseline="0" dirty="0">
                <a:solidFill>
                  <a:schemeClr val="tx1"/>
                </a:solidFill>
                <a:effectLst/>
                <a:latin typeface="+mn-lt"/>
                <a:ea typeface="+mn-ea"/>
                <a:cs typeface="+mn-cs"/>
              </a:rPr>
              <a:t>(1) We are framing for students the Big Driving Question that guides our overall exploration of this and upcoming Red Units (Chemical Reactions, Cellular Respiration, Biosynthesis and Photosynthesis).</a:t>
            </a:r>
          </a:p>
          <a:p>
            <a:pPr lvl="0"/>
            <a:r>
              <a:rPr lang="en-US" sz="1200" b="1" kern="1200" baseline="0" dirty="0">
                <a:solidFill>
                  <a:schemeClr val="tx1"/>
                </a:solidFill>
                <a:effectLst/>
                <a:latin typeface="+mn-lt"/>
                <a:ea typeface="+mn-ea"/>
                <a:cs typeface="+mn-cs"/>
              </a:rPr>
              <a:t>(2) You’ll need the inputs, outputs, uses diagram as an anchor to explore the coming learning segments. </a:t>
            </a:r>
            <a:r>
              <a:rPr lang="en-US" sz="1200" kern="1200" baseline="0" dirty="0">
                <a:solidFill>
                  <a:schemeClr val="tx1"/>
                </a:solidFill>
                <a:effectLst/>
                <a:latin typeface="+mn-lt"/>
                <a:ea typeface="+mn-ea"/>
                <a:cs typeface="+mn-cs"/>
              </a:rPr>
              <a:t>So, be sure that it’s legible and simplified in some form by the next class day. (You can have students help you clean it up.)</a:t>
            </a:r>
          </a:p>
          <a:p>
            <a:endParaRPr lang="en-US" dirty="0"/>
          </a:p>
          <a:p>
            <a:pPr lvl="0"/>
            <a:r>
              <a:rPr lang="en-US" b="1" baseline="0" dirty="0"/>
              <a:t>Make this a fun conversation. </a:t>
            </a:r>
            <a:r>
              <a:rPr lang="en-US" baseline="0" dirty="0"/>
              <a:t>And feel free to change the title of the poster to suit your needs. You could call it a number of things. The important thing is to create the poster and to </a:t>
            </a:r>
            <a:r>
              <a:rPr lang="en-US" u="sng" baseline="0" dirty="0"/>
              <a:t>have it displayed in the room</a:t>
            </a:r>
            <a:r>
              <a:rPr lang="en-US" baseline="0" dirty="0"/>
              <a:t>. This artifact can become an anchor for </a:t>
            </a:r>
            <a:r>
              <a:rPr lang="en-US" baseline="0" dirty="0" err="1"/>
              <a:t>sensemaking</a:t>
            </a:r>
            <a:r>
              <a:rPr lang="en-US" baseline="0" dirty="0"/>
              <a:t> conversations moving forward in this unit and coming units. You’ll want to have it available to yourself and the students so that you can add ideas and questions over the course of the lessons.</a:t>
            </a:r>
          </a:p>
          <a:p>
            <a:pPr lvl="0"/>
            <a:r>
              <a:rPr lang="en-US" baseline="0" dirty="0"/>
              <a:t>Also, </a:t>
            </a:r>
            <a:r>
              <a:rPr lang="en-US" b="1" baseline="0" dirty="0"/>
              <a:t>consider doing the following:</a:t>
            </a:r>
          </a:p>
          <a:p>
            <a:pPr lvl="0"/>
            <a:r>
              <a:rPr lang="en-US" baseline="0" dirty="0"/>
              <a:t>Asking a couple of volunteer students to come to the front to draw and record as you lead the conversation. </a:t>
            </a:r>
          </a:p>
          <a:p>
            <a:pPr lvl="0"/>
            <a:r>
              <a:rPr lang="en-US" baseline="0" dirty="0"/>
              <a:t>Having students vote on the favorite mascot for the class poster.</a:t>
            </a:r>
          </a:p>
          <a:p>
            <a:pPr lvl="0"/>
            <a:endParaRPr lang="en-US" baseline="0" dirty="0"/>
          </a:p>
          <a:p>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24</a:t>
            </a:fld>
            <a:endParaRPr lang="en-US"/>
          </a:p>
        </p:txBody>
      </p:sp>
    </p:spTree>
    <p:extLst>
      <p:ext uri="{BB962C8B-B14F-4D97-AF65-F5344CB8AC3E}">
        <p14:creationId xmlns:p14="http://schemas.microsoft.com/office/powerpoint/2010/main" val="3816178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a:t>
            </a:fld>
            <a:endParaRPr lang="en-US"/>
          </a:p>
        </p:txBody>
      </p:sp>
    </p:spTree>
    <p:extLst>
      <p:ext uri="{BB962C8B-B14F-4D97-AF65-F5344CB8AC3E}">
        <p14:creationId xmlns:p14="http://schemas.microsoft.com/office/powerpoint/2010/main" val="7520901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25</a:t>
            </a:fld>
            <a:endParaRPr lang="en-US"/>
          </a:p>
        </p:txBody>
      </p:sp>
    </p:spTree>
    <p:extLst>
      <p:ext uri="{BB962C8B-B14F-4D97-AF65-F5344CB8AC3E}">
        <p14:creationId xmlns:p14="http://schemas.microsoft.com/office/powerpoint/2010/main" val="494218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26</a:t>
            </a:fld>
            <a:endParaRPr lang="en-US"/>
          </a:p>
        </p:txBody>
      </p:sp>
    </p:spTree>
    <p:extLst>
      <p:ext uri="{BB962C8B-B14F-4D97-AF65-F5344CB8AC3E}">
        <p14:creationId xmlns:p14="http://schemas.microsoft.com/office/powerpoint/2010/main" val="1805077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b="1" dirty="0"/>
              <a:t>Warning: your poster may not be beautiful.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Say</a:t>
            </a:r>
            <a:r>
              <a:rPr lang="en-US" sz="1200" kern="1200" baseline="0" dirty="0">
                <a:solidFill>
                  <a:schemeClr val="tx1"/>
                </a:solidFill>
                <a:latin typeface="+mn-lt"/>
                <a:ea typeface="+mn-ea"/>
                <a:cs typeface="+mn-cs"/>
              </a:rPr>
              <a:t> something like, “</a:t>
            </a:r>
            <a:r>
              <a:rPr lang="en-US" sz="1200" dirty="0">
                <a:latin typeface="Arial" panose="020B0604020202020204" pitchFamily="34" charset="0"/>
                <a:cs typeface="Arial" panose="020B0604020202020204" pitchFamily="34" charset="0"/>
              </a:rPr>
              <a:t>We have a poster that shows something about what organisms need and even some ideas about how they get what they need and what they do with the stuff they need once they get it. </a:t>
            </a:r>
            <a:r>
              <a:rPr lang="en-US" sz="1200" i="1" dirty="0">
                <a:latin typeface="Arial" panose="020B0604020202020204" pitchFamily="34" charset="0"/>
                <a:cs typeface="Arial" panose="020B0604020202020204" pitchFamily="34" charset="0"/>
              </a:rPr>
              <a:t>But WHY do organisms need these things?”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You can ask them to channel their inner (quiet</a:t>
            </a:r>
            <a:r>
              <a:rPr lang="en-US" sz="1200" i="0" baseline="0" dirty="0">
                <a:latin typeface="Arial" panose="020B0604020202020204" pitchFamily="34" charset="0"/>
                <a:cs typeface="Arial" panose="020B0604020202020204" pitchFamily="34" charset="0"/>
              </a:rPr>
              <a:t> and curious)</a:t>
            </a:r>
            <a:r>
              <a:rPr lang="en-US" sz="1200" i="0" dirty="0">
                <a:latin typeface="Arial" panose="020B0604020202020204" pitchFamily="34" charset="0"/>
                <a:cs typeface="Arial" panose="020B0604020202020204" pitchFamily="34" charset="0"/>
              </a:rPr>
              <a:t> three-year-old if you think this won’t cause the</a:t>
            </a:r>
            <a:r>
              <a:rPr lang="en-US" sz="1200" i="0" baseline="0" dirty="0">
                <a:latin typeface="Arial" panose="020B0604020202020204" pitchFamily="34" charset="0"/>
                <a:cs typeface="Arial" panose="020B0604020202020204" pitchFamily="34" charset="0"/>
              </a:rPr>
              <a:t> class</a:t>
            </a:r>
            <a:r>
              <a:rPr lang="en-US" sz="1200" i="0" dirty="0">
                <a:latin typeface="Arial" panose="020B0604020202020204" pitchFamily="34" charset="0"/>
                <a:cs typeface="Arial" panose="020B0604020202020204" pitchFamily="34" charset="0"/>
              </a:rPr>
              <a:t> to degenerate</a:t>
            </a:r>
            <a:r>
              <a:rPr lang="en-US" sz="1200" i="0" baseline="0" dirty="0">
                <a:latin typeface="Arial" panose="020B0604020202020204" pitchFamily="34" charset="0"/>
                <a:cs typeface="Arial" panose="020B0604020202020204" pitchFamily="34" charset="0"/>
              </a:rPr>
              <a:t> into a preschool classroom management scenario.</a:t>
            </a:r>
            <a:endParaRPr lang="en-US" sz="1200" i="0"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Ask</a:t>
            </a:r>
            <a:r>
              <a:rPr lang="en-US" sz="1200" i="0" baseline="0" dirty="0">
                <a:latin typeface="Arial" panose="020B0604020202020204" pitchFamily="34" charset="0"/>
                <a:cs typeface="Arial" panose="020B0604020202020204" pitchFamily="34" charset="0"/>
              </a:rPr>
              <a:t> students to hold on silently to their thoughts.</a:t>
            </a:r>
            <a:r>
              <a:rPr lang="en-US" sz="1200" i="0" dirty="0">
                <a:latin typeface="Arial" panose="020B0604020202020204" pitchFamily="34" charset="0"/>
                <a:cs typeface="Arial" panose="020B0604020202020204" pitchFamily="34" charset="0"/>
              </a:rPr>
              <a:t/>
            </a:r>
            <a:br>
              <a:rPr lang="en-US" sz="1200" i="0" dirty="0">
                <a:latin typeface="Arial" panose="020B0604020202020204" pitchFamily="34" charset="0"/>
                <a:cs typeface="Arial" panose="020B0604020202020204" pitchFamily="34" charset="0"/>
              </a:rPr>
            </a:br>
            <a:endParaRPr lang="en-US" sz="1200" i="0"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28</a:t>
            </a:fld>
            <a:endParaRPr lang="en-US"/>
          </a:p>
        </p:txBody>
      </p:sp>
    </p:spTree>
    <p:extLst>
      <p:ext uri="{BB962C8B-B14F-4D97-AF65-F5344CB8AC3E}">
        <p14:creationId xmlns:p14="http://schemas.microsoft.com/office/powerpoint/2010/main" val="3043970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b="1" dirty="0"/>
              <a:t>Warning: your poster may not be beautiful</a:t>
            </a:r>
            <a:r>
              <a:rPr lang="en-US" b="1" baseline="0" dirty="0"/>
              <a:t> at this point. ;)</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Say</a:t>
            </a:r>
            <a:r>
              <a:rPr lang="en-US" sz="1200" kern="1200" baseline="0" dirty="0">
                <a:solidFill>
                  <a:schemeClr val="tx1"/>
                </a:solidFill>
                <a:latin typeface="+mn-lt"/>
                <a:ea typeface="+mn-ea"/>
                <a:cs typeface="+mn-cs"/>
              </a:rPr>
              <a:t> something like, “</a:t>
            </a:r>
            <a:r>
              <a:rPr lang="en-US" sz="1200" dirty="0">
                <a:latin typeface="Arial" panose="020B0604020202020204" pitchFamily="34" charset="0"/>
                <a:cs typeface="Arial" panose="020B0604020202020204" pitchFamily="34" charset="0"/>
              </a:rPr>
              <a:t>We have a poster that shows something about what organisms need and even some ideas about how they get what they need and what they do with the stuff they need once they get it. </a:t>
            </a:r>
            <a:r>
              <a:rPr lang="en-US" sz="1200" i="1" dirty="0">
                <a:latin typeface="Arial" panose="020B0604020202020204" pitchFamily="34" charset="0"/>
                <a:cs typeface="Arial" panose="020B0604020202020204" pitchFamily="34" charset="0"/>
              </a:rPr>
              <a:t>But WHY do organisms need these things?”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You can ask them to channel their inner (quiet</a:t>
            </a:r>
            <a:r>
              <a:rPr lang="en-US" sz="1200" i="0" baseline="0" dirty="0">
                <a:latin typeface="Arial" panose="020B0604020202020204" pitchFamily="34" charset="0"/>
                <a:cs typeface="Arial" panose="020B0604020202020204" pitchFamily="34" charset="0"/>
              </a:rPr>
              <a:t> and curious)</a:t>
            </a:r>
            <a:r>
              <a:rPr lang="en-US" sz="1200" i="0" dirty="0">
                <a:latin typeface="Arial" panose="020B0604020202020204" pitchFamily="34" charset="0"/>
                <a:cs typeface="Arial" panose="020B0604020202020204" pitchFamily="34" charset="0"/>
              </a:rPr>
              <a:t> three-year-old if you think this won’t cause the</a:t>
            </a:r>
            <a:r>
              <a:rPr lang="en-US" sz="1200" i="0" baseline="0" dirty="0">
                <a:latin typeface="Arial" panose="020B0604020202020204" pitchFamily="34" charset="0"/>
                <a:cs typeface="Arial" panose="020B0604020202020204" pitchFamily="34" charset="0"/>
              </a:rPr>
              <a:t> class</a:t>
            </a:r>
            <a:r>
              <a:rPr lang="en-US" sz="1200" i="0" dirty="0">
                <a:latin typeface="Arial" panose="020B0604020202020204" pitchFamily="34" charset="0"/>
                <a:cs typeface="Arial" panose="020B0604020202020204" pitchFamily="34" charset="0"/>
              </a:rPr>
              <a:t> to degenerate</a:t>
            </a:r>
            <a:r>
              <a:rPr lang="en-US" sz="1200" i="0" baseline="0" dirty="0">
                <a:latin typeface="Arial" panose="020B0604020202020204" pitchFamily="34" charset="0"/>
                <a:cs typeface="Arial" panose="020B0604020202020204" pitchFamily="34" charset="0"/>
              </a:rPr>
              <a:t> into a preschool classroom management scenario.</a:t>
            </a:r>
            <a:endParaRPr lang="en-US" sz="1200" i="0"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Ask</a:t>
            </a:r>
            <a:r>
              <a:rPr lang="en-US" sz="1200" i="0" baseline="0" dirty="0">
                <a:latin typeface="Arial" panose="020B0604020202020204" pitchFamily="34" charset="0"/>
                <a:cs typeface="Arial" panose="020B0604020202020204" pitchFamily="34" charset="0"/>
              </a:rPr>
              <a:t> students to hold on silently to their thoughts. Then explain that we’re going to begin by considering one specific input—food. (Of course, something happens with the food and it becomes and output, but let’s not get ahead of ourselves.)</a:t>
            </a:r>
            <a:r>
              <a:rPr lang="en-US" sz="1200" i="0" dirty="0">
                <a:latin typeface="Arial" panose="020B0604020202020204" pitchFamily="34" charset="0"/>
                <a:cs typeface="Arial" panose="020B0604020202020204" pitchFamily="34" charset="0"/>
              </a:rPr>
              <a:t/>
            </a:r>
            <a:br>
              <a:rPr lang="en-US" sz="1200" i="0" dirty="0">
                <a:latin typeface="Arial" panose="020B0604020202020204" pitchFamily="34" charset="0"/>
                <a:cs typeface="Arial" panose="020B0604020202020204" pitchFamily="34" charset="0"/>
              </a:rPr>
            </a:br>
            <a:endParaRPr lang="en-US" sz="1200" i="0"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29</a:t>
            </a:fld>
            <a:endParaRPr lang="en-US"/>
          </a:p>
        </p:txBody>
      </p:sp>
    </p:spTree>
    <p:extLst>
      <p:ext uri="{BB962C8B-B14F-4D97-AF65-F5344CB8AC3E}">
        <p14:creationId xmlns:p14="http://schemas.microsoft.com/office/powerpoint/2010/main" val="1723111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a:t>
            </a:r>
            <a:r>
              <a:rPr lang="en-US" b="1" baseline="0" dirty="0" smtClean="0"/>
              <a:t> slide. </a:t>
            </a:r>
            <a:r>
              <a:rPr lang="en-US" dirty="0" smtClean="0"/>
              <a:t>To provide a concrete example of starvation and to tie back to a previous unit, you can remind students about</a:t>
            </a:r>
            <a:r>
              <a:rPr lang="en-US" baseline="0" dirty="0" smtClean="0"/>
              <a:t> the</a:t>
            </a:r>
            <a:r>
              <a:rPr lang="en-US" dirty="0" smtClean="0"/>
              <a:t> </a:t>
            </a:r>
            <a:r>
              <a:rPr lang="en-US" dirty="0"/>
              <a:t>phenomenon of the </a:t>
            </a:r>
            <a:r>
              <a:rPr lang="en-US" dirty="0" smtClean="0"/>
              <a:t>medium ground finches on Daphne Major.</a:t>
            </a:r>
            <a:r>
              <a:rPr lang="en-US" baseline="0" dirty="0" smtClean="0"/>
              <a:t> Pose </a:t>
            </a:r>
            <a:r>
              <a:rPr lang="en-US" baseline="0" dirty="0"/>
              <a:t>the question, why did the finches die? (next slide </a:t>
            </a:r>
            <a:r>
              <a:rPr lang="en-US" baseline="0" dirty="0" smtClean="0"/>
              <a:t>shows more </a:t>
            </a:r>
            <a:r>
              <a:rPr lang="en-US" baseline="0" dirty="0"/>
              <a:t>data)</a:t>
            </a:r>
          </a:p>
          <a:p>
            <a:endParaRPr lang="en-US" baseline="0" dirty="0"/>
          </a:p>
          <a:p>
            <a:r>
              <a:rPr lang="en-US" baseline="0" dirty="0"/>
              <a:t>SOURCES:</a:t>
            </a:r>
          </a:p>
          <a:p>
            <a:r>
              <a:rPr lang="en-US" sz="1200" b="0" baseline="0" dirty="0"/>
              <a:t>Image: “Tribulus </a:t>
            </a:r>
            <a:r>
              <a:rPr lang="en-US" sz="1200" b="0" baseline="0" dirty="0" err="1"/>
              <a:t>cistoides</a:t>
            </a:r>
            <a:r>
              <a:rPr lang="en-US" sz="1200" b="0" baseline="0" dirty="0"/>
              <a:t>” </a:t>
            </a:r>
          </a:p>
          <a:p>
            <a:r>
              <a:rPr lang="en-US" sz="1200" b="0" baseline="0" dirty="0"/>
              <a:t>URL: https://commons.wikimedia.org/wiki/File%3ATribulus_cistoides_MHNT.BOT.2014.13.8.jpg</a:t>
            </a:r>
          </a:p>
          <a:p>
            <a:r>
              <a:rPr lang="en-US" sz="1200" b="0" baseline="0" dirty="0"/>
              <a:t>Attribution: By Roger </a:t>
            </a:r>
            <a:r>
              <a:rPr lang="en-US" sz="1200" b="0" baseline="0" dirty="0" err="1"/>
              <a:t>Culos</a:t>
            </a:r>
            <a:r>
              <a:rPr lang="en-US" sz="1200" b="0" baseline="0" dirty="0"/>
              <a:t> - Own work, CC BY-SA 3.0, https://commons.wikimedia.org/w/index.php?curid=46600673</a:t>
            </a:r>
          </a:p>
          <a:p>
            <a:endParaRPr lang="en-US" sz="1200" b="1" baseline="0" dirty="0"/>
          </a:p>
          <a:p>
            <a:r>
              <a:rPr lang="en-US" dirty="0"/>
              <a:t>Image,</a:t>
            </a:r>
            <a:r>
              <a:rPr lang="en-US" baseline="0" dirty="0"/>
              <a:t> “Female Galapagos medium ground finch” </a:t>
            </a:r>
          </a:p>
          <a:p>
            <a:r>
              <a:rPr lang="en-US" baseline="0" dirty="0"/>
              <a:t>URL: https://commons.wikimedia.org/wiki/File%3AFemale_Gal%C3%A1pagos_medium_ground_finch.jpg</a:t>
            </a:r>
          </a:p>
          <a:p>
            <a:r>
              <a:rPr lang="en-US" dirty="0"/>
              <a:t>Attribution: By </a:t>
            </a:r>
            <a:r>
              <a:rPr lang="en-US" dirty="0" err="1"/>
              <a:t>Charlesjsharp</a:t>
            </a:r>
            <a:r>
              <a:rPr lang="en-US" dirty="0"/>
              <a:t> (Own work, from Sharp Photography, </a:t>
            </a:r>
            <a:r>
              <a:rPr lang="en-US" dirty="0" err="1"/>
              <a:t>sharpphotography</a:t>
            </a:r>
            <a:r>
              <a:rPr lang="en-US" dirty="0"/>
              <a:t>) [CC BY-SA 3.0 (http://creativecommons.org/licenses/by-sa/3.0)],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30</a:t>
            </a:fld>
            <a:endParaRPr lang="en-US"/>
          </a:p>
        </p:txBody>
      </p:sp>
    </p:spTree>
    <p:extLst>
      <p:ext uri="{BB962C8B-B14F-4D97-AF65-F5344CB8AC3E}">
        <p14:creationId xmlns:p14="http://schemas.microsoft.com/office/powerpoint/2010/main" val="2258981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 slide. </a:t>
            </a:r>
            <a:r>
              <a:rPr lang="en-US" dirty="0" smtClean="0"/>
              <a:t>We’ve </a:t>
            </a:r>
            <a:r>
              <a:rPr lang="en-US" dirty="0"/>
              <a:t>included</a:t>
            </a:r>
            <a:r>
              <a:rPr lang="en-US" baseline="0" dirty="0"/>
              <a:t> this</a:t>
            </a:r>
            <a:r>
              <a:rPr lang="en-US" dirty="0"/>
              <a:t> reminder about the finches in order to provide them with a specific,</a:t>
            </a:r>
            <a:r>
              <a:rPr lang="en-US" baseline="0" dirty="0"/>
              <a:t> concrete example to consider</a:t>
            </a:r>
            <a:r>
              <a:rPr lang="en-US" dirty="0"/>
              <a:t>.</a:t>
            </a:r>
            <a:r>
              <a:rPr lang="en-US" baseline="0" dirty="0"/>
              <a:t> The mortality data here is highlighted by the red. We’re using this to motivate a wondering: </a:t>
            </a:r>
            <a:r>
              <a:rPr lang="en-US" u="sng" baseline="0" dirty="0"/>
              <a:t>Why</a:t>
            </a:r>
            <a:r>
              <a:rPr lang="en-US" baseline="0" dirty="0"/>
              <a:t> do we die if we don’t eat?</a:t>
            </a:r>
          </a:p>
          <a:p>
            <a:endParaRPr lang="en-US" baseline="0" dirty="0"/>
          </a:p>
          <a:p>
            <a:r>
              <a:rPr lang="en-US" dirty="0"/>
              <a:t>SOURCES:</a:t>
            </a:r>
          </a:p>
          <a:p>
            <a:r>
              <a:rPr lang="en-US" dirty="0"/>
              <a:t>Image reproduced</a:t>
            </a:r>
            <a:r>
              <a:rPr lang="en-US" baseline="0" dirty="0"/>
              <a:t> f</a:t>
            </a:r>
            <a:r>
              <a:rPr lang="en-US" dirty="0"/>
              <a:t>rom Grant &amp; Grant 1986</a:t>
            </a:r>
            <a:r>
              <a:rPr lang="en-US" baseline="0" dirty="0"/>
              <a:t> by MBER.</a:t>
            </a:r>
          </a:p>
          <a:p>
            <a:endParaRPr lang="en-US" baseline="0" dirty="0"/>
          </a:p>
          <a:p>
            <a:r>
              <a:rPr lang="en-US" dirty="0"/>
              <a:t>Image,</a:t>
            </a:r>
            <a:r>
              <a:rPr lang="en-US" baseline="0" dirty="0"/>
              <a:t> “Female Galapagos medium ground finch” </a:t>
            </a:r>
          </a:p>
          <a:p>
            <a:r>
              <a:rPr lang="en-US" baseline="0" dirty="0"/>
              <a:t>URL: https://</a:t>
            </a:r>
            <a:r>
              <a:rPr lang="en-US" baseline="0" dirty="0" err="1"/>
              <a:t>commons.wikimedia.org</a:t>
            </a:r>
            <a:r>
              <a:rPr lang="en-US" baseline="0" dirty="0"/>
              <a:t>/wiki/File%3AFemale_Gal%C3%A1pagos_medium_ground_finch.jpg</a:t>
            </a:r>
          </a:p>
          <a:p>
            <a:r>
              <a:rPr lang="en-US" dirty="0"/>
              <a:t>Attribution: By </a:t>
            </a:r>
            <a:r>
              <a:rPr lang="en-US" dirty="0" err="1"/>
              <a:t>Charlesjsharp</a:t>
            </a:r>
            <a:r>
              <a:rPr lang="en-US" dirty="0"/>
              <a:t> (Own work, from Sharp Photography, </a:t>
            </a:r>
            <a:r>
              <a:rPr lang="en-US" dirty="0" err="1"/>
              <a:t>sharpphotography</a:t>
            </a:r>
            <a:r>
              <a:rPr lang="en-US" dirty="0"/>
              <a:t>) [CC BY-SA 3.0 (http://</a:t>
            </a:r>
            <a:r>
              <a:rPr lang="en-US" dirty="0" err="1"/>
              <a:t>creativecommons.org</a:t>
            </a:r>
            <a:r>
              <a:rPr lang="en-US" dirty="0"/>
              <a:t>/licenses/by-</a:t>
            </a:r>
            <a:r>
              <a:rPr lang="en-US" dirty="0" err="1"/>
              <a:t>sa</a:t>
            </a:r>
            <a:r>
              <a:rPr lang="en-US" dirty="0"/>
              <a:t>/3.0)], via Wikimedia Commons</a:t>
            </a:r>
          </a:p>
          <a:p>
            <a:endParaRPr lang="en-US" dirty="0"/>
          </a:p>
        </p:txBody>
      </p:sp>
      <p:sp>
        <p:nvSpPr>
          <p:cNvPr id="4" name="Slide Number Placeholder 3"/>
          <p:cNvSpPr>
            <a:spLocks noGrp="1"/>
          </p:cNvSpPr>
          <p:nvPr>
            <p:ph type="sldNum" sz="quarter" idx="10"/>
          </p:nvPr>
        </p:nvSpPr>
        <p:spPr/>
        <p:txBody>
          <a:bodyPr/>
          <a:lstStyle/>
          <a:p>
            <a:fld id="{0EF3CA9F-5A12-4B40-BF88-540A9567E409}" type="slidenum">
              <a:rPr lang="en-US" smtClean="0"/>
              <a:pPr/>
              <a:t>31</a:t>
            </a:fld>
            <a:endParaRPr lang="en-US"/>
          </a:p>
        </p:txBody>
      </p:sp>
    </p:spTree>
    <p:extLst>
      <p:ext uri="{BB962C8B-B14F-4D97-AF65-F5344CB8AC3E}">
        <p14:creationId xmlns:p14="http://schemas.microsoft.com/office/powerpoint/2010/main" val="1496071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So from the quick discussion of starvation (phenomenon pulled from the NS model data) it should be fairly straightforward</a:t>
            </a:r>
            <a:r>
              <a:rPr lang="en-US" baseline="0" dirty="0"/>
              <a:t> to ask students why organisms need food. </a:t>
            </a:r>
            <a:r>
              <a:rPr lang="en-US" b="1" baseline="0" dirty="0"/>
              <a:t>Let the students know this may seem like a silly question (and maybe even play this up a bit), but actually answering it takes a bit of exploration if we dig below the surface answer of “well, we die if we don’t eat”. </a:t>
            </a:r>
            <a:r>
              <a:rPr lang="en-US" baseline="0" dirty="0"/>
              <a:t>What are their initial ideas? Have them get these down on the doodle sheet. (They will next share ideas in groups and work to create a representation of their group answer.)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We have worded the question as </a:t>
            </a:r>
            <a:r>
              <a:rPr lang="en-US" dirty="0"/>
              <a:t>“Why</a:t>
            </a:r>
            <a:r>
              <a:rPr lang="en-US" baseline="0" dirty="0"/>
              <a:t> do organisms need food</a:t>
            </a:r>
            <a:r>
              <a:rPr lang="en-US" dirty="0"/>
              <a:t>?” so that if students bring up plants (or other autotrophs) they can still be included. Notice</a:t>
            </a:r>
            <a:r>
              <a:rPr lang="en-US" baseline="0" dirty="0"/>
              <a:t> that here we have motivated this question from the phenomena in previous models, but we did not ask students to derive the question themselves. It is important, however, that you mark this question as the motivating question for the triangle at this point.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they bring up the idea that plants “eat sunlight” or that other organisms “eat chemicals” (non-living chemicals), put these ideas in the Parking Lot and be sure to address them during photosynthesis or after discussing cycles of matter and energy in ecosystems.</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32</a:t>
            </a:fld>
            <a:endParaRPr lang="en-US"/>
          </a:p>
        </p:txBody>
      </p:sp>
    </p:spTree>
    <p:extLst>
      <p:ext uri="{BB962C8B-B14F-4D97-AF65-F5344CB8AC3E}">
        <p14:creationId xmlns:p14="http://schemas.microsoft.com/office/powerpoint/2010/main" val="2422441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a:spcBef>
                <a:spcPts val="0"/>
              </a:spcBef>
            </a:pPr>
            <a:r>
              <a:rPr lang="en-US" dirty="0"/>
              <a:t>Tell students, “</a:t>
            </a:r>
            <a:r>
              <a:rPr lang="en-US" sz="1200" dirty="0">
                <a:latin typeface="Arial" panose="020B0604020202020204" pitchFamily="34" charset="0"/>
                <a:cs typeface="Arial" panose="020B0604020202020204" pitchFamily="34" charset="0"/>
              </a:rPr>
              <a:t>What happens if we don’t eat and why/how does it happen?</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We are trying to really dig in and understand. And</a:t>
            </a:r>
            <a:r>
              <a:rPr lang="en-US" sz="1200" baseline="0" dirty="0">
                <a:latin typeface="Arial" panose="020B0604020202020204" pitchFamily="34" charset="0"/>
                <a:cs typeface="Arial" panose="020B0604020202020204" pitchFamily="34" charset="0"/>
              </a:rPr>
              <a:t> it’s OK if you don’t know…” </a:t>
            </a:r>
            <a:r>
              <a:rPr lang="en-US" sz="1200" baseline="0" dirty="0" smtClean="0">
                <a:latin typeface="Arial" panose="020B0604020202020204" pitchFamily="34" charset="0"/>
                <a:cs typeface="Arial" panose="020B0604020202020204" pitchFamily="34" charset="0"/>
              </a:rPr>
              <a:t>Just talk to a neighbor for a moment and think it over.</a:t>
            </a:r>
            <a:endParaRPr lang="en-US" sz="1200" baseline="0" dirty="0">
              <a:latin typeface="Arial" panose="020B0604020202020204" pitchFamily="34" charset="0"/>
              <a:cs typeface="Arial" panose="020B0604020202020204" pitchFamily="34" charset="0"/>
            </a:endParaRPr>
          </a:p>
          <a:p>
            <a:pPr>
              <a:spcBef>
                <a:spcPts val="0"/>
              </a:spcBef>
            </a:pPr>
            <a:endParaRPr lang="en-US" sz="1200" dirty="0">
              <a:latin typeface="Arial" panose="020B0604020202020204" pitchFamily="34" charset="0"/>
              <a:cs typeface="Arial" panose="020B0604020202020204"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A07539C-9270-4885-807E-2B6867B10931}" type="slidenum">
              <a:rPr lang="en-US" smtClean="0"/>
              <a:pPr/>
              <a:t>33</a:t>
            </a:fld>
            <a:endParaRPr lang="en-US"/>
          </a:p>
        </p:txBody>
      </p:sp>
    </p:spTree>
    <p:extLst>
      <p:ext uri="{BB962C8B-B14F-4D97-AF65-F5344CB8AC3E}">
        <p14:creationId xmlns:p14="http://schemas.microsoft.com/office/powerpoint/2010/main" val="142581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pPr>
              <a:spcBef>
                <a:spcPts val="0"/>
              </a:spcBef>
            </a:pPr>
            <a:r>
              <a:rPr lang="en-US" sz="1200" b="1" baseline="0" dirty="0">
                <a:latin typeface="Arial" panose="020B0604020202020204" pitchFamily="34" charset="0"/>
                <a:cs typeface="Arial" panose="020B0604020202020204" pitchFamily="34" charset="0"/>
              </a:rPr>
              <a:t>Title a poster with this new driving question or something like this: “Why we have to eat (our ideas):”</a:t>
            </a:r>
          </a:p>
          <a:p>
            <a:pPr>
              <a:spcBef>
                <a:spcPts val="0"/>
              </a:spcBef>
            </a:pPr>
            <a:endParaRPr lang="en-US" sz="1200" b="0" baseline="0" dirty="0">
              <a:latin typeface="Arial" panose="020B0604020202020204" pitchFamily="34" charset="0"/>
              <a:cs typeface="Arial" panose="020B0604020202020204" pitchFamily="34" charset="0"/>
            </a:endParaRPr>
          </a:p>
          <a:p>
            <a:pPr>
              <a:spcBef>
                <a:spcPts val="0"/>
              </a:spcBef>
            </a:pPr>
            <a:r>
              <a:rPr lang="en-US" sz="1200" baseline="0" dirty="0">
                <a:latin typeface="Arial" panose="020B0604020202020204" pitchFamily="34" charset="0"/>
                <a:cs typeface="Arial" panose="020B0604020202020204" pitchFamily="34" charset="0"/>
              </a:rPr>
              <a:t>Elicit a handful of ideas before moving on to the next learning segment. Be sure to decide how you will record their initial ideas. You can title a poster, </a:t>
            </a:r>
            <a:r>
              <a:rPr lang="en-US" sz="1200" b="1" baseline="0" dirty="0">
                <a:latin typeface="Arial" panose="020B0604020202020204" pitchFamily="34" charset="0"/>
                <a:cs typeface="Arial" panose="020B0604020202020204" pitchFamily="34" charset="0"/>
              </a:rPr>
              <a:t>Before you close the conversation and move on, be sure to let the students know that the question about why we have to eat is the one we will explore for the rest of the unit. (It’s now our more specific driving question, at least for the time being.)</a:t>
            </a:r>
          </a:p>
          <a:p>
            <a:pPr>
              <a:spcBef>
                <a:spcPts val="0"/>
              </a:spcBef>
            </a:pPr>
            <a:endParaRPr lang="en-US" sz="1200" baseline="0"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latin typeface="Arial" panose="020B0604020202020204" pitchFamily="34" charset="0"/>
                <a:cs typeface="Arial" panose="020B0604020202020204" pitchFamily="34" charset="0"/>
              </a:rPr>
              <a:t>Again, </a:t>
            </a:r>
            <a:r>
              <a:rPr lang="en-US" sz="1200" baseline="0" dirty="0">
                <a:latin typeface="+mn-lt"/>
                <a:cs typeface="+mn-cs"/>
              </a:rPr>
              <a:t>i</a:t>
            </a:r>
            <a:r>
              <a:rPr lang="en-US" baseline="0" dirty="0"/>
              <a:t>f they bring up the idea that plants “eat sunlight” or that other organisms “eat chemicals” (non-living chemicals), put these ideas in the Parking Lot and be sure to address them during photosynthesis or after discussing cycles of matter and energy in ecosystems.</a:t>
            </a:r>
          </a:p>
          <a:p>
            <a:pPr>
              <a:spcBef>
                <a:spcPts val="0"/>
              </a:spcBef>
            </a:pPr>
            <a:endParaRPr lang="en-US" sz="1200" b="0" baseline="0" dirty="0">
              <a:latin typeface="Arial" panose="020B0604020202020204" pitchFamily="34" charset="0"/>
              <a:cs typeface="Arial" panose="020B0604020202020204" pitchFamily="34" charset="0"/>
            </a:endParaRPr>
          </a:p>
          <a:p>
            <a:pPr>
              <a:spcBef>
                <a:spcPts val="0"/>
              </a:spcBef>
            </a:pPr>
            <a:endParaRPr lang="en-US" sz="1200" dirty="0">
              <a:latin typeface="Arial" panose="020B0604020202020204" pitchFamily="34" charset="0"/>
              <a:cs typeface="Arial" panose="020B0604020202020204"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A07539C-9270-4885-807E-2B6867B10931}" type="slidenum">
              <a:rPr lang="en-US" smtClean="0"/>
              <a:pPr/>
              <a:t>34</a:t>
            </a:fld>
            <a:endParaRPr lang="en-US"/>
          </a:p>
        </p:txBody>
      </p:sp>
    </p:spTree>
    <p:extLst>
      <p:ext uri="{BB962C8B-B14F-4D97-AF65-F5344CB8AC3E}">
        <p14:creationId xmlns:p14="http://schemas.microsoft.com/office/powerpoint/2010/main" val="11225275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a:p>
        </p:txBody>
      </p:sp>
    </p:spTree>
    <p:extLst>
      <p:ext uri="{BB962C8B-B14F-4D97-AF65-F5344CB8AC3E}">
        <p14:creationId xmlns:p14="http://schemas.microsoft.com/office/powerpoint/2010/main" val="317201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a:t>
            </a:fld>
            <a:endParaRPr lang="en-US"/>
          </a:p>
        </p:txBody>
      </p:sp>
    </p:spTree>
    <p:extLst>
      <p:ext uri="{BB962C8B-B14F-4D97-AF65-F5344CB8AC3E}">
        <p14:creationId xmlns:p14="http://schemas.microsoft.com/office/powerpoint/2010/main" val="34019297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36</a:t>
            </a:fld>
            <a:endParaRPr lang="en-US"/>
          </a:p>
        </p:txBody>
      </p:sp>
    </p:spTree>
    <p:extLst>
      <p:ext uri="{BB962C8B-B14F-4D97-AF65-F5344CB8AC3E}">
        <p14:creationId xmlns:p14="http://schemas.microsoft.com/office/powerpoint/2010/main" val="15691199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sz="1200" kern="1200" dirty="0">
                <a:solidFill>
                  <a:schemeClr val="tx1"/>
                </a:solidFill>
                <a:effectLst/>
                <a:latin typeface="+mn-lt"/>
                <a:ea typeface="+mn-ea"/>
                <a:cs typeface="+mn-cs"/>
              </a:rPr>
              <a:t>If we are to explain how we get</a:t>
            </a:r>
            <a:r>
              <a:rPr lang="en-US" sz="1200" kern="1200" baseline="0" dirty="0">
                <a:solidFill>
                  <a:schemeClr val="tx1"/>
                </a:solidFill>
                <a:effectLst/>
                <a:latin typeface="+mn-lt"/>
                <a:ea typeface="+mn-ea"/>
                <a:cs typeface="+mn-cs"/>
              </a:rPr>
              <a:t> some of our needs met</a:t>
            </a:r>
            <a:r>
              <a:rPr lang="en-US" sz="1200" kern="1200" dirty="0">
                <a:solidFill>
                  <a:schemeClr val="tx1"/>
                </a:solidFill>
                <a:effectLst/>
                <a:latin typeface="+mn-lt"/>
                <a:ea typeface="+mn-ea"/>
                <a:cs typeface="+mn-cs"/>
              </a:rPr>
              <a:t> from food, we need to have a better understanding of the term “food”. Students can tell you whether a specific item (say a rock) is food or not but may not be able to explain why. Elicit student ideas about this before going to the next step. To get more insight into what food is made of we introduce the "Day in the Food Life" activity. In this activity, students brainstorm what a typical teenager consumes in a day, then for homework (or in class), research the make up of the items on the list. They can use the Calorie King app (or website) to find this information (http://www.calorieking.com/).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a:t>
            </a:r>
          </a:p>
          <a:p>
            <a:r>
              <a:rPr lang="en-US" sz="1200" kern="1200" dirty="0">
                <a:solidFill>
                  <a:schemeClr val="tx1"/>
                </a:solidFill>
                <a:effectLst/>
                <a:latin typeface="+mn-lt"/>
                <a:ea typeface="+mn-ea"/>
                <a:cs typeface="+mn-cs"/>
              </a:rPr>
              <a:t>Image: </a:t>
            </a:r>
            <a:r>
              <a:rPr lang="en-US" dirty="0"/>
              <a:t>This image shows a display of healthy foods on a table. Foods include beans, grains, </a:t>
            </a:r>
            <a:r>
              <a:rPr lang="en-US" dirty="0" err="1"/>
              <a:t>cauliflour</a:t>
            </a:r>
            <a:r>
              <a:rPr lang="en-US" dirty="0"/>
              <a:t>, </a:t>
            </a:r>
            <a:r>
              <a:rPr lang="en-US" dirty="0" err="1"/>
              <a:t>cantelope</a:t>
            </a:r>
            <a:r>
              <a:rPr lang="en-US" dirty="0"/>
              <a:t>, pasta, bread, orange, turkey, salmon, carrots, turnips, zucchini, </a:t>
            </a:r>
            <a:r>
              <a:rPr lang="en-US" dirty="0" err="1"/>
              <a:t>snowpeas</a:t>
            </a:r>
            <a:r>
              <a:rPr lang="en-US" dirty="0"/>
              <a:t>, string beans, radishes, asparagus, summer squash, lean beef, tomatoes, and potatoes.</a:t>
            </a:r>
          </a:p>
          <a:p>
            <a:r>
              <a:rPr lang="en-US" sz="1200" kern="1200" dirty="0">
                <a:solidFill>
                  <a:schemeClr val="tx1"/>
                </a:solidFill>
                <a:effectLst/>
                <a:latin typeface="+mn-lt"/>
                <a:ea typeface="+mn-ea"/>
                <a:cs typeface="+mn-cs"/>
              </a:rPr>
              <a:t>URL: https://commons.wikimedia.org/wiki/File%3AGood_Food_Display_-_NCI_Visuals_Online.jpg</a:t>
            </a:r>
          </a:p>
          <a:p>
            <a:r>
              <a:rPr lang="en-US" sz="1200" kern="1200" dirty="0">
                <a:solidFill>
                  <a:schemeClr val="tx1"/>
                </a:solidFill>
                <a:effectLst/>
                <a:latin typeface="+mn-lt"/>
                <a:ea typeface="+mn-ea"/>
                <a:cs typeface="+mn-cs"/>
              </a:rPr>
              <a:t>Attribution: Unknown </a:t>
            </a:r>
            <a:r>
              <a:rPr lang="en-US" sz="1200" kern="1200" dirty="0" err="1">
                <a:solidFill>
                  <a:schemeClr val="tx1"/>
                </a:solidFill>
                <a:effectLst/>
                <a:latin typeface="+mn-lt"/>
                <a:ea typeface="+mn-ea"/>
                <a:cs typeface="+mn-cs"/>
              </a:rPr>
              <a:t>authorUnknown</a:t>
            </a:r>
            <a:r>
              <a:rPr lang="en-US" sz="1200" kern="1200" dirty="0">
                <a:solidFill>
                  <a:schemeClr val="tx1"/>
                </a:solidFill>
                <a:effectLst/>
                <a:latin typeface="+mn-lt"/>
                <a:ea typeface="+mn-ea"/>
                <a:cs typeface="+mn-cs"/>
              </a:rPr>
              <a:t> author, Public domain, via Wikimedia Commons</a:t>
            </a:r>
          </a:p>
        </p:txBody>
      </p:sp>
      <p:sp>
        <p:nvSpPr>
          <p:cNvPr id="4" name="Slide Number Placeholder 3"/>
          <p:cNvSpPr>
            <a:spLocks noGrp="1"/>
          </p:cNvSpPr>
          <p:nvPr>
            <p:ph type="sldNum" sz="quarter" idx="10"/>
          </p:nvPr>
        </p:nvSpPr>
        <p:spPr/>
        <p:txBody>
          <a:bodyPr/>
          <a:lstStyle/>
          <a:p>
            <a:fld id="{69261606-E6FB-470E-9F9E-342B54A688DA}" type="slidenum">
              <a:rPr lang="en-US" smtClean="0"/>
              <a:pPr/>
              <a:t>38</a:t>
            </a:fld>
            <a:endParaRPr lang="en-US"/>
          </a:p>
        </p:txBody>
      </p:sp>
    </p:spTree>
    <p:extLst>
      <p:ext uri="{BB962C8B-B14F-4D97-AF65-F5344CB8AC3E}">
        <p14:creationId xmlns:p14="http://schemas.microsoft.com/office/powerpoint/2010/main" val="4145714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dirty="0"/>
              <a:t>Pass out the Calorie</a:t>
            </a:r>
            <a:r>
              <a:rPr lang="en-US" baseline="0" dirty="0"/>
              <a:t> King worksheet, “A Day in the Food Life”. Some teachers have students do this assignment independently as homework and have a discussion about it the next day. Others use class time. (It will depend on your approach to homework and on student access to technology outside the classroom.) One approach is to generate one consensus list of typical foods for a day and then to either use class time (in pairs or groups even) or homework time to complete the activity.</a:t>
            </a:r>
          </a:p>
          <a:p>
            <a:endParaRPr lang="en-US" baseline="0" dirty="0"/>
          </a:p>
          <a:p>
            <a:r>
              <a:rPr lang="en-US" dirty="0"/>
              <a:t>As</a:t>
            </a:r>
            <a:r>
              <a:rPr lang="en-US" baseline="0" dirty="0"/>
              <a:t> a class, g</a:t>
            </a:r>
            <a:r>
              <a:rPr lang="en-US" dirty="0"/>
              <a:t>enerate a list of what a student</a:t>
            </a:r>
            <a:r>
              <a:rPr lang="en-US" baseline="0" dirty="0"/>
              <a:t> might typically</a:t>
            </a:r>
            <a:r>
              <a:rPr lang="en-US" dirty="0"/>
              <a:t> eat, in a day.  Keep it simple.</a:t>
            </a:r>
            <a:r>
              <a:rPr lang="en-US" baseline="0" dirty="0"/>
              <a:t> Include beverages.</a:t>
            </a:r>
            <a:endParaRPr lang="en-US" dirty="0"/>
          </a:p>
          <a:p>
            <a:r>
              <a:rPr lang="en-US" dirty="0"/>
              <a:t>a typical</a:t>
            </a:r>
            <a:r>
              <a:rPr lang="en-US" baseline="0" dirty="0"/>
              <a:t> breakfast</a:t>
            </a:r>
          </a:p>
          <a:p>
            <a:r>
              <a:rPr lang="en-US" baseline="0" dirty="0"/>
              <a:t>Typical lunch</a:t>
            </a:r>
          </a:p>
          <a:p>
            <a:r>
              <a:rPr lang="en-US" baseline="0" dirty="0"/>
              <a:t>Typical dinner</a:t>
            </a:r>
          </a:p>
          <a:p>
            <a:r>
              <a:rPr lang="en-US" baseline="0" dirty="0"/>
              <a:t>Typical snack</a:t>
            </a:r>
          </a:p>
        </p:txBody>
      </p:sp>
      <p:sp>
        <p:nvSpPr>
          <p:cNvPr id="4" name="Slide Number Placeholder 3"/>
          <p:cNvSpPr>
            <a:spLocks noGrp="1"/>
          </p:cNvSpPr>
          <p:nvPr>
            <p:ph type="sldNum" sz="quarter" idx="10"/>
          </p:nvPr>
        </p:nvSpPr>
        <p:spPr/>
        <p:txBody>
          <a:bodyPr/>
          <a:lstStyle/>
          <a:p>
            <a:fld id="{BF1AE581-F777-4438-95D6-783E53CC08D9}" type="slidenum">
              <a:rPr lang="en-US" smtClean="0"/>
              <a:pPr/>
              <a:t>39</a:t>
            </a:fld>
            <a:endParaRPr lang="en-US"/>
          </a:p>
        </p:txBody>
      </p:sp>
    </p:spTree>
    <p:extLst>
      <p:ext uri="{BB962C8B-B14F-4D97-AF65-F5344CB8AC3E}">
        <p14:creationId xmlns:p14="http://schemas.microsoft.com/office/powerpoint/2010/main" val="15300489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a:t>
            </a:r>
            <a:r>
              <a:rPr lang="en-US" baseline="0" dirty="0"/>
              <a:t> NOTES:</a:t>
            </a:r>
          </a:p>
          <a:p>
            <a:r>
              <a:rPr lang="en-US" dirty="0"/>
              <a:t>Demo use of the</a:t>
            </a:r>
            <a:r>
              <a:rPr lang="en-US" baseline="0" dirty="0"/>
              <a:t> C</a:t>
            </a:r>
            <a:r>
              <a:rPr lang="en-US" dirty="0"/>
              <a:t>alorie King website so they</a:t>
            </a:r>
            <a:r>
              <a:rPr lang="en-US" baseline="0" dirty="0"/>
              <a:t> can see how to change amounts.</a:t>
            </a:r>
          </a:p>
          <a:p>
            <a:r>
              <a:rPr lang="en-US" baseline="0" dirty="0"/>
              <a:t>Complete the “A Day in the (Food) Life” handout/chart for homework or in class (if necessary).</a:t>
            </a:r>
          </a:p>
          <a:p>
            <a:endParaRPr lang="en-US" baseline="0" dirty="0"/>
          </a:p>
          <a:p>
            <a:r>
              <a:rPr lang="en-US" baseline="0" dirty="0"/>
              <a:t>SOURCES:</a:t>
            </a:r>
          </a:p>
          <a:p>
            <a:r>
              <a:rPr lang="en-US" baseline="0" dirty="0"/>
              <a:t>Image: </a:t>
            </a:r>
            <a:r>
              <a:rPr lang="en-US" dirty="0"/>
              <a:t>Gold crown from the Greater Arms of Georgia</a:t>
            </a:r>
          </a:p>
          <a:p>
            <a:r>
              <a:rPr lang="en-US" baseline="0" dirty="0"/>
              <a:t>URL: https://commons.wikimedia.org/wiki/File%3AGeorgian_golden_crown_with_pearls_and_cross.svg</a:t>
            </a:r>
          </a:p>
          <a:p>
            <a:r>
              <a:rPr lang="en-US" baseline="0" dirty="0"/>
              <a:t>Attribution: By </a:t>
            </a:r>
            <a:r>
              <a:rPr lang="en-US" baseline="0" dirty="0" err="1"/>
              <a:t>AlexZuba</a:t>
            </a:r>
            <a:r>
              <a:rPr lang="en-US" baseline="0" dirty="0"/>
              <a:t> Derivative work: </a:t>
            </a:r>
            <a:r>
              <a:rPr lang="en-US" baseline="0" dirty="0" err="1"/>
              <a:t>Carnby</a:t>
            </a:r>
            <a:r>
              <a:rPr lang="en-US" baseline="0" dirty="0"/>
              <a:t> [Public domain], via Wikimedia Commons</a:t>
            </a:r>
          </a:p>
        </p:txBody>
      </p:sp>
      <p:sp>
        <p:nvSpPr>
          <p:cNvPr id="4" name="Slide Number Placeholder 3"/>
          <p:cNvSpPr>
            <a:spLocks noGrp="1"/>
          </p:cNvSpPr>
          <p:nvPr>
            <p:ph type="sldNum" sz="quarter" idx="10"/>
          </p:nvPr>
        </p:nvSpPr>
        <p:spPr/>
        <p:txBody>
          <a:bodyPr/>
          <a:lstStyle/>
          <a:p>
            <a:fld id="{BF1AE581-F777-4438-95D6-783E53CC08D9}" type="slidenum">
              <a:rPr lang="en-US" smtClean="0"/>
              <a:pPr/>
              <a:t>40</a:t>
            </a:fld>
            <a:endParaRPr lang="en-US"/>
          </a:p>
        </p:txBody>
      </p:sp>
    </p:spTree>
    <p:extLst>
      <p:ext uri="{BB962C8B-B14F-4D97-AF65-F5344CB8AC3E}">
        <p14:creationId xmlns:p14="http://schemas.microsoft.com/office/powerpoint/2010/main" val="41952433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 students return to their doodle sheet</a:t>
            </a:r>
            <a:r>
              <a:rPr lang="en-US" baseline="0" dirty="0"/>
              <a:t> and record their answers before holding the class discussion and revealing the “answers” on the next slide. </a:t>
            </a:r>
            <a:r>
              <a:rPr lang="en-US" dirty="0"/>
              <a:t>Students</a:t>
            </a:r>
            <a:r>
              <a:rPr lang="en-US" baseline="0" dirty="0"/>
              <a:t> may have other ideas, especially, for example, if you picked high sodium foods. We ask them here to attend to one other component besides the top three. Help them consider the difference between milligrams and grams as needed when considering quantities.</a:t>
            </a:r>
          </a:p>
          <a:p>
            <a:endParaRPr lang="en-US" baseline="0" dirty="0"/>
          </a:p>
          <a:p>
            <a:r>
              <a:rPr lang="en-US" baseline="0" dirty="0"/>
              <a:t>SOURCES:</a:t>
            </a:r>
          </a:p>
          <a:p>
            <a:r>
              <a:rPr lang="en-US" baseline="0" dirty="0"/>
              <a:t>Image: </a:t>
            </a:r>
            <a:r>
              <a:rPr lang="en-US" dirty="0"/>
              <a:t>Salmon intended for consumption as food</a:t>
            </a:r>
          </a:p>
          <a:p>
            <a:r>
              <a:rPr lang="en-US" dirty="0"/>
              <a:t>URL: https://commons.wikimedia.org/wiki/File%3ASalmon_steaks.JPG</a:t>
            </a:r>
          </a:p>
          <a:p>
            <a:r>
              <a:rPr lang="en-US" dirty="0"/>
              <a:t>Attribution: By </a:t>
            </a:r>
            <a:r>
              <a:rPr lang="en-US" dirty="0" err="1"/>
              <a:t>Marlith</a:t>
            </a:r>
            <a:r>
              <a:rPr lang="en-US" dirty="0"/>
              <a:t> [CC BY-SA 3.0 (http://creativecommons.org/licenses/by-sa/3.0)], via Wikimedia Commons</a:t>
            </a:r>
          </a:p>
          <a:p>
            <a:endParaRPr lang="en-US" dirty="0"/>
          </a:p>
          <a:p>
            <a:r>
              <a:rPr lang="en-US" dirty="0"/>
              <a:t>Image: A stick of western pack butter.</a:t>
            </a:r>
          </a:p>
          <a:p>
            <a:r>
              <a:rPr lang="en-US" dirty="0"/>
              <a:t>URL: https://commons.wikimedia.org/wiki/File%3AWestern-pack-butter.jpg</a:t>
            </a:r>
          </a:p>
          <a:p>
            <a:r>
              <a:rPr lang="en-US" dirty="0"/>
              <a:t>Attribution: By Steve </a:t>
            </a:r>
            <a:r>
              <a:rPr lang="en-US" dirty="0" err="1"/>
              <a:t>Karg</a:t>
            </a:r>
            <a:r>
              <a:rPr lang="en-US" dirty="0"/>
              <a:t> [CC BY 2.5 (http://creativecommons.org/licenses/by/2.5)], via Wikimedia Commons</a:t>
            </a:r>
          </a:p>
          <a:p>
            <a:endParaRPr lang="en-US" dirty="0"/>
          </a:p>
          <a:p>
            <a:r>
              <a:rPr lang="en-US" dirty="0"/>
              <a:t>Image: olive-oil-</a:t>
            </a:r>
            <a:r>
              <a:rPr lang="en-US" dirty="0" err="1"/>
              <a:t>greek</a:t>
            </a:r>
            <a:r>
              <a:rPr lang="en-US" dirty="0"/>
              <a:t>-oil-olive-bottle</a:t>
            </a:r>
          </a:p>
          <a:p>
            <a:r>
              <a:rPr lang="en-US" dirty="0"/>
              <a:t>URL: https://pixabay.com/en/olive-oil-greek-oil-olive-bottle-356102/</a:t>
            </a:r>
          </a:p>
          <a:p>
            <a:r>
              <a:rPr lang="en-US" dirty="0"/>
              <a:t>Attribution: By </a:t>
            </a:r>
            <a:r>
              <a:rPr lang="en-US" dirty="0" err="1"/>
              <a:t>Pixabay</a:t>
            </a:r>
            <a:r>
              <a:rPr lang="en-US" dirty="0"/>
              <a:t>, No</a:t>
            </a:r>
            <a:r>
              <a:rPr lang="en-US" baseline="0" dirty="0"/>
              <a:t> Attribution Necessary (https://pixabay.com/en/service/terms/#usage, [CC0, https://creativecommons.org/publicdomain/zero/1.0/deed.en])</a:t>
            </a:r>
          </a:p>
          <a:p>
            <a:endParaRPr lang="en-US" baseline="0" dirty="0"/>
          </a:p>
          <a:p>
            <a:r>
              <a:rPr lang="en-US" baseline="0" dirty="0"/>
              <a:t>Image: </a:t>
            </a:r>
            <a:r>
              <a:rPr lang="en-US" dirty="0"/>
              <a:t>Fruit and Vegetables Basket </a:t>
            </a:r>
            <a:r>
              <a:rPr lang="en-US" b="1" dirty="0"/>
              <a:t>Description</a:t>
            </a:r>
            <a:r>
              <a:rPr lang="en-US" dirty="0"/>
              <a:t> There are three different colored woven </a:t>
            </a:r>
          </a:p>
          <a:p>
            <a:r>
              <a:rPr lang="en-US" dirty="0"/>
              <a:t>URL: https://commons.wikimedia.org/wiki/File%3AFruit_and_vegetables_basket.jpg</a:t>
            </a:r>
          </a:p>
          <a:p>
            <a:r>
              <a:rPr lang="en-US" dirty="0"/>
              <a:t>Attribution: By Unknown photographer [Public domain], via Wikimedia Commons</a:t>
            </a:r>
          </a:p>
          <a:p>
            <a:endParaRPr lang="en-US" dirty="0"/>
          </a:p>
          <a:p>
            <a:r>
              <a:rPr lang="en-US" dirty="0"/>
              <a:t>Image:</a:t>
            </a:r>
            <a:r>
              <a:rPr lang="en-US" baseline="0" dirty="0"/>
              <a:t> </a:t>
            </a:r>
            <a:r>
              <a:rPr lang="en-US" dirty="0"/>
              <a:t>Food grains in a weekly market</a:t>
            </a:r>
            <a:endParaRPr lang="en-US" baseline="0" dirty="0"/>
          </a:p>
          <a:p>
            <a:r>
              <a:rPr lang="en-US" baseline="0" dirty="0"/>
              <a:t>URL: https://commons.wikimedia.org/wiki/File%3ADhaniyangal.jpg</a:t>
            </a:r>
          </a:p>
          <a:p>
            <a:r>
              <a:rPr lang="en-US" dirty="0"/>
              <a:t>Attribution: </a:t>
            </a:r>
            <a:r>
              <a:rPr lang="en-US" baseline="0" dirty="0"/>
              <a:t>By </a:t>
            </a:r>
            <a:r>
              <a:rPr lang="en-US" baseline="0" dirty="0" err="1"/>
              <a:t>Thagadooran</a:t>
            </a:r>
            <a:r>
              <a:rPr lang="en-US" baseline="0" dirty="0"/>
              <a:t> (Own work) [CC BY-SA 3.0 (http://creativecommons.org/licenses/by-sa/3.0)],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Wheat products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baseline="0" dirty="0"/>
              <a:t>URL: https://commons.wikimedia.org/wiki/File:Wheat_products.jpg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a:t>
            </a:r>
            <a:r>
              <a:rPr lang="en-US" b="0" baseline="0" dirty="0"/>
              <a:t>By </a:t>
            </a:r>
            <a:r>
              <a:rPr lang="en-US" b="0" dirty="0" err="1"/>
              <a:t>Knutux</a:t>
            </a:r>
            <a:r>
              <a:rPr lang="en-US" b="1" dirty="0"/>
              <a:t> </a:t>
            </a:r>
            <a:r>
              <a:rPr lang="en-US" baseline="0" dirty="0"/>
              <a:t>[CC BY-SA 3.0 (http://creativecommons.org/licenses/by-sa/3.0)],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baseline="0" dirty="0"/>
          </a:p>
          <a:p>
            <a:endParaRPr lang="en-US" b="0" dirty="0"/>
          </a:p>
          <a:p>
            <a:endParaRPr lang="en-US" b="0"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41</a:t>
            </a:fld>
            <a:endParaRPr lang="en-US"/>
          </a:p>
        </p:txBody>
      </p:sp>
    </p:spTree>
    <p:extLst>
      <p:ext uri="{BB962C8B-B14F-4D97-AF65-F5344CB8AC3E}">
        <p14:creationId xmlns:p14="http://schemas.microsoft.com/office/powerpoint/2010/main" val="38153010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Be sure to have students return to their doodle sheet</a:t>
            </a:r>
            <a:r>
              <a:rPr lang="en-US" baseline="0" dirty="0"/>
              <a:t> and record their answers before holding the class discussion and revealing the “answers” on this slide. Once you’ve revealed these and come to consensus as a class, you may direct students to “correct” their doodle sheets to align with these answers.</a:t>
            </a:r>
          </a:p>
          <a:p>
            <a:endParaRPr lang="en-US" baseline="0" dirty="0"/>
          </a:p>
          <a:p>
            <a:r>
              <a:rPr lang="en-US" baseline="0" dirty="0"/>
              <a:t>SOURCES:</a:t>
            </a:r>
          </a:p>
          <a:p>
            <a:r>
              <a:rPr lang="en-US" baseline="0" dirty="0"/>
              <a:t>Image: </a:t>
            </a:r>
            <a:r>
              <a:rPr lang="en-US" dirty="0"/>
              <a:t>Salmon intended for consumption as food</a:t>
            </a:r>
          </a:p>
          <a:p>
            <a:r>
              <a:rPr lang="en-US" dirty="0"/>
              <a:t>URL: https://commons.wikimedia.org/wiki/File%3ASalmon_steaks.JPG</a:t>
            </a:r>
          </a:p>
          <a:p>
            <a:r>
              <a:rPr lang="en-US" dirty="0"/>
              <a:t>Attribution: By </a:t>
            </a:r>
            <a:r>
              <a:rPr lang="en-US" dirty="0" err="1"/>
              <a:t>Marlith</a:t>
            </a:r>
            <a:r>
              <a:rPr lang="en-US" dirty="0"/>
              <a:t> [CC BY-SA 3.0 (http://creativecommons.org/licenses/by-sa/3.0)], via Wikimedia Commons</a:t>
            </a:r>
          </a:p>
          <a:p>
            <a:endParaRPr lang="en-US" dirty="0"/>
          </a:p>
          <a:p>
            <a:r>
              <a:rPr lang="en-US" dirty="0"/>
              <a:t>Image: A stick of western pack butter.</a:t>
            </a:r>
          </a:p>
          <a:p>
            <a:r>
              <a:rPr lang="en-US" dirty="0"/>
              <a:t>URL: https://commons.wikimedia.org/wiki/File%3AWestern-pack-butter.jpg</a:t>
            </a:r>
          </a:p>
          <a:p>
            <a:r>
              <a:rPr lang="en-US" dirty="0"/>
              <a:t>Attribution: By Steve </a:t>
            </a:r>
            <a:r>
              <a:rPr lang="en-US" dirty="0" err="1"/>
              <a:t>Karg</a:t>
            </a:r>
            <a:r>
              <a:rPr lang="en-US" dirty="0"/>
              <a:t> [CC BY 2.5 (http://creativecommons.org/licenses/by/2.5)], via Wikimedia Commons</a:t>
            </a:r>
          </a:p>
          <a:p>
            <a:endParaRPr lang="en-US" dirty="0"/>
          </a:p>
          <a:p>
            <a:r>
              <a:rPr lang="en-US" dirty="0"/>
              <a:t>Image: olive-oil-</a:t>
            </a:r>
            <a:r>
              <a:rPr lang="en-US" dirty="0" err="1"/>
              <a:t>greek</a:t>
            </a:r>
            <a:r>
              <a:rPr lang="en-US" dirty="0"/>
              <a:t>-oil-olive-bottle</a:t>
            </a:r>
          </a:p>
          <a:p>
            <a:r>
              <a:rPr lang="en-US" dirty="0"/>
              <a:t>URL: https://pixabay.com/en/olive-oil-greek-oil-olive-bottle-356102/</a:t>
            </a:r>
          </a:p>
          <a:p>
            <a:r>
              <a:rPr lang="en-US" dirty="0"/>
              <a:t>Attribution: By </a:t>
            </a:r>
            <a:r>
              <a:rPr lang="en-US" dirty="0" err="1"/>
              <a:t>Pixabay</a:t>
            </a:r>
            <a:r>
              <a:rPr lang="en-US" dirty="0"/>
              <a:t>, No</a:t>
            </a:r>
            <a:r>
              <a:rPr lang="en-US" baseline="0" dirty="0"/>
              <a:t> Attribution Necessary (https://pixabay.com/en/service/terms/#usage, [CC0, https://creativecommons.org/publicdomain/zero/1.0/deed.en])</a:t>
            </a:r>
          </a:p>
          <a:p>
            <a:endParaRPr lang="en-US" baseline="0" dirty="0"/>
          </a:p>
          <a:p>
            <a:r>
              <a:rPr lang="en-US" baseline="0" dirty="0"/>
              <a:t>Image: </a:t>
            </a:r>
            <a:r>
              <a:rPr lang="en-US" dirty="0"/>
              <a:t>Fruit and Vegetables Basket </a:t>
            </a:r>
            <a:r>
              <a:rPr lang="en-US" b="1" dirty="0"/>
              <a:t>Description</a:t>
            </a:r>
            <a:r>
              <a:rPr lang="en-US" dirty="0"/>
              <a:t> There are three different colored woven </a:t>
            </a:r>
          </a:p>
          <a:p>
            <a:r>
              <a:rPr lang="en-US" dirty="0"/>
              <a:t>URL: https://commons.wikimedia.org/wiki/File%3AFruit_and_vegetables_basket.jpg</a:t>
            </a:r>
          </a:p>
          <a:p>
            <a:r>
              <a:rPr lang="en-US" dirty="0"/>
              <a:t>Attribution: By Unknown photographer [Public domain], via Wikimedia Commons</a:t>
            </a:r>
          </a:p>
          <a:p>
            <a:endParaRPr lang="en-US" dirty="0"/>
          </a:p>
          <a:p>
            <a:r>
              <a:rPr lang="en-US" dirty="0"/>
              <a:t>Image:</a:t>
            </a:r>
            <a:r>
              <a:rPr lang="en-US" baseline="0" dirty="0"/>
              <a:t> </a:t>
            </a:r>
            <a:r>
              <a:rPr lang="en-US" dirty="0"/>
              <a:t>Food grains in a weekly market</a:t>
            </a:r>
            <a:endParaRPr lang="en-US" baseline="0" dirty="0"/>
          </a:p>
          <a:p>
            <a:r>
              <a:rPr lang="en-US" baseline="0" dirty="0"/>
              <a:t>URL: https://commons.wikimedia.org/wiki/File%3ADhaniyangal.jpg</a:t>
            </a:r>
          </a:p>
          <a:p>
            <a:r>
              <a:rPr lang="en-US" dirty="0"/>
              <a:t>Attribution: </a:t>
            </a:r>
            <a:r>
              <a:rPr lang="en-US" baseline="0" dirty="0"/>
              <a:t>By </a:t>
            </a:r>
            <a:r>
              <a:rPr lang="en-US" baseline="0" dirty="0" err="1"/>
              <a:t>Thagadooran</a:t>
            </a:r>
            <a:r>
              <a:rPr lang="en-US" baseline="0" dirty="0"/>
              <a:t> (Own work) [CC BY-SA 3.0 (http://creativecommons.org/licenses/by-sa/3.0)],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Wheat products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baseline="0" dirty="0"/>
              <a:t>URL: https://commons.wikimedia.org/wiki/File:Wheat_products.jpg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a:t>
            </a:r>
            <a:r>
              <a:rPr lang="en-US" b="0" baseline="0" dirty="0"/>
              <a:t>By </a:t>
            </a:r>
            <a:r>
              <a:rPr lang="en-US" b="0" dirty="0" err="1"/>
              <a:t>Knutux</a:t>
            </a:r>
            <a:r>
              <a:rPr lang="en-US" b="1" dirty="0"/>
              <a:t> </a:t>
            </a:r>
            <a:r>
              <a:rPr lang="en-US" baseline="0" dirty="0"/>
              <a:t>[CC BY-SA 3.0 (http://creativecommons.org/licenses/by-sa/3.0)],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baseline="0" dirty="0"/>
          </a:p>
          <a:p>
            <a:endParaRPr lang="en-US" b="0" dirty="0"/>
          </a:p>
          <a:p>
            <a:endParaRPr lang="en-US" b="0"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42</a:t>
            </a:fld>
            <a:endParaRPr lang="en-US"/>
          </a:p>
        </p:txBody>
      </p:sp>
    </p:spTree>
    <p:extLst>
      <p:ext uri="{BB962C8B-B14F-4D97-AF65-F5344CB8AC3E}">
        <p14:creationId xmlns:p14="http://schemas.microsoft.com/office/powerpoint/2010/main" val="42404951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where we get students</a:t>
            </a:r>
            <a:r>
              <a:rPr lang="en-US" baseline="0" dirty="0"/>
              <a:t> to recognize, “We are what we eat.” And we are alive, and most everything we eat was at least once alive. This is not a trivial realization, but it makes sense once it sinks in. You’ll have further conversation about what this means on the next slide.</a:t>
            </a:r>
          </a:p>
          <a:p>
            <a:endParaRPr lang="en-US" baseline="0" dirty="0"/>
          </a:p>
          <a:p>
            <a:endParaRPr lang="en-US" baseline="0" dirty="0"/>
          </a:p>
          <a:p>
            <a:r>
              <a:rPr lang="en-US" baseline="0" dirty="0"/>
              <a:t>SOURCES:</a:t>
            </a:r>
          </a:p>
          <a:p>
            <a:r>
              <a:rPr lang="en-US" baseline="0" dirty="0"/>
              <a:t>Pie chart image generated by MBER-bio.</a:t>
            </a:r>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43</a:t>
            </a:fld>
            <a:endParaRPr lang="en-US"/>
          </a:p>
        </p:txBody>
      </p:sp>
    </p:spTree>
    <p:extLst>
      <p:ext uri="{BB962C8B-B14F-4D97-AF65-F5344CB8AC3E}">
        <p14:creationId xmlns:p14="http://schemas.microsoft.com/office/powerpoint/2010/main" val="13527881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baseline="0" dirty="0"/>
              <a:t>Pause here to actually engage your students in this conversation. At the end, you might ask students if there are ideas they’d like to add to the model. </a:t>
            </a:r>
            <a:r>
              <a:rPr lang="en-US" baseline="0" dirty="0"/>
              <a:t>This is not a slide to rush through if you can get some kind of wondering and conversation going. </a:t>
            </a:r>
            <a:r>
              <a:rPr lang="en-US" b="1" baseline="0" dirty="0"/>
              <a:t>Do we want to add any ideas to our model for food (our “What is food for?” or “Why do we have to eat?” poster)?</a:t>
            </a:r>
          </a:p>
          <a:p>
            <a:r>
              <a:rPr lang="en-US" baseline="0" dirty="0"/>
              <a:t>It’s kind of a weird realization that we are made of the same stuff our food is made of… and that we are in fact food for other heterotrophs. </a:t>
            </a:r>
          </a:p>
          <a:p>
            <a:endParaRPr lang="en-US" baseline="0" dirty="0"/>
          </a:p>
          <a:p>
            <a:r>
              <a:rPr lang="en-US" baseline="0" dirty="0"/>
              <a:t>Have some conversation and uncover some ideas first. Then have students record some of their own thinking on the Doodle Sheet. Having this whole class conversation and having students record their ideas/understanding provides an opportunity to hear/see what they are thinking. You could take a moment to record some of their questions in this moment as well on a public document, especially if you feel the questions will motivate thinking and investigation moving forward. (Some ideas may not be resolved until after the Biosynthesis unit.)</a:t>
            </a:r>
          </a:p>
          <a:p>
            <a:endParaRPr lang="en-US" baseline="0" dirty="0"/>
          </a:p>
          <a:p>
            <a:r>
              <a:rPr lang="en-US" baseline="0" dirty="0"/>
              <a:t>Though we recognize that we get our matter from food and reason about why we are made up of the same components as our food, we still have a lot of questions. One series of questions revolves around how the carbs, proteins and fats we eat are incorporated into our body. We’ll address these questions again in the model for Biosynthesis. It’s a great question to put in the parking lot. Be sure you come back to it by the time you reach the Seedling to Tree Challenge Question (presented in Photosynthesis). Again, Biosynthesis is probably the right place to pick it back up.</a:t>
            </a:r>
          </a:p>
          <a:p>
            <a:endParaRPr lang="en-US" baseline="0" dirty="0"/>
          </a:p>
          <a:p>
            <a:r>
              <a:rPr lang="en-US" baseline="0" dirty="0"/>
              <a:t>Other questions may have to do with specific inputs such as vitamins. As the ideas or questions come up, add them to your I-O-U diagram. For items not covered in the curriculum (e.g. vitamins), think of ways to have students do their own research and how you might introduce the idea into the curriculum. (Perhaps vitamins come along when you talk about enzymes.)</a:t>
            </a:r>
          </a:p>
        </p:txBody>
      </p:sp>
      <p:sp>
        <p:nvSpPr>
          <p:cNvPr id="4" name="Slide Number Placeholder 3"/>
          <p:cNvSpPr>
            <a:spLocks noGrp="1"/>
          </p:cNvSpPr>
          <p:nvPr>
            <p:ph type="sldNum" sz="quarter" idx="10"/>
          </p:nvPr>
        </p:nvSpPr>
        <p:spPr/>
        <p:txBody>
          <a:bodyPr/>
          <a:lstStyle/>
          <a:p>
            <a:fld id="{69261606-E6FB-470E-9F9E-342B54A688DA}" type="slidenum">
              <a:rPr lang="en-US" smtClean="0"/>
              <a:pPr/>
              <a:t>44</a:t>
            </a:fld>
            <a:endParaRPr lang="en-US" dirty="0"/>
          </a:p>
        </p:txBody>
      </p:sp>
    </p:spTree>
    <p:extLst>
      <p:ext uri="{BB962C8B-B14F-4D97-AF65-F5344CB8AC3E}">
        <p14:creationId xmlns:p14="http://schemas.microsoft.com/office/powerpoint/2010/main" val="3883765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45</a:t>
            </a:fld>
            <a:endParaRPr lang="en-US"/>
          </a:p>
        </p:txBody>
      </p:sp>
    </p:spTree>
    <p:extLst>
      <p:ext uri="{BB962C8B-B14F-4D97-AF65-F5344CB8AC3E}">
        <p14:creationId xmlns:p14="http://schemas.microsoft.com/office/powerpoint/2010/main" val="307965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46</a:t>
            </a:fld>
            <a:endParaRPr lang="en-US"/>
          </a:p>
        </p:txBody>
      </p:sp>
    </p:spTree>
    <p:extLst>
      <p:ext uri="{BB962C8B-B14F-4D97-AF65-F5344CB8AC3E}">
        <p14:creationId xmlns:p14="http://schemas.microsoft.com/office/powerpoint/2010/main" val="1527713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a:t>
            </a:r>
          </a:p>
          <a:p>
            <a:endParaRPr lang="en-US" dirty="0"/>
          </a:p>
          <a:p>
            <a:r>
              <a:rPr lang="en-US" dirty="0"/>
              <a:t>Letters above reference specific models in</a:t>
            </a:r>
            <a:r>
              <a:rPr lang="en-US" baseline="0" dirty="0"/>
              <a:t> MBER as follows: </a:t>
            </a:r>
          </a:p>
          <a:p>
            <a:r>
              <a:rPr lang="en-US" baseline="0" dirty="0" err="1"/>
              <a:t>CRx</a:t>
            </a:r>
            <a:r>
              <a:rPr lang="en-US" baseline="0" dirty="0"/>
              <a:t>=Chemical Reactions</a:t>
            </a:r>
          </a:p>
          <a:p>
            <a:r>
              <a:rPr lang="en-US" baseline="0" dirty="0"/>
              <a:t>CR= Cellular Respiration</a:t>
            </a:r>
          </a:p>
          <a:p>
            <a:r>
              <a:rPr lang="en-US" baseline="0" dirty="0"/>
              <a:t>P=Photosynthesis</a:t>
            </a:r>
          </a:p>
          <a:p>
            <a:r>
              <a:rPr lang="en-US" baseline="0" dirty="0"/>
              <a:t>B=Biosynthesis</a:t>
            </a:r>
          </a:p>
          <a:p>
            <a:r>
              <a:rPr lang="en-US" baseline="0" dirty="0"/>
              <a:t>FL=Feedback loops </a:t>
            </a:r>
          </a:p>
          <a:p>
            <a:r>
              <a:rPr lang="en-US" baseline="0" dirty="0"/>
              <a:t>See https://www.modelbasedbiology.com/year-at-a-glance</a:t>
            </a:r>
          </a:p>
        </p:txBody>
      </p:sp>
      <p:sp>
        <p:nvSpPr>
          <p:cNvPr id="4" name="Slide Number Placeholder 3"/>
          <p:cNvSpPr>
            <a:spLocks noGrp="1"/>
          </p:cNvSpPr>
          <p:nvPr>
            <p:ph type="sldNum" sz="quarter" idx="10"/>
          </p:nvPr>
        </p:nvSpPr>
        <p:spPr/>
        <p:txBody>
          <a:bodyPr/>
          <a:lstStyle/>
          <a:p>
            <a:fld id="{D8C963D6-A539-E940-9C15-C13F565BC522}" type="slidenum">
              <a:rPr lang="en-US" smtClean="0"/>
              <a:pPr/>
              <a:t>9</a:t>
            </a:fld>
            <a:endParaRPr lang="en-US"/>
          </a:p>
        </p:txBody>
      </p:sp>
    </p:spTree>
    <p:extLst>
      <p:ext uri="{BB962C8B-B14F-4D97-AF65-F5344CB8AC3E}">
        <p14:creationId xmlns:p14="http://schemas.microsoft.com/office/powerpoint/2010/main" val="740554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48</a:t>
            </a:fld>
            <a:endParaRPr lang="en-US"/>
          </a:p>
        </p:txBody>
      </p:sp>
    </p:spTree>
    <p:extLst>
      <p:ext uri="{BB962C8B-B14F-4D97-AF65-F5344CB8AC3E}">
        <p14:creationId xmlns:p14="http://schemas.microsoft.com/office/powerpoint/2010/main" val="13263906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Launching into some direct instruction here about these molecules. You can decide how deep to go on this and there are also some optional add-on activities in the resources to go deeper on polymers, etc. The big idea here is that we’ve got C H, O, and N bonded in multiple ways. We want students to recognize the commonality in organic molecules, but that there is diverse structure. Also, the structure is linked to their function. We don’t highlight that latter aspect here, but it becomes apparent when talking about proteins and protein function in the models that deal with the molecular basis of traits.</a:t>
            </a:r>
          </a:p>
          <a:p>
            <a:endParaRPr lang="en-US" baseline="0" dirty="0"/>
          </a:p>
          <a:p>
            <a:r>
              <a:rPr lang="en-US" baseline="0" dirty="0"/>
              <a:t>If you have commitments to vocabulary, help students to build an understanding of the concepts first. Knowing that glucose is a sugar we will talk about more is probably helpful. Knowing all of the different </a:t>
            </a:r>
            <a:r>
              <a:rPr lang="en-US" baseline="0" dirty="0" err="1"/>
              <a:t>monosaccharides</a:t>
            </a:r>
            <a:r>
              <a:rPr lang="en-US" baseline="0" dirty="0"/>
              <a:t>, disaccharides ad polysaccharides is not required. You may have taught the differences between sugars, starches and cellulose in the past. If you choose to explore this with your students, please be certain you don’t wander too far away from reminding them what we are trying to figure out and why: How do we get matter and energy from food?</a:t>
            </a:r>
          </a:p>
          <a:p>
            <a:r>
              <a:rPr lang="en-US" baseline="0" dirty="0"/>
              <a:t> </a:t>
            </a:r>
          </a:p>
          <a:p>
            <a:r>
              <a:rPr lang="en-US" baseline="0" dirty="0"/>
              <a:t>We have not included teacher notes on the following slides so that you can decide how to work through this content with your students. </a:t>
            </a:r>
          </a:p>
          <a:p>
            <a:endParaRPr lang="en-US" baseline="0" dirty="0"/>
          </a:p>
          <a:p>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r>
              <a:rPr lang="en-US" dirty="0"/>
              <a:t>Image: Ball-and-stick model of the </a:t>
            </a:r>
            <a:r>
              <a:rPr lang="en-US" b="0" dirty="0"/>
              <a:t>aspartic acid </a:t>
            </a:r>
            <a:r>
              <a:rPr lang="en-US" dirty="0"/>
              <a:t>molecule, one of the 20 amino acids used to build proteins. This image shows the L isomer in zwitterionic form.</a:t>
            </a:r>
          </a:p>
          <a:p>
            <a:r>
              <a:rPr lang="en-US" dirty="0"/>
              <a:t>URL: https://commons.wikimedia.org/wiki/File%3AL-Aspartic-acid-zwitterion-3D-balls.png</a:t>
            </a:r>
          </a:p>
          <a:p>
            <a:r>
              <a:rPr lang="en-US" dirty="0"/>
              <a:t>Attribution: By </a:t>
            </a:r>
            <a:r>
              <a:rPr lang="en-US" dirty="0" err="1"/>
              <a:t>Jynto</a:t>
            </a:r>
            <a:r>
              <a:rPr lang="en-US" dirty="0"/>
              <a:t> [CC0], via Wikimedia Commons</a:t>
            </a:r>
          </a:p>
          <a:p>
            <a:endParaRPr lang="en-US" dirty="0"/>
          </a:p>
          <a:p>
            <a:r>
              <a:rPr lang="en-US" dirty="0"/>
              <a:t>Image: </a:t>
            </a:r>
            <a:r>
              <a:rPr lang="en-US" dirty="0" err="1"/>
              <a:t>SpaceFill</a:t>
            </a:r>
            <a:r>
              <a:rPr lang="en-US" dirty="0"/>
              <a:t> representation with ambient occlusion </a:t>
            </a:r>
            <a:r>
              <a:rPr lang="en-US" dirty="0" err="1"/>
              <a:t>lighing</a:t>
            </a:r>
            <a:r>
              <a:rPr lang="en-US" dirty="0"/>
              <a:t> w:Porin (protein). Done using the real time open source </a:t>
            </a:r>
            <a:r>
              <a:rPr lang="en-US" dirty="0" err="1"/>
              <a:t>QuteMol</a:t>
            </a:r>
            <a:r>
              <a:rPr lang="en-US" dirty="0"/>
              <a:t> system.</a:t>
            </a:r>
          </a:p>
          <a:p>
            <a:r>
              <a:rPr lang="en-US" dirty="0"/>
              <a:t>URL: https://commons.wikimedia.org/wiki/File%3APorin.qutemol.ao.png</a:t>
            </a:r>
          </a:p>
          <a:p>
            <a:r>
              <a:rPr lang="en-US" dirty="0"/>
              <a:t>Attribution: By </a:t>
            </a:r>
            <a:r>
              <a:rPr lang="en-US" dirty="0" err="1"/>
              <a:t>ALoopingIcon</a:t>
            </a:r>
            <a:r>
              <a:rPr lang="en-US" dirty="0"/>
              <a:t> (</a:t>
            </a:r>
            <a:r>
              <a:rPr lang="en-US" dirty="0" err="1"/>
              <a:t>QuteMol</a:t>
            </a:r>
            <a:r>
              <a:rPr lang="en-US" dirty="0"/>
              <a:t>) [CC BY-SA 2.5 (http://creativecommons.org/licenses/by-sa/2.5)], via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49</a:t>
            </a:fld>
            <a:endParaRPr lang="en-US"/>
          </a:p>
        </p:txBody>
      </p:sp>
    </p:spTree>
    <p:extLst>
      <p:ext uri="{BB962C8B-B14F-4D97-AF65-F5344CB8AC3E}">
        <p14:creationId xmlns:p14="http://schemas.microsoft.com/office/powerpoint/2010/main" val="24018936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sz="1200" kern="1200" dirty="0">
                <a:solidFill>
                  <a:schemeClr val="tx1"/>
                </a:solidFill>
                <a:latin typeface="+mn-lt"/>
                <a:ea typeface="+mn-ea"/>
                <a:cs typeface="+mn-cs"/>
              </a:rPr>
              <a:t>Now</a:t>
            </a:r>
            <a:r>
              <a:rPr lang="en-US" sz="1200" kern="1200" baseline="0" dirty="0">
                <a:solidFill>
                  <a:schemeClr val="tx1"/>
                </a:solidFill>
                <a:latin typeface="+mn-lt"/>
                <a:ea typeface="+mn-ea"/>
                <a:cs typeface="+mn-cs"/>
              </a:rPr>
              <a:t> is the time to cover some definitions. </a:t>
            </a:r>
            <a:r>
              <a:rPr lang="en-US" baseline="0" dirty="0"/>
              <a:t>Terms and definitions are best tracked on your own vocabulary sheet (and we don’t provide space on the Doodle Sheet). </a:t>
            </a:r>
            <a:r>
              <a:rPr lang="en-US" sz="1200" kern="1200" baseline="0" dirty="0">
                <a:solidFill>
                  <a:schemeClr val="tx1"/>
                </a:solidFill>
                <a:latin typeface="+mn-lt"/>
                <a:ea typeface="+mn-ea"/>
                <a:cs typeface="+mn-cs"/>
              </a:rPr>
              <a:t>This learning segment and conversations therein can be a bit tedious and challenging for students who may not be used to thinking about the molecular scale in biology class. Change things up as you see fit, but keep in mind that the NGSS may not require as much detail and depth as previous standards. Provide students with the information that will </a:t>
            </a:r>
            <a:r>
              <a:rPr lang="en-US" sz="1200" u="sng" kern="1200" baseline="0" dirty="0">
                <a:solidFill>
                  <a:schemeClr val="tx1"/>
                </a:solidFill>
                <a:latin typeface="+mn-lt"/>
                <a:ea typeface="+mn-ea"/>
                <a:cs typeface="+mn-cs"/>
              </a:rPr>
              <a:t>eventually</a:t>
            </a:r>
            <a:r>
              <a:rPr lang="en-US" sz="1200" kern="1200" baseline="0" dirty="0">
                <a:solidFill>
                  <a:schemeClr val="tx1"/>
                </a:solidFill>
                <a:latin typeface="+mn-lt"/>
                <a:ea typeface="+mn-ea"/>
                <a:cs typeface="+mn-cs"/>
              </a:rPr>
              <a:t> allow us to reveal another important phenomenon: that inputs and outputs are the same atoms (conservation of matter), just sometimes rearranged into new molecules (through chemical reactions, our model).</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A07539C-9270-4885-807E-2B6867B10931}" type="slidenum">
              <a:rPr lang="en-US" smtClean="0"/>
              <a:pPr/>
              <a:t>50</a:t>
            </a:fld>
            <a:endParaRPr lang="en-US"/>
          </a:p>
        </p:txBody>
      </p:sp>
    </p:spTree>
    <p:extLst>
      <p:ext uri="{BB962C8B-B14F-4D97-AF65-F5344CB8AC3E}">
        <p14:creationId xmlns:p14="http://schemas.microsoft.com/office/powerpoint/2010/main" val="42078910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Terms and definitions are best tracked on your own vocabulary sheet. Teachers often have students keep these at the front of their science notebooks/binders. We do not include space for them on the Doodle Sheet. Modify this slide to meet your needs (or don’t show it and go to the board). However you engage students with vocabulary is up to you (vocab trackers, etc.). Take the time students need to have a basic understanding of these words so they can use them in the coming slides.</a:t>
            </a:r>
          </a:p>
          <a:p>
            <a:endParaRPr lang="en-US" baseline="0" dirty="0"/>
          </a:p>
          <a:p>
            <a:r>
              <a:rPr lang="en-US" baseline="0" dirty="0"/>
              <a:t>Our philosophy in MBER Biology is for vocabulary to EMERGE. That is, we prefer to only to present definitions as they are needed. (Let’s find a term that captures that “thing” we keep talking about.) However, it is important that we pause from time to time to make sure we have a shared understanding of important words. That is the intent of this slide. You may choose to add other words as well. </a:t>
            </a:r>
          </a:p>
          <a:p>
            <a:endParaRPr lang="en-US" baseline="0" dirty="0"/>
          </a:p>
          <a:p>
            <a:r>
              <a:rPr lang="en-US" baseline="0" dirty="0"/>
              <a:t>We expect many (not all) of the terms to be review from junior high / middle school. Please give students the chance to offer the definitions as often as possible. We have chosen to animate the slides to allow for a pause before revealing the definition. An alternative would be for you to type in your class definition as you discuss. You can have students pair/share, or you can ask for volunteers. Be sure to mix it up and to honor the diversity in background of your students.</a:t>
            </a:r>
          </a:p>
          <a:p>
            <a:endParaRPr lang="en-US" baseline="0" dirty="0"/>
          </a:p>
          <a:p>
            <a:r>
              <a:rPr lang="en-US" baseline="0" dirty="0"/>
              <a:t>SOURCES:</a:t>
            </a:r>
          </a:p>
          <a:p>
            <a:r>
              <a:rPr lang="en-US" baseline="0" dirty="0"/>
              <a:t>Image: Periodic Table</a:t>
            </a:r>
          </a:p>
          <a:p>
            <a:r>
              <a:rPr lang="en-US" baseline="0" dirty="0"/>
              <a:t>URL: https://upload.wikimedia.org/wikipedia/commons/0/03/Simple_Periodic_Table_Chart-blocks.svg</a:t>
            </a:r>
          </a:p>
          <a:p>
            <a:r>
              <a:rPr lang="en-US" baseline="0" dirty="0"/>
              <a:t>Attribution: </a:t>
            </a:r>
            <a:r>
              <a:rPr lang="en-US" baseline="0" dirty="0" err="1"/>
              <a:t>User:Double</a:t>
            </a:r>
            <a:r>
              <a:rPr lang="en-US" baseline="0" dirty="0"/>
              <a:t> sharp, based on  by </a:t>
            </a:r>
            <a:r>
              <a:rPr lang="en-US" baseline="0" dirty="0" err="1"/>
              <a:t>User:Offnfopt</a:t>
            </a:r>
            <a:r>
              <a:rPr lang="en-US" baseline="0" dirty="0"/>
              <a:t>, CC BY-SA 4.0 &lt;https://creativecommons.org/licenses/by-sa/4.0&gt;, via Wikimedia Commons</a:t>
            </a:r>
          </a:p>
        </p:txBody>
      </p:sp>
      <p:sp>
        <p:nvSpPr>
          <p:cNvPr id="4" name="Slide Number Placeholder 3"/>
          <p:cNvSpPr>
            <a:spLocks noGrp="1"/>
          </p:cNvSpPr>
          <p:nvPr>
            <p:ph type="sldNum" sz="quarter" idx="10"/>
          </p:nvPr>
        </p:nvSpPr>
        <p:spPr/>
        <p:txBody>
          <a:bodyPr/>
          <a:lstStyle/>
          <a:p>
            <a:fld id="{BA07539C-9270-4885-807E-2B6867B10931}" type="slidenum">
              <a:rPr lang="en-US" smtClean="0"/>
              <a:pPr/>
              <a:t>51</a:t>
            </a:fld>
            <a:endParaRPr lang="en-US"/>
          </a:p>
        </p:txBody>
      </p:sp>
    </p:spTree>
    <p:extLst>
      <p:ext uri="{BB962C8B-B14F-4D97-AF65-F5344CB8AC3E}">
        <p14:creationId xmlns:p14="http://schemas.microsoft.com/office/powerpoint/2010/main" val="2989332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When students fill out the doodle box here, they will be prompted to demonstrate their understanding of the vocabulary we just introduced. What is the name of the molecule? What is the chemical formula? What elements does it contain? You can also have them do some accounting if you wish, e.g. “How many atoms of each kind of element?”</a:t>
            </a:r>
          </a:p>
          <a:p>
            <a:endParaRPr lang="en-US" baseline="0" dirty="0"/>
          </a:p>
          <a:p>
            <a:endParaRPr lang="en-US" dirty="0"/>
          </a:p>
          <a:p>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dirty="0"/>
          </a:p>
          <a:p>
            <a:r>
              <a:rPr lang="en-US" dirty="0"/>
              <a:t>Image:</a:t>
            </a:r>
            <a:r>
              <a:rPr lang="en-US" baseline="0" dirty="0"/>
              <a:t> </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smtClean="0"/>
              <a:t>URL: </a:t>
            </a:r>
            <a:r>
              <a:rPr lang="en-US" dirty="0"/>
              <a:t>https://commons.wikimedia.org/wiki/File%3ABeta-D-glucose-from-xtal-3D-balls.png</a:t>
            </a:r>
          </a:p>
          <a:p>
            <a:r>
              <a:rPr lang="en-US" dirty="0"/>
              <a:t>Attribution: By Ben Mills (Own work) [Public domain], via Wikimedia </a:t>
            </a:r>
            <a:r>
              <a:rPr lang="en-US" dirty="0" smtClean="0"/>
              <a:t>Commons</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 </a:t>
            </a:r>
            <a:r>
              <a:rPr lang="it-IT" sz="1200" b="0" i="0" kern="1200" dirty="0" smtClean="0">
                <a:solidFill>
                  <a:schemeClr val="tx1"/>
                </a:solidFill>
                <a:effectLst/>
                <a:latin typeface="+mn-lt"/>
                <a:ea typeface="+mn-ea"/>
                <a:cs typeface="+mn-cs"/>
              </a:rPr>
              <a:t>OSC Microbio 00 AA glucose</a:t>
            </a:r>
            <a:r>
              <a:rPr lang="it-IT" sz="1200" b="0" i="0" kern="1200" baseline="0" dirty="0" smtClean="0">
                <a:solidFill>
                  <a:schemeClr val="tx1"/>
                </a:solidFill>
                <a:effectLst/>
                <a:latin typeface="+mn-lt"/>
                <a:ea typeface="+mn-ea"/>
                <a:cs typeface="+mn-cs"/>
              </a:rPr>
              <a:t> [moelcular diagram of glucose]</a:t>
            </a:r>
            <a:endParaRPr lang="en-US" dirty="0" smtClean="0"/>
          </a:p>
          <a:p>
            <a:r>
              <a:rPr lang="en-US" dirty="0" smtClean="0"/>
              <a:t>URL:</a:t>
            </a:r>
            <a:r>
              <a:rPr lang="en-US" baseline="0" dirty="0" smtClean="0"/>
              <a:t> https://commons.wikimedia.org/wiki/File:OSC_Microbio_00_AA_glucose.jpg</a:t>
            </a:r>
          </a:p>
          <a:p>
            <a:r>
              <a:rPr lang="en-US" baseline="0" dirty="0" smtClean="0"/>
              <a:t>Attribution: CNX </a:t>
            </a:r>
            <a:r>
              <a:rPr lang="en-US" baseline="0" dirty="0" err="1" smtClean="0"/>
              <a:t>OpenStax</a:t>
            </a:r>
            <a:r>
              <a:rPr lang="en-US" baseline="0" dirty="0" smtClean="0"/>
              <a:t>, CC BY 4.0 &lt;https://creativecommons.org/licenses/by/4.0&gt;, via Wikimedia Commons</a:t>
            </a:r>
            <a:endParaRPr lang="en-US" dirty="0" smtClean="0"/>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52</a:t>
            </a:fld>
            <a:endParaRPr lang="en-US"/>
          </a:p>
        </p:txBody>
      </p:sp>
    </p:spTree>
    <p:extLst>
      <p:ext uri="{BB962C8B-B14F-4D97-AF65-F5344CB8AC3E}">
        <p14:creationId xmlns:p14="http://schemas.microsoft.com/office/powerpoint/2010/main" val="41863789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See notes on previous slide.</a:t>
            </a:r>
          </a:p>
          <a:p>
            <a:endParaRPr lang="en-US" baseline="0" dirty="0"/>
          </a:p>
          <a:p>
            <a:r>
              <a:rPr lang="en-US" baseline="0" dirty="0"/>
              <a:t>SOURCES:</a:t>
            </a:r>
          </a:p>
          <a:p>
            <a:r>
              <a:rPr lang="en-US" dirty="0"/>
              <a:t>Image: Illustration from Anatomy &amp; Physiology, </a:t>
            </a:r>
            <a:r>
              <a:rPr lang="en-US" dirty="0" err="1"/>
              <a:t>Connexions</a:t>
            </a:r>
            <a:r>
              <a:rPr lang="en-US" dirty="0"/>
              <a:t> Web site. http://cnx.org/content/col11496/1.6/, Jun 19, 2013.</a:t>
            </a:r>
          </a:p>
          <a:p>
            <a:r>
              <a:rPr lang="en-US" dirty="0"/>
              <a:t>URL: https://commons.wikimedia.org/wiki/File%3A2511_A_Triglyceride_Molecule_(a)_Is_Broken_Down_Into_Monoglycerides_(b).jpg</a:t>
            </a:r>
          </a:p>
          <a:p>
            <a:r>
              <a:rPr lang="en-US" dirty="0"/>
              <a:t>Attribution: By OpenStax College [CC BY 3.0 (http://creativecommons.org/licenses/by/3.0)],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53</a:t>
            </a:fld>
            <a:endParaRPr lang="en-US"/>
          </a:p>
        </p:txBody>
      </p:sp>
    </p:spTree>
    <p:extLst>
      <p:ext uri="{BB962C8B-B14F-4D97-AF65-F5344CB8AC3E}">
        <p14:creationId xmlns:p14="http://schemas.microsoft.com/office/powerpoint/2010/main" val="7501783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dirty="0"/>
              <a:t>Optional Slide </a:t>
            </a:r>
            <a:r>
              <a:rPr lang="en-US" dirty="0"/>
              <a:t>– may use if students ask about these.</a:t>
            </a:r>
          </a:p>
          <a:p>
            <a:endParaRPr lang="en-US" dirty="0"/>
          </a:p>
          <a:p>
            <a:r>
              <a:rPr lang="en-US" dirty="0"/>
              <a:t>SOURCES:</a:t>
            </a:r>
          </a:p>
          <a:p>
            <a:r>
              <a:rPr lang="en-US" dirty="0"/>
              <a:t>Molecule</a:t>
            </a:r>
            <a:r>
              <a:rPr lang="en-US" baseline="0" dirty="0"/>
              <a:t> diagrams by MBER-bio.</a:t>
            </a:r>
          </a:p>
          <a:p>
            <a:endParaRPr lang="en-US" dirty="0"/>
          </a:p>
          <a:p>
            <a:r>
              <a:rPr lang="en-US" dirty="0"/>
              <a:t>Image: A stick of western pack butter</a:t>
            </a:r>
          </a:p>
          <a:p>
            <a:r>
              <a:rPr lang="en-US" dirty="0"/>
              <a:t>URL: https://commons.wikimedia.org/wiki/File%3AWestern-pack-butter.jpg</a:t>
            </a:r>
          </a:p>
          <a:p>
            <a:r>
              <a:rPr lang="en-US" dirty="0"/>
              <a:t>Attribution: By Steve </a:t>
            </a:r>
            <a:r>
              <a:rPr lang="en-US" dirty="0" err="1"/>
              <a:t>Karg</a:t>
            </a:r>
            <a:r>
              <a:rPr lang="en-US" dirty="0"/>
              <a:t> [CC BY 2.5 (http://creativecommons.org/licenses/by/2.5)], via Wikimedia Commons</a:t>
            </a:r>
          </a:p>
          <a:p>
            <a:endParaRPr lang="en-US" dirty="0"/>
          </a:p>
          <a:p>
            <a:r>
              <a:rPr lang="en-US" dirty="0"/>
              <a:t>Image: olive-oil-</a:t>
            </a:r>
            <a:r>
              <a:rPr lang="en-US" dirty="0" err="1"/>
              <a:t>greek</a:t>
            </a:r>
            <a:r>
              <a:rPr lang="en-US" dirty="0"/>
              <a:t>-oil-olive-bottle</a:t>
            </a:r>
          </a:p>
          <a:p>
            <a:r>
              <a:rPr lang="en-US" dirty="0"/>
              <a:t>Attribution: https://pixabay.com/en/olive-oil-greek-oil-olive-bottle-356102/</a:t>
            </a:r>
          </a:p>
          <a:p>
            <a:r>
              <a:rPr lang="en-US" dirty="0"/>
              <a:t>Attribution: By </a:t>
            </a:r>
            <a:r>
              <a:rPr lang="en-US" dirty="0" err="1"/>
              <a:t>Pixabay</a:t>
            </a:r>
            <a:r>
              <a:rPr lang="en-US" dirty="0"/>
              <a:t>, No</a:t>
            </a:r>
            <a:r>
              <a:rPr lang="en-US" baseline="0" dirty="0"/>
              <a:t> Attribution Necessary (https://pixabay.com/en/service/terms/#usage, [CC0, https://creativecommons.org/publicdomain/zero/1.0/deed.en])</a:t>
            </a:r>
          </a:p>
          <a:p>
            <a:endParaRPr lang="en-US" dirty="0"/>
          </a:p>
          <a:p>
            <a:r>
              <a:rPr lang="en-US" dirty="0"/>
              <a:t>Image: The aim of a fat tax is to decrease the consumption of foods with high saturated fats, typically found in fast foods. Source: http://www.newhealthadvisor.com/Foods-to-Avoid-with-Hypothyroidism.html</a:t>
            </a:r>
          </a:p>
          <a:p>
            <a:r>
              <a:rPr lang="en-US" dirty="0"/>
              <a:t>URL: https://commons.wikimedia.org/wiki/File%3AFatty_foods.jpg</a:t>
            </a:r>
          </a:p>
          <a:p>
            <a:r>
              <a:rPr lang="en-US" dirty="0"/>
              <a:t>Attribution: By Lucasmartin2 (Own work) [CC BY-SA 4.0 (http://creativecommons.org/licenses/by-sa/4.0)], via Wikimedia Commons</a:t>
            </a:r>
          </a:p>
        </p:txBody>
      </p:sp>
      <p:sp>
        <p:nvSpPr>
          <p:cNvPr id="4" name="Slide Number Placeholder 3"/>
          <p:cNvSpPr>
            <a:spLocks noGrp="1"/>
          </p:cNvSpPr>
          <p:nvPr>
            <p:ph type="sldNum" sz="quarter" idx="10"/>
          </p:nvPr>
        </p:nvSpPr>
        <p:spPr/>
        <p:txBody>
          <a:bodyPr/>
          <a:lstStyle/>
          <a:p>
            <a:fld id="{69261606-E6FB-470E-9F9E-342B54A688DA}" type="slidenum">
              <a:rPr lang="en-US" smtClean="0"/>
              <a:pPr/>
              <a:t>54</a:t>
            </a:fld>
            <a:endParaRPr lang="en-US"/>
          </a:p>
        </p:txBody>
      </p:sp>
    </p:spTree>
    <p:extLst>
      <p:ext uri="{BB962C8B-B14F-4D97-AF65-F5344CB8AC3E}">
        <p14:creationId xmlns:p14="http://schemas.microsoft.com/office/powerpoint/2010/main" val="5214360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Hand </a:t>
            </a:r>
            <a:r>
              <a:rPr lang="en-US" dirty="0" smtClean="0"/>
              <a:t>out the </a:t>
            </a:r>
            <a:r>
              <a:rPr lang="en-US" baseline="0" dirty="0" smtClean="0"/>
              <a:t> </a:t>
            </a:r>
            <a:r>
              <a:rPr lang="en-US" baseline="0" dirty="0"/>
              <a:t>Protein Structure Reading Student Worksheet.</a:t>
            </a:r>
            <a:endParaRPr lang="en-US" dirty="0"/>
          </a:p>
          <a:p>
            <a:r>
              <a:rPr lang="en-US" dirty="0"/>
              <a:t>Protein reading </a:t>
            </a:r>
            <a:r>
              <a:rPr lang="en-US" dirty="0" smtClean="0"/>
              <a:t> can be assigned </a:t>
            </a:r>
            <a:r>
              <a:rPr lang="en-US" dirty="0"/>
              <a:t>as homework. Share out “big ideas” the next day.</a:t>
            </a:r>
          </a:p>
          <a:p>
            <a:endParaRPr lang="en-US" dirty="0"/>
          </a:p>
          <a:p>
            <a:r>
              <a:rPr lang="en-US" dirty="0"/>
              <a:t>Sample classroom Big Ideas:</a:t>
            </a:r>
          </a:p>
          <a:p>
            <a:r>
              <a:rPr lang="en-US" i="1" dirty="0"/>
              <a:t>Order of amino acids determines shape, and shape determines function.</a:t>
            </a:r>
          </a:p>
          <a:p>
            <a:r>
              <a:rPr lang="en-US" i="1" dirty="0"/>
              <a:t>Organic compounds are made of C, H, O. </a:t>
            </a:r>
          </a:p>
          <a:p>
            <a:r>
              <a:rPr lang="en-US" i="1" dirty="0"/>
              <a:t>Organic </a:t>
            </a:r>
            <a:r>
              <a:rPr lang="en-US" i="1" dirty="0" smtClean="0"/>
              <a:t>compounds </a:t>
            </a:r>
            <a:r>
              <a:rPr lang="en-US" i="1" dirty="0"/>
              <a:t>make up the structures of cells, tissues and organs of all living things.</a:t>
            </a:r>
          </a:p>
          <a:p>
            <a:r>
              <a:rPr lang="en-US" i="1" dirty="0"/>
              <a:t>Proteins are polymers made of amino acid monomers.</a:t>
            </a:r>
          </a:p>
          <a:p>
            <a:endParaRPr lang="en-US" dirty="0"/>
          </a:p>
          <a:p>
            <a:r>
              <a:rPr lang="en-US" dirty="0"/>
              <a:t>SOURCES:</a:t>
            </a:r>
          </a:p>
          <a:p>
            <a:r>
              <a:rPr lang="en-US" dirty="0"/>
              <a:t>Image: </a:t>
            </a:r>
            <a:r>
              <a:rPr lang="en-US" dirty="0" err="1"/>
              <a:t>SpaceFill</a:t>
            </a:r>
            <a:r>
              <a:rPr lang="en-US" dirty="0"/>
              <a:t> representation with ambient occlusion </a:t>
            </a:r>
            <a:r>
              <a:rPr lang="en-US" dirty="0" err="1"/>
              <a:t>lighing</a:t>
            </a:r>
            <a:r>
              <a:rPr lang="en-US" dirty="0"/>
              <a:t> w:Porin (protein). Done using the real time open source </a:t>
            </a:r>
            <a:r>
              <a:rPr lang="en-US" dirty="0" err="1"/>
              <a:t>QuteMol</a:t>
            </a:r>
            <a:r>
              <a:rPr lang="en-US" dirty="0"/>
              <a:t> system.</a:t>
            </a:r>
          </a:p>
          <a:p>
            <a:r>
              <a:rPr lang="en-US" dirty="0"/>
              <a:t>URL: https://commons.wikimedia.org/wiki/File%3APorin.qutemol.ao.png</a:t>
            </a:r>
          </a:p>
          <a:p>
            <a:r>
              <a:rPr lang="en-US" dirty="0"/>
              <a:t>Attribution: By </a:t>
            </a:r>
            <a:r>
              <a:rPr lang="en-US" dirty="0" err="1"/>
              <a:t>ALoopingIcon</a:t>
            </a:r>
            <a:r>
              <a:rPr lang="en-US" dirty="0"/>
              <a:t> (</a:t>
            </a:r>
            <a:r>
              <a:rPr lang="en-US" dirty="0" err="1"/>
              <a:t>QuteMol</a:t>
            </a:r>
            <a:r>
              <a:rPr lang="en-US" dirty="0"/>
              <a:t>) [CC BY-SA 2.5 (http://creativecommons.org/licenses/by-sa/2.5)], via Wikimedia Commons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55</a:t>
            </a:fld>
            <a:endParaRPr lang="en-US"/>
          </a:p>
        </p:txBody>
      </p:sp>
    </p:spTree>
    <p:extLst>
      <p:ext uri="{BB962C8B-B14F-4D97-AF65-F5344CB8AC3E}">
        <p14:creationId xmlns:p14="http://schemas.microsoft.com/office/powerpoint/2010/main" val="2569752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Hand out the </a:t>
            </a:r>
            <a:r>
              <a:rPr lang="en-US" baseline="0" dirty="0" smtClean="0"/>
              <a:t> Protein Structure Reading Student Worksheet.</a:t>
            </a:r>
            <a:endParaRPr lang="en-US" dirty="0" smtClean="0"/>
          </a:p>
          <a:p>
            <a:r>
              <a:rPr lang="en-US" dirty="0" smtClean="0"/>
              <a:t>Protein reading  can be assigned as homework. Share out “big ideas” the next day.</a:t>
            </a:r>
          </a:p>
          <a:p>
            <a:endParaRPr lang="en-US" dirty="0" smtClean="0"/>
          </a:p>
          <a:p>
            <a:r>
              <a:rPr lang="en-US" dirty="0" smtClean="0"/>
              <a:t>Sample classroom Big Ideas:</a:t>
            </a:r>
          </a:p>
          <a:p>
            <a:r>
              <a:rPr lang="en-US" i="1" dirty="0" smtClean="0"/>
              <a:t>Order of amino acids determines shape, and shape determines function.</a:t>
            </a:r>
          </a:p>
          <a:p>
            <a:r>
              <a:rPr lang="en-US" i="1" dirty="0" smtClean="0"/>
              <a:t>Organic compounds are made of C, H, O. </a:t>
            </a:r>
          </a:p>
          <a:p>
            <a:r>
              <a:rPr lang="en-US" i="1" dirty="0" smtClean="0"/>
              <a:t>Organic compounds make up the structures of cells, tissues and organs of all living things.</a:t>
            </a:r>
          </a:p>
          <a:p>
            <a:r>
              <a:rPr lang="en-US" i="1" dirty="0" smtClean="0"/>
              <a:t>Proteins are polymers made of amino acid monomers.</a:t>
            </a:r>
          </a:p>
          <a:p>
            <a:endParaRPr lang="en-US" dirty="0"/>
          </a:p>
          <a:p>
            <a:r>
              <a:rPr lang="en-US" dirty="0"/>
              <a:t>SOURCES:</a:t>
            </a:r>
          </a:p>
          <a:p>
            <a:r>
              <a:rPr lang="en-US" dirty="0"/>
              <a:t>Image: </a:t>
            </a:r>
            <a:r>
              <a:rPr lang="en-US" dirty="0" err="1"/>
              <a:t>SpaceFill</a:t>
            </a:r>
            <a:r>
              <a:rPr lang="en-US" dirty="0"/>
              <a:t> representation with ambient occlusion </a:t>
            </a:r>
            <a:r>
              <a:rPr lang="en-US" dirty="0" err="1"/>
              <a:t>lighing</a:t>
            </a:r>
            <a:r>
              <a:rPr lang="en-US" dirty="0"/>
              <a:t> w:Porin (protein). Done using the real time open source </a:t>
            </a:r>
            <a:r>
              <a:rPr lang="en-US" dirty="0" err="1"/>
              <a:t>QuteMol</a:t>
            </a:r>
            <a:r>
              <a:rPr lang="en-US" dirty="0"/>
              <a:t> system.</a:t>
            </a:r>
          </a:p>
          <a:p>
            <a:r>
              <a:rPr lang="en-US" dirty="0"/>
              <a:t>URL: https://commons.wikimedia.org/wiki/File%3APorin.qutemol.ao.png</a:t>
            </a:r>
          </a:p>
          <a:p>
            <a:r>
              <a:rPr lang="en-US" dirty="0"/>
              <a:t>Attribution: By </a:t>
            </a:r>
            <a:r>
              <a:rPr lang="en-US" dirty="0" err="1"/>
              <a:t>ALoopingIcon</a:t>
            </a:r>
            <a:r>
              <a:rPr lang="en-US" dirty="0"/>
              <a:t> (</a:t>
            </a:r>
            <a:r>
              <a:rPr lang="en-US" dirty="0" err="1"/>
              <a:t>QuteMol</a:t>
            </a:r>
            <a:r>
              <a:rPr lang="en-US" dirty="0"/>
              <a:t>) [CC BY-SA 2.5 (http://creativecommons.org/licenses/by-sa/2.5)], via Wikimedia Commons</a:t>
            </a:r>
          </a:p>
          <a:p>
            <a:endParaRPr lang="en-US" dirty="0"/>
          </a:p>
          <a:p>
            <a:r>
              <a:rPr lang="en-US" dirty="0"/>
              <a:t>Image: Ball-and-stick model of the </a:t>
            </a:r>
            <a:r>
              <a:rPr lang="en-US" b="0" dirty="0"/>
              <a:t>aspartic acid </a:t>
            </a:r>
            <a:r>
              <a:rPr lang="en-US" dirty="0"/>
              <a:t>molecule, one of the 20 amino acids used to build proteins. This image shows the L isomer in zwitterionic form.</a:t>
            </a:r>
          </a:p>
          <a:p>
            <a:r>
              <a:rPr lang="en-US" dirty="0"/>
              <a:t>URL: https://commons.wikimedia.org/wiki/File%3AL-Aspartic-acid-zwitterion-3D-balls.png</a:t>
            </a:r>
          </a:p>
          <a:p>
            <a:r>
              <a:rPr lang="en-US" dirty="0"/>
              <a:t>Attribution: By </a:t>
            </a:r>
            <a:r>
              <a:rPr lang="en-US" dirty="0" err="1"/>
              <a:t>Jynto</a:t>
            </a:r>
            <a:r>
              <a:rPr lang="en-US" dirty="0"/>
              <a:t> [CC0], via Wikimedia Commons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56</a:t>
            </a:fld>
            <a:endParaRPr lang="en-US"/>
          </a:p>
        </p:txBody>
      </p:sp>
    </p:spTree>
    <p:extLst>
      <p:ext uri="{BB962C8B-B14F-4D97-AF65-F5344CB8AC3E}">
        <p14:creationId xmlns:p14="http://schemas.microsoft.com/office/powerpoint/2010/main" val="20501565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The big idea here is that we’ve got C H and O bonded in multiple ways with a new element “N” added into the mix. </a:t>
            </a:r>
          </a:p>
          <a:p>
            <a:r>
              <a:rPr lang="en-US" baseline="0" dirty="0"/>
              <a:t>Introducing the idea of amino acid monomers here will be helpful for future conversations. Students have also heard of amino acids in many cases. You may have a commitment to revisiting them in genetics when talking about the “genetic code”.</a:t>
            </a:r>
          </a:p>
          <a:p>
            <a:r>
              <a:rPr lang="en-US" baseline="0" dirty="0"/>
              <a:t>We want students to recognize the commonality in organic molecules, but that there is diverse structure. Also, the structure is linked to their function. We don’t highlight that latter aspect here, but it becomes apparent when talking about proteins and protein function in the models that deal with the molecular basis of traits.</a:t>
            </a:r>
          </a:p>
          <a:p>
            <a:endParaRPr lang="en-US" baseline="0" dirty="0"/>
          </a:p>
          <a:p>
            <a:r>
              <a:rPr lang="en-US" baseline="0" dirty="0"/>
              <a:t>SOURCES:</a:t>
            </a:r>
          </a:p>
          <a:p>
            <a:r>
              <a:rPr lang="en-US" dirty="0"/>
              <a:t>Image: Glycine-3D-balls</a:t>
            </a:r>
          </a:p>
          <a:p>
            <a:r>
              <a:rPr lang="en-US" dirty="0"/>
              <a:t>URL: https://commons.wikimedia.org/wiki/File%3AGlycine-3D-balls.png</a:t>
            </a:r>
          </a:p>
          <a:p>
            <a:r>
              <a:rPr lang="en-US" dirty="0"/>
              <a:t>Attribution: By Ben</a:t>
            </a:r>
            <a:r>
              <a:rPr lang="en-US" baseline="0" dirty="0"/>
              <a:t> Mills / </a:t>
            </a:r>
            <a:r>
              <a:rPr lang="en-US" dirty="0"/>
              <a:t>Benjah-bmm27 (Own work) [Public domain], via Wikimedia Commons</a:t>
            </a:r>
          </a:p>
          <a:p>
            <a:endParaRPr lang="en-US" dirty="0"/>
          </a:p>
          <a:p>
            <a:r>
              <a:rPr lang="en-US" dirty="0"/>
              <a:t>Image: Isoleucine-3D-balls</a:t>
            </a:r>
          </a:p>
          <a:p>
            <a:r>
              <a:rPr lang="en-US" dirty="0"/>
              <a:t>URL: https://commons.wikimedia.org/wiki/File%3AL-isoleucine-3D-balls.png</a:t>
            </a:r>
          </a:p>
          <a:p>
            <a:r>
              <a:rPr lang="en-US" dirty="0"/>
              <a:t>Attribution: By Ben</a:t>
            </a:r>
            <a:r>
              <a:rPr lang="en-US" baseline="0" dirty="0"/>
              <a:t> Mills / </a:t>
            </a:r>
            <a:r>
              <a:rPr lang="en-US" dirty="0"/>
              <a:t>Benjah-bmm27 (Own work) [Public domain], via Wikimedia Commons</a:t>
            </a:r>
          </a:p>
          <a:p>
            <a:endParaRPr lang="en-US" dirty="0"/>
          </a:p>
          <a:p>
            <a:r>
              <a:rPr lang="en-US" dirty="0"/>
              <a:t>Image: 3D model of a phenylalanine molecule. Made with Avogadro, Discovery Studio and GIMP from its SMILES code (due to it being a very simple molecule)</a:t>
            </a:r>
          </a:p>
          <a:p>
            <a:r>
              <a:rPr lang="en-US" dirty="0"/>
              <a:t>URL: https://commons.wikimedia.org/wiki/File%3AFenilalanina-3D.png</a:t>
            </a:r>
          </a:p>
          <a:p>
            <a:r>
              <a:rPr lang="en-US" dirty="0"/>
              <a:t>Attribution: By Manuel Almagro Rivas (Own work) [CC BY-SA 4.0 (http://creativecommons.org/licenses/by-sa/4.0)], via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57</a:t>
            </a:fld>
            <a:endParaRPr lang="en-US"/>
          </a:p>
        </p:txBody>
      </p:sp>
    </p:spTree>
    <p:extLst>
      <p:ext uri="{BB962C8B-B14F-4D97-AF65-F5344CB8AC3E}">
        <p14:creationId xmlns:p14="http://schemas.microsoft.com/office/powerpoint/2010/main" val="2903540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a:t>
            </a:fld>
            <a:endParaRPr lang="en-US"/>
          </a:p>
        </p:txBody>
      </p:sp>
    </p:spTree>
    <p:extLst>
      <p:ext uri="{BB962C8B-B14F-4D97-AF65-F5344CB8AC3E}">
        <p14:creationId xmlns:p14="http://schemas.microsoft.com/office/powerpoint/2010/main" val="1259830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See notes on last slide. Don’t get students caught in the details here.</a:t>
            </a:r>
          </a:p>
          <a:p>
            <a:endParaRPr lang="en-US" baseline="0" dirty="0"/>
          </a:p>
          <a:p>
            <a:r>
              <a:rPr lang="en-US" baseline="0" dirty="0"/>
              <a:t>SOURCES:</a:t>
            </a:r>
          </a:p>
          <a:p>
            <a:r>
              <a:rPr lang="en-US" dirty="0"/>
              <a:t>Image: Tetrapeptide structural formulae</a:t>
            </a:r>
          </a:p>
          <a:p>
            <a:r>
              <a:rPr lang="en-US" dirty="0"/>
              <a:t>URL: https://commons.wikimedia.org/wiki/File:Tetrapeptide_structural_formulae_v.1.png</a:t>
            </a:r>
          </a:p>
          <a:p>
            <a:r>
              <a:rPr lang="en-US" dirty="0"/>
              <a:t>Attribution: By </a:t>
            </a:r>
            <a:r>
              <a:rPr lang="en-US" dirty="0" err="1"/>
              <a:t>Jü</a:t>
            </a:r>
            <a:r>
              <a:rPr lang="en-US" dirty="0"/>
              <a:t> (Own work) [Public domain], via Wikimedia Commons</a:t>
            </a:r>
          </a:p>
          <a:p>
            <a:endParaRPr lang="en-US" dirty="0"/>
          </a:p>
          <a:p>
            <a:r>
              <a:rPr lang="en-US" dirty="0"/>
              <a:t>If you want to read a bit more about variation</a:t>
            </a:r>
            <a:r>
              <a:rPr lang="en-US" baseline="0" dirty="0"/>
              <a:t> and typical sizes/lengths </a:t>
            </a:r>
            <a:r>
              <a:rPr lang="en-US" baseline="0" dirty="0" err="1"/>
              <a:t>orf</a:t>
            </a:r>
            <a:r>
              <a:rPr lang="en-US" baseline="0" dirty="0"/>
              <a:t> proteins, follow this link for Bio by the Numbers:</a:t>
            </a:r>
          </a:p>
          <a:p>
            <a:r>
              <a:rPr lang="en-US" baseline="0" dirty="0"/>
              <a:t>http://book.bionumbers.org/how-big-is-the-average-protein/</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58</a:t>
            </a:fld>
            <a:endParaRPr lang="en-US"/>
          </a:p>
        </p:txBody>
      </p:sp>
    </p:spTree>
    <p:extLst>
      <p:ext uri="{BB962C8B-B14F-4D97-AF65-F5344CB8AC3E}">
        <p14:creationId xmlns:p14="http://schemas.microsoft.com/office/powerpoint/2010/main" val="35078421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is a chance to pause for students to look over their doodle sheets and see that all of these molecules have the same 4 elements. </a:t>
            </a:r>
          </a:p>
          <a:p>
            <a:endParaRPr lang="en-US" baseline="0" dirty="0"/>
          </a:p>
          <a:p>
            <a:r>
              <a:rPr lang="en-US" dirty="0"/>
              <a:t>SOURCES:</a:t>
            </a:r>
          </a:p>
          <a:p>
            <a:r>
              <a:rPr lang="en-US" dirty="0"/>
              <a:t>Image: Ball-and-stick model of the </a:t>
            </a:r>
            <a:r>
              <a:rPr lang="en-US" b="0" dirty="0"/>
              <a:t>aspartic acid </a:t>
            </a:r>
            <a:r>
              <a:rPr lang="en-US" dirty="0"/>
              <a:t>molecule, one of the 20 amino acids used to build proteins. This image shows the L isomer in zwitterionic form.</a:t>
            </a:r>
          </a:p>
          <a:p>
            <a:r>
              <a:rPr lang="en-US" dirty="0"/>
              <a:t>URL: https://commons.wikimedia.org/wiki/File%3AL-Aspartic-acid-zwitterion-3D-balls.png</a:t>
            </a:r>
          </a:p>
          <a:p>
            <a:r>
              <a:rPr lang="en-US" dirty="0"/>
              <a:t>Attribution: By </a:t>
            </a:r>
            <a:r>
              <a:rPr lang="en-US" dirty="0" err="1"/>
              <a:t>Jynto</a:t>
            </a:r>
            <a:r>
              <a:rPr lang="en-US" dirty="0"/>
              <a:t> [CC0],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59</a:t>
            </a:fld>
            <a:endParaRPr lang="en-US"/>
          </a:p>
        </p:txBody>
      </p:sp>
    </p:spTree>
    <p:extLst>
      <p:ext uri="{BB962C8B-B14F-4D97-AF65-F5344CB8AC3E}">
        <p14:creationId xmlns:p14="http://schemas.microsoft.com/office/powerpoint/2010/main" val="22612720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just an opportunity to pause</a:t>
            </a:r>
            <a:r>
              <a:rPr lang="en-US" baseline="0" dirty="0"/>
              <a:t> and check student understanding before moving on.</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60</a:t>
            </a:fld>
            <a:endParaRPr lang="en-US"/>
          </a:p>
        </p:txBody>
      </p:sp>
    </p:spTree>
    <p:extLst>
      <p:ext uri="{BB962C8B-B14F-4D97-AF65-F5344CB8AC3E}">
        <p14:creationId xmlns:p14="http://schemas.microsoft.com/office/powerpoint/2010/main" val="6984534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61</a:t>
            </a:fld>
            <a:endParaRPr lang="en-US"/>
          </a:p>
        </p:txBody>
      </p:sp>
    </p:spTree>
    <p:extLst>
      <p:ext uri="{BB962C8B-B14F-4D97-AF65-F5344CB8AC3E}">
        <p14:creationId xmlns:p14="http://schemas.microsoft.com/office/powerpoint/2010/main" val="17714687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62</a:t>
            </a:fld>
            <a:endParaRPr lang="en-US"/>
          </a:p>
        </p:txBody>
      </p:sp>
    </p:spTree>
    <p:extLst>
      <p:ext uri="{BB962C8B-B14F-4D97-AF65-F5344CB8AC3E}">
        <p14:creationId xmlns:p14="http://schemas.microsoft.com/office/powerpoint/2010/main" val="37289210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NOT</a:t>
            </a:r>
            <a:r>
              <a:rPr lang="en-US" baseline="0" dirty="0"/>
              <a:t> </a:t>
            </a:r>
            <a:r>
              <a:rPr lang="en-US" dirty="0"/>
              <a:t>a moment to teach</a:t>
            </a:r>
            <a:r>
              <a:rPr lang="en-US" baseline="0" dirty="0"/>
              <a:t> everything there is to know about energy in food. Here we simply want to problematize that there is some “thing” else in our food that we haven’t talked about.</a:t>
            </a:r>
          </a:p>
          <a:p>
            <a:endParaRPr lang="en-US" dirty="0"/>
          </a:p>
          <a:p>
            <a:r>
              <a:rPr lang="en-US" dirty="0"/>
              <a:t>Talking calories is another vocab moment.</a:t>
            </a:r>
            <a:r>
              <a:rPr lang="en-US" baseline="0" dirty="0"/>
              <a:t> </a:t>
            </a:r>
            <a:r>
              <a:rPr lang="en-US" dirty="0"/>
              <a:t>Most students will know that food</a:t>
            </a:r>
            <a:r>
              <a:rPr lang="en-US" baseline="0" dirty="0"/>
              <a:t> is our fuel for doing stuff and that calories are how we talk about the amount of energy in our food. This more formal definition for a dietary calorie is not to be memorized. Rather it is to get them to think about how calories are a measure of actual energy. And that energy can do work- like heat water or move your limbs.</a:t>
            </a:r>
          </a:p>
          <a:p>
            <a:r>
              <a:rPr lang="en-US" baseline="0" dirty="0"/>
              <a:t>A dietary “calorie” here, btw, is really a kilocalorie by scientific definition. One dietary calorie =1000 actual calories. Since the scientific definition is the amount of energy needed to heat 1g of water 1C, a dietary calorie that we read off a food label could be used to raise 1000g (1kg) of water 1C or 1g of water 1000C.</a:t>
            </a:r>
          </a:p>
          <a:p>
            <a:endParaRPr lang="en-US" baseline="0" dirty="0"/>
          </a:p>
          <a:p>
            <a:r>
              <a:rPr lang="en-US" baseline="0" dirty="0"/>
              <a:t>If they bring up the idea that plants “eat sunlight” or that other organisms “eat chemicals” (non-living chemicals)., put these ideas in the Parking Lot and be sure to address them during photosynthesis or after discussing cycles of matter and energy in ecosystems.</a:t>
            </a:r>
          </a:p>
          <a:p>
            <a:endParaRPr lang="en-US" baseline="0" dirty="0"/>
          </a:p>
          <a:p>
            <a:r>
              <a:rPr lang="en-US" baseline="0" dirty="0"/>
              <a:t>SOURCES:</a:t>
            </a:r>
          </a:p>
          <a:p>
            <a:r>
              <a:rPr lang="en-US" baseline="0" dirty="0"/>
              <a:t>Image: </a:t>
            </a:r>
            <a:r>
              <a:rPr lang="en-US" dirty="0"/>
              <a:t>Costco-brand Kirkland Signature bottled water</a:t>
            </a:r>
          </a:p>
          <a:p>
            <a:r>
              <a:rPr lang="en-US" dirty="0"/>
              <a:t>URL: https://commons.wikimedia.org/wiki/File%3ABottledwater.jpg</a:t>
            </a:r>
          </a:p>
          <a:p>
            <a:r>
              <a:rPr lang="en-US" dirty="0"/>
              <a:t>Attribution: By Jm51 at </a:t>
            </a:r>
            <a:r>
              <a:rPr lang="en-US" dirty="0" err="1"/>
              <a:t>en.wikipedia</a:t>
            </a:r>
            <a:r>
              <a:rPr lang="en-US" dirty="0"/>
              <a:t> (Transferred from </a:t>
            </a:r>
            <a:r>
              <a:rPr lang="en-US" dirty="0" err="1"/>
              <a:t>en.wikipedia</a:t>
            </a:r>
            <a:r>
              <a:rPr lang="en-US" dirty="0"/>
              <a:t>) [GFDL (http://www.gnu.org/copyleft/fdl.html) or CC-BY-SA-3.0 (http://creativecommons.org/licenses/by-sa/3.0/)], from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64</a:t>
            </a:fld>
            <a:endParaRPr lang="en-US"/>
          </a:p>
        </p:txBody>
      </p:sp>
    </p:spTree>
    <p:extLst>
      <p:ext uri="{BB962C8B-B14F-4D97-AF65-F5344CB8AC3E}">
        <p14:creationId xmlns:p14="http://schemas.microsoft.com/office/powerpoint/2010/main" val="39150016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Transition</a:t>
            </a:r>
            <a:r>
              <a:rPr lang="en-US" baseline="0" dirty="0"/>
              <a:t> slide.</a:t>
            </a:r>
            <a:endParaRPr lang="en-US" dirty="0"/>
          </a:p>
        </p:txBody>
      </p:sp>
      <p:sp>
        <p:nvSpPr>
          <p:cNvPr id="4" name="Slide Number Placeholder 3"/>
          <p:cNvSpPr>
            <a:spLocks noGrp="1"/>
          </p:cNvSpPr>
          <p:nvPr>
            <p:ph type="sldNum" sz="quarter" idx="10"/>
          </p:nvPr>
        </p:nvSpPr>
        <p:spPr/>
        <p:txBody>
          <a:bodyPr/>
          <a:lstStyle/>
          <a:p>
            <a:fld id="{CAE3CAB9-FE4C-EF44-B908-C99C2349668C}" type="slidenum">
              <a:rPr lang="en-US" smtClean="0"/>
              <a:t>65</a:t>
            </a:fld>
            <a:endParaRPr lang="en-US"/>
          </a:p>
        </p:txBody>
      </p:sp>
    </p:spTree>
    <p:extLst>
      <p:ext uri="{BB962C8B-B14F-4D97-AF65-F5344CB8AC3E}">
        <p14:creationId xmlns:p14="http://schemas.microsoft.com/office/powerpoint/2010/main" val="1086784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Answer on Doodle sheets. Pair/share ideas then share</a:t>
            </a:r>
            <a:r>
              <a:rPr lang="en-US" baseline="0" dirty="0"/>
              <a:t> out with class</a:t>
            </a:r>
            <a:r>
              <a:rPr lang="en-US" baseline="0" dirty="0" smtClean="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cs typeface="Arial" panose="020B0604020202020204" pitchFamily="34" charset="0"/>
              </a:rPr>
              <a:t>As part of the discussion, you’ll want to </a:t>
            </a:r>
            <a:r>
              <a:rPr lang="en-US" sz="1200" b="1" dirty="0" smtClean="0">
                <a:cs typeface="Arial" panose="020B0604020202020204" pitchFamily="34" charset="0"/>
              </a:rPr>
              <a:t>create two posters for the classroom. Title one “Ideas About Matter” and the other “Ideas About Energy”. </a:t>
            </a:r>
          </a:p>
          <a:p>
            <a:endParaRPr lang="en-US" baseline="0" dirty="0" smtClean="0"/>
          </a:p>
          <a:p>
            <a:r>
              <a:rPr lang="en-US" baseline="0" dirty="0" smtClean="0"/>
              <a:t>Prompt #4 is really trying to get at the idea of Conservation of Matter, that it cannot be created nor destroyed. Students should have covered this idea in middle school during explorations of matter and energy. If your students do not offer the idea here, you’ll need to eventually invoke/problematize the idea for them. We will tell you when you absolutely need the idea, but we have usually found that at least a couple of kids in each class offer something about the conservation of matter and energy on their own. There are of course some pretty dramatic examples of what *does* happen when matter is annihilated (converted to energy, E=mc</a:t>
            </a:r>
            <a:r>
              <a:rPr lang="en-US" baseline="30000" dirty="0" smtClean="0"/>
              <a:t>2</a:t>
            </a:r>
            <a:r>
              <a:rPr lang="en-US" baseline="0" dirty="0" smtClean="0"/>
              <a:t>), but that’s not the norm and not at all what we are dealing with in this unit. </a:t>
            </a:r>
          </a:p>
          <a:p>
            <a:endParaRPr lang="en-US" dirty="0"/>
          </a:p>
        </p:txBody>
      </p:sp>
      <p:sp>
        <p:nvSpPr>
          <p:cNvPr id="4" name="Slide Number Placeholder 3"/>
          <p:cNvSpPr>
            <a:spLocks noGrp="1"/>
          </p:cNvSpPr>
          <p:nvPr>
            <p:ph type="sldNum" sz="quarter" idx="10"/>
          </p:nvPr>
        </p:nvSpPr>
        <p:spPr/>
        <p:txBody>
          <a:bodyPr/>
          <a:lstStyle/>
          <a:p>
            <a:fld id="{CAE3CAB9-FE4C-EF44-B908-C99C2349668C}" type="slidenum">
              <a:rPr lang="en-US" smtClean="0"/>
              <a:t>66</a:t>
            </a:fld>
            <a:endParaRPr lang="en-US"/>
          </a:p>
        </p:txBody>
      </p:sp>
    </p:spTree>
    <p:extLst>
      <p:ext uri="{BB962C8B-B14F-4D97-AF65-F5344CB8AC3E}">
        <p14:creationId xmlns:p14="http://schemas.microsoft.com/office/powerpoint/2010/main" val="22917743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Answer on </a:t>
            </a:r>
            <a:r>
              <a:rPr lang="en-US" dirty="0" smtClean="0"/>
              <a:t>Doodle </a:t>
            </a:r>
            <a:r>
              <a:rPr lang="en-US" dirty="0"/>
              <a:t>sheets. Pair/share ideas then share</a:t>
            </a:r>
            <a:r>
              <a:rPr lang="en-US" baseline="0" dirty="0"/>
              <a:t> out with class</a:t>
            </a:r>
            <a:r>
              <a:rPr lang="en-US" baseline="0" dirty="0" smtClean="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cs typeface="Arial" panose="020B0604020202020204" pitchFamily="34" charset="0"/>
              </a:rPr>
              <a:t>As part of the discussion, you’ll want to </a:t>
            </a:r>
            <a:r>
              <a:rPr lang="en-US" sz="1200" b="1" dirty="0" smtClean="0">
                <a:cs typeface="Arial" panose="020B0604020202020204" pitchFamily="34" charset="0"/>
              </a:rPr>
              <a:t>create two posters for the classroom. Title one “Ideas About Matter” and the other “Ideas About Energy”.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Again, prompt #4 is really trying to get at the idea of conservation, here the Conservation of Energy—that it cannot be created nor destroyed. Students should have covered this idea in middle school during explorations of matter and energy. If your students do not offer the idea here, you’ll need to eventually invoke/problematize the idea for them. We will tell you when you absolutely need the idea, but we have usually found that at least a couple of kids in each class offer something about the conservation of matter and energy on their own. </a:t>
            </a:r>
            <a:endParaRPr lang="en-US" dirty="0"/>
          </a:p>
        </p:txBody>
      </p:sp>
      <p:sp>
        <p:nvSpPr>
          <p:cNvPr id="4" name="Slide Number Placeholder 3"/>
          <p:cNvSpPr>
            <a:spLocks noGrp="1"/>
          </p:cNvSpPr>
          <p:nvPr>
            <p:ph type="sldNum" sz="quarter" idx="10"/>
          </p:nvPr>
        </p:nvSpPr>
        <p:spPr/>
        <p:txBody>
          <a:bodyPr/>
          <a:lstStyle/>
          <a:p>
            <a:fld id="{CAE3CAB9-FE4C-EF44-B908-C99C2349668C}" type="slidenum">
              <a:rPr lang="en-US" smtClean="0"/>
              <a:t>67</a:t>
            </a:fld>
            <a:endParaRPr lang="en-US"/>
          </a:p>
        </p:txBody>
      </p:sp>
    </p:spTree>
    <p:extLst>
      <p:ext uri="{BB962C8B-B14F-4D97-AF65-F5344CB8AC3E}">
        <p14:creationId xmlns:p14="http://schemas.microsoft.com/office/powerpoint/2010/main" val="185563912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256800"/>
                </a:solidFill>
              </a:rPr>
              <a:t>TEACHER NOTES: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256800"/>
                </a:solidFill>
              </a:rPr>
              <a:t>However</a:t>
            </a:r>
            <a:r>
              <a:rPr lang="en-US" baseline="0" dirty="0">
                <a:solidFill>
                  <a:srgbClr val="256800"/>
                </a:solidFill>
              </a:rPr>
              <a:t> you choose to structure this activity, don’t spend too much time on it. </a:t>
            </a:r>
            <a:r>
              <a:rPr lang="en-US" b="1" baseline="0" dirty="0">
                <a:solidFill>
                  <a:srgbClr val="256800"/>
                </a:solidFill>
              </a:rPr>
              <a:t>There are a couple of options on the next slides. </a:t>
            </a:r>
            <a:r>
              <a:rPr lang="en-US" baseline="0" dirty="0">
                <a:solidFill>
                  <a:srgbClr val="256800"/>
                </a:solidFill>
              </a:rPr>
              <a:t>The big realization here is that everything on the poster has to do with matter and/or energy. All of the details may not yet be important.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68</a:t>
            </a:fld>
            <a:endParaRPr lang="en-US"/>
          </a:p>
        </p:txBody>
      </p:sp>
    </p:spTree>
    <p:extLst>
      <p:ext uri="{BB962C8B-B14F-4D97-AF65-F5344CB8AC3E}">
        <p14:creationId xmlns:p14="http://schemas.microsoft.com/office/powerpoint/2010/main" val="1830752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a:t>
            </a:fld>
            <a:endParaRPr lang="en-US"/>
          </a:p>
        </p:txBody>
      </p:sp>
    </p:spTree>
    <p:extLst>
      <p:ext uri="{BB962C8B-B14F-4D97-AF65-F5344CB8AC3E}">
        <p14:creationId xmlns:p14="http://schemas.microsoft.com/office/powerpoint/2010/main" val="13622804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256800"/>
                </a:solidFill>
              </a:rPr>
              <a:t>TEACHER NOTES: </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256800"/>
                </a:solidFill>
              </a:rPr>
              <a:t>This is one option for how to scaffold this activity. </a:t>
            </a:r>
            <a:r>
              <a:rPr lang="en-US" dirty="0">
                <a:solidFill>
                  <a:srgbClr val="256800"/>
                </a:solidFill>
              </a:rPr>
              <a:t>Again the point here is to have students get to the broad realization that</a:t>
            </a:r>
            <a:r>
              <a:rPr lang="en-US" baseline="0" dirty="0">
                <a:solidFill>
                  <a:srgbClr val="256800"/>
                </a:solidFill>
              </a:rPr>
              <a:t> everything on the IOU poster has to do with matter and/or energy.</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69</a:t>
            </a:fld>
            <a:endParaRPr lang="en-US"/>
          </a:p>
        </p:txBody>
      </p:sp>
    </p:spTree>
    <p:extLst>
      <p:ext uri="{BB962C8B-B14F-4D97-AF65-F5344CB8AC3E}">
        <p14:creationId xmlns:p14="http://schemas.microsoft.com/office/powerpoint/2010/main" val="19178178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256800"/>
                </a:solidFill>
              </a:rPr>
              <a:t>TEACHER NOTES: </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256800"/>
                </a:solidFill>
              </a:rPr>
              <a:t>This is an optional slide </a:t>
            </a:r>
            <a:r>
              <a:rPr lang="en-US" dirty="0">
                <a:solidFill>
                  <a:srgbClr val="256800"/>
                </a:solidFill>
              </a:rPr>
              <a:t>to help scaffold the activity for your student groups. You could also create</a:t>
            </a:r>
            <a:r>
              <a:rPr lang="en-US" baseline="0" dirty="0">
                <a:solidFill>
                  <a:srgbClr val="256800"/>
                </a:solidFill>
              </a:rPr>
              <a:t> a handout from these prompts to scaffold the conversation.</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70</a:t>
            </a:fld>
            <a:endParaRPr lang="en-US"/>
          </a:p>
        </p:txBody>
      </p:sp>
    </p:spTree>
    <p:extLst>
      <p:ext uri="{BB962C8B-B14F-4D97-AF65-F5344CB8AC3E}">
        <p14:creationId xmlns:p14="http://schemas.microsoft.com/office/powerpoint/2010/main" val="8998023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256800"/>
                </a:solidFill>
              </a:rPr>
              <a:t>TEACHER NOTES: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solidFill>
                  <a:srgbClr val="256800"/>
                </a:solidFill>
              </a:rPr>
              <a:t>This is an optional slide </a:t>
            </a:r>
            <a:r>
              <a:rPr lang="en-US" dirty="0">
                <a:solidFill>
                  <a:srgbClr val="256800"/>
                </a:solidFill>
              </a:rPr>
              <a:t>to help scaffold the activity for your student groups. You could also create</a:t>
            </a:r>
            <a:r>
              <a:rPr lang="en-US" baseline="0" dirty="0">
                <a:solidFill>
                  <a:srgbClr val="256800"/>
                </a:solidFill>
              </a:rPr>
              <a:t> a handout from these prompts to scaffold the conversation.</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solidFill>
                <a:srgbClr val="256800"/>
              </a:solidFill>
            </a:endParaRPr>
          </a:p>
        </p:txBody>
      </p:sp>
      <p:sp>
        <p:nvSpPr>
          <p:cNvPr id="4" name="Slide Number Placeholder 3"/>
          <p:cNvSpPr>
            <a:spLocks noGrp="1"/>
          </p:cNvSpPr>
          <p:nvPr>
            <p:ph type="sldNum" sz="quarter" idx="10"/>
          </p:nvPr>
        </p:nvSpPr>
        <p:spPr/>
        <p:txBody>
          <a:bodyPr/>
          <a:lstStyle/>
          <a:p>
            <a:fld id="{D8C963D6-A539-E940-9C15-C13F565BC522}" type="slidenum">
              <a:rPr lang="en-US" smtClean="0"/>
              <a:pPr/>
              <a:t>71</a:t>
            </a:fld>
            <a:endParaRPr lang="en-US"/>
          </a:p>
        </p:txBody>
      </p:sp>
    </p:spTree>
    <p:extLst>
      <p:ext uri="{BB962C8B-B14F-4D97-AF65-F5344CB8AC3E}">
        <p14:creationId xmlns:p14="http://schemas.microsoft.com/office/powerpoint/2010/main" val="4057339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sz="1200" kern="1200" baseline="0" dirty="0">
                <a:solidFill>
                  <a:schemeClr val="tx1"/>
                </a:solidFill>
                <a:latin typeface="+mn-lt"/>
                <a:ea typeface="+mn-ea"/>
                <a:cs typeface="+mn-cs"/>
              </a:rPr>
              <a:t>This is a moment to take stock of what the work with the IOU diagrams has gotten us so far and </a:t>
            </a:r>
            <a:r>
              <a:rPr lang="en-US" sz="1200" u="sng" kern="1200" baseline="0" dirty="0">
                <a:solidFill>
                  <a:schemeClr val="tx1"/>
                </a:solidFill>
                <a:latin typeface="+mn-lt"/>
                <a:ea typeface="+mn-ea"/>
                <a:cs typeface="+mn-cs"/>
              </a:rPr>
              <a:t>to realize that it’s all about matter and energy</a:t>
            </a:r>
            <a:r>
              <a:rPr lang="en-US" sz="1200" kern="1200" baseline="0" dirty="0">
                <a:solidFill>
                  <a:schemeClr val="tx1"/>
                </a:solidFill>
                <a:latin typeface="+mn-lt"/>
                <a:ea typeface="+mn-ea"/>
                <a:cs typeface="+mn-cs"/>
              </a:rPr>
              <a:t>. </a:t>
            </a:r>
          </a:p>
          <a:p>
            <a:r>
              <a:rPr lang="en-US" sz="1200" b="1" kern="1200" baseline="0" dirty="0">
                <a:solidFill>
                  <a:schemeClr val="tx1"/>
                </a:solidFill>
                <a:latin typeface="+mn-lt"/>
                <a:ea typeface="+mn-ea"/>
                <a:cs typeface="+mn-cs"/>
              </a:rPr>
              <a:t>We need food because we need the matter and energy it provides. Record this idea as part of your model (on the poster of initial ideas you created back in Learning Segment 02). So, the question now becomes, “How do we get the matter and energy we need from food?” or “How does food give us the matter and energy we need to survive (and reproduce)?” Have students record the newly refined question in Doodle Box K.</a:t>
            </a:r>
            <a:endParaRPr lang="en-US" b="1"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72</a:t>
            </a:fld>
            <a:endParaRPr lang="en-US"/>
          </a:p>
        </p:txBody>
      </p:sp>
    </p:spTree>
    <p:extLst>
      <p:ext uri="{BB962C8B-B14F-4D97-AF65-F5344CB8AC3E}">
        <p14:creationId xmlns:p14="http://schemas.microsoft.com/office/powerpoint/2010/main" val="29274248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73</a:t>
            </a:fld>
            <a:endParaRPr lang="en-US"/>
          </a:p>
        </p:txBody>
      </p:sp>
    </p:spTree>
    <p:extLst>
      <p:ext uri="{BB962C8B-B14F-4D97-AF65-F5344CB8AC3E}">
        <p14:creationId xmlns:p14="http://schemas.microsoft.com/office/powerpoint/2010/main" val="20947101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74</a:t>
            </a:fld>
            <a:endParaRPr lang="en-US"/>
          </a:p>
        </p:txBody>
      </p:sp>
    </p:spTree>
    <p:extLst>
      <p:ext uri="{BB962C8B-B14F-4D97-AF65-F5344CB8AC3E}">
        <p14:creationId xmlns:p14="http://schemas.microsoft.com/office/powerpoint/2010/main" val="1104416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Just</a:t>
            </a:r>
            <a:r>
              <a:rPr lang="en-US" baseline="0" dirty="0"/>
              <a:t> a quick transition slide to talking about outputs.</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77</a:t>
            </a:fld>
            <a:endParaRPr lang="en-US"/>
          </a:p>
        </p:txBody>
      </p:sp>
    </p:spTree>
    <p:extLst>
      <p:ext uri="{BB962C8B-B14F-4D97-AF65-F5344CB8AC3E}">
        <p14:creationId xmlns:p14="http://schemas.microsoft.com/office/powerpoint/2010/main" val="9417000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Modify this slide so as to not address things your students haven’t mentioned. Also,</a:t>
            </a:r>
            <a:r>
              <a:rPr lang="en-US" baseline="0" dirty="0"/>
              <a:t> i</a:t>
            </a:r>
            <a:r>
              <a:rPr lang="en-US" dirty="0"/>
              <a:t>f there are</a:t>
            </a:r>
            <a:r>
              <a:rPr lang="en-US" baseline="0" dirty="0"/>
              <a:t> items not on this slide but on your class IOU diagram, feel free to add those or have students interject them. They might</a:t>
            </a:r>
            <a:r>
              <a:rPr lang="en-US" dirty="0"/>
              <a:t> hopefully</a:t>
            </a:r>
            <a:r>
              <a:rPr lang="en-US" baseline="0" dirty="0"/>
              <a:t> include CO</a:t>
            </a:r>
            <a:r>
              <a:rPr lang="en-US" baseline="-25000" dirty="0"/>
              <a:t>2</a:t>
            </a:r>
            <a:r>
              <a:rPr lang="en-US" baseline="0" dirty="0"/>
              <a:t> beyond some of the more obvious digestion-related outputs. If CO</a:t>
            </a:r>
            <a:r>
              <a:rPr lang="en-US" baseline="-25000" dirty="0"/>
              <a:t>2</a:t>
            </a:r>
            <a:r>
              <a:rPr lang="en-US" baseline="0" dirty="0"/>
              <a:t> doesn’t come up, don’t worry: gases can be added later and will be addressed (at the latest) in the Model of Cellular Respiration. They may or may not say sweat or tears.</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78</a:t>
            </a:fld>
            <a:endParaRPr lang="en-US"/>
          </a:p>
        </p:txBody>
      </p:sp>
    </p:spTree>
    <p:extLst>
      <p:ext uri="{BB962C8B-B14F-4D97-AF65-F5344CB8AC3E}">
        <p14:creationId xmlns:p14="http://schemas.microsoft.com/office/powerpoint/2010/main" val="11307924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Use this slide and the next to talk about the composition of poop. </a:t>
            </a:r>
            <a:r>
              <a:rPr lang="en-US" dirty="0"/>
              <a:t>Establish that </a:t>
            </a:r>
            <a:r>
              <a:rPr lang="en-US" u="sng" dirty="0"/>
              <a:t>most</a:t>
            </a:r>
            <a:r>
              <a:rPr lang="en-US" dirty="0"/>
              <a:t> of the poop is never in the body – i.e. has never been</a:t>
            </a:r>
            <a:r>
              <a:rPr lang="en-US" baseline="0" dirty="0"/>
              <a:t> </a:t>
            </a:r>
            <a:r>
              <a:rPr lang="en-US" dirty="0"/>
              <a:t>outside the tube and in the bloodstream. Is</a:t>
            </a:r>
            <a:r>
              <a:rPr lang="en-US" baseline="0" dirty="0"/>
              <a:t> the stuff in poo an output? Was it ever input?</a:t>
            </a:r>
          </a:p>
          <a:p>
            <a:endParaRPr lang="en-US" baseline="0" dirty="0"/>
          </a:p>
          <a:p>
            <a:r>
              <a:rPr lang="en-US" baseline="0" dirty="0"/>
              <a:t>Feces in healthy individuals is generally still three-quarters water. Some portion of feces is stuff that has never really been “IN” the body. This portion, generally accounting for 60% of the dry mass of poop, is not waste generated by cells. </a:t>
            </a:r>
          </a:p>
          <a:p>
            <a:endParaRPr lang="en-US" baseline="0" dirty="0"/>
          </a:p>
          <a:p>
            <a:r>
              <a:rPr lang="en-US" dirty="0"/>
              <a:t>https://www.livescience.com/32498-why-is-fecal-matter-brown.html</a:t>
            </a:r>
          </a:p>
          <a:p>
            <a:endParaRPr lang="en-US" dirty="0"/>
          </a:p>
          <a:p>
            <a:endParaRPr lang="en-US" dirty="0"/>
          </a:p>
          <a:p>
            <a:r>
              <a:rPr lang="en-US" dirty="0"/>
              <a:t>SOURCES:</a:t>
            </a:r>
          </a:p>
          <a:p>
            <a:r>
              <a:rPr lang="en-US" dirty="0"/>
              <a:t>Image,</a:t>
            </a:r>
            <a:r>
              <a:rPr lang="en-US" baseline="0" dirty="0"/>
              <a:t> “</a:t>
            </a:r>
            <a:r>
              <a:rPr lang="en-US" dirty="0"/>
              <a:t>Diagram of a birds gastric system. http://www.poultryhub.org”</a:t>
            </a:r>
          </a:p>
          <a:p>
            <a:r>
              <a:rPr lang="en-US" dirty="0"/>
              <a:t>(https://commons.wikimedia.org/wiki/File%3ABird_Gastro_System.jpg)</a:t>
            </a:r>
          </a:p>
          <a:p>
            <a:r>
              <a:rPr lang="en-US" dirty="0"/>
              <a:t>By </a:t>
            </a:r>
            <a:r>
              <a:rPr lang="en-US" dirty="0" err="1"/>
              <a:t>ErikBeyersdorf</a:t>
            </a:r>
            <a:r>
              <a:rPr lang="en-US" dirty="0"/>
              <a:t> (Own work) [CC BY-SA 3.0 (http://creativecommons.org/licenses/by-sa/3.0) or GFDL (http://www.gnu.org/copyleft/fdl.html)], via Wikimedia Commons</a:t>
            </a:r>
          </a:p>
          <a:p>
            <a:endParaRPr lang="en-US" dirty="0"/>
          </a:p>
        </p:txBody>
      </p:sp>
      <p:sp>
        <p:nvSpPr>
          <p:cNvPr id="4" name="Slide Number Placeholder 3"/>
          <p:cNvSpPr>
            <a:spLocks noGrp="1"/>
          </p:cNvSpPr>
          <p:nvPr>
            <p:ph type="sldNum" sz="quarter" idx="10"/>
          </p:nvPr>
        </p:nvSpPr>
        <p:spPr/>
        <p:txBody>
          <a:bodyPr/>
          <a:lstStyle/>
          <a:p>
            <a:fld id="{8FE23251-62D7-834F-BDCF-2E66E6F12B29}" type="slidenum">
              <a:rPr lang="en-US" smtClean="0"/>
              <a:t>79</a:t>
            </a:fld>
            <a:endParaRPr lang="en-US"/>
          </a:p>
        </p:txBody>
      </p:sp>
    </p:spTree>
    <p:extLst>
      <p:ext uri="{BB962C8B-B14F-4D97-AF65-F5344CB8AC3E}">
        <p14:creationId xmlns:p14="http://schemas.microsoft.com/office/powerpoint/2010/main" val="18397775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Establish that </a:t>
            </a:r>
            <a:r>
              <a:rPr lang="en-US" u="sng" dirty="0"/>
              <a:t>most</a:t>
            </a:r>
            <a:r>
              <a:rPr lang="en-US" dirty="0"/>
              <a:t> of the poop is never in the body – i.e. has never been</a:t>
            </a:r>
            <a:r>
              <a:rPr lang="en-US" baseline="0" dirty="0"/>
              <a:t> </a:t>
            </a:r>
            <a:r>
              <a:rPr lang="en-US" dirty="0"/>
              <a:t>outside the tube and in the bloodstream. Is</a:t>
            </a:r>
            <a:r>
              <a:rPr lang="en-US" baseline="0" dirty="0"/>
              <a:t> the stuff in poo an output? Was it ever input?</a:t>
            </a:r>
          </a:p>
          <a:p>
            <a:endParaRPr lang="en-US" baseline="0" dirty="0"/>
          </a:p>
          <a:p>
            <a:r>
              <a:rPr lang="en-US" baseline="0" dirty="0"/>
              <a:t>Feces in healthy individuals is generally still three-quarters water. </a:t>
            </a:r>
          </a:p>
          <a:p>
            <a:r>
              <a:rPr lang="en-US" baseline="0" dirty="0"/>
              <a:t>Some portion of feces is stuff that has never really been “IN” the body. This portion, generally accounting for 60% of the dry mass of poop, is not waste generated by cells, it is composed of bacteria from the digestive tract and </a:t>
            </a:r>
            <a:r>
              <a:rPr lang="en-US" baseline="0" dirty="0" err="1"/>
              <a:t>undigestible</a:t>
            </a:r>
            <a:r>
              <a:rPr lang="en-US" baseline="0" dirty="0"/>
              <a:t> food molecules (like cellulose). Amazingly, the other 40% includes waste from the body such as the bilirubin that gives poop its color</a:t>
            </a:r>
          </a:p>
          <a:p>
            <a:endParaRPr lang="en-US" dirty="0"/>
          </a:p>
          <a:p>
            <a:r>
              <a:rPr lang="en-US" dirty="0"/>
              <a:t>SOURCES: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www.livescience.com</a:t>
            </a:r>
            <a:r>
              <a:rPr lang="en-US" dirty="0"/>
              <a:t>/32498-why-is-fecal-matter-brown.html</a:t>
            </a:r>
          </a:p>
          <a:p>
            <a:endParaRPr lang="en-US" dirty="0"/>
          </a:p>
          <a:p>
            <a:endParaRPr lang="en-US" dirty="0"/>
          </a:p>
        </p:txBody>
      </p:sp>
      <p:sp>
        <p:nvSpPr>
          <p:cNvPr id="4" name="Slide Number Placeholder 3"/>
          <p:cNvSpPr>
            <a:spLocks noGrp="1"/>
          </p:cNvSpPr>
          <p:nvPr>
            <p:ph type="sldNum" sz="quarter" idx="10"/>
          </p:nvPr>
        </p:nvSpPr>
        <p:spPr/>
        <p:txBody>
          <a:bodyPr/>
          <a:lstStyle/>
          <a:p>
            <a:fld id="{8FE23251-62D7-834F-BDCF-2E66E6F12B29}" type="slidenum">
              <a:rPr lang="en-US" smtClean="0"/>
              <a:t>80</a:t>
            </a:fld>
            <a:endParaRPr lang="en-US"/>
          </a:p>
        </p:txBody>
      </p:sp>
    </p:spTree>
    <p:extLst>
      <p:ext uri="{BB962C8B-B14F-4D97-AF65-F5344CB8AC3E}">
        <p14:creationId xmlns:p14="http://schemas.microsoft.com/office/powerpoint/2010/main" val="1855350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a:t>
            </a:fld>
            <a:endParaRPr lang="en-US"/>
          </a:p>
        </p:txBody>
      </p:sp>
    </p:spTree>
    <p:extLst>
      <p:ext uri="{BB962C8B-B14F-4D97-AF65-F5344CB8AC3E}">
        <p14:creationId xmlns:p14="http://schemas.microsoft.com/office/powerpoint/2010/main" val="202181079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Establish that pee contains mostly water and nitrogen.</a:t>
            </a:r>
            <a:r>
              <a:rPr lang="en-US" baseline="0" dirty="0"/>
              <a:t> </a:t>
            </a:r>
            <a:r>
              <a:rPr lang="en-US" baseline="0" dirty="0" smtClean="0"/>
              <a:t>(You can leverage the phenomenon that nitrogen enters the body in protein and comes out as urea in the punchline to this learning segment a little bit later, so make sure you point out that nitrogen is coming out here.)</a:t>
            </a:r>
            <a:endParaRPr lang="en-US" baseline="0" dirty="0"/>
          </a:p>
          <a:p>
            <a:endParaRPr lang="en-US" baseline="0" dirty="0"/>
          </a:p>
          <a:p>
            <a:r>
              <a:rPr lang="en-US" baseline="0" dirty="0"/>
              <a:t>SOURCES:</a:t>
            </a:r>
          </a:p>
          <a:p>
            <a:r>
              <a:rPr lang="en-US" dirty="0"/>
              <a:t>https://en.wikipedia.org/wiki/Urine</a:t>
            </a:r>
          </a:p>
          <a:p>
            <a:endParaRPr lang="en-US" dirty="0"/>
          </a:p>
          <a:p>
            <a:r>
              <a:rPr lang="en-US" dirty="0"/>
              <a:t>Image: Structural formula of urea (</a:t>
            </a:r>
            <a:r>
              <a:rPr lang="en-US" dirty="0" err="1"/>
              <a:t>diaminomethanal</a:t>
            </a:r>
            <a:r>
              <a:rPr lang="en-US" dirty="0"/>
              <a:t>, carbamide; CH</a:t>
            </a:r>
            <a:r>
              <a:rPr lang="en-US" baseline="-25000" dirty="0"/>
              <a:t>4</a:t>
            </a:r>
            <a:r>
              <a:rPr lang="en-US" dirty="0"/>
              <a:t>N</a:t>
            </a:r>
            <a:r>
              <a:rPr lang="en-US" baseline="-25000" dirty="0"/>
              <a:t>2</a:t>
            </a:r>
            <a:r>
              <a:rPr lang="en-US" dirty="0"/>
              <a:t>O). High-resolution black and white PNG; </a:t>
            </a:r>
            <a:r>
              <a:rPr lang="en-US" dirty="0" err="1"/>
              <a:t>ChemDraw</a:t>
            </a:r>
            <a:r>
              <a:rPr lang="en-US" dirty="0"/>
              <a:t> / Photoshop.</a:t>
            </a:r>
          </a:p>
          <a:p>
            <a:r>
              <a:rPr lang="en-US" dirty="0"/>
              <a:t>URL: https://commons.wikimedia.org/wiki/File%3AUrea.png</a:t>
            </a:r>
          </a:p>
          <a:p>
            <a:r>
              <a:rPr lang="en-US" dirty="0"/>
              <a:t>Attribution: By Ben Mills (user-created image) [Public domain], via Wikimedia Commons</a:t>
            </a:r>
          </a:p>
          <a:p>
            <a:endParaRPr lang="en-US" dirty="0"/>
          </a:p>
          <a:p>
            <a:r>
              <a:rPr lang="en-US" dirty="0"/>
              <a:t>Image: beaker-chemistry-empty-</a:t>
            </a:r>
            <a:r>
              <a:rPr lang="en-US" dirty="0" err="1"/>
              <a:t>glasswares</a:t>
            </a:r>
            <a:endParaRPr lang="en-US" dirty="0"/>
          </a:p>
          <a:p>
            <a:r>
              <a:rPr lang="en-US" dirty="0"/>
              <a:t>URL: https://pixabay.com/en/beaker-chemistry-empty-glasswares-159174/</a:t>
            </a:r>
          </a:p>
          <a:p>
            <a:r>
              <a:rPr lang="en-US" dirty="0"/>
              <a:t>Attribution: No Attribution Required</a:t>
            </a:r>
            <a:r>
              <a:rPr lang="en-US" baseline="0" dirty="0"/>
              <a:t> [Public domain, CC0], via </a:t>
            </a:r>
            <a:r>
              <a:rPr lang="en-US" baseline="0" dirty="0" err="1"/>
              <a:t>Pixabay</a:t>
            </a:r>
            <a:r>
              <a:rPr lang="en-US" baseline="0" dirty="0"/>
              <a:t> (https://pixabay.com/en/service/terms/#usage)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FE23251-62D7-834F-BDCF-2E66E6F12B29}" type="slidenum">
              <a:rPr lang="en-US" smtClean="0"/>
              <a:t>81</a:t>
            </a:fld>
            <a:endParaRPr lang="en-US"/>
          </a:p>
        </p:txBody>
      </p:sp>
    </p:spTree>
    <p:extLst>
      <p:ext uri="{BB962C8B-B14F-4D97-AF65-F5344CB8AC3E}">
        <p14:creationId xmlns:p14="http://schemas.microsoft.com/office/powerpoint/2010/main" val="7801928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This is</a:t>
            </a:r>
            <a:r>
              <a:rPr lang="en-US" baseline="0" dirty="0"/>
              <a:t> optional, but kids do wonder about this. </a:t>
            </a:r>
            <a:r>
              <a:rPr lang="en-US" dirty="0"/>
              <a:t>Sweat</a:t>
            </a:r>
            <a:r>
              <a:rPr lang="en-US" baseline="0" dirty="0"/>
              <a:t> is mostly water, but there’s a bit more to the story than that. Why does it smell? (Mostly it’s the way our resident bacteria metabolize what we release.) See resources below.</a:t>
            </a:r>
          </a:p>
          <a:p>
            <a:endParaRPr lang="en-US" baseline="0" dirty="0"/>
          </a:p>
          <a:p>
            <a:r>
              <a:rPr lang="en-US" baseline="0" dirty="0"/>
              <a:t>SOURCES:</a:t>
            </a:r>
          </a:p>
          <a:p>
            <a:r>
              <a:rPr lang="en-US" baseline="0" dirty="0"/>
              <a:t>General information about the composition of sweat:</a:t>
            </a:r>
          </a:p>
          <a:p>
            <a:r>
              <a:rPr lang="en-US" dirty="0"/>
              <a:t>http://www.antiperspirantsinfo.com/en/all-about-sweat/what-is-sweat.aspx</a:t>
            </a:r>
          </a:p>
          <a:p>
            <a:r>
              <a:rPr lang="en-US" dirty="0"/>
              <a:t>http://www.antiperspirantsinfo.com/en/all-about-sweat/what-makes-us-sweat.aspx</a:t>
            </a:r>
          </a:p>
          <a:p>
            <a:r>
              <a:rPr lang="en-US" dirty="0"/>
              <a:t>http://www.antiperspirantsinfo.com/en/all-about-sweat/why-does-sweat-smell.aspx</a:t>
            </a:r>
          </a:p>
          <a:p>
            <a:endParaRPr lang="en-US" dirty="0"/>
          </a:p>
          <a:p>
            <a:r>
              <a:rPr lang="en-US" dirty="0"/>
              <a:t>Specific</a:t>
            </a:r>
            <a:r>
              <a:rPr lang="en-US" baseline="0" dirty="0"/>
              <a:t> information addressing: Wh</a:t>
            </a:r>
            <a:r>
              <a:rPr lang="en-US" dirty="0"/>
              <a:t>y do we smell like the foods</a:t>
            </a:r>
            <a:r>
              <a:rPr lang="en-US" baseline="0" dirty="0"/>
              <a:t> we eat sometimes? Why do we smell like </a:t>
            </a:r>
            <a:r>
              <a:rPr lang="en-US" dirty="0"/>
              <a:t>garlic after we eat garlic?</a:t>
            </a:r>
          </a:p>
          <a:p>
            <a:r>
              <a:rPr lang="en-US" dirty="0"/>
              <a:t>http://www.livestrong.com/article/531569-</a:t>
            </a:r>
            <a:endParaRPr lang="en-US" baseline="0" dirty="0"/>
          </a:p>
          <a:p>
            <a:endParaRPr lang="en-US" dirty="0"/>
          </a:p>
        </p:txBody>
      </p:sp>
      <p:sp>
        <p:nvSpPr>
          <p:cNvPr id="4" name="Slide Number Placeholder 3"/>
          <p:cNvSpPr>
            <a:spLocks noGrp="1"/>
          </p:cNvSpPr>
          <p:nvPr>
            <p:ph type="sldNum" sz="quarter" idx="10"/>
          </p:nvPr>
        </p:nvSpPr>
        <p:spPr/>
        <p:txBody>
          <a:bodyPr/>
          <a:lstStyle/>
          <a:p>
            <a:fld id="{8FE23251-62D7-834F-BDCF-2E66E6F12B29}" type="slidenum">
              <a:rPr lang="en-US" smtClean="0"/>
              <a:t>82</a:t>
            </a:fld>
            <a:endParaRPr lang="en-US"/>
          </a:p>
        </p:txBody>
      </p:sp>
    </p:spTree>
    <p:extLst>
      <p:ext uri="{BB962C8B-B14F-4D97-AF65-F5344CB8AC3E}">
        <p14:creationId xmlns:p14="http://schemas.microsoft.com/office/powerpoint/2010/main" val="2814384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This is</a:t>
            </a:r>
            <a:r>
              <a:rPr lang="en-US" baseline="0" dirty="0"/>
              <a:t> optional, but kids do wonder about this. </a:t>
            </a:r>
            <a:r>
              <a:rPr lang="en-US" dirty="0"/>
              <a:t>Tears</a:t>
            </a:r>
            <a:r>
              <a:rPr lang="en-US" baseline="0" dirty="0"/>
              <a:t> resources below. There are many decent resources on the internet.</a:t>
            </a:r>
          </a:p>
          <a:p>
            <a:endParaRPr lang="en-US" baseline="0" dirty="0"/>
          </a:p>
          <a:p>
            <a:r>
              <a:rPr lang="en-US" baseline="0" dirty="0"/>
              <a:t>SOURCES:</a:t>
            </a:r>
          </a:p>
          <a:p>
            <a:r>
              <a:rPr lang="en-US" dirty="0"/>
              <a:t>https://en.wikipedia.org/wiki/Tears</a:t>
            </a:r>
          </a:p>
          <a:p>
            <a:r>
              <a:rPr lang="en-US" dirty="0"/>
              <a:t>http://www.huffingtonpost.com/2014/01/10/tear-facts_n_4570879.html</a:t>
            </a:r>
          </a:p>
        </p:txBody>
      </p:sp>
      <p:sp>
        <p:nvSpPr>
          <p:cNvPr id="4" name="Slide Number Placeholder 3"/>
          <p:cNvSpPr>
            <a:spLocks noGrp="1"/>
          </p:cNvSpPr>
          <p:nvPr>
            <p:ph type="sldNum" sz="quarter" idx="10"/>
          </p:nvPr>
        </p:nvSpPr>
        <p:spPr/>
        <p:txBody>
          <a:bodyPr/>
          <a:lstStyle/>
          <a:p>
            <a:fld id="{8FE23251-62D7-834F-BDCF-2E66E6F12B29}" type="slidenum">
              <a:rPr lang="en-US" smtClean="0"/>
              <a:t>83</a:t>
            </a:fld>
            <a:endParaRPr lang="en-US"/>
          </a:p>
        </p:txBody>
      </p:sp>
    </p:spTree>
    <p:extLst>
      <p:ext uri="{BB962C8B-B14F-4D97-AF65-F5344CB8AC3E}">
        <p14:creationId xmlns:p14="http://schemas.microsoft.com/office/powerpoint/2010/main" val="15806084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dirty="0"/>
              <a:t>Use this slide whenever appropriate. </a:t>
            </a:r>
            <a:r>
              <a:rPr lang="en-US" dirty="0"/>
              <a:t>This</a:t>
            </a:r>
            <a:r>
              <a:rPr lang="en-US" baseline="0" dirty="0"/>
              <a:t> will come back in the next triangle in Cellular Respiration, but maybe take a moment here to think about the idea that water goes into and leaves the body.</a:t>
            </a:r>
          </a:p>
          <a:p>
            <a:r>
              <a:rPr lang="en-US" baseline="0" dirty="0"/>
              <a:t>Some questions that might come up…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does water do in the body?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percentage water are we as humans? What about other organisms?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Why do we get rid of so much? Doesn’t this just make us drink more? That seems weird.</a:t>
            </a:r>
          </a:p>
          <a:p>
            <a:endParaRPr lang="en-US" baseline="0" dirty="0"/>
          </a:p>
          <a:p>
            <a:r>
              <a:rPr lang="en-US" baseline="0" dirty="0"/>
              <a:t>You can also ask students these questions. It just seems appropriate to have some conversation about water rather than leave it handing too long. HOWEVER, the idea is not to answer anything about water here, really. At the end of the triangle they will see water is a product of the combustion reaction and it will come back in the Cellular Respiration triangle.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https://en.wikipedia.org/wiki/Body_water</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84</a:t>
            </a:fld>
            <a:endParaRPr lang="en-US"/>
          </a:p>
        </p:txBody>
      </p:sp>
    </p:spTree>
    <p:extLst>
      <p:ext uri="{BB962C8B-B14F-4D97-AF65-F5344CB8AC3E}">
        <p14:creationId xmlns:p14="http://schemas.microsoft.com/office/powerpoint/2010/main" val="10396754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baseline="0" dirty="0"/>
              <a:t>Important! You do not need to be in PowerPoint here. </a:t>
            </a:r>
            <a:r>
              <a:rPr lang="en-US" baseline="0" dirty="0"/>
              <a:t>It is most important that students are attending to the class representation of inputs outputs and uses in order to be reasoning about what is happening in the body. PowerPoint slides may in fact DETRACT FROM SENSE-MAKING. Use the medium that engages your students in the intellectual work.</a:t>
            </a:r>
          </a:p>
          <a:p>
            <a:r>
              <a:rPr lang="en-US" baseline="0" dirty="0"/>
              <a:t>Spend time here adding the composition of outputs to the diagram making sure to get the C, H, O, N that should already be on your input side, accounted for here. </a:t>
            </a:r>
          </a:p>
        </p:txBody>
      </p:sp>
      <p:sp>
        <p:nvSpPr>
          <p:cNvPr id="4" name="Slide Number Placeholder 3"/>
          <p:cNvSpPr>
            <a:spLocks noGrp="1"/>
          </p:cNvSpPr>
          <p:nvPr>
            <p:ph type="sldNum" sz="quarter" idx="10"/>
          </p:nvPr>
        </p:nvSpPr>
        <p:spPr/>
        <p:txBody>
          <a:bodyPr/>
          <a:lstStyle/>
          <a:p>
            <a:fld id="{BA07539C-9270-4885-807E-2B6867B10931}" type="slidenum">
              <a:rPr lang="en-US" smtClean="0"/>
              <a:pPr/>
              <a:t>85</a:t>
            </a:fld>
            <a:endParaRPr lang="en-US"/>
          </a:p>
        </p:txBody>
      </p:sp>
    </p:spTree>
    <p:extLst>
      <p:ext uri="{BB962C8B-B14F-4D97-AF65-F5344CB8AC3E}">
        <p14:creationId xmlns:p14="http://schemas.microsoft.com/office/powerpoint/2010/main" val="4503805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slide is animated so that</a:t>
            </a:r>
            <a:r>
              <a:rPr lang="en-US" baseline="0" dirty="0"/>
              <a:t> the key idea about inputs and output being made of essentially the same elements can emerge from your students. Again, </a:t>
            </a:r>
            <a:r>
              <a:rPr lang="en-US" b="1" baseline="0" dirty="0"/>
              <a:t>we don’t really think you need to be in PowerPoint during this discussion as it should really center on your IOU diagram</a:t>
            </a:r>
            <a:r>
              <a:rPr lang="en-US" baseline="0" dirty="0"/>
              <a:t>. This idea, that </a:t>
            </a:r>
            <a:r>
              <a:rPr lang="en-US" u="sng" baseline="0" dirty="0"/>
              <a:t>“what goes in and what comes out is the same stuff, just rearranged”, is the key idea for this learning segment</a:t>
            </a:r>
            <a:r>
              <a:rPr lang="en-US" baseline="0" dirty="0"/>
              <a:t>. Here you just want them to recognize the common elements of inputs and outputs. </a:t>
            </a:r>
            <a:r>
              <a:rPr lang="en-US" b="1" baseline="0" dirty="0"/>
              <a:t>It may be appropriate to invoke conservation of mass here if that feels right. </a:t>
            </a:r>
            <a:endParaRPr lang="en-US" b="1"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86</a:t>
            </a:fld>
            <a:endParaRPr lang="en-US"/>
          </a:p>
        </p:txBody>
      </p:sp>
    </p:spTree>
    <p:extLst>
      <p:ext uri="{BB962C8B-B14F-4D97-AF65-F5344CB8AC3E}">
        <p14:creationId xmlns:p14="http://schemas.microsoft.com/office/powerpoint/2010/main" val="40249566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slides about the banana slug.</a:t>
            </a:r>
            <a:r>
              <a:rPr lang="en-US" b="1" baseline="0" dirty="0"/>
              <a:t> </a:t>
            </a:r>
            <a:r>
              <a:rPr lang="en-US" b="1" dirty="0"/>
              <a:t>This is a fun</a:t>
            </a:r>
            <a:r>
              <a:rPr lang="en-US" b="1" baseline="0" dirty="0"/>
              <a:t> example of how organisms really do create outputs that they do not eat. That’s the only real point here. It’s just a way to reinforce the idea that we are </a:t>
            </a:r>
            <a:r>
              <a:rPr lang="en-US" b="1" u="sng" baseline="0" dirty="0"/>
              <a:t>rearranging the matter in our inputs into different outputs</a:t>
            </a:r>
            <a:r>
              <a:rPr lang="en-US" b="1" baseline="0" dirty="0"/>
              <a:t>. If you don’t think your students will engage with this example, just skip the video and the reading. </a:t>
            </a:r>
            <a:r>
              <a:rPr lang="en-US" baseline="0" dirty="0"/>
              <a:t>(But perhaps engage in a different reading at some point to keep students reading and writing in science.) </a:t>
            </a:r>
          </a:p>
          <a:p>
            <a:endParaRPr lang="en-US" baseline="0" dirty="0"/>
          </a:p>
          <a:p>
            <a:r>
              <a:rPr lang="en-US" dirty="0"/>
              <a:t>Play the video and have your students do the reading. Here we introduce a discussion of mucus to really</a:t>
            </a:r>
            <a:r>
              <a:rPr lang="en-US" baseline="0" dirty="0"/>
              <a:t> bring home the idea that outputs are different than inputs. As students will see in the video/reading, slugs do re-ingest some of the mucus they secrete (as do we), but we certainly do not go around eating mucus to secrete it later. </a:t>
            </a:r>
          </a:p>
          <a:p>
            <a:endParaRPr lang="en-US" dirty="0"/>
          </a:p>
          <a:p>
            <a:r>
              <a:rPr lang="en-US" dirty="0"/>
              <a:t>SOURCES:</a:t>
            </a:r>
          </a:p>
          <a:p>
            <a:r>
              <a:rPr lang="en-US" dirty="0"/>
              <a:t>Video: “Banana Slugs: Secret of the Slime”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From KQED = https://ww2.kqed.org/science/2015/02/17/banana-slugs-secret-of-the-slime/</a:t>
            </a:r>
          </a:p>
          <a:p>
            <a:r>
              <a:rPr lang="en-US" dirty="0"/>
              <a:t>From Deep Look (YouTube) = https://www.youtube.com/watch?v=mHvCQSGanJg&amp;t=42s</a:t>
            </a:r>
          </a:p>
          <a:p>
            <a:endParaRPr lang="en-US" dirty="0"/>
          </a:p>
          <a:p>
            <a:r>
              <a:rPr lang="en-US" dirty="0"/>
              <a:t>Image: Picture of a banana slug taken on the campus of UC Santa Cruz (UCSC) in front of the Baskin Engineering building.</a:t>
            </a:r>
          </a:p>
          <a:p>
            <a:r>
              <a:rPr lang="en-US" dirty="0"/>
              <a:t>URL: https://commons.wikimedia.org/wiki/File%3ABanana_slug_at_UCSC.jpg</a:t>
            </a:r>
          </a:p>
          <a:p>
            <a:r>
              <a:rPr lang="en-US" dirty="0"/>
              <a:t>Attribution: By Jim Whitehead from Santa Cruz, CA, USA (Banana Slug) [CC BY 2.0 (http://creativecommons.org/licenses/by/2.0)], via Wikimedia Commons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87</a:t>
            </a:fld>
            <a:endParaRPr lang="en-US"/>
          </a:p>
        </p:txBody>
      </p:sp>
    </p:spTree>
    <p:extLst>
      <p:ext uri="{BB962C8B-B14F-4D97-AF65-F5344CB8AC3E}">
        <p14:creationId xmlns:p14="http://schemas.microsoft.com/office/powerpoint/2010/main" val="2506101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slides about the banana slug.</a:t>
            </a:r>
            <a:r>
              <a:rPr lang="en-US" b="1" baseline="0" dirty="0"/>
              <a:t> </a:t>
            </a:r>
            <a:r>
              <a:rPr lang="en-US" dirty="0"/>
              <a:t>Give students some time to process what they have learned about mucus and get some ideas down on their doodle</a:t>
            </a:r>
            <a:r>
              <a:rPr lang="en-US" baseline="0" dirty="0"/>
              <a:t> sheets. </a:t>
            </a:r>
          </a:p>
          <a:p>
            <a:endParaRPr lang="en-US" dirty="0"/>
          </a:p>
          <a:p>
            <a:r>
              <a:rPr lang="en-US" dirty="0"/>
              <a:t>SOURCES:</a:t>
            </a:r>
          </a:p>
          <a:p>
            <a:r>
              <a:rPr lang="en-US" dirty="0"/>
              <a:t>Image: Picture of a banana slug taken on the campus of UC Santa Cruz (UCSC) in front of the Baskin Engineering building.</a:t>
            </a:r>
          </a:p>
          <a:p>
            <a:r>
              <a:rPr lang="en-US" dirty="0"/>
              <a:t>URL: https://commons.wikimedia.org/wiki/File%3ABanana_slug_at_UCSC.jpg</a:t>
            </a:r>
          </a:p>
          <a:p>
            <a:r>
              <a:rPr lang="en-US" dirty="0"/>
              <a:t>Attribution: By Jim Whitehead from Santa Cruz, CA, USA (Banana Slug) [CC BY 2.0 (http://creativecommons.org/licenses/by/2.0)], via Wikimedia Commons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88</a:t>
            </a:fld>
            <a:endParaRPr lang="en-US"/>
          </a:p>
        </p:txBody>
      </p:sp>
    </p:spTree>
    <p:extLst>
      <p:ext uri="{BB962C8B-B14F-4D97-AF65-F5344CB8AC3E}">
        <p14:creationId xmlns:p14="http://schemas.microsoft.com/office/powerpoint/2010/main" val="10198744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slides about the banana slug.</a:t>
            </a:r>
            <a:r>
              <a:rPr lang="en-US" b="1" baseline="0" dirty="0"/>
              <a:t> </a:t>
            </a:r>
            <a:r>
              <a:rPr lang="en-US" baseline="0" dirty="0"/>
              <a:t>The specific components of mucus vary across organisms, but generally they contain </a:t>
            </a:r>
            <a:r>
              <a:rPr lang="en-US" baseline="0" dirty="0" err="1"/>
              <a:t>mucopolysaccharides</a:t>
            </a:r>
            <a:r>
              <a:rPr lang="en-US" baseline="0" dirty="0"/>
              <a:t> (sugar chains) and glycoproteins (proteins with oligosaccharide chains attached). Don’t go into too much detail here. The main point is that we are not taking in mucus, but somehow we are making mucus. How we make it has to be tabled until we explore the Model for Biosynthesis. Now, however, is a great time to generate a parking lot question or at least to acknowledge we aren’t going to deal right now with how we might be making mucus in the body.</a:t>
            </a:r>
          </a:p>
          <a:p>
            <a:endParaRPr lang="en-US" dirty="0"/>
          </a:p>
          <a:p>
            <a:r>
              <a:rPr lang="en-US" dirty="0"/>
              <a:t>SOURCES:</a:t>
            </a:r>
          </a:p>
          <a:p>
            <a:r>
              <a:rPr lang="en-US" dirty="0"/>
              <a:t>Image: Picture of a banana slug taken on the campus of UC Santa Cruz (UCSC) in front of the Baskin Engineering building.</a:t>
            </a:r>
          </a:p>
          <a:p>
            <a:r>
              <a:rPr lang="en-US" dirty="0"/>
              <a:t>URL: https://commons.wikimedia.org/wiki/File%3ABanana_slug_at_UCSC.jpg</a:t>
            </a:r>
          </a:p>
          <a:p>
            <a:r>
              <a:rPr lang="en-US" dirty="0"/>
              <a:t>Attribution: By Jim Whitehead from Santa Cruz, CA, USA (Banana Slug) [CC BY 2.0 (http://creativecommons.org/licenses/by/2.0)],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b="0" dirty="0"/>
              <a:t>Beta-D-glucosamine-3D-balls</a:t>
            </a:r>
            <a:endParaRPr lang="en-US" dirty="0"/>
          </a:p>
          <a:p>
            <a:r>
              <a:rPr lang="en-US" dirty="0"/>
              <a:t>URL: https://commons.wikimedia.org/wiki/File%3ABeta-D-glucosamine-3D-balls.png</a:t>
            </a:r>
          </a:p>
          <a:p>
            <a:r>
              <a:rPr lang="en-US" dirty="0"/>
              <a:t>Attribution: By Benjah-bmm27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sz="1200" b="0" i="0" u="none" strike="noStrike" kern="1200" dirty="0">
                <a:solidFill>
                  <a:schemeClr val="tx1"/>
                </a:solidFill>
                <a:effectLst/>
                <a:latin typeface="+mn-lt"/>
                <a:ea typeface="+mn-ea"/>
                <a:cs typeface="+mn-cs"/>
              </a:rPr>
              <a:t>Beta-D-glucuronic-acid-3D-balls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upload.wikimedia.org</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wikipedia</a:t>
            </a:r>
            <a:r>
              <a:rPr lang="en-US" sz="1200" b="0" i="0" u="none" strike="noStrike" kern="1200" dirty="0">
                <a:solidFill>
                  <a:schemeClr val="tx1"/>
                </a:solidFill>
                <a:effectLst/>
                <a:latin typeface="+mn-lt"/>
                <a:ea typeface="+mn-ea"/>
                <a:cs typeface="+mn-cs"/>
              </a:rPr>
              <a:t>/commons/9/9d/Beta-D-glucuronic-acid-3D-balls.png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Attribution: Benjah-bmm27, Public domain, via Wikimedia Commons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89</a:t>
            </a:fld>
            <a:endParaRPr lang="en-US"/>
          </a:p>
        </p:txBody>
      </p:sp>
    </p:spTree>
    <p:extLst>
      <p:ext uri="{BB962C8B-B14F-4D97-AF65-F5344CB8AC3E}">
        <p14:creationId xmlns:p14="http://schemas.microsoft.com/office/powerpoint/2010/main" val="14003871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slides about the banana slug.</a:t>
            </a:r>
            <a:r>
              <a:rPr lang="en-US" b="1" baseline="0" dirty="0"/>
              <a:t> </a:t>
            </a:r>
            <a:r>
              <a:rPr lang="en-US" dirty="0"/>
              <a:t>Just touch on this to show that glycoproteins are complex molecules made of CHON.</a:t>
            </a:r>
          </a:p>
          <a:p>
            <a:endParaRPr lang="en-US" dirty="0"/>
          </a:p>
          <a:p>
            <a:r>
              <a:rPr lang="en-US" dirty="0"/>
              <a:t>SOURCES:</a:t>
            </a:r>
          </a:p>
          <a:p>
            <a:r>
              <a:rPr lang="en-US" dirty="0"/>
              <a:t>Image: </a:t>
            </a:r>
            <a:r>
              <a:rPr lang="en-US" dirty="0" err="1"/>
              <a:t>SpaceFill</a:t>
            </a:r>
            <a:r>
              <a:rPr lang="en-US" dirty="0"/>
              <a:t> representation with ambient occlusion </a:t>
            </a:r>
            <a:r>
              <a:rPr lang="en-US" dirty="0" err="1"/>
              <a:t>lighing</a:t>
            </a:r>
            <a:r>
              <a:rPr lang="en-US" dirty="0"/>
              <a:t> w:Porin (protein). Done using the real time open source </a:t>
            </a:r>
            <a:r>
              <a:rPr lang="en-US" dirty="0" err="1"/>
              <a:t>QuteMol</a:t>
            </a:r>
            <a:r>
              <a:rPr lang="en-US" dirty="0"/>
              <a:t> system.</a:t>
            </a:r>
          </a:p>
          <a:p>
            <a:r>
              <a:rPr lang="en-US" dirty="0"/>
              <a:t>URL: https://commons.wikimedia.org/wiki/File%3APorin.qutemol.ao.png</a:t>
            </a:r>
          </a:p>
          <a:p>
            <a:r>
              <a:rPr lang="en-US" dirty="0"/>
              <a:t>Attribution: By </a:t>
            </a:r>
            <a:r>
              <a:rPr lang="en-US" dirty="0" err="1"/>
              <a:t>ALoopingIcon</a:t>
            </a:r>
            <a:r>
              <a:rPr lang="en-US" dirty="0"/>
              <a:t> (</a:t>
            </a:r>
            <a:r>
              <a:rPr lang="en-US" dirty="0" err="1"/>
              <a:t>QuteMol</a:t>
            </a:r>
            <a:r>
              <a:rPr lang="en-US" dirty="0"/>
              <a:t>) [CC BY-SA 2.5 (http://creativecommons.org/licenses/by-sa/2.5)],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b="0" dirty="0"/>
              <a:t>Beta-D-glucosamine-3D-balls</a:t>
            </a:r>
            <a:endParaRPr lang="en-US" dirty="0"/>
          </a:p>
          <a:p>
            <a:r>
              <a:rPr lang="en-US" dirty="0"/>
              <a:t>URL: https://commons.wikimedia.org/wiki/File%3ABeta-D-glucosamine-3D-balls.png</a:t>
            </a:r>
          </a:p>
          <a:p>
            <a:r>
              <a:rPr lang="en-US" dirty="0"/>
              <a:t>Attribution: By Benjah-bmm27 (Own work) [Public domain], via Wikimedia Commons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90</a:t>
            </a:fld>
            <a:endParaRPr lang="en-US"/>
          </a:p>
        </p:txBody>
      </p:sp>
    </p:spTree>
    <p:extLst>
      <p:ext uri="{BB962C8B-B14F-4D97-AF65-F5344CB8AC3E}">
        <p14:creationId xmlns:p14="http://schemas.microsoft.com/office/powerpoint/2010/main" val="1340795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TEACHER</a:t>
            </a:r>
            <a:r>
              <a:rPr lang="en-US" baseline="0" dirty="0">
                <a:latin typeface="Arial"/>
                <a:ea typeface="Arial"/>
                <a:cs typeface="Arial"/>
                <a:sym typeface="Arial"/>
              </a:rPr>
              <a:t> NOTES:</a:t>
            </a:r>
          </a:p>
          <a:p>
            <a:pPr marL="0" marR="0" lvl="0" indent="0" algn="l" rtl="0">
              <a:lnSpc>
                <a:spcPct val="100000"/>
              </a:lnSpc>
              <a:spcBef>
                <a:spcPts val="0"/>
              </a:spcBef>
              <a:spcAft>
                <a:spcPts val="0"/>
              </a:spcAft>
              <a:buClr>
                <a:srgbClr val="000000"/>
              </a:buClr>
              <a:buSzPts val="1400"/>
              <a:buFont typeface="Arial"/>
              <a:buNone/>
            </a:pPr>
            <a:r>
              <a:rPr lang="en-US" baseline="0" dirty="0">
                <a:latin typeface="Arial"/>
                <a:ea typeface="Arial"/>
                <a:cs typeface="Arial"/>
                <a:sym typeface="Arial"/>
              </a:rPr>
              <a:t>Prior to showing this slide, have students help </a:t>
            </a:r>
            <a:r>
              <a:rPr lang="en-US" b="1" u="sng" baseline="0" dirty="0">
                <a:latin typeface="Arial"/>
                <a:ea typeface="Arial"/>
                <a:cs typeface="Arial"/>
                <a:sym typeface="Arial"/>
              </a:rPr>
              <a:t>navigate</a:t>
            </a:r>
            <a:r>
              <a:rPr lang="en-US" baseline="0" dirty="0">
                <a:latin typeface="Arial"/>
                <a:ea typeface="Arial"/>
                <a:cs typeface="Arial"/>
                <a:sym typeface="Arial"/>
              </a:rPr>
              <a:t> what they’ve recently investigated in the Continent Formation unit. (See the Living Earth Website for more information about student navigation in the classroom.) Try asking, “Can someone remind me what we learned in the last unit?” Then, if needed, ask “What was our model?” and “What was it for? What were we wondering about?”</a:t>
            </a:r>
          </a:p>
          <a:p>
            <a:pPr marL="0" marR="0" lvl="0" indent="0" algn="l" rtl="0">
              <a:lnSpc>
                <a:spcPct val="100000"/>
              </a:lnSpc>
              <a:spcBef>
                <a:spcPts val="0"/>
              </a:spcBef>
              <a:spcAft>
                <a:spcPts val="0"/>
              </a:spcAft>
              <a:buClr>
                <a:srgbClr val="000000"/>
              </a:buClr>
              <a:buSzPts val="1400"/>
              <a:buFont typeface="Arial"/>
              <a:buNone/>
            </a:pPr>
            <a:r>
              <a:rPr lang="en-US" baseline="0" dirty="0">
                <a:latin typeface="Arial"/>
                <a:ea typeface="Arial"/>
                <a:cs typeface="Arial"/>
                <a:sym typeface="Arial"/>
              </a:rPr>
              <a:t>This slide then becomes a means to help students to shift their focus back to biology and to connect it to what they’ve been learning in the last unit on continents. Pause for a moment to ask them: what does the formation of the continents have to do with biology? Students should remember that you motivated the Continent Formation unit by wondering where all of the diversity was going to live.</a:t>
            </a:r>
          </a:p>
          <a:p>
            <a:pPr marL="0" marR="0" lvl="0" indent="0" algn="l" rtl="0">
              <a:lnSpc>
                <a:spcPct val="100000"/>
              </a:lnSpc>
              <a:spcBef>
                <a:spcPts val="0"/>
              </a:spcBef>
              <a:spcAft>
                <a:spcPts val="0"/>
              </a:spcAft>
              <a:buClr>
                <a:srgbClr val="000000"/>
              </a:buClr>
              <a:buSzPts val="1400"/>
              <a:buFont typeface="Arial"/>
              <a:buNone/>
            </a:pPr>
            <a:endParaRPr lang="en-US" baseline="0"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SOURCES:</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The supercontinent </a:t>
            </a:r>
            <a:r>
              <a:rPr lang="en-US" sz="1200" b="0" i="0" kern="1200" dirty="0" err="1">
                <a:solidFill>
                  <a:schemeClr val="tx1"/>
                </a:solidFill>
                <a:effectLst/>
                <a:latin typeface="+mn-lt"/>
                <a:ea typeface="+mn-ea"/>
                <a:cs typeface="+mn-cs"/>
              </a:rPr>
              <a:t>Rodinia</a:t>
            </a:r>
            <a:r>
              <a:rPr lang="en-US" sz="1200" b="0" i="0" kern="1200" dirty="0">
                <a:solidFill>
                  <a:schemeClr val="tx1"/>
                </a:solidFill>
                <a:effectLst/>
                <a:latin typeface="+mn-lt"/>
                <a:ea typeface="+mn-ea"/>
                <a:cs typeface="+mn-cs"/>
              </a:rPr>
              <a:t> 900 million years ago. Reconstruction from Li et al. 2008. View </a:t>
            </a:r>
            <a:r>
              <a:rPr lang="en-US" sz="1200" b="0" i="0" kern="1200" dirty="0" err="1">
                <a:solidFill>
                  <a:schemeClr val="tx1"/>
                </a:solidFill>
                <a:effectLst/>
                <a:latin typeface="+mn-lt"/>
                <a:ea typeface="+mn-ea"/>
                <a:cs typeface="+mn-cs"/>
              </a:rPr>
              <a:t>centred</a:t>
            </a:r>
            <a:r>
              <a:rPr lang="en-US" sz="1200" b="0" i="0" kern="1200" dirty="0">
                <a:solidFill>
                  <a:schemeClr val="tx1"/>
                </a:solidFill>
                <a:effectLst/>
                <a:latin typeface="+mn-lt"/>
                <a:ea typeface="+mn-ea"/>
                <a:cs typeface="+mn-cs"/>
              </a:rPr>
              <a:t> on -30,130. Continents are </a:t>
            </a:r>
            <a:r>
              <a:rPr lang="en-US" sz="1200" b="0" i="0" kern="1200" dirty="0" err="1">
                <a:solidFill>
                  <a:schemeClr val="tx1"/>
                </a:solidFill>
                <a:effectLst/>
                <a:latin typeface="+mn-lt"/>
                <a:ea typeface="+mn-ea"/>
                <a:cs typeface="+mn-cs"/>
              </a:rPr>
              <a:t>Laurentia</a:t>
            </a:r>
            <a:r>
              <a:rPr lang="en-US" sz="1200" b="0" i="0" kern="1200" dirty="0">
                <a:solidFill>
                  <a:schemeClr val="tx1"/>
                </a:solidFill>
                <a:effectLst/>
                <a:latin typeface="+mn-lt"/>
                <a:ea typeface="+mn-ea"/>
                <a:cs typeface="+mn-cs"/>
              </a:rPr>
              <a:t> in the middle and (clockwise from top) </a:t>
            </a:r>
            <a:r>
              <a:rPr lang="en-US" sz="1200" b="0" i="0" kern="1200" dirty="0" err="1">
                <a:solidFill>
                  <a:schemeClr val="tx1"/>
                </a:solidFill>
                <a:effectLst/>
                <a:latin typeface="+mn-lt"/>
                <a:ea typeface="+mn-ea"/>
                <a:cs typeface="+mn-cs"/>
              </a:rPr>
              <a:t>Tarim</a:t>
            </a:r>
            <a:r>
              <a:rPr lang="en-US" sz="1200" b="0" i="0" kern="1200" dirty="0">
                <a:solidFill>
                  <a:schemeClr val="tx1"/>
                </a:solidFill>
                <a:effectLst/>
                <a:latin typeface="+mn-lt"/>
                <a:ea typeface="+mn-ea"/>
                <a:cs typeface="+mn-cs"/>
              </a:rPr>
              <a:t>, Australia, South China, Siberia, North China, Arctic blocks, </a:t>
            </a:r>
            <a:r>
              <a:rPr lang="en-US" sz="1200" b="0" i="0" kern="1200" dirty="0" err="1">
                <a:solidFill>
                  <a:schemeClr val="tx1"/>
                </a:solidFill>
                <a:effectLst/>
                <a:latin typeface="+mn-lt"/>
                <a:ea typeface="+mn-ea"/>
                <a:cs typeface="+mn-cs"/>
              </a:rPr>
              <a:t>Rockall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Chortis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Baltica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Oaxacia</a:t>
            </a:r>
            <a:r>
              <a:rPr lang="en-US" sz="1200" b="0" i="0" kern="1200" dirty="0">
                <a:solidFill>
                  <a:schemeClr val="tx1"/>
                </a:solidFill>
                <a:effectLst/>
                <a:latin typeface="+mn-lt"/>
                <a:ea typeface="+mn-ea"/>
                <a:cs typeface="+mn-cs"/>
              </a:rPr>
              <a:t>, Amazonia, </a:t>
            </a:r>
            <a:r>
              <a:rPr lang="en-US" sz="1200" b="0" i="0" kern="1200" dirty="0" err="1">
                <a:solidFill>
                  <a:schemeClr val="tx1"/>
                </a:solidFill>
                <a:effectLst/>
                <a:latin typeface="+mn-lt"/>
                <a:ea typeface="+mn-ea"/>
                <a:cs typeface="+mn-cs"/>
              </a:rPr>
              <a:t>Pampia</a:t>
            </a:r>
            <a:r>
              <a:rPr lang="en-US" sz="1200" b="0" i="0" kern="1200" dirty="0">
                <a:solidFill>
                  <a:schemeClr val="tx1"/>
                </a:solidFill>
                <a:effectLst/>
                <a:latin typeface="+mn-lt"/>
                <a:ea typeface="+mn-ea"/>
                <a:cs typeface="+mn-cs"/>
              </a:rPr>
              <a:t>, West Africa, </a:t>
            </a:r>
            <a:r>
              <a:rPr lang="en-US" sz="1200" b="0" i="0" kern="1200" dirty="0" err="1">
                <a:solidFill>
                  <a:schemeClr val="tx1"/>
                </a:solidFill>
                <a:effectLst/>
                <a:latin typeface="+mn-lt"/>
                <a:ea typeface="+mn-ea"/>
                <a:cs typeface="+mn-cs"/>
              </a:rPr>
              <a:t>Hoggar</a:t>
            </a:r>
            <a:r>
              <a:rPr lang="en-US" sz="1200" b="0" i="0" kern="1200" dirty="0">
                <a:solidFill>
                  <a:schemeClr val="tx1"/>
                </a:solidFill>
                <a:effectLst/>
                <a:latin typeface="+mn-lt"/>
                <a:ea typeface="+mn-ea"/>
                <a:cs typeface="+mn-cs"/>
              </a:rPr>
              <a:t>, Sao Francisco, Congo, Sahara, Rio de la Plata, Kalahari, </a:t>
            </a:r>
            <a:r>
              <a:rPr lang="en-US" sz="1200" b="0" i="0" kern="1200" dirty="0" err="1">
                <a:solidFill>
                  <a:schemeClr val="tx1"/>
                </a:solidFill>
                <a:effectLst/>
                <a:latin typeface="+mn-lt"/>
                <a:ea typeface="+mn-ea"/>
                <a:cs typeface="+mn-cs"/>
              </a:rPr>
              <a:t>Dronning</a:t>
            </a:r>
            <a:r>
              <a:rPr lang="en-US" sz="1200" b="0" i="0" kern="1200" dirty="0">
                <a:solidFill>
                  <a:schemeClr val="tx1"/>
                </a:solidFill>
                <a:effectLst/>
                <a:latin typeface="+mn-lt"/>
                <a:ea typeface="+mn-ea"/>
                <a:cs typeface="+mn-cs"/>
              </a:rPr>
              <a:t> Maud Land, Rayner, India, </a:t>
            </a:r>
            <a:r>
              <a:rPr lang="en-US" sz="1200" b="0" i="0" kern="1200" dirty="0" err="1">
                <a:solidFill>
                  <a:schemeClr val="tx1"/>
                </a:solidFill>
                <a:effectLst/>
                <a:latin typeface="+mn-lt"/>
                <a:ea typeface="+mn-ea"/>
                <a:cs typeface="+mn-cs"/>
              </a:rPr>
              <a:t>Mawson</a:t>
            </a:r>
            <a:r>
              <a:rPr lang="en-US" sz="1200" b="0" i="0" kern="1200" dirty="0">
                <a:solidFill>
                  <a:schemeClr val="tx1"/>
                </a:solidFill>
                <a:effectLst/>
                <a:latin typeface="+mn-lt"/>
                <a:ea typeface="+mn-ea"/>
                <a:cs typeface="+mn-cs"/>
              </a:rPr>
              <a:t> (East Antarctica).</a:t>
            </a:r>
            <a:r>
              <a:rPr lang="en-US" dirty="0">
                <a:latin typeface="Arial"/>
                <a:ea typeface="Arial"/>
                <a:cs typeface="Arial"/>
                <a:sym typeface="Arial"/>
              </a:rPr>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URL: https://commons.wikimedia.org/wiki/File:Rodinia_900Ma.jpg</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Attribution: </a:t>
            </a:r>
            <a:r>
              <a:rPr lang="en-US" dirty="0" err="1">
                <a:latin typeface="Arial"/>
                <a:ea typeface="Arial"/>
                <a:cs typeface="Arial"/>
                <a:sym typeface="Arial"/>
              </a:rPr>
              <a:t>Fama</a:t>
            </a:r>
            <a:r>
              <a:rPr lang="en-US" dirty="0">
                <a:latin typeface="Arial"/>
                <a:ea typeface="Arial"/>
                <a:cs typeface="Arial"/>
                <a:sym typeface="Arial"/>
              </a:rPr>
              <a:t> </a:t>
            </a:r>
            <a:r>
              <a:rPr lang="en-US" dirty="0" err="1">
                <a:latin typeface="Arial"/>
                <a:ea typeface="Arial"/>
                <a:cs typeface="Arial"/>
                <a:sym typeface="Arial"/>
              </a:rPr>
              <a:t>Clamosa</a:t>
            </a:r>
            <a:r>
              <a:rPr lang="en-US" dirty="0">
                <a:latin typeface="Arial"/>
                <a:ea typeface="Arial"/>
                <a:cs typeface="Arial"/>
                <a:sym typeface="Arial"/>
              </a:rPr>
              <a:t>, CC BY-SA 4.0 &lt;https://creativecommons.org/licenses/by-sa/4.0&gt;,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map depicts the positions of continental blocks around 490 Ma, in the late Precambrian. L=</a:t>
            </a:r>
            <a:r>
              <a:rPr lang="en-US" sz="1200" b="0" i="0" kern="1200" dirty="0" err="1">
                <a:solidFill>
                  <a:schemeClr val="tx1"/>
                </a:solidFill>
                <a:effectLst/>
                <a:latin typeface="+mn-lt"/>
                <a:ea typeface="+mn-ea"/>
                <a:cs typeface="+mn-cs"/>
              </a:rPr>
              <a:t>Laurentia</a:t>
            </a:r>
            <a:r>
              <a:rPr lang="en-US" sz="1200" b="0" i="0" kern="1200" dirty="0">
                <a:solidFill>
                  <a:schemeClr val="tx1"/>
                </a:solidFill>
                <a:effectLst/>
                <a:latin typeface="+mn-lt"/>
                <a:ea typeface="+mn-ea"/>
                <a:cs typeface="+mn-cs"/>
              </a:rPr>
              <a:t>; S=Siberia; B = </a:t>
            </a:r>
            <a:r>
              <a:rPr lang="en-US" sz="1200" b="0" i="0" kern="1200" dirty="0" err="1">
                <a:solidFill>
                  <a:schemeClr val="tx1"/>
                </a:solidFill>
                <a:effectLst/>
                <a:latin typeface="+mn-lt"/>
                <a:ea typeface="+mn-ea"/>
                <a:cs typeface="+mn-cs"/>
              </a:rPr>
              <a:t>Baltica</a:t>
            </a:r>
            <a:r>
              <a:rPr lang="en-US" sz="1200" b="0" i="0" kern="1200" dirty="0">
                <a:solidFill>
                  <a:schemeClr val="tx1"/>
                </a:solidFill>
                <a:effectLst/>
                <a:latin typeface="+mn-lt"/>
                <a:ea typeface="+mn-ea"/>
                <a:cs typeface="+mn-cs"/>
              </a:rPr>
              <a:t>; NC = North China; SC = South China; WA = West Australia; EA = East Antarctica; IN = India; AR = Arabia; SA = Southern Africa; AM = Amazonia; AV = Avalonia; PA = </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IA = Iapetus Ocean; AE = Aegir Ocean.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a:t>
            </a:r>
            <a:r>
              <a:rPr lang="en-US" sz="1200" b="0" i="1" kern="1200" dirty="0">
                <a:solidFill>
                  <a:schemeClr val="tx1"/>
                </a:solidFill>
                <a:effectLst/>
                <a:latin typeface="+mn-lt"/>
                <a:ea typeface="+mn-ea"/>
                <a:cs typeface="+mn-cs"/>
              </a:rPr>
              <a:t>Earth History and Paleogeography</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ISBN 978-1-107-10532-4</a:t>
            </a:r>
            <a:r>
              <a:rPr lang="en-US" sz="1200" b="0" i="0" kern="1200" dirty="0">
                <a:solidFill>
                  <a:schemeClr val="tx1"/>
                </a:solidFill>
                <a:effectLst/>
                <a:latin typeface="+mn-lt"/>
                <a:ea typeface="+mn-ea"/>
                <a:cs typeface="+mn-cs"/>
              </a:rPr>
              <a:t>, p.87.”</a:t>
            </a: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URL: https://commons.wikimedia.org/wiki/File:Pangaea_assembly_490.png</a:t>
            </a: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Attribution: Kent G. Budge, CC0,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image depicts the positions of the continents 430 million years ago. LR = </a:t>
            </a:r>
            <a:r>
              <a:rPr lang="en-US" sz="1200" b="0" i="0" kern="1200" dirty="0" err="1">
                <a:solidFill>
                  <a:schemeClr val="tx1"/>
                </a:solidFill>
                <a:effectLst/>
                <a:latin typeface="+mn-lt"/>
                <a:ea typeface="+mn-ea"/>
                <a:cs typeface="+mn-cs"/>
              </a:rPr>
              <a:t>Larussia</a:t>
            </a:r>
            <a:r>
              <a:rPr lang="en-US" sz="1200" b="0" i="0" kern="1200" dirty="0">
                <a:solidFill>
                  <a:schemeClr val="tx1"/>
                </a:solidFill>
                <a:effectLst/>
                <a:latin typeface="+mn-lt"/>
                <a:ea typeface="+mn-ea"/>
                <a:cs typeface="+mn-cs"/>
              </a:rPr>
              <a:t>; S = Siberia; NC = North China; SC = South China; WA = West Australia; EA = East Antarctica; IN = India; AR = Arabia; SA = South Africa; AM = Amazonia; AE = Aegir Ocean; RH = </a:t>
            </a:r>
            <a:r>
              <a:rPr lang="en-US" sz="1200" b="0" i="0" kern="1200" dirty="0" err="1">
                <a:solidFill>
                  <a:schemeClr val="tx1"/>
                </a:solidFill>
                <a:effectLst/>
                <a:latin typeface="+mn-lt"/>
                <a:ea typeface="+mn-ea"/>
                <a:cs typeface="+mn-cs"/>
              </a:rPr>
              <a:t>Rheic</a:t>
            </a:r>
            <a:r>
              <a:rPr lang="en-US" sz="1200" b="0" i="0" kern="1200" dirty="0">
                <a:solidFill>
                  <a:schemeClr val="tx1"/>
                </a:solidFill>
                <a:effectLst/>
                <a:latin typeface="+mn-lt"/>
                <a:ea typeface="+mn-ea"/>
                <a:cs typeface="+mn-cs"/>
              </a:rPr>
              <a:t> Ocean; PA = </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a:t>
            </a:r>
            <a:r>
              <a:rPr lang="en-US" sz="1200" b="0" i="0" kern="1200" dirty="0" err="1">
                <a:solidFill>
                  <a:schemeClr val="tx1"/>
                </a:solidFill>
                <a:effectLst/>
                <a:latin typeface="+mn-lt"/>
                <a:ea typeface="+mn-ea"/>
                <a:cs typeface="+mn-cs"/>
              </a:rPr>
              <a:t>Orogenies</a:t>
            </a:r>
            <a:r>
              <a:rPr lang="en-US" sz="1200" b="0" i="0" kern="1200" dirty="0">
                <a:solidFill>
                  <a:schemeClr val="tx1"/>
                </a:solidFill>
                <a:effectLst/>
                <a:latin typeface="+mn-lt"/>
                <a:ea typeface="+mn-ea"/>
                <a:cs typeface="+mn-cs"/>
              </a:rPr>
              <a:t> shown in red. Subduction zones shown in black. Spreading centers shown in green.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a:t>
            </a:r>
            <a:r>
              <a:rPr lang="en-US" sz="1200" b="0" i="1" kern="1200" dirty="0">
                <a:solidFill>
                  <a:schemeClr val="tx1"/>
                </a:solidFill>
                <a:effectLst/>
                <a:latin typeface="+mn-lt"/>
                <a:ea typeface="+mn-ea"/>
                <a:cs typeface="+mn-cs"/>
              </a:rPr>
              <a:t>Earth History and Paleogeography</a:t>
            </a:r>
            <a:r>
              <a:rPr lang="en-US" dirty="0">
                <a:latin typeface="Arial"/>
                <a:ea typeface="Arial"/>
                <a:cs typeface="Arial"/>
                <a:sym typeface="Arial"/>
              </a:rPr>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URL: https://commons.wikimedia.org/wiki/File:Pangaea_assembly_430.png</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Attribution: Kent G. Budge, CC0,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map depicts the positions of continental blocks around 310 Ma, in the late Carboniferous. S=Siberia; </a:t>
            </a:r>
            <a:r>
              <a:rPr lang="en-US" sz="1200" b="0" i="0" kern="1200" dirty="0" err="1">
                <a:solidFill>
                  <a:schemeClr val="tx1"/>
                </a:solidFill>
                <a:effectLst/>
                <a:latin typeface="+mn-lt"/>
                <a:ea typeface="+mn-ea"/>
                <a:cs typeface="+mn-cs"/>
              </a:rPr>
              <a:t>Ar</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Amuria</a:t>
            </a:r>
            <a:r>
              <a:rPr lang="en-US" sz="1200" b="0" i="0" kern="1200" dirty="0">
                <a:solidFill>
                  <a:schemeClr val="tx1"/>
                </a:solidFill>
                <a:effectLst/>
                <a:latin typeface="+mn-lt"/>
                <a:ea typeface="+mn-ea"/>
                <a:cs typeface="+mn-cs"/>
              </a:rPr>
              <a:t>, NC=North China, SC=South China, AN=</a:t>
            </a:r>
            <a:r>
              <a:rPr lang="en-US" sz="1200" b="0" i="0" kern="1200" dirty="0" err="1">
                <a:solidFill>
                  <a:schemeClr val="tx1"/>
                </a:solidFill>
                <a:effectLst/>
                <a:latin typeface="+mn-lt"/>
                <a:ea typeface="+mn-ea"/>
                <a:cs typeface="+mn-cs"/>
              </a:rPr>
              <a:t>Annamia</a:t>
            </a:r>
            <a:r>
              <a:rPr lang="en-US" sz="1200" b="0" i="0" kern="1200" dirty="0">
                <a:solidFill>
                  <a:schemeClr val="tx1"/>
                </a:solidFill>
                <a:effectLst/>
                <a:latin typeface="+mn-lt"/>
                <a:ea typeface="+mn-ea"/>
                <a:cs typeface="+mn-cs"/>
              </a:rPr>
              <a:t>, PA=</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PT=</a:t>
            </a:r>
            <a:r>
              <a:rPr lang="en-US" sz="1200" b="0" i="0" kern="1200" dirty="0" err="1">
                <a:solidFill>
                  <a:schemeClr val="tx1"/>
                </a:solidFill>
                <a:effectLst/>
                <a:latin typeface="+mn-lt"/>
                <a:ea typeface="+mn-ea"/>
                <a:cs typeface="+mn-cs"/>
              </a:rPr>
              <a:t>Paleothethys</a:t>
            </a:r>
            <a:r>
              <a:rPr lang="en-US" sz="1200" b="0" i="0" kern="1200" dirty="0">
                <a:solidFill>
                  <a:schemeClr val="tx1"/>
                </a:solidFill>
                <a:effectLst/>
                <a:latin typeface="+mn-lt"/>
                <a:ea typeface="+mn-ea"/>
                <a:cs typeface="+mn-cs"/>
              </a:rPr>
              <a:t> Ocean. </a:t>
            </a:r>
            <a:r>
              <a:rPr lang="en-US" sz="1200" b="0" i="0" kern="1200" dirty="0" err="1">
                <a:solidFill>
                  <a:schemeClr val="tx1"/>
                </a:solidFill>
                <a:effectLst/>
                <a:latin typeface="+mn-lt"/>
                <a:ea typeface="+mn-ea"/>
                <a:cs typeface="+mn-cs"/>
              </a:rPr>
              <a:t>Orogens</a:t>
            </a:r>
            <a:r>
              <a:rPr lang="en-US" sz="1200" b="0" i="0" kern="1200" dirty="0">
                <a:solidFill>
                  <a:schemeClr val="tx1"/>
                </a:solidFill>
                <a:effectLst/>
                <a:latin typeface="+mn-lt"/>
                <a:ea typeface="+mn-ea"/>
                <a:cs typeface="+mn-cs"/>
              </a:rPr>
              <a:t> shown in red. Subduction zones shown in black. Spreading centers shown in green.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Earth History and Paleogeography,”</a:t>
            </a: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URL:</a:t>
            </a:r>
            <a:r>
              <a:rPr lang="en-US" sz="1200" b="0" i="0" kern="1200" baseline="0" dirty="0">
                <a:solidFill>
                  <a:schemeClr val="tx1"/>
                </a:solidFill>
                <a:effectLst/>
                <a:latin typeface="+mn-lt"/>
                <a:ea typeface="+mn-ea"/>
                <a:cs typeface="+mn-cs"/>
                <a:sym typeface="Arial"/>
              </a:rPr>
              <a:t> https://commons.wikimedia.org/wiki/File:Pangea_assembly_310.png</a:t>
            </a:r>
            <a:endParaRPr lang="en-US" sz="1200" b="0" i="0" kern="1200" dirty="0">
              <a:solidFill>
                <a:schemeClr val="tx1"/>
              </a:solidFill>
              <a:effectLst/>
              <a:latin typeface="+mn-lt"/>
              <a:ea typeface="+mn-ea"/>
              <a:cs typeface="+mn-cs"/>
              <a:sym typeface="Arial"/>
            </a:endParaRP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Attribution: Kent G. Budge, CC0,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image shows the positions of the continents at the Permian-Triassic boundary, about 250 Ma. AR=</a:t>
            </a:r>
            <a:r>
              <a:rPr lang="en-US" sz="1200" b="0" i="0" kern="1200" dirty="0" err="1">
                <a:solidFill>
                  <a:schemeClr val="tx1"/>
                </a:solidFill>
                <a:effectLst/>
                <a:latin typeface="+mn-lt"/>
                <a:ea typeface="+mn-ea"/>
                <a:cs typeface="+mn-cs"/>
              </a:rPr>
              <a:t>Amuria</a:t>
            </a:r>
            <a:r>
              <a:rPr lang="en-US" sz="1200" b="0" i="0" kern="1200" dirty="0">
                <a:solidFill>
                  <a:schemeClr val="tx1"/>
                </a:solidFill>
                <a:effectLst/>
                <a:latin typeface="+mn-lt"/>
                <a:ea typeface="+mn-ea"/>
                <a:cs typeface="+mn-cs"/>
              </a:rPr>
              <a:t>; NC=North China; SC=South China; PA=</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PT=</a:t>
            </a:r>
            <a:r>
              <a:rPr lang="en-US" sz="1200" b="0" i="0" kern="1200" dirty="0" err="1">
                <a:solidFill>
                  <a:schemeClr val="tx1"/>
                </a:solidFill>
                <a:effectLst/>
                <a:latin typeface="+mn-lt"/>
                <a:ea typeface="+mn-ea"/>
                <a:cs typeface="+mn-cs"/>
              </a:rPr>
              <a:t>Paleotethys</a:t>
            </a:r>
            <a:r>
              <a:rPr lang="en-US" sz="1200" b="0" i="0" kern="1200" dirty="0">
                <a:solidFill>
                  <a:schemeClr val="tx1"/>
                </a:solidFill>
                <a:effectLst/>
                <a:latin typeface="+mn-lt"/>
                <a:ea typeface="+mn-ea"/>
                <a:cs typeface="+mn-cs"/>
              </a:rPr>
              <a:t> Ocean; NT=</a:t>
            </a:r>
            <a:r>
              <a:rPr lang="en-US" sz="1200" b="0" i="0" kern="1200" dirty="0" err="1">
                <a:solidFill>
                  <a:schemeClr val="tx1"/>
                </a:solidFill>
                <a:effectLst/>
                <a:latin typeface="+mn-lt"/>
                <a:ea typeface="+mn-ea"/>
                <a:cs typeface="+mn-cs"/>
              </a:rPr>
              <a:t>Neotethys</a:t>
            </a:r>
            <a:r>
              <a:rPr lang="en-US" sz="1200" b="0" i="0" kern="1200" dirty="0">
                <a:solidFill>
                  <a:schemeClr val="tx1"/>
                </a:solidFill>
                <a:effectLst/>
                <a:latin typeface="+mn-lt"/>
                <a:ea typeface="+mn-ea"/>
                <a:cs typeface="+mn-cs"/>
              </a:rPr>
              <a:t> Ocean. </a:t>
            </a:r>
            <a:r>
              <a:rPr lang="en-US" sz="1200" b="0" i="0" kern="1200" dirty="0" err="1">
                <a:solidFill>
                  <a:schemeClr val="tx1"/>
                </a:solidFill>
                <a:effectLst/>
                <a:latin typeface="+mn-lt"/>
                <a:ea typeface="+mn-ea"/>
                <a:cs typeface="+mn-cs"/>
              </a:rPr>
              <a:t>Origens</a:t>
            </a:r>
            <a:r>
              <a:rPr lang="en-US" sz="1200" b="0" i="0" kern="1200" dirty="0">
                <a:solidFill>
                  <a:schemeClr val="tx1"/>
                </a:solidFill>
                <a:effectLst/>
                <a:latin typeface="+mn-lt"/>
                <a:ea typeface="+mn-ea"/>
                <a:cs typeface="+mn-cs"/>
              </a:rPr>
              <a:t> shown in red. Subduction zones shown in black. Spreading centers shown in green.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Earth History and Paleogeography</a:t>
            </a:r>
            <a:r>
              <a:rPr lang="en-US" dirty="0">
                <a:latin typeface="Arial"/>
                <a:ea typeface="Arial"/>
                <a:cs typeface="Arial"/>
                <a:sym typeface="Arial"/>
              </a:rPr>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URL: https://commons.wikimedia.org/wiki/File:Pangea_assembly_250.png</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Attribution: Kent G. Budge, CC0, via Wikimedia Commons</a:t>
            </a:r>
          </a:p>
          <a:p>
            <a:pPr marL="0" indent="0"/>
            <a:r>
              <a:rPr lang="en-US" dirty="0"/>
              <a:t>Image, “</a:t>
            </a:r>
            <a:r>
              <a:rPr lang="en-US" sz="1200" b="0" i="0" kern="1200" dirty="0">
                <a:solidFill>
                  <a:schemeClr val="tx1"/>
                </a:solidFill>
                <a:effectLst/>
                <a:latin typeface="+mn-lt"/>
                <a:ea typeface="+mn-ea"/>
                <a:cs typeface="+mn-cs"/>
              </a:rPr>
              <a:t>This map depicts the geography of the continents of Earth in the middle of the Ordovician Period, about 470 million years ago. AM = Amazonia, BA = </a:t>
            </a:r>
            <a:r>
              <a:rPr lang="en-US" sz="1200" b="0" i="0" kern="1200" dirty="0" err="1">
                <a:solidFill>
                  <a:schemeClr val="tx1"/>
                </a:solidFill>
                <a:effectLst/>
                <a:latin typeface="+mn-lt"/>
                <a:ea typeface="+mn-ea"/>
                <a:cs typeface="+mn-cs"/>
              </a:rPr>
              <a:t>Baltica</a:t>
            </a:r>
            <a:r>
              <a:rPr lang="en-US" sz="1200" b="0" i="0" kern="1200" dirty="0">
                <a:solidFill>
                  <a:schemeClr val="tx1"/>
                </a:solidFill>
                <a:effectLst/>
                <a:latin typeface="+mn-lt"/>
                <a:ea typeface="+mn-ea"/>
                <a:cs typeface="+mn-cs"/>
              </a:rPr>
              <a:t>, EA = East Antarctica, LA = </a:t>
            </a:r>
            <a:r>
              <a:rPr lang="en-US" sz="1200" b="0" i="0" kern="1200" dirty="0" err="1">
                <a:solidFill>
                  <a:schemeClr val="tx1"/>
                </a:solidFill>
                <a:effectLst/>
                <a:latin typeface="+mn-lt"/>
                <a:ea typeface="+mn-ea"/>
                <a:cs typeface="+mn-cs"/>
              </a:rPr>
              <a:t>Laurentia</a:t>
            </a:r>
            <a:r>
              <a:rPr lang="en-US" sz="1200" b="0" i="0" kern="1200" dirty="0">
                <a:solidFill>
                  <a:schemeClr val="tx1"/>
                </a:solidFill>
                <a:effectLst/>
                <a:latin typeface="+mn-lt"/>
                <a:ea typeface="+mn-ea"/>
                <a:cs typeface="+mn-cs"/>
              </a:rPr>
              <a:t>, IA = Iapetus Ocean, M-O = Mongol-Okhotsk Ocean, NC = North China, RH = </a:t>
            </a:r>
            <a:r>
              <a:rPr lang="en-US" sz="1200" b="0" i="0" kern="1200" dirty="0" err="1">
                <a:solidFill>
                  <a:schemeClr val="tx1"/>
                </a:solidFill>
                <a:effectLst/>
                <a:latin typeface="+mn-lt"/>
                <a:ea typeface="+mn-ea"/>
                <a:cs typeface="+mn-cs"/>
              </a:rPr>
              <a:t>Rheic</a:t>
            </a:r>
            <a:r>
              <a:rPr lang="en-US" sz="1200" b="0" i="0" kern="1200" dirty="0">
                <a:solidFill>
                  <a:schemeClr val="tx1"/>
                </a:solidFill>
                <a:effectLst/>
                <a:latin typeface="+mn-lt"/>
                <a:ea typeface="+mn-ea"/>
                <a:cs typeface="+mn-cs"/>
              </a:rPr>
              <a:t> Ocean, TS = </a:t>
            </a:r>
            <a:r>
              <a:rPr lang="en-US" sz="1200" b="0" i="0" kern="1200" dirty="0" err="1">
                <a:solidFill>
                  <a:schemeClr val="tx1"/>
                </a:solidFill>
                <a:effectLst/>
                <a:latin typeface="+mn-lt"/>
                <a:ea typeface="+mn-ea"/>
                <a:cs typeface="+mn-cs"/>
              </a:rPr>
              <a:t>Tornquist</a:t>
            </a:r>
            <a:r>
              <a:rPr lang="en-US" sz="1200" b="0" i="0" kern="1200" dirty="0">
                <a:solidFill>
                  <a:schemeClr val="tx1"/>
                </a:solidFill>
                <a:effectLst/>
                <a:latin typeface="+mn-lt"/>
                <a:ea typeface="+mn-ea"/>
                <a:cs typeface="+mn-cs"/>
              </a:rPr>
              <a:t> Ocean.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a:t>
            </a:r>
            <a:r>
              <a:rPr lang="en-US" sz="1200" b="0" i="1" kern="1200" dirty="0">
                <a:solidFill>
                  <a:schemeClr val="tx1"/>
                </a:solidFill>
                <a:effectLst/>
                <a:latin typeface="+mn-lt"/>
                <a:ea typeface="+mn-ea"/>
                <a:cs typeface="+mn-cs"/>
              </a:rPr>
              <a:t>Earth History and Paleogeography</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ISBN 978-1-107-10532-4,</a:t>
            </a:r>
            <a:r>
              <a:rPr lang="en-US" sz="1200" b="0" i="0" kern="1200" dirty="0">
                <a:solidFill>
                  <a:schemeClr val="tx1"/>
                </a:solidFill>
                <a:effectLst/>
                <a:latin typeface="+mn-lt"/>
                <a:ea typeface="+mn-ea"/>
                <a:cs typeface="+mn-cs"/>
              </a:rPr>
              <a:t> p.103</a:t>
            </a:r>
            <a:r>
              <a:rPr lang="en-US" dirty="0"/>
              <a:t>”</a:t>
            </a:r>
          </a:p>
          <a:p>
            <a:pPr marL="0" indent="0"/>
            <a:r>
              <a:rPr lang="en-US" dirty="0"/>
              <a:t>URL: https://commons.wikimedia.org/wiki/File:Ordovician_470.svg</a:t>
            </a:r>
          </a:p>
          <a:p>
            <a:pPr marL="0" indent="0"/>
            <a:r>
              <a:rPr lang="en-US" dirty="0"/>
              <a:t>Attribution:</a:t>
            </a:r>
            <a:r>
              <a:rPr lang="en-US" baseline="0" dirty="0"/>
              <a:t> Kent G. Budge, CC0,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p:txBody>
      </p:sp>
      <p:sp>
        <p:nvSpPr>
          <p:cNvPr id="4" name="Slide Number Placeholder 3"/>
          <p:cNvSpPr>
            <a:spLocks noGrp="1"/>
          </p:cNvSpPr>
          <p:nvPr>
            <p:ph type="sldNum" sz="quarter" idx="10"/>
          </p:nvPr>
        </p:nvSpPr>
        <p:spPr/>
        <p:txBody>
          <a:bodyPr/>
          <a:lstStyle/>
          <a:p>
            <a:fld id="{D8C963D6-A539-E940-9C15-C13F565BC522}" type="slidenum">
              <a:rPr lang="en-US" smtClean="0"/>
              <a:pPr/>
              <a:t>13</a:t>
            </a:fld>
            <a:endParaRPr lang="en-US"/>
          </a:p>
        </p:txBody>
      </p:sp>
    </p:spTree>
    <p:extLst>
      <p:ext uri="{BB962C8B-B14F-4D97-AF65-F5344CB8AC3E}">
        <p14:creationId xmlns:p14="http://schemas.microsoft.com/office/powerpoint/2010/main" val="1137173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slides about the banana slug.</a:t>
            </a:r>
            <a:r>
              <a:rPr lang="en-US" b="1" baseline="0" dirty="0"/>
              <a:t> </a:t>
            </a:r>
            <a:r>
              <a:rPr lang="en-US" baseline="0" dirty="0"/>
              <a:t>We don’t eat slime! (So, our outputs can be different from our inputs.)</a:t>
            </a:r>
            <a:endParaRPr lang="en-US" dirty="0"/>
          </a:p>
          <a:p>
            <a:endParaRPr lang="en-US" dirty="0"/>
          </a:p>
          <a:p>
            <a:r>
              <a:rPr lang="en-US" dirty="0"/>
              <a:t>SOURCES:</a:t>
            </a:r>
          </a:p>
          <a:p>
            <a:r>
              <a:rPr lang="en-US" dirty="0"/>
              <a:t>Image: Picture of a banana slug taken on the campus of UC Santa Cruz (UCSC) in front of the Baskin Engineering building.</a:t>
            </a:r>
          </a:p>
          <a:p>
            <a:r>
              <a:rPr lang="en-US" dirty="0"/>
              <a:t>URL: https://commons.wikimedia.org/wiki/File%3ABanana_slug_at_UCSC.jpg</a:t>
            </a:r>
          </a:p>
          <a:p>
            <a:r>
              <a:rPr lang="en-US" dirty="0"/>
              <a:t>Attribution: By Jim Whitehead from Santa Cruz, CA, USA (Banana Slug) [CC BY 2.0 (http://creativecommons.org/licenses/by/2.0)], via Wikimedia Commons</a:t>
            </a:r>
          </a:p>
          <a:p>
            <a:endParaRPr lang="en-US" dirty="0"/>
          </a:p>
          <a:p>
            <a:r>
              <a:rPr lang="en-US" dirty="0"/>
              <a:t>Image: </a:t>
            </a:r>
            <a:r>
              <a:rPr lang="en-US" dirty="0" err="1"/>
              <a:t>SpaceFill</a:t>
            </a:r>
            <a:r>
              <a:rPr lang="en-US" dirty="0"/>
              <a:t> representation with ambient occlusion </a:t>
            </a:r>
            <a:r>
              <a:rPr lang="en-US" dirty="0" err="1"/>
              <a:t>lighing</a:t>
            </a:r>
            <a:r>
              <a:rPr lang="en-US" dirty="0"/>
              <a:t> w:Porin (protein). Done using the real time open source </a:t>
            </a:r>
            <a:r>
              <a:rPr lang="en-US" dirty="0" err="1"/>
              <a:t>QuteMol</a:t>
            </a:r>
            <a:r>
              <a:rPr lang="en-US" dirty="0"/>
              <a:t> system.</a:t>
            </a:r>
          </a:p>
          <a:p>
            <a:r>
              <a:rPr lang="en-US" dirty="0"/>
              <a:t>URL: https://commons.wikimedia.org/wiki/File%3APorin.qutemol.ao.png</a:t>
            </a:r>
          </a:p>
          <a:p>
            <a:r>
              <a:rPr lang="en-US" dirty="0"/>
              <a:t>Attribution: By </a:t>
            </a:r>
            <a:r>
              <a:rPr lang="en-US" dirty="0" err="1"/>
              <a:t>ALoopingIcon</a:t>
            </a:r>
            <a:r>
              <a:rPr lang="en-US" dirty="0"/>
              <a:t> (</a:t>
            </a:r>
            <a:r>
              <a:rPr lang="en-US" dirty="0" err="1"/>
              <a:t>QuteMol</a:t>
            </a:r>
            <a:r>
              <a:rPr lang="en-US" dirty="0"/>
              <a:t>) [CC BY-SA 2.5 (http://creativecommons.org/licenses/by-sa/2.5)],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b="0" dirty="0"/>
              <a:t>Beta-D-glucosamine-3D-balls</a:t>
            </a:r>
            <a:endParaRPr lang="en-US" dirty="0"/>
          </a:p>
          <a:p>
            <a:r>
              <a:rPr lang="en-US" dirty="0"/>
              <a:t>URL: https://commons.wikimedia.org/wiki/File%3ABeta-D-glucosamine-3D-balls.png</a:t>
            </a:r>
          </a:p>
          <a:p>
            <a:r>
              <a:rPr lang="en-US" dirty="0"/>
              <a:t>Attribution: By Benjah-bmm27 (Own work) [Public domain], via Wikimedia Commons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91</a:t>
            </a:fld>
            <a:endParaRPr lang="en-US"/>
          </a:p>
        </p:txBody>
      </p:sp>
    </p:spTree>
    <p:extLst>
      <p:ext uri="{BB962C8B-B14F-4D97-AF65-F5344CB8AC3E}">
        <p14:creationId xmlns:p14="http://schemas.microsoft.com/office/powerpoint/2010/main" val="19722501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Modify this slide or move to the next one if you skipped the banana slug video</a:t>
            </a:r>
            <a:r>
              <a:rPr lang="en-US" b="1" baseline="0" dirty="0"/>
              <a:t> and reading. Minimally, you need to be certain to talk about the punchline of the learning segment. (See teacher notes at the beginning of the learning segment.) </a:t>
            </a:r>
            <a:r>
              <a:rPr lang="en-US" dirty="0"/>
              <a:t>Have students return to their doodle sheets</a:t>
            </a:r>
            <a:r>
              <a:rPr lang="en-US" baseline="0" dirty="0"/>
              <a:t> while you attend to the class poster or PowerPoint representation. The class has now looked at the molecular nature of various outputs. Add these ideas to the poster as neatly as you can. Importantly, students should also notice that the same elements (CHON) make up our outputs.</a:t>
            </a:r>
          </a:p>
          <a:p>
            <a:endParaRPr lang="en-US" baseline="0" dirty="0"/>
          </a:p>
          <a:p>
            <a:r>
              <a:rPr lang="en-US" baseline="0" dirty="0"/>
              <a:t>Please read the presenter notes on the next slides to get a sense of where we are headed with this.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92</a:t>
            </a:fld>
            <a:endParaRPr lang="en-US"/>
          </a:p>
        </p:txBody>
      </p:sp>
    </p:spTree>
    <p:extLst>
      <p:ext uri="{BB962C8B-B14F-4D97-AF65-F5344CB8AC3E}">
        <p14:creationId xmlns:p14="http://schemas.microsoft.com/office/powerpoint/2010/main" val="11362973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Talk this through on your Class</a:t>
            </a:r>
            <a:r>
              <a:rPr lang="en-US" b="1" baseline="0" dirty="0"/>
              <a:t> </a:t>
            </a:r>
            <a:r>
              <a:rPr lang="en-US" b="1" dirty="0"/>
              <a:t>IOU Diagram.</a:t>
            </a:r>
            <a:r>
              <a:rPr lang="en-US" b="1" baseline="0" dirty="0"/>
              <a:t> </a:t>
            </a:r>
            <a:r>
              <a:rPr lang="en-US" dirty="0"/>
              <a:t>The</a:t>
            </a:r>
            <a:r>
              <a:rPr lang="en-US" baseline="0" dirty="0"/>
              <a:t> b</a:t>
            </a:r>
            <a:r>
              <a:rPr lang="en-US" dirty="0"/>
              <a:t>ig idea we</a:t>
            </a:r>
            <a:r>
              <a:rPr lang="en-US" baseline="0" dirty="0"/>
              <a:t> are trying to get to here is matter transformations. Yes, we can pretty easily recognize that our poo isn’t the same as our food, but our molecular exploration allows us to notice/say something perhaps a bit more sophisticated: inputs and outputs are both made up of CHON, but how the CHON are ARRANGED in molecules differs from input to output.  </a:t>
            </a:r>
            <a:r>
              <a:rPr lang="en-US" b="1" baseline="0" dirty="0"/>
              <a:t>One of the clearest examples is </a:t>
            </a:r>
            <a:r>
              <a:rPr lang="en-US" b="1" baseline="0" dirty="0" err="1"/>
              <a:t>nitrogenHow</a:t>
            </a:r>
            <a:r>
              <a:rPr lang="en-US" b="1" baseline="0" dirty="0"/>
              <a:t> does N (nitrogen) for example, come INTO the body? In what form does it primarily LEAVE? </a:t>
            </a:r>
          </a:p>
          <a:p>
            <a:endParaRPr lang="en-US" baseline="0" dirty="0"/>
          </a:p>
          <a:p>
            <a:r>
              <a:rPr lang="en-US" baseline="0" dirty="0"/>
              <a:t>Our bodies are matter transforming machines! This is a key realization in this model. </a:t>
            </a:r>
          </a:p>
          <a:p>
            <a:endParaRPr lang="en-US" baseline="0" dirty="0"/>
          </a:p>
          <a:p>
            <a:r>
              <a:rPr lang="en-US" baseline="0" dirty="0"/>
              <a:t>And it is a model idea that we now will treat as a phenomenon, because then the question about this phenomenon becomes WHY? (next slides) </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93</a:t>
            </a:fld>
            <a:endParaRPr lang="en-US"/>
          </a:p>
        </p:txBody>
      </p:sp>
    </p:spTree>
    <p:extLst>
      <p:ext uri="{BB962C8B-B14F-4D97-AF65-F5344CB8AC3E}">
        <p14:creationId xmlns:p14="http://schemas.microsoft.com/office/powerpoint/2010/main" val="11027065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Track</a:t>
            </a:r>
            <a:r>
              <a:rPr lang="en-US" b="1" baseline="0" dirty="0"/>
              <a:t> this important model idea in your classroom. </a:t>
            </a:r>
          </a:p>
          <a:p>
            <a:r>
              <a:rPr lang="en-US" b="1" baseline="0" dirty="0"/>
              <a:t>(You should have a public representation of the model that you are adding to throughout this unit.)</a:t>
            </a:r>
          </a:p>
          <a:p>
            <a:endParaRPr lang="en-US" dirty="0"/>
          </a:p>
          <a:p>
            <a:r>
              <a:rPr lang="en-US" dirty="0"/>
              <a:t>The</a:t>
            </a:r>
            <a:r>
              <a:rPr lang="en-US" baseline="0" dirty="0"/>
              <a:t> b</a:t>
            </a:r>
            <a:r>
              <a:rPr lang="en-US" dirty="0"/>
              <a:t>ig idea we</a:t>
            </a:r>
            <a:r>
              <a:rPr lang="en-US" baseline="0" dirty="0"/>
              <a:t> are trying to get to here is matter transformations/rearrangements. Yes, we can pretty easily recognize that our poo isn’t the same as our food, but our molecular exploration allows us to notice/say something perhaps a bit more sophisticated: inputs and outputs are both made up of CHON, but how the CHON are ARRANGED in molecules differs from input to output. How does N (nitrogen) for example, come INTO the body? In what form does it primarily LEAVE? </a:t>
            </a:r>
          </a:p>
          <a:p>
            <a:endParaRPr lang="en-US" baseline="0" dirty="0"/>
          </a:p>
          <a:p>
            <a:r>
              <a:rPr lang="en-US" u="sng" baseline="0" dirty="0"/>
              <a:t>Our bodies are matter transforming machines!</a:t>
            </a:r>
            <a:r>
              <a:rPr lang="en-US" baseline="0" dirty="0"/>
              <a:t> This is a key realization in this model.</a:t>
            </a:r>
          </a:p>
          <a:p>
            <a:r>
              <a:rPr lang="en-US" baseline="0" dirty="0"/>
              <a:t>Be sure this is tracked as a model idea.</a:t>
            </a:r>
          </a:p>
          <a:p>
            <a:endParaRPr lang="en-US" baseline="0" dirty="0"/>
          </a:p>
          <a:p>
            <a:r>
              <a:rPr lang="en-US" baseline="0" dirty="0"/>
              <a:t>And it is a model idea that we now will treat as a phenomenon, because then the question about this phenomenon becomes WHY? (next learning segment)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94</a:t>
            </a:fld>
            <a:endParaRPr lang="en-US"/>
          </a:p>
        </p:txBody>
      </p:sp>
    </p:spTree>
    <p:extLst>
      <p:ext uri="{BB962C8B-B14F-4D97-AF65-F5344CB8AC3E}">
        <p14:creationId xmlns:p14="http://schemas.microsoft.com/office/powerpoint/2010/main" val="21001622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95</a:t>
            </a:fld>
            <a:endParaRPr lang="en-US"/>
          </a:p>
        </p:txBody>
      </p:sp>
    </p:spTree>
    <p:extLst>
      <p:ext uri="{BB962C8B-B14F-4D97-AF65-F5344CB8AC3E}">
        <p14:creationId xmlns:p14="http://schemas.microsoft.com/office/powerpoint/2010/main" val="162139276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96</a:t>
            </a:fld>
            <a:endParaRPr lang="en-US"/>
          </a:p>
        </p:txBody>
      </p:sp>
    </p:spTree>
    <p:extLst>
      <p:ext uri="{BB962C8B-B14F-4D97-AF65-F5344CB8AC3E}">
        <p14:creationId xmlns:p14="http://schemas.microsoft.com/office/powerpoint/2010/main" val="15727647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Building on the realization from the last learning segment that living things are matter transforming machines we go a little deeper here</a:t>
            </a:r>
            <a:r>
              <a:rPr lang="en-US" baseline="0" dirty="0"/>
              <a:t> and notice that almost ALL of the matter we take in is put right back out after being transformed. So, the question becomes </a:t>
            </a:r>
            <a:r>
              <a:rPr lang="en-US" u="sng" baseline="0" dirty="0"/>
              <a:t>why bother? Why take in so much stuff that is not actually incorporated into our bodies? This is a phenomenon that is core to our developing understanding of how matter and energy transformations work in living things. </a:t>
            </a:r>
            <a:endParaRPr lang="en-US" u="sng"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98</a:t>
            </a:fld>
            <a:endParaRPr lang="en-US"/>
          </a:p>
        </p:txBody>
      </p:sp>
    </p:spTree>
    <p:extLst>
      <p:ext uri="{BB962C8B-B14F-4D97-AF65-F5344CB8AC3E}">
        <p14:creationId xmlns:p14="http://schemas.microsoft.com/office/powerpoint/2010/main" val="7912438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Allow your students to consider this question and get some ideas down about the purpose of all this matter rearrangement. This is essentially posing the question, why do we eat, in a new, and hopefully, deeper way. We take in way more matter than we need to make stuff as adults so WHY again do we eat? </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99</a:t>
            </a:fld>
            <a:endParaRPr lang="en-US"/>
          </a:p>
        </p:txBody>
      </p:sp>
    </p:spTree>
    <p:extLst>
      <p:ext uri="{BB962C8B-B14F-4D97-AF65-F5344CB8AC3E}">
        <p14:creationId xmlns:p14="http://schemas.microsoft.com/office/powerpoint/2010/main" val="11568095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smtClean="0"/>
              <a:t>The model idea is something like: Matter transformations give living things the energy they need for life processes. Make sure your students write this on their doodle sheets AND that you record it somewhere in the room. </a:t>
            </a:r>
            <a:r>
              <a:rPr lang="en-US" b="0" baseline="0" dirty="0" smtClean="0"/>
              <a:t>(We may not quite understand how yet… but this gets us closer to the idea of chemical reactions, the core of our model for the unit.)</a:t>
            </a:r>
            <a:endParaRPr lang="en-US" b="0" dirty="0"/>
          </a:p>
          <a:p>
            <a:r>
              <a:rPr lang="en-US" dirty="0"/>
              <a:t>This</a:t>
            </a:r>
            <a:r>
              <a:rPr lang="en-US" baseline="0" dirty="0"/>
              <a:t> is likely to be a fairly quick conversation. The main idea is that all this matter rearrangement must help us with energy somehow. We expect this to be an intuitive idea that just needs to be drawn out here: we eat to get energy. In fact, this was probably stated early on in the triangle. The purpose here is to go beyond this intuitive idea and draw on the evidence we have about inputs, outputs and uses to really zero in on the idea that food gives us energy we need to do everything. You may want to explicitly return to the “make stuff/do stuff” categorization you developed in </a:t>
            </a:r>
            <a:r>
              <a:rPr lang="en-US" baseline="0" dirty="0" smtClean="0"/>
              <a:t>the last learning segment (if you chose that option) and </a:t>
            </a:r>
            <a:r>
              <a:rPr lang="en-US" baseline="0" dirty="0"/>
              <a:t>help your students realize that even the “make stuff” category requires energy (in addition to matter).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100</a:t>
            </a:fld>
            <a:endParaRPr lang="en-US"/>
          </a:p>
        </p:txBody>
      </p:sp>
    </p:spTree>
    <p:extLst>
      <p:ext uri="{BB962C8B-B14F-4D97-AF65-F5344CB8AC3E}">
        <p14:creationId xmlns:p14="http://schemas.microsoft.com/office/powerpoint/2010/main" val="31837204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 A quick pause here to point out that we’re making progress but we still don’t really understand how</a:t>
            </a:r>
            <a:r>
              <a:rPr lang="en-US" baseline="0" dirty="0"/>
              <a:t> this all works. Figuring this out is what we’ll do next.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101</a:t>
            </a:fld>
            <a:endParaRPr lang="en-US"/>
          </a:p>
        </p:txBody>
      </p:sp>
    </p:spTree>
    <p:extLst>
      <p:ext uri="{BB962C8B-B14F-4D97-AF65-F5344CB8AC3E}">
        <p14:creationId xmlns:p14="http://schemas.microsoft.com/office/powerpoint/2010/main" val="1943713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TEACHER NOTES:</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Here</a:t>
            </a:r>
            <a:r>
              <a:rPr lang="en-US" baseline="0" dirty="0">
                <a:latin typeface="Arial"/>
                <a:ea typeface="Arial"/>
                <a:cs typeface="Arial"/>
                <a:sym typeface="Arial"/>
              </a:rPr>
              <a:t> we return to thinking about the biosphere. This should be a one-minute “history lesson” just to give kids some orientation to some major events in the history of life on Earth. We’re not doing any “figuring out” yet, so keep the pace moving quickly.</a:t>
            </a:r>
          </a:p>
          <a:p>
            <a:pPr marL="0" marR="0" lvl="0" indent="0" algn="l" defTabSz="4572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a:ea typeface="Arial"/>
                <a:cs typeface="Arial"/>
                <a:sym typeface="Arial"/>
              </a:rPr>
              <a:t>Diversity</a:t>
            </a:r>
            <a:r>
              <a:rPr lang="en-US" baseline="0" dirty="0">
                <a:latin typeface="Arial"/>
                <a:ea typeface="Arial"/>
                <a:cs typeface="Arial"/>
                <a:sym typeface="Arial"/>
              </a:rPr>
              <a:t> (well, “metazoan” or animal diversity at least) didn’t explode or radiate into the many forms of life we see now until just over 500 million years ago. (The Cambrian Explosion dates back to 542 million years ago. This is when fossils for the majority of extant animal phyla begin to appear – mollusks, worms, arthropods, and even the chordates. Teaching all of this information is beyond the scope of the materials here and the NGSS.)</a:t>
            </a: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If you want to go deeper into any of these events for your own content knowledge or with your kids, there ar</a:t>
            </a:r>
            <a:r>
              <a:rPr lang="en-US" baseline="0" dirty="0">
                <a:latin typeface="Arial"/>
                <a:ea typeface="Arial"/>
                <a:cs typeface="Arial"/>
                <a:sym typeface="Arial"/>
              </a:rPr>
              <a:t>e some resources linked below. These moments are beyond the scope of MBER Living Earth, but exploration of the Cambrian Explosion, diversification of phyla in the oceans, the invasion of land and the incredible species diversification on land (where the vast majority of species on the planet live today) can be engaging and wonderful topics for kids to explore as outside research projects. </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SOURCES:</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More information</a:t>
            </a:r>
            <a:r>
              <a:rPr lang="en-US" baseline="0" dirty="0">
                <a:latin typeface="Arial"/>
                <a:ea typeface="Arial"/>
                <a:cs typeface="Arial"/>
                <a:sym typeface="Arial"/>
              </a:rPr>
              <a:t> about key moments in evolutionary history can be found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https://sites.google.com/site/paleoplant/short-course/session1?authuser=0</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https://docs.google.com/presentation/d/1qBITTNlkBT4Zu7yBKLjU_ZlSOzsjx4EH/edit#slide=id.p24</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https://www.bbg.org/news/great_moments_in_plant_evolution_plants_invade_the_land</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map depicts the positions of continental blocks around 490 Ma, in the late Precambrian. L=</a:t>
            </a:r>
            <a:r>
              <a:rPr lang="en-US" sz="1200" b="0" i="0" kern="1200" dirty="0" err="1">
                <a:solidFill>
                  <a:schemeClr val="tx1"/>
                </a:solidFill>
                <a:effectLst/>
                <a:latin typeface="+mn-lt"/>
                <a:ea typeface="+mn-ea"/>
                <a:cs typeface="+mn-cs"/>
              </a:rPr>
              <a:t>Laurentia</a:t>
            </a:r>
            <a:r>
              <a:rPr lang="en-US" sz="1200" b="0" i="0" kern="1200" dirty="0">
                <a:solidFill>
                  <a:schemeClr val="tx1"/>
                </a:solidFill>
                <a:effectLst/>
                <a:latin typeface="+mn-lt"/>
                <a:ea typeface="+mn-ea"/>
                <a:cs typeface="+mn-cs"/>
              </a:rPr>
              <a:t>; S=Siberia; B = </a:t>
            </a:r>
            <a:r>
              <a:rPr lang="en-US" sz="1200" b="0" i="0" kern="1200" dirty="0" err="1">
                <a:solidFill>
                  <a:schemeClr val="tx1"/>
                </a:solidFill>
                <a:effectLst/>
                <a:latin typeface="+mn-lt"/>
                <a:ea typeface="+mn-ea"/>
                <a:cs typeface="+mn-cs"/>
              </a:rPr>
              <a:t>Baltica</a:t>
            </a:r>
            <a:r>
              <a:rPr lang="en-US" sz="1200" b="0" i="0" kern="1200" dirty="0">
                <a:solidFill>
                  <a:schemeClr val="tx1"/>
                </a:solidFill>
                <a:effectLst/>
                <a:latin typeface="+mn-lt"/>
                <a:ea typeface="+mn-ea"/>
                <a:cs typeface="+mn-cs"/>
              </a:rPr>
              <a:t>; NC = North China; SC = South China; WA = West Australia; EA = East Antarctica; IN = India; AR = Arabia; SA = Southern Africa; AM = Amazonia; AV = Avalonia; PA = </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IA = Iapetus Ocean; AE = Aegir Ocean.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a:t>
            </a:r>
            <a:r>
              <a:rPr lang="en-US" sz="1200" b="0" i="1" kern="1200" dirty="0">
                <a:solidFill>
                  <a:schemeClr val="tx1"/>
                </a:solidFill>
                <a:effectLst/>
                <a:latin typeface="+mn-lt"/>
                <a:ea typeface="+mn-ea"/>
                <a:cs typeface="+mn-cs"/>
              </a:rPr>
              <a:t>Earth History and Paleogeography</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ISBN 978-1-107-10532-4</a:t>
            </a:r>
            <a:r>
              <a:rPr lang="en-US" sz="1200" b="0" i="0" kern="1200" dirty="0">
                <a:solidFill>
                  <a:schemeClr val="tx1"/>
                </a:solidFill>
                <a:effectLst/>
                <a:latin typeface="+mn-lt"/>
                <a:ea typeface="+mn-ea"/>
                <a:cs typeface="+mn-cs"/>
              </a:rPr>
              <a:t>, p.87.”</a:t>
            </a: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URL: https://commons.wikimedia.org/wiki/File:Pangaea_assembly_490.png</a:t>
            </a:r>
          </a:p>
          <a:p>
            <a:pPr marL="0" marR="0" lvl="0" indent="0" algn="l" rtl="0">
              <a:lnSpc>
                <a:spcPct val="100000"/>
              </a:lnSpc>
              <a:spcBef>
                <a:spcPts val="0"/>
              </a:spcBef>
              <a:spcAft>
                <a:spcPts val="0"/>
              </a:spcAft>
              <a:buClr>
                <a:srgbClr val="000000"/>
              </a:buClr>
              <a:buSzPts val="1400"/>
              <a:buFont typeface="Arial"/>
              <a:buNone/>
            </a:pPr>
            <a:r>
              <a:rPr lang="en-US" sz="1200" b="0" i="0" kern="1200" dirty="0">
                <a:solidFill>
                  <a:schemeClr val="tx1"/>
                </a:solidFill>
                <a:effectLst/>
                <a:latin typeface="+mn-lt"/>
                <a:ea typeface="+mn-ea"/>
                <a:cs typeface="+mn-cs"/>
                <a:sym typeface="Arial"/>
              </a:rPr>
              <a:t>Attribution: Kent G. Budge, CC0,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a:t>
            </a:r>
            <a:r>
              <a:rPr lang="en-US" sz="1200" b="0" i="0" kern="1200" dirty="0">
                <a:solidFill>
                  <a:schemeClr val="tx1"/>
                </a:solidFill>
                <a:effectLst/>
                <a:latin typeface="+mn-lt"/>
                <a:ea typeface="+mn-ea"/>
                <a:cs typeface="+mn-cs"/>
              </a:rPr>
              <a:t>This image shows the positions of the continents at the Permian-Triassic boundary, about 250 Ma. AR=</a:t>
            </a:r>
            <a:r>
              <a:rPr lang="en-US" sz="1200" b="0" i="0" kern="1200" dirty="0" err="1">
                <a:solidFill>
                  <a:schemeClr val="tx1"/>
                </a:solidFill>
                <a:effectLst/>
                <a:latin typeface="+mn-lt"/>
                <a:ea typeface="+mn-ea"/>
                <a:cs typeface="+mn-cs"/>
              </a:rPr>
              <a:t>Amuria</a:t>
            </a:r>
            <a:r>
              <a:rPr lang="en-US" sz="1200" b="0" i="0" kern="1200" dirty="0">
                <a:solidFill>
                  <a:schemeClr val="tx1"/>
                </a:solidFill>
                <a:effectLst/>
                <a:latin typeface="+mn-lt"/>
                <a:ea typeface="+mn-ea"/>
                <a:cs typeface="+mn-cs"/>
              </a:rPr>
              <a:t>; NC=North China; SC=South China; PA=</a:t>
            </a:r>
            <a:r>
              <a:rPr lang="en-US" sz="1200" b="0" i="0" kern="1200" dirty="0" err="1">
                <a:solidFill>
                  <a:schemeClr val="tx1"/>
                </a:solidFill>
                <a:effectLst/>
                <a:latin typeface="+mn-lt"/>
                <a:ea typeface="+mn-ea"/>
                <a:cs typeface="+mn-cs"/>
              </a:rPr>
              <a:t>Panthalassic</a:t>
            </a:r>
            <a:r>
              <a:rPr lang="en-US" sz="1200" b="0" i="0" kern="1200" dirty="0">
                <a:solidFill>
                  <a:schemeClr val="tx1"/>
                </a:solidFill>
                <a:effectLst/>
                <a:latin typeface="+mn-lt"/>
                <a:ea typeface="+mn-ea"/>
                <a:cs typeface="+mn-cs"/>
              </a:rPr>
              <a:t> Ocean; PT=</a:t>
            </a:r>
            <a:r>
              <a:rPr lang="en-US" sz="1200" b="0" i="0" kern="1200" dirty="0" err="1">
                <a:solidFill>
                  <a:schemeClr val="tx1"/>
                </a:solidFill>
                <a:effectLst/>
                <a:latin typeface="+mn-lt"/>
                <a:ea typeface="+mn-ea"/>
                <a:cs typeface="+mn-cs"/>
              </a:rPr>
              <a:t>Paleotethys</a:t>
            </a:r>
            <a:r>
              <a:rPr lang="en-US" sz="1200" b="0" i="0" kern="1200" dirty="0">
                <a:solidFill>
                  <a:schemeClr val="tx1"/>
                </a:solidFill>
                <a:effectLst/>
                <a:latin typeface="+mn-lt"/>
                <a:ea typeface="+mn-ea"/>
                <a:cs typeface="+mn-cs"/>
              </a:rPr>
              <a:t> Ocean; NT=</a:t>
            </a:r>
            <a:r>
              <a:rPr lang="en-US" sz="1200" b="0" i="0" kern="1200" dirty="0" err="1">
                <a:solidFill>
                  <a:schemeClr val="tx1"/>
                </a:solidFill>
                <a:effectLst/>
                <a:latin typeface="+mn-lt"/>
                <a:ea typeface="+mn-ea"/>
                <a:cs typeface="+mn-cs"/>
              </a:rPr>
              <a:t>Neotethys</a:t>
            </a:r>
            <a:r>
              <a:rPr lang="en-US" sz="1200" b="0" i="0" kern="1200" dirty="0">
                <a:solidFill>
                  <a:schemeClr val="tx1"/>
                </a:solidFill>
                <a:effectLst/>
                <a:latin typeface="+mn-lt"/>
                <a:ea typeface="+mn-ea"/>
                <a:cs typeface="+mn-cs"/>
              </a:rPr>
              <a:t> Ocean. </a:t>
            </a:r>
            <a:r>
              <a:rPr lang="en-US" sz="1200" b="0" i="0" kern="1200" dirty="0" err="1">
                <a:solidFill>
                  <a:schemeClr val="tx1"/>
                </a:solidFill>
                <a:effectLst/>
                <a:latin typeface="+mn-lt"/>
                <a:ea typeface="+mn-ea"/>
                <a:cs typeface="+mn-cs"/>
              </a:rPr>
              <a:t>Origens</a:t>
            </a:r>
            <a:r>
              <a:rPr lang="en-US" sz="1200" b="0" i="0" kern="1200" dirty="0">
                <a:solidFill>
                  <a:schemeClr val="tx1"/>
                </a:solidFill>
                <a:effectLst/>
                <a:latin typeface="+mn-lt"/>
                <a:ea typeface="+mn-ea"/>
                <a:cs typeface="+mn-cs"/>
              </a:rPr>
              <a:t> shown in red. Subduction zones shown in black. Spreading centers shown in green.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Earth History and Paleogeography</a:t>
            </a:r>
            <a:r>
              <a:rPr lang="en-US" dirty="0">
                <a:latin typeface="Arial"/>
                <a:ea typeface="Arial"/>
                <a:cs typeface="Arial"/>
                <a:sym typeface="Arial"/>
              </a:rPr>
              <a:t>”</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URL: https://commons.wikimedia.org/wiki/File:Pangea_assembly_250.png</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Attribution: Kent G. Budge, CC0, via Wikimedia Commons</a:t>
            </a:r>
          </a:p>
          <a:p>
            <a:pPr marL="0" indent="0"/>
            <a:r>
              <a:rPr lang="en-US" dirty="0"/>
              <a:t>Image, “</a:t>
            </a:r>
            <a:r>
              <a:rPr lang="en-US" sz="1200" b="0" i="0" kern="1200" dirty="0">
                <a:solidFill>
                  <a:schemeClr val="tx1"/>
                </a:solidFill>
                <a:effectLst/>
                <a:latin typeface="+mn-lt"/>
                <a:ea typeface="+mn-ea"/>
                <a:cs typeface="+mn-cs"/>
              </a:rPr>
              <a:t>This map depicts the geography of the continents of Earth in the middle of the Ordovician Period, about 470 million years ago. AM = Amazonia, BA = </a:t>
            </a:r>
            <a:r>
              <a:rPr lang="en-US" sz="1200" b="0" i="0" kern="1200" dirty="0" err="1">
                <a:solidFill>
                  <a:schemeClr val="tx1"/>
                </a:solidFill>
                <a:effectLst/>
                <a:latin typeface="+mn-lt"/>
                <a:ea typeface="+mn-ea"/>
                <a:cs typeface="+mn-cs"/>
              </a:rPr>
              <a:t>Baltica</a:t>
            </a:r>
            <a:r>
              <a:rPr lang="en-US" sz="1200" b="0" i="0" kern="1200" dirty="0">
                <a:solidFill>
                  <a:schemeClr val="tx1"/>
                </a:solidFill>
                <a:effectLst/>
                <a:latin typeface="+mn-lt"/>
                <a:ea typeface="+mn-ea"/>
                <a:cs typeface="+mn-cs"/>
              </a:rPr>
              <a:t>, EA = East Antarctica, LA = </a:t>
            </a:r>
            <a:r>
              <a:rPr lang="en-US" sz="1200" b="0" i="0" kern="1200" dirty="0" err="1">
                <a:solidFill>
                  <a:schemeClr val="tx1"/>
                </a:solidFill>
                <a:effectLst/>
                <a:latin typeface="+mn-lt"/>
                <a:ea typeface="+mn-ea"/>
                <a:cs typeface="+mn-cs"/>
              </a:rPr>
              <a:t>Laurentia</a:t>
            </a:r>
            <a:r>
              <a:rPr lang="en-US" sz="1200" b="0" i="0" kern="1200" dirty="0">
                <a:solidFill>
                  <a:schemeClr val="tx1"/>
                </a:solidFill>
                <a:effectLst/>
                <a:latin typeface="+mn-lt"/>
                <a:ea typeface="+mn-ea"/>
                <a:cs typeface="+mn-cs"/>
              </a:rPr>
              <a:t>, IA = Iapetus Ocean, M-O = Mongol-Okhotsk Ocean, NC = North China, RH = </a:t>
            </a:r>
            <a:r>
              <a:rPr lang="en-US" sz="1200" b="0" i="0" kern="1200" dirty="0" err="1">
                <a:solidFill>
                  <a:schemeClr val="tx1"/>
                </a:solidFill>
                <a:effectLst/>
                <a:latin typeface="+mn-lt"/>
                <a:ea typeface="+mn-ea"/>
                <a:cs typeface="+mn-cs"/>
              </a:rPr>
              <a:t>Rheic</a:t>
            </a:r>
            <a:r>
              <a:rPr lang="en-US" sz="1200" b="0" i="0" kern="1200" dirty="0">
                <a:solidFill>
                  <a:schemeClr val="tx1"/>
                </a:solidFill>
                <a:effectLst/>
                <a:latin typeface="+mn-lt"/>
                <a:ea typeface="+mn-ea"/>
                <a:cs typeface="+mn-cs"/>
              </a:rPr>
              <a:t> Ocean, TS = </a:t>
            </a:r>
            <a:r>
              <a:rPr lang="en-US" sz="1200" b="0" i="0" kern="1200" dirty="0" err="1">
                <a:solidFill>
                  <a:schemeClr val="tx1"/>
                </a:solidFill>
                <a:effectLst/>
                <a:latin typeface="+mn-lt"/>
                <a:ea typeface="+mn-ea"/>
                <a:cs typeface="+mn-cs"/>
              </a:rPr>
              <a:t>Tornquist</a:t>
            </a:r>
            <a:r>
              <a:rPr lang="en-US" sz="1200" b="0" i="0" kern="1200" dirty="0">
                <a:solidFill>
                  <a:schemeClr val="tx1"/>
                </a:solidFill>
                <a:effectLst/>
                <a:latin typeface="+mn-lt"/>
                <a:ea typeface="+mn-ea"/>
                <a:cs typeface="+mn-cs"/>
              </a:rPr>
              <a:t> Ocean. Based on </a:t>
            </a:r>
            <a:r>
              <a:rPr lang="en-US" sz="1200" b="0" i="0" kern="1200" dirty="0" err="1">
                <a:solidFill>
                  <a:schemeClr val="tx1"/>
                </a:solidFill>
                <a:effectLst/>
                <a:latin typeface="+mn-lt"/>
                <a:ea typeface="+mn-ea"/>
                <a:cs typeface="+mn-cs"/>
              </a:rPr>
              <a:t>Torsvik</a:t>
            </a:r>
            <a:r>
              <a:rPr lang="en-US" sz="1200" b="0" i="0" kern="1200" dirty="0">
                <a:solidFill>
                  <a:schemeClr val="tx1"/>
                </a:solidFill>
                <a:effectLst/>
                <a:latin typeface="+mn-lt"/>
                <a:ea typeface="+mn-ea"/>
                <a:cs typeface="+mn-cs"/>
              </a:rPr>
              <a:t> and Cocks (2017) </a:t>
            </a:r>
            <a:r>
              <a:rPr lang="en-US" sz="1200" b="0" i="1" kern="1200" dirty="0">
                <a:solidFill>
                  <a:schemeClr val="tx1"/>
                </a:solidFill>
                <a:effectLst/>
                <a:latin typeface="+mn-lt"/>
                <a:ea typeface="+mn-ea"/>
                <a:cs typeface="+mn-cs"/>
              </a:rPr>
              <a:t>Earth History and Paleogeography</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ISBN 978-1-107-10532-4,</a:t>
            </a:r>
            <a:r>
              <a:rPr lang="en-US" sz="1200" b="0" i="0" kern="1200" dirty="0">
                <a:solidFill>
                  <a:schemeClr val="tx1"/>
                </a:solidFill>
                <a:effectLst/>
                <a:latin typeface="+mn-lt"/>
                <a:ea typeface="+mn-ea"/>
                <a:cs typeface="+mn-cs"/>
              </a:rPr>
              <a:t> p.103</a:t>
            </a:r>
            <a:r>
              <a:rPr lang="en-US" dirty="0"/>
              <a:t>”</a:t>
            </a:r>
          </a:p>
          <a:p>
            <a:pPr marL="0" indent="0"/>
            <a:r>
              <a:rPr lang="en-US" dirty="0"/>
              <a:t>URL: https://commons.wikimedia.org/wiki/File:Ordovician_470.svg</a:t>
            </a:r>
          </a:p>
          <a:p>
            <a:pPr marL="0" indent="0"/>
            <a:r>
              <a:rPr lang="en-US" dirty="0"/>
              <a:t>Attribution:</a:t>
            </a:r>
            <a:r>
              <a:rPr lang="en-US" baseline="0" dirty="0"/>
              <a:t> Kent G. Budge, CC0, via Wikimedia Commons</a:t>
            </a: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r>
              <a:rPr lang="en-US" dirty="0">
                <a:latin typeface="Arial"/>
                <a:ea typeface="Arial"/>
                <a:cs typeface="Arial"/>
                <a:sym typeface="Arial"/>
              </a:rPr>
              <a:t>Image: </a:t>
            </a:r>
            <a:r>
              <a:rPr lang="en-US" b="0" dirty="0">
                <a:effectLst/>
              </a:rPr>
              <a:t>Example of an </a:t>
            </a:r>
            <a:r>
              <a:rPr lang="en-US" b="0" dirty="0" err="1">
                <a:effectLst/>
              </a:rPr>
              <a:t>Aitoff</a:t>
            </a:r>
            <a:r>
              <a:rPr lang="en-US" b="0" dirty="0">
                <a:effectLst/>
              </a:rPr>
              <a:t> projection, which was just added (among other projections) to the rendering process. The source is ETOPO1 Ice elevation dataset.</a:t>
            </a: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URL: https://www.flickr.com/photos/kevinmgill/6324994850</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Attribution: </a:t>
            </a:r>
            <a:r>
              <a:rPr lang="en-US" sz="1200" b="0" i="0" u="none" strike="noStrike" kern="1200" dirty="0">
                <a:solidFill>
                  <a:schemeClr val="tx1"/>
                </a:solidFill>
                <a:effectLst/>
                <a:latin typeface="+mn-lt"/>
                <a:ea typeface="+mn-ea"/>
                <a:cs typeface="+mn-cs"/>
              </a:rPr>
              <a:t>Kevin Gill,</a:t>
            </a:r>
            <a:r>
              <a:rPr lang="en-US" sz="1200" b="0" i="0" u="none" strike="noStrike" kern="1200" baseline="0" dirty="0">
                <a:solidFill>
                  <a:schemeClr val="tx1"/>
                </a:solidFill>
                <a:effectLst/>
                <a:latin typeface="+mn-lt"/>
                <a:ea typeface="+mn-ea"/>
                <a:cs typeface="+mn-cs"/>
              </a:rPr>
              <a:t> Flickr CC2.0</a:t>
            </a:r>
            <a:r>
              <a:rPr lang="en-US" dirty="0"/>
              <a:t> </a:t>
            </a:r>
            <a:r>
              <a:rPr lang="en-US" dirty="0">
                <a:latin typeface="Arial"/>
                <a:ea typeface="Arial"/>
                <a:cs typeface="Arial"/>
                <a:sym typeface="Arial"/>
              </a:rPr>
              <a:t>(https://creativecommons.org/licenses/by/2.0/)</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Image,” This image shows the biodiversity during the Phanerozoic. Note that this is a result of changes in both the rate of extinctions and the rate of new originations. The </a:t>
            </a:r>
            <a:r>
              <a:rPr lang="en-US" dirty="0" err="1">
                <a:latin typeface="Arial"/>
                <a:ea typeface="Arial"/>
                <a:cs typeface="Arial"/>
                <a:sym typeface="Arial"/>
              </a:rPr>
              <a:t>Dresbachian</a:t>
            </a:r>
            <a:r>
              <a:rPr lang="en-US" dirty="0">
                <a:latin typeface="Arial"/>
                <a:ea typeface="Arial"/>
                <a:cs typeface="Arial"/>
                <a:sym typeface="Arial"/>
              </a:rPr>
              <a:t> extinction event in particular is obscured by nearly immediate replacement with new genera.”</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(https://commons.wikimedia.org/wiki/File%3APhanerozoic_Biodiversity.svg)</a:t>
            </a:r>
          </a:p>
          <a:p>
            <a:pPr marL="0" marR="0" lvl="0" indent="0" algn="l" rtl="0">
              <a:lnSpc>
                <a:spcPct val="100000"/>
              </a:lnSpc>
              <a:spcBef>
                <a:spcPts val="0"/>
              </a:spcBef>
              <a:spcAft>
                <a:spcPts val="0"/>
              </a:spcAft>
              <a:buClr>
                <a:srgbClr val="000000"/>
              </a:buClr>
              <a:buSzPts val="1400"/>
              <a:buFont typeface="Arial"/>
              <a:buNone/>
            </a:pPr>
            <a:r>
              <a:rPr lang="en-US" dirty="0">
                <a:latin typeface="Arial"/>
                <a:ea typeface="Arial"/>
                <a:cs typeface="Arial"/>
                <a:sym typeface="Arial"/>
              </a:rPr>
              <a:t>By SVG version by Albert </a:t>
            </a:r>
            <a:r>
              <a:rPr lang="en-US" dirty="0" err="1">
                <a:latin typeface="Arial"/>
                <a:ea typeface="Arial"/>
                <a:cs typeface="Arial"/>
                <a:sym typeface="Arial"/>
              </a:rPr>
              <a:t>Mestre</a:t>
            </a:r>
            <a:r>
              <a:rPr lang="en-US" dirty="0">
                <a:latin typeface="Arial"/>
                <a:ea typeface="Arial"/>
                <a:cs typeface="Arial"/>
                <a:sym typeface="Arial"/>
              </a:rPr>
              <a:t> (Phanerozoic_Biodiversity.png) [GFDL (http://www.gnu.org/copyleft/fdl.html), CC-BY-SA-3.0 (http://creativecommons.org/licenses/by-sa/3.0/), GFDL (http://www.gnu.org/copyleft/fdl.html) or CC-BY-SA-3.0 (http://creativecommons.org/licenses/by-sa/3.0/)], via Wikimedia Commons</a:t>
            </a:r>
          </a:p>
          <a:p>
            <a:pPr marL="0" marR="0" lvl="0" indent="0" algn="l" rtl="0">
              <a:lnSpc>
                <a:spcPct val="100000"/>
              </a:lnSpc>
              <a:spcBef>
                <a:spcPts val="0"/>
              </a:spcBef>
              <a:spcAft>
                <a:spcPts val="0"/>
              </a:spcAft>
              <a:buClr>
                <a:srgbClr val="000000"/>
              </a:buClr>
              <a:buSzPts val="1400"/>
              <a:buFont typeface="Arial"/>
              <a:buNone/>
            </a:pPr>
            <a:endParaRPr lang="en-US" dirty="0">
              <a:latin typeface="Arial"/>
              <a:ea typeface="Arial"/>
              <a:cs typeface="Arial"/>
              <a:sym typeface="Arial"/>
            </a:endParaRPr>
          </a:p>
        </p:txBody>
      </p:sp>
      <p:sp>
        <p:nvSpPr>
          <p:cNvPr id="4" name="Slide Number Placeholder 3"/>
          <p:cNvSpPr>
            <a:spLocks noGrp="1"/>
          </p:cNvSpPr>
          <p:nvPr>
            <p:ph type="sldNum" sz="quarter" idx="10"/>
          </p:nvPr>
        </p:nvSpPr>
        <p:spPr/>
        <p:txBody>
          <a:bodyPr/>
          <a:lstStyle/>
          <a:p>
            <a:fld id="{D8C963D6-A539-E940-9C15-C13F565BC522}" type="slidenum">
              <a:rPr lang="en-US" smtClean="0"/>
              <a:pPr/>
              <a:t>14</a:t>
            </a:fld>
            <a:endParaRPr lang="en-US"/>
          </a:p>
        </p:txBody>
      </p:sp>
    </p:spTree>
    <p:extLst>
      <p:ext uri="{BB962C8B-B14F-4D97-AF65-F5344CB8AC3E}">
        <p14:creationId xmlns:p14="http://schemas.microsoft.com/office/powerpoint/2010/main" val="7064771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102</a:t>
            </a:fld>
            <a:endParaRPr lang="en-US"/>
          </a:p>
        </p:txBody>
      </p:sp>
    </p:spTree>
    <p:extLst>
      <p:ext uri="{BB962C8B-B14F-4D97-AF65-F5344CB8AC3E}">
        <p14:creationId xmlns:p14="http://schemas.microsoft.com/office/powerpoint/2010/main" val="21406141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103</a:t>
            </a:fld>
            <a:endParaRPr lang="en-US"/>
          </a:p>
        </p:txBody>
      </p:sp>
    </p:spTree>
    <p:extLst>
      <p:ext uri="{BB962C8B-B14F-4D97-AF65-F5344CB8AC3E}">
        <p14:creationId xmlns:p14="http://schemas.microsoft.com/office/powerpoint/2010/main" val="177908060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Revisit your class driving question before moving the work of the class in this direction. </a:t>
            </a:r>
            <a:r>
              <a:rPr lang="en-US" baseline="0" dirty="0" err="1" smtClean="0"/>
              <a:t>RemeMBER</a:t>
            </a:r>
            <a:r>
              <a:rPr lang="en-US" baseline="0" dirty="0" smtClean="0"/>
              <a:t> (ha!), </a:t>
            </a:r>
            <a:r>
              <a:rPr lang="en-US" baseline="0" dirty="0"/>
              <a:t>it’s important that the Driving Question be posted somewhere in the room and referred to occasionally. Were you to tap a student on the shoulder and ask them what they’re trying to figure out, you would hope they might say “We’re trying to understand how you get the matter and energy you need to live from your food.” And the hope is they’d be able to respond to your “What are we up to? / What are we trying to figure out?” question every day of the school year (or nearly every day).</a:t>
            </a:r>
          </a:p>
          <a:p>
            <a:endParaRPr lang="en-US" baseline="0" dirty="0"/>
          </a:p>
          <a:p>
            <a:r>
              <a:rPr lang="en-US" baseline="0" dirty="0"/>
              <a:t>Be warned that energy is a difficult concept. Lots of adults, including educators, have problematic ideas about energy. We try in this curriculum to do our best to explore energy through observation and analogy, without creating model statements that are clearly “wrong”. If you have a strong set of physical science colleagues, it may be worth having a conversation with them about what they’d like students to know about energy or how they talk with their students about energy. Cross-discipline alignment can be really important to students. IT is not your job, however, to get them to a solid understanding of the physics of energy in biology class!</a:t>
            </a:r>
          </a:p>
          <a:p>
            <a:endParaRPr lang="en-US" baseline="0" dirty="0"/>
          </a:p>
          <a:p>
            <a:r>
              <a:rPr lang="en-US" baseline="0" dirty="0"/>
              <a:t>SOURCES:</a:t>
            </a:r>
          </a:p>
          <a:p>
            <a:r>
              <a:rPr lang="en-US" baseline="0" dirty="0"/>
              <a:t>Image: Culinary Fruits Front View</a:t>
            </a:r>
          </a:p>
          <a:p>
            <a:r>
              <a:rPr lang="en-US" baseline="0" dirty="0"/>
              <a:t>URL: https://commons.wikimedia.org/wiki/File%3ACulinary_fruits_front_view.jpg</a:t>
            </a:r>
          </a:p>
          <a:p>
            <a:r>
              <a:rPr lang="en-US" baseline="0" dirty="0"/>
              <a:t>Attribution: By No machine-readable author provided. </a:t>
            </a:r>
            <a:r>
              <a:rPr lang="en-US" baseline="0" dirty="0" err="1"/>
              <a:t>Ionutzmovie</a:t>
            </a:r>
            <a:r>
              <a:rPr lang="en-US" baseline="0" dirty="0"/>
              <a:t> assumed (based on copyright claims). [CC BY 3.0 (http://</a:t>
            </a:r>
            <a:r>
              <a:rPr lang="en-US" baseline="0" dirty="0" err="1"/>
              <a:t>creativecommons.org</a:t>
            </a:r>
            <a:r>
              <a:rPr lang="en-US" baseline="0" dirty="0"/>
              <a:t>/licenses/by/3.0)], via Wikimedia Commons</a:t>
            </a:r>
          </a:p>
          <a:p>
            <a:endParaRPr lang="en-US" baseline="0" dirty="0"/>
          </a:p>
          <a:p>
            <a:r>
              <a:rPr lang="en-US" baseline="0" dirty="0"/>
              <a:t>Image: Meat Products, Sausage, Cutlets, Steaky, Bacon, Grill</a:t>
            </a:r>
          </a:p>
          <a:p>
            <a:r>
              <a:rPr lang="en-US" baseline="0" dirty="0"/>
              <a:t>URL: https://pixabay.com/en/meat-products-sausage-cutlets-664533/</a:t>
            </a:r>
          </a:p>
          <a:p>
            <a:r>
              <a:rPr lang="en-US" baseline="0" dirty="0"/>
              <a:t>Attribution: By </a:t>
            </a:r>
            <a:r>
              <a:rPr lang="en-US" baseline="0" dirty="0" err="1"/>
              <a:t>Pixabay</a:t>
            </a:r>
            <a:r>
              <a:rPr lang="en-US" baseline="0" dirty="0"/>
              <a:t> (https://pixabay.com/en/service/terms/#usage) </a:t>
            </a:r>
          </a:p>
          <a:p>
            <a:endParaRPr lang="en-US" baseline="0" dirty="0"/>
          </a:p>
          <a:p>
            <a:r>
              <a:rPr lang="en-US" baseline="0" dirty="0"/>
              <a:t>Image: Butter and Oil</a:t>
            </a:r>
          </a:p>
          <a:p>
            <a:r>
              <a:rPr lang="en-US" baseline="0" dirty="0"/>
              <a:t>URL: https://commons.wikimedia.org/wiki/File%3AButter_and_Oil_-_NCI_Visuals_Online.jpg</a:t>
            </a:r>
          </a:p>
          <a:p>
            <a:r>
              <a:rPr lang="en-US" baseline="0" dirty="0"/>
              <a:t>Attribution: By Bill Branson (photographer) [Public domain], via Wikimedia Commons</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DA5B00AD-2795-1C4C-A230-200CE387B9D2}" type="slidenum">
              <a:rPr lang="en-US" smtClean="0"/>
              <a:t>105</a:t>
            </a:fld>
            <a:endParaRPr lang="en-US"/>
          </a:p>
        </p:txBody>
      </p:sp>
    </p:spTree>
    <p:extLst>
      <p:ext uri="{BB962C8B-B14F-4D97-AF65-F5344CB8AC3E}">
        <p14:creationId xmlns:p14="http://schemas.microsoft.com/office/powerpoint/2010/main" val="32717649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endParaRPr lang="en-US" baseline="0" dirty="0"/>
          </a:p>
          <a:p>
            <a:r>
              <a:rPr lang="en-US" baseline="0" dirty="0"/>
              <a:t>NOTE: there is a vocab slide later on in next learning </a:t>
            </a:r>
            <a:r>
              <a:rPr lang="en-US" baseline="0" dirty="0" smtClean="0"/>
              <a:t>segment with a corresponding space on the Doodle Sheet in Box S. You </a:t>
            </a:r>
            <a:r>
              <a:rPr lang="en-US" baseline="0" dirty="0"/>
              <a:t>might want to </a:t>
            </a:r>
            <a:r>
              <a:rPr lang="en-US" baseline="0" dirty="0" smtClean="0"/>
              <a:t>look ahead at least that far and think about how you imagine vocabulary emerging over the course of the coming slides.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Food is our fuel is an accessible analogy. Have a whole-class conversation about how a car gets energy from it’s fuel.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We aren’t looking for a specific chemical reaction: we just want to get to the idea of combustion or burning, so you do not need to introduce the vocabulary around chemical reactions. It’s perfectly fine to refer to the matter transformation in the car engine as burning or combustion. Burning is a type of chemical reaction, but students may not recognize it as such. (They may see it as more of a “physical” process and may not know anything about the underlying chemistry or molecular nature of burning.) The idea of chemical reactions really emerges out of the ideas about matter transformation they piece together in burning ethanol.</a:t>
            </a:r>
          </a:p>
          <a:p>
            <a:endParaRPr lang="en-US" baseline="0" dirty="0"/>
          </a:p>
          <a:p>
            <a:endParaRPr lang="en-US" baseline="0" dirty="0"/>
          </a:p>
          <a:p>
            <a:r>
              <a:rPr lang="en-US" baseline="0" dirty="0"/>
              <a:t>What do we call this matter  transformation in a car? Combustion.</a:t>
            </a:r>
          </a:p>
          <a:p>
            <a:endParaRPr lang="en-US" baseline="0" dirty="0"/>
          </a:p>
          <a:p>
            <a:r>
              <a:rPr lang="en-US" baseline="0" dirty="0"/>
              <a:t>SOURCES:</a:t>
            </a:r>
          </a:p>
          <a:p>
            <a:r>
              <a:rPr lang="en-US" dirty="0">
                <a:effectLst/>
              </a:rPr>
              <a:t>Image: </a:t>
            </a:r>
            <a:r>
              <a:rPr lang="en-US" dirty="0" err="1">
                <a:effectLst/>
              </a:rPr>
              <a:t>Vw</a:t>
            </a:r>
            <a:r>
              <a:rPr lang="en-US" dirty="0">
                <a:effectLst/>
              </a:rPr>
              <a:t> Beetle, Volkswagen, Car, Automobile</a:t>
            </a:r>
            <a:r>
              <a:rPr lang="en-US" baseline="0" dirty="0">
                <a:effectLst/>
              </a:rPr>
              <a:t>, Blue, Vehicle </a:t>
            </a:r>
          </a:p>
          <a:p>
            <a:r>
              <a:rPr lang="en-US" baseline="0" dirty="0">
                <a:effectLst/>
              </a:rPr>
              <a:t>URL: https://pixabay.com/en/vw-beetle-volkswagen-car-automobile-311850/</a:t>
            </a:r>
          </a:p>
          <a:p>
            <a:r>
              <a:rPr lang="en-US" baseline="0" dirty="0">
                <a:effectLst/>
              </a:rPr>
              <a:t>Attribution: None required. By </a:t>
            </a:r>
            <a:r>
              <a:rPr lang="en-US" baseline="0" dirty="0" err="1">
                <a:effectLst/>
              </a:rPr>
              <a:t>Pixabay</a:t>
            </a:r>
            <a:r>
              <a:rPr lang="en-US" baseline="0" dirty="0">
                <a:effectLst/>
              </a:rPr>
              <a:t> (https://pixabay.com/en/service/terms/#usage)</a:t>
            </a:r>
          </a:p>
          <a:p>
            <a:endParaRPr lang="en-US" baseline="0" dirty="0">
              <a:effectLst/>
            </a:endParaRPr>
          </a:p>
          <a:p>
            <a:r>
              <a:rPr lang="en-US" baseline="0" dirty="0">
                <a:effectLst/>
              </a:rPr>
              <a:t>Image: Gasoline Pump, Fuel Dispenser, Filling Pump</a:t>
            </a:r>
          </a:p>
          <a:p>
            <a:r>
              <a:rPr lang="en-US" baseline="0" dirty="0">
                <a:effectLst/>
              </a:rPr>
              <a:t>URL: https://pixabay.com/en/gasoline-pump-fuel-dispenser-151115/</a:t>
            </a:r>
          </a:p>
          <a:p>
            <a:r>
              <a:rPr lang="en-US" baseline="0" dirty="0" err="1">
                <a:effectLst/>
              </a:rPr>
              <a:t>Atttribution</a:t>
            </a:r>
            <a:r>
              <a:rPr lang="en-US" baseline="0" dirty="0">
                <a:effectLst/>
              </a:rPr>
              <a:t>: None required. By </a:t>
            </a:r>
            <a:r>
              <a:rPr lang="en-US" baseline="0" dirty="0" err="1">
                <a:effectLst/>
              </a:rPr>
              <a:t>Pixabay</a:t>
            </a:r>
            <a:r>
              <a:rPr lang="en-US" baseline="0" dirty="0">
                <a:effectLst/>
              </a:rPr>
              <a:t> (https://pixabay.com/en/service/terms/#usage</a:t>
            </a:r>
          </a:p>
          <a:p>
            <a:endParaRPr lang="en-US" baseline="0" dirty="0">
              <a:effectLst/>
            </a:endParaRPr>
          </a:p>
          <a:p>
            <a:endParaRPr lang="en-US" baseline="0" dirty="0"/>
          </a:p>
        </p:txBody>
      </p:sp>
      <p:sp>
        <p:nvSpPr>
          <p:cNvPr id="4" name="Slide Number Placeholder 3"/>
          <p:cNvSpPr>
            <a:spLocks noGrp="1"/>
          </p:cNvSpPr>
          <p:nvPr>
            <p:ph type="sldNum" sz="quarter" idx="10"/>
          </p:nvPr>
        </p:nvSpPr>
        <p:spPr/>
        <p:txBody>
          <a:bodyPr/>
          <a:lstStyle/>
          <a:p>
            <a:fld id="{DA5B00AD-2795-1C4C-A230-200CE387B9D2}" type="slidenum">
              <a:rPr lang="en-US" smtClean="0"/>
              <a:t>106</a:t>
            </a:fld>
            <a:endParaRPr lang="en-US"/>
          </a:p>
        </p:txBody>
      </p:sp>
    </p:spTree>
    <p:extLst>
      <p:ext uri="{BB962C8B-B14F-4D97-AF65-F5344CB8AC3E}">
        <p14:creationId xmlns:p14="http://schemas.microsoft.com/office/powerpoint/2010/main" val="10935373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Remind</a:t>
            </a:r>
            <a:r>
              <a:rPr lang="en-US" baseline="0" dirty="0"/>
              <a:t> students that they encountered the word calories in their “A Day in the Food Life” Calorie King </a:t>
            </a:r>
            <a:r>
              <a:rPr lang="en-US" baseline="0" dirty="0" smtClean="0"/>
              <a:t>activity and that you later defined a calorie as a unit of energy. </a:t>
            </a:r>
            <a:r>
              <a:rPr lang="en-US" baseline="0" dirty="0"/>
              <a:t>What are calories? A measure of energy.</a:t>
            </a:r>
          </a:p>
          <a:p>
            <a:r>
              <a:rPr lang="en-US" dirty="0"/>
              <a:t>We know that food is like a fuel…we get energy from it,</a:t>
            </a:r>
            <a:r>
              <a:rPr lang="en-US" baseline="0" dirty="0"/>
              <a:t> but what does that mean for what’s happening inside our bodies?</a:t>
            </a:r>
          </a:p>
          <a:p>
            <a:r>
              <a:rPr lang="en-US" baseline="0" dirty="0"/>
              <a:t>You’ve heard phrases like the ones here, but what does it mean?</a:t>
            </a:r>
          </a:p>
          <a:p>
            <a:endParaRPr lang="en-US" baseline="0" dirty="0"/>
          </a:p>
          <a:p>
            <a:r>
              <a:rPr lang="en-US" baseline="0" dirty="0"/>
              <a:t>What does food have to do wtih energy? how do we get energy from food. Take a few minutes to write down some initial ideas.</a:t>
            </a:r>
          </a:p>
          <a:p>
            <a:endParaRPr lang="en-US" baseline="0" dirty="0"/>
          </a:p>
          <a:p>
            <a:r>
              <a:rPr lang="en-US" sz="1200" kern="1200" dirty="0">
                <a:solidFill>
                  <a:schemeClr val="tx1"/>
                </a:solidFill>
                <a:effectLst/>
                <a:latin typeface="+mn-lt"/>
                <a:ea typeface="+mn-ea"/>
                <a:cs typeface="+mn-cs"/>
              </a:rPr>
              <a:t>Here you can decide if you’ll use Cheetos</a:t>
            </a:r>
            <a:r>
              <a:rPr lang="en-US" sz="1200" kern="1200" baseline="0" dirty="0">
                <a:solidFill>
                  <a:schemeClr val="tx1"/>
                </a:solidFill>
                <a:effectLst/>
                <a:latin typeface="+mn-lt"/>
                <a:ea typeface="+mn-ea"/>
                <a:cs typeface="+mn-cs"/>
              </a:rPr>
              <a:t> or marshmallows or </a:t>
            </a:r>
            <a:r>
              <a:rPr lang="en-US" sz="1200" kern="1200" dirty="0">
                <a:solidFill>
                  <a:schemeClr val="tx1"/>
                </a:solidFill>
                <a:effectLst/>
                <a:latin typeface="+mn-lt"/>
                <a:ea typeface="+mn-ea"/>
                <a:cs typeface="+mn-cs"/>
              </a:rPr>
              <a:t>give the students the option of picking</a:t>
            </a:r>
            <a:r>
              <a:rPr lang="en-US" sz="1200" kern="1200" baseline="0" dirty="0">
                <a:solidFill>
                  <a:schemeClr val="tx1"/>
                </a:solidFill>
                <a:effectLst/>
                <a:latin typeface="+mn-lt"/>
                <a:ea typeface="+mn-ea"/>
                <a:cs typeface="+mn-cs"/>
              </a:rPr>
              <a:t> as a class the day before. </a:t>
            </a:r>
            <a:r>
              <a:rPr lang="en-US" sz="1200" kern="1200" dirty="0">
                <a:solidFill>
                  <a:schemeClr val="tx1"/>
                </a:solidFill>
                <a:effectLst/>
                <a:latin typeface="+mn-lt"/>
                <a:ea typeface="+mn-ea"/>
                <a:cs typeface="+mn-cs"/>
              </a:rPr>
              <a:t>You probably know what a mess burning a marshmallow makes. </a:t>
            </a:r>
          </a:p>
          <a:p>
            <a:r>
              <a:rPr lang="en-US" sz="1200" kern="1200" dirty="0">
                <a:solidFill>
                  <a:schemeClr val="tx1"/>
                </a:solidFill>
                <a:effectLst/>
                <a:latin typeface="+mn-lt"/>
                <a:ea typeface="+mn-ea"/>
                <a:cs typeface="+mn-cs"/>
              </a:rPr>
              <a:t>To see the mess made with Cheetos, and for some idea of how to approach burning them, watch the following YouTube video from Nathan Shields, a math teacher from Washington State. (</a:t>
            </a:r>
            <a:r>
              <a:rPr lang="en-US" sz="1200" u="sng" kern="1200" dirty="0">
                <a:solidFill>
                  <a:schemeClr val="tx1"/>
                </a:solidFill>
                <a:effectLst/>
                <a:latin typeface="+mn-lt"/>
                <a:ea typeface="+mn-ea"/>
                <a:cs typeface="+mn-cs"/>
                <a:hlinkClick r:id="rId3"/>
              </a:rPr>
              <a:t>https://www.youtube.com/watch?v=yjhzNGEPYJo</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SOURCES: </a:t>
            </a:r>
          </a:p>
          <a:p>
            <a:r>
              <a:rPr lang="en-US" sz="1200" kern="1200" dirty="0">
                <a:solidFill>
                  <a:schemeClr val="tx1"/>
                </a:solidFill>
                <a:effectLst/>
                <a:latin typeface="+mn-lt"/>
                <a:ea typeface="+mn-ea"/>
                <a:cs typeface="+mn-cs"/>
              </a:rPr>
              <a:t>Image: marshmallow-roasted-toasted-fire</a:t>
            </a:r>
          </a:p>
          <a:p>
            <a:r>
              <a:rPr lang="en-US" sz="1200" kern="1200" dirty="0">
                <a:solidFill>
                  <a:schemeClr val="tx1"/>
                </a:solidFill>
                <a:effectLst/>
                <a:latin typeface="+mn-lt"/>
                <a:ea typeface="+mn-ea"/>
                <a:cs typeface="+mn-cs"/>
              </a:rPr>
              <a:t>URL: https://pixabay.com/en/marshmallow-roasted-toasted-fire-525041/</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Images and videos on </a:t>
            </a:r>
            <a:r>
              <a:rPr lang="en-US" dirty="0" err="1"/>
              <a:t>Pixabay</a:t>
            </a:r>
            <a:r>
              <a:rPr lang="en-US" dirty="0"/>
              <a:t> are released under Creative Commons CC0 (https://creativecommons.org/publicdomain/zero/1.0/deed.en)</a:t>
            </a:r>
          </a:p>
          <a:p>
            <a:endParaRPr lang="en-US" sz="1200" kern="1200" baseline="0" dirty="0">
              <a:solidFill>
                <a:schemeClr val="tx1"/>
              </a:solidFill>
              <a:effectLst/>
              <a:latin typeface="+mn-lt"/>
              <a:ea typeface="+mn-ea"/>
              <a:cs typeface="+mn-cs"/>
            </a:endParaRPr>
          </a:p>
          <a:p>
            <a:r>
              <a:rPr lang="en-US" dirty="0"/>
              <a:t>Image: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107</a:t>
            </a:fld>
            <a:endParaRPr lang="en-US"/>
          </a:p>
        </p:txBody>
      </p:sp>
    </p:spTree>
    <p:extLst>
      <p:ext uri="{BB962C8B-B14F-4D97-AF65-F5344CB8AC3E}">
        <p14:creationId xmlns:p14="http://schemas.microsoft.com/office/powerpoint/2010/main" val="291761552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either marshmallows OR Cheetos</a:t>
            </a:r>
            <a:r>
              <a:rPr lang="en-US" baseline="0" dirty="0"/>
              <a:t> (or the food of your choice). We recommend you only burn one type of food because the intensity of reaction doesn’t actually track with calories very well, and we don’t want to get side-tracked with students making detailed comparisons. </a:t>
            </a:r>
          </a:p>
          <a:p>
            <a:endParaRPr lang="en-US" baseline="0" dirty="0"/>
          </a:p>
          <a:p>
            <a:r>
              <a:rPr lang="en-US" dirty="0"/>
              <a:t>Burn the marshmallow</a:t>
            </a:r>
            <a:r>
              <a:rPr lang="en-US" baseline="0" dirty="0"/>
              <a:t> or </a:t>
            </a:r>
            <a:r>
              <a:rPr lang="en-US" baseline="0" dirty="0" err="1"/>
              <a:t>cheeto</a:t>
            </a:r>
            <a:r>
              <a:rPr lang="en-US" baseline="0" dirty="0"/>
              <a:t> in front of the class. If you are going to allow students to burn food at their lab tables, this is the time to demonstrate and review all safety protocols.</a:t>
            </a:r>
          </a:p>
          <a:p>
            <a:endParaRPr lang="en-US" baseline="0" dirty="0"/>
          </a:p>
          <a:p>
            <a:r>
              <a:rPr lang="en-US" baseline="0" dirty="0"/>
              <a:t>SOURCES</a:t>
            </a:r>
            <a:r>
              <a:rPr lang="en-US" baseline="0" dirty="0" smtClean="0"/>
              <a:t>:</a:t>
            </a:r>
          </a:p>
          <a:p>
            <a:r>
              <a:rPr lang="en-US" baseline="0" dirty="0" smtClean="0"/>
              <a:t>From the National Science Teaching Association</a:t>
            </a:r>
          </a:p>
          <a:p>
            <a:r>
              <a:rPr lang="en-US" baseline="0" dirty="0" smtClean="0"/>
              <a:t>https://www.nsta.org/safer-handling-alcohol-laboratory</a:t>
            </a:r>
          </a:p>
          <a:p>
            <a:endParaRPr lang="en-US" dirty="0" smtClean="0"/>
          </a:p>
          <a:p>
            <a:r>
              <a:rPr lang="en-US" dirty="0" smtClean="0"/>
              <a:t>Image</a:t>
            </a:r>
            <a:r>
              <a:rPr lang="en-US" dirty="0"/>
              <a:t>: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dirty="0"/>
          </a:p>
        </p:txBody>
      </p:sp>
      <p:sp>
        <p:nvSpPr>
          <p:cNvPr id="4" name="Slide Number Placeholder 3"/>
          <p:cNvSpPr>
            <a:spLocks noGrp="1"/>
          </p:cNvSpPr>
          <p:nvPr>
            <p:ph type="sldNum" sz="quarter" idx="10"/>
          </p:nvPr>
        </p:nvSpPr>
        <p:spPr/>
        <p:txBody>
          <a:bodyPr/>
          <a:lstStyle/>
          <a:p>
            <a:fld id="{DA5B00AD-2795-1C4C-A230-200CE387B9D2}" type="slidenum">
              <a:rPr lang="en-US" smtClean="0"/>
              <a:t>108</a:t>
            </a:fld>
            <a:endParaRPr lang="en-US"/>
          </a:p>
        </p:txBody>
      </p:sp>
    </p:spTree>
    <p:extLst>
      <p:ext uri="{BB962C8B-B14F-4D97-AF65-F5344CB8AC3E}">
        <p14:creationId xmlns:p14="http://schemas.microsoft.com/office/powerpoint/2010/main" val="31615553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TEACHER NOTES:</a:t>
            </a:r>
          </a:p>
          <a:p>
            <a:r>
              <a:rPr lang="en-US" sz="1200" kern="1200" dirty="0">
                <a:solidFill>
                  <a:schemeClr val="tx1"/>
                </a:solidFill>
                <a:effectLst/>
                <a:latin typeface="+mn-lt"/>
                <a:ea typeface="+mn-ea"/>
                <a:cs typeface="+mn-cs"/>
              </a:rPr>
              <a:t>Demonstrate</a:t>
            </a:r>
            <a:r>
              <a:rPr lang="en-US" sz="1200" kern="1200" baseline="0" dirty="0">
                <a:solidFill>
                  <a:schemeClr val="tx1"/>
                </a:solidFill>
                <a:effectLst/>
                <a:latin typeface="+mn-lt"/>
                <a:ea typeface="+mn-ea"/>
                <a:cs typeface="+mn-cs"/>
              </a:rPr>
              <a:t> the burning a second time, after posing some questions to the students.</a:t>
            </a:r>
          </a:p>
          <a:p>
            <a:r>
              <a:rPr lang="en-US" sz="1200" kern="1200" dirty="0">
                <a:solidFill>
                  <a:schemeClr val="tx1"/>
                </a:solidFill>
                <a:effectLst/>
                <a:latin typeface="+mn-lt"/>
                <a:ea typeface="+mn-ea"/>
                <a:cs typeface="+mn-cs"/>
              </a:rPr>
              <a:t>A single s’more-sized marshmallow has 25 calories and a </a:t>
            </a:r>
            <a:r>
              <a:rPr lang="en-US" sz="1200" kern="1200" dirty="0" err="1">
                <a:solidFill>
                  <a:schemeClr val="tx1"/>
                </a:solidFill>
                <a:effectLst/>
                <a:latin typeface="+mn-lt"/>
                <a:ea typeface="+mn-ea"/>
                <a:cs typeface="+mn-cs"/>
              </a:rPr>
              <a:t>Cheeto</a:t>
            </a:r>
            <a:r>
              <a:rPr lang="en-US" sz="1200" kern="1200" dirty="0">
                <a:solidFill>
                  <a:schemeClr val="tx1"/>
                </a:solidFill>
                <a:effectLst/>
                <a:latin typeface="+mn-lt"/>
                <a:ea typeface="+mn-ea"/>
                <a:cs typeface="+mn-cs"/>
              </a:rPr>
              <a:t> has 8. What do calories measure? (Energy.)</a:t>
            </a:r>
          </a:p>
          <a:p>
            <a:r>
              <a:rPr lang="en-US" sz="1200" kern="1200" dirty="0">
                <a:solidFill>
                  <a:schemeClr val="tx1"/>
                </a:solidFill>
                <a:effectLst/>
                <a:latin typeface="+mn-lt"/>
                <a:ea typeface="+mn-ea"/>
                <a:cs typeface="+mn-cs"/>
              </a:rPr>
              <a:t>Burn a marshmallow. Well, that was a mess! (The marshmallow will only partially burn and would actually require continuous flame to burn thoroughly.) So, in what ways does this help us to understand how we get matter and energy from food? Is this what happens inside our bodies? We certainly don’t burst into flames every time we eat something. But maybe it is a good place to start thinking about the matter and energy in food and how we get it into a useable form.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Pose the questions: </a:t>
            </a:r>
          </a:p>
          <a:p>
            <a:r>
              <a:rPr lang="en-US" sz="1200" b="0" kern="1200" dirty="0">
                <a:solidFill>
                  <a:schemeClr val="tx1"/>
                </a:solidFill>
                <a:effectLst/>
                <a:latin typeface="+mn-lt"/>
                <a:ea typeface="+mn-ea"/>
                <a:cs typeface="+mn-cs"/>
              </a:rPr>
              <a:t>When the </a:t>
            </a:r>
            <a:r>
              <a:rPr lang="en-US" sz="1200" b="0" kern="1200" dirty="0" err="1">
                <a:solidFill>
                  <a:schemeClr val="tx1"/>
                </a:solidFill>
                <a:effectLst/>
                <a:latin typeface="+mn-lt"/>
                <a:ea typeface="+mn-ea"/>
                <a:cs typeface="+mn-cs"/>
              </a:rPr>
              <a:t>Cheeto</a:t>
            </a:r>
            <a:r>
              <a:rPr lang="en-US" sz="1200" b="0" kern="1200" dirty="0">
                <a:solidFill>
                  <a:schemeClr val="tx1"/>
                </a:solidFill>
                <a:effectLst/>
                <a:latin typeface="+mn-lt"/>
                <a:ea typeface="+mn-ea"/>
                <a:cs typeface="+mn-cs"/>
              </a:rPr>
              <a:t>/marshmallow burns, what is happening? What do you notice about the starting materials? The ending materials? What happens in between?</a:t>
            </a:r>
          </a:p>
          <a:p>
            <a:endParaRPr lang="en-US" b="1" dirty="0"/>
          </a:p>
          <a:p>
            <a:r>
              <a:rPr lang="en-US" sz="1200" kern="1200" dirty="0">
                <a:solidFill>
                  <a:schemeClr val="tx1"/>
                </a:solidFill>
                <a:effectLst/>
                <a:latin typeface="+mn-lt"/>
                <a:ea typeface="+mn-ea"/>
                <a:cs typeface="+mn-cs"/>
              </a:rPr>
              <a:t>Questions that may com</a:t>
            </a:r>
            <a:r>
              <a:rPr lang="en-US" sz="1200" kern="1200" baseline="0" dirty="0">
                <a:solidFill>
                  <a:schemeClr val="tx1"/>
                </a:solidFill>
                <a:effectLst/>
                <a:latin typeface="+mn-lt"/>
                <a:ea typeface="+mn-ea"/>
                <a:cs typeface="+mn-cs"/>
              </a:rPr>
              <a:t>e up: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Inputs</a:t>
            </a:r>
          </a:p>
          <a:p>
            <a:pPr lvl="1"/>
            <a:r>
              <a:rPr lang="en-US" sz="1200" kern="1200" dirty="0">
                <a:solidFill>
                  <a:schemeClr val="tx1"/>
                </a:solidFill>
                <a:effectLst/>
                <a:latin typeface="+mn-lt"/>
                <a:ea typeface="+mn-ea"/>
                <a:cs typeface="+mn-cs"/>
              </a:rPr>
              <a:t>What is the marshmallow made of?</a:t>
            </a:r>
          </a:p>
          <a:p>
            <a:pPr lvl="1"/>
            <a:r>
              <a:rPr lang="en-US" sz="1200" kern="1200" dirty="0">
                <a:solidFill>
                  <a:schemeClr val="tx1"/>
                </a:solidFill>
                <a:effectLst/>
                <a:latin typeface="+mn-lt"/>
                <a:ea typeface="+mn-ea"/>
                <a:cs typeface="+mn-cs"/>
              </a:rPr>
              <a:t>What else is needed for it to burn?</a:t>
            </a:r>
          </a:p>
          <a:p>
            <a:pPr lvl="0"/>
            <a:r>
              <a:rPr lang="en-US" sz="1200" kern="1200" dirty="0">
                <a:solidFill>
                  <a:schemeClr val="tx1"/>
                </a:solidFill>
                <a:effectLst/>
                <a:latin typeface="+mn-lt"/>
                <a:ea typeface="+mn-ea"/>
                <a:cs typeface="+mn-cs"/>
              </a:rPr>
              <a:t>Outputs</a:t>
            </a:r>
          </a:p>
          <a:p>
            <a:pPr lvl="1"/>
            <a:r>
              <a:rPr lang="en-US" sz="1200" kern="1200" dirty="0">
                <a:solidFill>
                  <a:schemeClr val="tx1"/>
                </a:solidFill>
                <a:effectLst/>
                <a:latin typeface="+mn-lt"/>
                <a:ea typeface="+mn-ea"/>
                <a:cs typeface="+mn-cs"/>
              </a:rPr>
              <a:t>What is left after it has completed burning?  Is this the same as what we started out with?</a:t>
            </a:r>
          </a:p>
          <a:p>
            <a:pPr lvl="0"/>
            <a:r>
              <a:rPr lang="en-US" sz="1200" kern="1200" dirty="0">
                <a:solidFill>
                  <a:schemeClr val="tx1"/>
                </a:solidFill>
                <a:effectLst/>
                <a:latin typeface="+mn-lt"/>
                <a:ea typeface="+mn-ea"/>
                <a:cs typeface="+mn-cs"/>
              </a:rPr>
              <a:t>Process/Uses</a:t>
            </a:r>
          </a:p>
          <a:p>
            <a:pPr lvl="1"/>
            <a:r>
              <a:rPr lang="en-US" sz="1200" kern="1200" dirty="0">
                <a:solidFill>
                  <a:schemeClr val="tx1"/>
                </a:solidFill>
                <a:effectLst/>
                <a:latin typeface="+mn-lt"/>
                <a:ea typeface="+mn-ea"/>
                <a:cs typeface="+mn-cs"/>
              </a:rPr>
              <a:t>What is happening to the marshmallow as it’s burning?</a:t>
            </a:r>
          </a:p>
          <a:p>
            <a:r>
              <a:rPr lang="en-US" sz="1200" kern="1200" dirty="0">
                <a:solidFill>
                  <a:schemeClr val="tx1"/>
                </a:solidFill>
                <a:effectLst/>
                <a:latin typeface="+mn-lt"/>
                <a:ea typeface="+mn-ea"/>
                <a:cs typeface="+mn-cs"/>
              </a:rPr>
              <a:t>Where does the energy come from? Is the energy from within the marshmallow?  Where does it go?</a:t>
            </a:r>
            <a:r>
              <a:rPr lang="en-US" dirty="0">
                <a:effectLst/>
              </a:rPr>
              <a:t> </a:t>
            </a:r>
            <a:endParaRPr lang="en-US" dirty="0" smtClean="0">
              <a:effectLst/>
            </a:endParaRPr>
          </a:p>
          <a:p>
            <a:endParaRPr lang="en-US" dirty="0" smtClean="0">
              <a:effectLst/>
            </a:endParaRPr>
          </a:p>
          <a:p>
            <a:r>
              <a:rPr lang="en-US" dirty="0" smtClean="0">
                <a:effectLst/>
              </a:rPr>
              <a:t>SOURCES:</a:t>
            </a:r>
          </a:p>
          <a:p>
            <a:r>
              <a:rPr lang="en-US" baseline="0" dirty="0" smtClean="0"/>
              <a:t>From the National Science Teaching Association</a:t>
            </a:r>
          </a:p>
          <a:p>
            <a:r>
              <a:rPr lang="en-US" baseline="0" dirty="0" smtClean="0"/>
              <a:t>https://www.nsta.org/safer-handling-alcohol-laboratory</a:t>
            </a:r>
          </a:p>
          <a:p>
            <a:endParaRPr lang="en-US" dirty="0">
              <a:effectLst/>
            </a:endParaRPr>
          </a:p>
        </p:txBody>
      </p:sp>
      <p:sp>
        <p:nvSpPr>
          <p:cNvPr id="4" name="Slide Number Placeholder 3"/>
          <p:cNvSpPr>
            <a:spLocks noGrp="1"/>
          </p:cNvSpPr>
          <p:nvPr>
            <p:ph type="sldNum" sz="quarter" idx="10"/>
          </p:nvPr>
        </p:nvSpPr>
        <p:spPr/>
        <p:txBody>
          <a:bodyPr/>
          <a:lstStyle/>
          <a:p>
            <a:fld id="{DA5B00AD-2795-1C4C-A230-200CE387B9D2}" type="slidenum">
              <a:rPr lang="en-US" smtClean="0"/>
              <a:t>109</a:t>
            </a:fld>
            <a:endParaRPr lang="en-US"/>
          </a:p>
        </p:txBody>
      </p:sp>
    </p:spTree>
    <p:extLst>
      <p:ext uri="{BB962C8B-B14F-4D97-AF65-F5344CB8AC3E}">
        <p14:creationId xmlns:p14="http://schemas.microsoft.com/office/powerpoint/2010/main" val="254592263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Burning the </a:t>
            </a:r>
            <a:r>
              <a:rPr lang="en-US" baseline="0" dirty="0" err="1"/>
              <a:t>cheeto</a:t>
            </a:r>
            <a:r>
              <a:rPr lang="en-US" baseline="0" dirty="0"/>
              <a:t>/marshmallow/</a:t>
            </a:r>
            <a:r>
              <a:rPr lang="en-US" baseline="0" dirty="0" err="1"/>
              <a:t>etc</a:t>
            </a:r>
            <a:r>
              <a:rPr lang="en-US" baseline="0" dirty="0"/>
              <a:t> is a lot like burning fuel, except that it’s a mess. There are a lot of different ingredients in a </a:t>
            </a:r>
            <a:r>
              <a:rPr lang="en-US" baseline="0" dirty="0" err="1"/>
              <a:t>cheeto</a:t>
            </a:r>
            <a:r>
              <a:rPr lang="en-US" baseline="0" dirty="0"/>
              <a:t>/marshmallow/etc. It’s a mixture. </a:t>
            </a:r>
          </a:p>
          <a:p>
            <a:r>
              <a:rPr lang="en-US" baseline="0" dirty="0"/>
              <a:t>The following slides should help to convince students that Cheetos and marshmallows are complex mixtures. Ultimately, we’ll use this to motivate burning a pure fuel made of Cs, Hs and </a:t>
            </a:r>
            <a:r>
              <a:rPr lang="en-US" baseline="0" dirty="0" err="1"/>
              <a:t>Os</a:t>
            </a:r>
            <a:r>
              <a:rPr lang="en-US" baseline="0" dirty="0"/>
              <a:t>.</a:t>
            </a:r>
          </a:p>
          <a:p>
            <a:endParaRPr lang="en-US" baseline="0" dirty="0"/>
          </a:p>
          <a:p>
            <a:r>
              <a:rPr lang="en-US" baseline="0" dirty="0"/>
              <a:t>SOURCES:</a:t>
            </a:r>
          </a:p>
          <a:p>
            <a:r>
              <a:rPr lang="en-US" dirty="0">
                <a:effectLst/>
              </a:rPr>
              <a:t>Image: </a:t>
            </a:r>
            <a:r>
              <a:rPr lang="en-US" dirty="0" err="1">
                <a:effectLst/>
              </a:rPr>
              <a:t>Vw</a:t>
            </a:r>
            <a:r>
              <a:rPr lang="en-US" dirty="0">
                <a:effectLst/>
              </a:rPr>
              <a:t> Beetle, Volkswagen, Car, Automobile</a:t>
            </a:r>
            <a:r>
              <a:rPr lang="en-US" baseline="0" dirty="0">
                <a:effectLst/>
              </a:rPr>
              <a:t>, Blue, Vehicle </a:t>
            </a:r>
          </a:p>
          <a:p>
            <a:r>
              <a:rPr lang="en-US" baseline="0" dirty="0">
                <a:effectLst/>
              </a:rPr>
              <a:t>URL: https://pixabay.com/en/vw-beetle-volkswagen-car-automobile-311850/</a:t>
            </a:r>
          </a:p>
          <a:p>
            <a:r>
              <a:rPr lang="en-US" baseline="0" dirty="0">
                <a:effectLst/>
              </a:rPr>
              <a:t>Attribution: None required. By </a:t>
            </a:r>
            <a:r>
              <a:rPr lang="en-US" baseline="0" dirty="0" err="1">
                <a:effectLst/>
              </a:rPr>
              <a:t>Pixabay</a:t>
            </a:r>
            <a:r>
              <a:rPr lang="en-US" baseline="0" dirty="0">
                <a:effectLst/>
              </a:rPr>
              <a:t> (https://pixabay.com/en/service/terms/#usage)</a:t>
            </a:r>
          </a:p>
          <a:p>
            <a:endParaRPr lang="en-US" baseline="0" dirty="0">
              <a:effectLst/>
            </a:endParaRPr>
          </a:p>
          <a:p>
            <a:r>
              <a:rPr lang="en-US" baseline="0" dirty="0">
                <a:effectLst/>
              </a:rPr>
              <a:t>Image: Gasoline Pump, Fuel Dispenser, Filling Pump</a:t>
            </a:r>
          </a:p>
          <a:p>
            <a:r>
              <a:rPr lang="en-US" baseline="0" dirty="0">
                <a:effectLst/>
              </a:rPr>
              <a:t>URL: https://pixabay.com/en/gasoline-pump-fuel-dispenser-151115/</a:t>
            </a:r>
          </a:p>
          <a:p>
            <a:r>
              <a:rPr lang="en-US" baseline="0" dirty="0" err="1">
                <a:effectLst/>
              </a:rPr>
              <a:t>Atttribution</a:t>
            </a:r>
            <a:r>
              <a:rPr lang="en-US" baseline="0" dirty="0">
                <a:effectLst/>
              </a:rPr>
              <a:t>: None required. By </a:t>
            </a:r>
            <a:r>
              <a:rPr lang="en-US" baseline="0" dirty="0" err="1">
                <a:effectLst/>
              </a:rPr>
              <a:t>Pixabay</a:t>
            </a:r>
            <a:r>
              <a:rPr lang="en-US" baseline="0" dirty="0">
                <a:effectLst/>
              </a:rPr>
              <a:t> (https://pixabay.com/en/service/terms/#usage</a:t>
            </a:r>
          </a:p>
          <a:p>
            <a:endParaRPr lang="en-US" baseline="0" dirty="0"/>
          </a:p>
        </p:txBody>
      </p:sp>
      <p:sp>
        <p:nvSpPr>
          <p:cNvPr id="4" name="Slide Number Placeholder 3"/>
          <p:cNvSpPr>
            <a:spLocks noGrp="1"/>
          </p:cNvSpPr>
          <p:nvPr>
            <p:ph type="sldNum" sz="quarter" idx="10"/>
          </p:nvPr>
        </p:nvSpPr>
        <p:spPr/>
        <p:txBody>
          <a:bodyPr/>
          <a:lstStyle/>
          <a:p>
            <a:fld id="{DA5B00AD-2795-1C4C-A230-200CE387B9D2}" type="slidenum">
              <a:rPr lang="en-US" smtClean="0"/>
              <a:t>110</a:t>
            </a:fld>
            <a:endParaRPr lang="en-US"/>
          </a:p>
        </p:txBody>
      </p:sp>
    </p:spTree>
    <p:extLst>
      <p:ext uri="{BB962C8B-B14F-4D97-AF65-F5344CB8AC3E}">
        <p14:creationId xmlns:p14="http://schemas.microsoft.com/office/powerpoint/2010/main" val="351254043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complex</a:t>
            </a:r>
            <a:r>
              <a:rPr lang="en-US" baseline="0" dirty="0"/>
              <a:t> chemical nature of marshmallows motivates our investigation of how we get energy from food in a simpler system.</a:t>
            </a:r>
          </a:p>
          <a:p>
            <a:endParaRPr lang="en-US" baseline="0" dirty="0"/>
          </a:p>
          <a:p>
            <a:r>
              <a:rPr lang="en-US" baseline="0" dirty="0"/>
              <a:t>SOURCES: </a:t>
            </a:r>
          </a:p>
          <a:p>
            <a:r>
              <a:rPr lang="en-US" baseline="0" dirty="0"/>
              <a:t>Image: Beta-D </a:t>
            </a:r>
            <a:r>
              <a:rPr lang="en-US" baseline="0" dirty="0" err="1"/>
              <a:t>Fructofuranose</a:t>
            </a:r>
            <a:endParaRPr lang="en-US" baseline="0" dirty="0"/>
          </a:p>
          <a:p>
            <a:r>
              <a:rPr lang="en-US" baseline="0" dirty="0"/>
              <a:t>URL: https://commons.wikimedia.org/wiki/File%3ABeta-D-Fructofuranose.svg</a:t>
            </a:r>
          </a:p>
          <a:p>
            <a:r>
              <a:rPr lang="en-US" baseline="0" dirty="0"/>
              <a:t>Attribution: By </a:t>
            </a:r>
            <a:r>
              <a:rPr lang="en-US" baseline="0" dirty="0" err="1"/>
              <a:t>NEUROtiker</a:t>
            </a:r>
            <a:r>
              <a:rPr lang="en-US" baseline="0" dirty="0"/>
              <a:t> (talk · </a:t>
            </a:r>
            <a:r>
              <a:rPr lang="en-US" baseline="0" dirty="0" err="1"/>
              <a:t>contribs</a:t>
            </a:r>
            <a:r>
              <a:rPr lang="en-US" baseline="0" dirty="0"/>
              <a:t>) (Own work) [Public domain], via Wikimedia Commons</a:t>
            </a:r>
          </a:p>
          <a:p>
            <a:endParaRPr lang="en-US" baseline="0" dirty="0"/>
          </a:p>
          <a:p>
            <a:r>
              <a:rPr lang="en-US" baseline="0" dirty="0"/>
              <a:t>Image: Beta-D glucose Haworth formula” </a:t>
            </a:r>
          </a:p>
          <a:p>
            <a:r>
              <a:rPr lang="en-US" baseline="0" dirty="0"/>
              <a:t>URL: https://es.wikipedia.org/wiki/Archivo:Beta-D-glucose_Haworth_formula.png#filelinks</a:t>
            </a:r>
          </a:p>
          <a:p>
            <a:r>
              <a:rPr lang="en-US" baseline="0" dirty="0"/>
              <a:t>Attribution: By </a:t>
            </a:r>
            <a:r>
              <a:rPr lang="en-US" baseline="0" dirty="0" err="1"/>
              <a:t>Cacyle</a:t>
            </a:r>
            <a:r>
              <a:rPr lang="en-US" baseline="0" dirty="0"/>
              <a:t> via Wikimedia Commons </a:t>
            </a:r>
          </a:p>
          <a:p>
            <a:endParaRPr lang="en-US" baseline="0" dirty="0"/>
          </a:p>
          <a:p>
            <a:r>
              <a:rPr lang="en-US" baseline="0" dirty="0"/>
              <a:t>Image: Brilliant Blue FCF Structure</a:t>
            </a:r>
          </a:p>
          <a:p>
            <a:r>
              <a:rPr lang="en-US" baseline="0" dirty="0"/>
              <a:t>URL: https://commons.wikimedia.org/wiki/File%3ABrilliant_Blue_FCF_structure.tif</a:t>
            </a:r>
          </a:p>
          <a:p>
            <a:r>
              <a:rPr lang="en-US" baseline="0" dirty="0"/>
              <a:t>Attribution: By </a:t>
            </a:r>
            <a:r>
              <a:rPr lang="en-US" baseline="0" dirty="0" err="1"/>
              <a:t>Arzagh</a:t>
            </a:r>
            <a:r>
              <a:rPr lang="en-US" baseline="0" dirty="0"/>
              <a:t> (Own work) [CC BY-SA 4.0 (http://creativecommons.org/licenses/by-sa/4.0)], via Wikimedia Commons</a:t>
            </a:r>
          </a:p>
          <a:p>
            <a:endParaRPr lang="en-US" baseline="0" dirty="0"/>
          </a:p>
          <a:p>
            <a:r>
              <a:rPr lang="en-US" baseline="0" dirty="0"/>
              <a:t>Image: 1bkv collagen 03 </a:t>
            </a:r>
          </a:p>
          <a:p>
            <a:r>
              <a:rPr lang="en-US" baseline="0" dirty="0"/>
              <a:t>URL: https://commons.wikimedia.org/wiki/File%3A1bkv_collagen_03.png</a:t>
            </a:r>
          </a:p>
          <a:p>
            <a:r>
              <a:rPr lang="en-US" baseline="0" dirty="0"/>
              <a:t>Attribution: By </a:t>
            </a:r>
            <a:r>
              <a:rPr lang="en-US" baseline="0" dirty="0" err="1"/>
              <a:t>Nevit</a:t>
            </a:r>
            <a:r>
              <a:rPr lang="en-US" baseline="0" dirty="0"/>
              <a:t> </a:t>
            </a:r>
            <a:r>
              <a:rPr lang="en-US" baseline="0" dirty="0" err="1"/>
              <a:t>Dilmen</a:t>
            </a:r>
            <a:r>
              <a:rPr lang="en-US" baseline="0" dirty="0"/>
              <a:t> [GFDL (http://www.gnu.org/copyleft/fdl.html) or CC-BY-SA-3.0 (http://creativecommons.org/licenses/by-sa/3.0/)], via Wikimedia Commons</a:t>
            </a:r>
          </a:p>
          <a:p>
            <a:endParaRPr lang="en-US" baseline="0" dirty="0"/>
          </a:p>
          <a:p>
            <a:r>
              <a:rPr lang="en-US" baseline="0" dirty="0"/>
              <a:t>Image: collage and </a:t>
            </a:r>
            <a:r>
              <a:rPr lang="en-US" baseline="0" dirty="0" err="1"/>
              <a:t>marimastat</a:t>
            </a:r>
            <a:endParaRPr lang="en-US" baseline="0" dirty="0"/>
          </a:p>
          <a:p>
            <a:r>
              <a:rPr lang="en-US" baseline="0" dirty="0"/>
              <a:t>URL: https://commons.wikimedia.org/wiki/File%3ACollagen_and_marimastat.svg</a:t>
            </a:r>
          </a:p>
          <a:p>
            <a:r>
              <a:rPr lang="en-US" baseline="0" dirty="0"/>
              <a:t>Attribution: By Vaccinationist (Own work) [Public domain or Public domain], via Wikimedia Commons</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111</a:t>
            </a:fld>
            <a:endParaRPr lang="en-US"/>
          </a:p>
        </p:txBody>
      </p:sp>
    </p:spTree>
    <p:extLst>
      <p:ext uri="{BB962C8B-B14F-4D97-AF65-F5344CB8AC3E}">
        <p14:creationId xmlns:p14="http://schemas.microsoft.com/office/powerpoint/2010/main" val="11759439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complex</a:t>
            </a:r>
            <a:r>
              <a:rPr lang="en-US" baseline="0" dirty="0"/>
              <a:t> chemical nature of Cheetos motivates our investigation of how we get energy from food in a simpler system.</a:t>
            </a:r>
          </a:p>
          <a:p>
            <a:endParaRPr lang="en-US" baseline="0" dirty="0"/>
          </a:p>
          <a:p>
            <a:r>
              <a:rPr lang="en-US" baseline="0" dirty="0"/>
              <a:t>SOURCES:</a:t>
            </a:r>
          </a:p>
          <a:p>
            <a:r>
              <a:rPr lang="en-US" baseline="0" dirty="0"/>
              <a:t>Image: Beta-D </a:t>
            </a:r>
            <a:r>
              <a:rPr lang="en-US" baseline="0" dirty="0" err="1"/>
              <a:t>Fructofuranose</a:t>
            </a:r>
            <a:r>
              <a:rPr lang="en-US" baseline="0" dirty="0"/>
              <a:t> </a:t>
            </a:r>
          </a:p>
          <a:p>
            <a:r>
              <a:rPr lang="en-US" baseline="0" dirty="0"/>
              <a:t>URL: https://commons.wikimedia.org/wiki/File%3ABeta-D-Fructofuranose.svg</a:t>
            </a:r>
          </a:p>
          <a:p>
            <a:r>
              <a:rPr lang="en-US" baseline="0" dirty="0"/>
              <a:t>Attribution: By </a:t>
            </a:r>
            <a:r>
              <a:rPr lang="en-US" baseline="0" dirty="0" err="1"/>
              <a:t>NEUROtiker</a:t>
            </a:r>
            <a:r>
              <a:rPr lang="en-US" baseline="0" dirty="0"/>
              <a:t> (talk · </a:t>
            </a:r>
            <a:r>
              <a:rPr lang="en-US" baseline="0" dirty="0" err="1"/>
              <a:t>contribs</a:t>
            </a:r>
            <a:r>
              <a:rPr lang="en-US" baseline="0" dirty="0"/>
              <a:t>) (Own work) [Public domain], via Wikimedia Commons</a:t>
            </a:r>
          </a:p>
          <a:p>
            <a:endParaRPr lang="en-US" baseline="0" dirty="0"/>
          </a:p>
          <a:p>
            <a:r>
              <a:rPr lang="en-US" baseline="0" dirty="0"/>
              <a:t>Image: Beta-D glucose Haworth formula</a:t>
            </a:r>
          </a:p>
          <a:p>
            <a:r>
              <a:rPr lang="en-US" baseline="0" dirty="0"/>
              <a:t>URL: https://es.wikipedia.org/wiki/Archivo:Beta-D-glucose_Haworth_formula.png#filelinks</a:t>
            </a:r>
          </a:p>
          <a:p>
            <a:r>
              <a:rPr lang="en-US" baseline="0" dirty="0"/>
              <a:t>Attribution: By </a:t>
            </a:r>
            <a:r>
              <a:rPr lang="en-US" baseline="0" dirty="0" err="1"/>
              <a:t>Cacyle</a:t>
            </a:r>
            <a:r>
              <a:rPr lang="en-US" baseline="0" dirty="0"/>
              <a:t> via Wikimedia Commons </a:t>
            </a:r>
          </a:p>
          <a:p>
            <a:endParaRPr lang="en-US" baseline="0" dirty="0"/>
          </a:p>
          <a:p>
            <a:r>
              <a:rPr lang="en-US" baseline="0" dirty="0"/>
              <a:t>Image: Riboflavin structure</a:t>
            </a:r>
          </a:p>
          <a:p>
            <a:r>
              <a:rPr lang="en-US" baseline="0" dirty="0"/>
              <a:t>URL: https://commons.wikimedia.org/wiki/File%3ARiboflavin_structure.svg</a:t>
            </a:r>
          </a:p>
          <a:p>
            <a:r>
              <a:rPr lang="en-US" baseline="0" dirty="0"/>
              <a:t>Attribution: By </a:t>
            </a:r>
            <a:r>
              <a:rPr lang="en-US" baseline="0" dirty="0" err="1"/>
              <a:t>Yikrazuul</a:t>
            </a:r>
            <a:r>
              <a:rPr lang="en-US" baseline="0" dirty="0"/>
              <a:t> (Own work) [Public domain], via Wikimedia Commons</a:t>
            </a:r>
          </a:p>
          <a:p>
            <a:endParaRPr lang="en-US" baseline="0" dirty="0"/>
          </a:p>
          <a:p>
            <a:r>
              <a:rPr lang="en-US" baseline="0" dirty="0"/>
              <a:t>Image: Nicotinic Acid</a:t>
            </a:r>
          </a:p>
          <a:p>
            <a:r>
              <a:rPr lang="en-US" baseline="0" dirty="0"/>
              <a:t>URL: https://en.wikipedia.org/wiki/File:Nicotinic_acid.svg</a:t>
            </a:r>
          </a:p>
          <a:p>
            <a:r>
              <a:rPr lang="en-US" baseline="0" dirty="0"/>
              <a:t>Attribution: By Ville </a:t>
            </a:r>
            <a:r>
              <a:rPr lang="en-US" baseline="0" dirty="0" err="1"/>
              <a:t>Takanen</a:t>
            </a:r>
            <a:r>
              <a:rPr lang="en-US" baseline="0" dirty="0"/>
              <a:t> via Wiki </a:t>
            </a:r>
            <a:r>
              <a:rPr lang="en-US" baseline="0" dirty="0" err="1"/>
              <a:t>Commmons</a:t>
            </a:r>
            <a:r>
              <a:rPr lang="en-US" baseline="0" dirty="0"/>
              <a:t> </a:t>
            </a:r>
          </a:p>
          <a:p>
            <a:endParaRPr lang="en-US" baseline="0" dirty="0"/>
          </a:p>
          <a:p>
            <a:r>
              <a:rPr lang="en-US" baseline="0" dirty="0"/>
              <a:t>Image: Folic Acid Structure</a:t>
            </a:r>
          </a:p>
          <a:p>
            <a:r>
              <a:rPr lang="en-US" baseline="0" dirty="0"/>
              <a:t>URL: https://commons.wikimedia.org/wiki/File%3AFolic_acid_structure.svg</a:t>
            </a:r>
          </a:p>
          <a:p>
            <a:r>
              <a:rPr lang="en-US" baseline="0" dirty="0"/>
              <a:t>Attribution: By </a:t>
            </a:r>
            <a:r>
              <a:rPr lang="en-US" baseline="0" dirty="0" err="1"/>
              <a:t>User:Mysid</a:t>
            </a:r>
            <a:r>
              <a:rPr lang="en-US" baseline="0" dirty="0"/>
              <a:t> (Self-made in </a:t>
            </a:r>
            <a:r>
              <a:rPr lang="en-US" baseline="0" dirty="0" err="1"/>
              <a:t>BKChem</a:t>
            </a:r>
            <a:r>
              <a:rPr lang="en-US" baseline="0" dirty="0"/>
              <a:t> + </a:t>
            </a:r>
            <a:r>
              <a:rPr lang="en-US" baseline="0" dirty="0" err="1"/>
              <a:t>perl</a:t>
            </a:r>
            <a:r>
              <a:rPr lang="en-US" baseline="0" dirty="0"/>
              <a:t> + vim.) [Public domain], via Wikimedia Commons</a:t>
            </a:r>
          </a:p>
          <a:p>
            <a:endParaRPr lang="en-US" baseline="0" dirty="0"/>
          </a:p>
          <a:p>
            <a:r>
              <a:rPr lang="en-US" baseline="0" dirty="0"/>
              <a:t>Image: AMP </a:t>
            </a:r>
            <a:r>
              <a:rPr lang="en-US" baseline="0" dirty="0" err="1"/>
              <a:t>Desaminase</a:t>
            </a:r>
            <a:r>
              <a:rPr lang="en-US" baseline="0" dirty="0"/>
              <a:t> </a:t>
            </a:r>
          </a:p>
          <a:p>
            <a:r>
              <a:rPr lang="en-US" baseline="0" dirty="0"/>
              <a:t>URL: https://commons.wikimedia.org/wiki/File%3AAdenosinmonophosphat.svg</a:t>
            </a:r>
          </a:p>
          <a:p>
            <a:r>
              <a:rPr lang="en-US" baseline="0" dirty="0"/>
              <a:t>Attribution: By </a:t>
            </a:r>
            <a:r>
              <a:rPr lang="en-US" baseline="0" dirty="0" err="1"/>
              <a:t>NEUROtiker</a:t>
            </a:r>
            <a:r>
              <a:rPr lang="en-US" baseline="0" dirty="0"/>
              <a:t> (Own work) [Public domain], via Wikimedia Commons</a:t>
            </a:r>
          </a:p>
          <a:p>
            <a:endParaRPr lang="en-US" baseline="0" dirty="0"/>
          </a:p>
          <a:p>
            <a:r>
              <a:rPr lang="en-US" baseline="0" dirty="0"/>
              <a:t>Image: Cheetos Logo</a:t>
            </a:r>
          </a:p>
          <a:p>
            <a:r>
              <a:rPr lang="en-US" baseline="0" dirty="0"/>
              <a:t>URL: https://commons.wikimedia.org/wiki/File%3ACheetos_logo.png</a:t>
            </a:r>
          </a:p>
          <a:p>
            <a:r>
              <a:rPr lang="en-US" baseline="0" dirty="0"/>
              <a:t>Attribution: By Frito-Lay (Official website) [Public domain], via Wikimedia Commons</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112</a:t>
            </a:fld>
            <a:endParaRPr lang="en-US"/>
          </a:p>
        </p:txBody>
      </p:sp>
    </p:spTree>
    <p:extLst>
      <p:ext uri="{BB962C8B-B14F-4D97-AF65-F5344CB8AC3E}">
        <p14:creationId xmlns:p14="http://schemas.microsoft.com/office/powerpoint/2010/main" val="1037798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9612E6EF-4268-4261-9446-A59D3A0903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95150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1BC397AA-DFB5-4305-8CEE-FBB0DD7E23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072789"/>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BECF4956-A427-47FD-B80F-83C0F55EA2F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82614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A14959FF-926D-4739-A095-FC49834D8EC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39082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2">
            <a:extLst>
              <a:ext uri="{FF2B5EF4-FFF2-40B4-BE49-F238E27FC236}">
                <a16:creationId xmlns:a16="http://schemas.microsoft.com/office/drawing/2014/main" id="{542E58BF-DB90-4B0B-BC2C-98356B58B1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23073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CB5A6433-24CC-4E74-A879-D4FEBBBE72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3878549"/>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6DE20CA-74C6-4593-ACA3-DA667FBCB5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69581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4">
            <a:extLst>
              <a:ext uri="{FF2B5EF4-FFF2-40B4-BE49-F238E27FC236}">
                <a16:creationId xmlns:a16="http://schemas.microsoft.com/office/drawing/2014/main" id="{A2CA8776-CE85-4B73-AAC5-8BEF40888A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42248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7EACB1E-76FB-4EC5-B5A0-6683059253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88807"/>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371BF9E4-EC07-4D09-BE44-5FF3C9D3C8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31377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763424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C2158966-D080-4EAD-9B37-5C6E4CD59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403209"/>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777514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Red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A214E43-F0D0-4DC3-B1CC-BF40AD331B27}"/>
              </a:ext>
            </a:extLst>
          </p:cNvPr>
          <p:cNvPicPr>
            <a:picLocks noChangeAspect="1"/>
          </p:cNvPicPr>
          <p:nvPr userDrawn="1"/>
        </p:nvPicPr>
        <p:blipFill rotWithShape="1">
          <a:blip r:embed="rId2"/>
          <a:srcRect r="33248" b="9941"/>
          <a:stretch/>
        </p:blipFill>
        <p:spPr>
          <a:xfrm>
            <a:off x="2365589" y="3886339"/>
            <a:ext cx="1128575" cy="1141957"/>
          </a:xfrm>
          <a:prstGeom prst="rect">
            <a:avLst/>
          </a:prstGeom>
        </p:spPr>
      </p:pic>
      <p:pic>
        <p:nvPicPr>
          <p:cNvPr id="9" name="Picture 8">
            <a:extLst>
              <a:ext uri="{FF2B5EF4-FFF2-40B4-BE49-F238E27FC236}">
                <a16:creationId xmlns:a16="http://schemas.microsoft.com/office/drawing/2014/main" id="{AC31AB0F-2946-47B2-9FDA-3858B9FB7EDD}"/>
              </a:ext>
            </a:extLst>
          </p:cNvPr>
          <p:cNvPicPr>
            <a:picLocks noChangeAspect="1"/>
          </p:cNvPicPr>
          <p:nvPr userDrawn="1"/>
        </p:nvPicPr>
        <p:blipFill rotWithShape="1">
          <a:blip r:embed="rId3"/>
          <a:srcRect r="46571" b="9868"/>
          <a:stretch/>
        </p:blipFill>
        <p:spPr>
          <a:xfrm>
            <a:off x="5649836" y="4021575"/>
            <a:ext cx="916008" cy="1158949"/>
          </a:xfrm>
          <a:prstGeom prst="rect">
            <a:avLst/>
          </a:prstGeom>
        </p:spPr>
      </p:pic>
      <p:pic>
        <p:nvPicPr>
          <p:cNvPr id="10" name="Picture 9">
            <a:extLst>
              <a:ext uri="{FF2B5EF4-FFF2-40B4-BE49-F238E27FC236}">
                <a16:creationId xmlns:a16="http://schemas.microsoft.com/office/drawing/2014/main" id="{602E87BB-10BD-40C8-B66A-B450534707D1}"/>
              </a:ext>
            </a:extLst>
          </p:cNvPr>
          <p:cNvPicPr>
            <a:picLocks noChangeAspect="1"/>
          </p:cNvPicPr>
          <p:nvPr userDrawn="1"/>
        </p:nvPicPr>
        <p:blipFill rotWithShape="1">
          <a:blip r:embed="rId4"/>
          <a:srcRect t="19937" r="37959" b="20001"/>
          <a:stretch/>
        </p:blipFill>
        <p:spPr>
          <a:xfrm>
            <a:off x="6793992" y="1878782"/>
            <a:ext cx="1227201" cy="891044"/>
          </a:xfrm>
          <a:prstGeom prst="rect">
            <a:avLst/>
          </a:prstGeom>
        </p:spPr>
      </p:pic>
      <p:pic>
        <p:nvPicPr>
          <p:cNvPr id="11" name="Picture 10">
            <a:extLst>
              <a:ext uri="{FF2B5EF4-FFF2-40B4-BE49-F238E27FC236}">
                <a16:creationId xmlns:a16="http://schemas.microsoft.com/office/drawing/2014/main" id="{C2B64CCA-4040-43B6-8056-5AAFC83554C0}"/>
              </a:ext>
            </a:extLst>
          </p:cNvPr>
          <p:cNvPicPr>
            <a:picLocks noChangeAspect="1"/>
          </p:cNvPicPr>
          <p:nvPr userDrawn="1"/>
        </p:nvPicPr>
        <p:blipFill rotWithShape="1">
          <a:blip r:embed="rId5"/>
          <a:srcRect t="11876" r="21921"/>
          <a:stretch/>
        </p:blipFill>
        <p:spPr>
          <a:xfrm>
            <a:off x="4129830" y="1934122"/>
            <a:ext cx="1052623" cy="891043"/>
          </a:xfrm>
          <a:prstGeom prst="rect">
            <a:avLst/>
          </a:prstGeom>
        </p:spPr>
      </p:pic>
      <p:pic>
        <p:nvPicPr>
          <p:cNvPr id="12" name="Picture 11">
            <a:extLst>
              <a:ext uri="{FF2B5EF4-FFF2-40B4-BE49-F238E27FC236}">
                <a16:creationId xmlns:a16="http://schemas.microsoft.com/office/drawing/2014/main" id="{8718408F-ACFF-45D3-A7F7-C9B5554A7EE5}"/>
              </a:ext>
            </a:extLst>
          </p:cNvPr>
          <p:cNvPicPr>
            <a:picLocks noChangeAspect="1"/>
          </p:cNvPicPr>
          <p:nvPr userDrawn="1"/>
        </p:nvPicPr>
        <p:blipFill rotWithShape="1">
          <a:blip r:embed="rId6"/>
          <a:srcRect r="13897" b="1176"/>
          <a:stretch/>
        </p:blipFill>
        <p:spPr>
          <a:xfrm>
            <a:off x="1103165" y="1855552"/>
            <a:ext cx="1035120" cy="891043"/>
          </a:xfrm>
          <a:prstGeom prst="rect">
            <a:avLst/>
          </a:prstGeom>
        </p:spPr>
      </p:pic>
      <p:sp>
        <p:nvSpPr>
          <p:cNvPr id="13" name="Shape 171">
            <a:extLst>
              <a:ext uri="{FF2B5EF4-FFF2-40B4-BE49-F238E27FC236}">
                <a16:creationId xmlns:a16="http://schemas.microsoft.com/office/drawing/2014/main" id="{78774CE9-09F1-45D6-BF88-AC4721C54DB9}"/>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14" name="Shape 177">
            <a:extLst>
              <a:ext uri="{FF2B5EF4-FFF2-40B4-BE49-F238E27FC236}">
                <a16:creationId xmlns:a16="http://schemas.microsoft.com/office/drawing/2014/main" id="{968F9215-B99C-4811-9AA9-8C7DB06135D2}"/>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802687B2-808A-4A44-B240-BDEBF12EA266}"/>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6533B883-7F90-4354-B53C-17932D7EA7FB}"/>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8EABA2C2-1309-4441-B80E-B09809DDE2F2}"/>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CBA2FCE1-8E00-49B2-A69D-CB78F86EEA88}"/>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graphicFrame>
        <p:nvGraphicFramePr>
          <p:cNvPr id="19" name="Table 18">
            <a:extLst>
              <a:ext uri="{FF2B5EF4-FFF2-40B4-BE49-F238E27FC236}">
                <a16:creationId xmlns:a16="http://schemas.microsoft.com/office/drawing/2014/main" id="{B12300BF-1252-471F-A931-92D4B962163B}"/>
              </a:ext>
            </a:extLst>
          </p:cNvPr>
          <p:cNvGraphicFramePr>
            <a:graphicFrameLocks noGrp="1"/>
          </p:cNvGraphicFramePr>
          <p:nvPr userDrawn="1">
            <p:extLst>
              <p:ext uri="{D42A27DB-BD31-4B8C-83A1-F6EECF244321}">
                <p14:modId xmlns:p14="http://schemas.microsoft.com/office/powerpoint/2010/main" val="1437788451"/>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3220E38C-7C97-4CEB-B7FA-C1EF5C9EA7C7}"/>
              </a:ext>
            </a:extLst>
          </p:cNvPr>
          <p:cNvGraphicFramePr>
            <a:graphicFrameLocks noGrp="1"/>
          </p:cNvGraphicFramePr>
          <p:nvPr userDrawn="1">
            <p:extLst>
              <p:ext uri="{D42A27DB-BD31-4B8C-83A1-F6EECF244321}">
                <p14:modId xmlns:p14="http://schemas.microsoft.com/office/powerpoint/2010/main" val="3349088096"/>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8450914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8704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BDA9262-B68C-429D-85E7-04F8431566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29360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2">
            <a:extLst>
              <a:ext uri="{FF2B5EF4-FFF2-40B4-BE49-F238E27FC236}">
                <a16:creationId xmlns:a16="http://schemas.microsoft.com/office/drawing/2014/main" id="{19AFFD0A-39DC-4600-A2D3-7956FDF30C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1676"/>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9565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253808B7-68DC-436F-A3EA-F54ABB2D65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55771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B7446EB-60A1-48BB-9941-2E62650745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75774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4">
            <a:extLst>
              <a:ext uri="{FF2B5EF4-FFF2-40B4-BE49-F238E27FC236}">
                <a16:creationId xmlns:a16="http://schemas.microsoft.com/office/drawing/2014/main" id="{E00D2668-8F30-4628-BF61-8B9C4D6932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15941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6">
            <a:extLst>
              <a:ext uri="{FF2B5EF4-FFF2-40B4-BE49-F238E27FC236}">
                <a16:creationId xmlns:a16="http://schemas.microsoft.com/office/drawing/2014/main" id="{04B95D8C-43CF-41D7-A565-A33C39CC2A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613" y="892037"/>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137250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8">
            <a:extLst>
              <a:ext uri="{FF2B5EF4-FFF2-40B4-BE49-F238E27FC236}">
                <a16:creationId xmlns:a16="http://schemas.microsoft.com/office/drawing/2014/main" id="{EBD9EF67-9D5E-4D8C-B028-D6F235298C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45006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35875"/>
            <a:ext cx="696007" cy="245260"/>
          </a:xfrm>
          <a:prstGeom prst="rect">
            <a:avLst/>
          </a:prstGeom>
          <a:ln w="12700">
            <a:miter lim="400000"/>
          </a:ln>
        </p:spPr>
      </p:pic>
      <p:sp>
        <p:nvSpPr>
          <p:cNvPr id="7" name="Text Placeholder 2">
            <a:extLst>
              <a:ext uri="{FF2B5EF4-FFF2-40B4-BE49-F238E27FC236}">
                <a16:creationId xmlns:a16="http://schemas.microsoft.com/office/drawing/2014/main" id="{12C33BBC-98DE-442D-B0B6-1C8D27DA0E2C}"/>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sp>
        <p:nvSpPr>
          <p:cNvPr id="8" name="Title Placeholder 1">
            <a:extLst>
              <a:ext uri="{FF2B5EF4-FFF2-40B4-BE49-F238E27FC236}">
                <a16:creationId xmlns:a16="http://schemas.microsoft.com/office/drawing/2014/main" id="{732513BD-9349-4DA0-8656-9826487D2966}"/>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pic>
        <p:nvPicPr>
          <p:cNvPr id="9" name="Picture 8" descr="Logo&#10;&#10;Description automatically generated">
            <a:extLst>
              <a:ext uri="{FF2B5EF4-FFF2-40B4-BE49-F238E27FC236}">
                <a16:creationId xmlns:a16="http://schemas.microsoft.com/office/drawing/2014/main" id="{9DADE4B6-8A15-424C-920B-15F1C9AD6701}"/>
              </a:ext>
            </a:extLst>
          </p:cNvPr>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602015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8.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upload.wikimedia.org/wikipedia/commons/2/2f/Culinary_fruits_front_view.jpg" TargetMode="External"/><Relationship Id="rId7" Type="http://schemas.openxmlformats.org/officeDocument/2006/relationships/image" Target="../media/image82.jpeg"/><Relationship Id="rId2" Type="http://schemas.openxmlformats.org/officeDocument/2006/relationships/notesSlide" Target="../notesSlides/notesSlide92.xml"/><Relationship Id="rId1" Type="http://schemas.openxmlformats.org/officeDocument/2006/relationships/slideLayout" Target="../slideLayouts/slideLayout22.xml"/><Relationship Id="rId6" Type="http://schemas.openxmlformats.org/officeDocument/2006/relationships/hyperlink" Target="https://upload.wikimedia.org/wikipedia/commons/5/5e/Butter_and_Oil_-_NCI_Visuals_Online.jpg" TargetMode="External"/><Relationship Id="rId5" Type="http://schemas.openxmlformats.org/officeDocument/2006/relationships/image" Target="../media/image81.jpeg"/><Relationship Id="rId4" Type="http://schemas.openxmlformats.org/officeDocument/2006/relationships/image" Target="../media/image80.jpeg"/></Relationships>
</file>

<file path=ppt/slides/_rels/slide10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3.xml"/><Relationship Id="rId1" Type="http://schemas.openxmlformats.org/officeDocument/2006/relationships/slideLayout" Target="../slideLayouts/slideLayout22.xml"/><Relationship Id="rId4" Type="http://schemas.openxmlformats.org/officeDocument/2006/relationships/image" Target="../media/image84.png"/></Relationships>
</file>

<file path=ppt/slides/_rels/slide10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4.xml"/><Relationship Id="rId1" Type="http://schemas.openxmlformats.org/officeDocument/2006/relationships/slideLayout" Target="../slideLayouts/slideLayout22.xml"/><Relationship Id="rId5" Type="http://schemas.openxmlformats.org/officeDocument/2006/relationships/image" Target="../media/image87.png"/><Relationship Id="rId4" Type="http://schemas.openxmlformats.org/officeDocument/2006/relationships/image" Target="../media/image86.jpg"/></Relationships>
</file>

<file path=ppt/slides/_rels/slide10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5.xml"/><Relationship Id="rId1" Type="http://schemas.openxmlformats.org/officeDocument/2006/relationships/slideLayout" Target="../slideLayouts/slideLayout22.xml"/></Relationships>
</file>

<file path=ppt/slides/_rels/slide1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6.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1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22.xml"/><Relationship Id="rId4" Type="http://schemas.openxmlformats.org/officeDocument/2006/relationships/image" Target="../media/image84.png"/></Relationships>
</file>

<file path=ppt/slides/_rels/slide111.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98.xml"/><Relationship Id="rId1" Type="http://schemas.openxmlformats.org/officeDocument/2006/relationships/slideLayout" Target="../slideLayouts/slideLayout22.xml"/><Relationship Id="rId6" Type="http://schemas.openxmlformats.org/officeDocument/2006/relationships/image" Target="../media/image91.tiff"/><Relationship Id="rId5" Type="http://schemas.openxmlformats.org/officeDocument/2006/relationships/image" Target="../media/image90.tiff"/><Relationship Id="rId4" Type="http://schemas.openxmlformats.org/officeDocument/2006/relationships/image" Target="../media/image89.png"/></Relationships>
</file>

<file path=ppt/slides/_rels/slide112.xml.rels><?xml version="1.0" encoding="UTF-8" standalone="yes"?>
<Relationships xmlns="http://schemas.openxmlformats.org/package/2006/relationships"><Relationship Id="rId8" Type="http://schemas.openxmlformats.org/officeDocument/2006/relationships/image" Target="../media/image96.tiff"/><Relationship Id="rId3" Type="http://schemas.openxmlformats.org/officeDocument/2006/relationships/image" Target="../media/image88.png"/><Relationship Id="rId7" Type="http://schemas.openxmlformats.org/officeDocument/2006/relationships/image" Target="../media/image95.tiff"/><Relationship Id="rId2" Type="http://schemas.openxmlformats.org/officeDocument/2006/relationships/notesSlide" Target="../notesSlides/notesSlide99.xml"/><Relationship Id="rId1" Type="http://schemas.openxmlformats.org/officeDocument/2006/relationships/slideLayout" Target="../slideLayouts/slideLayout22.xml"/><Relationship Id="rId6" Type="http://schemas.openxmlformats.org/officeDocument/2006/relationships/image" Target="../media/image94.tiff"/><Relationship Id="rId5" Type="http://schemas.openxmlformats.org/officeDocument/2006/relationships/image" Target="../media/image93.tiff"/><Relationship Id="rId4" Type="http://schemas.openxmlformats.org/officeDocument/2006/relationships/image" Target="../media/image89.png"/><Relationship Id="rId9" Type="http://schemas.openxmlformats.org/officeDocument/2006/relationships/image" Target="../media/image97.tiff"/></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3.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4.xml"/><Relationship Id="rId1" Type="http://schemas.openxmlformats.org/officeDocument/2006/relationships/slideLayout" Target="../slideLayouts/slideLayout22.xml"/></Relationships>
</file>

<file path=ppt/slides/_rels/slide11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5.xml"/><Relationship Id="rId1" Type="http://schemas.openxmlformats.org/officeDocument/2006/relationships/slideLayout" Target="../slideLayouts/slideLayout22.xml"/><Relationship Id="rId4" Type="http://schemas.openxmlformats.org/officeDocument/2006/relationships/image" Target="../media/image87.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6.xml"/><Relationship Id="rId1" Type="http://schemas.openxmlformats.org/officeDocument/2006/relationships/slideLayout" Target="../slideLayouts/slideLayout22.xml"/></Relationships>
</file>

<file path=ppt/slides/_rels/slide1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7.xml"/><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8.xml"/><Relationship Id="rId1" Type="http://schemas.openxmlformats.org/officeDocument/2006/relationships/slideLayout" Target="../slideLayouts/slideLayout22.xml"/></Relationships>
</file>

<file path=ppt/slides/_rels/slide1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9.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0.xml"/><Relationship Id="rId1" Type="http://schemas.openxmlformats.org/officeDocument/2006/relationships/slideLayout" Target="../slideLayouts/slideLayout2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4.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jp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5.xml"/><Relationship Id="rId1" Type="http://schemas.openxmlformats.org/officeDocument/2006/relationships/slideLayout" Target="../slideLayouts/slideLayout22.xml"/></Relationships>
</file>

<file path=ppt/slides/_rels/slide13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6.xml"/><Relationship Id="rId1" Type="http://schemas.openxmlformats.org/officeDocument/2006/relationships/slideLayout" Target="../slideLayouts/slideLayout22.xml"/><Relationship Id="rId4" Type="http://schemas.openxmlformats.org/officeDocument/2006/relationships/image" Target="../media/image87.png"/></Relationships>
</file>

<file path=ppt/slides/_rels/slide1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7.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3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8.xml"/><Relationship Id="rId1" Type="http://schemas.openxmlformats.org/officeDocument/2006/relationships/slideLayout" Target="../slideLayouts/slideLayout22.xml"/></Relationships>
</file>

<file path=ppt/slides/_rels/slide13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9.xml"/><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0.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3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21.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15.png"/></Relationships>
</file>

<file path=ppt/slides/_rels/slide13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22.xml"/><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27.jpeg"/><Relationship Id="rId5" Type="http://schemas.openxmlformats.org/officeDocument/2006/relationships/image" Target="../media/image22.png"/><Relationship Id="rId4" Type="http://schemas.openxmlformats.org/officeDocument/2006/relationships/image" Target="../media/image25.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5.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42.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26.xml"/><Relationship Id="rId1" Type="http://schemas.openxmlformats.org/officeDocument/2006/relationships/slideLayout" Target="../slideLayouts/slideLayout2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hyperlink" Target="http://www.calorieking.com/"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hyperlink" Target="http://www.calorieking.com/" TargetMode="External"/><Relationship Id="rId2" Type="http://schemas.openxmlformats.org/officeDocument/2006/relationships/notesSlide" Target="../notesSlides/notesSlide33.xml"/><Relationship Id="rId1" Type="http://schemas.openxmlformats.org/officeDocument/2006/relationships/slideLayout" Target="../slideLayouts/slideLayout2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42.jp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15.png"/></Relationships>
</file>

<file path=ppt/slides/_rels/slide42.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22.xml"/><Relationship Id="rId6" Type="http://schemas.openxmlformats.org/officeDocument/2006/relationships/image" Target="../media/image42.jp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47.png"/><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53.jpg"/></Relationships>
</file>

<file path=ppt/slides/_rels/slide54.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22.xml"/><Relationship Id="rId6" Type="http://schemas.openxmlformats.org/officeDocument/2006/relationships/image" Target="../media/image57.png"/><Relationship Id="rId5" Type="http://schemas.openxmlformats.org/officeDocument/2006/relationships/image" Target="../media/image56.jp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22.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22.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2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6.png"/><Relationship Id="rId2" Type="http://schemas.openxmlformats.org/officeDocument/2006/relationships/notesSlide" Target="../notesSlides/notesSlide51.xm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48.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3.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7.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7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2.xml"/><Relationship Id="rId4" Type="http://schemas.openxmlformats.org/officeDocument/2006/relationships/image" Target="../media/image70.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3" Type="http://schemas.openxmlformats.org/officeDocument/2006/relationships/hyperlink" Target="https://www.youtube.com/watch?v=mHvCQSGanJg&amp;t=42s" TargetMode="External"/><Relationship Id="rId2" Type="http://schemas.openxmlformats.org/officeDocument/2006/relationships/notesSlide" Target="../notesSlides/notesSlide76.xml"/><Relationship Id="rId1" Type="http://schemas.openxmlformats.org/officeDocument/2006/relationships/slideLayout" Target="../slideLayouts/slideLayout22.xml"/><Relationship Id="rId4" Type="http://schemas.openxmlformats.org/officeDocument/2006/relationships/image" Target="../media/image71.jpg"/></Relationships>
</file>

<file path=ppt/slides/_rels/slide8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7.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89.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notesSlide" Target="../notesSlides/notesSlide78.xml"/><Relationship Id="rId1" Type="http://schemas.openxmlformats.org/officeDocument/2006/relationships/slideLayout" Target="../slideLayouts/slideLayout2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9.xml"/><Relationship Id="rId1" Type="http://schemas.openxmlformats.org/officeDocument/2006/relationships/slideLayout" Target="../slideLayouts/slideLayout22.xml"/><Relationship Id="rId5" Type="http://schemas.openxmlformats.org/officeDocument/2006/relationships/image" Target="../media/image79.png"/><Relationship Id="rId4" Type="http://schemas.openxmlformats.org/officeDocument/2006/relationships/image" Target="../media/image78.png"/></Relationships>
</file>

<file path=ppt/slides/_rels/slide9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3.jpeg"/><Relationship Id="rId7" Type="http://schemas.openxmlformats.org/officeDocument/2006/relationships/image" Target="../media/image78.png"/><Relationship Id="rId2" Type="http://schemas.openxmlformats.org/officeDocument/2006/relationships/notesSlide" Target="../notesSlides/notesSlide80.xml"/><Relationship Id="rId1" Type="http://schemas.openxmlformats.org/officeDocument/2006/relationships/slideLayout" Target="../slideLayouts/slideLayout22.xml"/><Relationship Id="rId6" Type="http://schemas.openxmlformats.org/officeDocument/2006/relationships/image" Target="../media/image49.png"/><Relationship Id="rId5" Type="http://schemas.openxmlformats.org/officeDocument/2006/relationships/image" Target="../media/image77.png"/><Relationship Id="rId4" Type="http://schemas.openxmlformats.org/officeDocument/2006/relationships/image" Target="../media/image76.png"/></Relationships>
</file>

<file path=ppt/slides/_rels/slide9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2.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3.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6.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7.xml"/><Relationship Id="rId1" Type="http://schemas.openxmlformats.org/officeDocument/2006/relationships/slideLayout" Target="../slideLayouts/slideLayout2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999212" y="-197818"/>
            <a:ext cx="5172113" cy="5095912"/>
          </a:xfrm>
          <a:prstGeom prst="rect">
            <a:avLst/>
          </a:prstGeom>
        </p:spPr>
      </p:pic>
      <p:sp>
        <p:nvSpPr>
          <p:cNvPr id="3" name="TextBox 2"/>
          <p:cNvSpPr txBox="1"/>
          <p:nvPr/>
        </p:nvSpPr>
        <p:spPr>
          <a:xfrm>
            <a:off x="0" y="5070650"/>
            <a:ext cx="9143999" cy="903132"/>
          </a:xfrm>
          <a:prstGeom prst="rect">
            <a:avLst/>
          </a:prstGeom>
          <a:solidFill>
            <a:srgbClr val="CC00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Chemical Reactions</a:t>
            </a:r>
          </a:p>
          <a:p>
            <a:pPr algn="ctr" defTabSz="410751" hangingPunct="0"/>
            <a:r>
              <a:rPr lang="en-US" dirty="0">
                <a:latin typeface="Arial" panose="020B0604020202020204" pitchFamily="34" charset="0"/>
                <a:cs typeface="Arial" panose="020B0604020202020204" pitchFamily="34" charset="0"/>
              </a:rPr>
              <a:t>Why do we need to eat? How do we get matter and energy from food?</a:t>
            </a:r>
            <a:endParaRPr lang="en-US" sz="3600" dirty="0">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5201596" y="4609284"/>
            <a:ext cx="764865" cy="400110"/>
          </a:xfrm>
          <a:prstGeom prst="rect">
            <a:avLst/>
          </a:prstGeom>
          <a:noFill/>
        </p:spPr>
        <p:txBody>
          <a:bodyPr wrap="square" rtlCol="0">
            <a:spAutoFit/>
          </a:bodyPr>
          <a:lstStyle/>
          <a:p>
            <a:r>
              <a:rPr lang="en-US" sz="2000" dirty="0">
                <a:solidFill>
                  <a:srgbClr val="CC0033"/>
                </a:solidFill>
                <a:latin typeface="Arial" panose="020B0604020202020204" pitchFamily="34" charset="0"/>
                <a:cs typeface="Arial" panose="020B0604020202020204" pitchFamily="34" charset="0"/>
              </a:rPr>
              <a:t>CRx</a:t>
            </a:r>
            <a:endParaRPr lang="en-US" sz="2000" baseline="-25000" dirty="0">
              <a:solidFill>
                <a:srgbClr val="CC0033"/>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B6BD26D-1693-4E07-8EA0-B2504A628782}"/>
              </a:ext>
            </a:extLst>
          </p:cNvPr>
          <p:cNvSpPr txBox="1"/>
          <p:nvPr/>
        </p:nvSpPr>
        <p:spPr>
          <a:xfrm>
            <a:off x="7445644" y="6396335"/>
            <a:ext cx="1698356" cy="461665"/>
          </a:xfrm>
          <a:prstGeom prst="rect">
            <a:avLst/>
          </a:prstGeom>
          <a:solidFill>
            <a:schemeClr val="bg1"/>
          </a:solidFill>
        </p:spPr>
        <p:txBody>
          <a:bodyPr wrap="square" rtlCol="0">
            <a:spAutoFit/>
          </a:bodyPr>
          <a:lstStyle/>
          <a:p>
            <a:endParaRPr lang="en-US" sz="1200" i="1" dirty="0"/>
          </a:p>
          <a:p>
            <a:r>
              <a:rPr lang="en-US" sz="1200" i="1" dirty="0">
                <a:solidFill>
                  <a:schemeClr val="bg1">
                    <a:lumMod val="75000"/>
                  </a:schemeClr>
                </a:solidFill>
              </a:rPr>
              <a:t>CRx version Aug 2021 </a:t>
            </a:r>
          </a:p>
        </p:txBody>
      </p:sp>
    </p:spTree>
    <p:extLst>
      <p:ext uri="{BB962C8B-B14F-4D97-AF65-F5344CB8AC3E}">
        <p14:creationId xmlns:p14="http://schemas.microsoft.com/office/powerpoint/2010/main" val="1378961527"/>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01 Overview</a:t>
            </a:r>
            <a:endParaRPr sz="2800" dirty="0"/>
          </a:p>
        </p:txBody>
      </p:sp>
      <p:sp>
        <p:nvSpPr>
          <p:cNvPr id="3" name="Text Placeholder 2">
            <a:extLst>
              <a:ext uri="{FF2B5EF4-FFF2-40B4-BE49-F238E27FC236}">
                <a16:creationId xmlns:a16="http://schemas.microsoft.com/office/drawing/2014/main" id="{1E9D5F85-3683-4E08-ABEC-4AB7F575DBCE}"/>
              </a:ext>
            </a:extLst>
          </p:cNvPr>
          <p:cNvSpPr>
            <a:spLocks noGrp="1"/>
          </p:cNvSpPr>
          <p:nvPr>
            <p:ph type="body" sz="quarter" idx="10"/>
          </p:nvPr>
        </p:nvSpPr>
        <p:spPr/>
        <p:txBody>
          <a:bodyPr/>
          <a:lstStyle/>
          <a:p>
            <a:pPr>
              <a:lnSpc>
                <a:spcPts val="1800"/>
              </a:lnSpc>
              <a:spcAft>
                <a:spcPts val="600"/>
              </a:spcAft>
            </a:pPr>
            <a:r>
              <a:rPr lang="en-US" sz="1400" b="1" dirty="0">
                <a:cs typeface="Arial" panose="020B0604020202020204" pitchFamily="34" charset="0"/>
              </a:rPr>
              <a:t>Q </a:t>
            </a:r>
            <a:r>
              <a:rPr lang="en-US" sz="1400" b="1" dirty="0">
                <a:cs typeface="Arial" panose="020B0604020202020204" pitchFamily="34" charset="0"/>
                <a:sym typeface="Wingdings" panose="05000000000000000000" pitchFamily="2" charset="2"/>
              </a:rPr>
              <a:t> </a:t>
            </a:r>
            <a:r>
              <a:rPr lang="en-US" sz="1400" b="1" dirty="0">
                <a:cs typeface="Arial" panose="020B0604020202020204" pitchFamily="34" charset="0"/>
              </a:rPr>
              <a:t>M</a:t>
            </a:r>
            <a:endParaRPr lang="en-US" b="1" dirty="0">
              <a:cs typeface="Arial" panose="020B0604020202020204" pitchFamily="34" charset="0"/>
            </a:endParaRPr>
          </a:p>
          <a:p>
            <a:pPr>
              <a:lnSpc>
                <a:spcPts val="1800"/>
              </a:lnSpc>
            </a:pPr>
            <a:r>
              <a:rPr lang="en-US" b="1" dirty="0"/>
              <a:t>Following the exploration of continent formation in the last unit, we turn back to biology by wondering a little about the challenges life faced in the shallow oceans and as it began to crawl onto land. </a:t>
            </a:r>
            <a:r>
              <a:rPr lang="en-US" b="1" dirty="0">
                <a:cs typeface="Arial" panose="020B0604020202020204" pitchFamily="34" charset="0"/>
              </a:rPr>
              <a:t>We broaden the conversation to consider, “What do organisms need to take in to survive? What do they use it for and what is given off?” Students work to generate a representation of inputs-outputs-uses. </a:t>
            </a:r>
            <a:endParaRPr lang="en-US" b="1" dirty="0"/>
          </a:p>
          <a:p>
            <a:endParaRPr lang="en-US" sz="1400" dirty="0"/>
          </a:p>
          <a:p>
            <a:endParaRPr lang="en-US" dirty="0"/>
          </a:p>
        </p:txBody>
      </p:sp>
      <p:sp>
        <p:nvSpPr>
          <p:cNvPr id="5" name="Text Placeholder 4">
            <a:extLst>
              <a:ext uri="{FF2B5EF4-FFF2-40B4-BE49-F238E27FC236}">
                <a16:creationId xmlns:a16="http://schemas.microsoft.com/office/drawing/2014/main" id="{E0968FEF-75AF-42C8-B1A5-9C3E31990B33}"/>
              </a:ext>
            </a:extLst>
          </p:cNvPr>
          <p:cNvSpPr>
            <a:spLocks noGrp="1"/>
          </p:cNvSpPr>
          <p:nvPr>
            <p:ph type="body" sz="quarter" idx="12"/>
          </p:nvPr>
        </p:nvSpPr>
        <p:spPr/>
        <p:txBody>
          <a:bodyPr/>
          <a:lstStyle/>
          <a:p>
            <a:pPr>
              <a:spcAft>
                <a:spcPts val="400"/>
              </a:spcAft>
            </a:pPr>
            <a:r>
              <a:rPr lang="en-US" sz="1400" u="sng" dirty="0">
                <a:cs typeface="Arial" panose="020B0604020202020204" pitchFamily="34" charset="0"/>
              </a:rPr>
              <a:t>Resources you will need:</a:t>
            </a:r>
          </a:p>
          <a:p>
            <a:r>
              <a:rPr lang="en-US" sz="1400" dirty="0" err="1">
                <a:cs typeface="Arial" panose="020B0604020202020204" pitchFamily="34" charset="0"/>
              </a:rPr>
              <a:t>CRx</a:t>
            </a:r>
            <a:r>
              <a:rPr lang="en-US" sz="1400" dirty="0">
                <a:cs typeface="Arial" panose="020B0604020202020204" pitchFamily="34" charset="0"/>
              </a:rPr>
              <a:t> Doodle Sheet_vLEJan2022</a:t>
            </a:r>
          </a:p>
          <a:p>
            <a:r>
              <a:rPr lang="en-US" dirty="0" err="1">
                <a:cs typeface="Arial" panose="020B0604020202020204" pitchFamily="34" charset="0"/>
              </a:rPr>
              <a:t>CRx</a:t>
            </a:r>
            <a:r>
              <a:rPr lang="en-US" dirty="0">
                <a:cs typeface="Arial" panose="020B0604020202020204" pitchFamily="34" charset="0"/>
              </a:rPr>
              <a:t> 01 Jigsaw for Organismal Needs Posters_vLEJan2022</a:t>
            </a:r>
            <a:endParaRPr lang="en-US" sz="1400" dirty="0">
              <a:cs typeface="Arial" panose="020B0604020202020204" pitchFamily="34" charset="0"/>
            </a:endParaRPr>
          </a:p>
          <a:p>
            <a:r>
              <a:rPr lang="en-US" dirty="0">
                <a:cs typeface="Arial" panose="020B0604020202020204" pitchFamily="34" charset="0"/>
              </a:rPr>
              <a:t>Poster paper for student groups </a:t>
            </a:r>
          </a:p>
          <a:p>
            <a:r>
              <a:rPr lang="en-US" dirty="0">
                <a:cs typeface="Arial" panose="020B0604020202020204" pitchFamily="34" charset="0"/>
              </a:rPr>
              <a:t>(Whiteboards not preferred in this case.)</a:t>
            </a:r>
            <a:endParaRPr lang="en-US" sz="1400" dirty="0">
              <a:cs typeface="Arial" panose="020B0604020202020204" pitchFamily="34" charset="0"/>
            </a:endParaRPr>
          </a:p>
          <a:p>
            <a:endParaRPr lang="en-US" dirty="0">
              <a:cs typeface="Arial" panose="020B0604020202020204" pitchFamily="34" charset="0"/>
            </a:endParaRPr>
          </a:p>
          <a:p>
            <a:pPr>
              <a:spcAft>
                <a:spcPts val="400"/>
              </a:spcAft>
            </a:pPr>
            <a:r>
              <a:rPr lang="en-US" sz="1400" u="sng" dirty="0">
                <a:cs typeface="Arial" panose="020B0604020202020204" pitchFamily="34" charset="0"/>
              </a:rPr>
              <a:t>MBER Essentials:</a:t>
            </a:r>
            <a:endParaRPr lang="en-US" sz="1400" dirty="0">
              <a:cs typeface="Arial" panose="020B0604020202020204" pitchFamily="34" charset="0"/>
            </a:endParaRPr>
          </a:p>
          <a:p>
            <a:r>
              <a:rPr lang="en-US" sz="1400" dirty="0">
                <a:cs typeface="Arial" panose="020B0604020202020204" pitchFamily="34" charset="0"/>
              </a:rPr>
              <a:t>Norms of Conversation</a:t>
            </a:r>
            <a:endParaRPr lang="en-US" dirty="0"/>
          </a:p>
        </p:txBody>
      </p:sp>
      <p:sp>
        <p:nvSpPr>
          <p:cNvPr id="4" name="Text Placeholder 3">
            <a:extLst>
              <a:ext uri="{FF2B5EF4-FFF2-40B4-BE49-F238E27FC236}">
                <a16:creationId xmlns:a16="http://schemas.microsoft.com/office/drawing/2014/main" id="{326F2EA8-41D9-4427-937B-34CCF24C4C11}"/>
              </a:ext>
            </a:extLst>
          </p:cNvPr>
          <p:cNvSpPr>
            <a:spLocks noGrp="1"/>
          </p:cNvSpPr>
          <p:nvPr>
            <p:ph type="body" sz="quarter" idx="11"/>
          </p:nvPr>
        </p:nvSpPr>
        <p:spPr/>
        <p:txBody>
          <a:bodyPr/>
          <a:lstStyle/>
          <a:p>
            <a:r>
              <a:rPr lang="en-US" dirty="0"/>
              <a:t>55 Minutes</a:t>
            </a:r>
          </a:p>
        </p:txBody>
      </p:sp>
    </p:spTree>
    <p:extLst>
      <p:ext uri="{BB962C8B-B14F-4D97-AF65-F5344CB8AC3E}">
        <p14:creationId xmlns:p14="http://schemas.microsoft.com/office/powerpoint/2010/main" val="1929510117"/>
      </p:ext>
    </p:extLst>
  </p:cSld>
  <p:clrMapOvr>
    <a:masterClrMapping/>
  </p:clrMapOvr>
  <p:transition spd="slow"/>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760724" y="1406717"/>
            <a:ext cx="7101840" cy="240328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ts val="0"/>
              </a:spcBef>
              <a:buFont typeface="Arial"/>
              <a:buNone/>
            </a:pPr>
            <a:r>
              <a:rPr lang="en-US" dirty="0">
                <a:latin typeface="Arial" panose="020B0604020202020204" pitchFamily="34" charset="0"/>
                <a:cs typeface="Arial" panose="020B0604020202020204" pitchFamily="34" charset="0"/>
              </a:rPr>
              <a:t>Let’s share out ideas.</a:t>
            </a:r>
          </a:p>
          <a:p>
            <a:pPr marL="0" indent="0">
              <a:lnSpc>
                <a:spcPct val="110000"/>
              </a:lnSpc>
              <a:spcBef>
                <a:spcPts val="0"/>
              </a:spcBef>
              <a:buFont typeface="Arial"/>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buFont typeface="Arial"/>
              <a:buNone/>
            </a:pPr>
            <a:r>
              <a:rPr lang="en-US" dirty="0">
                <a:latin typeface="Arial" panose="020B0604020202020204" pitchFamily="34" charset="0"/>
                <a:cs typeface="Arial" panose="020B0604020202020204" pitchFamily="34" charset="0"/>
              </a:rPr>
              <a:t>Why do we take in so much more matter than our bodies need for maintenance and growth purposes? </a:t>
            </a:r>
          </a:p>
          <a:p>
            <a:pPr lvl="1"/>
            <a:endParaRPr lang="en-US" sz="3200" dirty="0">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1717633" y="4463284"/>
            <a:ext cx="7229598" cy="12192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latin typeface="Arial" panose="020B0604020202020204" pitchFamily="34" charset="0"/>
                <a:cs typeface="Arial" panose="020B0604020202020204" pitchFamily="34" charset="0"/>
              </a:rPr>
              <a:t>Let’s pause to make sure we have this model idea in our </a:t>
            </a:r>
            <a:r>
              <a:rPr lang="en-US" sz="2800" b="1" dirty="0">
                <a:latin typeface="Arial" panose="020B0604020202020204" pitchFamily="34" charset="0"/>
                <a:cs typeface="Arial" panose="020B0604020202020204" pitchFamily="34" charset="0"/>
              </a:rPr>
              <a:t>Doodle Box O</a:t>
            </a:r>
            <a:r>
              <a:rPr lang="en-US" sz="2800" dirty="0">
                <a:latin typeface="Arial" panose="020B0604020202020204" pitchFamily="34" charset="0"/>
                <a:cs typeface="Arial" panose="020B0604020202020204" pitchFamily="34" charset="0"/>
              </a:rPr>
              <a:t>.</a:t>
            </a:r>
          </a:p>
        </p:txBody>
      </p:sp>
      <p:sp>
        <p:nvSpPr>
          <p:cNvPr id="7" name="Title 3">
            <a:extLst>
              <a:ext uri="{FF2B5EF4-FFF2-40B4-BE49-F238E27FC236}">
                <a16:creationId xmlns:a16="http://schemas.microsoft.com/office/drawing/2014/main" id="{5A2276B8-1CB7-4DC6-B56F-BCD9BA4CC188}"/>
              </a:ext>
            </a:extLst>
          </p:cNvPr>
          <p:cNvSpPr txBox="1">
            <a:spLocks/>
          </p:cNvSpPr>
          <p:nvPr/>
        </p:nvSpPr>
        <p:spPr>
          <a:xfrm>
            <a:off x="323792" y="306387"/>
            <a:ext cx="8229600" cy="74295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Why do we transform stuff?</a:t>
            </a:r>
          </a:p>
        </p:txBody>
      </p:sp>
      <p:pic>
        <p:nvPicPr>
          <p:cNvPr id="12" name="Picture 11">
            <a:extLst>
              <a:ext uri="{FF2B5EF4-FFF2-40B4-BE49-F238E27FC236}">
                <a16:creationId xmlns:a16="http://schemas.microsoft.com/office/drawing/2014/main" id="{893A0D83-BE12-40BB-B48B-6D6DB3E35C0F}"/>
              </a:ext>
            </a:extLst>
          </p:cNvPr>
          <p:cNvPicPr>
            <a:picLocks noChangeAspect="1"/>
          </p:cNvPicPr>
          <p:nvPr/>
        </p:nvPicPr>
        <p:blipFill rotWithShape="1">
          <a:blip r:embed="rId3"/>
          <a:srcRect t="11876" r="21921"/>
          <a:stretch/>
        </p:blipFill>
        <p:spPr>
          <a:xfrm>
            <a:off x="665010" y="4463284"/>
            <a:ext cx="1052623" cy="891043"/>
          </a:xfrm>
          <a:prstGeom prst="rect">
            <a:avLst/>
          </a:prstGeom>
        </p:spPr>
      </p:pic>
      <p:pic>
        <p:nvPicPr>
          <p:cNvPr id="13" name="Picture 12">
            <a:extLst>
              <a:ext uri="{FF2B5EF4-FFF2-40B4-BE49-F238E27FC236}">
                <a16:creationId xmlns:a16="http://schemas.microsoft.com/office/drawing/2014/main" id="{C5AF9818-EE07-40C3-A32C-4E2AC41ED7D4}"/>
              </a:ext>
            </a:extLst>
          </p:cNvPr>
          <p:cNvPicPr>
            <a:picLocks noChangeAspect="1"/>
          </p:cNvPicPr>
          <p:nvPr/>
        </p:nvPicPr>
        <p:blipFill rotWithShape="1">
          <a:blip r:embed="rId4"/>
          <a:srcRect t="19937" r="37959" b="20001"/>
          <a:stretch/>
        </p:blipFill>
        <p:spPr>
          <a:xfrm>
            <a:off x="490432" y="1257099"/>
            <a:ext cx="1227201" cy="891044"/>
          </a:xfrm>
          <a:prstGeom prst="rect">
            <a:avLst/>
          </a:prstGeom>
        </p:spPr>
      </p:pic>
    </p:spTree>
    <p:extLst>
      <p:ext uri="{BB962C8B-B14F-4D97-AF65-F5344CB8AC3E}">
        <p14:creationId xmlns:p14="http://schemas.microsoft.com/office/powerpoint/2010/main" val="12549862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333375"/>
            <a:ext cx="8229600" cy="742950"/>
          </a:xfrm>
        </p:spPr>
        <p:txBody>
          <a:bodyPr/>
          <a:lstStyle/>
          <a:p>
            <a:r>
              <a:rPr lang="en-US" sz="3200" dirty="0">
                <a:latin typeface="Arial" panose="020B0604020202020204" pitchFamily="34" charset="0"/>
                <a:cs typeface="Arial" panose="020B0604020202020204" pitchFamily="34" charset="0"/>
              </a:rPr>
              <a:t>Since it’s all about energy…</a:t>
            </a:r>
          </a:p>
        </p:txBody>
      </p:sp>
      <p:sp>
        <p:nvSpPr>
          <p:cNvPr id="3" name="Content Placeholder 2"/>
          <p:cNvSpPr>
            <a:spLocks noGrp="1"/>
          </p:cNvSpPr>
          <p:nvPr>
            <p:ph idx="4294967295"/>
          </p:nvPr>
        </p:nvSpPr>
        <p:spPr>
          <a:xfrm>
            <a:off x="228600" y="1389929"/>
            <a:ext cx="8686800" cy="4913889"/>
          </a:xfrm>
        </p:spPr>
        <p:txBody>
          <a:bodyPr>
            <a:normAutofit/>
          </a:bodyPr>
          <a:lstStyle/>
          <a:p>
            <a:pPr marL="0" indent="0">
              <a:spcBef>
                <a:spcPts val="0"/>
              </a:spcBef>
              <a:buNone/>
            </a:pPr>
            <a:r>
              <a:rPr lang="en-US" sz="2800" dirty="0">
                <a:cs typeface="Arial" panose="020B0604020202020204" pitchFamily="34" charset="0"/>
              </a:rPr>
              <a:t>What do we already know about energy and our inputs?</a:t>
            </a:r>
          </a:p>
          <a:p>
            <a:pPr marL="0" indent="0">
              <a:spcBef>
                <a:spcPts val="0"/>
              </a:spcBef>
              <a:buNone/>
            </a:pPr>
            <a:endParaRPr lang="en-US" sz="2000" dirty="0">
              <a:cs typeface="Arial" panose="020B0604020202020204" pitchFamily="34" charset="0"/>
            </a:endParaRPr>
          </a:p>
          <a:p>
            <a:pPr>
              <a:spcBef>
                <a:spcPts val="0"/>
              </a:spcBef>
            </a:pPr>
            <a:r>
              <a:rPr lang="en-US" sz="2800" dirty="0">
                <a:cs typeface="Arial" panose="020B0604020202020204" pitchFamily="34" charset="0"/>
              </a:rPr>
              <a:t>Remember…</a:t>
            </a:r>
          </a:p>
          <a:p>
            <a:pPr>
              <a:spcBef>
                <a:spcPts val="0"/>
              </a:spcBef>
            </a:pPr>
            <a:endParaRPr lang="en-US" sz="2400" dirty="0">
              <a:cs typeface="Arial" panose="020B0604020202020204" pitchFamily="34" charset="0"/>
            </a:endParaRPr>
          </a:p>
          <a:p>
            <a:pPr lvl="1">
              <a:spcBef>
                <a:spcPts val="0"/>
              </a:spcBef>
            </a:pPr>
            <a:r>
              <a:rPr lang="en-US" sz="2600" dirty="0">
                <a:solidFill>
                  <a:schemeClr val="tx1"/>
                </a:solidFill>
                <a:cs typeface="Arial" panose="020B0604020202020204" pitchFamily="34" charset="0"/>
              </a:rPr>
              <a:t>We take in food that has calories. </a:t>
            </a:r>
          </a:p>
          <a:p>
            <a:pPr lvl="1">
              <a:spcBef>
                <a:spcPts val="0"/>
              </a:spcBef>
            </a:pPr>
            <a:r>
              <a:rPr lang="en-US" sz="2600" dirty="0">
                <a:solidFill>
                  <a:schemeClr val="tx1"/>
                </a:solidFill>
                <a:cs typeface="Arial" panose="020B0604020202020204" pitchFamily="34" charset="0"/>
              </a:rPr>
              <a:t>And we know calories are a measure of energy.</a:t>
            </a:r>
          </a:p>
          <a:p>
            <a:pPr marL="0" indent="0">
              <a:spcBef>
                <a:spcPts val="0"/>
              </a:spcBef>
              <a:buNone/>
            </a:pPr>
            <a:r>
              <a:rPr lang="en-US" dirty="0"/>
              <a:t> </a:t>
            </a:r>
          </a:p>
          <a:p>
            <a:pPr marL="0" indent="0">
              <a:spcBef>
                <a:spcPts val="0"/>
              </a:spcBef>
              <a:buNone/>
            </a:pPr>
            <a:endParaRPr lang="en-US" sz="2800" dirty="0"/>
          </a:p>
          <a:p>
            <a:pPr marL="0" indent="0">
              <a:spcBef>
                <a:spcPts val="0"/>
              </a:spcBef>
              <a:buNone/>
            </a:pPr>
            <a:r>
              <a:rPr lang="en-US" sz="2800" dirty="0"/>
              <a:t>Let’s see if we can now figure out the energy in food.</a:t>
            </a:r>
          </a:p>
        </p:txBody>
      </p:sp>
    </p:spTree>
    <p:extLst>
      <p:ext uri="{BB962C8B-B14F-4D97-AF65-F5344CB8AC3E}">
        <p14:creationId xmlns:p14="http://schemas.microsoft.com/office/powerpoint/2010/main" val="23306642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07 Summary</a:t>
            </a:r>
            <a:endParaRPr sz="2800" dirty="0"/>
          </a:p>
        </p:txBody>
      </p:sp>
      <p:sp>
        <p:nvSpPr>
          <p:cNvPr id="2" name="Text Placeholder 1">
            <a:extLst>
              <a:ext uri="{FF2B5EF4-FFF2-40B4-BE49-F238E27FC236}">
                <a16:creationId xmlns:a16="http://schemas.microsoft.com/office/drawing/2014/main" id="{7E91C724-B79A-4846-90D6-135FEA83D6CC}"/>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We’ve recognized that matter transformation must have something to do with energy.</a:t>
            </a:r>
          </a:p>
          <a:p>
            <a:endParaRPr lang="en-US" dirty="0"/>
          </a:p>
        </p:txBody>
      </p:sp>
      <p:sp>
        <p:nvSpPr>
          <p:cNvPr id="3" name="Text Placeholder 2">
            <a:extLst>
              <a:ext uri="{FF2B5EF4-FFF2-40B4-BE49-F238E27FC236}">
                <a16:creationId xmlns:a16="http://schemas.microsoft.com/office/drawing/2014/main" id="{01AE567B-CC60-4A49-B3C4-329A042F8F2D}"/>
              </a:ext>
            </a:extLst>
          </p:cNvPr>
          <p:cNvSpPr>
            <a:spLocks noGrp="1"/>
          </p:cNvSpPr>
          <p:nvPr>
            <p:ph type="body" sz="quarter" idx="11"/>
          </p:nvPr>
        </p:nvSpPr>
        <p:spPr/>
        <p:txBody>
          <a:bodyPr/>
          <a:lstStyle/>
          <a:p>
            <a:pPr marL="0" indent="0">
              <a:buNone/>
            </a:pPr>
            <a:r>
              <a:rPr lang="en-US" sz="1400" u="sng" dirty="0"/>
              <a:t>LS07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dirty="0">
              <a:solidFill>
                <a:srgbClr val="583F34"/>
              </a:solidFill>
            </a:endParaRPr>
          </a:p>
        </p:txBody>
      </p:sp>
    </p:spTree>
    <p:extLst>
      <p:ext uri="{BB962C8B-B14F-4D97-AF65-F5344CB8AC3E}">
        <p14:creationId xmlns:p14="http://schemas.microsoft.com/office/powerpoint/2010/main" val="1349923119"/>
      </p:ext>
    </p:extLst>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08 Overview</a:t>
            </a:r>
            <a:endParaRPr sz="2800" dirty="0"/>
          </a:p>
        </p:txBody>
      </p:sp>
      <p:sp>
        <p:nvSpPr>
          <p:cNvPr id="3" name="Text Placeholder 2">
            <a:extLst>
              <a:ext uri="{FF2B5EF4-FFF2-40B4-BE49-F238E27FC236}">
                <a16:creationId xmlns:a16="http://schemas.microsoft.com/office/drawing/2014/main" id="{6CA85334-480E-4EAF-8256-4D9C249D8F18}"/>
              </a:ext>
            </a:extLst>
          </p:cNvPr>
          <p:cNvSpPr>
            <a:spLocks noGrp="1"/>
          </p:cNvSpPr>
          <p:nvPr>
            <p:ph type="body" sz="quarter" idx="10"/>
          </p:nvPr>
        </p:nvSpPr>
        <p:spPr/>
        <p:txBody>
          <a:bodyPr/>
          <a:lstStyle/>
          <a:p>
            <a:pPr>
              <a:lnSpc>
                <a:spcPts val="1800"/>
              </a:lnSpc>
              <a:spcAft>
                <a:spcPts val="600"/>
              </a:spcAft>
            </a:pPr>
            <a:r>
              <a:rPr lang="en-US" sz="1400" b="1" dirty="0"/>
              <a:t>Q </a:t>
            </a:r>
            <a:r>
              <a:rPr lang="en-US" sz="1400" b="1" dirty="0">
                <a:sym typeface="Wingdings" panose="05000000000000000000" pitchFamily="2" charset="2"/>
              </a:rPr>
              <a:t> P</a:t>
            </a:r>
            <a:endParaRPr lang="en-US" b="1" dirty="0">
              <a:sym typeface="Wingdings" panose="05000000000000000000" pitchFamily="2" charset="2"/>
            </a:endParaRPr>
          </a:p>
          <a:p>
            <a:pPr>
              <a:lnSpc>
                <a:spcPts val="1800"/>
              </a:lnSpc>
            </a:pPr>
            <a:r>
              <a:rPr lang="en-US" b="1" dirty="0"/>
              <a:t>We recognize that we still don’t know how we get the energy from matter transformations. Since calories are a measure of the energy in food and we burn calories, we explore what happens when we burn food. We recognize that there is an input-output transformation in burning a </a:t>
            </a:r>
            <a:r>
              <a:rPr lang="en-US" b="1" dirty="0" err="1"/>
              <a:t>Cheeto</a:t>
            </a:r>
            <a:r>
              <a:rPr lang="en-US" b="1" dirty="0"/>
              <a:t> or marshmallow, but the inputs and outputs are complex. If we want to track matter and energy in a chemical reaction, we need a simpler system.</a:t>
            </a:r>
          </a:p>
        </p:txBody>
      </p:sp>
      <p:sp>
        <p:nvSpPr>
          <p:cNvPr id="5" name="Text Placeholder 4">
            <a:extLst>
              <a:ext uri="{FF2B5EF4-FFF2-40B4-BE49-F238E27FC236}">
                <a16:creationId xmlns:a16="http://schemas.microsoft.com/office/drawing/2014/main" id="{AA45E61E-7ECE-42C7-8C11-54DD7887A401}"/>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a:t>
            </a:r>
          </a:p>
          <a:p>
            <a:endParaRPr lang="en-US"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804ECC13-BF44-43E3-829D-5E4A3B58C4AB}"/>
              </a:ext>
            </a:extLst>
          </p:cNvPr>
          <p:cNvSpPr>
            <a:spLocks noGrp="1"/>
          </p:cNvSpPr>
          <p:nvPr>
            <p:ph type="body" sz="quarter" idx="11"/>
          </p:nvPr>
        </p:nvSpPr>
        <p:spPr/>
        <p:txBody>
          <a:bodyPr/>
          <a:lstStyle/>
          <a:p>
            <a:r>
              <a:rPr lang="en-US" dirty="0"/>
              <a:t>20 – 55 minutes</a:t>
            </a: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endParaRPr lang="en-US" sz="1800" b="1" dirty="0">
              <a:solidFill>
                <a:srgbClr val="583F34"/>
              </a:solidFill>
            </a:endParaRPr>
          </a:p>
        </p:txBody>
      </p:sp>
    </p:spTree>
    <p:extLst>
      <p:ext uri="{BB962C8B-B14F-4D97-AF65-F5344CB8AC3E}">
        <p14:creationId xmlns:p14="http://schemas.microsoft.com/office/powerpoint/2010/main" val="1322558150"/>
      </p:ext>
    </p:extLst>
  </p:cSld>
  <p:clrMapOvr>
    <a:masterClrMapping/>
  </p:clrMapOvr>
  <p:transition spd="slow"/>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DD64-66E9-483C-A4BD-25CB5E354A14}"/>
              </a:ext>
            </a:extLst>
          </p:cNvPr>
          <p:cNvSpPr>
            <a:spLocks noGrp="1"/>
          </p:cNvSpPr>
          <p:nvPr>
            <p:ph type="title"/>
          </p:nvPr>
        </p:nvSpPr>
        <p:spPr/>
        <p:txBody>
          <a:bodyPr/>
          <a:lstStyle/>
          <a:p>
            <a:r>
              <a:rPr lang="en-US" dirty="0"/>
              <a:t>Learning Segment 08 Overview Continued</a:t>
            </a:r>
          </a:p>
        </p:txBody>
      </p:sp>
      <p:sp>
        <p:nvSpPr>
          <p:cNvPr id="3" name="Text Placeholder 2">
            <a:extLst>
              <a:ext uri="{FF2B5EF4-FFF2-40B4-BE49-F238E27FC236}">
                <a16:creationId xmlns:a16="http://schemas.microsoft.com/office/drawing/2014/main" id="{2BAF2561-F35D-4D9E-A35C-415C5E177F60}"/>
              </a:ext>
            </a:extLst>
          </p:cNvPr>
          <p:cNvSpPr>
            <a:spLocks noGrp="1"/>
          </p:cNvSpPr>
          <p:nvPr>
            <p:ph type="body" sz="quarter" idx="10"/>
          </p:nvPr>
        </p:nvSpPr>
        <p:spPr/>
        <p:txBody>
          <a:bodyPr/>
          <a:lstStyle/>
          <a:p>
            <a:pPr marL="0" indent="0">
              <a:buNone/>
            </a:pPr>
            <a:r>
              <a:rPr lang="en-US" sz="1400" dirty="0"/>
              <a:t>In transitioning to understanding how we get energy from rearranging our food, we recall that food has calories. We employ the analogy of “food as our fuel” to broach a conversation about how we know food has energy. Our cars burn fuel. And we often talk about “burning calories”. So, what happens when we burn food? We explore this question very directly by burning Cheetos and/or marshmallows in the classroom. (And if you allow the students to burn food, allow for a full class for this segment.)</a:t>
            </a:r>
          </a:p>
          <a:p>
            <a:pPr marL="0" indent="0">
              <a:buNone/>
            </a:pPr>
            <a:r>
              <a:rPr lang="en-US" sz="1400" dirty="0"/>
              <a:t>The most powerful approach here is to allow your students to participate in the burning in a supervised manner. If this is not possible, be sure to demonstrate the phenomenon in such a way that students can really observe the reaction and intellectually engage in wondering. The Doodle sheet asks students to record observations and to ask questions. Allow them time to explore. Draw out some of the ideas into the whole classroom. You may need to parking lot some questions like, “What’s the black stuff left over?” Be certain to record these questions and the students’ ideas while being careful to not go “down the rabbit hole” at this point. Again, we are primarily interested in recognizing that we need a better proxy for “burning food” that will allow us a cleaner look at the chemical reaction.</a:t>
            </a:r>
          </a:p>
          <a:p>
            <a:pPr marL="0" indent="0">
              <a:buNone/>
            </a:pPr>
            <a:r>
              <a:rPr lang="en-US" sz="1400" dirty="0"/>
              <a:t>Students will likely know some of the ingredients in Cheetos and marshmallows. We’ve included a couple of slides to convince them of the complexity of the inputs in this reaction. Are the outputs we observed from burning Cheetos and marshmallows simply rearranged forms of these inputs? It’s a little difficult to know. This motivates a shift in the conversation towards using a pure and simple source of C-H-O to examine the question about how we get energy by rearranging matter. We turn our attention to ethanol.</a:t>
            </a:r>
          </a:p>
          <a:p>
            <a:pPr marL="0" indent="0">
              <a:buNone/>
            </a:pPr>
            <a:r>
              <a:rPr lang="en-US" sz="1400" dirty="0"/>
              <a:t>Lastly, we leave it in your hands to figure out how to present a transition in scale here. When we are starting to think about the possibility of chemical reactions like burning in the human body, where are we thinking this is happening? We are now talking about rearrangement of molecules inside of cells. See presenter notes on the last student slide of this learning segment for more details. You may also choose to introduce vocabulary here: chemical reaction, reactants, products that we’ve placed in the next learning segment (Doodle V).</a:t>
            </a:r>
          </a:p>
          <a:p>
            <a:pPr marL="0" indent="0">
              <a:buNone/>
            </a:pPr>
            <a:r>
              <a:rPr lang="en-US" sz="1400" dirty="0"/>
              <a:t>	</a:t>
            </a:r>
            <a:endParaRPr lang="en-US" dirty="0"/>
          </a:p>
        </p:txBody>
      </p:sp>
    </p:spTree>
    <p:extLst>
      <p:ext uri="{BB962C8B-B14F-4D97-AF65-F5344CB8AC3E}">
        <p14:creationId xmlns:p14="http://schemas.microsoft.com/office/powerpoint/2010/main" val="2566180406"/>
      </p:ext>
    </p:extLst>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Arrow Connector 17"/>
          <p:cNvCxnSpPr/>
          <p:nvPr/>
        </p:nvCxnSpPr>
        <p:spPr>
          <a:xfrm>
            <a:off x="5010686" y="4817033"/>
            <a:ext cx="1481788" cy="0"/>
          </a:xfrm>
          <a:prstGeom prst="straightConnector1">
            <a:avLst/>
          </a:prstGeom>
          <a:ln w="28575" cmpd="sng">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Explosion 1 18"/>
          <p:cNvSpPr/>
          <p:nvPr/>
        </p:nvSpPr>
        <p:spPr>
          <a:xfrm>
            <a:off x="6426317" y="3719753"/>
            <a:ext cx="2641600" cy="2194560"/>
          </a:xfrm>
          <a:prstGeom prst="irregularSeal1">
            <a:avLst/>
          </a:prstGeom>
          <a:solidFill>
            <a:srgbClr val="D06A28"/>
          </a:solidFill>
          <a:ln>
            <a:solidFill>
              <a:srgbClr val="D06A2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323698" y="4475072"/>
            <a:ext cx="2678062" cy="461665"/>
          </a:xfrm>
          <a:prstGeom prst="rect">
            <a:avLst/>
          </a:prstGeom>
        </p:spPr>
        <p:txBody>
          <a:bodyPr wrap="square">
            <a:spAutoFit/>
          </a:bodyPr>
          <a:lstStyle/>
          <a:p>
            <a:pPr algn="ctr"/>
            <a:r>
              <a:rPr lang="en-US" sz="2400" b="1" dirty="0">
                <a:latin typeface="Raleway Medium"/>
                <a:cs typeface="Raleway Medium"/>
              </a:rPr>
              <a:t>Energy</a:t>
            </a:r>
          </a:p>
        </p:txBody>
      </p:sp>
      <p:sp>
        <p:nvSpPr>
          <p:cNvPr id="22" name="Title 1"/>
          <p:cNvSpPr txBox="1">
            <a:spLocks/>
          </p:cNvSpPr>
          <p:nvPr/>
        </p:nvSpPr>
        <p:spPr>
          <a:xfrm>
            <a:off x="2021645" y="1313635"/>
            <a:ext cx="7046272" cy="1341886"/>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t>Hmmm. </a:t>
            </a:r>
          </a:p>
          <a:p>
            <a:pPr algn="l"/>
            <a:r>
              <a:rPr lang="en-US" sz="2800" dirty="0"/>
              <a:t>How do we actually get energy from food?</a:t>
            </a:r>
          </a:p>
        </p:txBody>
      </p:sp>
      <p:pic>
        <p:nvPicPr>
          <p:cNvPr id="2052" name="Picture 4" descr="ile:Culinary fruits front view.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316" y="2775223"/>
            <a:ext cx="2356149" cy="1566839"/>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eat Products, Sausage, Cutlets, Streaky Bacon, Gri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526" y="4678313"/>
            <a:ext cx="2396939" cy="1597959"/>
          </a:xfrm>
          <a:prstGeom prst="rect">
            <a:avLst/>
          </a:prstGeom>
          <a:noFill/>
          <a:extLst>
            <a:ext uri="{909E8E84-426E-40dd-AFC4-6F175D3DCCD1}">
              <a14:hiddenFill xmlns="" xmlns:a14="http://schemas.microsoft.com/office/drawing/2010/main">
                <a:solidFill>
                  <a:srgbClr val="FFFFFF"/>
                </a:solidFill>
              </a14:hiddenFill>
            </a:ext>
          </a:extLst>
        </p:spPr>
      </p:pic>
      <p:pic>
        <p:nvPicPr>
          <p:cNvPr id="2056" name="Picture 8" descr="ile:Butter and Oil - NCI Visuals Online.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6763" y="4013609"/>
            <a:ext cx="2078182" cy="1384589"/>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itle 1"/>
          <p:cNvSpPr txBox="1">
            <a:spLocks/>
          </p:cNvSpPr>
          <p:nvPr/>
        </p:nvSpPr>
        <p:spPr>
          <a:xfrm>
            <a:off x="507316" y="296558"/>
            <a:ext cx="8229600" cy="910498"/>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How do we get the energy from food?</a:t>
            </a:r>
          </a:p>
        </p:txBody>
      </p:sp>
      <p:pic>
        <p:nvPicPr>
          <p:cNvPr id="14" name="Picture 13">
            <a:extLst>
              <a:ext uri="{FF2B5EF4-FFF2-40B4-BE49-F238E27FC236}">
                <a16:creationId xmlns:a16="http://schemas.microsoft.com/office/drawing/2014/main" id="{F070C8B5-D4D3-4FB9-85EF-6A66315AECF7}"/>
              </a:ext>
            </a:extLst>
          </p:cNvPr>
          <p:cNvPicPr>
            <a:picLocks noChangeAspect="1"/>
          </p:cNvPicPr>
          <p:nvPr/>
        </p:nvPicPr>
        <p:blipFill rotWithShape="1">
          <a:blip r:embed="rId8"/>
          <a:srcRect r="13897" b="1176"/>
          <a:stretch/>
        </p:blipFill>
        <p:spPr>
          <a:xfrm>
            <a:off x="650270" y="1297592"/>
            <a:ext cx="1035120" cy="891043"/>
          </a:xfrm>
          <a:prstGeom prst="rect">
            <a:avLst/>
          </a:prstGeom>
        </p:spPr>
      </p:pic>
    </p:spTree>
    <p:extLst>
      <p:ext uri="{BB962C8B-B14F-4D97-AF65-F5344CB8AC3E}">
        <p14:creationId xmlns:p14="http://schemas.microsoft.com/office/powerpoint/2010/main" val="16067246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www.clipartbest.com/cliparts/RcA/6RK/RcA6RKnA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071" y="1153158"/>
            <a:ext cx="2483223" cy="248322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p:cNvSpPr/>
          <p:nvPr/>
        </p:nvSpPr>
        <p:spPr>
          <a:xfrm>
            <a:off x="1237129" y="279939"/>
            <a:ext cx="6866965" cy="523220"/>
          </a:xfrm>
          <a:prstGeom prst="rect">
            <a:avLst/>
          </a:prstGeom>
        </p:spPr>
        <p:txBody>
          <a:bodyPr wrap="square">
            <a:spAutoFit/>
          </a:bodyPr>
          <a:lstStyle/>
          <a:p>
            <a:r>
              <a:rPr lang="en-US" sz="2800" b="1" dirty="0">
                <a:solidFill>
                  <a:srgbClr val="2B7C01"/>
                </a:solidFill>
                <a:latin typeface="Raleway Medium"/>
                <a:cs typeface="Raleway Medium"/>
              </a:rPr>
              <a:t> </a:t>
            </a:r>
            <a:r>
              <a:rPr lang="en-US" sz="2800" b="1" dirty="0">
                <a:latin typeface="Raleway Medium"/>
                <a:cs typeface="Raleway Medium"/>
              </a:rPr>
              <a:t>How does a car get energy from fuel?</a:t>
            </a:r>
          </a:p>
        </p:txBody>
      </p:sp>
      <p:sp>
        <p:nvSpPr>
          <p:cNvPr id="3" name="Content Placeholder 1"/>
          <p:cNvSpPr txBox="1">
            <a:spLocks/>
          </p:cNvSpPr>
          <p:nvPr/>
        </p:nvSpPr>
        <p:spPr>
          <a:xfrm>
            <a:off x="457200" y="1153160"/>
            <a:ext cx="8229600" cy="452596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800" dirty="0">
              <a:solidFill>
                <a:srgbClr val="D06A28"/>
              </a:solidFill>
            </a:endParaRPr>
          </a:p>
        </p:txBody>
      </p:sp>
      <p:pic>
        <p:nvPicPr>
          <p:cNvPr id="13314" name="Picture 2" descr="Image result for clipart c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5682" y="2394769"/>
            <a:ext cx="5715000" cy="2867025"/>
          </a:xfrm>
          <a:prstGeom prst="rect">
            <a:avLst/>
          </a:prstGeom>
          <a:noFill/>
          <a:extLst>
            <a:ext uri="{909E8E84-426E-40dd-AFC4-6F175D3DCCD1}">
              <a14:hiddenFill xmlns="" xmlns:a14="http://schemas.microsoft.com/office/drawing/2010/main">
                <a:solidFill>
                  <a:srgbClr val="FFFFFF"/>
                </a:solidFill>
              </a14:hiddenFill>
            </a:ext>
          </a:extLst>
        </p:spPr>
      </p:pic>
      <p:sp>
        <p:nvSpPr>
          <p:cNvPr id="6" name="Right Arrow 5"/>
          <p:cNvSpPr/>
          <p:nvPr/>
        </p:nvSpPr>
        <p:spPr>
          <a:xfrm rot="1920153">
            <a:off x="2377254" y="2828428"/>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10800000">
            <a:off x="914399" y="3991887"/>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222412" y="2485964"/>
            <a:ext cx="1143000" cy="646331"/>
          </a:xfrm>
          <a:prstGeom prst="rect">
            <a:avLst/>
          </a:prstGeom>
          <a:noFill/>
        </p:spPr>
        <p:txBody>
          <a:bodyPr wrap="square" rtlCol="0">
            <a:spAutoFit/>
          </a:bodyPr>
          <a:lstStyle/>
          <a:p>
            <a:r>
              <a:rPr lang="en-US" dirty="0"/>
              <a:t>INPUTS</a:t>
            </a:r>
          </a:p>
          <a:p>
            <a:r>
              <a:rPr lang="en-US" dirty="0"/>
              <a:t>(gas &amp; ?)</a:t>
            </a:r>
          </a:p>
        </p:txBody>
      </p:sp>
      <p:sp>
        <p:nvSpPr>
          <p:cNvPr id="9" name="TextBox 8"/>
          <p:cNvSpPr txBox="1"/>
          <p:nvPr/>
        </p:nvSpPr>
        <p:spPr>
          <a:xfrm>
            <a:off x="1016224" y="4305497"/>
            <a:ext cx="1367118" cy="646331"/>
          </a:xfrm>
          <a:prstGeom prst="rect">
            <a:avLst/>
          </a:prstGeom>
          <a:noFill/>
        </p:spPr>
        <p:txBody>
          <a:bodyPr wrap="square" rtlCol="0">
            <a:spAutoFit/>
          </a:bodyPr>
          <a:lstStyle/>
          <a:p>
            <a:r>
              <a:rPr lang="en-US" dirty="0"/>
              <a:t>OUTPUTS</a:t>
            </a:r>
          </a:p>
          <a:p>
            <a:r>
              <a:rPr lang="en-US" dirty="0"/>
              <a:t>(emissions)</a:t>
            </a:r>
          </a:p>
        </p:txBody>
      </p:sp>
      <p:sp>
        <p:nvSpPr>
          <p:cNvPr id="10" name="TextBox 9"/>
          <p:cNvSpPr txBox="1"/>
          <p:nvPr/>
        </p:nvSpPr>
        <p:spPr>
          <a:xfrm>
            <a:off x="4298577" y="3497956"/>
            <a:ext cx="1816623" cy="646331"/>
          </a:xfrm>
          <a:prstGeom prst="rect">
            <a:avLst/>
          </a:prstGeom>
          <a:noFill/>
        </p:spPr>
        <p:txBody>
          <a:bodyPr wrap="square" rtlCol="0">
            <a:spAutoFit/>
          </a:bodyPr>
          <a:lstStyle/>
          <a:p>
            <a:r>
              <a:rPr lang="en-US" i="1" dirty="0"/>
              <a:t>USES</a:t>
            </a:r>
          </a:p>
          <a:p>
            <a:r>
              <a:rPr lang="en-US" i="1" dirty="0"/>
              <a:t>(vroom-vroom)</a:t>
            </a:r>
          </a:p>
        </p:txBody>
      </p:sp>
      <p:sp>
        <p:nvSpPr>
          <p:cNvPr id="5" name="TextBox 4"/>
          <p:cNvSpPr txBox="1"/>
          <p:nvPr/>
        </p:nvSpPr>
        <p:spPr>
          <a:xfrm>
            <a:off x="891250" y="5208849"/>
            <a:ext cx="7795549" cy="523220"/>
          </a:xfrm>
          <a:prstGeom prst="rect">
            <a:avLst/>
          </a:prstGeom>
          <a:noFill/>
        </p:spPr>
        <p:txBody>
          <a:bodyPr wrap="square" rtlCol="0">
            <a:spAutoFit/>
          </a:bodyPr>
          <a:lstStyle/>
          <a:p>
            <a:r>
              <a:rPr lang="en-US" sz="2800" dirty="0"/>
              <a:t>What do we call the matter transformation here?</a:t>
            </a:r>
          </a:p>
        </p:txBody>
      </p:sp>
    </p:spTree>
    <p:extLst>
      <p:ext uri="{BB962C8B-B14F-4D97-AF65-F5344CB8AC3E}">
        <p14:creationId xmlns:p14="http://schemas.microsoft.com/office/powerpoint/2010/main" val="1634100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9987" y="3622158"/>
            <a:ext cx="3560618" cy="2677656"/>
          </a:xfrm>
          <a:prstGeom prst="rect">
            <a:avLst/>
          </a:prstGeom>
        </p:spPr>
        <p:txBody>
          <a:bodyPr wrap="square">
            <a:spAutoFit/>
          </a:bodyPr>
          <a:lstStyle/>
          <a:p>
            <a:r>
              <a:rPr lang="en-US" sz="2800" b="1" dirty="0">
                <a:cs typeface="Raleway Medium"/>
              </a:rPr>
              <a:t>But we are still trying to figure out: </a:t>
            </a:r>
            <a:r>
              <a:rPr lang="en-US" sz="2800" b="1" u="sng" dirty="0">
                <a:cs typeface="Raleway Medium"/>
              </a:rPr>
              <a:t>How</a:t>
            </a:r>
            <a:r>
              <a:rPr lang="en-US" sz="2800" b="1" dirty="0">
                <a:cs typeface="Raleway Medium"/>
              </a:rPr>
              <a:t> do we get energy from food?</a:t>
            </a:r>
          </a:p>
          <a:p>
            <a:endParaRPr lang="en-US" sz="2800" b="1" dirty="0">
              <a:cs typeface="Raleway Medium"/>
            </a:endParaRPr>
          </a:p>
          <a:p>
            <a:r>
              <a:rPr lang="en-US" sz="2800" b="1" dirty="0">
                <a:cs typeface="Raleway Medium"/>
              </a:rPr>
              <a:t>Does this help?</a:t>
            </a:r>
          </a:p>
        </p:txBody>
      </p:sp>
      <p:sp>
        <p:nvSpPr>
          <p:cNvPr id="2" name="Content Placeholder 1"/>
          <p:cNvSpPr>
            <a:spLocks noGrp="1"/>
          </p:cNvSpPr>
          <p:nvPr>
            <p:ph idx="4294967295"/>
          </p:nvPr>
        </p:nvSpPr>
        <p:spPr>
          <a:xfrm>
            <a:off x="472915" y="1290121"/>
            <a:ext cx="3814763" cy="2332037"/>
          </a:xfrm>
        </p:spPr>
        <p:txBody>
          <a:bodyPr>
            <a:normAutofit/>
          </a:bodyPr>
          <a:lstStyle/>
          <a:p>
            <a:pPr marL="0" indent="0">
              <a:spcBef>
                <a:spcPts val="0"/>
              </a:spcBef>
              <a:buNone/>
            </a:pPr>
            <a:r>
              <a:rPr lang="en-US" sz="2800" dirty="0"/>
              <a:t>We talk about:</a:t>
            </a:r>
          </a:p>
          <a:p>
            <a:pPr>
              <a:spcBef>
                <a:spcPts val="0"/>
              </a:spcBef>
            </a:pPr>
            <a:r>
              <a:rPr lang="en-US" sz="2800" dirty="0"/>
              <a:t>“Burning calories”</a:t>
            </a:r>
          </a:p>
          <a:p>
            <a:pPr>
              <a:spcBef>
                <a:spcPts val="0"/>
              </a:spcBef>
            </a:pPr>
            <a:r>
              <a:rPr lang="en-US" sz="2800" dirty="0"/>
              <a:t>“Burning carbs”</a:t>
            </a:r>
          </a:p>
          <a:p>
            <a:pPr>
              <a:spcBef>
                <a:spcPts val="0"/>
              </a:spcBef>
            </a:pPr>
            <a:r>
              <a:rPr lang="en-US" sz="2800" dirty="0"/>
              <a:t>“Burning Fat”</a:t>
            </a:r>
          </a:p>
        </p:txBody>
      </p:sp>
      <p:sp>
        <p:nvSpPr>
          <p:cNvPr id="19" name="Rectangle 18"/>
          <p:cNvSpPr/>
          <p:nvPr/>
        </p:nvSpPr>
        <p:spPr>
          <a:xfrm>
            <a:off x="1972237" y="279939"/>
            <a:ext cx="5163671" cy="523220"/>
          </a:xfrm>
          <a:prstGeom prst="rect">
            <a:avLst/>
          </a:prstGeom>
        </p:spPr>
        <p:txBody>
          <a:bodyPr wrap="square">
            <a:spAutoFit/>
          </a:bodyPr>
          <a:lstStyle/>
          <a:p>
            <a:r>
              <a:rPr lang="en-US" sz="2800" b="1" dirty="0">
                <a:cs typeface="Raleway Medium"/>
              </a:rPr>
              <a:t>Food is essentially our fuel.</a:t>
            </a:r>
          </a:p>
        </p:txBody>
      </p:sp>
      <p:sp>
        <p:nvSpPr>
          <p:cNvPr id="3" name="AutoShape 2" descr="mage result for mini marshmallows"/>
          <p:cNvSpPr>
            <a:spLocks noChangeAspect="1" noChangeArrowheads="1"/>
          </p:cNvSpPr>
          <p:nvPr/>
        </p:nvSpPr>
        <p:spPr bwMode="auto">
          <a:xfrm>
            <a:off x="0" y="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323" y="3686924"/>
            <a:ext cx="3003354" cy="225251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5237216" y="999696"/>
            <a:ext cx="2241569" cy="3003354"/>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5871" y="1148958"/>
            <a:ext cx="2844258" cy="4278086"/>
          </a:xfrm>
          <a:prstGeom prst="rect">
            <a:avLst/>
          </a:prstGeom>
        </p:spPr>
      </p:pic>
    </p:spTree>
    <p:extLst>
      <p:ext uri="{BB962C8B-B14F-4D97-AF65-F5344CB8AC3E}">
        <p14:creationId xmlns:p14="http://schemas.microsoft.com/office/powerpoint/2010/main" val="41050946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4251" y="1360714"/>
            <a:ext cx="2844258" cy="4278086"/>
          </a:xfrm>
          <a:prstGeom prst="rect">
            <a:avLst/>
          </a:prstGeom>
        </p:spPr>
      </p:pic>
      <p:sp>
        <p:nvSpPr>
          <p:cNvPr id="2" name="TextBox 1"/>
          <p:cNvSpPr txBox="1"/>
          <p:nvPr/>
        </p:nvSpPr>
        <p:spPr>
          <a:xfrm>
            <a:off x="3911813" y="3268924"/>
            <a:ext cx="1378643"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DEMO</a:t>
            </a:r>
          </a:p>
        </p:txBody>
      </p:sp>
      <p:sp>
        <p:nvSpPr>
          <p:cNvPr id="4" name="Rectangle 3"/>
          <p:cNvSpPr/>
          <p:nvPr/>
        </p:nvSpPr>
        <p:spPr>
          <a:xfrm>
            <a:off x="2479450" y="465134"/>
            <a:ext cx="4243368" cy="523220"/>
          </a:xfrm>
          <a:prstGeom prst="rect">
            <a:avLst/>
          </a:prstGeom>
        </p:spPr>
        <p:txBody>
          <a:bodyPr wrap="square">
            <a:spAutoFit/>
          </a:bodyPr>
          <a:lstStyle/>
          <a:p>
            <a:r>
              <a:rPr lang="en-US" sz="2800" b="1" dirty="0">
                <a:latin typeface="Raleway Medium"/>
                <a:cs typeface="Raleway Medium"/>
              </a:rPr>
              <a:t>Let’s burn some food!</a:t>
            </a:r>
          </a:p>
        </p:txBody>
      </p:sp>
    </p:spTree>
    <p:extLst>
      <p:ext uri="{BB962C8B-B14F-4D97-AF65-F5344CB8AC3E}">
        <p14:creationId xmlns:p14="http://schemas.microsoft.com/office/powerpoint/2010/main" val="3207706173"/>
      </p:ext>
    </p:extLst>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1585190" y="1453356"/>
            <a:ext cx="7262812" cy="3951287"/>
          </a:xfrm>
        </p:spPr>
        <p:txBody>
          <a:bodyPr>
            <a:normAutofit fontScale="85000" lnSpcReduction="20000"/>
          </a:bodyPr>
          <a:lstStyle/>
          <a:p>
            <a:pPr marL="0" indent="0">
              <a:lnSpc>
                <a:spcPct val="120000"/>
              </a:lnSpc>
              <a:spcBef>
                <a:spcPts val="0"/>
              </a:spcBef>
              <a:buNone/>
            </a:pPr>
            <a:r>
              <a:rPr lang="en-US" sz="2800" dirty="0">
                <a:latin typeface="Arial" panose="020B0604020202020204" pitchFamily="34" charset="0"/>
                <a:cs typeface="Arial" panose="020B0604020202020204" pitchFamily="34" charset="0"/>
              </a:rPr>
              <a:t>What happens with the matter? How does it transform? What are the inputs and outputs?</a:t>
            </a:r>
          </a:p>
          <a:p>
            <a:pPr marL="0" indent="0">
              <a:lnSpc>
                <a:spcPct val="120000"/>
              </a:lnSpc>
              <a:spcBef>
                <a:spcPts val="0"/>
              </a:spcBef>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2800" dirty="0">
                <a:latin typeface="Arial" panose="020B0604020202020204" pitchFamily="34" charset="0"/>
                <a:cs typeface="Arial" panose="020B0604020202020204" pitchFamily="34" charset="0"/>
              </a:rPr>
              <a:t>What is going on with energy? What evidence do you see of energy?</a:t>
            </a:r>
          </a:p>
          <a:p>
            <a:pPr marL="0" indent="0">
              <a:lnSpc>
                <a:spcPct val="120000"/>
              </a:lnSpc>
              <a:spcBef>
                <a:spcPts val="0"/>
              </a:spcBef>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2800" dirty="0">
                <a:latin typeface="Arial" panose="020B0604020202020204" pitchFamily="34" charset="0"/>
                <a:cs typeface="Arial" panose="020B0604020202020204" pitchFamily="34" charset="0"/>
              </a:rPr>
              <a:t>Record your observations in </a:t>
            </a:r>
            <a:r>
              <a:rPr lang="en-US" sz="2800" b="1" dirty="0">
                <a:latin typeface="Arial" panose="020B0604020202020204" pitchFamily="34" charset="0"/>
                <a:cs typeface="Arial" panose="020B0604020202020204" pitchFamily="34" charset="0"/>
              </a:rPr>
              <a:t>Doodle Box P</a:t>
            </a:r>
            <a:r>
              <a:rPr lang="en-US" sz="2800" dirty="0">
                <a:latin typeface="Arial" panose="020B0604020202020204" pitchFamily="34" charset="0"/>
                <a:cs typeface="Arial" panose="020B0604020202020204" pitchFamily="34" charset="0"/>
              </a:rPr>
              <a:t>.</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2800" dirty="0">
                <a:latin typeface="Arial" panose="020B0604020202020204" pitchFamily="34" charset="0"/>
                <a:cs typeface="Arial" panose="020B0604020202020204" pitchFamily="34" charset="0"/>
              </a:rPr>
              <a:t>Also write down any questions you have about what happened to the marshmallow/Cheeto.</a:t>
            </a:r>
          </a:p>
          <a:p>
            <a:pPr marL="0" indent="0">
              <a:buNone/>
            </a:pPr>
            <a:endParaRPr lang="en-US" dirty="0">
              <a:solidFill>
                <a:srgbClr val="D06A28"/>
              </a:solidFill>
            </a:endParaRPr>
          </a:p>
        </p:txBody>
      </p:sp>
      <p:sp>
        <p:nvSpPr>
          <p:cNvPr id="13" name="Rectangle 12"/>
          <p:cNvSpPr/>
          <p:nvPr/>
        </p:nvSpPr>
        <p:spPr>
          <a:xfrm>
            <a:off x="1574794" y="279939"/>
            <a:ext cx="6529300" cy="523220"/>
          </a:xfrm>
          <a:prstGeom prst="rect">
            <a:avLst/>
          </a:prstGeom>
        </p:spPr>
        <p:txBody>
          <a:bodyPr wrap="square">
            <a:spAutoFit/>
          </a:bodyPr>
          <a:lstStyle/>
          <a:p>
            <a:r>
              <a:rPr lang="en-US" sz="2800" b="1" dirty="0">
                <a:solidFill>
                  <a:srgbClr val="583F34"/>
                </a:solidFill>
                <a:latin typeface="Arial" panose="020B0604020202020204" pitchFamily="34" charset="0"/>
                <a:cs typeface="Arial" panose="020B0604020202020204" pitchFamily="34" charset="0"/>
              </a:rPr>
              <a:t> </a:t>
            </a:r>
            <a:r>
              <a:rPr lang="en-US" sz="2800" b="1" dirty="0">
                <a:latin typeface="Arial" panose="020B0604020202020204" pitchFamily="34" charset="0"/>
                <a:cs typeface="Arial" panose="020B0604020202020204" pitchFamily="34" charset="0"/>
              </a:rPr>
              <a:t>This time, pay close attention…</a:t>
            </a:r>
          </a:p>
        </p:txBody>
      </p:sp>
      <p:pic>
        <p:nvPicPr>
          <p:cNvPr id="9" name="Picture 8">
            <a:extLst>
              <a:ext uri="{FF2B5EF4-FFF2-40B4-BE49-F238E27FC236}">
                <a16:creationId xmlns:a16="http://schemas.microsoft.com/office/drawing/2014/main" id="{CC997306-BFF7-43B0-A17F-A599C5D4C9EE}"/>
              </a:ext>
            </a:extLst>
          </p:cNvPr>
          <p:cNvPicPr>
            <a:picLocks noChangeAspect="1"/>
          </p:cNvPicPr>
          <p:nvPr/>
        </p:nvPicPr>
        <p:blipFill rotWithShape="1">
          <a:blip r:embed="rId3"/>
          <a:srcRect r="13897" b="1176"/>
          <a:stretch/>
        </p:blipFill>
        <p:spPr>
          <a:xfrm>
            <a:off x="295998" y="1453356"/>
            <a:ext cx="1035120" cy="891043"/>
          </a:xfrm>
          <a:prstGeom prst="rect">
            <a:avLst/>
          </a:prstGeom>
        </p:spPr>
      </p:pic>
      <p:pic>
        <p:nvPicPr>
          <p:cNvPr id="10" name="Picture 9">
            <a:extLst>
              <a:ext uri="{FF2B5EF4-FFF2-40B4-BE49-F238E27FC236}">
                <a16:creationId xmlns:a16="http://schemas.microsoft.com/office/drawing/2014/main" id="{9F471FDF-D694-4BE7-A046-C60B468EBD50}"/>
              </a:ext>
            </a:extLst>
          </p:cNvPr>
          <p:cNvPicPr>
            <a:picLocks noChangeAspect="1"/>
          </p:cNvPicPr>
          <p:nvPr/>
        </p:nvPicPr>
        <p:blipFill rotWithShape="1">
          <a:blip r:embed="rId4"/>
          <a:srcRect t="11876" r="21921"/>
          <a:stretch/>
        </p:blipFill>
        <p:spPr>
          <a:xfrm>
            <a:off x="405531" y="3428999"/>
            <a:ext cx="1052623" cy="891043"/>
          </a:xfrm>
          <a:prstGeom prst="rect">
            <a:avLst/>
          </a:prstGeom>
        </p:spPr>
      </p:pic>
    </p:spTree>
    <p:extLst>
      <p:ext uri="{BB962C8B-B14F-4D97-AF65-F5344CB8AC3E}">
        <p14:creationId xmlns:p14="http://schemas.microsoft.com/office/powerpoint/2010/main" val="1230026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Learning Segment 01 Overview Continued</a:t>
            </a:r>
            <a:endParaRPr sz="2800" dirty="0"/>
          </a:p>
        </p:txBody>
      </p:sp>
      <p:sp>
        <p:nvSpPr>
          <p:cNvPr id="2" name="Text Placeholder 1">
            <a:extLst>
              <a:ext uri="{FF2B5EF4-FFF2-40B4-BE49-F238E27FC236}">
                <a16:creationId xmlns:a16="http://schemas.microsoft.com/office/drawing/2014/main" id="{89FCE694-B119-4B44-97B4-5A891E9C2A74}"/>
              </a:ext>
            </a:extLst>
          </p:cNvPr>
          <p:cNvSpPr>
            <a:spLocks noGrp="1"/>
          </p:cNvSpPr>
          <p:nvPr>
            <p:ph type="body" sz="quarter" idx="10"/>
          </p:nvPr>
        </p:nvSpPr>
        <p:spPr/>
        <p:txBody>
          <a:bodyPr/>
          <a:lstStyle/>
          <a:p>
            <a:pPr marL="0" indent="0">
              <a:buNone/>
            </a:pPr>
            <a:r>
              <a:rPr lang="en-US" sz="1400" dirty="0">
                <a:cs typeface="Arial" panose="020B0604020202020204" pitchFamily="34" charset="0"/>
              </a:rPr>
              <a:t>We start by asking students to consider the challenges that life faced in the oceans and as it crawled onto land. This activity was designed to help the class transition from </a:t>
            </a:r>
            <a:r>
              <a:rPr lang="en-US" dirty="0">
                <a:cs typeface="Arial" panose="020B0604020202020204" pitchFamily="34" charset="0"/>
              </a:rPr>
              <a:t>our exploration of continents into considerations of organismal biology—how organisms use matter and energy to survive and reproduce. This will be the theme of the coming sequence of “red” units.</a:t>
            </a:r>
            <a:r>
              <a:rPr lang="en-US" sz="1400" dirty="0">
                <a:cs typeface="Arial" panose="020B0604020202020204" pitchFamily="34" charset="0"/>
              </a:rPr>
              <a:t> There are a couple of conversations that lead into the poster activity. Keep these brief. You are really just trying to get your student into the mindset of thinking about the needs of organisms as they struggle to survive and reproduce.</a:t>
            </a:r>
          </a:p>
          <a:p>
            <a:pPr marL="0" indent="0">
              <a:buNone/>
            </a:pPr>
            <a:endParaRPr lang="en-US" dirty="0">
              <a:cs typeface="Arial" panose="020B0604020202020204" pitchFamily="34" charset="0"/>
            </a:endParaRPr>
          </a:p>
          <a:p>
            <a:pPr marL="0" indent="0">
              <a:buNone/>
            </a:pPr>
            <a:r>
              <a:rPr lang="en-US" dirty="0">
                <a:cs typeface="Arial" panose="020B0604020202020204" pitchFamily="34" charset="0"/>
              </a:rPr>
              <a:t>In the last slides of this learning segment, s</a:t>
            </a:r>
            <a:r>
              <a:rPr lang="en-US" sz="1400" dirty="0">
                <a:cs typeface="Arial" panose="020B0604020202020204" pitchFamily="34" charset="0"/>
              </a:rPr>
              <a:t>tudents work to create a poster of “inputs, outputs and uses” for an organism of their group’s choosing. Give them a solid 10 to 15 minutes to make their posters. </a:t>
            </a:r>
            <a:r>
              <a:rPr lang="en-US" dirty="0">
                <a:cs typeface="Arial" panose="020B0604020202020204" pitchFamily="34" charset="0"/>
              </a:rPr>
              <a:t>A</a:t>
            </a:r>
            <a:r>
              <a:rPr lang="en-US" sz="1400" dirty="0">
                <a:cs typeface="Arial" panose="020B0604020202020204" pitchFamily="34" charset="0"/>
              </a:rPr>
              <a:t> moment to jigsaw follows (but </a:t>
            </a:r>
            <a:r>
              <a:rPr lang="en-US" dirty="0">
                <a:cs typeface="Arial" panose="020B0604020202020204" pitchFamily="34" charset="0"/>
              </a:rPr>
              <a:t>feel free to skip or modify the jigsaw activity as you see fit). </a:t>
            </a:r>
            <a:r>
              <a:rPr lang="en-US" sz="1400" dirty="0">
                <a:cs typeface="Arial" panose="020B0604020202020204" pitchFamily="34" charset="0"/>
              </a:rPr>
              <a:t>Then you will </a:t>
            </a:r>
            <a:r>
              <a:rPr lang="en-US" sz="1400" u="sng" dirty="0">
                <a:cs typeface="Arial" panose="020B0604020202020204" pitchFamily="34" charset="0"/>
              </a:rPr>
              <a:t>work with the class to generate a consensus poster</a:t>
            </a:r>
            <a:r>
              <a:rPr lang="en-US" sz="1400" dirty="0">
                <a:cs typeface="Arial" panose="020B0604020202020204" pitchFamily="34" charset="0"/>
              </a:rPr>
              <a:t> with most ideas represented. This is </a:t>
            </a:r>
            <a:r>
              <a:rPr lang="en-US" sz="1400" b="1" dirty="0">
                <a:cs typeface="Arial" panose="020B0604020202020204" pitchFamily="34" charset="0"/>
              </a:rPr>
              <a:t>your class IOU Diagram</a:t>
            </a:r>
            <a:r>
              <a:rPr lang="en-US" sz="1400" dirty="0">
                <a:cs typeface="Arial" panose="020B0604020202020204" pitchFamily="34" charset="0"/>
              </a:rPr>
              <a:t>. You may need to finish coming to consensus in the following class period. Decide ahead of time how you will run this consensus activity. Try to keep things fun, lively, and perhaps appropriately competitive. </a:t>
            </a:r>
            <a:r>
              <a:rPr lang="en-US" dirty="0">
                <a:cs typeface="Arial" panose="020B0604020202020204" pitchFamily="34" charset="0"/>
              </a:rPr>
              <a:t>Consider involving students in running the consensus conversation.</a:t>
            </a:r>
          </a:p>
          <a:p>
            <a:pPr marL="0" indent="0">
              <a:buNone/>
            </a:pPr>
            <a:endParaRPr lang="en-US" dirty="0">
              <a:cs typeface="Arial" panose="020B0604020202020204" pitchFamily="34" charset="0"/>
            </a:endParaRPr>
          </a:p>
          <a:p>
            <a:pPr marL="0" indent="0">
              <a:buNone/>
            </a:pPr>
            <a:r>
              <a:rPr lang="en-US" dirty="0">
                <a:cs typeface="Arial" panose="020B0604020202020204" pitchFamily="34" charset="0"/>
              </a:rPr>
              <a:t>Title your poster with the question suggested in the slides or an equivalent appropriate question of your/your students’ choosing. The class poster then becomes an artifact that you and your students can leverage for </a:t>
            </a:r>
            <a:r>
              <a:rPr lang="en-US" dirty="0" err="1">
                <a:cs typeface="Arial" panose="020B0604020202020204" pitchFamily="34" charset="0"/>
              </a:rPr>
              <a:t>sensemaking</a:t>
            </a:r>
            <a:r>
              <a:rPr lang="en-US" dirty="0">
                <a:cs typeface="Arial" panose="020B0604020202020204" pitchFamily="34" charset="0"/>
              </a:rPr>
              <a:t> in the coming weeks. Keep it posted somewhere public and accessible, or consider converting it into a student handout (not provided) for them to keep in their binders. </a:t>
            </a:r>
          </a:p>
          <a:p>
            <a:pPr marL="0" indent="0">
              <a:buNone/>
            </a:pPr>
            <a:endParaRPr lang="en-US" sz="1400" dirty="0">
              <a:cs typeface="Arial" panose="020B0604020202020204" pitchFamily="34" charset="0"/>
            </a:endParaRPr>
          </a:p>
          <a:p>
            <a:pPr marL="0" indent="0">
              <a:buNone/>
            </a:pPr>
            <a:r>
              <a:rPr lang="en-US" dirty="0">
                <a:cs typeface="Arial" panose="020B0604020202020204" pitchFamily="34" charset="0"/>
              </a:rPr>
              <a:t>In the next learning segment, we hone in on one input—food—to think more deeply about why organisms need it. </a:t>
            </a:r>
            <a:endParaRPr lang="en-US" dirty="0"/>
          </a:p>
        </p:txBody>
      </p:sp>
    </p:spTree>
    <p:extLst>
      <p:ext uri="{BB962C8B-B14F-4D97-AF65-F5344CB8AC3E}">
        <p14:creationId xmlns:p14="http://schemas.microsoft.com/office/powerpoint/2010/main" val="2126098809"/>
      </p:ext>
    </p:extLst>
  </p:cSld>
  <p:clrMapOvr>
    <a:masterClrMapping/>
  </p:clrMapOvr>
  <p:transition spd="slow"/>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www.clipartbest.com/cliparts/RcA/6RK/RcA6RKnA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071" y="1153158"/>
            <a:ext cx="2483223" cy="248322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p:cNvSpPr/>
          <p:nvPr/>
        </p:nvSpPr>
        <p:spPr>
          <a:xfrm>
            <a:off x="1222412" y="160054"/>
            <a:ext cx="6866965" cy="954107"/>
          </a:xfrm>
          <a:prstGeom prst="rect">
            <a:avLst/>
          </a:prstGeom>
        </p:spPr>
        <p:txBody>
          <a:bodyPr wrap="square">
            <a:spAutoFit/>
          </a:bodyPr>
          <a:lstStyle/>
          <a:p>
            <a:r>
              <a:rPr lang="en-US" sz="2800" b="1" dirty="0">
                <a:latin typeface="Arial" panose="020B0604020202020204" pitchFamily="34" charset="0"/>
                <a:cs typeface="Arial" panose="020B0604020202020204" pitchFamily="34" charset="0"/>
              </a:rPr>
              <a:t>So, burning our food is a lot like burning fuel…</a:t>
            </a:r>
          </a:p>
        </p:txBody>
      </p:sp>
      <p:sp>
        <p:nvSpPr>
          <p:cNvPr id="3" name="Content Placeholder 1"/>
          <p:cNvSpPr txBox="1">
            <a:spLocks/>
          </p:cNvSpPr>
          <p:nvPr/>
        </p:nvSpPr>
        <p:spPr>
          <a:xfrm>
            <a:off x="457200" y="1153160"/>
            <a:ext cx="8229600" cy="452596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800" dirty="0">
              <a:solidFill>
                <a:srgbClr val="D06A28"/>
              </a:solidFill>
            </a:endParaRPr>
          </a:p>
        </p:txBody>
      </p:sp>
      <p:pic>
        <p:nvPicPr>
          <p:cNvPr id="13314" name="Picture 2" descr="Image result for clipart c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5682" y="2394769"/>
            <a:ext cx="5715000" cy="2867025"/>
          </a:xfrm>
          <a:prstGeom prst="rect">
            <a:avLst/>
          </a:prstGeom>
          <a:noFill/>
          <a:extLst>
            <a:ext uri="{909E8E84-426E-40dd-AFC4-6F175D3DCCD1}">
              <a14:hiddenFill xmlns="" xmlns:a14="http://schemas.microsoft.com/office/drawing/2010/main">
                <a:solidFill>
                  <a:srgbClr val="FFFFFF"/>
                </a:solidFill>
              </a14:hiddenFill>
            </a:ext>
          </a:extLst>
        </p:spPr>
      </p:pic>
      <p:sp>
        <p:nvSpPr>
          <p:cNvPr id="6" name="Right Arrow 5"/>
          <p:cNvSpPr/>
          <p:nvPr/>
        </p:nvSpPr>
        <p:spPr>
          <a:xfrm rot="1920153">
            <a:off x="2377254" y="2828428"/>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10800000">
            <a:off x="914399" y="3991887"/>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222412" y="2485964"/>
            <a:ext cx="1143000" cy="646331"/>
          </a:xfrm>
          <a:prstGeom prst="rect">
            <a:avLst/>
          </a:prstGeom>
          <a:noFill/>
        </p:spPr>
        <p:txBody>
          <a:bodyPr wrap="square" rtlCol="0">
            <a:spAutoFit/>
          </a:bodyPr>
          <a:lstStyle/>
          <a:p>
            <a:r>
              <a:rPr lang="en-US" dirty="0"/>
              <a:t>INPUTS</a:t>
            </a:r>
          </a:p>
          <a:p>
            <a:r>
              <a:rPr lang="en-US" dirty="0"/>
              <a:t>(gas &amp; ?)</a:t>
            </a:r>
          </a:p>
        </p:txBody>
      </p:sp>
      <p:sp>
        <p:nvSpPr>
          <p:cNvPr id="9" name="TextBox 8"/>
          <p:cNvSpPr txBox="1"/>
          <p:nvPr/>
        </p:nvSpPr>
        <p:spPr>
          <a:xfrm>
            <a:off x="1016224" y="4305497"/>
            <a:ext cx="1367118" cy="646331"/>
          </a:xfrm>
          <a:prstGeom prst="rect">
            <a:avLst/>
          </a:prstGeom>
          <a:noFill/>
        </p:spPr>
        <p:txBody>
          <a:bodyPr wrap="square" rtlCol="0">
            <a:spAutoFit/>
          </a:bodyPr>
          <a:lstStyle/>
          <a:p>
            <a:r>
              <a:rPr lang="en-US" dirty="0"/>
              <a:t>OUTPUTS</a:t>
            </a:r>
          </a:p>
          <a:p>
            <a:r>
              <a:rPr lang="en-US" dirty="0"/>
              <a:t>(emissions)</a:t>
            </a:r>
          </a:p>
        </p:txBody>
      </p:sp>
      <p:sp>
        <p:nvSpPr>
          <p:cNvPr id="10" name="TextBox 9"/>
          <p:cNvSpPr txBox="1"/>
          <p:nvPr/>
        </p:nvSpPr>
        <p:spPr>
          <a:xfrm>
            <a:off x="4298577" y="3497956"/>
            <a:ext cx="1816623" cy="646331"/>
          </a:xfrm>
          <a:prstGeom prst="rect">
            <a:avLst/>
          </a:prstGeom>
          <a:noFill/>
        </p:spPr>
        <p:txBody>
          <a:bodyPr wrap="square" rtlCol="0">
            <a:spAutoFit/>
          </a:bodyPr>
          <a:lstStyle/>
          <a:p>
            <a:r>
              <a:rPr lang="en-US" i="1" dirty="0"/>
              <a:t>USES</a:t>
            </a:r>
          </a:p>
          <a:p>
            <a:r>
              <a:rPr lang="en-US" i="1" dirty="0"/>
              <a:t>(vroom-vroom)</a:t>
            </a:r>
          </a:p>
        </p:txBody>
      </p:sp>
      <p:sp>
        <p:nvSpPr>
          <p:cNvPr id="5" name="TextBox 4"/>
          <p:cNvSpPr txBox="1"/>
          <p:nvPr/>
        </p:nvSpPr>
        <p:spPr>
          <a:xfrm>
            <a:off x="318656" y="5283769"/>
            <a:ext cx="8618486" cy="523220"/>
          </a:xfrm>
          <a:prstGeom prst="rect">
            <a:avLst/>
          </a:prstGeom>
          <a:noFill/>
        </p:spPr>
        <p:txBody>
          <a:bodyPr wrap="square" rtlCol="0">
            <a:spAutoFit/>
          </a:bodyPr>
          <a:lstStyle/>
          <a:p>
            <a:r>
              <a:rPr lang="en-US" sz="2800" dirty="0">
                <a:sym typeface="Wingdings" panose="05000000000000000000" pitchFamily="2" charset="2"/>
              </a:rPr>
              <a:t> </a:t>
            </a:r>
            <a:r>
              <a:rPr lang="en-US" sz="2800" dirty="0"/>
              <a:t>But the food is not as pure of a substance as fuel.</a:t>
            </a:r>
          </a:p>
        </p:txBody>
      </p:sp>
    </p:spTree>
    <p:extLst>
      <p:ext uri="{BB962C8B-B14F-4D97-AF65-F5344CB8AC3E}">
        <p14:creationId xmlns:p14="http://schemas.microsoft.com/office/powerpoint/2010/main" val="17759323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upload.wikimedia.org/wikipedia/commons/thumb/6/67/Beta-D-Fructofuranose.svg/200px-Beta-D-Fructofuranos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3434" y="435895"/>
            <a:ext cx="1905000" cy="1628776"/>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4.bp.blogspot.com/-Wgu2V_msosM/UZKpMfjqKPI/AAAAAAAAAB4/0wker8EkyII/s1600/Glucose_Haworth.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6317" y="2064671"/>
            <a:ext cx="2257343" cy="179945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180050" y="302864"/>
            <a:ext cx="4543384"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What’s in a marshmallow?</a:t>
            </a:r>
          </a:p>
        </p:txBody>
      </p:sp>
      <p:sp>
        <p:nvSpPr>
          <p:cNvPr id="12" name="TextBox 11"/>
          <p:cNvSpPr txBox="1"/>
          <p:nvPr/>
        </p:nvSpPr>
        <p:spPr>
          <a:xfrm>
            <a:off x="432389" y="3607803"/>
            <a:ext cx="4543384" cy="400110"/>
          </a:xfrm>
          <a:prstGeom prst="rect">
            <a:avLst/>
          </a:prstGeom>
          <a:noFill/>
        </p:spPr>
        <p:txBody>
          <a:bodyPr wrap="square" rtlCol="0">
            <a:spAutoFit/>
          </a:bodyPr>
          <a:lstStyle/>
          <a:p>
            <a:r>
              <a:rPr lang="en-US" sz="2000" dirty="0"/>
              <a:t>Collagen (main component of gelatin)</a:t>
            </a:r>
          </a:p>
        </p:txBody>
      </p:sp>
      <p:sp>
        <p:nvSpPr>
          <p:cNvPr id="2" name="Rectangle 1"/>
          <p:cNvSpPr/>
          <p:nvPr/>
        </p:nvSpPr>
        <p:spPr>
          <a:xfrm rot="1805498">
            <a:off x="6804065" y="715250"/>
            <a:ext cx="2017026" cy="1446550"/>
          </a:xfrm>
          <a:prstGeom prst="rect">
            <a:avLst/>
          </a:prstGeom>
          <a:noFill/>
        </p:spPr>
        <p:txBody>
          <a:bodyPr wrap="none" lIns="91440" tIns="45720" rIns="91440" bIns="45720">
            <a:spAutoFit/>
          </a:bodyPr>
          <a:lstStyle/>
          <a:p>
            <a:pPr algn="ctr"/>
            <a:r>
              <a:rPr lang="en-US" sz="4400" b="1" cap="none" spc="0" dirty="0">
                <a:ln w="22225">
                  <a:solidFill>
                    <a:schemeClr val="accent2"/>
                  </a:solidFill>
                  <a:prstDash val="solid"/>
                </a:ln>
                <a:solidFill>
                  <a:schemeClr val="accent2">
                    <a:lumMod val="40000"/>
                    <a:lumOff val="60000"/>
                  </a:schemeClr>
                </a:solidFill>
                <a:effectLst/>
              </a:rPr>
              <a:t>FLAVOR</a:t>
            </a:r>
          </a:p>
          <a:p>
            <a:pPr algn="ctr"/>
            <a:r>
              <a:rPr lang="en-US" sz="4400" b="1" dirty="0">
                <a:ln w="22225">
                  <a:solidFill>
                    <a:schemeClr val="accent2"/>
                  </a:solidFill>
                  <a:prstDash val="solid"/>
                </a:ln>
                <a:solidFill>
                  <a:schemeClr val="accent2">
                    <a:lumMod val="40000"/>
                    <a:lumOff val="60000"/>
                  </a:schemeClr>
                </a:solidFill>
              </a:rPr>
              <a:t>???</a:t>
            </a:r>
            <a:endParaRPr lang="en-US" sz="4400" b="1" cap="none" spc="0" dirty="0">
              <a:ln w="22225">
                <a:solidFill>
                  <a:schemeClr val="accent2"/>
                </a:solidFill>
                <a:prstDash val="solid"/>
              </a:ln>
              <a:solidFill>
                <a:schemeClr val="accent2">
                  <a:lumMod val="40000"/>
                  <a:lumOff val="60000"/>
                </a:schemeClr>
              </a:solidFill>
              <a:effectLst/>
            </a:endParaRPr>
          </a:p>
        </p:txBody>
      </p:sp>
      <p:sp>
        <p:nvSpPr>
          <p:cNvPr id="5" name="TextBox 4"/>
          <p:cNvSpPr txBox="1"/>
          <p:nvPr/>
        </p:nvSpPr>
        <p:spPr>
          <a:xfrm>
            <a:off x="711681" y="1072349"/>
            <a:ext cx="3480123" cy="1938992"/>
          </a:xfrm>
          <a:prstGeom prst="rect">
            <a:avLst/>
          </a:prstGeom>
          <a:noFill/>
        </p:spPr>
        <p:txBody>
          <a:bodyPr wrap="square" rtlCol="0">
            <a:spAutoFit/>
          </a:bodyPr>
          <a:lstStyle/>
          <a:p>
            <a:r>
              <a:rPr lang="en-US" sz="2000" dirty="0"/>
              <a:t>Ingredients: Corn Syrup, Sugar, Dextrose, Modified Food Starch (Corn), Water, Gelatin, Natural and Artificial Flavor, Tetra-Sodium Pyrophosphate, Blue 1 </a:t>
            </a:r>
          </a:p>
        </p:txBody>
      </p:sp>
      <p:pic>
        <p:nvPicPr>
          <p:cNvPr id="8" name="Picture 7"/>
          <p:cNvPicPr>
            <a:picLocks noChangeAspect="1"/>
          </p:cNvPicPr>
          <p:nvPr/>
        </p:nvPicPr>
        <p:blipFill>
          <a:blip r:embed="rId5"/>
          <a:stretch>
            <a:fillRect/>
          </a:stretch>
        </p:blipFill>
        <p:spPr>
          <a:xfrm>
            <a:off x="5374921" y="4247200"/>
            <a:ext cx="3089135" cy="1799421"/>
          </a:xfrm>
          <a:prstGeom prst="rect">
            <a:avLst/>
          </a:prstGeom>
        </p:spPr>
      </p:pic>
      <p:sp>
        <p:nvSpPr>
          <p:cNvPr id="9" name="TextBox 8"/>
          <p:cNvSpPr txBox="1"/>
          <p:nvPr/>
        </p:nvSpPr>
        <p:spPr>
          <a:xfrm>
            <a:off x="5374921" y="4380036"/>
            <a:ext cx="1629903" cy="646331"/>
          </a:xfrm>
          <a:prstGeom prst="rect">
            <a:avLst/>
          </a:prstGeom>
          <a:noFill/>
        </p:spPr>
        <p:txBody>
          <a:bodyPr wrap="square" rtlCol="0">
            <a:spAutoFit/>
          </a:bodyPr>
          <a:lstStyle/>
          <a:p>
            <a:r>
              <a:rPr lang="en-US" dirty="0"/>
              <a:t>Blue 1 </a:t>
            </a:r>
          </a:p>
          <a:p>
            <a:endParaRPr lang="en-US" dirty="0"/>
          </a:p>
        </p:txBody>
      </p:sp>
      <p:pic>
        <p:nvPicPr>
          <p:cNvPr id="17" name="Picture 16"/>
          <p:cNvPicPr>
            <a:picLocks noChangeAspect="1"/>
          </p:cNvPicPr>
          <p:nvPr/>
        </p:nvPicPr>
        <p:blipFill>
          <a:blip r:embed="rId6"/>
          <a:stretch>
            <a:fillRect/>
          </a:stretch>
        </p:blipFill>
        <p:spPr>
          <a:xfrm>
            <a:off x="2149446" y="3935620"/>
            <a:ext cx="2826327" cy="1969597"/>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776" y="5148437"/>
            <a:ext cx="2870200" cy="927100"/>
          </a:xfrm>
          <a:prstGeom prst="rect">
            <a:avLst/>
          </a:prstGeom>
        </p:spPr>
      </p:pic>
      <p:sp>
        <p:nvSpPr>
          <p:cNvPr id="3" name="TextBox 2"/>
          <p:cNvSpPr txBox="1"/>
          <p:nvPr/>
        </p:nvSpPr>
        <p:spPr>
          <a:xfrm>
            <a:off x="6180459" y="1695339"/>
            <a:ext cx="1466850" cy="369332"/>
          </a:xfrm>
          <a:prstGeom prst="rect">
            <a:avLst/>
          </a:prstGeom>
          <a:noFill/>
        </p:spPr>
        <p:txBody>
          <a:bodyPr wrap="square" rtlCol="0">
            <a:spAutoFit/>
          </a:bodyPr>
          <a:lstStyle/>
          <a:p>
            <a:r>
              <a:rPr lang="en-US" dirty="0">
                <a:solidFill>
                  <a:srgbClr val="583F34"/>
                </a:solidFill>
              </a:rPr>
              <a:t>Sugars </a:t>
            </a:r>
          </a:p>
        </p:txBody>
      </p:sp>
    </p:spTree>
    <p:extLst>
      <p:ext uri="{BB962C8B-B14F-4D97-AF65-F5344CB8AC3E}">
        <p14:creationId xmlns:p14="http://schemas.microsoft.com/office/powerpoint/2010/main" val="2433386772"/>
      </p:ext>
    </p:extLst>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upload.wikimedia.org/wikipedia/commons/thumb/6/67/Beta-D-Fructofuranose.svg/200px-Beta-D-Fructofuranos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3411" y="438883"/>
            <a:ext cx="1905000" cy="1628776"/>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4.bp.blogspot.com/-Wgu2V_msosM/UZKpMfjqKPI/AAAAAAAAAB4/0wker8EkyII/s1600/Glucose_Haworth.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7278" y="317073"/>
            <a:ext cx="1796201" cy="143185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714032" y="391690"/>
            <a:ext cx="3805167"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What’s in a </a:t>
            </a:r>
            <a:r>
              <a:rPr lang="en-US" sz="2800" dirty="0" err="1">
                <a:latin typeface="Arial" panose="020B0604020202020204" pitchFamily="34" charset="0"/>
                <a:cs typeface="Arial" panose="020B0604020202020204" pitchFamily="34" charset="0"/>
              </a:rPr>
              <a:t>Cheeto</a:t>
            </a:r>
            <a:r>
              <a:rPr lang="en-US" sz="2800" dirty="0">
                <a:latin typeface="Arial" panose="020B0604020202020204" pitchFamily="34" charset="0"/>
                <a:cs typeface="Arial" panose="020B0604020202020204" pitchFamily="34" charset="0"/>
              </a:rPr>
              <a:t>?</a:t>
            </a:r>
          </a:p>
        </p:txBody>
      </p:sp>
      <p:sp>
        <p:nvSpPr>
          <p:cNvPr id="15" name="TextBox 14"/>
          <p:cNvSpPr txBox="1"/>
          <p:nvPr/>
        </p:nvSpPr>
        <p:spPr>
          <a:xfrm>
            <a:off x="8103110" y="3045754"/>
            <a:ext cx="887636" cy="369332"/>
          </a:xfrm>
          <a:prstGeom prst="rect">
            <a:avLst/>
          </a:prstGeom>
          <a:noFill/>
        </p:spPr>
        <p:txBody>
          <a:bodyPr wrap="square" rtlCol="0">
            <a:spAutoFit/>
          </a:bodyPr>
          <a:lstStyle/>
          <a:p>
            <a:r>
              <a:rPr lang="en-US" dirty="0"/>
              <a:t>niacin</a:t>
            </a:r>
          </a:p>
        </p:txBody>
      </p:sp>
      <p:sp>
        <p:nvSpPr>
          <p:cNvPr id="16" name="TextBox 15"/>
          <p:cNvSpPr txBox="1"/>
          <p:nvPr/>
        </p:nvSpPr>
        <p:spPr>
          <a:xfrm>
            <a:off x="4519200" y="3112430"/>
            <a:ext cx="1354234" cy="369332"/>
          </a:xfrm>
          <a:prstGeom prst="rect">
            <a:avLst/>
          </a:prstGeom>
          <a:noFill/>
        </p:spPr>
        <p:txBody>
          <a:bodyPr wrap="square" rtlCol="0">
            <a:spAutoFit/>
          </a:bodyPr>
          <a:lstStyle/>
          <a:p>
            <a:r>
              <a:rPr lang="en-US" dirty="0"/>
              <a:t>riboflavin</a:t>
            </a:r>
          </a:p>
        </p:txBody>
      </p:sp>
      <p:sp>
        <p:nvSpPr>
          <p:cNvPr id="18" name="TextBox 17"/>
          <p:cNvSpPr txBox="1"/>
          <p:nvPr/>
        </p:nvSpPr>
        <p:spPr>
          <a:xfrm>
            <a:off x="7531848" y="4560415"/>
            <a:ext cx="1354234" cy="369332"/>
          </a:xfrm>
          <a:prstGeom prst="rect">
            <a:avLst/>
          </a:prstGeom>
          <a:noFill/>
        </p:spPr>
        <p:txBody>
          <a:bodyPr wrap="square" rtlCol="0">
            <a:spAutoFit/>
          </a:bodyPr>
          <a:lstStyle/>
          <a:p>
            <a:r>
              <a:rPr lang="en-US" dirty="0"/>
              <a:t>folic acid</a:t>
            </a:r>
          </a:p>
        </p:txBody>
      </p:sp>
      <p:sp>
        <p:nvSpPr>
          <p:cNvPr id="21" name="TextBox 20"/>
          <p:cNvSpPr txBox="1"/>
          <p:nvPr/>
        </p:nvSpPr>
        <p:spPr>
          <a:xfrm>
            <a:off x="4707671" y="3981806"/>
            <a:ext cx="1354234" cy="646331"/>
          </a:xfrm>
          <a:prstGeom prst="rect">
            <a:avLst/>
          </a:prstGeom>
          <a:noFill/>
        </p:spPr>
        <p:txBody>
          <a:bodyPr wrap="square" rtlCol="0">
            <a:spAutoFit/>
          </a:bodyPr>
          <a:lstStyle/>
          <a:p>
            <a:r>
              <a:rPr lang="en-US" dirty="0"/>
              <a:t>flavor enhancers</a:t>
            </a:r>
          </a:p>
        </p:txBody>
      </p:sp>
      <p:sp>
        <p:nvSpPr>
          <p:cNvPr id="23" name="TextBox 22"/>
          <p:cNvSpPr txBox="1"/>
          <p:nvPr/>
        </p:nvSpPr>
        <p:spPr>
          <a:xfrm>
            <a:off x="6787277" y="5396893"/>
            <a:ext cx="2275341" cy="646331"/>
          </a:xfrm>
          <a:prstGeom prst="rect">
            <a:avLst/>
          </a:prstGeom>
          <a:noFill/>
        </p:spPr>
        <p:txBody>
          <a:bodyPr wrap="square" rtlCol="0">
            <a:spAutoFit/>
          </a:bodyPr>
          <a:lstStyle/>
          <a:p>
            <a:r>
              <a:rPr lang="en-US" sz="3600" b="1" dirty="0">
                <a:solidFill>
                  <a:srgbClr val="FF0000"/>
                </a:solidFill>
              </a:rPr>
              <a:t>C</a:t>
            </a:r>
            <a:r>
              <a:rPr lang="en-US" sz="3600" b="1" dirty="0">
                <a:solidFill>
                  <a:srgbClr val="FFC000"/>
                </a:solidFill>
              </a:rPr>
              <a:t>O</a:t>
            </a:r>
            <a:r>
              <a:rPr lang="en-US" sz="3600" b="1" dirty="0">
                <a:solidFill>
                  <a:srgbClr val="92D050"/>
                </a:solidFill>
              </a:rPr>
              <a:t>L</a:t>
            </a:r>
            <a:r>
              <a:rPr lang="en-US" sz="3600" b="1" dirty="0">
                <a:solidFill>
                  <a:srgbClr val="00B0F0"/>
                </a:solidFill>
              </a:rPr>
              <a:t>O</a:t>
            </a:r>
            <a:r>
              <a:rPr lang="en-US" sz="3600" b="1" dirty="0">
                <a:solidFill>
                  <a:srgbClr val="0070C0"/>
                </a:solidFill>
              </a:rPr>
              <a:t>R</a:t>
            </a:r>
            <a:r>
              <a:rPr lang="en-US" sz="3600" b="1" dirty="0">
                <a:solidFill>
                  <a:srgbClr val="7030A0"/>
                </a:solidFill>
              </a:rPr>
              <a:t>S</a:t>
            </a:r>
          </a:p>
        </p:txBody>
      </p:sp>
      <p:sp>
        <p:nvSpPr>
          <p:cNvPr id="24" name="TextBox 23"/>
          <p:cNvSpPr txBox="1"/>
          <p:nvPr/>
        </p:nvSpPr>
        <p:spPr>
          <a:xfrm>
            <a:off x="4707671" y="6036663"/>
            <a:ext cx="2505024" cy="646331"/>
          </a:xfrm>
          <a:prstGeom prst="rect">
            <a:avLst/>
          </a:prstGeom>
          <a:noFill/>
        </p:spPr>
        <p:txBody>
          <a:bodyPr wrap="square" rtlCol="0">
            <a:spAutoFit/>
          </a:bodyPr>
          <a:lstStyle/>
          <a:p>
            <a:r>
              <a:rPr lang="en-US" dirty="0"/>
              <a:t>Enzymes = lots of CHONs</a:t>
            </a:r>
          </a:p>
        </p:txBody>
      </p:sp>
      <p:pic>
        <p:nvPicPr>
          <p:cNvPr id="3" name="Picture 2"/>
          <p:cNvPicPr>
            <a:picLocks noChangeAspect="1"/>
          </p:cNvPicPr>
          <p:nvPr/>
        </p:nvPicPr>
        <p:blipFill>
          <a:blip r:embed="rId5"/>
          <a:stretch>
            <a:fillRect/>
          </a:stretch>
        </p:blipFill>
        <p:spPr>
          <a:xfrm>
            <a:off x="5211815" y="2429471"/>
            <a:ext cx="1445560" cy="1700659"/>
          </a:xfrm>
          <a:prstGeom prst="rect">
            <a:avLst/>
          </a:prstGeom>
        </p:spPr>
      </p:pic>
      <p:pic>
        <p:nvPicPr>
          <p:cNvPr id="6" name="Picture 5"/>
          <p:cNvPicPr>
            <a:picLocks noChangeAspect="1"/>
          </p:cNvPicPr>
          <p:nvPr/>
        </p:nvPicPr>
        <p:blipFill>
          <a:blip r:embed="rId6"/>
          <a:stretch>
            <a:fillRect/>
          </a:stretch>
        </p:blipFill>
        <p:spPr>
          <a:xfrm>
            <a:off x="7362525" y="2573505"/>
            <a:ext cx="935606" cy="898182"/>
          </a:xfrm>
          <a:prstGeom prst="rect">
            <a:avLst/>
          </a:prstGeom>
        </p:spPr>
      </p:pic>
      <p:pic>
        <p:nvPicPr>
          <p:cNvPr id="7" name="Picture 6"/>
          <p:cNvPicPr>
            <a:picLocks noChangeAspect="1"/>
          </p:cNvPicPr>
          <p:nvPr/>
        </p:nvPicPr>
        <p:blipFill>
          <a:blip r:embed="rId7"/>
          <a:stretch>
            <a:fillRect/>
          </a:stretch>
        </p:blipFill>
        <p:spPr>
          <a:xfrm>
            <a:off x="6477031" y="3840374"/>
            <a:ext cx="2585588" cy="929196"/>
          </a:xfrm>
          <a:prstGeom prst="rect">
            <a:avLst/>
          </a:prstGeom>
        </p:spPr>
      </p:pic>
      <p:pic>
        <p:nvPicPr>
          <p:cNvPr id="10" name="Picture 9"/>
          <p:cNvPicPr>
            <a:picLocks noChangeAspect="1"/>
          </p:cNvPicPr>
          <p:nvPr/>
        </p:nvPicPr>
        <p:blipFill>
          <a:blip r:embed="rId8"/>
          <a:stretch>
            <a:fillRect/>
          </a:stretch>
        </p:blipFill>
        <p:spPr>
          <a:xfrm>
            <a:off x="4579041" y="4401250"/>
            <a:ext cx="1700515" cy="1312798"/>
          </a:xfrm>
          <a:prstGeom prst="rect">
            <a:avLst/>
          </a:prstGeom>
        </p:spPr>
      </p:pic>
      <p:pic>
        <p:nvPicPr>
          <p:cNvPr id="11" name="Picture 10"/>
          <p:cNvPicPr>
            <a:picLocks noChangeAspect="1"/>
          </p:cNvPicPr>
          <p:nvPr/>
        </p:nvPicPr>
        <p:blipFill>
          <a:blip r:embed="rId9"/>
          <a:stretch>
            <a:fillRect/>
          </a:stretch>
        </p:blipFill>
        <p:spPr>
          <a:xfrm>
            <a:off x="1356261" y="1033000"/>
            <a:ext cx="1841500" cy="1231900"/>
          </a:xfrm>
          <a:prstGeom prst="rect">
            <a:avLst/>
          </a:prstGeom>
        </p:spPr>
      </p:pic>
      <p:sp>
        <p:nvSpPr>
          <p:cNvPr id="14" name="TextBox 13"/>
          <p:cNvSpPr txBox="1"/>
          <p:nvPr/>
        </p:nvSpPr>
        <p:spPr>
          <a:xfrm>
            <a:off x="621970" y="2429471"/>
            <a:ext cx="3759592" cy="3785652"/>
          </a:xfrm>
          <a:prstGeom prst="rect">
            <a:avLst/>
          </a:prstGeom>
          <a:noFill/>
        </p:spPr>
        <p:txBody>
          <a:bodyPr wrap="square" rtlCol="0">
            <a:spAutoFit/>
          </a:bodyPr>
          <a:lstStyle/>
          <a:p>
            <a:r>
              <a:rPr lang="en-US" sz="1600" dirty="0"/>
              <a:t>Ingredients: Enriched Corn Meal (Corn Meal, Ferrous Sulfate, Niacin, Thiamin </a:t>
            </a:r>
            <a:r>
              <a:rPr lang="en-US" sz="1600" dirty="0" err="1"/>
              <a:t>Mononitrate</a:t>
            </a:r>
            <a:r>
              <a:rPr lang="en-US" sz="1600" dirty="0"/>
              <a:t>, Riboflavin, and Folic Acid), Vegetable Oil, </a:t>
            </a:r>
            <a:r>
              <a:rPr lang="en-US" sz="1600" dirty="0" err="1"/>
              <a:t>Flamin</a:t>
            </a:r>
            <a:r>
              <a:rPr lang="en-US" sz="1600" dirty="0"/>
              <a:t>’ Hot Seasoning (</a:t>
            </a:r>
            <a:r>
              <a:rPr lang="en-US" sz="1600" dirty="0" err="1"/>
              <a:t>Maltodextrin</a:t>
            </a:r>
            <a:r>
              <a:rPr lang="en-US" sz="1600" dirty="0"/>
              <a:t>, Salt, Sugar, Monosodium Glutamate, Yeast Extract, Citric Acid, Artificial Color [Red 40 Lake, Yellow 6 Lake, Yellow 6, Yellow 5], Sunflower Oil, Cheddar Cheese [Milk, Cheese Cultures, Salt, Enzymes], Onion Powder, Whey, Whey Protein Concentrate, Garlic Powder, Natural Flavors, Buttermilk, Sodium </a:t>
            </a:r>
            <a:r>
              <a:rPr lang="en-US" sz="1600" dirty="0" err="1"/>
              <a:t>Diacetate</a:t>
            </a:r>
            <a:r>
              <a:rPr lang="en-US" sz="1600" dirty="0"/>
              <a:t>, Disodium </a:t>
            </a:r>
            <a:r>
              <a:rPr lang="en-US" sz="1600" dirty="0" err="1"/>
              <a:t>Inosinate</a:t>
            </a:r>
            <a:r>
              <a:rPr lang="en-US" sz="1600" dirty="0"/>
              <a:t>, and Disodium </a:t>
            </a:r>
            <a:r>
              <a:rPr lang="en-US" sz="1600" dirty="0" err="1"/>
              <a:t>Guanylate</a:t>
            </a:r>
            <a:r>
              <a:rPr lang="en-US" sz="1600" dirty="0"/>
              <a:t> </a:t>
            </a:r>
          </a:p>
        </p:txBody>
      </p:sp>
      <p:sp>
        <p:nvSpPr>
          <p:cNvPr id="2" name="TextBox 1"/>
          <p:cNvSpPr txBox="1"/>
          <p:nvPr/>
        </p:nvSpPr>
        <p:spPr>
          <a:xfrm>
            <a:off x="6279556" y="1748928"/>
            <a:ext cx="1405822" cy="369332"/>
          </a:xfrm>
          <a:prstGeom prst="rect">
            <a:avLst/>
          </a:prstGeom>
          <a:noFill/>
        </p:spPr>
        <p:txBody>
          <a:bodyPr wrap="square" rtlCol="0">
            <a:spAutoFit/>
          </a:bodyPr>
          <a:lstStyle/>
          <a:p>
            <a:r>
              <a:rPr lang="en-US" dirty="0"/>
              <a:t>sugars</a:t>
            </a:r>
          </a:p>
        </p:txBody>
      </p:sp>
    </p:spTree>
    <p:extLst>
      <p:ext uri="{BB962C8B-B14F-4D97-AF65-F5344CB8AC3E}">
        <p14:creationId xmlns:p14="http://schemas.microsoft.com/office/powerpoint/2010/main" val="2837060163"/>
      </p:ext>
    </p:extLst>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457353" y="1358564"/>
            <a:ext cx="8362950" cy="3951287"/>
          </a:xfrm>
        </p:spPr>
        <p:txBody>
          <a:bodyPr>
            <a:normAutofit/>
          </a:bodyPr>
          <a:lstStyle/>
          <a:p>
            <a:pPr marL="0" indent="0">
              <a:spcBef>
                <a:spcPts val="0"/>
              </a:spcBef>
              <a:buNone/>
            </a:pPr>
            <a:r>
              <a:rPr lang="en-US" sz="2000" dirty="0">
                <a:solidFill>
                  <a:srgbClr val="00B0F0"/>
                </a:solidFill>
                <a:latin typeface="Arial" panose="020B0604020202020204" pitchFamily="34" charset="0"/>
                <a:cs typeface="Arial" panose="020B0604020202020204" pitchFamily="34" charset="0"/>
              </a:rPr>
              <a:t>[This slide is really just a place-holder. Since we are getting into the realm of chemical reactions now, we are shifting in scale from the macro to the micro.]</a:t>
            </a:r>
          </a:p>
          <a:p>
            <a:pPr marL="0" indent="0">
              <a:spcBef>
                <a:spcPts val="0"/>
              </a:spcBef>
              <a:buNone/>
            </a:pPr>
            <a:endParaRPr lang="en-US" sz="2000" dirty="0">
              <a:solidFill>
                <a:srgbClr val="00B0F0"/>
              </a:solidFill>
              <a:latin typeface="Arial" panose="020B0604020202020204" pitchFamily="34" charset="0"/>
              <a:cs typeface="Arial" panose="020B0604020202020204" pitchFamily="34" charset="0"/>
            </a:endParaRPr>
          </a:p>
          <a:p>
            <a:pPr marL="0" indent="0">
              <a:spcBef>
                <a:spcPts val="0"/>
              </a:spcBef>
              <a:buNone/>
            </a:pPr>
            <a:r>
              <a:rPr lang="en-US" sz="2000" dirty="0">
                <a:solidFill>
                  <a:srgbClr val="00B0F0"/>
                </a:solidFill>
                <a:latin typeface="Arial" panose="020B0604020202020204" pitchFamily="34" charset="0"/>
                <a:cs typeface="Arial" panose="020B0604020202020204" pitchFamily="34" charset="0"/>
              </a:rPr>
              <a:t>[Decide how you are going to have the following conversations before moving forward with the class.]</a:t>
            </a:r>
          </a:p>
          <a:p>
            <a:pPr marL="0" indent="0">
              <a:spcBef>
                <a:spcPts val="0"/>
              </a:spcBef>
              <a:buNone/>
            </a:pPr>
            <a:endParaRPr lang="en-US" sz="2000" dirty="0">
              <a:solidFill>
                <a:srgbClr val="00B0F0"/>
              </a:solidFill>
              <a:latin typeface="Arial" panose="020B0604020202020204" pitchFamily="34" charset="0"/>
              <a:cs typeface="Arial" panose="020B0604020202020204" pitchFamily="34" charset="0"/>
            </a:endParaRPr>
          </a:p>
          <a:p>
            <a:pPr marL="0" indent="0">
              <a:spcBef>
                <a:spcPts val="0"/>
              </a:spcBef>
              <a:buNone/>
            </a:pPr>
            <a:r>
              <a:rPr lang="en-US" sz="2000" dirty="0">
                <a:solidFill>
                  <a:srgbClr val="00B0F0"/>
                </a:solidFill>
                <a:latin typeface="Arial" panose="020B0604020202020204" pitchFamily="34" charset="0"/>
                <a:cs typeface="Arial" panose="020B0604020202020204" pitchFamily="34" charset="0"/>
              </a:rPr>
              <a:t>[Before we can continue working on our question, “Why does transforming matter give us energy?” we need to pause and consider the difference between looking at inputs and outputs as the macro scale and considering what is happening at the molecular level.]</a:t>
            </a:r>
          </a:p>
        </p:txBody>
      </p:sp>
      <p:sp>
        <p:nvSpPr>
          <p:cNvPr id="13" name="Rectangle 12"/>
          <p:cNvSpPr/>
          <p:nvPr/>
        </p:nvSpPr>
        <p:spPr>
          <a:xfrm>
            <a:off x="1009257" y="434765"/>
            <a:ext cx="7259142" cy="646331"/>
          </a:xfrm>
          <a:prstGeom prst="rect">
            <a:avLst/>
          </a:prstGeom>
        </p:spPr>
        <p:txBody>
          <a:bodyPr wrap="square">
            <a:spAutoFit/>
          </a:bodyPr>
          <a:lstStyle/>
          <a:p>
            <a:r>
              <a:rPr lang="en-US" sz="3600" dirty="0">
                <a:latin typeface="Arial" panose="020B0604020202020204" pitchFamily="34" charset="0"/>
                <a:cs typeface="Arial" panose="020B0604020202020204" pitchFamily="34" charset="0"/>
              </a:rPr>
              <a:t>Let’s get molecular…</a:t>
            </a:r>
          </a:p>
        </p:txBody>
      </p:sp>
    </p:spTree>
    <p:extLst>
      <p:ext uri="{BB962C8B-B14F-4D97-AF65-F5344CB8AC3E}">
        <p14:creationId xmlns:p14="http://schemas.microsoft.com/office/powerpoint/2010/main" val="1780427666"/>
      </p:ext>
    </p:extLst>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08 Summary</a:t>
            </a:r>
            <a:endParaRPr sz="2800" dirty="0"/>
          </a:p>
        </p:txBody>
      </p:sp>
      <p:sp>
        <p:nvSpPr>
          <p:cNvPr id="2" name="Text Placeholder 1">
            <a:extLst>
              <a:ext uri="{FF2B5EF4-FFF2-40B4-BE49-F238E27FC236}">
                <a16:creationId xmlns:a16="http://schemas.microsoft.com/office/drawing/2014/main" id="{AD72A004-9669-4EA0-A3B2-810E1891E1B4}"/>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We’ve developed some ideas around food as fuel and burning as an important chemical reaction. However, the inputs and outputs are complex. If we want to track matter and energy in a chemical reaction, we need a simpler system. Therefore, we are moving on to consider the burning of ethanol, a pure fuel source made of C H and O (just like our food).</a:t>
            </a:r>
          </a:p>
          <a:p>
            <a:endParaRPr lang="en-US" dirty="0"/>
          </a:p>
        </p:txBody>
      </p:sp>
      <p:sp>
        <p:nvSpPr>
          <p:cNvPr id="3" name="Text Placeholder 2">
            <a:extLst>
              <a:ext uri="{FF2B5EF4-FFF2-40B4-BE49-F238E27FC236}">
                <a16:creationId xmlns:a16="http://schemas.microsoft.com/office/drawing/2014/main" id="{94EAD64B-3A82-4B0F-B454-FF77D8D684B5}"/>
              </a:ext>
            </a:extLst>
          </p:cNvPr>
          <p:cNvSpPr>
            <a:spLocks noGrp="1"/>
          </p:cNvSpPr>
          <p:nvPr>
            <p:ph type="body" sz="quarter" idx="11"/>
          </p:nvPr>
        </p:nvSpPr>
        <p:spPr/>
        <p:txBody>
          <a:bodyPr/>
          <a:lstStyle/>
          <a:p>
            <a:pPr marL="0" indent="0">
              <a:buNone/>
            </a:pPr>
            <a:r>
              <a:rPr lang="en-US" sz="1400" b="1" dirty="0"/>
              <a:t>LS08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endParaRPr lang="en-US" dirty="0"/>
          </a:p>
        </p:txBody>
      </p:sp>
      <p:sp>
        <p:nvSpPr>
          <p:cNvPr id="14" name="Content Placeholder 2"/>
          <p:cNvSpPr txBox="1">
            <a:spLocks/>
          </p:cNvSpPr>
          <p:nvPr/>
        </p:nvSpPr>
        <p:spPr>
          <a:xfrm>
            <a:off x="467668" y="1179354"/>
            <a:ext cx="5810118" cy="201736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900" dirty="0">
              <a:solidFill>
                <a:srgbClr val="583F34"/>
              </a:solidFill>
            </a:endParaRPr>
          </a:p>
        </p:txBody>
      </p:sp>
    </p:spTree>
    <p:extLst>
      <p:ext uri="{BB962C8B-B14F-4D97-AF65-F5344CB8AC3E}">
        <p14:creationId xmlns:p14="http://schemas.microsoft.com/office/powerpoint/2010/main" val="1916520303"/>
      </p:ext>
    </p:extLst>
  </p:cSld>
  <p:clrMapOvr>
    <a:masterClrMapping/>
  </p:clrMapOvr>
  <p:transition spd="slow"/>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09 Overview</a:t>
            </a:r>
            <a:endParaRPr sz="2800" dirty="0"/>
          </a:p>
        </p:txBody>
      </p:sp>
      <p:sp>
        <p:nvSpPr>
          <p:cNvPr id="3" name="Text Placeholder 2">
            <a:extLst>
              <a:ext uri="{FF2B5EF4-FFF2-40B4-BE49-F238E27FC236}">
                <a16:creationId xmlns:a16="http://schemas.microsoft.com/office/drawing/2014/main" id="{34895762-7533-42D6-B0ED-D0CCD508505D}"/>
              </a:ext>
            </a:extLst>
          </p:cNvPr>
          <p:cNvSpPr>
            <a:spLocks noGrp="1"/>
          </p:cNvSpPr>
          <p:nvPr>
            <p:ph type="body" sz="quarter" idx="10"/>
          </p:nvPr>
        </p:nvSpPr>
        <p:spPr/>
        <p:txBody>
          <a:bodyPr/>
          <a:lstStyle/>
          <a:p>
            <a:pPr>
              <a:lnSpc>
                <a:spcPts val="1800"/>
              </a:lnSpc>
              <a:spcAft>
                <a:spcPts val="600"/>
              </a:spcAft>
            </a:pPr>
            <a:r>
              <a:rPr lang="en-US" sz="1400" b="1" dirty="0">
                <a:sym typeface="Wingdings" panose="05000000000000000000" pitchFamily="2" charset="2"/>
              </a:rPr>
              <a:t>M  P</a:t>
            </a:r>
            <a:endParaRPr lang="en-US" b="1" dirty="0">
              <a:sym typeface="Wingdings" panose="05000000000000000000" pitchFamily="2" charset="2"/>
            </a:endParaRPr>
          </a:p>
          <a:p>
            <a:pPr>
              <a:lnSpc>
                <a:spcPts val="1800"/>
              </a:lnSpc>
            </a:pPr>
            <a:r>
              <a:rPr lang="en-US" sz="1400" b="1" dirty="0"/>
              <a:t>In burning ethanol, we first track the rearrangement of molecules. What are the inputs and outputs? A discussion of burning leads us to the testable idea that oxygen is the other input. Recalling the conservation of matter, we generate ideas about what the outputs might be and test these ideas.</a:t>
            </a:r>
          </a:p>
          <a:p>
            <a:endParaRPr lang="en-US" dirty="0"/>
          </a:p>
        </p:txBody>
      </p:sp>
      <p:sp>
        <p:nvSpPr>
          <p:cNvPr id="5" name="Text Placeholder 4">
            <a:extLst>
              <a:ext uri="{FF2B5EF4-FFF2-40B4-BE49-F238E27FC236}">
                <a16:creationId xmlns:a16="http://schemas.microsoft.com/office/drawing/2014/main" id="{70609D67-6E5A-415F-8A25-CDD5B480859F}"/>
              </a:ext>
            </a:extLst>
          </p:cNvPr>
          <p:cNvSpPr>
            <a:spLocks noGrp="1"/>
          </p:cNvSpPr>
          <p:nvPr>
            <p:ph type="body" sz="quarter" idx="12"/>
          </p:nvPr>
        </p:nvSpPr>
        <p:spPr/>
        <p:txBody>
          <a:bodyPr/>
          <a:lstStyle/>
          <a:p>
            <a:pPr>
              <a:spcAft>
                <a:spcPts val="400"/>
              </a:spcAft>
            </a:pPr>
            <a:r>
              <a:rPr lang="en-US"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 </a:t>
            </a:r>
          </a:p>
          <a:p>
            <a:r>
              <a:rPr lang="en-US" dirty="0" err="1"/>
              <a:t>CRx</a:t>
            </a:r>
            <a:r>
              <a:rPr lang="en-US" dirty="0"/>
              <a:t> 09 Burning Ethanol Teacher Guide</a:t>
            </a:r>
            <a:r>
              <a:rPr lang="en-US" dirty="0">
                <a:cs typeface="Arial" panose="020B0604020202020204" pitchFamily="34" charset="0"/>
              </a:rPr>
              <a:t> _vLEJan2022</a:t>
            </a:r>
          </a:p>
          <a:p>
            <a:endParaRPr lang="en-US" dirty="0"/>
          </a:p>
          <a:p>
            <a:pPr>
              <a:spcAft>
                <a:spcPts val="400"/>
              </a:spcAft>
            </a:pPr>
            <a:r>
              <a:rPr lang="en-US" u="sng" dirty="0"/>
              <a:t>Websites of interest:</a:t>
            </a:r>
          </a:p>
          <a:p>
            <a:r>
              <a:rPr lang="en-US" dirty="0" err="1"/>
              <a:t>GLBioenergy’s</a:t>
            </a:r>
            <a:r>
              <a:rPr lang="en-US" dirty="0"/>
              <a:t> Burning Ethanol YouTube video</a:t>
            </a:r>
          </a:p>
          <a:p>
            <a:r>
              <a:rPr lang="en-US" dirty="0"/>
              <a:t>https://www.youtube.com/watch?v=o9XSE_7xn8I&amp;t=215s</a:t>
            </a:r>
          </a:p>
          <a:p>
            <a:endParaRPr lang="en-US" dirty="0"/>
          </a:p>
          <a:p>
            <a:pPr>
              <a:spcAft>
                <a:spcPts val="400"/>
              </a:spcAft>
            </a:pPr>
            <a:r>
              <a:rPr lang="en-US" u="sng" dirty="0"/>
              <a:t>MBER Essentials:</a:t>
            </a:r>
          </a:p>
          <a:p>
            <a:r>
              <a:rPr lang="en-US" dirty="0"/>
              <a:t>Whiteboards</a:t>
            </a:r>
          </a:p>
        </p:txBody>
      </p:sp>
      <p:sp>
        <p:nvSpPr>
          <p:cNvPr id="4" name="Text Placeholder 3">
            <a:extLst>
              <a:ext uri="{FF2B5EF4-FFF2-40B4-BE49-F238E27FC236}">
                <a16:creationId xmlns:a16="http://schemas.microsoft.com/office/drawing/2014/main" id="{574CEB35-0F53-4944-95BB-F3EED3C2D722}"/>
              </a:ext>
            </a:extLst>
          </p:cNvPr>
          <p:cNvSpPr>
            <a:spLocks noGrp="1"/>
          </p:cNvSpPr>
          <p:nvPr>
            <p:ph type="body" sz="quarter" idx="11"/>
          </p:nvPr>
        </p:nvSpPr>
        <p:spPr/>
        <p:txBody>
          <a:bodyPr/>
          <a:lstStyle/>
          <a:p>
            <a:r>
              <a:rPr lang="en-US" dirty="0"/>
              <a:t>55 – 110 Minutes</a:t>
            </a:r>
          </a:p>
        </p:txBody>
      </p:sp>
      <p:sp>
        <p:nvSpPr>
          <p:cNvPr id="14" name="Content Placeholder 2"/>
          <p:cNvSpPr txBox="1">
            <a:spLocks/>
          </p:cNvSpPr>
          <p:nvPr/>
        </p:nvSpPr>
        <p:spPr>
          <a:xfrm>
            <a:off x="3022333" y="1436441"/>
            <a:ext cx="5810118" cy="178391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b="1" dirty="0">
              <a:solidFill>
                <a:srgbClr val="583F34"/>
              </a:solidFill>
            </a:endParaRPr>
          </a:p>
        </p:txBody>
      </p:sp>
    </p:spTree>
    <p:extLst>
      <p:ext uri="{BB962C8B-B14F-4D97-AF65-F5344CB8AC3E}">
        <p14:creationId xmlns:p14="http://schemas.microsoft.com/office/powerpoint/2010/main" val="1728550391"/>
      </p:ext>
    </p:extLst>
  </p:cSld>
  <p:clrMapOvr>
    <a:masterClrMapping/>
  </p:clrMapOvr>
  <p:transition spd="slow"/>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12DDB-3B79-4F59-AE30-F09A11A815CC}"/>
              </a:ext>
            </a:extLst>
          </p:cNvPr>
          <p:cNvSpPr>
            <a:spLocks noGrp="1"/>
          </p:cNvSpPr>
          <p:nvPr>
            <p:ph type="title"/>
          </p:nvPr>
        </p:nvSpPr>
        <p:spPr/>
        <p:txBody>
          <a:bodyPr/>
          <a:lstStyle/>
          <a:p>
            <a:r>
              <a:rPr lang="en-US" dirty="0"/>
              <a:t>Learning Segment 09 Overview Continued</a:t>
            </a:r>
          </a:p>
        </p:txBody>
      </p:sp>
      <p:sp>
        <p:nvSpPr>
          <p:cNvPr id="3" name="Text Placeholder 2">
            <a:extLst>
              <a:ext uri="{FF2B5EF4-FFF2-40B4-BE49-F238E27FC236}">
                <a16:creationId xmlns:a16="http://schemas.microsoft.com/office/drawing/2014/main" id="{ABD4CBA5-9CAA-4EAF-B369-B3B85024374E}"/>
              </a:ext>
            </a:extLst>
          </p:cNvPr>
          <p:cNvSpPr>
            <a:spLocks noGrp="1"/>
          </p:cNvSpPr>
          <p:nvPr>
            <p:ph type="body" sz="quarter" idx="10"/>
          </p:nvPr>
        </p:nvSpPr>
        <p:spPr>
          <a:xfrm>
            <a:off x="428229" y="671047"/>
            <a:ext cx="8251825" cy="5360432"/>
          </a:xfrm>
        </p:spPr>
        <p:txBody>
          <a:bodyPr/>
          <a:lstStyle/>
          <a:p>
            <a:r>
              <a:rPr lang="en-US" sz="1400" dirty="0"/>
              <a:t>We motivate burning ethanol because it is a common fuel (that is even used as a fuel for cars) and has a simple chemical formula. We notice too that it is made up of Cs Hs and </a:t>
            </a:r>
            <a:r>
              <a:rPr lang="en-US" sz="1400" dirty="0" err="1"/>
              <a:t>Os</a:t>
            </a:r>
            <a:r>
              <a:rPr lang="en-US" sz="1400" dirty="0"/>
              <a:t>, the major components of the food we take into our bodies. In more formally dealing with a chemical reaction, we introduce the terminology reactants and products to stand in for inputs and outputs. </a:t>
            </a:r>
          </a:p>
          <a:p>
            <a:pPr marL="0" indent="0">
              <a:buNone/>
            </a:pPr>
            <a:r>
              <a:rPr lang="en-US" sz="1400" dirty="0"/>
              <a:t>You will need to do a considerable amount of prep ahead of this Learning Segment in order to safely and productively demo the ethanol flames in the classroom. Read the Burning Ethanol Teacher Guide in its entirety and consider how you will test for the presence of particular chemical reactants and products.</a:t>
            </a:r>
          </a:p>
          <a:p>
            <a:pPr marL="0" indent="0">
              <a:buNone/>
            </a:pPr>
            <a:r>
              <a:rPr lang="en-US" sz="1400" dirty="0"/>
              <a:t>Students are generally able to talk about the role of oxygen in burning. </a:t>
            </a:r>
            <a:r>
              <a:rPr lang="en-US" sz="1400" b="1" dirty="0"/>
              <a:t>At this point, you will need to invoke Conservation of Matter (Conservation of Mass). If you have not discussed this aspect of matter. Now would be the time to do so. Be sure to add it to your “Ideas about Matter” poster. </a:t>
            </a:r>
            <a:r>
              <a:rPr lang="en-US" sz="1400" dirty="0"/>
              <a:t>We can leverage the inputs of oxygen and ethanol along with the Law of Conservation of Matter to make some educated guesses as to what the products of burning ethanol might be, so the slide where you have students work through this may be the exact right time to discuss the law of conservation. We can also see from the reaction that the products are most likely colorless gases. The ethanol disappears. Some guesses students might have been carbon dioxide, ethanol gas, hydrogen gas, oxygen, carbon monoxide and water. Each of these are testable in some manner. Work with the students to figure out a way to test for the presence of these products during and following the reaction. What is the problem with testing for gases in the open air? Maybe there is a way to trap the products and then test their nature. See the Teacher Guide for details.</a:t>
            </a:r>
          </a:p>
          <a:p>
            <a:pPr marL="0" indent="0">
              <a:buNone/>
            </a:pPr>
            <a:r>
              <a:rPr lang="en-US" sz="1400" dirty="0"/>
              <a:t>When the class has decided it is pretty certain of the reactants and products, we consider how to reflect conservation of matter using an equation with reactants on the left and products on the right. Some classes may insist on balancing the equation. Others may be satisfied with the identity of elements on each side and may therefore need a little prodding to consider what conservation of matter really means.</a:t>
            </a:r>
          </a:p>
          <a:p>
            <a:pPr marL="0" indent="0">
              <a:buNone/>
            </a:pPr>
            <a:r>
              <a:rPr lang="en-US" dirty="0"/>
              <a:t>This learning segment may also be the right time to address </a:t>
            </a:r>
            <a:r>
              <a:rPr lang="en-US" b="1" dirty="0"/>
              <a:t>Conservation of Energy</a:t>
            </a:r>
            <a:r>
              <a:rPr lang="en-US" dirty="0"/>
              <a:t> – see presenter notes for details.</a:t>
            </a:r>
            <a:endParaRPr lang="en-US" sz="1400" dirty="0"/>
          </a:p>
          <a:p>
            <a:endParaRPr lang="en-US" sz="1400" dirty="0"/>
          </a:p>
          <a:p>
            <a:endParaRPr lang="en-US" dirty="0"/>
          </a:p>
        </p:txBody>
      </p:sp>
    </p:spTree>
    <p:extLst>
      <p:ext uri="{BB962C8B-B14F-4D97-AF65-F5344CB8AC3E}">
        <p14:creationId xmlns:p14="http://schemas.microsoft.com/office/powerpoint/2010/main" val="3932339558"/>
      </p:ext>
    </p:extLst>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thumb/3/37/Ethanol-2D-flat.png/640px-Ethanol-2D-fla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0077" y="3059097"/>
            <a:ext cx="2352316" cy="157311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2105344" y="4942022"/>
            <a:ext cx="6163055" cy="1569660"/>
          </a:xfrm>
          <a:prstGeom prst="rect">
            <a:avLst/>
          </a:prstGeom>
          <a:noFill/>
        </p:spPr>
        <p:txBody>
          <a:bodyPr wrap="square" rtlCol="0">
            <a:spAutoFit/>
          </a:bodyPr>
          <a:lstStyle/>
          <a:p>
            <a:r>
              <a:rPr lang="en-US" sz="3200" dirty="0"/>
              <a:t>What’s in ethanol? Write down the chemical formula in </a:t>
            </a:r>
            <a:r>
              <a:rPr lang="en-US" sz="3200" b="1" dirty="0"/>
              <a:t>Doodle Box Q</a:t>
            </a:r>
            <a:r>
              <a:rPr lang="en-US" sz="3200" dirty="0"/>
              <a:t>.</a:t>
            </a:r>
          </a:p>
        </p:txBody>
      </p:sp>
      <p:sp>
        <p:nvSpPr>
          <p:cNvPr id="9" name="TextBox 8"/>
          <p:cNvSpPr txBox="1"/>
          <p:nvPr/>
        </p:nvSpPr>
        <p:spPr>
          <a:xfrm>
            <a:off x="4749333" y="3630184"/>
            <a:ext cx="1691912" cy="584775"/>
          </a:xfrm>
          <a:prstGeom prst="rect">
            <a:avLst/>
          </a:prstGeom>
          <a:noFill/>
        </p:spPr>
        <p:txBody>
          <a:bodyPr wrap="square" rtlCol="0">
            <a:spAutoFit/>
          </a:bodyPr>
          <a:lstStyle/>
          <a:p>
            <a:r>
              <a:rPr lang="en-US" sz="3200" dirty="0"/>
              <a:t>ethanol</a:t>
            </a:r>
          </a:p>
        </p:txBody>
      </p:sp>
      <p:sp>
        <p:nvSpPr>
          <p:cNvPr id="11" name="TextBox 10"/>
          <p:cNvSpPr txBox="1"/>
          <p:nvPr/>
        </p:nvSpPr>
        <p:spPr>
          <a:xfrm>
            <a:off x="574524" y="227217"/>
            <a:ext cx="8071493" cy="3046988"/>
          </a:xfrm>
          <a:prstGeom prst="rect">
            <a:avLst/>
          </a:prstGeom>
          <a:noFill/>
        </p:spPr>
        <p:txBody>
          <a:bodyPr wrap="square" rtlCol="0">
            <a:spAutoFit/>
          </a:bodyPr>
          <a:lstStyle/>
          <a:p>
            <a:r>
              <a:rPr lang="en-US" sz="3200" dirty="0"/>
              <a:t>So, let’s pick a simple fuel to track in order to understand how burning gives us energy.</a:t>
            </a:r>
          </a:p>
          <a:p>
            <a:endParaRPr lang="en-US" sz="3200" dirty="0"/>
          </a:p>
          <a:p>
            <a:r>
              <a:rPr lang="en-US" sz="3200" dirty="0"/>
              <a:t>Importantly, we also want something that has the Cs, Hs, and </a:t>
            </a:r>
            <a:r>
              <a:rPr lang="en-US" sz="3200" dirty="0" err="1"/>
              <a:t>Os</a:t>
            </a:r>
            <a:r>
              <a:rPr lang="en-US" sz="3200" dirty="0"/>
              <a:t> we take in through our food.</a:t>
            </a:r>
          </a:p>
        </p:txBody>
      </p:sp>
      <p:pic>
        <p:nvPicPr>
          <p:cNvPr id="12" name="Picture 11">
            <a:extLst>
              <a:ext uri="{FF2B5EF4-FFF2-40B4-BE49-F238E27FC236}">
                <a16:creationId xmlns:a16="http://schemas.microsoft.com/office/drawing/2014/main" id="{88C07FCB-2F70-44B2-B762-FAA44B030BF9}"/>
              </a:ext>
            </a:extLst>
          </p:cNvPr>
          <p:cNvPicPr>
            <a:picLocks noChangeAspect="1"/>
          </p:cNvPicPr>
          <p:nvPr/>
        </p:nvPicPr>
        <p:blipFill rotWithShape="1">
          <a:blip r:embed="rId4"/>
          <a:srcRect t="11876" r="21921"/>
          <a:stretch/>
        </p:blipFill>
        <p:spPr>
          <a:xfrm>
            <a:off x="958728" y="5155578"/>
            <a:ext cx="1052623" cy="891043"/>
          </a:xfrm>
          <a:prstGeom prst="rect">
            <a:avLst/>
          </a:prstGeom>
        </p:spPr>
      </p:pic>
    </p:spTree>
    <p:extLst>
      <p:ext uri="{BB962C8B-B14F-4D97-AF65-F5344CB8AC3E}">
        <p14:creationId xmlns:p14="http://schemas.microsoft.com/office/powerpoint/2010/main" val="35928924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3351" y="593906"/>
            <a:ext cx="7169785" cy="3108543"/>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Let’s make some predictions, being certain to draw on any ideas we generated from burning food.</a:t>
            </a:r>
          </a:p>
          <a:p>
            <a:pPr indent="-457200"/>
            <a:endParaRPr lang="en-US" sz="2800" dirty="0">
              <a:latin typeface="Arial" panose="020B0604020202020204" pitchFamily="34" charset="0"/>
              <a:cs typeface="Arial" panose="020B0604020202020204" pitchFamily="34" charset="0"/>
            </a:endParaRPr>
          </a:p>
          <a:p>
            <a:pPr indent="-457200"/>
            <a:r>
              <a:rPr lang="en-US" sz="2800" dirty="0">
                <a:latin typeface="Arial" panose="020B0604020202020204" pitchFamily="34" charset="0"/>
                <a:cs typeface="Arial" panose="020B0604020202020204" pitchFamily="34" charset="0"/>
              </a:rPr>
              <a:t>Return to </a:t>
            </a:r>
            <a:r>
              <a:rPr lang="en-US" sz="2800" b="1" dirty="0">
                <a:latin typeface="Arial" panose="020B0604020202020204" pitchFamily="34" charset="0"/>
                <a:cs typeface="Arial" panose="020B0604020202020204" pitchFamily="34" charset="0"/>
              </a:rPr>
              <a:t>Doodle Box Q</a:t>
            </a:r>
            <a:r>
              <a:rPr lang="en-US" sz="2800" dirty="0">
                <a:latin typeface="Arial" panose="020B0604020202020204" pitchFamily="34" charset="0"/>
                <a:cs typeface="Arial" panose="020B0604020202020204" pitchFamily="34" charset="0"/>
              </a:rPr>
              <a:t>. Write down the reaction below. What do you think the reactants and products might be?</a:t>
            </a:r>
          </a:p>
        </p:txBody>
      </p:sp>
      <p:grpSp>
        <p:nvGrpSpPr>
          <p:cNvPr id="3" name="Group 2"/>
          <p:cNvGrpSpPr/>
          <p:nvPr/>
        </p:nvGrpSpPr>
        <p:grpSpPr>
          <a:xfrm>
            <a:off x="1749044" y="4244681"/>
            <a:ext cx="5710780" cy="1034863"/>
            <a:chOff x="825500" y="3968426"/>
            <a:chExt cx="5710780" cy="1034863"/>
          </a:xfrm>
        </p:grpSpPr>
        <p:sp>
          <p:nvSpPr>
            <p:cNvPr id="5" name="TextBox 4"/>
            <p:cNvSpPr txBox="1"/>
            <p:nvPr/>
          </p:nvSpPr>
          <p:spPr>
            <a:xfrm>
              <a:off x="825500" y="4025717"/>
              <a:ext cx="1401346" cy="584775"/>
            </a:xfrm>
            <a:prstGeom prst="rect">
              <a:avLst/>
            </a:prstGeom>
            <a:noFill/>
          </p:spPr>
          <p:txBody>
            <a:bodyPr wrap="none" rtlCol="0">
              <a:spAutoFit/>
            </a:bodyPr>
            <a:lstStyle/>
            <a:p>
              <a:r>
                <a:rPr lang="en-US" sz="3200" dirty="0"/>
                <a:t>C</a:t>
              </a:r>
              <a:r>
                <a:rPr lang="en-US" sz="3200" baseline="-25000" dirty="0"/>
                <a:t>2</a:t>
              </a:r>
              <a:r>
                <a:rPr lang="en-US" sz="3200" dirty="0"/>
                <a:t>H</a:t>
              </a:r>
              <a:r>
                <a:rPr lang="en-US" sz="3200" baseline="-25000" dirty="0"/>
                <a:t>6</a:t>
              </a:r>
              <a:r>
                <a:rPr lang="en-US" sz="3200" dirty="0"/>
                <a:t>O</a:t>
              </a:r>
            </a:p>
          </p:txBody>
        </p:sp>
        <p:sp>
          <p:nvSpPr>
            <p:cNvPr id="6" name="TextBox 5"/>
            <p:cNvSpPr txBox="1"/>
            <p:nvPr/>
          </p:nvSpPr>
          <p:spPr>
            <a:xfrm>
              <a:off x="2147460" y="4025717"/>
              <a:ext cx="1399721" cy="584775"/>
            </a:xfrm>
            <a:prstGeom prst="rect">
              <a:avLst/>
            </a:prstGeom>
            <a:noFill/>
          </p:spPr>
          <p:txBody>
            <a:bodyPr wrap="square" rtlCol="0">
              <a:spAutoFit/>
            </a:bodyPr>
            <a:lstStyle/>
            <a:p>
              <a:r>
                <a:rPr lang="en-US" sz="3200" dirty="0"/>
                <a:t>+</a:t>
              </a:r>
            </a:p>
          </p:txBody>
        </p:sp>
        <p:cxnSp>
          <p:nvCxnSpPr>
            <p:cNvPr id="9" name="Straight Arrow Connector 8"/>
            <p:cNvCxnSpPr/>
            <p:nvPr/>
          </p:nvCxnSpPr>
          <p:spPr>
            <a:xfrm flipV="1">
              <a:off x="3740440" y="4305692"/>
              <a:ext cx="1460500" cy="1587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977191" y="4633957"/>
              <a:ext cx="941283" cy="369332"/>
            </a:xfrm>
            <a:prstGeom prst="rect">
              <a:avLst/>
            </a:prstGeom>
            <a:noFill/>
          </p:spPr>
          <p:txBody>
            <a:bodyPr wrap="none" rtlCol="0">
              <a:spAutoFit/>
            </a:bodyPr>
            <a:lstStyle/>
            <a:p>
              <a:r>
                <a:rPr lang="en-US" dirty="0"/>
                <a:t>ethanol</a:t>
              </a:r>
            </a:p>
          </p:txBody>
        </p:sp>
        <p:sp>
          <p:nvSpPr>
            <p:cNvPr id="10" name="TextBox 9"/>
            <p:cNvSpPr txBox="1"/>
            <p:nvPr/>
          </p:nvSpPr>
          <p:spPr>
            <a:xfrm>
              <a:off x="5275099" y="3968426"/>
              <a:ext cx="1261181" cy="584775"/>
            </a:xfrm>
            <a:prstGeom prst="rect">
              <a:avLst/>
            </a:prstGeom>
            <a:noFill/>
          </p:spPr>
          <p:txBody>
            <a:bodyPr wrap="square" rtlCol="0">
              <a:spAutoFit/>
            </a:bodyPr>
            <a:lstStyle/>
            <a:p>
              <a:r>
                <a:rPr lang="en-US" sz="3200" dirty="0"/>
                <a:t>???</a:t>
              </a:r>
            </a:p>
          </p:txBody>
        </p:sp>
      </p:grpSp>
      <p:sp>
        <p:nvSpPr>
          <p:cNvPr id="4" name="Oval 3"/>
          <p:cNvSpPr/>
          <p:nvPr/>
        </p:nvSpPr>
        <p:spPr>
          <a:xfrm>
            <a:off x="3452030" y="4248397"/>
            <a:ext cx="1054665" cy="687695"/>
          </a:xfrm>
          <a:prstGeom prst="ellipse">
            <a:avLst/>
          </a:prstGeom>
          <a:noFill/>
          <a:ln w="28575">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1673351" y="5379190"/>
            <a:ext cx="6689652" cy="461665"/>
          </a:xfrm>
          <a:prstGeom prst="rect">
            <a:avLst/>
          </a:prstGeom>
          <a:noFill/>
        </p:spPr>
        <p:txBody>
          <a:bodyPr wrap="none" rtlCol="0">
            <a:spAutoFit/>
          </a:bodyPr>
          <a:lstStyle/>
          <a:p>
            <a:r>
              <a:rPr lang="en-US" sz="2400" dirty="0">
                <a:latin typeface="Arial" panose="020B0604020202020204" pitchFamily="34" charset="0"/>
                <a:cs typeface="Arial" panose="020B0604020202020204" pitchFamily="34" charset="0"/>
              </a:rPr>
              <a:t>Does the ethanol have to react with something?</a:t>
            </a:r>
          </a:p>
        </p:txBody>
      </p:sp>
      <p:pic>
        <p:nvPicPr>
          <p:cNvPr id="14" name="Picture 13">
            <a:extLst>
              <a:ext uri="{FF2B5EF4-FFF2-40B4-BE49-F238E27FC236}">
                <a16:creationId xmlns:a16="http://schemas.microsoft.com/office/drawing/2014/main" id="{F7884147-AB4B-47C6-8051-04EFDB50EA82}"/>
              </a:ext>
            </a:extLst>
          </p:cNvPr>
          <p:cNvPicPr>
            <a:picLocks noChangeAspect="1"/>
          </p:cNvPicPr>
          <p:nvPr/>
        </p:nvPicPr>
        <p:blipFill rotWithShape="1">
          <a:blip r:embed="rId3"/>
          <a:srcRect t="11876" r="21921"/>
          <a:stretch/>
        </p:blipFill>
        <p:spPr>
          <a:xfrm>
            <a:off x="489828" y="2522940"/>
            <a:ext cx="1052623" cy="891043"/>
          </a:xfrm>
          <a:prstGeom prst="rect">
            <a:avLst/>
          </a:prstGeom>
        </p:spPr>
      </p:pic>
      <p:sp>
        <p:nvSpPr>
          <p:cNvPr id="7" name="TextBox 6">
            <a:extLst>
              <a:ext uri="{FF2B5EF4-FFF2-40B4-BE49-F238E27FC236}">
                <a16:creationId xmlns:a16="http://schemas.microsoft.com/office/drawing/2014/main" id="{7265FFF5-0B94-4018-BD9A-0B8AC084A204}"/>
              </a:ext>
            </a:extLst>
          </p:cNvPr>
          <p:cNvSpPr txBox="1"/>
          <p:nvPr/>
        </p:nvSpPr>
        <p:spPr>
          <a:xfrm>
            <a:off x="3544900" y="4936092"/>
            <a:ext cx="785793" cy="523220"/>
          </a:xfrm>
          <a:prstGeom prst="rect">
            <a:avLst/>
          </a:prstGeom>
          <a:noFill/>
        </p:spPr>
        <p:txBody>
          <a:bodyPr wrap="none" rtlCol="0">
            <a:spAutoFit/>
          </a:bodyPr>
          <a:lstStyle/>
          <a:p>
            <a:r>
              <a:rPr lang="en-US" sz="2800" dirty="0"/>
              <a:t>???</a:t>
            </a:r>
          </a:p>
        </p:txBody>
      </p:sp>
    </p:spTree>
    <p:extLst>
      <p:ext uri="{BB962C8B-B14F-4D97-AF65-F5344CB8AC3E}">
        <p14:creationId xmlns:p14="http://schemas.microsoft.com/office/powerpoint/2010/main" val="4468494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sp>
        <p:nvSpPr>
          <p:cNvPr id="2" name="TextBox 1"/>
          <p:cNvSpPr txBox="1"/>
          <p:nvPr/>
        </p:nvSpPr>
        <p:spPr>
          <a:xfrm>
            <a:off x="3903186" y="3327885"/>
            <a:ext cx="1378643"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DEMO</a:t>
            </a:r>
          </a:p>
        </p:txBody>
      </p:sp>
      <p:sp>
        <p:nvSpPr>
          <p:cNvPr id="4" name="Rectangle 3"/>
          <p:cNvSpPr/>
          <p:nvPr/>
        </p:nvSpPr>
        <p:spPr>
          <a:xfrm>
            <a:off x="2325923" y="187666"/>
            <a:ext cx="4680475" cy="523220"/>
          </a:xfrm>
          <a:prstGeom prst="rect">
            <a:avLst/>
          </a:prstGeom>
        </p:spPr>
        <p:txBody>
          <a:bodyPr wrap="square">
            <a:spAutoFit/>
          </a:bodyPr>
          <a:lstStyle/>
          <a:p>
            <a:r>
              <a:rPr lang="en-US" sz="2800" b="1" dirty="0">
                <a:cs typeface="Raleway Medium"/>
              </a:rPr>
              <a:t>Let’s burn some ethanol!</a:t>
            </a:r>
          </a:p>
        </p:txBody>
      </p:sp>
    </p:spTree>
    <p:extLst>
      <p:ext uri="{BB962C8B-B14F-4D97-AF65-F5344CB8AC3E}">
        <p14:creationId xmlns:p14="http://schemas.microsoft.com/office/powerpoint/2010/main" val="154725128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51434"/>
            <a:ext cx="8932875" cy="469628"/>
          </a:xfrm>
          <a:prstGeom prst="rect">
            <a:avLst/>
          </a:prstGeom>
        </p:spPr>
        <p:txBody>
          <a:bodyPr>
            <a:noAutofit/>
          </a:bodyPr>
          <a:lstStyle>
            <a:lvl1pPr>
              <a:defRPr sz="3400"/>
            </a:lvl1pPr>
          </a:lstStyle>
          <a:p>
            <a:r>
              <a:rPr lang="en-US" sz="2800" dirty="0">
                <a:solidFill>
                  <a:schemeClr val="bg1"/>
                </a:solidFill>
              </a:rPr>
              <a:t>Learning Segment 01 Overview Continued</a:t>
            </a:r>
            <a:endParaRPr sz="2800"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3236795" y="3155160"/>
            <a:ext cx="2365605" cy="2767794"/>
          </a:xfrm>
          <a:prstGeom prst="rect">
            <a:avLst/>
          </a:prstGeom>
        </p:spPr>
      </p:pic>
      <p:sp>
        <p:nvSpPr>
          <p:cNvPr id="7" name="TextBox 6"/>
          <p:cNvSpPr txBox="1"/>
          <p:nvPr/>
        </p:nvSpPr>
        <p:spPr>
          <a:xfrm>
            <a:off x="3848098" y="3976601"/>
            <a:ext cx="1143000" cy="369332"/>
          </a:xfrm>
          <a:prstGeom prst="rect">
            <a:avLst/>
          </a:prstGeom>
          <a:noFill/>
        </p:spPr>
        <p:txBody>
          <a:bodyPr wrap="square" rtlCol="0">
            <a:spAutoFit/>
          </a:bodyPr>
          <a:lstStyle/>
          <a:p>
            <a:pPr algn="ctr"/>
            <a:r>
              <a:rPr lang="en-US" b="1" u="sng" dirty="0"/>
              <a:t>USES</a:t>
            </a:r>
          </a:p>
        </p:txBody>
      </p:sp>
      <p:sp>
        <p:nvSpPr>
          <p:cNvPr id="8" name="TextBox 7"/>
          <p:cNvSpPr txBox="1"/>
          <p:nvPr/>
        </p:nvSpPr>
        <p:spPr>
          <a:xfrm>
            <a:off x="507753" y="3287696"/>
            <a:ext cx="2286000" cy="369332"/>
          </a:xfrm>
          <a:prstGeom prst="rect">
            <a:avLst/>
          </a:prstGeom>
          <a:noFill/>
        </p:spPr>
        <p:txBody>
          <a:bodyPr wrap="square" rtlCol="0">
            <a:spAutoFit/>
          </a:bodyPr>
          <a:lstStyle/>
          <a:p>
            <a:r>
              <a:rPr lang="en-US" b="1" u="sng" dirty="0"/>
              <a:t>INPUTS</a:t>
            </a:r>
          </a:p>
        </p:txBody>
      </p:sp>
      <p:sp>
        <p:nvSpPr>
          <p:cNvPr id="2" name="TextBox 1"/>
          <p:cNvSpPr txBox="1"/>
          <p:nvPr/>
        </p:nvSpPr>
        <p:spPr>
          <a:xfrm>
            <a:off x="507753" y="3664850"/>
            <a:ext cx="776295" cy="923330"/>
          </a:xfrm>
          <a:prstGeom prst="rect">
            <a:avLst/>
          </a:prstGeom>
          <a:noFill/>
        </p:spPr>
        <p:txBody>
          <a:bodyPr wrap="square" rtlCol="0">
            <a:spAutoFit/>
          </a:bodyPr>
          <a:lstStyle/>
          <a:p>
            <a:r>
              <a:rPr lang="en-US" dirty="0"/>
              <a:t>Food</a:t>
            </a:r>
          </a:p>
          <a:p>
            <a:r>
              <a:rPr lang="en-US" dirty="0"/>
              <a:t>O</a:t>
            </a:r>
            <a:r>
              <a:rPr lang="en-US" baseline="-25000" dirty="0"/>
              <a:t>2</a:t>
            </a:r>
          </a:p>
          <a:p>
            <a:r>
              <a:rPr lang="en-US" dirty="0"/>
              <a:t>H</a:t>
            </a:r>
            <a:r>
              <a:rPr lang="en-US" baseline="-25000" dirty="0"/>
              <a:t>2</a:t>
            </a:r>
            <a:r>
              <a:rPr lang="en-US" dirty="0"/>
              <a:t>O</a:t>
            </a:r>
          </a:p>
        </p:txBody>
      </p:sp>
      <p:sp>
        <p:nvSpPr>
          <p:cNvPr id="15" name="TextBox 14"/>
          <p:cNvSpPr txBox="1"/>
          <p:nvPr/>
        </p:nvSpPr>
        <p:spPr>
          <a:xfrm>
            <a:off x="7156181" y="3295518"/>
            <a:ext cx="1371215" cy="369332"/>
          </a:xfrm>
          <a:prstGeom prst="rect">
            <a:avLst/>
          </a:prstGeom>
          <a:noFill/>
        </p:spPr>
        <p:txBody>
          <a:bodyPr wrap="square" rtlCol="0">
            <a:spAutoFit/>
          </a:bodyPr>
          <a:lstStyle/>
          <a:p>
            <a:r>
              <a:rPr lang="en-US" b="1" u="sng" dirty="0"/>
              <a:t>OUTPUTS</a:t>
            </a:r>
          </a:p>
        </p:txBody>
      </p:sp>
      <p:sp>
        <p:nvSpPr>
          <p:cNvPr id="17" name="TextBox 16"/>
          <p:cNvSpPr txBox="1"/>
          <p:nvPr/>
        </p:nvSpPr>
        <p:spPr>
          <a:xfrm>
            <a:off x="3886412" y="4349740"/>
            <a:ext cx="1624160" cy="1600438"/>
          </a:xfrm>
          <a:prstGeom prst="rect">
            <a:avLst/>
          </a:prstGeom>
          <a:noFill/>
        </p:spPr>
        <p:txBody>
          <a:bodyPr wrap="square" rtlCol="0">
            <a:spAutoFit/>
          </a:bodyPr>
          <a:lstStyle/>
          <a:p>
            <a:r>
              <a:rPr lang="en-US" sz="1600" dirty="0"/>
              <a:t>Growth</a:t>
            </a:r>
          </a:p>
          <a:p>
            <a:r>
              <a:rPr lang="en-US" sz="1600" dirty="0"/>
              <a:t>Movement</a:t>
            </a:r>
          </a:p>
          <a:p>
            <a:r>
              <a:rPr lang="en-US" sz="1600" dirty="0"/>
              <a:t>Behavior</a:t>
            </a:r>
          </a:p>
          <a:p>
            <a:r>
              <a:rPr lang="en-US" sz="1600" dirty="0"/>
              <a:t>Maintenance</a:t>
            </a:r>
          </a:p>
          <a:p>
            <a:r>
              <a:rPr lang="en-US" sz="1600" b="1" dirty="0"/>
              <a:t>Reproduction</a:t>
            </a:r>
          </a:p>
          <a:p>
            <a:endParaRPr lang="en-US" dirty="0">
              <a:solidFill>
                <a:srgbClr val="583F34"/>
              </a:solidFill>
            </a:endParaRPr>
          </a:p>
        </p:txBody>
      </p:sp>
      <p:sp>
        <p:nvSpPr>
          <p:cNvPr id="18" name="TextBox 17"/>
          <p:cNvSpPr txBox="1"/>
          <p:nvPr/>
        </p:nvSpPr>
        <p:spPr>
          <a:xfrm>
            <a:off x="7143075" y="3658405"/>
            <a:ext cx="1238922" cy="923330"/>
          </a:xfrm>
          <a:prstGeom prst="rect">
            <a:avLst/>
          </a:prstGeom>
          <a:noFill/>
        </p:spPr>
        <p:txBody>
          <a:bodyPr wrap="square" rtlCol="0">
            <a:spAutoFit/>
          </a:bodyPr>
          <a:lstStyle/>
          <a:p>
            <a:r>
              <a:rPr lang="en-US" dirty="0"/>
              <a:t>Pee</a:t>
            </a:r>
          </a:p>
          <a:p>
            <a:r>
              <a:rPr lang="en-US" dirty="0"/>
              <a:t>CO</a:t>
            </a:r>
            <a:r>
              <a:rPr lang="en-US" baseline="-25000" dirty="0"/>
              <a:t>2</a:t>
            </a:r>
          </a:p>
          <a:p>
            <a:r>
              <a:rPr lang="en-US" dirty="0"/>
              <a:t>H</a:t>
            </a:r>
            <a:r>
              <a:rPr lang="en-US" baseline="-25000" dirty="0"/>
              <a:t>2</a:t>
            </a:r>
            <a:r>
              <a:rPr lang="en-US" dirty="0"/>
              <a:t>O</a:t>
            </a:r>
          </a:p>
        </p:txBody>
      </p:sp>
      <p:sp>
        <p:nvSpPr>
          <p:cNvPr id="5" name="TextBox 4"/>
          <p:cNvSpPr txBox="1"/>
          <p:nvPr/>
        </p:nvSpPr>
        <p:spPr>
          <a:xfrm>
            <a:off x="437905" y="4686489"/>
            <a:ext cx="2279416" cy="338554"/>
          </a:xfrm>
          <a:prstGeom prst="rect">
            <a:avLst/>
          </a:prstGeom>
          <a:noFill/>
        </p:spPr>
        <p:txBody>
          <a:bodyPr wrap="square" rtlCol="0">
            <a:spAutoFit/>
          </a:bodyPr>
          <a:lstStyle/>
          <a:p>
            <a:r>
              <a:rPr lang="en-US" sz="1600" b="1" i="1" dirty="0"/>
              <a:t>Matter and Energy IN</a:t>
            </a:r>
          </a:p>
        </p:txBody>
      </p:sp>
      <p:sp>
        <p:nvSpPr>
          <p:cNvPr id="20" name="TextBox 19"/>
          <p:cNvSpPr txBox="1"/>
          <p:nvPr/>
        </p:nvSpPr>
        <p:spPr>
          <a:xfrm>
            <a:off x="3156513" y="5950178"/>
            <a:ext cx="2526170" cy="338554"/>
          </a:xfrm>
          <a:prstGeom prst="rect">
            <a:avLst/>
          </a:prstGeom>
          <a:noFill/>
        </p:spPr>
        <p:txBody>
          <a:bodyPr wrap="square" rtlCol="0">
            <a:spAutoFit/>
          </a:bodyPr>
          <a:lstStyle/>
          <a:p>
            <a:r>
              <a:rPr lang="en-US" sz="1600" b="1" i="1" dirty="0"/>
              <a:t>Matter and Energy Used</a:t>
            </a:r>
          </a:p>
        </p:txBody>
      </p:sp>
      <p:sp>
        <p:nvSpPr>
          <p:cNvPr id="21" name="TextBox 20"/>
          <p:cNvSpPr txBox="1"/>
          <p:nvPr/>
        </p:nvSpPr>
        <p:spPr>
          <a:xfrm>
            <a:off x="6429374" y="4718149"/>
            <a:ext cx="2543594" cy="338554"/>
          </a:xfrm>
          <a:prstGeom prst="rect">
            <a:avLst/>
          </a:prstGeom>
          <a:noFill/>
        </p:spPr>
        <p:txBody>
          <a:bodyPr wrap="square" rtlCol="0">
            <a:spAutoFit/>
          </a:bodyPr>
          <a:lstStyle/>
          <a:p>
            <a:r>
              <a:rPr lang="en-US" sz="1600" b="1" i="1" dirty="0"/>
              <a:t>Matter and Energy OUT</a:t>
            </a:r>
          </a:p>
        </p:txBody>
      </p:sp>
      <p:cxnSp>
        <p:nvCxnSpPr>
          <p:cNvPr id="11" name="Straight Arrow Connector 10"/>
          <p:cNvCxnSpPr/>
          <p:nvPr/>
        </p:nvCxnSpPr>
        <p:spPr>
          <a:xfrm>
            <a:off x="1578634" y="3497511"/>
            <a:ext cx="1950811" cy="0"/>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a:xfrm>
            <a:off x="5322498" y="3497511"/>
            <a:ext cx="1732275" cy="0"/>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
        <p:nvSpPr>
          <p:cNvPr id="25" name="Text Placeholder 1">
            <a:extLst>
              <a:ext uri="{FF2B5EF4-FFF2-40B4-BE49-F238E27FC236}">
                <a16:creationId xmlns:a16="http://schemas.microsoft.com/office/drawing/2014/main" id="{89FCE694-B119-4B44-97B4-5A891E9C2A74}"/>
              </a:ext>
            </a:extLst>
          </p:cNvPr>
          <p:cNvSpPr txBox="1">
            <a:spLocks/>
          </p:cNvSpPr>
          <p:nvPr/>
        </p:nvSpPr>
        <p:spPr>
          <a:xfrm>
            <a:off x="428229" y="851157"/>
            <a:ext cx="8363502" cy="1935244"/>
          </a:xfrm>
          <a:prstGeom prst="rect">
            <a:avLst/>
          </a:prstGeom>
        </p:spPr>
        <p:txBody>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dirty="0"/>
              <a:t>The Centrality of the Inputs-Outputs-Uses (IOU) Diagram</a:t>
            </a:r>
          </a:p>
          <a:p>
            <a:r>
              <a:rPr lang="en-US" dirty="0">
                <a:cs typeface="Arial" panose="020B0604020202020204" pitchFamily="34" charset="0"/>
              </a:rPr>
              <a:t>In this first learning segment, you will work with the class to create a poster where you will track ideas and questions throughout the unit. Our strong recommendation is that you keep this poster up in the room and buried electronically. You can also reproduce your class poster as a handout for students to keep in their binders and annotate/modify as the unit progress. The important thing is for students to have access to the ideas on the poster so that they can use it as a reasoning tool. We also expect that </a:t>
            </a:r>
            <a:r>
              <a:rPr lang="en-US" b="1" u="sng" dirty="0">
                <a:cs typeface="Arial" panose="020B0604020202020204" pitchFamily="34" charset="0"/>
              </a:rPr>
              <a:t>you will use it as a reasoning tool in whole class discussions</a:t>
            </a:r>
            <a:r>
              <a:rPr lang="en-US" dirty="0">
                <a:cs typeface="Arial" panose="020B0604020202020204" pitchFamily="34" charset="0"/>
              </a:rPr>
              <a:t>, and we encourage you to step away from the PowerPoint slides at several points in order to engage students in thinking about what is happening in our bodies (and why) with regard to matter and energy. </a:t>
            </a:r>
          </a:p>
          <a:p>
            <a:endParaRPr lang="en-US" dirty="0">
              <a:cs typeface="Arial" panose="020B0604020202020204" pitchFamily="34" charset="0"/>
            </a:endParaRPr>
          </a:p>
        </p:txBody>
      </p:sp>
    </p:spTree>
    <p:extLst>
      <p:ext uri="{BB962C8B-B14F-4D97-AF65-F5344CB8AC3E}">
        <p14:creationId xmlns:p14="http://schemas.microsoft.com/office/powerpoint/2010/main" val="1838152978"/>
      </p:ext>
    </p:extLst>
  </p:cSld>
  <p:clrMapOvr>
    <a:masterClrMapping/>
  </p:clrMapOvr>
  <p:transition spd="slow"/>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886648" y="988795"/>
            <a:ext cx="7940675" cy="3951288"/>
          </a:xfrm>
        </p:spPr>
        <p:txBody>
          <a:bodyPr>
            <a:noAutofit/>
          </a:bodyPr>
          <a:lstStyle/>
          <a:p>
            <a:pPr marL="0" indent="0">
              <a:spcBef>
                <a:spcPts val="0"/>
              </a:spcBef>
              <a:buNone/>
            </a:pPr>
            <a:r>
              <a:rPr lang="en-US" sz="2400" dirty="0">
                <a:latin typeface="Arial" panose="020B0604020202020204" pitchFamily="34" charset="0"/>
                <a:cs typeface="Arial" panose="020B0604020202020204" pitchFamily="34" charset="0"/>
              </a:rPr>
              <a:t>We are trying to figure out:</a:t>
            </a:r>
          </a:p>
          <a:p>
            <a:pPr marL="0" indent="0">
              <a:spcBef>
                <a:spcPts val="0"/>
              </a:spcBef>
              <a:buNone/>
            </a:pPr>
            <a:r>
              <a:rPr lang="en-US" sz="2400" dirty="0">
                <a:latin typeface="Arial" panose="020B0604020202020204" pitchFamily="34" charset="0"/>
                <a:cs typeface="Arial" panose="020B0604020202020204" pitchFamily="34" charset="0"/>
              </a:rPr>
              <a:t>How does matter transformation give us energy?</a:t>
            </a:r>
          </a:p>
          <a:p>
            <a:pPr marL="0" indent="0">
              <a:spcBef>
                <a:spcPts val="0"/>
              </a:spcBef>
              <a:spcAft>
                <a:spcPts val="400"/>
              </a:spcAft>
              <a:buNone/>
            </a:pPr>
            <a:endParaRPr lang="en-US" sz="2400" dirty="0">
              <a:latin typeface="Arial" panose="020B0604020202020204" pitchFamily="34" charset="0"/>
              <a:cs typeface="Arial" panose="020B0604020202020204" pitchFamily="34" charset="0"/>
            </a:endParaRPr>
          </a:p>
          <a:p>
            <a:pPr marL="0" indent="0">
              <a:spcBef>
                <a:spcPts val="0"/>
              </a:spcBef>
              <a:spcAft>
                <a:spcPts val="400"/>
              </a:spcAft>
              <a:buNone/>
            </a:pPr>
            <a:r>
              <a:rPr lang="en-US" sz="2400" dirty="0">
                <a:latin typeface="Arial" panose="020B0604020202020204" pitchFamily="34" charset="0"/>
                <a:cs typeface="Arial" panose="020B0604020202020204" pitchFamily="34" charset="0"/>
              </a:rPr>
              <a:t>But we’re going to do this in two parts:</a:t>
            </a:r>
          </a:p>
          <a:p>
            <a:pPr>
              <a:spcBef>
                <a:spcPts val="0"/>
              </a:spcBef>
              <a:spcAft>
                <a:spcPts val="400"/>
              </a:spcAft>
            </a:pPr>
            <a:r>
              <a:rPr lang="en-US" sz="2400" dirty="0">
                <a:latin typeface="Arial" panose="020B0604020202020204" pitchFamily="34" charset="0"/>
                <a:cs typeface="Arial" panose="020B0604020202020204" pitchFamily="34" charset="0"/>
              </a:rPr>
              <a:t>Part 1- track the matter</a:t>
            </a:r>
          </a:p>
          <a:p>
            <a:pPr>
              <a:spcBef>
                <a:spcPts val="0"/>
              </a:spcBef>
              <a:spcAft>
                <a:spcPts val="400"/>
              </a:spcAft>
            </a:pPr>
            <a:r>
              <a:rPr lang="en-US" sz="2400" dirty="0">
                <a:latin typeface="Arial" panose="020B0604020202020204" pitchFamily="34" charset="0"/>
                <a:cs typeface="Arial" panose="020B0604020202020204" pitchFamily="34" charset="0"/>
              </a:rPr>
              <a:t>Part 2 – track the energy</a:t>
            </a:r>
          </a:p>
          <a:p>
            <a:pPr>
              <a:spcBef>
                <a:spcPts val="0"/>
              </a:spcBef>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Then we’re going to put it all together to develop a coherent understanding.</a:t>
            </a: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13" name="Rectangle 12"/>
          <p:cNvSpPr/>
          <p:nvPr/>
        </p:nvSpPr>
        <p:spPr>
          <a:xfrm>
            <a:off x="1574794" y="279939"/>
            <a:ext cx="6529300" cy="523220"/>
          </a:xfrm>
          <a:prstGeom prst="rect">
            <a:avLst/>
          </a:prstGeom>
        </p:spPr>
        <p:txBody>
          <a:bodyPr wrap="square">
            <a:spAutoFit/>
          </a:bodyPr>
          <a:lstStyle/>
          <a:p>
            <a:r>
              <a:rPr lang="en-US" sz="2800" b="1" dirty="0">
                <a:solidFill>
                  <a:srgbClr val="2B7C01"/>
                </a:solidFill>
                <a:latin typeface="Arial" panose="020B0604020202020204" pitchFamily="34" charset="0"/>
                <a:cs typeface="Arial" panose="020B0604020202020204" pitchFamily="34" charset="0"/>
              </a:rPr>
              <a:t> </a:t>
            </a:r>
            <a:r>
              <a:rPr lang="en-US" sz="2800" b="1" dirty="0">
                <a:solidFill>
                  <a:srgbClr val="583F34"/>
                </a:solidFill>
                <a:latin typeface="Arial" panose="020B0604020202020204" pitchFamily="34" charset="0"/>
                <a:cs typeface="Arial" panose="020B0604020202020204" pitchFamily="34" charset="0"/>
              </a:rPr>
              <a:t> </a:t>
            </a:r>
            <a:r>
              <a:rPr lang="en-US" sz="2800" b="1" dirty="0">
                <a:latin typeface="Arial" panose="020B0604020202020204" pitchFamily="34" charset="0"/>
                <a:cs typeface="Arial" panose="020B0604020202020204" pitchFamily="34" charset="0"/>
              </a:rPr>
              <a:t>This time, pay close attention…</a:t>
            </a:r>
          </a:p>
        </p:txBody>
      </p:sp>
      <p:sp>
        <p:nvSpPr>
          <p:cNvPr id="2" name="TextBox 1"/>
          <p:cNvSpPr txBox="1"/>
          <p:nvPr/>
        </p:nvSpPr>
        <p:spPr>
          <a:xfrm>
            <a:off x="1574794" y="5011341"/>
            <a:ext cx="7252529" cy="184665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Record your ideas about MATTER before, during, and after this reaction in </a:t>
            </a:r>
            <a:r>
              <a:rPr lang="en-US" sz="2400" b="1" dirty="0">
                <a:latin typeface="Arial" panose="020B0604020202020204" pitchFamily="34" charset="0"/>
                <a:cs typeface="Arial" panose="020B0604020202020204" pitchFamily="34" charset="0"/>
              </a:rPr>
              <a:t>Doodle Box Q</a:t>
            </a:r>
            <a:r>
              <a:rPr lang="en-US" sz="2400" dirty="0">
                <a:latin typeface="Arial" panose="020B0604020202020204" pitchFamily="34" charset="0"/>
                <a:cs typeface="Arial" panose="020B0604020202020204" pitchFamily="34" charset="0"/>
              </a:rPr>
              <a:t>. </a:t>
            </a:r>
          </a:p>
          <a:p>
            <a:r>
              <a:rPr lang="en-US" sz="2400" dirty="0">
                <a:latin typeface="Arial" panose="020B0604020202020204" pitchFamily="34" charset="0"/>
                <a:cs typeface="Arial" panose="020B0604020202020204" pitchFamily="34" charset="0"/>
              </a:rPr>
              <a:t>Is there any evidence that supports or refutes your predictions?</a:t>
            </a:r>
          </a:p>
          <a:p>
            <a:endParaRPr lang="en-US" dirty="0"/>
          </a:p>
        </p:txBody>
      </p:sp>
      <p:pic>
        <p:nvPicPr>
          <p:cNvPr id="9" name="Picture 8">
            <a:extLst>
              <a:ext uri="{FF2B5EF4-FFF2-40B4-BE49-F238E27FC236}">
                <a16:creationId xmlns:a16="http://schemas.microsoft.com/office/drawing/2014/main" id="{B7AECB34-EE1C-4800-AB7F-422A573E7C70}"/>
              </a:ext>
            </a:extLst>
          </p:cNvPr>
          <p:cNvPicPr>
            <a:picLocks noChangeAspect="1"/>
          </p:cNvPicPr>
          <p:nvPr/>
        </p:nvPicPr>
        <p:blipFill rotWithShape="1">
          <a:blip r:embed="rId3"/>
          <a:srcRect t="11876" r="21921"/>
          <a:stretch/>
        </p:blipFill>
        <p:spPr>
          <a:xfrm>
            <a:off x="522171" y="5125719"/>
            <a:ext cx="1052623" cy="891043"/>
          </a:xfrm>
          <a:prstGeom prst="rect">
            <a:avLst/>
          </a:prstGeom>
        </p:spPr>
      </p:pic>
    </p:spTree>
    <p:extLst>
      <p:ext uri="{BB962C8B-B14F-4D97-AF65-F5344CB8AC3E}">
        <p14:creationId xmlns:p14="http://schemas.microsoft.com/office/powerpoint/2010/main" val="4051229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906463" y="1108075"/>
            <a:ext cx="8237537" cy="3951288"/>
          </a:xfrm>
        </p:spPr>
        <p:txBody>
          <a:bodyPr>
            <a:noAutofit/>
          </a:bodyPr>
          <a:lstStyle/>
          <a:p>
            <a:pPr marL="0" indent="0">
              <a:spcBef>
                <a:spcPts val="0"/>
              </a:spcBef>
              <a:buNone/>
            </a:pPr>
            <a:r>
              <a:rPr lang="en-US" sz="2400" dirty="0">
                <a:latin typeface="Arial" panose="020B0604020202020204" pitchFamily="34" charset="0"/>
                <a:cs typeface="Arial" panose="020B0604020202020204" pitchFamily="34" charset="0"/>
              </a:rPr>
              <a:t>In groups, discuss your predictions and observations. Which of your predicted inputs and outputs are more likely?</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What idea about matter is key in our thinking about the reaction?</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Decide in your groups, which input or output you are most confident about, and which you’d like to test for in order to confirm or eliminate it?</a:t>
            </a: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2" name="TextBox 1"/>
          <p:cNvSpPr txBox="1"/>
          <p:nvPr/>
        </p:nvSpPr>
        <p:spPr>
          <a:xfrm>
            <a:off x="2229603" y="5091630"/>
            <a:ext cx="6564385" cy="1107996"/>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do you want to test for? Why?</a:t>
            </a:r>
          </a:p>
          <a:p>
            <a:r>
              <a:rPr lang="en-US" sz="2400" dirty="0">
                <a:latin typeface="Arial" panose="020B0604020202020204" pitchFamily="34" charset="0"/>
                <a:cs typeface="Arial" panose="020B0604020202020204" pitchFamily="34" charset="0"/>
              </a:rPr>
              <a:t>Record your answer in </a:t>
            </a:r>
            <a:r>
              <a:rPr lang="en-US" sz="2400" b="1" dirty="0">
                <a:latin typeface="Arial" panose="020B0604020202020204" pitchFamily="34" charset="0"/>
                <a:cs typeface="Arial" panose="020B0604020202020204" pitchFamily="34" charset="0"/>
              </a:rPr>
              <a:t>Doodle Box R</a:t>
            </a:r>
            <a:r>
              <a:rPr lang="en-US" sz="2400" dirty="0">
                <a:latin typeface="Arial" panose="020B0604020202020204" pitchFamily="34" charset="0"/>
                <a:cs typeface="Arial" panose="020B0604020202020204" pitchFamily="34" charset="0"/>
              </a:rPr>
              <a:t>.</a:t>
            </a:r>
          </a:p>
          <a:p>
            <a:endParaRPr lang="en-US" dirty="0"/>
          </a:p>
        </p:txBody>
      </p:sp>
      <p:sp>
        <p:nvSpPr>
          <p:cNvPr id="9" name="Rectangle 8"/>
          <p:cNvSpPr/>
          <p:nvPr/>
        </p:nvSpPr>
        <p:spPr>
          <a:xfrm>
            <a:off x="1514369" y="399378"/>
            <a:ext cx="6115262" cy="584775"/>
          </a:xfrm>
          <a:prstGeom prst="rect">
            <a:avLst/>
          </a:prstGeom>
        </p:spPr>
        <p:txBody>
          <a:bodyPr wrap="square">
            <a:spAutoFit/>
          </a:bodyPr>
          <a:lstStyle/>
          <a:p>
            <a:pPr algn="ctr"/>
            <a:r>
              <a:rPr lang="en-US" sz="3200" b="1" dirty="0">
                <a:latin typeface="Arial" panose="020B0604020202020204" pitchFamily="34" charset="0"/>
                <a:cs typeface="Arial" panose="020B0604020202020204" pitchFamily="34" charset="0"/>
              </a:rPr>
              <a:t>Thinking about the reaction…</a:t>
            </a:r>
          </a:p>
        </p:txBody>
      </p:sp>
      <p:pic>
        <p:nvPicPr>
          <p:cNvPr id="10" name="Picture 9">
            <a:extLst>
              <a:ext uri="{FF2B5EF4-FFF2-40B4-BE49-F238E27FC236}">
                <a16:creationId xmlns:a16="http://schemas.microsoft.com/office/drawing/2014/main" id="{48E59797-3CC4-4E6D-9003-E558BFE09AD3}"/>
              </a:ext>
            </a:extLst>
          </p:cNvPr>
          <p:cNvPicPr>
            <a:picLocks noChangeAspect="1"/>
          </p:cNvPicPr>
          <p:nvPr/>
        </p:nvPicPr>
        <p:blipFill rotWithShape="1">
          <a:blip r:embed="rId3"/>
          <a:srcRect t="11876" r="21921"/>
          <a:stretch/>
        </p:blipFill>
        <p:spPr>
          <a:xfrm>
            <a:off x="988057" y="5059363"/>
            <a:ext cx="1052623" cy="891043"/>
          </a:xfrm>
          <a:prstGeom prst="rect">
            <a:avLst/>
          </a:prstGeom>
        </p:spPr>
      </p:pic>
    </p:spTree>
    <p:extLst>
      <p:ext uri="{BB962C8B-B14F-4D97-AF65-F5344CB8AC3E}">
        <p14:creationId xmlns:p14="http://schemas.microsoft.com/office/powerpoint/2010/main" val="34704486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left)">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up)">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512176" y="1018279"/>
            <a:ext cx="8020050" cy="3705225"/>
          </a:xfrm>
        </p:spPr>
        <p:txBody>
          <a:bodyPr>
            <a:noAutofit/>
          </a:bodyPr>
          <a:lstStyle/>
          <a:p>
            <a:pPr marL="0" indent="0">
              <a:spcBef>
                <a:spcPts val="0"/>
              </a:spcBef>
              <a:buNone/>
            </a:pPr>
            <a:r>
              <a:rPr lang="en-US" sz="2000" dirty="0">
                <a:latin typeface="Arial" panose="020B0604020202020204" pitchFamily="34" charset="0"/>
                <a:cs typeface="Arial" panose="020B0604020202020204" pitchFamily="34" charset="0"/>
              </a:rPr>
              <a:t>[Go to your CRx 09 Burning Ethanol Teacher Guide for extensive notes about how to test student ideas surrounding reactants and products.</a:t>
            </a:r>
          </a:p>
          <a:p>
            <a:pPr marL="0" indent="0">
              <a:spcBef>
                <a:spcPts val="0"/>
              </a:spcBef>
              <a:buNone/>
            </a:pPr>
            <a:endParaRPr lang="en-US"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panose="020B0604020202020204" pitchFamily="34" charset="0"/>
                <a:cs typeface="Arial" panose="020B0604020202020204" pitchFamily="34" charset="0"/>
              </a:rPr>
              <a:t>Once the class has discussed the results and come to some consensus, </a:t>
            </a:r>
            <a:r>
              <a:rPr lang="en-US" sz="2000" b="1" dirty="0">
                <a:latin typeface="Arial" panose="020B0604020202020204" pitchFamily="34" charset="0"/>
                <a:cs typeface="Arial" panose="020B0604020202020204" pitchFamily="34" charset="0"/>
              </a:rPr>
              <a:t>write the final equation for burning ethanol with the class</a:t>
            </a:r>
            <a:r>
              <a:rPr lang="en-US" sz="2000" dirty="0">
                <a:latin typeface="Arial" panose="020B0604020202020204" pitchFamily="34" charset="0"/>
                <a:cs typeface="Arial" panose="020B0604020202020204" pitchFamily="34" charset="0"/>
              </a:rPr>
              <a:t>.</a:t>
            </a:r>
            <a:r>
              <a:rPr lang="en-US" sz="2000" b="1" dirty="0">
                <a:latin typeface="Arial" panose="020B0604020202020204" pitchFamily="34" charset="0"/>
                <a:cs typeface="Arial" panose="020B0604020202020204" pitchFamily="34" charset="0"/>
              </a:rPr>
              <a:t> Work with the students to balance that equation.</a:t>
            </a:r>
            <a:r>
              <a:rPr lang="en-US" sz="2000" dirty="0">
                <a:latin typeface="Arial" panose="020B0604020202020204" pitchFamily="34" charset="0"/>
                <a:cs typeface="Arial" panose="020B0604020202020204" pitchFamily="34" charset="0"/>
              </a:rPr>
              <a:t>]</a:t>
            </a:r>
          </a:p>
          <a:p>
            <a:pPr marL="0" indent="0">
              <a:spcBef>
                <a:spcPts val="0"/>
              </a:spcBef>
              <a:buNone/>
            </a:pPr>
            <a:endParaRPr lang="en-US" sz="2000" dirty="0">
              <a:solidFill>
                <a:srgbClr val="583F34"/>
              </a:solidFill>
              <a:latin typeface="Arial" panose="020B0604020202020204" pitchFamily="34" charset="0"/>
              <a:cs typeface="Arial" panose="020B0604020202020204" pitchFamily="34" charset="0"/>
            </a:endParaRPr>
          </a:p>
          <a:p>
            <a:pPr marL="0" indent="0">
              <a:spcBef>
                <a:spcPts val="0"/>
              </a:spcBef>
              <a:buNone/>
            </a:pPr>
            <a:endParaRPr lang="en-US" sz="2000" dirty="0">
              <a:solidFill>
                <a:srgbClr val="583F34"/>
              </a:solidFill>
              <a:latin typeface="Arial" panose="020B0604020202020204" pitchFamily="34" charset="0"/>
              <a:cs typeface="Arial" panose="020B0604020202020204" pitchFamily="34" charset="0"/>
            </a:endParaRPr>
          </a:p>
          <a:p>
            <a:pPr marL="0" indent="0">
              <a:spcBef>
                <a:spcPts val="0"/>
              </a:spcBef>
              <a:buNone/>
            </a:pPr>
            <a:endParaRPr lang="en-US" sz="2000"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13" name="Rectangle 12"/>
          <p:cNvSpPr/>
          <p:nvPr/>
        </p:nvSpPr>
        <p:spPr>
          <a:xfrm>
            <a:off x="2976112" y="279939"/>
            <a:ext cx="3092179" cy="523220"/>
          </a:xfrm>
          <a:prstGeom prst="rect">
            <a:avLst/>
          </a:prstGeom>
        </p:spPr>
        <p:txBody>
          <a:bodyPr wrap="square">
            <a:spAutoFit/>
          </a:bodyPr>
          <a:lstStyle/>
          <a:p>
            <a:pPr algn="ctr"/>
            <a:r>
              <a:rPr lang="en-US" sz="2800" b="1" dirty="0">
                <a:latin typeface="Arial" panose="020B0604020202020204" pitchFamily="34" charset="0"/>
                <a:cs typeface="Arial" panose="020B0604020202020204" pitchFamily="34" charset="0"/>
              </a:rPr>
              <a:t>Testing, testing.</a:t>
            </a:r>
          </a:p>
        </p:txBody>
      </p:sp>
      <p:sp>
        <p:nvSpPr>
          <p:cNvPr id="8" name="TextBox 7"/>
          <p:cNvSpPr txBox="1"/>
          <p:nvPr/>
        </p:nvSpPr>
        <p:spPr>
          <a:xfrm>
            <a:off x="2158737" y="4783550"/>
            <a:ext cx="6564385"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is the final equation for the chemical reaction for burning ethanol? </a:t>
            </a:r>
            <a:endParaRPr lang="en-US" dirty="0"/>
          </a:p>
        </p:txBody>
      </p:sp>
      <p:pic>
        <p:nvPicPr>
          <p:cNvPr id="9" name="Picture 8">
            <a:extLst>
              <a:ext uri="{FF2B5EF4-FFF2-40B4-BE49-F238E27FC236}">
                <a16:creationId xmlns:a16="http://schemas.microsoft.com/office/drawing/2014/main" id="{1A1A3F11-5B56-4B3C-8333-D65CA724C3CC}"/>
              </a:ext>
            </a:extLst>
          </p:cNvPr>
          <p:cNvPicPr>
            <a:picLocks noChangeAspect="1"/>
          </p:cNvPicPr>
          <p:nvPr/>
        </p:nvPicPr>
        <p:blipFill rotWithShape="1">
          <a:blip r:embed="rId3"/>
          <a:srcRect r="13897" b="1176"/>
          <a:stretch/>
        </p:blipFill>
        <p:spPr>
          <a:xfrm>
            <a:off x="992329" y="4723504"/>
            <a:ext cx="1035120" cy="891043"/>
          </a:xfrm>
          <a:prstGeom prst="rect">
            <a:avLst/>
          </a:prstGeom>
        </p:spPr>
      </p:pic>
    </p:spTree>
    <p:extLst>
      <p:ext uri="{BB962C8B-B14F-4D97-AF65-F5344CB8AC3E}">
        <p14:creationId xmlns:p14="http://schemas.microsoft.com/office/powerpoint/2010/main" val="31676278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1743381" y="1160463"/>
            <a:ext cx="6261389" cy="3421062"/>
          </a:xfrm>
        </p:spPr>
        <p:txBody>
          <a:bodyPr>
            <a:noAutofit/>
          </a:bodyPr>
          <a:lstStyle/>
          <a:p>
            <a:pPr marL="0" indent="0">
              <a:spcBef>
                <a:spcPts val="0"/>
              </a:spcBef>
              <a:buNone/>
            </a:pPr>
            <a:r>
              <a:rPr lang="en-US" sz="2000" dirty="0">
                <a:latin typeface="Arial" panose="020B0604020202020204" pitchFamily="34" charset="0"/>
                <a:cs typeface="Arial" panose="020B0604020202020204" pitchFamily="34" charset="0"/>
              </a:rPr>
              <a:t>What do we get out of balancing the equation?</a:t>
            </a:r>
          </a:p>
          <a:p>
            <a:pPr marL="0" indent="0">
              <a:spcBef>
                <a:spcPts val="0"/>
              </a:spcBef>
              <a:buNone/>
            </a:pPr>
            <a:endParaRPr lang="en-US" sz="2000" dirty="0">
              <a:latin typeface="Arial" panose="020B0604020202020204" pitchFamily="34" charset="0"/>
              <a:cs typeface="Arial" panose="020B0604020202020204" pitchFamily="34" charset="0"/>
            </a:endParaRPr>
          </a:p>
          <a:p>
            <a:pPr marL="0" indent="0">
              <a:spcBef>
                <a:spcPts val="0"/>
              </a:spcBef>
              <a:buNone/>
            </a:pPr>
            <a:r>
              <a:rPr lang="en-US" sz="2000" dirty="0">
                <a:latin typeface="Arial" panose="020B0604020202020204" pitchFamily="34" charset="0"/>
                <a:cs typeface="Arial" panose="020B0604020202020204" pitchFamily="34" charset="0"/>
              </a:rPr>
              <a:t>We see that in burning ethanol, just like in our bodies, the reactants (inputs) different than products (outputs). But also, similar. How? </a:t>
            </a:r>
          </a:p>
          <a:p>
            <a:pPr marL="0" indent="0">
              <a:spcBef>
                <a:spcPts val="0"/>
              </a:spcBef>
              <a:buNone/>
            </a:pPr>
            <a:r>
              <a:rPr lang="en-US" sz="2000" dirty="0">
                <a:latin typeface="Arial" panose="020B0604020202020204" pitchFamily="34" charset="0"/>
                <a:cs typeface="Arial" panose="020B0604020202020204" pitchFamily="34" charset="0"/>
                <a:sym typeface="Wingdings" panose="05000000000000000000" pitchFamily="2" charset="2"/>
              </a:rPr>
              <a:t> </a:t>
            </a:r>
            <a:r>
              <a:rPr lang="en-US" sz="2000" dirty="0">
                <a:latin typeface="Arial" panose="020B0604020202020204" pitchFamily="34" charset="0"/>
                <a:cs typeface="Arial" panose="020B0604020202020204" pitchFamily="34" charset="0"/>
              </a:rPr>
              <a:t>Same composition, but different molecules.</a:t>
            </a:r>
          </a:p>
          <a:p>
            <a:pPr marL="0" indent="0">
              <a:spcBef>
                <a:spcPts val="0"/>
              </a:spcBef>
              <a:buNone/>
            </a:pPr>
            <a:r>
              <a:rPr lang="en-US" sz="2000" dirty="0">
                <a:latin typeface="Arial" panose="020B0604020202020204" pitchFamily="34" charset="0"/>
                <a:cs typeface="Arial" panose="020B0604020202020204" pitchFamily="34" charset="0"/>
              </a:rPr>
              <a:t> </a:t>
            </a:r>
          </a:p>
          <a:p>
            <a:pPr marL="0" indent="0">
              <a:spcBef>
                <a:spcPts val="0"/>
              </a:spcBef>
              <a:buNone/>
            </a:pPr>
            <a:r>
              <a:rPr lang="en-US" sz="2000" dirty="0">
                <a:latin typeface="Arial" panose="020B0604020202020204" pitchFamily="34" charset="0"/>
                <a:cs typeface="Arial" panose="020B0604020202020204" pitchFamily="34" charset="0"/>
              </a:rPr>
              <a:t>Matter transformation involves the same atoms assembled in different molecular configurations.</a:t>
            </a:r>
          </a:p>
          <a:p>
            <a:pPr marL="0" indent="0">
              <a:spcBef>
                <a:spcPts val="0"/>
              </a:spcBef>
              <a:buNone/>
            </a:pPr>
            <a:endParaRPr lang="en-US" sz="2000" dirty="0">
              <a:latin typeface="Arial" panose="020B0604020202020204" pitchFamily="34" charset="0"/>
              <a:cs typeface="Arial" panose="020B0604020202020204" pitchFamily="34" charset="0"/>
            </a:endParaRPr>
          </a:p>
          <a:p>
            <a:pPr marL="0" indent="0">
              <a:spcBef>
                <a:spcPts val="0"/>
              </a:spcBef>
              <a:buNone/>
            </a:pPr>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8" name="TextBox 7"/>
          <p:cNvSpPr txBox="1"/>
          <p:nvPr/>
        </p:nvSpPr>
        <p:spPr>
          <a:xfrm>
            <a:off x="1743381" y="4733104"/>
            <a:ext cx="6564385" cy="1477328"/>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Record the final class equation for the chemical reaction for burning ethanol in </a:t>
            </a:r>
            <a:r>
              <a:rPr lang="en-US" sz="2400" b="1" dirty="0">
                <a:latin typeface="Arial" panose="020B0604020202020204" pitchFamily="34" charset="0"/>
                <a:cs typeface="Arial" panose="020B0604020202020204" pitchFamily="34" charset="0"/>
              </a:rPr>
              <a:t>Doodle Box R</a:t>
            </a:r>
            <a:r>
              <a:rPr lang="en-US" sz="2400" dirty="0">
                <a:latin typeface="Arial" panose="020B0604020202020204" pitchFamily="34" charset="0"/>
                <a:cs typeface="Arial" panose="020B0604020202020204" pitchFamily="34" charset="0"/>
              </a:rPr>
              <a:t>. </a:t>
            </a:r>
          </a:p>
          <a:p>
            <a:endParaRPr lang="en-US" dirty="0"/>
          </a:p>
        </p:txBody>
      </p:sp>
      <p:sp>
        <p:nvSpPr>
          <p:cNvPr id="10" name="Rectangle 9"/>
          <p:cNvSpPr/>
          <p:nvPr/>
        </p:nvSpPr>
        <p:spPr>
          <a:xfrm>
            <a:off x="1828951" y="362553"/>
            <a:ext cx="5486098" cy="646331"/>
          </a:xfrm>
          <a:prstGeom prst="rect">
            <a:avLst/>
          </a:prstGeom>
        </p:spPr>
        <p:txBody>
          <a:bodyPr wrap="square">
            <a:spAutoFit/>
          </a:bodyPr>
          <a:lstStyle/>
          <a:p>
            <a:pPr algn="ctr"/>
            <a:r>
              <a:rPr lang="en-US" sz="3600" dirty="0">
                <a:latin typeface="Arial" panose="020B0604020202020204" pitchFamily="34" charset="0"/>
                <a:cs typeface="Arial" panose="020B0604020202020204" pitchFamily="34" charset="0"/>
              </a:rPr>
              <a:t>OK, so, what’s the point?</a:t>
            </a:r>
          </a:p>
        </p:txBody>
      </p:sp>
      <p:pic>
        <p:nvPicPr>
          <p:cNvPr id="12" name="Picture 11">
            <a:extLst>
              <a:ext uri="{FF2B5EF4-FFF2-40B4-BE49-F238E27FC236}">
                <a16:creationId xmlns:a16="http://schemas.microsoft.com/office/drawing/2014/main" id="{9BF82280-DC66-49BE-A26B-D7BB5ECFC685}"/>
              </a:ext>
            </a:extLst>
          </p:cNvPr>
          <p:cNvPicPr>
            <a:picLocks noChangeAspect="1"/>
          </p:cNvPicPr>
          <p:nvPr/>
        </p:nvPicPr>
        <p:blipFill rotWithShape="1">
          <a:blip r:embed="rId3"/>
          <a:srcRect r="13897" b="1176"/>
          <a:stretch/>
        </p:blipFill>
        <p:spPr>
          <a:xfrm>
            <a:off x="382729" y="1979951"/>
            <a:ext cx="1035120" cy="891043"/>
          </a:xfrm>
          <a:prstGeom prst="rect">
            <a:avLst/>
          </a:prstGeom>
        </p:spPr>
      </p:pic>
      <p:pic>
        <p:nvPicPr>
          <p:cNvPr id="13" name="Picture 12">
            <a:extLst>
              <a:ext uri="{FF2B5EF4-FFF2-40B4-BE49-F238E27FC236}">
                <a16:creationId xmlns:a16="http://schemas.microsoft.com/office/drawing/2014/main" id="{C83B331C-E179-4D51-B1A3-C2215F262E68}"/>
              </a:ext>
            </a:extLst>
          </p:cNvPr>
          <p:cNvPicPr>
            <a:picLocks noChangeAspect="1"/>
          </p:cNvPicPr>
          <p:nvPr/>
        </p:nvPicPr>
        <p:blipFill rotWithShape="1">
          <a:blip r:embed="rId4"/>
          <a:srcRect t="11876" r="21921"/>
          <a:stretch/>
        </p:blipFill>
        <p:spPr>
          <a:xfrm>
            <a:off x="477299" y="4877056"/>
            <a:ext cx="1052623" cy="891043"/>
          </a:xfrm>
          <a:prstGeom prst="rect">
            <a:avLst/>
          </a:prstGeom>
        </p:spPr>
      </p:pic>
    </p:spTree>
    <p:extLst>
      <p:ext uri="{BB962C8B-B14F-4D97-AF65-F5344CB8AC3E}">
        <p14:creationId xmlns:p14="http://schemas.microsoft.com/office/powerpoint/2010/main" val="38870402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1720850" y="1763712"/>
            <a:ext cx="7259142" cy="3078697"/>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We’ve been observing substances burning. </a:t>
            </a:r>
          </a:p>
          <a:p>
            <a:pPr marL="0" indent="0">
              <a:spcBef>
                <a:spcPts val="0"/>
              </a:spcBef>
              <a:buNone/>
            </a:pPr>
            <a:r>
              <a:rPr lang="en-US" sz="2800" dirty="0">
                <a:latin typeface="Arial" panose="020B0604020202020204" pitchFamily="34" charset="0"/>
                <a:cs typeface="Arial" panose="020B0604020202020204" pitchFamily="34" charset="0"/>
              </a:rPr>
              <a:t>What is burning?</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What is a chemical reaction?</a:t>
            </a:r>
          </a:p>
          <a:p>
            <a:pPr marL="0" indent="0">
              <a:spcBef>
                <a:spcPts val="0"/>
              </a:spcBef>
              <a:buNone/>
            </a:pPr>
            <a:r>
              <a:rPr lang="en-US" sz="2800" dirty="0">
                <a:latin typeface="Arial" panose="020B0604020202020204" pitchFamily="34" charset="0"/>
                <a:cs typeface="Arial" panose="020B0604020202020204" pitchFamily="34" charset="0"/>
              </a:rPr>
              <a:t>What are reactants?</a:t>
            </a:r>
          </a:p>
          <a:p>
            <a:pPr marL="0" indent="0">
              <a:spcBef>
                <a:spcPts val="0"/>
              </a:spcBef>
              <a:buNone/>
            </a:pPr>
            <a:r>
              <a:rPr lang="en-US" sz="2800" dirty="0">
                <a:latin typeface="Arial" panose="020B0604020202020204" pitchFamily="34" charset="0"/>
                <a:cs typeface="Arial" panose="020B0604020202020204" pitchFamily="34" charset="0"/>
              </a:rPr>
              <a:t>What are products?</a:t>
            </a:r>
          </a:p>
          <a:p>
            <a:pPr marL="0" indent="0">
              <a:buNone/>
            </a:pPr>
            <a:endParaRPr lang="en-US" dirty="0">
              <a:solidFill>
                <a:srgbClr val="00B0F0"/>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8" name="TextBox 7"/>
          <p:cNvSpPr txBox="1"/>
          <p:nvPr/>
        </p:nvSpPr>
        <p:spPr>
          <a:xfrm>
            <a:off x="1720850" y="5217249"/>
            <a:ext cx="6564385" cy="1107996"/>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Write down the vocabulary we’ve discussed in </a:t>
            </a:r>
            <a:r>
              <a:rPr lang="en-US" sz="2400" b="1" dirty="0">
                <a:latin typeface="Arial" panose="020B0604020202020204" pitchFamily="34" charset="0"/>
                <a:cs typeface="Arial" panose="020B0604020202020204" pitchFamily="34" charset="0"/>
              </a:rPr>
              <a:t>Doodle Box S</a:t>
            </a:r>
            <a:r>
              <a:rPr lang="en-US" sz="2400" dirty="0">
                <a:latin typeface="Arial" panose="020B0604020202020204" pitchFamily="34" charset="0"/>
                <a:cs typeface="Arial" panose="020B0604020202020204" pitchFamily="34" charset="0"/>
              </a:rPr>
              <a:t>.</a:t>
            </a:r>
          </a:p>
          <a:p>
            <a:endParaRPr lang="en-US" dirty="0"/>
          </a:p>
        </p:txBody>
      </p:sp>
      <p:sp>
        <p:nvSpPr>
          <p:cNvPr id="10" name="Rectangle 9"/>
          <p:cNvSpPr/>
          <p:nvPr/>
        </p:nvSpPr>
        <p:spPr>
          <a:xfrm>
            <a:off x="1009257" y="434765"/>
            <a:ext cx="7259142" cy="954107"/>
          </a:xfrm>
          <a:prstGeom prst="rect">
            <a:avLst/>
          </a:prstGeom>
        </p:spPr>
        <p:txBody>
          <a:bodyPr wrap="square">
            <a:spAutoFit/>
          </a:bodyPr>
          <a:lstStyle/>
          <a:p>
            <a:r>
              <a:rPr lang="en-US" sz="2800" dirty="0">
                <a:latin typeface="Arial" panose="020B0604020202020204" pitchFamily="34" charset="0"/>
                <a:cs typeface="Arial" panose="020B0604020202020204" pitchFamily="34" charset="0"/>
              </a:rPr>
              <a:t>Let’s pause to establish some vocabulary around molecular rearrangement…</a:t>
            </a:r>
          </a:p>
        </p:txBody>
      </p:sp>
      <p:pic>
        <p:nvPicPr>
          <p:cNvPr id="11" name="Picture 10">
            <a:extLst>
              <a:ext uri="{FF2B5EF4-FFF2-40B4-BE49-F238E27FC236}">
                <a16:creationId xmlns:a16="http://schemas.microsoft.com/office/drawing/2014/main" id="{319199D7-7F36-4F23-8CC0-8ADF463EDD5F}"/>
              </a:ext>
            </a:extLst>
          </p:cNvPr>
          <p:cNvPicPr>
            <a:picLocks noChangeAspect="1"/>
          </p:cNvPicPr>
          <p:nvPr/>
        </p:nvPicPr>
        <p:blipFill rotWithShape="1">
          <a:blip r:embed="rId3"/>
          <a:srcRect t="11876" r="21921"/>
          <a:stretch/>
        </p:blipFill>
        <p:spPr>
          <a:xfrm>
            <a:off x="668227" y="5217249"/>
            <a:ext cx="1052623" cy="891043"/>
          </a:xfrm>
          <a:prstGeom prst="rect">
            <a:avLst/>
          </a:prstGeom>
        </p:spPr>
      </p:pic>
    </p:spTree>
    <p:extLst>
      <p:ext uri="{BB962C8B-B14F-4D97-AF65-F5344CB8AC3E}">
        <p14:creationId xmlns:p14="http://schemas.microsoft.com/office/powerpoint/2010/main" val="15977916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926929" y="1446883"/>
            <a:ext cx="7423150" cy="4164208"/>
          </a:xfrm>
        </p:spPr>
        <p:txBody>
          <a:bodyPr>
            <a:noAutofit/>
          </a:bodyPr>
          <a:lstStyle/>
          <a:p>
            <a:pPr marL="0" indent="0">
              <a:spcBef>
                <a:spcPts val="0"/>
              </a:spcBef>
              <a:buNone/>
            </a:pPr>
            <a:r>
              <a:rPr lang="en-US" sz="2400" dirty="0">
                <a:latin typeface="Arial" panose="020B0604020202020204" pitchFamily="34" charset="0"/>
                <a:cs typeface="Arial" panose="020B0604020202020204" pitchFamily="34" charset="0"/>
              </a:rPr>
              <a:t>Now we’ve gotten a bit clearer about the molecular transformation involved a particular chemical reaction called burning…</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But we still haven’t figured out the energy. Let’s REALLY do that now…</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We </a:t>
            </a:r>
            <a:r>
              <a:rPr lang="en-US" sz="2400" u="sng" dirty="0">
                <a:latin typeface="Arial" panose="020B0604020202020204" pitchFamily="34" charset="0"/>
                <a:cs typeface="Arial" panose="020B0604020202020204" pitchFamily="34" charset="0"/>
              </a:rPr>
              <a:t>still</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have a </a:t>
            </a:r>
            <a:r>
              <a:rPr lang="en-US" sz="2400" dirty="0">
                <a:latin typeface="Arial" panose="020B0604020202020204" pitchFamily="34" charset="0"/>
                <a:cs typeface="Arial" panose="020B0604020202020204" pitchFamily="34" charset="0"/>
              </a:rPr>
              <a:t>big question!</a:t>
            </a:r>
          </a:p>
          <a:p>
            <a:pPr marL="0" indent="0">
              <a:spcBef>
                <a:spcPts val="0"/>
              </a:spcBef>
              <a:buNone/>
            </a:pPr>
            <a:endParaRPr lang="en-US" dirty="0">
              <a:solidFill>
                <a:srgbClr val="583F34"/>
              </a:solidFill>
              <a:latin typeface="Arial" panose="020B0604020202020204" pitchFamily="34" charset="0"/>
              <a:cs typeface="Arial" panose="020B0604020202020204" pitchFamily="34" charset="0"/>
            </a:endParaRPr>
          </a:p>
          <a:p>
            <a:pPr marL="0" indent="0">
              <a:spcBef>
                <a:spcPts val="0"/>
              </a:spcBef>
              <a:buNone/>
            </a:pPr>
            <a:endParaRPr lang="en-US" sz="3200" dirty="0">
              <a:latin typeface="Arial" panose="020B0604020202020204" pitchFamily="34" charset="0"/>
              <a:cs typeface="Arial" panose="020B0604020202020204" pitchFamily="34" charset="0"/>
            </a:endParaRPr>
          </a:p>
          <a:p>
            <a:pPr marL="0" indent="0">
              <a:spcBef>
                <a:spcPts val="0"/>
              </a:spcBef>
              <a:buNone/>
            </a:pPr>
            <a:r>
              <a:rPr lang="en-US" sz="3200" dirty="0">
                <a:latin typeface="Arial" panose="020B0604020202020204" pitchFamily="34" charset="0"/>
                <a:cs typeface="Arial" panose="020B0604020202020204" pitchFamily="34" charset="0"/>
              </a:rPr>
              <a:t>HOW do we get energy from food?</a:t>
            </a:r>
          </a:p>
          <a:p>
            <a:pPr marL="0" indent="0">
              <a:spcBef>
                <a:spcPts val="0"/>
              </a:spcBef>
              <a:buNone/>
            </a:pPr>
            <a:endParaRPr lang="en-US" dirty="0">
              <a:solidFill>
                <a:srgbClr val="00B0F0"/>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10" name="Rectangle 9"/>
          <p:cNvSpPr/>
          <p:nvPr/>
        </p:nvSpPr>
        <p:spPr>
          <a:xfrm>
            <a:off x="926929" y="444370"/>
            <a:ext cx="7259142" cy="584775"/>
          </a:xfrm>
          <a:prstGeom prst="rect">
            <a:avLst/>
          </a:prstGeom>
        </p:spPr>
        <p:txBody>
          <a:bodyPr wrap="square">
            <a:spAutoFit/>
          </a:bodyPr>
          <a:lstStyle/>
          <a:p>
            <a:r>
              <a:rPr lang="en-US" sz="3200" dirty="0">
                <a:latin typeface="Arial" panose="020B0604020202020204" pitchFamily="34" charset="0"/>
                <a:cs typeface="Arial" panose="020B0604020202020204" pitchFamily="34" charset="0"/>
              </a:rPr>
              <a:t>Taking stock…</a:t>
            </a:r>
          </a:p>
        </p:txBody>
      </p:sp>
    </p:spTree>
    <p:extLst>
      <p:ext uri="{BB962C8B-B14F-4D97-AF65-F5344CB8AC3E}">
        <p14:creationId xmlns:p14="http://schemas.microsoft.com/office/powerpoint/2010/main" val="27972226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09 Summary</a:t>
            </a:r>
            <a:endParaRPr sz="2800" dirty="0"/>
          </a:p>
        </p:txBody>
      </p:sp>
      <p:sp>
        <p:nvSpPr>
          <p:cNvPr id="2" name="Text Placeholder 1">
            <a:extLst>
              <a:ext uri="{FF2B5EF4-FFF2-40B4-BE49-F238E27FC236}">
                <a16:creationId xmlns:a16="http://schemas.microsoft.com/office/drawing/2014/main" id="{CF487ECF-B41E-4532-B2CA-827921E46BBE}"/>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 have a balanced equation for burning ethanol, but we still need to figure out what is happening with the energy.</a:t>
            </a:r>
            <a:endParaRPr lang="en-US" sz="1400" b="1" dirty="0"/>
          </a:p>
          <a:p>
            <a:endParaRPr lang="en-US" dirty="0"/>
          </a:p>
        </p:txBody>
      </p:sp>
      <p:sp>
        <p:nvSpPr>
          <p:cNvPr id="3" name="Text Placeholder 2">
            <a:extLst>
              <a:ext uri="{FF2B5EF4-FFF2-40B4-BE49-F238E27FC236}">
                <a16:creationId xmlns:a16="http://schemas.microsoft.com/office/drawing/2014/main" id="{9335AF7A-4D71-4BF5-9F61-85247BADF4A4}"/>
              </a:ext>
            </a:extLst>
          </p:cNvPr>
          <p:cNvSpPr>
            <a:spLocks noGrp="1"/>
          </p:cNvSpPr>
          <p:nvPr>
            <p:ph type="body" sz="quarter" idx="11"/>
          </p:nvPr>
        </p:nvSpPr>
        <p:spPr/>
        <p:txBody>
          <a:bodyPr/>
          <a:lstStyle/>
          <a:p>
            <a:pPr marL="0" indent="0">
              <a:buNone/>
            </a:pPr>
            <a:r>
              <a:rPr lang="en-US" sz="1400" u="sng" dirty="0"/>
              <a:t>LS09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
        <p:nvSpPr>
          <p:cNvPr id="14" name="Content Placeholder 2"/>
          <p:cNvSpPr txBox="1">
            <a:spLocks/>
          </p:cNvSpPr>
          <p:nvPr/>
        </p:nvSpPr>
        <p:spPr>
          <a:xfrm>
            <a:off x="467668" y="1179354"/>
            <a:ext cx="5810118" cy="178391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b="1" dirty="0">
              <a:solidFill>
                <a:srgbClr val="583F34"/>
              </a:solidFill>
            </a:endParaRPr>
          </a:p>
        </p:txBody>
      </p:sp>
    </p:spTree>
    <p:extLst>
      <p:ext uri="{BB962C8B-B14F-4D97-AF65-F5344CB8AC3E}">
        <p14:creationId xmlns:p14="http://schemas.microsoft.com/office/powerpoint/2010/main" val="1161348278"/>
      </p:ext>
    </p:extLst>
  </p:cSld>
  <p:clrMapOvr>
    <a:masterClrMapping/>
  </p:clrMapOvr>
  <p:transition spd="slow"/>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10 Overview</a:t>
            </a:r>
            <a:endParaRPr sz="2800" dirty="0"/>
          </a:p>
        </p:txBody>
      </p:sp>
      <p:sp>
        <p:nvSpPr>
          <p:cNvPr id="3" name="Text Placeholder 2">
            <a:extLst>
              <a:ext uri="{FF2B5EF4-FFF2-40B4-BE49-F238E27FC236}">
                <a16:creationId xmlns:a16="http://schemas.microsoft.com/office/drawing/2014/main" id="{EEB26124-9BF2-4AC4-845D-A3E2EFB7F9F2}"/>
              </a:ext>
            </a:extLst>
          </p:cNvPr>
          <p:cNvSpPr>
            <a:spLocks noGrp="1"/>
          </p:cNvSpPr>
          <p:nvPr>
            <p:ph type="body" sz="quarter" idx="10"/>
          </p:nvPr>
        </p:nvSpPr>
        <p:spPr/>
        <p:txBody>
          <a:bodyPr/>
          <a:lstStyle/>
          <a:p>
            <a:pPr>
              <a:lnSpc>
                <a:spcPts val="1800"/>
              </a:lnSpc>
              <a:spcAft>
                <a:spcPts val="600"/>
              </a:spcAft>
            </a:pPr>
            <a:r>
              <a:rPr lang="en-US" sz="1400" b="1" dirty="0">
                <a:sym typeface="Wingdings" panose="05000000000000000000" pitchFamily="2" charset="2"/>
              </a:rPr>
              <a:t>Q  M</a:t>
            </a:r>
            <a:endParaRPr lang="en-US" sz="1400" b="1" dirty="0"/>
          </a:p>
          <a:p>
            <a:pPr>
              <a:lnSpc>
                <a:spcPts val="1800"/>
              </a:lnSpc>
            </a:pPr>
            <a:r>
              <a:rPr lang="en-US" sz="1400" b="1" dirty="0"/>
              <a:t>We move on to discuss energy. What does it look like before, during and after the reaction? If energy is conserved, where does it come from? Here we recognize the transformation of energy from potential to other forms through use of an analogy. Students generate a representation of what is happening with energy in chemical reactions like burning. The clear inference is that molecules have different inherent energies. Since energy is released here, the reactants must have had more potential energy than the products.</a:t>
            </a:r>
          </a:p>
          <a:p>
            <a:endParaRPr lang="en-US" dirty="0"/>
          </a:p>
        </p:txBody>
      </p:sp>
      <p:sp>
        <p:nvSpPr>
          <p:cNvPr id="5" name="Text Placeholder 4">
            <a:extLst>
              <a:ext uri="{FF2B5EF4-FFF2-40B4-BE49-F238E27FC236}">
                <a16:creationId xmlns:a16="http://schemas.microsoft.com/office/drawing/2014/main" id="{682C668F-0E4B-4A73-8756-5AE74C6EBE38}"/>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a:t>
            </a:r>
          </a:p>
          <a:p>
            <a:endParaRPr lang="en-US" sz="1400" i="1" u="sng"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40406FEA-F7A1-45A1-9A18-3C9C4FCD7DA8}"/>
              </a:ext>
            </a:extLst>
          </p:cNvPr>
          <p:cNvSpPr>
            <a:spLocks noGrp="1"/>
          </p:cNvSpPr>
          <p:nvPr>
            <p:ph type="body" sz="quarter" idx="11"/>
          </p:nvPr>
        </p:nvSpPr>
        <p:spPr/>
        <p:txBody>
          <a:bodyPr/>
          <a:lstStyle/>
          <a:p>
            <a:r>
              <a:rPr lang="en-US" dirty="0"/>
              <a:t>30 Minutes</a:t>
            </a:r>
          </a:p>
        </p:txBody>
      </p:sp>
      <p:sp>
        <p:nvSpPr>
          <p:cNvPr id="14" name="Content Placeholder 2"/>
          <p:cNvSpPr txBox="1">
            <a:spLocks/>
          </p:cNvSpPr>
          <p:nvPr/>
        </p:nvSpPr>
        <p:spPr>
          <a:xfrm>
            <a:off x="3022333" y="1436441"/>
            <a:ext cx="5810118" cy="2124177"/>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600" dirty="0">
              <a:solidFill>
                <a:srgbClr val="583F34"/>
              </a:solidFill>
            </a:endParaRPr>
          </a:p>
        </p:txBody>
      </p:sp>
    </p:spTree>
    <p:extLst>
      <p:ext uri="{BB962C8B-B14F-4D97-AF65-F5344CB8AC3E}">
        <p14:creationId xmlns:p14="http://schemas.microsoft.com/office/powerpoint/2010/main" val="1962307544"/>
      </p:ext>
    </p:extLst>
  </p:cSld>
  <p:clrMapOvr>
    <a:masterClrMapping/>
  </p:clrMapOvr>
  <p:transition spd="slow"/>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299A6-DCE3-4B6A-A9FB-B7BB07F9AFF6}"/>
              </a:ext>
            </a:extLst>
          </p:cNvPr>
          <p:cNvSpPr>
            <a:spLocks noGrp="1"/>
          </p:cNvSpPr>
          <p:nvPr>
            <p:ph type="title"/>
          </p:nvPr>
        </p:nvSpPr>
        <p:spPr/>
        <p:txBody>
          <a:bodyPr/>
          <a:lstStyle/>
          <a:p>
            <a:r>
              <a:rPr lang="en-US" dirty="0"/>
              <a:t>Learning Segment 10 Overview Continued</a:t>
            </a:r>
          </a:p>
        </p:txBody>
      </p:sp>
      <p:sp>
        <p:nvSpPr>
          <p:cNvPr id="3" name="Text Placeholder 2">
            <a:extLst>
              <a:ext uri="{FF2B5EF4-FFF2-40B4-BE49-F238E27FC236}">
                <a16:creationId xmlns:a16="http://schemas.microsoft.com/office/drawing/2014/main" id="{BB1E58D1-92E2-4120-986E-513A518064F2}"/>
              </a:ext>
            </a:extLst>
          </p:cNvPr>
          <p:cNvSpPr>
            <a:spLocks noGrp="1"/>
          </p:cNvSpPr>
          <p:nvPr>
            <p:ph type="body" sz="quarter" idx="10"/>
          </p:nvPr>
        </p:nvSpPr>
        <p:spPr/>
        <p:txBody>
          <a:bodyPr/>
          <a:lstStyle/>
          <a:p>
            <a:pPr marL="0" indent="0">
              <a:buNone/>
            </a:pPr>
            <a:r>
              <a:rPr lang="en-US" sz="1400" dirty="0"/>
              <a:t>Following experimentation and sense-making regarding the questions of matter in burning ethanol, we run the reaction again, paying specific attention to the energy aspects. What is happening with energy before, during and after the burning? If energy is conserved in the same way matter is conserved, how can we make sense of its apparent ephemerality?</a:t>
            </a:r>
          </a:p>
          <a:p>
            <a:pPr marL="0" indent="0">
              <a:buNone/>
            </a:pPr>
            <a:r>
              <a:rPr lang="en-US" sz="1400" dirty="0"/>
              <a:t>Students are asked to observe the reaction and describe energy before, during and after the reaction. They quickly recognize that energy is only observed during the reaction with little or no evidence both before and after. (Some might say the evidence of energy afterward is that the ethanol is gone.)</a:t>
            </a:r>
          </a:p>
          <a:p>
            <a:pPr marL="0" indent="0">
              <a:buNone/>
            </a:pPr>
            <a:r>
              <a:rPr lang="en-US" sz="1400" dirty="0"/>
              <a:t>We quickly turn to use of an *analogy* of a bowling ball on a hill. No apparent energy in the system at the beginning, lots of movement and energy as the ball rolls down the hill, but then again, no energy once the ball has come to a rest at the bottom of the hill.</a:t>
            </a:r>
          </a:p>
          <a:p>
            <a:pPr marL="0" indent="0">
              <a:buNone/>
            </a:pPr>
            <a:r>
              <a:rPr lang="en-US" sz="1400" dirty="0"/>
              <a:t>This introduces the concept of potential energy. Since we know that the Law of Conservation of Energy means that energy is neither created nor destroyed, energy too must be “rearranged” in chemical reactions. We call this a transformation of energy, where energy actually changes forms. The light, heat and movement of the flame observed during the reaction must reflect a change in the potential energy of the system. The reactant molecules, ethanol and oxygen, therefore, must have had some potential energy. </a:t>
            </a:r>
          </a:p>
          <a:p>
            <a:pPr marL="0" indent="0">
              <a:buNone/>
            </a:pPr>
            <a:r>
              <a:rPr lang="en-US" sz="1400" dirty="0"/>
              <a:t>Students generate a representation of what is happening with energy in the reaction. We scaffold this by providing a bar that represents the energy of the reactants. They simply have to think of how to represent the shift to lower energy products. You are welcome to modify the scaffolding as needed. Just realize this “downhill reaction” representation will appear multiple times in ensuing models. The clear inference (here or in the last learning segment?) is that molecules have different inherent energies. Since energy is released here, the reactants must have had more potential energy than the products. We finish by introducing the “downhill reaction” representation we will continue to use in the coming models. </a:t>
            </a:r>
          </a:p>
          <a:p>
            <a:pPr marL="0" indent="0">
              <a:buNone/>
            </a:pPr>
            <a:r>
              <a:rPr lang="en-US" sz="1400" dirty="0"/>
              <a:t>				</a:t>
            </a:r>
            <a:endParaRPr lang="en-US" dirty="0"/>
          </a:p>
        </p:txBody>
      </p:sp>
    </p:spTree>
    <p:extLst>
      <p:ext uri="{BB962C8B-B14F-4D97-AF65-F5344CB8AC3E}">
        <p14:creationId xmlns:p14="http://schemas.microsoft.com/office/powerpoint/2010/main" val="670249640"/>
      </p:ext>
    </p:extLst>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15591" y="695533"/>
            <a:ext cx="4947900" cy="523220"/>
          </a:xfrm>
          <a:prstGeom prst="rect">
            <a:avLst/>
          </a:prstGeom>
        </p:spPr>
        <p:txBody>
          <a:bodyPr wrap="square">
            <a:spAutoFit/>
          </a:bodyPr>
          <a:lstStyle/>
          <a:p>
            <a:pPr algn="ctr"/>
            <a:r>
              <a:rPr lang="en-US" sz="2800" b="1" dirty="0">
                <a:cs typeface="Raleway Medium"/>
              </a:rPr>
              <a:t>What about the energy?</a:t>
            </a:r>
          </a:p>
        </p:txBody>
      </p:sp>
      <p:sp>
        <p:nvSpPr>
          <p:cNvPr id="12" name="Rectangle 11"/>
          <p:cNvSpPr/>
          <p:nvPr/>
        </p:nvSpPr>
        <p:spPr>
          <a:xfrm>
            <a:off x="2498841" y="5127877"/>
            <a:ext cx="6529300" cy="954107"/>
          </a:xfrm>
          <a:prstGeom prst="rect">
            <a:avLst/>
          </a:prstGeom>
        </p:spPr>
        <p:txBody>
          <a:bodyPr wrap="square">
            <a:spAutoFit/>
          </a:bodyPr>
          <a:lstStyle/>
          <a:p>
            <a:r>
              <a:rPr lang="en-US" sz="2800" dirty="0">
                <a:cs typeface="Raleway Medium"/>
              </a:rPr>
              <a:t>All we’ve done is rearrange the atoms. </a:t>
            </a:r>
          </a:p>
          <a:p>
            <a:r>
              <a:rPr lang="en-US" sz="2800" dirty="0">
                <a:cs typeface="Raleway Medium"/>
              </a:rPr>
              <a:t>How does this give us energy?</a:t>
            </a:r>
          </a:p>
        </p:txBody>
      </p:sp>
      <p:sp>
        <p:nvSpPr>
          <p:cNvPr id="14" name="Rectangle 13"/>
          <p:cNvSpPr/>
          <p:nvPr/>
        </p:nvSpPr>
        <p:spPr>
          <a:xfrm>
            <a:off x="815591" y="1698590"/>
            <a:ext cx="5625335" cy="461665"/>
          </a:xfrm>
          <a:prstGeom prst="rect">
            <a:avLst/>
          </a:prstGeom>
        </p:spPr>
        <p:txBody>
          <a:bodyPr wrap="square">
            <a:spAutoFit/>
          </a:bodyPr>
          <a:lstStyle/>
          <a:p>
            <a:r>
              <a:rPr lang="en-US" sz="2400" dirty="0">
                <a:cs typeface="Raleway Medium"/>
              </a:rPr>
              <a:t>What evidence do we have of energy?</a:t>
            </a:r>
          </a:p>
        </p:txBody>
      </p:sp>
      <p:pic>
        <p:nvPicPr>
          <p:cNvPr id="11" name="Picture 10" descr="IN.4-7 explodi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2507" y="496427"/>
            <a:ext cx="2078753" cy="3118130"/>
          </a:xfrm>
          <a:prstGeom prst="rect">
            <a:avLst/>
          </a:prstGeom>
        </p:spPr>
      </p:pic>
      <p:sp>
        <p:nvSpPr>
          <p:cNvPr id="13" name="Rectangle 12"/>
          <p:cNvSpPr/>
          <p:nvPr/>
        </p:nvSpPr>
        <p:spPr>
          <a:xfrm>
            <a:off x="694688" y="4253148"/>
            <a:ext cx="8368536" cy="461665"/>
          </a:xfrm>
          <a:prstGeom prst="rect">
            <a:avLst/>
          </a:prstGeom>
        </p:spPr>
        <p:txBody>
          <a:bodyPr wrap="square">
            <a:spAutoFit/>
          </a:bodyPr>
          <a:lstStyle/>
          <a:p>
            <a:r>
              <a:rPr lang="en-US" sz="2400" dirty="0">
                <a:solidFill>
                  <a:srgbClr val="00B0F0"/>
                </a:solidFill>
                <a:cs typeface="Raleway Medium"/>
              </a:rPr>
              <a:t>[insert your class balanced equation for burning ethanol]</a:t>
            </a:r>
          </a:p>
        </p:txBody>
      </p:sp>
      <p:pic>
        <p:nvPicPr>
          <p:cNvPr id="16" name="Picture 15">
            <a:extLst>
              <a:ext uri="{FF2B5EF4-FFF2-40B4-BE49-F238E27FC236}">
                <a16:creationId xmlns:a16="http://schemas.microsoft.com/office/drawing/2014/main" id="{47BC5492-3FE6-42D0-8448-366F14914737}"/>
              </a:ext>
            </a:extLst>
          </p:cNvPr>
          <p:cNvPicPr>
            <a:picLocks noChangeAspect="1"/>
          </p:cNvPicPr>
          <p:nvPr/>
        </p:nvPicPr>
        <p:blipFill rotWithShape="1">
          <a:blip r:embed="rId4"/>
          <a:srcRect r="13897" b="1176"/>
          <a:stretch/>
        </p:blipFill>
        <p:spPr>
          <a:xfrm>
            <a:off x="1172438" y="5159410"/>
            <a:ext cx="1035120" cy="891043"/>
          </a:xfrm>
          <a:prstGeom prst="rect">
            <a:avLst/>
          </a:prstGeom>
        </p:spPr>
      </p:pic>
    </p:spTree>
    <p:extLst>
      <p:ext uri="{BB962C8B-B14F-4D97-AF65-F5344CB8AC3E}">
        <p14:creationId xmlns:p14="http://schemas.microsoft.com/office/powerpoint/2010/main" val="25951951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391732" y="1001749"/>
            <a:ext cx="3477183" cy="3477183"/>
          </a:xfrm>
          <a:prstGeom prst="rect">
            <a:avLst/>
          </a:prstGeom>
        </p:spPr>
      </p:pic>
      <p:sp>
        <p:nvSpPr>
          <p:cNvPr id="9" name="TextBox 8"/>
          <p:cNvSpPr txBox="1"/>
          <p:nvPr/>
        </p:nvSpPr>
        <p:spPr>
          <a:xfrm>
            <a:off x="531842" y="170752"/>
            <a:ext cx="7703743" cy="830997"/>
          </a:xfrm>
          <a:prstGeom prst="rect">
            <a:avLst/>
          </a:prstGeom>
          <a:noFill/>
        </p:spPr>
        <p:txBody>
          <a:bodyPr wrap="square" rtlCol="0">
            <a:spAutoFit/>
          </a:bodyPr>
          <a:lstStyle/>
          <a:p>
            <a:r>
              <a:rPr lang="en-US" sz="2400" dirty="0"/>
              <a:t>As time went by in Earth’s history, larger chunks of continental crust formed over time…</a:t>
            </a:r>
          </a:p>
        </p:txBody>
      </p:sp>
      <p:sp>
        <p:nvSpPr>
          <p:cNvPr id="10" name="TextBox 9"/>
          <p:cNvSpPr txBox="1"/>
          <p:nvPr/>
        </p:nvSpPr>
        <p:spPr>
          <a:xfrm>
            <a:off x="4370354" y="1169795"/>
            <a:ext cx="4358316" cy="2308324"/>
          </a:xfrm>
          <a:prstGeom prst="rect">
            <a:avLst/>
          </a:prstGeom>
          <a:noFill/>
        </p:spPr>
        <p:txBody>
          <a:bodyPr wrap="square" rtlCol="0">
            <a:spAutoFit/>
          </a:bodyPr>
          <a:lstStyle/>
          <a:p>
            <a:r>
              <a:rPr lang="en-US" sz="2400" dirty="0"/>
              <a:t>By around 900 million years ago, Earth may have looked something like this.</a:t>
            </a:r>
          </a:p>
          <a:p>
            <a:endParaRPr lang="en-US" sz="2400" dirty="0"/>
          </a:p>
          <a:p>
            <a:r>
              <a:rPr lang="en-US" sz="2400" dirty="0"/>
              <a:t>As continents grew, they also broke apart and moved.</a:t>
            </a:r>
          </a:p>
        </p:txBody>
      </p:sp>
      <p:sp>
        <p:nvSpPr>
          <p:cNvPr id="11" name="TextBox 10"/>
          <p:cNvSpPr txBox="1"/>
          <p:nvPr/>
        </p:nvSpPr>
        <p:spPr>
          <a:xfrm>
            <a:off x="4758715" y="3749648"/>
            <a:ext cx="4358316" cy="830997"/>
          </a:xfrm>
          <a:prstGeom prst="rect">
            <a:avLst/>
          </a:prstGeom>
          <a:noFill/>
        </p:spPr>
        <p:txBody>
          <a:bodyPr wrap="square" rtlCol="0">
            <a:spAutoFit/>
          </a:bodyPr>
          <a:lstStyle/>
          <a:p>
            <a:r>
              <a:rPr lang="en-US" sz="2400" dirty="0"/>
              <a:t>But why do continents matter for our exploration of biology?</a:t>
            </a:r>
          </a:p>
        </p:txBody>
      </p:sp>
      <p:grpSp>
        <p:nvGrpSpPr>
          <p:cNvPr id="2" name="Group 1"/>
          <p:cNvGrpSpPr/>
          <p:nvPr/>
        </p:nvGrpSpPr>
        <p:grpSpPr>
          <a:xfrm>
            <a:off x="227094" y="4590473"/>
            <a:ext cx="8806967" cy="1967272"/>
            <a:chOff x="227094" y="4590473"/>
            <a:chExt cx="8806967" cy="1967272"/>
          </a:xfrm>
        </p:grpSpPr>
        <p:pic>
          <p:nvPicPr>
            <p:cNvPr id="3074" name="Picture 2" descr="File:Pangea assembly 25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6986" y="4601059"/>
              <a:ext cx="2717075" cy="192233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ile:Pangea assembly 3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3714" y="4590473"/>
              <a:ext cx="2747003" cy="194350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ile:Pangaea assembly 43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3991" y="4628636"/>
              <a:ext cx="2693062" cy="190534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ile:Pangaea assembly 49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094" y="4646655"/>
              <a:ext cx="2701186" cy="1911090"/>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flipV="1">
              <a:off x="1431107" y="6284782"/>
              <a:ext cx="6244416" cy="36871"/>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4319497" y="6341308"/>
            <a:ext cx="909959" cy="461665"/>
          </a:xfrm>
          <a:prstGeom prst="rect">
            <a:avLst/>
          </a:prstGeom>
          <a:noFill/>
        </p:spPr>
        <p:txBody>
          <a:bodyPr wrap="square" rtlCol="0">
            <a:spAutoFit/>
          </a:bodyPr>
          <a:lstStyle/>
          <a:p>
            <a:r>
              <a:rPr lang="en-US" sz="2400" dirty="0">
                <a:solidFill>
                  <a:srgbClr val="C00000"/>
                </a:solidFill>
              </a:rPr>
              <a:t>time</a:t>
            </a:r>
          </a:p>
        </p:txBody>
      </p:sp>
      <p:pic>
        <p:nvPicPr>
          <p:cNvPr id="16" name="Picture 15">
            <a:extLst>
              <a:ext uri="{FF2B5EF4-FFF2-40B4-BE49-F238E27FC236}">
                <a16:creationId xmlns:a16="http://schemas.microsoft.com/office/drawing/2014/main" id="{3BC2619F-178E-C945-B8DF-79B980ADE5E0}"/>
              </a:ext>
            </a:extLst>
          </p:cNvPr>
          <p:cNvPicPr>
            <a:picLocks noChangeAspect="1"/>
          </p:cNvPicPr>
          <p:nvPr/>
        </p:nvPicPr>
        <p:blipFill rotWithShape="1">
          <a:blip r:embed="rId8"/>
          <a:srcRect r="13897" b="1176"/>
          <a:stretch/>
        </p:blipFill>
        <p:spPr>
          <a:xfrm>
            <a:off x="3610522" y="3689602"/>
            <a:ext cx="1035120" cy="891043"/>
          </a:xfrm>
          <a:prstGeom prst="rect">
            <a:avLst/>
          </a:prstGeom>
        </p:spPr>
      </p:pic>
    </p:spTree>
    <p:extLst>
      <p:ext uri="{BB962C8B-B14F-4D97-AF65-F5344CB8AC3E}">
        <p14:creationId xmlns:p14="http://schemas.microsoft.com/office/powerpoint/2010/main" val="31176999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1847" y="274018"/>
            <a:ext cx="8229600" cy="742950"/>
          </a:xfrm>
        </p:spPr>
        <p:txBody>
          <a:bodyPr>
            <a:normAutofit/>
          </a:bodyPr>
          <a:lstStyle/>
          <a:p>
            <a:r>
              <a:rPr lang="en-US" sz="3200" dirty="0"/>
              <a:t>Tracking Energy</a:t>
            </a:r>
          </a:p>
        </p:txBody>
      </p:sp>
      <p:sp>
        <p:nvSpPr>
          <p:cNvPr id="9" name="TextBox 8"/>
          <p:cNvSpPr txBox="1"/>
          <p:nvPr/>
        </p:nvSpPr>
        <p:spPr>
          <a:xfrm>
            <a:off x="1902939" y="3668855"/>
            <a:ext cx="6598508" cy="1384995"/>
          </a:xfrm>
          <a:prstGeom prst="rect">
            <a:avLst/>
          </a:prstGeom>
          <a:noFill/>
        </p:spPr>
        <p:txBody>
          <a:bodyPr wrap="square" rtlCol="0">
            <a:spAutoFit/>
          </a:bodyPr>
          <a:lstStyle/>
          <a:p>
            <a:r>
              <a:rPr lang="en-US" sz="2800" dirty="0"/>
              <a:t>Track what happens with energy before, during and after the reaction in </a:t>
            </a:r>
            <a:r>
              <a:rPr lang="en-US" sz="2800" b="1" dirty="0"/>
              <a:t>Doodle Box T</a:t>
            </a:r>
            <a:r>
              <a:rPr lang="en-US" sz="2800" dirty="0"/>
              <a:t>.</a:t>
            </a:r>
          </a:p>
        </p:txBody>
      </p:sp>
      <p:sp>
        <p:nvSpPr>
          <p:cNvPr id="5" name="TextBox 4"/>
          <p:cNvSpPr txBox="1"/>
          <p:nvPr/>
        </p:nvSpPr>
        <p:spPr>
          <a:xfrm>
            <a:off x="626260" y="1268319"/>
            <a:ext cx="7875187" cy="2246769"/>
          </a:xfrm>
          <a:prstGeom prst="rect">
            <a:avLst/>
          </a:prstGeom>
          <a:noFill/>
        </p:spPr>
        <p:txBody>
          <a:bodyPr wrap="square" rtlCol="0">
            <a:spAutoFit/>
          </a:bodyPr>
          <a:lstStyle/>
          <a:p>
            <a:r>
              <a:rPr lang="en-US" sz="2800" dirty="0"/>
              <a:t>We’re going to burn ethanol again, but this time we’re going to focus on what is happening with energy. What evidence do you see of energy in the system? Let’s get ready to record some observations.</a:t>
            </a:r>
          </a:p>
        </p:txBody>
      </p:sp>
      <p:pic>
        <p:nvPicPr>
          <p:cNvPr id="6" name="Picture 5">
            <a:extLst>
              <a:ext uri="{FF2B5EF4-FFF2-40B4-BE49-F238E27FC236}">
                <a16:creationId xmlns:a16="http://schemas.microsoft.com/office/drawing/2014/main" id="{BF9806D7-8947-4FB8-AD59-70CF05991ED6}"/>
              </a:ext>
            </a:extLst>
          </p:cNvPr>
          <p:cNvPicPr>
            <a:picLocks noChangeAspect="1"/>
          </p:cNvPicPr>
          <p:nvPr/>
        </p:nvPicPr>
        <p:blipFill rotWithShape="1">
          <a:blip r:embed="rId3"/>
          <a:srcRect t="11876" r="21921"/>
          <a:stretch/>
        </p:blipFill>
        <p:spPr>
          <a:xfrm>
            <a:off x="850316" y="3766439"/>
            <a:ext cx="1052623" cy="891043"/>
          </a:xfrm>
          <a:prstGeom prst="rect">
            <a:avLst/>
          </a:prstGeom>
        </p:spPr>
      </p:pic>
    </p:spTree>
    <p:extLst>
      <p:ext uri="{BB962C8B-B14F-4D97-AF65-F5344CB8AC3E}">
        <p14:creationId xmlns:p14="http://schemas.microsoft.com/office/powerpoint/2010/main" val="5798775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8435" y="3782344"/>
            <a:ext cx="3544957" cy="177247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4032" y="841707"/>
            <a:ext cx="2844258" cy="4278086"/>
          </a:xfrm>
          <a:prstGeom prst="rect">
            <a:avLst/>
          </a:prstGeom>
        </p:spPr>
      </p:pic>
      <p:sp>
        <p:nvSpPr>
          <p:cNvPr id="2" name="TextBox 1"/>
          <p:cNvSpPr txBox="1"/>
          <p:nvPr/>
        </p:nvSpPr>
        <p:spPr>
          <a:xfrm>
            <a:off x="4101594" y="2896564"/>
            <a:ext cx="1378643"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DEMO</a:t>
            </a:r>
          </a:p>
        </p:txBody>
      </p:sp>
      <p:sp>
        <p:nvSpPr>
          <p:cNvPr id="4" name="Rectangle 3"/>
          <p:cNvSpPr/>
          <p:nvPr/>
        </p:nvSpPr>
        <p:spPr>
          <a:xfrm>
            <a:off x="1839076" y="326400"/>
            <a:ext cx="5903677" cy="523220"/>
          </a:xfrm>
          <a:prstGeom prst="rect">
            <a:avLst/>
          </a:prstGeom>
        </p:spPr>
        <p:txBody>
          <a:bodyPr wrap="square">
            <a:spAutoFit/>
          </a:bodyPr>
          <a:lstStyle/>
          <a:p>
            <a:r>
              <a:rPr lang="en-US" sz="2800" b="1" dirty="0">
                <a:cs typeface="Raleway Medium"/>
              </a:rPr>
              <a:t>Let’s burn some ethanol again!</a:t>
            </a:r>
          </a:p>
        </p:txBody>
      </p:sp>
      <p:sp>
        <p:nvSpPr>
          <p:cNvPr id="5" name="Rectangle 4"/>
          <p:cNvSpPr/>
          <p:nvPr/>
        </p:nvSpPr>
        <p:spPr>
          <a:xfrm>
            <a:off x="1896563" y="5577493"/>
            <a:ext cx="6270611" cy="954107"/>
          </a:xfrm>
          <a:prstGeom prst="rect">
            <a:avLst/>
          </a:prstGeom>
        </p:spPr>
        <p:txBody>
          <a:bodyPr wrap="square">
            <a:spAutoFit/>
          </a:bodyPr>
          <a:lstStyle/>
          <a:p>
            <a:r>
              <a:rPr lang="en-US" sz="2800" b="1" dirty="0">
                <a:cs typeface="Raleway Medium"/>
              </a:rPr>
              <a:t>Pay attention to energy before, during, and after the reaction!</a:t>
            </a:r>
          </a:p>
        </p:txBody>
      </p:sp>
    </p:spTree>
    <p:extLst>
      <p:ext uri="{BB962C8B-B14F-4D97-AF65-F5344CB8AC3E}">
        <p14:creationId xmlns:p14="http://schemas.microsoft.com/office/powerpoint/2010/main" val="341310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3804"/>
            <a:ext cx="8229600" cy="1143000"/>
          </a:xfrm>
        </p:spPr>
        <p:txBody>
          <a:bodyPr>
            <a:normAutofit/>
          </a:bodyPr>
          <a:lstStyle/>
          <a:p>
            <a:r>
              <a:rPr lang="en-US" sz="3200" b="1" dirty="0"/>
              <a:t>What’s going on with Energy?</a:t>
            </a:r>
          </a:p>
        </p:txBody>
      </p:sp>
      <p:sp>
        <p:nvSpPr>
          <p:cNvPr id="7" name="TextBox 6"/>
          <p:cNvSpPr txBox="1"/>
          <p:nvPr/>
        </p:nvSpPr>
        <p:spPr>
          <a:xfrm>
            <a:off x="759125" y="1042559"/>
            <a:ext cx="7029362" cy="954107"/>
          </a:xfrm>
          <a:prstGeom prst="rect">
            <a:avLst/>
          </a:prstGeom>
          <a:noFill/>
        </p:spPr>
        <p:txBody>
          <a:bodyPr wrap="square" rtlCol="0">
            <a:spAutoFit/>
          </a:bodyPr>
          <a:lstStyle/>
          <a:p>
            <a:r>
              <a:rPr lang="en-US" sz="2800" dirty="0"/>
              <a:t>Clearly there is energy here. </a:t>
            </a:r>
          </a:p>
          <a:p>
            <a:r>
              <a:rPr lang="en-US" sz="2800" dirty="0"/>
              <a:t>We talked about conservation of energy.</a:t>
            </a:r>
          </a:p>
        </p:txBody>
      </p:sp>
      <p:sp>
        <p:nvSpPr>
          <p:cNvPr id="5" name="TextBox 4"/>
          <p:cNvSpPr txBox="1"/>
          <p:nvPr/>
        </p:nvSpPr>
        <p:spPr>
          <a:xfrm>
            <a:off x="2405489" y="2080416"/>
            <a:ext cx="7029362" cy="1815882"/>
          </a:xfrm>
          <a:prstGeom prst="rect">
            <a:avLst/>
          </a:prstGeom>
          <a:noFill/>
        </p:spPr>
        <p:txBody>
          <a:bodyPr wrap="square" rtlCol="0">
            <a:spAutoFit/>
          </a:bodyPr>
          <a:lstStyle/>
          <a:p>
            <a:r>
              <a:rPr lang="en-US" sz="2800" dirty="0"/>
              <a:t>So where does the energy we can see during this reaction come from? </a:t>
            </a:r>
          </a:p>
          <a:p>
            <a:endParaRPr lang="en-US" sz="2800" dirty="0"/>
          </a:p>
          <a:p>
            <a:r>
              <a:rPr lang="en-US" sz="2800" dirty="0"/>
              <a:t>Record your answer in </a:t>
            </a:r>
            <a:r>
              <a:rPr lang="en-US" sz="2800" b="1" dirty="0"/>
              <a:t>Doodle Box T</a:t>
            </a:r>
            <a:r>
              <a:rPr lang="en-US" sz="2800" dirty="0"/>
              <a:t>.</a:t>
            </a:r>
          </a:p>
        </p:txBody>
      </p:sp>
      <p:sp>
        <p:nvSpPr>
          <p:cNvPr id="6" name="TextBox 5"/>
          <p:cNvSpPr txBox="1"/>
          <p:nvPr/>
        </p:nvSpPr>
        <p:spPr>
          <a:xfrm>
            <a:off x="1351790" y="3980048"/>
            <a:ext cx="7029362" cy="2739211"/>
          </a:xfrm>
          <a:prstGeom prst="rect">
            <a:avLst/>
          </a:prstGeom>
          <a:noFill/>
        </p:spPr>
        <p:txBody>
          <a:bodyPr wrap="square" rtlCol="0">
            <a:spAutoFit/>
          </a:bodyPr>
          <a:lstStyle/>
          <a:p>
            <a:r>
              <a:rPr lang="en-US" sz="2400" dirty="0"/>
              <a:t>We know there are calories IN food. Energy IN food. So, does it make sense there is energy in ethanol? But we can’t see it!</a:t>
            </a:r>
          </a:p>
          <a:p>
            <a:endParaRPr lang="en-US" sz="2800" dirty="0"/>
          </a:p>
          <a:p>
            <a:r>
              <a:rPr lang="en-US" sz="2400" dirty="0"/>
              <a:t>Let’s take a look at another system where we cannot see the energy before or after, but we do see evidence of energy during!</a:t>
            </a:r>
          </a:p>
        </p:txBody>
      </p:sp>
      <p:pic>
        <p:nvPicPr>
          <p:cNvPr id="10" name="Picture 9">
            <a:extLst>
              <a:ext uri="{FF2B5EF4-FFF2-40B4-BE49-F238E27FC236}">
                <a16:creationId xmlns:a16="http://schemas.microsoft.com/office/drawing/2014/main" id="{F2DAD211-D8ED-42C3-9846-F1F9C3ECDC04}"/>
              </a:ext>
            </a:extLst>
          </p:cNvPr>
          <p:cNvPicPr>
            <a:picLocks noChangeAspect="1"/>
          </p:cNvPicPr>
          <p:nvPr/>
        </p:nvPicPr>
        <p:blipFill rotWithShape="1">
          <a:blip r:embed="rId3"/>
          <a:srcRect t="11876" r="21921"/>
          <a:stretch/>
        </p:blipFill>
        <p:spPr>
          <a:xfrm>
            <a:off x="1352866" y="3034508"/>
            <a:ext cx="1052623" cy="891043"/>
          </a:xfrm>
          <a:prstGeom prst="rect">
            <a:avLst/>
          </a:prstGeom>
        </p:spPr>
      </p:pic>
      <p:pic>
        <p:nvPicPr>
          <p:cNvPr id="11" name="Picture 10">
            <a:extLst>
              <a:ext uri="{FF2B5EF4-FFF2-40B4-BE49-F238E27FC236}">
                <a16:creationId xmlns:a16="http://schemas.microsoft.com/office/drawing/2014/main" id="{E0E5DB35-4F79-45E3-B3D7-A2FF4DF38F77}"/>
              </a:ext>
            </a:extLst>
          </p:cNvPr>
          <p:cNvPicPr>
            <a:picLocks noChangeAspect="1"/>
          </p:cNvPicPr>
          <p:nvPr/>
        </p:nvPicPr>
        <p:blipFill rotWithShape="1">
          <a:blip r:embed="rId4"/>
          <a:srcRect r="13897" b="1176"/>
          <a:stretch/>
        </p:blipFill>
        <p:spPr>
          <a:xfrm>
            <a:off x="1103162" y="1951359"/>
            <a:ext cx="1035120" cy="891043"/>
          </a:xfrm>
          <a:prstGeom prst="rect">
            <a:avLst/>
          </a:prstGeom>
        </p:spPr>
      </p:pic>
    </p:spTree>
    <p:extLst>
      <p:ext uri="{BB962C8B-B14F-4D97-AF65-F5344CB8AC3E}">
        <p14:creationId xmlns:p14="http://schemas.microsoft.com/office/powerpoint/2010/main" val="36917195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9270" y="182732"/>
            <a:ext cx="8229600" cy="679450"/>
          </a:xfrm>
        </p:spPr>
        <p:txBody>
          <a:bodyPr>
            <a:normAutofit/>
          </a:bodyPr>
          <a:lstStyle/>
          <a:p>
            <a:r>
              <a:rPr lang="en-US" sz="3200" dirty="0"/>
              <a:t>The Energy of a Bowling Ball</a:t>
            </a:r>
          </a:p>
        </p:txBody>
      </p:sp>
      <p:sp>
        <p:nvSpPr>
          <p:cNvPr id="4" name="Freeform 3"/>
          <p:cNvSpPr/>
          <p:nvPr/>
        </p:nvSpPr>
        <p:spPr>
          <a:xfrm>
            <a:off x="0" y="2424702"/>
            <a:ext cx="9108141" cy="3730498"/>
          </a:xfrm>
          <a:custGeom>
            <a:avLst/>
            <a:gdLst>
              <a:gd name="connsiteX0" fmla="*/ 0 w 9108141"/>
              <a:gd name="connsiteY0" fmla="*/ 2503561 h 3730498"/>
              <a:gd name="connsiteX1" fmla="*/ 1524000 w 9108141"/>
              <a:gd name="connsiteY1" fmla="*/ 11373 h 3730498"/>
              <a:gd name="connsiteX2" fmla="*/ 3747247 w 9108141"/>
              <a:gd name="connsiteY2" fmla="*/ 3391067 h 3730498"/>
              <a:gd name="connsiteX3" fmla="*/ 6481482 w 9108141"/>
              <a:gd name="connsiteY3" fmla="*/ 3642079 h 3730498"/>
              <a:gd name="connsiteX4" fmla="*/ 9108141 w 9108141"/>
              <a:gd name="connsiteY4" fmla="*/ 3651043 h 3730498"/>
              <a:gd name="connsiteX5" fmla="*/ 9108141 w 9108141"/>
              <a:gd name="connsiteY5" fmla="*/ 3651043 h 3730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8141" h="3730498">
                <a:moveTo>
                  <a:pt x="0" y="2503561"/>
                </a:moveTo>
                <a:cubicBezTo>
                  <a:pt x="449729" y="1183508"/>
                  <a:pt x="899459" y="-136545"/>
                  <a:pt x="1524000" y="11373"/>
                </a:cubicBezTo>
                <a:cubicBezTo>
                  <a:pt x="2148541" y="159291"/>
                  <a:pt x="2921000" y="2785949"/>
                  <a:pt x="3747247" y="3391067"/>
                </a:cubicBezTo>
                <a:cubicBezTo>
                  <a:pt x="4573494" y="3996185"/>
                  <a:pt x="5588000" y="3598750"/>
                  <a:pt x="6481482" y="3642079"/>
                </a:cubicBezTo>
                <a:cubicBezTo>
                  <a:pt x="7374964" y="3685408"/>
                  <a:pt x="9108141" y="3651043"/>
                  <a:pt x="9108141" y="3651043"/>
                </a:cubicBezTo>
                <a:lnTo>
                  <a:pt x="9108141" y="3651043"/>
                </a:lnTo>
              </a:path>
            </a:pathLst>
          </a:custGeom>
          <a:noFill/>
          <a:ln w="285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descr="Image result for bowling ball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974" y="1651034"/>
            <a:ext cx="760879" cy="76087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6" name="Straight Arrow Connector 5"/>
          <p:cNvCxnSpPr/>
          <p:nvPr/>
        </p:nvCxnSpPr>
        <p:spPr>
          <a:xfrm>
            <a:off x="1432483" y="2538469"/>
            <a:ext cx="35859" cy="3719125"/>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309845" y="1119051"/>
            <a:ext cx="3976525" cy="400110"/>
          </a:xfrm>
          <a:prstGeom prst="rect">
            <a:avLst/>
          </a:prstGeom>
          <a:noFill/>
        </p:spPr>
        <p:txBody>
          <a:bodyPr wrap="square" rtlCol="0">
            <a:spAutoFit/>
          </a:bodyPr>
          <a:lstStyle/>
          <a:p>
            <a:r>
              <a:rPr lang="en-US" sz="2000" dirty="0"/>
              <a:t>Is there energy in the ball here?</a:t>
            </a:r>
          </a:p>
        </p:txBody>
      </p:sp>
      <p:sp>
        <p:nvSpPr>
          <p:cNvPr id="7" name="TextBox 6"/>
          <p:cNvSpPr txBox="1"/>
          <p:nvPr/>
        </p:nvSpPr>
        <p:spPr>
          <a:xfrm>
            <a:off x="5405324" y="5612832"/>
            <a:ext cx="3766625" cy="400110"/>
          </a:xfrm>
          <a:prstGeom prst="rect">
            <a:avLst/>
          </a:prstGeom>
          <a:noFill/>
        </p:spPr>
        <p:txBody>
          <a:bodyPr wrap="square" rtlCol="0">
            <a:spAutoFit/>
          </a:bodyPr>
          <a:lstStyle/>
          <a:p>
            <a:r>
              <a:rPr lang="en-US" sz="2000" dirty="0"/>
              <a:t>Is there energy in the ball here?</a:t>
            </a:r>
          </a:p>
        </p:txBody>
      </p:sp>
      <p:sp>
        <p:nvSpPr>
          <p:cNvPr id="12" name="TextBox 11"/>
          <p:cNvSpPr txBox="1"/>
          <p:nvPr/>
        </p:nvSpPr>
        <p:spPr>
          <a:xfrm>
            <a:off x="4857631" y="1404647"/>
            <a:ext cx="3829169" cy="954107"/>
          </a:xfrm>
          <a:prstGeom prst="rect">
            <a:avLst/>
          </a:prstGeom>
          <a:noFill/>
        </p:spPr>
        <p:txBody>
          <a:bodyPr wrap="square" rtlCol="0">
            <a:spAutoFit/>
          </a:bodyPr>
          <a:lstStyle/>
          <a:p>
            <a:pPr algn="ctr"/>
            <a:r>
              <a:rPr lang="en-US" sz="2800" dirty="0"/>
              <a:t>If energy is conserved…</a:t>
            </a:r>
          </a:p>
        </p:txBody>
      </p:sp>
      <p:sp>
        <p:nvSpPr>
          <p:cNvPr id="14" name="TextBox 13"/>
          <p:cNvSpPr txBox="1"/>
          <p:nvPr/>
        </p:nvSpPr>
        <p:spPr>
          <a:xfrm>
            <a:off x="5365873" y="3096205"/>
            <a:ext cx="2749970" cy="954107"/>
          </a:xfrm>
          <a:prstGeom prst="rect">
            <a:avLst/>
          </a:prstGeom>
          <a:noFill/>
        </p:spPr>
        <p:txBody>
          <a:bodyPr wrap="square" rtlCol="0">
            <a:spAutoFit/>
          </a:bodyPr>
          <a:lstStyle/>
          <a:p>
            <a:pPr algn="ctr"/>
            <a:r>
              <a:rPr lang="en-US" sz="2800" dirty="0"/>
              <a:t>Where was it before?</a:t>
            </a:r>
          </a:p>
        </p:txBody>
      </p:sp>
      <p:sp>
        <p:nvSpPr>
          <p:cNvPr id="15" name="TextBox 14"/>
          <p:cNvSpPr txBox="1"/>
          <p:nvPr/>
        </p:nvSpPr>
        <p:spPr>
          <a:xfrm>
            <a:off x="3952896" y="2515644"/>
            <a:ext cx="3999613" cy="400110"/>
          </a:xfrm>
          <a:prstGeom prst="rect">
            <a:avLst/>
          </a:prstGeom>
          <a:noFill/>
        </p:spPr>
        <p:txBody>
          <a:bodyPr wrap="square" rtlCol="0">
            <a:spAutoFit/>
          </a:bodyPr>
          <a:lstStyle/>
          <a:p>
            <a:r>
              <a:rPr lang="en-US" sz="2000" b="1" dirty="0"/>
              <a:t>Movement! (Kinetic Energy)</a:t>
            </a:r>
          </a:p>
        </p:txBody>
      </p:sp>
    </p:spTree>
    <p:extLst>
      <p:ext uri="{BB962C8B-B14F-4D97-AF65-F5344CB8AC3E}">
        <p14:creationId xmlns:p14="http://schemas.microsoft.com/office/powerpoint/2010/main" val="16472114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2.77556E-17 -0.00556 L 2.77556E-17 -0.00533 L 0.03229 -0.0044 C 0.03872 -0.00394 0.03854 -0.00371 0.04306 -0.00186 C 0.04809 0.00486 0.04167 -0.00301 0.04792 0.00208 C 0.04878 0.00277 0.04931 0.00393 0.05 0.00486 C 0.05035 0.00601 0.05035 0.00763 0.05087 0.00879 C 0.05174 0.00995 0.05295 0.01041 0.05382 0.01134 C 0.05451 0.01203 0.05521 0.01296 0.0559 0.01388 C 0.05608 0.0155 0.05712 0.02129 0.05781 0.02314 C 0.05833 0.02453 0.0592 0.02546 0.05972 0.02708 C 0.06059 0.02963 0.06059 0.03263 0.06163 0.03495 C 0.0651 0.04166 0.06198 0.03634 0.06667 0.04143 C 0.07049 0.04537 0.06632 0.04305 0.07153 0.04537 C 0.075 0.04976 0.07257 0.04745 0.07934 0.05046 L 0.08229 0.05185 C 0.08698 0.0581 0.08472 0.05578 0.08924 0.05972 C 0.09201 0.07083 0.08802 0.05717 0.09219 0.0662 C 0.09601 0.07476 0.0901 0.0662 0.09497 0.07268 C 0.09809 0.08472 0.0934 0.06574 0.09705 0.0831 C 0.09757 0.08588 0.09757 0.08912 0.09896 0.09097 C 0.09965 0.09189 0.10035 0.09259 0.10087 0.09375 C 0.10243 0.09606 0.10295 0.09976 0.10486 0.10138 L 0.10781 0.10416 C 0.10816 0.10532 0.10833 0.10694 0.10885 0.1081 C 0.1099 0.11088 0.11198 0.11296 0.11267 0.11597 C 0.11337 0.11851 0.11354 0.12152 0.11458 0.12361 C 0.11528 0.125 0.11615 0.12615 0.11667 0.12754 C 0.11701 0.12893 0.11701 0.13055 0.11753 0.13148 C 0.1184 0.13287 0.11962 0.13333 0.12049 0.13425 C 0.12274 0.14305 0.11962 0.13333 0.12448 0.14074 C 0.12604 0.14305 0.12674 0.14629 0.12847 0.14861 C 0.13003 0.15069 0.13125 0.15208 0.13229 0.15509 C 0.13316 0.15763 0.13368 0.16041 0.1342 0.16296 L 0.13628 0.17083 L 0.13819 0.1787 C 0.13854 0.17986 0.13906 0.18125 0.13924 0.18263 C 0.13924 0.18333 0.1408 0.19537 0.14115 0.19699 C 0.14219 0.20069 0.1434 0.20069 0.14514 0.20347 C 0.14583 0.20463 0.14653 0.20601 0.14705 0.2074 C 0.14757 0.20856 0.14722 0.21041 0.14809 0.21134 C 0.14878 0.21226 0.15 0.21203 0.15104 0.2125 C 0.15295 0.21412 0.15677 0.21782 0.15677 0.21805 C 0.15747 0.2199 0.15833 0.22222 0.15885 0.2243 C 0.15955 0.22777 0.1592 0.23171 0.16076 0.23472 C 0.16146 0.23611 0.16198 0.2375 0.16267 0.23865 C 0.16389 0.2405 0.16667 0.24398 0.16667 0.24421 C 0.16736 0.24652 0.16684 0.25023 0.16858 0.25185 C 0.17049 0.25347 0.17205 0.25463 0.17344 0.25694 C 0.18056 0.26944 0.17431 0.26088 0.18038 0.26875 C 0.18073 0.27013 0.18073 0.27152 0.18142 0.27268 C 0.18247 0.27546 0.18524 0.28055 0.18524 0.28078 C 0.18594 0.28402 0.18646 0.2875 0.18733 0.29097 C 0.1875 0.29236 0.18785 0.29375 0.18819 0.2949 C 0.18872 0.29629 0.18958 0.29745 0.1901 0.29884 C 0.19392 0.30879 0.18681 0.29537 0.1941 0.3081 C 0.19479 0.31064 0.19531 0.31412 0.19705 0.31574 C 0.19792 0.31666 0.19896 0.31666 0.2 0.31713 C 0.20469 0.32361 0.20295 0.32037 0.2059 0.32638 C 0.20625 0.328 0.20642 0.32986 0.20694 0.33148 C 0.20747 0.33425 0.20833 0.3368 0.20885 0.33935 C 0.2092 0.3412 0.20938 0.34282 0.20972 0.34467 C 0.21042 0.34722 0.21111 0.34976 0.21181 0.35254 C 0.21215 0.3537 0.2125 0.35509 0.21267 0.35648 C 0.2158 0.37268 0.21181 0.35231 0.21476 0.3655 C 0.2151 0.36736 0.2158 0.37268 0.21667 0.37476 C 0.21719 0.37615 0.21823 0.37708 0.21858 0.37847 C 0.22326 0.39259 0.21806 0.38148 0.22257 0.39027 C 0.22292 0.39259 0.22309 0.39467 0.22361 0.39699 C 0.22431 0.40023 0.22604 0.40324 0.22743 0.40601 C 0.22778 0.40763 0.22865 0.41319 0.22934 0.41527 C 0.23021 0.41736 0.23177 0.42013 0.23333 0.42175 C 0.2342 0.42268 0.23542 0.42338 0.23628 0.4243 C 0.23698 0.425 0.23733 0.42638 0.23819 0.42685 C 0.23976 0.42777 0.24149 0.42777 0.24323 0.42824 C 0.24514 0.42893 0.24705 0.43009 0.24896 0.43078 L 0.25191 0.43217 C 0.2526 0.4331 0.2533 0.43379 0.25399 0.43472 C 0.25538 0.43726 0.25781 0.44259 0.25781 0.44282 C 0.26042 0.45254 0.25764 0.44097 0.2599 0.46226 C 0.2599 0.46365 0.26024 0.46504 0.26076 0.4662 C 0.26163 0.46759 0.26285 0.46875 0.26372 0.47013 C 0.26441 0.47314 0.26458 0.47708 0.26667 0.47916 C 0.26753 0.48009 0.26858 0.48009 0.26962 0.48055 C 0.27031 0.48148 0.27101 0.48217 0.27153 0.4831 C 0.2724 0.48425 0.27274 0.48588 0.27361 0.48703 C 0.27431 0.48819 0.27552 0.48888 0.27656 0.48958 C 0.27899 0.49953 0.27569 0.4875 0.27951 0.49745 C 0.27986 0.49884 0.28003 0.50023 0.28038 0.50138 C 0.28194 0.50532 0.28385 0.5074 0.28628 0.51064 C 0.28698 0.51157 0.28733 0.51273 0.28819 0.51319 L 0.29705 0.51713 L 0.3 0.51851 C 0.30104 0.51898 0.30191 0.51944 0.30295 0.51967 C 0.30521 0.52037 0.31128 0.52245 0.31285 0.52361 C 0.31372 0.52453 0.31476 0.52523 0.3158 0.52638 C 0.31649 0.52708 0.31684 0.52824 0.31771 0.52893 C 0.31858 0.52963 0.31962 0.52986 0.32066 0.53009 L 0.32656 0.53796 C 0.32726 0.53888 0.32795 0.53958 0.32847 0.54074 C 0.32917 0.54189 0.32951 0.54351 0.33038 0.54467 C 0.33108 0.54513 0.33715 0.54722 0.33733 0.54722 C 0.34253 0.54791 0.34774 0.54814 0.35295 0.54838 C 0.35799 0.54722 0.35799 0.54907 0.35885 0.54328 C 0.35903 0.54236 0.35885 0.54143 0.35885 0.54074 L 0.35694 0.54189 " pathEditMode="relative" rAng="0" ptsTypes="AAAAAAAAAAAAAAAAAAAAAAAAAAAAAAAAAAAAAAAAAAAAAAAAAAAAAAAAAAAAAAAAAAAAAAAAAAAAAAAAAAAAAAAAAAAAAAAAAAAAAAAAAA">
                                      <p:cBhvr>
                                        <p:cTn id="10" dur="1000" fill="hold"/>
                                        <p:tgtEl>
                                          <p:spTgt spid="2050"/>
                                        </p:tgtEl>
                                        <p:attrNameLst>
                                          <p:attrName>ppt_x</p:attrName>
                                          <p:attrName>ppt_y</p:attrName>
                                        </p:attrNameLst>
                                      </p:cBhvr>
                                      <p:rCtr x="17934" y="27685"/>
                                    </p:animMotion>
                                  </p:childTnLst>
                                </p:cTn>
                              </p:par>
                              <p:par>
                                <p:cTn id="11" presetID="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2" grpId="0"/>
      <p:bldP spid="14" grpId="0"/>
      <p:bldP spid="15"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2424702"/>
            <a:ext cx="9108141" cy="3730498"/>
          </a:xfrm>
          <a:custGeom>
            <a:avLst/>
            <a:gdLst>
              <a:gd name="connsiteX0" fmla="*/ 0 w 9108141"/>
              <a:gd name="connsiteY0" fmla="*/ 2503561 h 3730498"/>
              <a:gd name="connsiteX1" fmla="*/ 1524000 w 9108141"/>
              <a:gd name="connsiteY1" fmla="*/ 11373 h 3730498"/>
              <a:gd name="connsiteX2" fmla="*/ 3747247 w 9108141"/>
              <a:gd name="connsiteY2" fmla="*/ 3391067 h 3730498"/>
              <a:gd name="connsiteX3" fmla="*/ 6481482 w 9108141"/>
              <a:gd name="connsiteY3" fmla="*/ 3642079 h 3730498"/>
              <a:gd name="connsiteX4" fmla="*/ 9108141 w 9108141"/>
              <a:gd name="connsiteY4" fmla="*/ 3651043 h 3730498"/>
              <a:gd name="connsiteX5" fmla="*/ 9108141 w 9108141"/>
              <a:gd name="connsiteY5" fmla="*/ 3651043 h 3730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8141" h="3730498">
                <a:moveTo>
                  <a:pt x="0" y="2503561"/>
                </a:moveTo>
                <a:cubicBezTo>
                  <a:pt x="449729" y="1183508"/>
                  <a:pt x="899459" y="-136545"/>
                  <a:pt x="1524000" y="11373"/>
                </a:cubicBezTo>
                <a:cubicBezTo>
                  <a:pt x="2148541" y="159291"/>
                  <a:pt x="2921000" y="2785949"/>
                  <a:pt x="3747247" y="3391067"/>
                </a:cubicBezTo>
                <a:cubicBezTo>
                  <a:pt x="4573494" y="3996185"/>
                  <a:pt x="5588000" y="3598750"/>
                  <a:pt x="6481482" y="3642079"/>
                </a:cubicBezTo>
                <a:cubicBezTo>
                  <a:pt x="7374964" y="3685408"/>
                  <a:pt x="9108141" y="3651043"/>
                  <a:pt x="9108141" y="3651043"/>
                </a:cubicBezTo>
                <a:lnTo>
                  <a:pt x="9108141" y="3651043"/>
                </a:lnTo>
              </a:path>
            </a:pathLst>
          </a:custGeom>
          <a:noFill/>
          <a:ln w="28575">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0" name="Picture 2" descr="Image result for bowling ball  clip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974" y="1651034"/>
            <a:ext cx="760879" cy="76087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6" name="Straight Arrow Connector 5"/>
          <p:cNvCxnSpPr/>
          <p:nvPr/>
        </p:nvCxnSpPr>
        <p:spPr>
          <a:xfrm>
            <a:off x="1432483" y="2538469"/>
            <a:ext cx="35859" cy="3719125"/>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33636" y="1117791"/>
            <a:ext cx="3117273" cy="400110"/>
          </a:xfrm>
          <a:prstGeom prst="rect">
            <a:avLst/>
          </a:prstGeom>
          <a:noFill/>
        </p:spPr>
        <p:txBody>
          <a:bodyPr wrap="square" rtlCol="0">
            <a:spAutoFit/>
          </a:bodyPr>
          <a:lstStyle/>
          <a:p>
            <a:r>
              <a:rPr lang="en-US" sz="2000" dirty="0"/>
              <a:t>“Potential Energy is High”</a:t>
            </a:r>
          </a:p>
        </p:txBody>
      </p:sp>
      <p:sp>
        <p:nvSpPr>
          <p:cNvPr id="7" name="TextBox 6"/>
          <p:cNvSpPr txBox="1"/>
          <p:nvPr/>
        </p:nvSpPr>
        <p:spPr>
          <a:xfrm>
            <a:off x="6026727" y="5606232"/>
            <a:ext cx="3117273" cy="400110"/>
          </a:xfrm>
          <a:prstGeom prst="rect">
            <a:avLst/>
          </a:prstGeom>
          <a:noFill/>
        </p:spPr>
        <p:txBody>
          <a:bodyPr wrap="square" rtlCol="0">
            <a:spAutoFit/>
          </a:bodyPr>
          <a:lstStyle/>
          <a:p>
            <a:r>
              <a:rPr lang="en-US" sz="2000" dirty="0"/>
              <a:t>“Potential Energy is Low”</a:t>
            </a:r>
          </a:p>
        </p:txBody>
      </p:sp>
      <p:grpSp>
        <p:nvGrpSpPr>
          <p:cNvPr id="10" name="Group 9"/>
          <p:cNvGrpSpPr/>
          <p:nvPr/>
        </p:nvGrpSpPr>
        <p:grpSpPr>
          <a:xfrm>
            <a:off x="2161309" y="2510693"/>
            <a:ext cx="2401726" cy="3414146"/>
            <a:chOff x="2161309" y="2510693"/>
            <a:chExt cx="2401726" cy="3414146"/>
          </a:xfrm>
        </p:grpSpPr>
        <p:cxnSp>
          <p:nvCxnSpPr>
            <p:cNvPr id="8" name="Straight Arrow Connector 7"/>
            <p:cNvCxnSpPr/>
            <p:nvPr/>
          </p:nvCxnSpPr>
          <p:spPr>
            <a:xfrm>
              <a:off x="2161309" y="2538469"/>
              <a:ext cx="2401726" cy="338637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rot="3328151">
              <a:off x="2167178" y="3884664"/>
              <a:ext cx="3117273" cy="369332"/>
            </a:xfrm>
            <a:prstGeom prst="rect">
              <a:avLst/>
            </a:prstGeom>
            <a:noFill/>
          </p:spPr>
          <p:txBody>
            <a:bodyPr wrap="square" rtlCol="0">
              <a:spAutoFit/>
            </a:bodyPr>
            <a:lstStyle/>
            <a:p>
              <a:r>
                <a:rPr lang="en-US" dirty="0"/>
                <a:t>Kinetic Energy = Movement</a:t>
              </a:r>
            </a:p>
          </p:txBody>
        </p:sp>
      </p:grpSp>
      <p:sp>
        <p:nvSpPr>
          <p:cNvPr id="12" name="TextBox 11"/>
          <p:cNvSpPr txBox="1"/>
          <p:nvPr/>
        </p:nvSpPr>
        <p:spPr>
          <a:xfrm>
            <a:off x="4857631" y="1404647"/>
            <a:ext cx="3829169" cy="1815882"/>
          </a:xfrm>
          <a:prstGeom prst="rect">
            <a:avLst/>
          </a:prstGeom>
          <a:noFill/>
        </p:spPr>
        <p:txBody>
          <a:bodyPr wrap="square" rtlCol="0">
            <a:spAutoFit/>
          </a:bodyPr>
          <a:lstStyle/>
          <a:p>
            <a:pPr algn="ctr"/>
            <a:r>
              <a:rPr lang="en-US" sz="2800" dirty="0"/>
              <a:t>Some of the Energy </a:t>
            </a:r>
          </a:p>
          <a:p>
            <a:pPr algn="ctr"/>
            <a:r>
              <a:rPr lang="en-US" sz="2800" dirty="0"/>
              <a:t>is </a:t>
            </a:r>
            <a:r>
              <a:rPr lang="en-US" sz="2800" u="sng" dirty="0"/>
              <a:t>TRANSFORMED</a:t>
            </a:r>
            <a:r>
              <a:rPr lang="en-US" sz="2800" dirty="0"/>
              <a:t> into a Different Kind of Energy</a:t>
            </a:r>
          </a:p>
        </p:txBody>
      </p:sp>
      <p:sp>
        <p:nvSpPr>
          <p:cNvPr id="14" name="TextBox 13"/>
          <p:cNvSpPr txBox="1"/>
          <p:nvPr/>
        </p:nvSpPr>
        <p:spPr>
          <a:xfrm>
            <a:off x="5436877" y="3117199"/>
            <a:ext cx="3117272" cy="1384995"/>
          </a:xfrm>
          <a:prstGeom prst="rect">
            <a:avLst/>
          </a:prstGeom>
          <a:noFill/>
        </p:spPr>
        <p:txBody>
          <a:bodyPr wrap="square" rtlCol="0">
            <a:spAutoFit/>
          </a:bodyPr>
          <a:lstStyle/>
          <a:p>
            <a:pPr algn="ctr"/>
            <a:r>
              <a:rPr lang="en-US" sz="2800" dirty="0"/>
              <a:t>Potential energy is invisible </a:t>
            </a:r>
          </a:p>
          <a:p>
            <a:pPr algn="ctr"/>
            <a:r>
              <a:rPr lang="en-US" sz="2800" dirty="0"/>
              <a:t>(We don’t see it.)</a:t>
            </a:r>
          </a:p>
        </p:txBody>
      </p:sp>
      <p:sp>
        <p:nvSpPr>
          <p:cNvPr id="13" name="Title 1">
            <a:extLst>
              <a:ext uri="{FF2B5EF4-FFF2-40B4-BE49-F238E27FC236}">
                <a16:creationId xmlns:a16="http://schemas.microsoft.com/office/drawing/2014/main" id="{9235B962-514B-4980-9C03-021E440556DA}"/>
              </a:ext>
            </a:extLst>
          </p:cNvPr>
          <p:cNvSpPr txBox="1">
            <a:spLocks/>
          </p:cNvSpPr>
          <p:nvPr/>
        </p:nvSpPr>
        <p:spPr>
          <a:xfrm>
            <a:off x="439270" y="182732"/>
            <a:ext cx="8229600" cy="679450"/>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a:t>The Energy of a Bowling Ball</a:t>
            </a:r>
            <a:endParaRPr lang="en-US" sz="3200" dirty="0"/>
          </a:p>
        </p:txBody>
      </p:sp>
    </p:spTree>
    <p:extLst>
      <p:ext uri="{BB962C8B-B14F-4D97-AF65-F5344CB8AC3E}">
        <p14:creationId xmlns:p14="http://schemas.microsoft.com/office/powerpoint/2010/main" val="25994425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2.77556E-17 -0.00556 L 2.77556E-17 -0.00533 L 0.03229 -0.0044 C 0.03872 -0.00394 0.03854 -0.00371 0.04306 -0.00186 C 0.04809 0.00486 0.04167 -0.00301 0.04792 0.00208 C 0.04878 0.00277 0.04931 0.00393 0.05 0.00486 C 0.05035 0.00601 0.05035 0.00763 0.05087 0.00879 C 0.05174 0.00995 0.05295 0.01041 0.05382 0.01134 C 0.05451 0.01203 0.05521 0.01296 0.0559 0.01388 C 0.05608 0.0155 0.05712 0.02129 0.05781 0.02314 C 0.05833 0.02453 0.0592 0.02546 0.05972 0.02708 C 0.06059 0.02963 0.06059 0.03263 0.06163 0.03495 C 0.0651 0.04166 0.06198 0.03634 0.06667 0.04143 C 0.07049 0.04537 0.06632 0.04305 0.07153 0.04537 C 0.075 0.04976 0.07257 0.04745 0.07934 0.05046 L 0.08229 0.05185 C 0.08698 0.0581 0.08472 0.05578 0.08924 0.05972 C 0.09201 0.07083 0.08802 0.05717 0.09219 0.0662 C 0.09601 0.07476 0.0901 0.0662 0.09497 0.07268 C 0.09809 0.08472 0.0934 0.06574 0.09705 0.0831 C 0.09757 0.08588 0.09757 0.08912 0.09896 0.09097 C 0.09965 0.09189 0.10035 0.09259 0.10087 0.09375 C 0.10243 0.09606 0.10295 0.09976 0.10486 0.10138 L 0.10781 0.10416 C 0.10816 0.10532 0.10833 0.10694 0.10885 0.1081 C 0.1099 0.11088 0.11198 0.11296 0.11267 0.11597 C 0.11337 0.11851 0.11354 0.12152 0.11458 0.12361 C 0.11528 0.125 0.11615 0.12615 0.11667 0.12754 C 0.11701 0.12893 0.11701 0.13055 0.11753 0.13148 C 0.1184 0.13287 0.11962 0.13333 0.12049 0.13425 C 0.12274 0.14305 0.11962 0.13333 0.12448 0.14074 C 0.12604 0.14305 0.12674 0.14629 0.12847 0.14861 C 0.13003 0.15069 0.13125 0.15208 0.13229 0.15509 C 0.13316 0.15763 0.13368 0.16041 0.1342 0.16296 L 0.13628 0.17083 L 0.13819 0.1787 C 0.13854 0.17986 0.13906 0.18125 0.13924 0.18263 C 0.13924 0.18333 0.1408 0.19537 0.14115 0.19699 C 0.14219 0.20069 0.1434 0.20069 0.14514 0.20347 C 0.14583 0.20463 0.14653 0.20601 0.14705 0.2074 C 0.14757 0.20856 0.14722 0.21041 0.14809 0.21134 C 0.14878 0.21226 0.15 0.21203 0.15104 0.2125 C 0.15295 0.21412 0.15677 0.21782 0.15677 0.21805 C 0.15747 0.2199 0.15833 0.22222 0.15885 0.2243 C 0.15955 0.22777 0.1592 0.23171 0.16076 0.23472 C 0.16146 0.23611 0.16198 0.2375 0.16267 0.23865 C 0.16389 0.2405 0.16667 0.24398 0.16667 0.24421 C 0.16736 0.24652 0.16684 0.25023 0.16858 0.25185 C 0.17049 0.25347 0.17205 0.25463 0.17344 0.25694 C 0.18056 0.26944 0.17431 0.26088 0.18038 0.26875 C 0.18073 0.27013 0.18073 0.27152 0.18142 0.27268 C 0.18247 0.27546 0.18524 0.28055 0.18524 0.28078 C 0.18594 0.28402 0.18646 0.2875 0.18733 0.29097 C 0.1875 0.29236 0.18785 0.29375 0.18819 0.2949 C 0.18872 0.29629 0.18958 0.29745 0.1901 0.29884 C 0.19392 0.30879 0.18681 0.29537 0.1941 0.3081 C 0.19479 0.31064 0.19531 0.31412 0.19705 0.31574 C 0.19792 0.31666 0.19896 0.31666 0.2 0.31713 C 0.20469 0.32361 0.20295 0.32037 0.2059 0.32638 C 0.20625 0.328 0.20642 0.32986 0.20694 0.33148 C 0.20747 0.33425 0.20833 0.3368 0.20885 0.33935 C 0.2092 0.3412 0.20938 0.34282 0.20972 0.34467 C 0.21042 0.34722 0.21111 0.34976 0.21181 0.35254 C 0.21215 0.3537 0.2125 0.35509 0.21267 0.35648 C 0.2158 0.37268 0.21181 0.35231 0.21476 0.3655 C 0.2151 0.36736 0.2158 0.37268 0.21667 0.37476 C 0.21719 0.37615 0.21823 0.37708 0.21858 0.37847 C 0.22326 0.39259 0.21806 0.38148 0.22257 0.39027 C 0.22292 0.39259 0.22309 0.39467 0.22361 0.39699 C 0.22431 0.40023 0.22604 0.40324 0.22743 0.40601 C 0.22778 0.40763 0.22865 0.41319 0.22934 0.41527 C 0.23021 0.41736 0.23177 0.42013 0.23333 0.42175 C 0.2342 0.42268 0.23542 0.42338 0.23628 0.4243 C 0.23698 0.425 0.23733 0.42638 0.23819 0.42685 C 0.23976 0.42777 0.24149 0.42777 0.24323 0.42824 C 0.24514 0.42893 0.24705 0.43009 0.24896 0.43078 L 0.25191 0.43217 C 0.2526 0.4331 0.2533 0.43379 0.25399 0.43472 C 0.25538 0.43726 0.25781 0.44259 0.25781 0.44282 C 0.26042 0.45254 0.25764 0.44097 0.2599 0.46226 C 0.2599 0.46365 0.26024 0.46504 0.26076 0.4662 C 0.26163 0.46759 0.26285 0.46875 0.26372 0.47013 C 0.26441 0.47314 0.26458 0.47708 0.26667 0.47916 C 0.26753 0.48009 0.26858 0.48009 0.26962 0.48055 C 0.27031 0.48148 0.27101 0.48217 0.27153 0.4831 C 0.2724 0.48425 0.27274 0.48588 0.27361 0.48703 C 0.27431 0.48819 0.27552 0.48888 0.27656 0.48958 C 0.27899 0.49953 0.27569 0.4875 0.27951 0.49745 C 0.27986 0.49884 0.28003 0.50023 0.28038 0.50138 C 0.28194 0.50532 0.28385 0.5074 0.28628 0.51064 C 0.28698 0.51157 0.28733 0.51273 0.28819 0.51319 L 0.29705 0.51713 L 0.3 0.51851 C 0.30104 0.51898 0.30191 0.51944 0.30295 0.51967 C 0.30521 0.52037 0.31128 0.52245 0.31285 0.52361 C 0.31372 0.52453 0.31476 0.52523 0.3158 0.52638 C 0.31649 0.52708 0.31684 0.52824 0.31771 0.52893 C 0.31858 0.52963 0.31962 0.52986 0.32066 0.53009 L 0.32656 0.53796 C 0.32726 0.53888 0.32795 0.53958 0.32847 0.54074 C 0.32917 0.54189 0.32951 0.54351 0.33038 0.54467 C 0.33108 0.54513 0.33715 0.54722 0.33733 0.54722 C 0.34253 0.54791 0.34774 0.54814 0.35295 0.54838 C 0.35799 0.54722 0.35799 0.54907 0.35885 0.54328 C 0.35903 0.54236 0.35885 0.54143 0.35885 0.54074 L 0.35694 0.54189 " pathEditMode="relative" rAng="0" ptsTypes="AAAAAAAAAAAAAAAAAAAAAAAAAAAAAAAAAAAAAAAAAAAAAAAAAAAAAAAAAAAAAAAAAAAAAAAAAAAAAAAAAAAAAAAAAAAAAAAAAAAAAAAAAA">
                                      <p:cBhvr>
                                        <p:cTn id="10" dur="1000" fill="hold"/>
                                        <p:tgtEl>
                                          <p:spTgt spid="2050"/>
                                        </p:tgtEl>
                                        <p:attrNameLst>
                                          <p:attrName>ppt_x</p:attrName>
                                          <p:attrName>ppt_y</p:attrName>
                                        </p:attrNameLst>
                                      </p:cBhvr>
                                      <p:rCtr x="17934" y="27685"/>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000"/>
                                        <p:tgtEl>
                                          <p:spTgt spid="12"/>
                                        </p:tgtEl>
                                      </p:cBhvr>
                                    </p:animEffect>
                                    <p:anim calcmode="lin" valueType="num">
                                      <p:cBhvr>
                                        <p:cTn id="24" dur="2000" fill="hold"/>
                                        <p:tgtEl>
                                          <p:spTgt spid="12"/>
                                        </p:tgtEl>
                                        <p:attrNameLst>
                                          <p:attrName>ppt_w</p:attrName>
                                        </p:attrNameLst>
                                      </p:cBhvr>
                                      <p:tavLst>
                                        <p:tav tm="0" fmla="#ppt_w*sin(2.5*pi*$)">
                                          <p:val>
                                            <p:fltVal val="0"/>
                                          </p:val>
                                        </p:tav>
                                        <p:tav tm="100000">
                                          <p:val>
                                            <p:fltVal val="1"/>
                                          </p:val>
                                        </p:tav>
                                      </p:tavLst>
                                    </p:anim>
                                    <p:anim calcmode="lin" valueType="num">
                                      <p:cBhvr>
                                        <p:cTn id="25" dur="2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2" grpId="0"/>
      <p:bldP spid="1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88078"/>
            <a:ext cx="8229600" cy="742950"/>
          </a:xfrm>
        </p:spPr>
        <p:txBody>
          <a:bodyPr>
            <a:normAutofit/>
          </a:bodyPr>
          <a:lstStyle/>
          <a:p>
            <a:r>
              <a:rPr lang="en-US" sz="3200" dirty="0"/>
              <a:t>What’s going on with Energy?</a:t>
            </a:r>
          </a:p>
        </p:txBody>
      </p:sp>
      <p:sp>
        <p:nvSpPr>
          <p:cNvPr id="3" name="TextBox 2"/>
          <p:cNvSpPr txBox="1"/>
          <p:nvPr/>
        </p:nvSpPr>
        <p:spPr>
          <a:xfrm>
            <a:off x="1989667" y="3211850"/>
            <a:ext cx="6071841" cy="2954655"/>
          </a:xfrm>
          <a:prstGeom prst="rect">
            <a:avLst/>
          </a:prstGeom>
          <a:noFill/>
        </p:spPr>
        <p:txBody>
          <a:bodyPr wrap="square" rtlCol="0">
            <a:spAutoFit/>
          </a:bodyPr>
          <a:lstStyle/>
          <a:p>
            <a:r>
              <a:rPr lang="en-US" sz="2800" dirty="0"/>
              <a:t>Considering our our ethanol reaction, which substances do you think have high potential energy? </a:t>
            </a:r>
          </a:p>
          <a:p>
            <a:endParaRPr lang="en-US" sz="2800" dirty="0"/>
          </a:p>
          <a:p>
            <a:r>
              <a:rPr lang="en-US" sz="2800" dirty="0"/>
              <a:t>Provide a reason for your answer in </a:t>
            </a:r>
            <a:r>
              <a:rPr lang="en-US" sz="2800" b="1" dirty="0"/>
              <a:t>Doodle Box U</a:t>
            </a:r>
            <a:r>
              <a:rPr lang="en-US" sz="2800" dirty="0"/>
              <a:t>.</a:t>
            </a:r>
          </a:p>
          <a:p>
            <a:endParaRPr lang="en-US" dirty="0">
              <a:solidFill>
                <a:srgbClr val="583F34"/>
              </a:solidFill>
            </a:endParaRPr>
          </a:p>
        </p:txBody>
      </p:sp>
      <p:sp>
        <p:nvSpPr>
          <p:cNvPr id="5" name="TextBox 4"/>
          <p:cNvSpPr txBox="1"/>
          <p:nvPr/>
        </p:nvSpPr>
        <p:spPr>
          <a:xfrm>
            <a:off x="1989667" y="1425638"/>
            <a:ext cx="6300318" cy="1661993"/>
          </a:xfrm>
          <a:prstGeom prst="rect">
            <a:avLst/>
          </a:prstGeom>
          <a:noFill/>
        </p:spPr>
        <p:txBody>
          <a:bodyPr wrap="square" rtlCol="0">
            <a:spAutoFit/>
          </a:bodyPr>
          <a:lstStyle/>
          <a:p>
            <a:r>
              <a:rPr lang="en-US" sz="2800" dirty="0"/>
              <a:t>How does the bowling ball help us to understand what might be happening with energy in burning ethanol?</a:t>
            </a:r>
          </a:p>
          <a:p>
            <a:endParaRPr lang="en-US" dirty="0"/>
          </a:p>
        </p:txBody>
      </p:sp>
      <p:pic>
        <p:nvPicPr>
          <p:cNvPr id="9" name="Picture 8">
            <a:extLst>
              <a:ext uri="{FF2B5EF4-FFF2-40B4-BE49-F238E27FC236}">
                <a16:creationId xmlns:a16="http://schemas.microsoft.com/office/drawing/2014/main" id="{7CA4B52E-C6DB-48F3-90AE-A49B9FF848A3}"/>
              </a:ext>
            </a:extLst>
          </p:cNvPr>
          <p:cNvPicPr>
            <a:picLocks noChangeAspect="1"/>
          </p:cNvPicPr>
          <p:nvPr/>
        </p:nvPicPr>
        <p:blipFill rotWithShape="1">
          <a:blip r:embed="rId3"/>
          <a:srcRect r="13897" b="1176"/>
          <a:stretch/>
        </p:blipFill>
        <p:spPr>
          <a:xfrm>
            <a:off x="772248" y="1458995"/>
            <a:ext cx="1035120" cy="891043"/>
          </a:xfrm>
          <a:prstGeom prst="rect">
            <a:avLst/>
          </a:prstGeom>
        </p:spPr>
      </p:pic>
      <p:pic>
        <p:nvPicPr>
          <p:cNvPr id="10" name="Picture 9">
            <a:extLst>
              <a:ext uri="{FF2B5EF4-FFF2-40B4-BE49-F238E27FC236}">
                <a16:creationId xmlns:a16="http://schemas.microsoft.com/office/drawing/2014/main" id="{EE064BA5-D426-4B67-BAF4-948F126845FB}"/>
              </a:ext>
            </a:extLst>
          </p:cNvPr>
          <p:cNvPicPr>
            <a:picLocks noChangeAspect="1"/>
          </p:cNvPicPr>
          <p:nvPr/>
        </p:nvPicPr>
        <p:blipFill rotWithShape="1">
          <a:blip r:embed="rId4"/>
          <a:srcRect t="11876" r="21921"/>
          <a:stretch/>
        </p:blipFill>
        <p:spPr>
          <a:xfrm>
            <a:off x="754745" y="4953483"/>
            <a:ext cx="1052623" cy="891043"/>
          </a:xfrm>
          <a:prstGeom prst="rect">
            <a:avLst/>
          </a:prstGeom>
        </p:spPr>
      </p:pic>
    </p:spTree>
    <p:extLst>
      <p:ext uri="{BB962C8B-B14F-4D97-AF65-F5344CB8AC3E}">
        <p14:creationId xmlns:p14="http://schemas.microsoft.com/office/powerpoint/2010/main" val="6961032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03 at 10.07.24 PM.png"/>
          <p:cNvPicPr>
            <a:picLocks noChangeAspect="1"/>
          </p:cNvPicPr>
          <p:nvPr/>
        </p:nvPicPr>
        <p:blipFill rotWithShape="1">
          <a:blip r:embed="rId3">
            <a:extLst>
              <a:ext uri="{28A0092B-C50C-407E-A947-70E740481C1C}">
                <a14:useLocalDpi xmlns:a14="http://schemas.microsoft.com/office/drawing/2010/main" val="0"/>
              </a:ext>
            </a:extLst>
          </a:blip>
          <a:srcRect t="1" b="359"/>
          <a:stretch/>
        </p:blipFill>
        <p:spPr>
          <a:xfrm>
            <a:off x="457200" y="1532001"/>
            <a:ext cx="8220751" cy="4459100"/>
          </a:xfrm>
          <a:prstGeom prst="rect">
            <a:avLst/>
          </a:prstGeom>
        </p:spPr>
      </p:pic>
      <p:sp>
        <p:nvSpPr>
          <p:cNvPr id="10" name="Title 1"/>
          <p:cNvSpPr txBox="1">
            <a:spLocks/>
          </p:cNvSpPr>
          <p:nvPr/>
        </p:nvSpPr>
        <p:spPr>
          <a:xfrm>
            <a:off x="457200" y="256709"/>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Graphing energy during the reaction…</a:t>
            </a:r>
          </a:p>
        </p:txBody>
      </p:sp>
      <p:sp>
        <p:nvSpPr>
          <p:cNvPr id="2" name="Rectangle 1"/>
          <p:cNvSpPr/>
          <p:nvPr/>
        </p:nvSpPr>
        <p:spPr>
          <a:xfrm>
            <a:off x="3597249" y="1669452"/>
            <a:ext cx="5546751" cy="36830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5266102" y="1589727"/>
            <a:ext cx="3708566" cy="1908215"/>
          </a:xfrm>
          <a:prstGeom prst="rect">
            <a:avLst/>
          </a:prstGeom>
          <a:noFill/>
        </p:spPr>
        <p:txBody>
          <a:bodyPr wrap="square" rtlCol="0">
            <a:spAutoFit/>
          </a:bodyPr>
          <a:lstStyle/>
          <a:p>
            <a:r>
              <a:rPr lang="en-US" sz="2000" dirty="0"/>
              <a:t>What happens to the total potential (molecular) energy in the molecules as we move from reactants to products over time?</a:t>
            </a:r>
          </a:p>
          <a:p>
            <a:endParaRPr lang="en-US" dirty="0"/>
          </a:p>
        </p:txBody>
      </p:sp>
      <p:sp>
        <p:nvSpPr>
          <p:cNvPr id="11" name="TextBox 10"/>
          <p:cNvSpPr txBox="1"/>
          <p:nvPr/>
        </p:nvSpPr>
        <p:spPr>
          <a:xfrm>
            <a:off x="5304328" y="3655784"/>
            <a:ext cx="3749618" cy="1600438"/>
          </a:xfrm>
          <a:prstGeom prst="rect">
            <a:avLst/>
          </a:prstGeom>
          <a:noFill/>
        </p:spPr>
        <p:txBody>
          <a:bodyPr wrap="square" rtlCol="0">
            <a:spAutoFit/>
          </a:bodyPr>
          <a:lstStyle/>
          <a:p>
            <a:r>
              <a:rPr lang="en-US" sz="2000" dirty="0"/>
              <a:t>Fill out the graph in </a:t>
            </a:r>
            <a:r>
              <a:rPr lang="en-US" sz="2000" b="1" dirty="0"/>
              <a:t>Doodle Box V</a:t>
            </a:r>
            <a:r>
              <a:rPr lang="en-US" sz="2000" dirty="0"/>
              <a:t> using your thinking about energy change through time in this system.</a:t>
            </a:r>
          </a:p>
          <a:p>
            <a:endParaRPr lang="en-US" dirty="0">
              <a:solidFill>
                <a:srgbClr val="583F34"/>
              </a:solidFill>
            </a:endParaRPr>
          </a:p>
        </p:txBody>
      </p:sp>
      <p:sp>
        <p:nvSpPr>
          <p:cNvPr id="3" name="Rectangle 2"/>
          <p:cNvSpPr/>
          <p:nvPr/>
        </p:nvSpPr>
        <p:spPr>
          <a:xfrm>
            <a:off x="1763889" y="1961444"/>
            <a:ext cx="1707444" cy="3810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546BBDF-454C-42F7-BD53-F2060580D489}"/>
              </a:ext>
            </a:extLst>
          </p:cNvPr>
          <p:cNvPicPr>
            <a:picLocks noChangeAspect="1"/>
          </p:cNvPicPr>
          <p:nvPr/>
        </p:nvPicPr>
        <p:blipFill rotWithShape="1">
          <a:blip r:embed="rId4"/>
          <a:srcRect t="11876" r="21921"/>
          <a:stretch/>
        </p:blipFill>
        <p:spPr>
          <a:xfrm>
            <a:off x="4041263" y="4010481"/>
            <a:ext cx="1052623" cy="891043"/>
          </a:xfrm>
          <a:prstGeom prst="rect">
            <a:avLst/>
          </a:prstGeom>
        </p:spPr>
      </p:pic>
      <p:pic>
        <p:nvPicPr>
          <p:cNvPr id="13" name="Picture 12">
            <a:extLst>
              <a:ext uri="{FF2B5EF4-FFF2-40B4-BE49-F238E27FC236}">
                <a16:creationId xmlns:a16="http://schemas.microsoft.com/office/drawing/2014/main" id="{8F929014-736D-4E06-AB57-7DF2BA85D4A9}"/>
              </a:ext>
            </a:extLst>
          </p:cNvPr>
          <p:cNvPicPr>
            <a:picLocks noChangeAspect="1"/>
          </p:cNvPicPr>
          <p:nvPr/>
        </p:nvPicPr>
        <p:blipFill rotWithShape="1">
          <a:blip r:embed="rId5"/>
          <a:srcRect r="13897" b="1176"/>
          <a:stretch/>
        </p:blipFill>
        <p:spPr>
          <a:xfrm>
            <a:off x="3934265" y="1706422"/>
            <a:ext cx="1035120" cy="891043"/>
          </a:xfrm>
          <a:prstGeom prst="rect">
            <a:avLst/>
          </a:prstGeom>
        </p:spPr>
      </p:pic>
    </p:spTree>
    <p:extLst>
      <p:ext uri="{BB962C8B-B14F-4D97-AF65-F5344CB8AC3E}">
        <p14:creationId xmlns:p14="http://schemas.microsoft.com/office/powerpoint/2010/main" val="17588024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03 at 10.07.24 PM.png"/>
          <p:cNvPicPr>
            <a:picLocks noChangeAspect="1"/>
          </p:cNvPicPr>
          <p:nvPr/>
        </p:nvPicPr>
        <p:blipFill rotWithShape="1">
          <a:blip r:embed="rId3">
            <a:extLst>
              <a:ext uri="{28A0092B-C50C-407E-A947-70E740481C1C}">
                <a14:useLocalDpi xmlns:a14="http://schemas.microsoft.com/office/drawing/2010/main" val="0"/>
              </a:ext>
            </a:extLst>
          </a:blip>
          <a:srcRect b="458"/>
          <a:stretch/>
        </p:blipFill>
        <p:spPr>
          <a:xfrm>
            <a:off x="457200" y="1532001"/>
            <a:ext cx="8220751" cy="4454732"/>
          </a:xfrm>
          <a:prstGeom prst="rect">
            <a:avLst/>
          </a:prstGeom>
          <a:effectLst/>
        </p:spPr>
      </p:pic>
      <p:sp>
        <p:nvSpPr>
          <p:cNvPr id="3" name="TextBox 2"/>
          <p:cNvSpPr txBox="1"/>
          <p:nvPr/>
        </p:nvSpPr>
        <p:spPr>
          <a:xfrm>
            <a:off x="5957742" y="2880709"/>
            <a:ext cx="3101418" cy="1384995"/>
          </a:xfrm>
          <a:prstGeom prst="rect">
            <a:avLst/>
          </a:prstGeom>
          <a:solidFill>
            <a:schemeClr val="bg1"/>
          </a:solidFill>
        </p:spPr>
        <p:txBody>
          <a:bodyPr wrap="square" rtlCol="0">
            <a:spAutoFit/>
          </a:bodyPr>
          <a:lstStyle/>
          <a:p>
            <a:r>
              <a:rPr lang="en-US" sz="2800" dirty="0"/>
              <a:t>energy is released as the atoms are rearranged </a:t>
            </a:r>
          </a:p>
        </p:txBody>
      </p:sp>
      <p:sp>
        <p:nvSpPr>
          <p:cNvPr id="10" name="Title 1"/>
          <p:cNvSpPr txBox="1">
            <a:spLocks/>
          </p:cNvSpPr>
          <p:nvPr/>
        </p:nvSpPr>
        <p:spPr>
          <a:xfrm>
            <a:off x="457200" y="256709"/>
            <a:ext cx="8229600" cy="1143000"/>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Rearranging Matter =</a:t>
            </a:r>
            <a:r>
              <a:rPr lang="en-US" sz="4000" dirty="0">
                <a:sym typeface="Wingdings" panose="05000000000000000000" pitchFamily="2" charset="2"/>
              </a:rPr>
              <a:t> </a:t>
            </a:r>
          </a:p>
          <a:p>
            <a:r>
              <a:rPr lang="en-US" sz="4000" dirty="0">
                <a:sym typeface="Wingdings" panose="05000000000000000000" pitchFamily="2" charset="2"/>
              </a:rPr>
              <a:t>Changing Potential Energy</a:t>
            </a:r>
            <a:endParaRPr lang="en-US" sz="4000" dirty="0"/>
          </a:p>
        </p:txBody>
      </p:sp>
    </p:spTree>
    <p:extLst>
      <p:ext uri="{BB962C8B-B14F-4D97-AF65-F5344CB8AC3E}">
        <p14:creationId xmlns:p14="http://schemas.microsoft.com/office/powerpoint/2010/main" val="4013969363"/>
      </p:ext>
    </p:extLst>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10 Summary</a:t>
            </a:r>
            <a:endParaRPr sz="2800" dirty="0"/>
          </a:p>
        </p:txBody>
      </p:sp>
      <p:sp>
        <p:nvSpPr>
          <p:cNvPr id="2" name="Text Placeholder 1">
            <a:extLst>
              <a:ext uri="{FF2B5EF4-FFF2-40B4-BE49-F238E27FC236}">
                <a16:creationId xmlns:a16="http://schemas.microsoft.com/office/drawing/2014/main" id="{058F34AC-345E-4836-9D73-A5403D3388D5}"/>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 know that energy is transformed from potential to visible energy in the burning reaction, and we finally have a model for how energy can be released during chemical reactions.</a:t>
            </a:r>
            <a:endParaRPr lang="en-US" sz="1400" b="1" dirty="0"/>
          </a:p>
          <a:p>
            <a:endParaRPr lang="en-US" dirty="0"/>
          </a:p>
        </p:txBody>
      </p:sp>
      <p:sp>
        <p:nvSpPr>
          <p:cNvPr id="3" name="Text Placeholder 2">
            <a:extLst>
              <a:ext uri="{FF2B5EF4-FFF2-40B4-BE49-F238E27FC236}">
                <a16:creationId xmlns:a16="http://schemas.microsoft.com/office/drawing/2014/main" id="{9654809F-02D5-4EAD-9F32-4DA75104393A}"/>
              </a:ext>
            </a:extLst>
          </p:cNvPr>
          <p:cNvSpPr>
            <a:spLocks noGrp="1"/>
          </p:cNvSpPr>
          <p:nvPr>
            <p:ph type="body" sz="quarter" idx="11"/>
          </p:nvPr>
        </p:nvSpPr>
        <p:spPr/>
        <p:txBody>
          <a:bodyPr/>
          <a:lstStyle/>
          <a:p>
            <a:pPr marL="0" indent="0">
              <a:buNone/>
            </a:pPr>
            <a:r>
              <a:rPr lang="en-US" sz="1400" u="sng" dirty="0"/>
              <a:t>LS10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364940577"/>
      </p:ext>
    </p:extLst>
  </p:cSld>
  <p:clrMapOvr>
    <a:masterClrMapping/>
  </p:clrMapOvr>
  <p:transition spd="slow"/>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11 Overview</a:t>
            </a:r>
            <a:endParaRPr sz="2800" dirty="0"/>
          </a:p>
        </p:txBody>
      </p:sp>
      <p:sp>
        <p:nvSpPr>
          <p:cNvPr id="3" name="Text Placeholder 2">
            <a:extLst>
              <a:ext uri="{FF2B5EF4-FFF2-40B4-BE49-F238E27FC236}">
                <a16:creationId xmlns:a16="http://schemas.microsoft.com/office/drawing/2014/main" id="{0194C15D-C0AA-41FB-B05D-D80B8C80E5C4}"/>
              </a:ext>
            </a:extLst>
          </p:cNvPr>
          <p:cNvSpPr>
            <a:spLocks noGrp="1"/>
          </p:cNvSpPr>
          <p:nvPr>
            <p:ph type="body" sz="quarter" idx="10"/>
          </p:nvPr>
        </p:nvSpPr>
        <p:spPr/>
        <p:txBody>
          <a:bodyPr/>
          <a:lstStyle/>
          <a:p>
            <a:pPr>
              <a:lnSpc>
                <a:spcPts val="1800"/>
              </a:lnSpc>
              <a:spcAft>
                <a:spcPts val="600"/>
              </a:spcAft>
            </a:pPr>
            <a:r>
              <a:rPr lang="en-US" sz="1400" b="1" dirty="0"/>
              <a:t>M</a:t>
            </a:r>
          </a:p>
          <a:p>
            <a:pPr>
              <a:lnSpc>
                <a:spcPts val="1800"/>
              </a:lnSpc>
            </a:pPr>
            <a:r>
              <a:rPr lang="en-US" sz="1400" b="1" dirty="0"/>
              <a:t>We take stock of (1) what we have figured out and (2) what we are still wondering about, returning to our driving question. We apply our understanding to a Challenge Question about a coma patient.</a:t>
            </a:r>
          </a:p>
          <a:p>
            <a:endParaRPr lang="en-US" dirty="0"/>
          </a:p>
        </p:txBody>
      </p:sp>
      <p:sp>
        <p:nvSpPr>
          <p:cNvPr id="5" name="Text Placeholder 4">
            <a:extLst>
              <a:ext uri="{FF2B5EF4-FFF2-40B4-BE49-F238E27FC236}">
                <a16:creationId xmlns:a16="http://schemas.microsoft.com/office/drawing/2014/main" id="{74C6E583-8673-41F2-B9FA-FBAF89C4699A}"/>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a:t>
            </a:r>
          </a:p>
          <a:p>
            <a:endParaRPr lang="en-US" sz="1400"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E12BB424-41EA-4249-A84E-88390F6D33F2}"/>
              </a:ext>
            </a:extLst>
          </p:cNvPr>
          <p:cNvSpPr>
            <a:spLocks noGrp="1"/>
          </p:cNvSpPr>
          <p:nvPr>
            <p:ph type="body" sz="quarter" idx="11"/>
          </p:nvPr>
        </p:nvSpPr>
        <p:spPr/>
        <p:txBody>
          <a:bodyPr/>
          <a:lstStyle/>
          <a:p>
            <a:r>
              <a:rPr lang="en-US" dirty="0"/>
              <a:t>30 Minutes</a:t>
            </a:r>
          </a:p>
        </p:txBody>
      </p:sp>
      <p:sp>
        <p:nvSpPr>
          <p:cNvPr id="14" name="Content Placeholder 2"/>
          <p:cNvSpPr txBox="1">
            <a:spLocks/>
          </p:cNvSpPr>
          <p:nvPr/>
        </p:nvSpPr>
        <p:spPr>
          <a:xfrm>
            <a:off x="3022333" y="1436441"/>
            <a:ext cx="5810118" cy="178391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
        <p:nvSpPr>
          <p:cNvPr id="36" name="Content Placeholder 2"/>
          <p:cNvSpPr txBox="1">
            <a:spLocks/>
          </p:cNvSpPr>
          <p:nvPr/>
        </p:nvSpPr>
        <p:spPr>
          <a:xfrm>
            <a:off x="4197659" y="340538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600" dirty="0">
              <a:solidFill>
                <a:srgbClr val="583F34"/>
              </a:solidFill>
            </a:endParaRPr>
          </a:p>
        </p:txBody>
      </p:sp>
    </p:spTree>
    <p:extLst>
      <p:ext uri="{BB962C8B-B14F-4D97-AF65-F5344CB8AC3E}">
        <p14:creationId xmlns:p14="http://schemas.microsoft.com/office/powerpoint/2010/main" val="188388300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B6B8B7"/>
              </a:clrFrom>
              <a:clrTo>
                <a:srgbClr val="B6B8B7">
                  <a:alpha val="0"/>
                </a:srgbClr>
              </a:clrTo>
            </a:clrChange>
            <a:extLst>
              <a:ext uri="{28A0092B-C50C-407E-A947-70E740481C1C}">
                <a14:useLocalDpi xmlns:a14="http://schemas.microsoft.com/office/drawing/2010/main" val="0"/>
              </a:ext>
            </a:extLst>
          </a:blip>
          <a:stretch>
            <a:fillRect/>
          </a:stretch>
        </p:blipFill>
        <p:spPr>
          <a:xfrm>
            <a:off x="666206" y="1617321"/>
            <a:ext cx="7785461" cy="4949050"/>
          </a:xfrm>
          <a:prstGeom prst="rect">
            <a:avLst/>
          </a:prstGeom>
        </p:spPr>
      </p:pic>
      <p:grpSp>
        <p:nvGrpSpPr>
          <p:cNvPr id="4" name="Group 3"/>
          <p:cNvGrpSpPr/>
          <p:nvPr/>
        </p:nvGrpSpPr>
        <p:grpSpPr>
          <a:xfrm>
            <a:off x="153441" y="4043177"/>
            <a:ext cx="1005840" cy="1501469"/>
            <a:chOff x="153441" y="4043177"/>
            <a:chExt cx="1005840" cy="1501469"/>
          </a:xfrm>
        </p:grpSpPr>
        <p:cxnSp>
          <p:nvCxnSpPr>
            <p:cNvPr id="10" name="Straight Arrow Connector 9"/>
            <p:cNvCxnSpPr/>
            <p:nvPr/>
          </p:nvCxnSpPr>
          <p:spPr>
            <a:xfrm>
              <a:off x="968828" y="4538806"/>
              <a:ext cx="0" cy="100584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53441" y="4043177"/>
              <a:ext cx="1005840" cy="523220"/>
            </a:xfrm>
            <a:prstGeom prst="rect">
              <a:avLst/>
            </a:prstGeom>
            <a:noFill/>
          </p:spPr>
          <p:txBody>
            <a:bodyPr wrap="square" rtlCol="0">
              <a:spAutoFit/>
            </a:bodyPr>
            <a:lstStyle/>
            <a:p>
              <a:r>
                <a:rPr lang="en-US" sz="1400" b="1" dirty="0"/>
                <a:t>Diversity Explodes</a:t>
              </a:r>
            </a:p>
          </p:txBody>
        </p:sp>
      </p:grpSp>
      <p:sp>
        <p:nvSpPr>
          <p:cNvPr id="16" name="TextBox 15"/>
          <p:cNvSpPr txBox="1"/>
          <p:nvPr/>
        </p:nvSpPr>
        <p:spPr>
          <a:xfrm>
            <a:off x="1327458" y="275828"/>
            <a:ext cx="6684182" cy="1077218"/>
          </a:xfrm>
          <a:prstGeom prst="rect">
            <a:avLst/>
          </a:prstGeom>
          <a:noFill/>
        </p:spPr>
        <p:txBody>
          <a:bodyPr wrap="square" rtlCol="0">
            <a:spAutoFit/>
          </a:bodyPr>
          <a:lstStyle/>
          <a:p>
            <a:r>
              <a:rPr lang="en-US" sz="3200" dirty="0"/>
              <a:t>What’s going on with LIFE over these hundred of millions of years?</a:t>
            </a:r>
          </a:p>
        </p:txBody>
      </p:sp>
      <p:grpSp>
        <p:nvGrpSpPr>
          <p:cNvPr id="2" name="Group 1"/>
          <p:cNvGrpSpPr/>
          <p:nvPr/>
        </p:nvGrpSpPr>
        <p:grpSpPr>
          <a:xfrm>
            <a:off x="424384" y="1780646"/>
            <a:ext cx="8502840" cy="1884328"/>
            <a:chOff x="424384" y="1780646"/>
            <a:chExt cx="8502840" cy="1884328"/>
          </a:xfrm>
        </p:grpSpPr>
        <p:pic>
          <p:nvPicPr>
            <p:cNvPr id="18" name="Picture 8" descr="File:Pangaea assembly 490.png"/>
            <p:cNvPicPr>
              <a:picLocks noChangeAspect="1" noChangeArrowheads="1"/>
            </p:cNvPicPr>
            <p:nvPr/>
          </p:nvPicPr>
          <p:blipFill rotWithShape="1">
            <a:blip r:embed="rId4">
              <a:extLst>
                <a:ext uri="{28A0092B-C50C-407E-A947-70E740481C1C}">
                  <a14:useLocalDpi xmlns:a14="http://schemas.microsoft.com/office/drawing/2010/main" val="0"/>
                </a:ext>
              </a:extLst>
            </a:blip>
            <a:srcRect b="22336"/>
            <a:stretch/>
          </p:blipFill>
          <p:spPr bwMode="auto">
            <a:xfrm>
              <a:off x="424384" y="2180756"/>
              <a:ext cx="2701186" cy="148421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File:Pangea assembly 250.png"/>
            <p:cNvPicPr>
              <a:picLocks noChangeAspect="1" noChangeArrowheads="1"/>
            </p:cNvPicPr>
            <p:nvPr/>
          </p:nvPicPr>
          <p:blipFill rotWithShape="1">
            <a:blip r:embed="rId5">
              <a:extLst>
                <a:ext uri="{28A0092B-C50C-407E-A947-70E740481C1C}">
                  <a14:useLocalDpi xmlns:a14="http://schemas.microsoft.com/office/drawing/2010/main" val="0"/>
                </a:ext>
              </a:extLst>
            </a:blip>
            <a:srcRect t="-1" b="24878"/>
            <a:stretch/>
          </p:blipFill>
          <p:spPr bwMode="auto">
            <a:xfrm>
              <a:off x="3402365" y="2180756"/>
              <a:ext cx="2717075" cy="14473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jDem846 Example: Aitoff Projection | Example of an Aitoff pr… | Flickr"/>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6432389" y="2296407"/>
              <a:ext cx="2494835" cy="124741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23786" y="1780646"/>
              <a:ext cx="1530333" cy="400110"/>
            </a:xfrm>
            <a:prstGeom prst="rect">
              <a:avLst/>
            </a:prstGeom>
            <a:noFill/>
          </p:spPr>
          <p:txBody>
            <a:bodyPr wrap="square" rtlCol="0">
              <a:spAutoFit/>
            </a:bodyPr>
            <a:lstStyle/>
            <a:p>
              <a:r>
                <a:rPr lang="en-US" sz="2000" b="1" dirty="0"/>
                <a:t>500 MYA</a:t>
              </a:r>
            </a:p>
          </p:txBody>
        </p:sp>
        <p:sp>
          <p:nvSpPr>
            <p:cNvPr id="21" name="TextBox 20"/>
            <p:cNvSpPr txBox="1"/>
            <p:nvPr/>
          </p:nvSpPr>
          <p:spPr>
            <a:xfrm>
              <a:off x="4077621" y="1780646"/>
              <a:ext cx="1530333" cy="400110"/>
            </a:xfrm>
            <a:prstGeom prst="rect">
              <a:avLst/>
            </a:prstGeom>
            <a:noFill/>
          </p:spPr>
          <p:txBody>
            <a:bodyPr wrap="square" rtlCol="0">
              <a:spAutoFit/>
            </a:bodyPr>
            <a:lstStyle/>
            <a:p>
              <a:r>
                <a:rPr lang="en-US" sz="2000" b="1" dirty="0"/>
                <a:t>250 MYA</a:t>
              </a:r>
            </a:p>
          </p:txBody>
        </p:sp>
        <p:sp>
          <p:nvSpPr>
            <p:cNvPr id="22" name="TextBox 21"/>
            <p:cNvSpPr txBox="1"/>
            <p:nvPr/>
          </p:nvSpPr>
          <p:spPr>
            <a:xfrm>
              <a:off x="7121114" y="1780646"/>
              <a:ext cx="1530333" cy="400110"/>
            </a:xfrm>
            <a:prstGeom prst="rect">
              <a:avLst/>
            </a:prstGeom>
            <a:noFill/>
          </p:spPr>
          <p:txBody>
            <a:bodyPr wrap="square" rtlCol="0">
              <a:spAutoFit/>
            </a:bodyPr>
            <a:lstStyle/>
            <a:p>
              <a:r>
                <a:rPr lang="en-US" sz="2000" b="1" dirty="0"/>
                <a:t>TODAY</a:t>
              </a:r>
            </a:p>
          </p:txBody>
        </p:sp>
      </p:grpSp>
      <p:grpSp>
        <p:nvGrpSpPr>
          <p:cNvPr id="5" name="Group 4"/>
          <p:cNvGrpSpPr/>
          <p:nvPr/>
        </p:nvGrpSpPr>
        <p:grpSpPr>
          <a:xfrm>
            <a:off x="1152081" y="3749903"/>
            <a:ext cx="3070489" cy="1766831"/>
            <a:chOff x="1152081" y="3749903"/>
            <a:chExt cx="3070489" cy="1766831"/>
          </a:xfrm>
        </p:grpSpPr>
        <p:cxnSp>
          <p:nvCxnSpPr>
            <p:cNvPr id="23" name="Straight Arrow Connector 22"/>
            <p:cNvCxnSpPr/>
            <p:nvPr/>
          </p:nvCxnSpPr>
          <p:spPr>
            <a:xfrm>
              <a:off x="1645920" y="4510894"/>
              <a:ext cx="0" cy="100584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2072640" y="4508917"/>
              <a:ext cx="0" cy="100584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152081" y="3749903"/>
              <a:ext cx="803941" cy="738664"/>
            </a:xfrm>
            <a:prstGeom prst="rect">
              <a:avLst/>
            </a:prstGeom>
            <a:noFill/>
          </p:spPr>
          <p:txBody>
            <a:bodyPr wrap="square" rtlCol="0">
              <a:spAutoFit/>
            </a:bodyPr>
            <a:lstStyle/>
            <a:p>
              <a:r>
                <a:rPr lang="en-US" sz="1400" b="1" dirty="0"/>
                <a:t>Plants Invade Land </a:t>
              </a:r>
            </a:p>
          </p:txBody>
        </p:sp>
        <p:sp>
          <p:nvSpPr>
            <p:cNvPr id="27" name="TextBox 26"/>
            <p:cNvSpPr txBox="1"/>
            <p:nvPr/>
          </p:nvSpPr>
          <p:spPr>
            <a:xfrm>
              <a:off x="1915836" y="3839477"/>
              <a:ext cx="1441210" cy="523220"/>
            </a:xfrm>
            <a:prstGeom prst="rect">
              <a:avLst/>
            </a:prstGeom>
            <a:noFill/>
          </p:spPr>
          <p:txBody>
            <a:bodyPr wrap="square" rtlCol="0">
              <a:spAutoFit/>
            </a:bodyPr>
            <a:lstStyle/>
            <a:p>
              <a:r>
                <a:rPr lang="en-US" sz="1400" b="1" dirty="0"/>
                <a:t>Then Animals Invade Land</a:t>
              </a:r>
            </a:p>
          </p:txBody>
        </p:sp>
        <p:cxnSp>
          <p:nvCxnSpPr>
            <p:cNvPr id="28" name="Straight Arrow Connector 27"/>
            <p:cNvCxnSpPr/>
            <p:nvPr/>
          </p:nvCxnSpPr>
          <p:spPr>
            <a:xfrm>
              <a:off x="3394166" y="4491502"/>
              <a:ext cx="0" cy="100584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3190613" y="3839477"/>
              <a:ext cx="1031957" cy="523220"/>
            </a:xfrm>
            <a:prstGeom prst="rect">
              <a:avLst/>
            </a:prstGeom>
            <a:noFill/>
          </p:spPr>
          <p:txBody>
            <a:bodyPr wrap="square" rtlCol="0">
              <a:spAutoFit/>
            </a:bodyPr>
            <a:lstStyle/>
            <a:p>
              <a:r>
                <a:rPr lang="en-US" sz="1400" b="1" dirty="0"/>
                <a:t>Then the </a:t>
              </a:r>
              <a:r>
                <a:rPr lang="en-US" sz="1400" b="1" dirty="0" err="1"/>
                <a:t>Tetrapods</a:t>
              </a:r>
              <a:endParaRPr lang="en-US" sz="1400" b="1" dirty="0"/>
            </a:p>
          </p:txBody>
        </p:sp>
      </p:grpSp>
      <p:sp>
        <p:nvSpPr>
          <p:cNvPr id="30" name="TextBox 29"/>
          <p:cNvSpPr txBox="1"/>
          <p:nvPr/>
        </p:nvSpPr>
        <p:spPr>
          <a:xfrm>
            <a:off x="6089157" y="4994422"/>
            <a:ext cx="1240791" cy="338554"/>
          </a:xfrm>
          <a:prstGeom prst="rect">
            <a:avLst/>
          </a:prstGeom>
          <a:noFill/>
        </p:spPr>
        <p:txBody>
          <a:bodyPr wrap="square" rtlCol="0">
            <a:spAutoFit/>
          </a:bodyPr>
          <a:lstStyle/>
          <a:p>
            <a:r>
              <a:rPr lang="en-US" sz="1600" b="1" dirty="0"/>
              <a:t>Dinosaurs</a:t>
            </a:r>
          </a:p>
        </p:txBody>
      </p:sp>
    </p:spTree>
    <p:extLst>
      <p:ext uri="{BB962C8B-B14F-4D97-AF65-F5344CB8AC3E}">
        <p14:creationId xmlns:p14="http://schemas.microsoft.com/office/powerpoint/2010/main" val="40119910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63B34-1543-45B4-8E01-23B6611A2043}"/>
              </a:ext>
            </a:extLst>
          </p:cNvPr>
          <p:cNvSpPr>
            <a:spLocks noGrp="1"/>
          </p:cNvSpPr>
          <p:nvPr>
            <p:ph type="title"/>
          </p:nvPr>
        </p:nvSpPr>
        <p:spPr/>
        <p:txBody>
          <a:bodyPr/>
          <a:lstStyle/>
          <a:p>
            <a:r>
              <a:rPr lang="en-US" dirty="0"/>
              <a:t>Learning Segment 11 Overview Continued</a:t>
            </a:r>
          </a:p>
        </p:txBody>
      </p:sp>
      <p:sp>
        <p:nvSpPr>
          <p:cNvPr id="3" name="Text Placeholder 2">
            <a:extLst>
              <a:ext uri="{FF2B5EF4-FFF2-40B4-BE49-F238E27FC236}">
                <a16:creationId xmlns:a16="http://schemas.microsoft.com/office/drawing/2014/main" id="{4F1F3271-129B-4973-A778-F745B228018E}"/>
              </a:ext>
            </a:extLst>
          </p:cNvPr>
          <p:cNvSpPr>
            <a:spLocks noGrp="1"/>
          </p:cNvSpPr>
          <p:nvPr>
            <p:ph type="body" sz="quarter" idx="10"/>
          </p:nvPr>
        </p:nvSpPr>
        <p:spPr>
          <a:xfrm>
            <a:off x="428229" y="640702"/>
            <a:ext cx="8251825" cy="5360432"/>
          </a:xfrm>
        </p:spPr>
        <p:txBody>
          <a:bodyPr/>
          <a:lstStyle/>
          <a:p>
            <a:pPr>
              <a:spcAft>
                <a:spcPts val="400"/>
              </a:spcAft>
            </a:pPr>
            <a:r>
              <a:rPr lang="en-US" sz="1400" dirty="0"/>
              <a:t>This last move allows for a moment to recap the model we’ve generated. We return to the driving questions and ask students to review classroom ideas and their doodle sheets in order to identify the key ideas we need to generate at least a partial explanation for our driving question.  We’ve attempted to indicate in these slides and on the doodle sheet when we were generating and recording these model ideas.</a:t>
            </a:r>
          </a:p>
          <a:p>
            <a:pPr marL="0" indent="0">
              <a:spcAft>
                <a:spcPts val="400"/>
              </a:spcAft>
              <a:buNone/>
            </a:pPr>
            <a:r>
              <a:rPr lang="en-US" sz="1400" dirty="0"/>
              <a:t>We also hope that you’ve made an attempt to assemble the model publicly as you moved through the learning segments. If you have not, you will need to take a bit more time with this final step. In the next unit, </a:t>
            </a:r>
            <a:r>
              <a:rPr lang="en-US" sz="1400" b="1" dirty="0"/>
              <a:t>we encourage you to represent this growing model for matter and energy from food as two lists—the ideas about matter from food on one sheet, and the ideas about energy from food on another. </a:t>
            </a:r>
            <a:r>
              <a:rPr lang="en-US" sz="1400" dirty="0"/>
              <a:t>This summation of the </a:t>
            </a:r>
            <a:r>
              <a:rPr lang="en-US" sz="1400" dirty="0" err="1"/>
              <a:t>CRx</a:t>
            </a:r>
            <a:r>
              <a:rPr lang="en-US" sz="1400" dirty="0"/>
              <a:t> unit provides a great opportunity to do that reorganization. </a:t>
            </a:r>
          </a:p>
          <a:p>
            <a:pPr marL="0" indent="0">
              <a:spcAft>
                <a:spcPts val="400"/>
              </a:spcAft>
              <a:buNone/>
            </a:pPr>
            <a:r>
              <a:rPr lang="en-US" sz="1400" dirty="0"/>
              <a:t>It’s also important for the class to assess what’s been answered and what hasn’t. This realization may come about best by having students summarize the model, or it may come by having them return to the questions about the finches and moose. Or their understanding may be drawn out best through the Challenge Question presented in the last slide. However, you choose to help them assess their understanding of the model ideas and their connection to the big questions, be certain that you feel confident they are making these connections and plan for any necessary follow-up conversation. We are going to continue to build upon the ideas generated in Chemical Reactions in Living Things as we move through the remainder of the Red Loop models. Losing students now will make it difficult to leverage their thinking at later points. </a:t>
            </a:r>
          </a:p>
          <a:p>
            <a:pPr marL="0" indent="0">
              <a:spcAft>
                <a:spcPts val="400"/>
              </a:spcAft>
              <a:buNone/>
            </a:pPr>
            <a:r>
              <a:rPr lang="en-US" sz="1400" dirty="0"/>
              <a:t>Of course, the class should acknowledge that our answers to the driving questions are incomplete at this point. Generating a list or summary of “things we don’t yet know/understand” can be a powerful way to visualize questions and  curiosities, and to motivate the exploration of the upcoming models.</a:t>
            </a:r>
          </a:p>
          <a:p>
            <a:pPr marL="0" indent="0">
              <a:spcAft>
                <a:spcPts val="400"/>
              </a:spcAft>
              <a:buNone/>
            </a:pPr>
            <a:r>
              <a:rPr lang="en-US" sz="1400" dirty="0"/>
              <a:t>Incidentally, the next model in the suggested sequence is Cellular Respiration. Think about how you might facilitate a transition. In CR we apply the ideas in Chemical Reactions to the (nearly) universally present cellular reaction that releases useable biological energy to our cells. We also explicitly touch back to the idea of Unity and Diversity in this context. </a:t>
            </a:r>
          </a:p>
          <a:p>
            <a:endParaRPr lang="en-US" sz="1400" dirty="0"/>
          </a:p>
          <a:p>
            <a:endParaRPr lang="en-US" dirty="0"/>
          </a:p>
        </p:txBody>
      </p:sp>
    </p:spTree>
    <p:extLst>
      <p:ext uri="{BB962C8B-B14F-4D97-AF65-F5344CB8AC3E}">
        <p14:creationId xmlns:p14="http://schemas.microsoft.com/office/powerpoint/2010/main" val="309459133"/>
      </p:ext>
    </p:extLst>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24389" y="376766"/>
            <a:ext cx="8229600" cy="624425"/>
          </a:xfrm>
        </p:spPr>
        <p:txBody>
          <a:bodyPr>
            <a:noAutofit/>
          </a:bodyPr>
          <a:lstStyle/>
          <a:p>
            <a:r>
              <a:rPr lang="en-US" sz="3200" dirty="0"/>
              <a:t>OK, what have we figured out?</a:t>
            </a:r>
          </a:p>
        </p:txBody>
      </p:sp>
      <p:sp>
        <p:nvSpPr>
          <p:cNvPr id="2" name="TextBox 1"/>
          <p:cNvSpPr txBox="1"/>
          <p:nvPr/>
        </p:nvSpPr>
        <p:spPr>
          <a:xfrm>
            <a:off x="1333980" y="1377955"/>
            <a:ext cx="6424933" cy="1938992"/>
          </a:xfrm>
          <a:prstGeom prst="rect">
            <a:avLst/>
          </a:prstGeom>
          <a:noFill/>
        </p:spPr>
        <p:txBody>
          <a:bodyPr wrap="square" rtlCol="0">
            <a:spAutoFit/>
          </a:bodyPr>
          <a:lstStyle/>
          <a:p>
            <a:r>
              <a:rPr lang="en-US" sz="2400" dirty="0"/>
              <a:t>Our driving question started as, “Why do living things need food?” Once we realized that we need it for matter and energy, we asked, </a:t>
            </a:r>
          </a:p>
          <a:p>
            <a:r>
              <a:rPr lang="en-US" sz="2400" b="1" dirty="0"/>
              <a:t>“How do we get the matter and energy we need from food?”</a:t>
            </a:r>
          </a:p>
        </p:txBody>
      </p:sp>
      <p:sp>
        <p:nvSpPr>
          <p:cNvPr id="3" name="TextBox 2"/>
          <p:cNvSpPr txBox="1"/>
          <p:nvPr/>
        </p:nvSpPr>
        <p:spPr>
          <a:xfrm>
            <a:off x="1348091" y="3614866"/>
            <a:ext cx="6858001" cy="1200329"/>
          </a:xfrm>
          <a:prstGeom prst="rect">
            <a:avLst/>
          </a:prstGeom>
          <a:noFill/>
        </p:spPr>
        <p:txBody>
          <a:bodyPr wrap="square" rtlCol="0">
            <a:spAutoFit/>
          </a:bodyPr>
          <a:lstStyle/>
          <a:p>
            <a:r>
              <a:rPr lang="en-US" sz="2400" dirty="0"/>
              <a:t>Go back through your Doodle Sheet and compile all of the model ideas into one place in </a:t>
            </a:r>
            <a:r>
              <a:rPr lang="en-US" sz="2400" b="1" dirty="0"/>
              <a:t>Doodle Box W</a:t>
            </a:r>
            <a:r>
              <a:rPr lang="en-US" sz="2400" dirty="0"/>
              <a:t>.  </a:t>
            </a:r>
          </a:p>
        </p:txBody>
      </p:sp>
      <p:sp>
        <p:nvSpPr>
          <p:cNvPr id="5" name="TextBox 4"/>
          <p:cNvSpPr txBox="1"/>
          <p:nvPr/>
        </p:nvSpPr>
        <p:spPr>
          <a:xfrm>
            <a:off x="1333980" y="5106682"/>
            <a:ext cx="6660445" cy="1200328"/>
          </a:xfrm>
          <a:prstGeom prst="rect">
            <a:avLst/>
          </a:prstGeom>
          <a:noFill/>
        </p:spPr>
        <p:txBody>
          <a:bodyPr wrap="square" rtlCol="0">
            <a:spAutoFit/>
          </a:bodyPr>
          <a:lstStyle/>
          <a:p>
            <a:r>
              <a:rPr lang="en-US" sz="2400" dirty="0"/>
              <a:t>If it helps, think again about those poor starving finches. Use your model to answer the </a:t>
            </a:r>
            <a:r>
              <a:rPr lang="en-US" sz="2400"/>
              <a:t>driving </a:t>
            </a:r>
            <a:r>
              <a:rPr lang="en-US" sz="2400" smtClean="0"/>
              <a:t>question above </a:t>
            </a:r>
            <a:r>
              <a:rPr lang="en-US" sz="2400" dirty="0"/>
              <a:t>as completely as you can.</a:t>
            </a:r>
          </a:p>
        </p:txBody>
      </p:sp>
      <p:pic>
        <p:nvPicPr>
          <p:cNvPr id="10" name="Picture 9">
            <a:extLst>
              <a:ext uri="{FF2B5EF4-FFF2-40B4-BE49-F238E27FC236}">
                <a16:creationId xmlns:a16="http://schemas.microsoft.com/office/drawing/2014/main" id="{A71C6261-9F89-4AE7-95D1-52757AD317B7}"/>
              </a:ext>
            </a:extLst>
          </p:cNvPr>
          <p:cNvPicPr>
            <a:picLocks noChangeAspect="1"/>
          </p:cNvPicPr>
          <p:nvPr/>
        </p:nvPicPr>
        <p:blipFill rotWithShape="1">
          <a:blip r:embed="rId3"/>
          <a:srcRect t="11876" r="21921"/>
          <a:stretch/>
        </p:blipFill>
        <p:spPr>
          <a:xfrm>
            <a:off x="281357" y="3614866"/>
            <a:ext cx="1052623" cy="891043"/>
          </a:xfrm>
          <a:prstGeom prst="rect">
            <a:avLst/>
          </a:prstGeom>
        </p:spPr>
      </p:pic>
      <p:pic>
        <p:nvPicPr>
          <p:cNvPr id="11" name="Picture 10">
            <a:extLst>
              <a:ext uri="{FF2B5EF4-FFF2-40B4-BE49-F238E27FC236}">
                <a16:creationId xmlns:a16="http://schemas.microsoft.com/office/drawing/2014/main" id="{F00CB32A-E3DB-4A5A-9E5E-B30741ACBE69}"/>
              </a:ext>
            </a:extLst>
          </p:cNvPr>
          <p:cNvPicPr>
            <a:picLocks noChangeAspect="1"/>
          </p:cNvPicPr>
          <p:nvPr/>
        </p:nvPicPr>
        <p:blipFill rotWithShape="1">
          <a:blip r:embed="rId4"/>
          <a:srcRect r="13897" b="1176"/>
          <a:stretch/>
        </p:blipFill>
        <p:spPr>
          <a:xfrm>
            <a:off x="156922" y="1744718"/>
            <a:ext cx="1035120" cy="891043"/>
          </a:xfrm>
          <a:prstGeom prst="rect">
            <a:avLst/>
          </a:prstGeom>
        </p:spPr>
      </p:pic>
    </p:spTree>
    <p:extLst>
      <p:ext uri="{BB962C8B-B14F-4D97-AF65-F5344CB8AC3E}">
        <p14:creationId xmlns:p14="http://schemas.microsoft.com/office/powerpoint/2010/main" val="6797003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05618" y="346102"/>
            <a:ext cx="8229600" cy="742950"/>
          </a:xfrm>
        </p:spPr>
        <p:txBody>
          <a:bodyPr/>
          <a:lstStyle/>
          <a:p>
            <a:r>
              <a:rPr lang="en-US" sz="3200" dirty="0"/>
              <a:t>Challenge Question: Coma patient</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595599" y="1343070"/>
            <a:ext cx="3449638" cy="1941512"/>
          </a:xfrm>
        </p:spPr>
      </p:pic>
      <p:sp>
        <p:nvSpPr>
          <p:cNvPr id="5" name="TextBox 4"/>
          <p:cNvSpPr txBox="1"/>
          <p:nvPr/>
        </p:nvSpPr>
        <p:spPr>
          <a:xfrm>
            <a:off x="1473200" y="3524928"/>
            <a:ext cx="6197600" cy="3046988"/>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feeding tube inserted in the man’s nose is necessary for him to survive. It delivers food to him each day, but his mass is never changing. The nurses who take care of him have to change diapers that contain poop and pee multiple times each day. Use your model of chemical reactions in living things to explain what is going on here. </a:t>
            </a:r>
          </a:p>
        </p:txBody>
      </p:sp>
    </p:spTree>
    <p:extLst>
      <p:ext uri="{BB962C8B-B14F-4D97-AF65-F5344CB8AC3E}">
        <p14:creationId xmlns:p14="http://schemas.microsoft.com/office/powerpoint/2010/main" val="949130234"/>
      </p:ext>
    </p:extLst>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11 Summary</a:t>
            </a:r>
            <a:endParaRPr sz="2800" dirty="0"/>
          </a:p>
        </p:txBody>
      </p:sp>
      <p:sp>
        <p:nvSpPr>
          <p:cNvPr id="2" name="Text Placeholder 1">
            <a:extLst>
              <a:ext uri="{FF2B5EF4-FFF2-40B4-BE49-F238E27FC236}">
                <a16:creationId xmlns:a16="http://schemas.microsoft.com/office/drawing/2014/main" id="{79A5ABBA-E111-42AA-BD7A-7A00360CF0B8}"/>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b="1" dirty="0"/>
          </a:p>
          <a:p>
            <a:pPr marL="0" indent="0">
              <a:buNone/>
            </a:pPr>
            <a:r>
              <a:rPr lang="en-US" sz="1400" dirty="0"/>
              <a:t>We’ve finalized our model for chemical reactions and have partially answered our driving question, motivating further exploration of Cellular Respiration and other models.</a:t>
            </a:r>
            <a:endParaRPr lang="en-US" sz="1400" b="1" dirty="0"/>
          </a:p>
          <a:p>
            <a:endParaRPr lang="en-US" dirty="0"/>
          </a:p>
        </p:txBody>
      </p:sp>
      <p:sp>
        <p:nvSpPr>
          <p:cNvPr id="3" name="Text Placeholder 2">
            <a:extLst>
              <a:ext uri="{FF2B5EF4-FFF2-40B4-BE49-F238E27FC236}">
                <a16:creationId xmlns:a16="http://schemas.microsoft.com/office/drawing/2014/main" id="{739FFC2D-BD5D-47B7-90BE-49019373199D}"/>
              </a:ext>
            </a:extLst>
          </p:cNvPr>
          <p:cNvSpPr>
            <a:spLocks noGrp="1"/>
          </p:cNvSpPr>
          <p:nvPr>
            <p:ph type="body" sz="quarter" idx="11"/>
          </p:nvPr>
        </p:nvSpPr>
        <p:spPr/>
        <p:txBody>
          <a:bodyPr/>
          <a:lstStyle/>
          <a:p>
            <a:pPr marL="0" indent="0">
              <a:buNone/>
            </a:pPr>
            <a:r>
              <a:rPr lang="en-US" sz="1400" u="sng" dirty="0"/>
              <a:t>LS11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
        <p:nvSpPr>
          <p:cNvPr id="14" name="Content Placeholder 2"/>
          <p:cNvSpPr txBox="1">
            <a:spLocks/>
          </p:cNvSpPr>
          <p:nvPr/>
        </p:nvSpPr>
        <p:spPr>
          <a:xfrm>
            <a:off x="467668" y="1179354"/>
            <a:ext cx="5810118" cy="192010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11118587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s://upload.wikimedia.org/wikipedia/commons/0/0a/Nmnh_fg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740"/>
            <a:ext cx="9143170" cy="61167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84" y="309082"/>
            <a:ext cx="5493774" cy="584775"/>
          </a:xfrm>
          <a:prstGeom prst="rect">
            <a:avLst/>
          </a:prstGeom>
          <a:noFill/>
        </p:spPr>
        <p:txBody>
          <a:bodyPr wrap="square" rtlCol="0">
            <a:spAutoFit/>
          </a:bodyPr>
          <a:lstStyle/>
          <a:p>
            <a:r>
              <a:rPr lang="en-US" sz="3200" dirty="0"/>
              <a:t>Biodiversity in the oceans…</a:t>
            </a:r>
          </a:p>
        </p:txBody>
      </p:sp>
      <p:sp>
        <p:nvSpPr>
          <p:cNvPr id="5" name="TextBox 4"/>
          <p:cNvSpPr txBox="1"/>
          <p:nvPr/>
        </p:nvSpPr>
        <p:spPr>
          <a:xfrm>
            <a:off x="4269658" y="1101700"/>
            <a:ext cx="4638368" cy="584775"/>
          </a:xfrm>
          <a:prstGeom prst="rect">
            <a:avLst/>
          </a:prstGeom>
          <a:noFill/>
        </p:spPr>
        <p:txBody>
          <a:bodyPr wrap="square" rtlCol="0">
            <a:spAutoFit/>
          </a:bodyPr>
          <a:lstStyle/>
          <a:p>
            <a:r>
              <a:rPr lang="en-US" sz="3200" dirty="0">
                <a:solidFill>
                  <a:srgbClr val="CC0033"/>
                </a:solidFill>
              </a:rPr>
              <a:t>But why not on land yet?</a:t>
            </a:r>
          </a:p>
        </p:txBody>
      </p:sp>
      <p:pic>
        <p:nvPicPr>
          <p:cNvPr id="6" name="Picture 5">
            <a:extLst>
              <a:ext uri="{FF2B5EF4-FFF2-40B4-BE49-F238E27FC236}">
                <a16:creationId xmlns:a16="http://schemas.microsoft.com/office/drawing/2014/main" id="{3BC2619F-178E-C945-B8DF-79B980ADE5E0}"/>
              </a:ext>
            </a:extLst>
          </p:cNvPr>
          <p:cNvPicPr>
            <a:picLocks noChangeAspect="1"/>
          </p:cNvPicPr>
          <p:nvPr/>
        </p:nvPicPr>
        <p:blipFill rotWithShape="1">
          <a:blip r:embed="rId4"/>
          <a:srcRect r="13897" b="1176"/>
          <a:stretch/>
        </p:blipFill>
        <p:spPr>
          <a:xfrm>
            <a:off x="3153322" y="1043236"/>
            <a:ext cx="1035120" cy="891043"/>
          </a:xfrm>
          <a:prstGeom prst="rect">
            <a:avLst/>
          </a:prstGeom>
        </p:spPr>
      </p:pic>
    </p:spTree>
    <p:extLst>
      <p:ext uri="{BB962C8B-B14F-4D97-AF65-F5344CB8AC3E}">
        <p14:creationId xmlns:p14="http://schemas.microsoft.com/office/powerpoint/2010/main" val="16087452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File:RicciaFluitan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8410" y="1885121"/>
            <a:ext cx="2008839" cy="150663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upload.wikimedia.org/wikipedia/commons/thumb/0/05/Ordovician_Land_Scene.jpg/1024px-Ordovician_Land_Sce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019" y="300713"/>
            <a:ext cx="2012220" cy="309103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ile:RicciaFluitansLand.jpg"/>
          <p:cNvPicPr>
            <a:picLocks noChangeAspect="1" noChangeArrowheads="1"/>
          </p:cNvPicPr>
          <p:nvPr/>
        </p:nvPicPr>
        <p:blipFill rotWithShape="1">
          <a:blip r:embed="rId5">
            <a:extLst>
              <a:ext uri="{28A0092B-C50C-407E-A947-70E740481C1C}">
                <a14:useLocalDpi xmlns:a14="http://schemas.microsoft.com/office/drawing/2010/main" val="0"/>
              </a:ext>
            </a:extLst>
          </a:blip>
          <a:srcRect r="8510"/>
          <a:stretch/>
        </p:blipFill>
        <p:spPr bwMode="auto">
          <a:xfrm>
            <a:off x="5737496" y="1592017"/>
            <a:ext cx="2499477" cy="18167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889853" y="225031"/>
            <a:ext cx="5932946" cy="1569660"/>
          </a:xfrm>
          <a:prstGeom prst="rect">
            <a:avLst/>
          </a:prstGeom>
          <a:noFill/>
        </p:spPr>
        <p:txBody>
          <a:bodyPr wrap="square" rtlCol="0">
            <a:spAutoFit/>
          </a:bodyPr>
          <a:lstStyle/>
          <a:p>
            <a:r>
              <a:rPr lang="en-US" sz="2400" dirty="0"/>
              <a:t>The first plants to invade the land were likely primitive freshwater plants that developed the ability to survive after being washed onto shore.</a:t>
            </a:r>
          </a:p>
        </p:txBody>
      </p:sp>
      <p:pic>
        <p:nvPicPr>
          <p:cNvPr id="8" name="Picture 6" descr="File:Kampecaris forfarensis, Peach, 1882 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0218" y="3872164"/>
            <a:ext cx="1672337" cy="23404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011200" y="3607407"/>
            <a:ext cx="5897373" cy="3046988"/>
          </a:xfrm>
          <a:prstGeom prst="rect">
            <a:avLst/>
          </a:prstGeom>
          <a:noFill/>
        </p:spPr>
        <p:txBody>
          <a:bodyPr wrap="square" rtlCol="0">
            <a:spAutoFit/>
          </a:bodyPr>
          <a:lstStyle/>
          <a:p>
            <a:r>
              <a:rPr lang="en-US" sz="2400" dirty="0"/>
              <a:t>More than 40 million years later, the first animals crawled out of the water. Similar to the first plants, they likely only spent some of their lifespan on land.</a:t>
            </a:r>
          </a:p>
          <a:p>
            <a:endParaRPr lang="en-US" sz="2400" dirty="0"/>
          </a:p>
          <a:p>
            <a:r>
              <a:rPr lang="en-US" sz="2400" dirty="0"/>
              <a:t>This tiny (less than 2mm) ancestor of a millipede is one of the oldest documented land fossils.</a:t>
            </a:r>
          </a:p>
        </p:txBody>
      </p:sp>
      <p:sp>
        <p:nvSpPr>
          <p:cNvPr id="10" name="Right Arrow 9"/>
          <p:cNvSpPr/>
          <p:nvPr/>
        </p:nvSpPr>
        <p:spPr>
          <a:xfrm>
            <a:off x="4923479" y="2372965"/>
            <a:ext cx="1034869" cy="530942"/>
          </a:xfrm>
          <a:prstGeom prst="rightArrow">
            <a:avLst/>
          </a:prstGeom>
          <a:solidFill>
            <a:srgbClr val="3F80C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52" name="Picture 4" descr="File:Soleil wiki.jp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69004" y="1535339"/>
            <a:ext cx="1857580" cy="1315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4686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16" descr="https://upload.wikimedia.org/wikipedia/commons/b/ba/Devonianscene-gre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 y="0"/>
            <a:ext cx="9142376" cy="63921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06006" y="758746"/>
            <a:ext cx="6933607" cy="1569660"/>
          </a:xfrm>
          <a:prstGeom prst="rect">
            <a:avLst/>
          </a:prstGeom>
          <a:solidFill>
            <a:schemeClr val="bg1"/>
          </a:solidFill>
        </p:spPr>
        <p:txBody>
          <a:bodyPr wrap="square" rtlCol="0">
            <a:spAutoFit/>
          </a:bodyPr>
          <a:lstStyle/>
          <a:p>
            <a:r>
              <a:rPr lang="en-US" sz="2400" dirty="0"/>
              <a:t>By the time animals really started to come onto land, plant life had begun to diversify. But even with all of this increased biodiversity, all types of plants faced a number of challenges in common.</a:t>
            </a:r>
          </a:p>
        </p:txBody>
      </p:sp>
      <p:sp>
        <p:nvSpPr>
          <p:cNvPr id="5" name="TextBox 4"/>
          <p:cNvSpPr txBox="1"/>
          <p:nvPr/>
        </p:nvSpPr>
        <p:spPr>
          <a:xfrm>
            <a:off x="1958595" y="3106778"/>
            <a:ext cx="5228426" cy="1200329"/>
          </a:xfrm>
          <a:prstGeom prst="rect">
            <a:avLst/>
          </a:prstGeom>
          <a:solidFill>
            <a:schemeClr val="bg1"/>
          </a:solidFill>
        </p:spPr>
        <p:txBody>
          <a:bodyPr wrap="square" rtlCol="0">
            <a:spAutoFit/>
          </a:bodyPr>
          <a:lstStyle/>
          <a:p>
            <a:r>
              <a:rPr lang="en-US" sz="2400" dirty="0"/>
              <a:t>What challenges might these early plants and first animals have faced in this terrestrial (land) environment?</a:t>
            </a:r>
          </a:p>
        </p:txBody>
      </p:sp>
      <p:sp>
        <p:nvSpPr>
          <p:cNvPr id="7" name="TextBox 6"/>
          <p:cNvSpPr txBox="1"/>
          <p:nvPr/>
        </p:nvSpPr>
        <p:spPr>
          <a:xfrm>
            <a:off x="1182474" y="5589542"/>
            <a:ext cx="6780669" cy="461665"/>
          </a:xfrm>
          <a:prstGeom prst="rect">
            <a:avLst/>
          </a:prstGeom>
          <a:solidFill>
            <a:schemeClr val="bg1"/>
          </a:solidFill>
        </p:spPr>
        <p:txBody>
          <a:bodyPr wrap="square" rtlCol="0">
            <a:spAutoFit/>
          </a:bodyPr>
          <a:lstStyle/>
          <a:p>
            <a:r>
              <a:rPr lang="en-US" sz="2400" dirty="0"/>
              <a:t>Record a couple of your ideas in </a:t>
            </a:r>
            <a:r>
              <a:rPr lang="en-US" sz="2400" b="1" dirty="0"/>
              <a:t>Doodle Box A.</a:t>
            </a:r>
          </a:p>
        </p:txBody>
      </p:sp>
      <p:pic>
        <p:nvPicPr>
          <p:cNvPr id="8" name="Picture 7">
            <a:extLst>
              <a:ext uri="{FF2B5EF4-FFF2-40B4-BE49-F238E27FC236}">
                <a16:creationId xmlns:a16="http://schemas.microsoft.com/office/drawing/2014/main" id="{C7F712E8-5FB5-49E0-B548-243B2CF9FB15}"/>
              </a:ext>
            </a:extLst>
          </p:cNvPr>
          <p:cNvPicPr>
            <a:picLocks noChangeAspect="1"/>
          </p:cNvPicPr>
          <p:nvPr/>
        </p:nvPicPr>
        <p:blipFill rotWithShape="1">
          <a:blip r:embed="rId4"/>
          <a:srcRect t="11876" r="21921"/>
          <a:stretch/>
        </p:blipFill>
        <p:spPr>
          <a:xfrm>
            <a:off x="2785690" y="4502803"/>
            <a:ext cx="1052623" cy="891043"/>
          </a:xfrm>
          <a:prstGeom prst="rect">
            <a:avLst/>
          </a:prstGeom>
        </p:spPr>
      </p:pic>
    </p:spTree>
    <p:extLst>
      <p:ext uri="{BB962C8B-B14F-4D97-AF65-F5344CB8AC3E}">
        <p14:creationId xmlns:p14="http://schemas.microsoft.com/office/powerpoint/2010/main" val="13940897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3400" y="1235476"/>
            <a:ext cx="8077200" cy="47972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6"/>
          <p:cNvSpPr>
            <a:spLocks noGrp="1"/>
          </p:cNvSpPr>
          <p:nvPr>
            <p:ph type="title" idx="4294967295"/>
          </p:nvPr>
        </p:nvSpPr>
        <p:spPr>
          <a:xfrm>
            <a:off x="381000" y="131962"/>
            <a:ext cx="7959436" cy="1262063"/>
          </a:xfrm>
        </p:spPr>
        <p:txBody>
          <a:bodyPr>
            <a:normAutofit/>
          </a:bodyPr>
          <a:lstStyle/>
          <a:p>
            <a:r>
              <a:rPr lang="en-US" sz="3600" dirty="0">
                <a:latin typeface="Arial" panose="020B0604020202020204" pitchFamily="34" charset="0"/>
                <a:cs typeface="Arial" panose="020B0604020202020204" pitchFamily="34" charset="0"/>
              </a:rPr>
              <a:t>Big Picture: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What we are trying to figure out…</a:t>
            </a:r>
          </a:p>
        </p:txBody>
      </p:sp>
      <p:sp>
        <p:nvSpPr>
          <p:cNvPr id="11" name="Content Placeholder 2"/>
          <p:cNvSpPr>
            <a:spLocks noGrp="1"/>
          </p:cNvSpPr>
          <p:nvPr>
            <p:ph idx="4294967295"/>
          </p:nvPr>
        </p:nvSpPr>
        <p:spPr>
          <a:xfrm>
            <a:off x="381000" y="1552575"/>
            <a:ext cx="8229600" cy="4480191"/>
          </a:xfrm>
        </p:spPr>
        <p:txBody>
          <a:bodyPr>
            <a:noAutofit/>
          </a:bodyPr>
          <a:lstStyle/>
          <a:p>
            <a:pPr>
              <a:spcBef>
                <a:spcPts val="0"/>
              </a:spcBef>
            </a:pPr>
            <a:r>
              <a:rPr lang="en-US" sz="2400" dirty="0">
                <a:latin typeface="Arial" panose="020B0604020202020204" pitchFamily="34" charset="0"/>
                <a:cs typeface="Arial" panose="020B0604020202020204" pitchFamily="34" charset="0"/>
              </a:rPr>
              <a:t>Let’s remember that part of our year long exploration of living things is to ask how they are the same and how they are different—both the Unity and Diversity of life.</a:t>
            </a:r>
          </a:p>
          <a:p>
            <a:pPr>
              <a:spcBef>
                <a:spcPts val="0"/>
              </a:spcBef>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In the coming weeks, we’re going think a little bit about what most all life has in common… </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b="1" dirty="0">
                <a:latin typeface="Arial" panose="020B0604020202020204" pitchFamily="34" charset="0"/>
                <a:cs typeface="Arial" panose="020B0604020202020204" pitchFamily="34" charset="0"/>
              </a:rPr>
              <a:t>What do organisms need to do in order to survive and reproduce? </a:t>
            </a:r>
            <a:r>
              <a:rPr lang="en-US" sz="2400" dirty="0">
                <a:latin typeface="Arial" panose="020B0604020202020204" pitchFamily="34" charset="0"/>
                <a:cs typeface="Arial" panose="020B0604020202020204" pitchFamily="34" charset="0"/>
              </a:rPr>
              <a:t>(And not just on land—anywhere.)</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As we learned in Natural Selection, </a:t>
            </a:r>
            <a:r>
              <a:rPr lang="en-US" sz="2400" b="1" dirty="0">
                <a:latin typeface="Arial" panose="020B0604020202020204" pitchFamily="34" charset="0"/>
                <a:cs typeface="Arial" panose="020B0604020202020204" pitchFamily="34" charset="0"/>
              </a:rPr>
              <a:t>that’s the big goal!</a:t>
            </a:r>
          </a:p>
          <a:p>
            <a:pPr marL="0" indent="0">
              <a:spcBef>
                <a:spcPts val="0"/>
              </a:spcBef>
              <a:buNone/>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10191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0" y="144522"/>
            <a:ext cx="9144000" cy="1143000"/>
          </a:xfrm>
        </p:spPr>
        <p:txBody>
          <a:bodyPr>
            <a:noAutofit/>
          </a:bodyPr>
          <a:lstStyle/>
          <a:p>
            <a:pPr algn="ctr"/>
            <a:r>
              <a:rPr lang="en-US" sz="4000" dirty="0">
                <a:latin typeface="Arial" panose="020B0604020202020204" pitchFamily="34" charset="0"/>
                <a:cs typeface="Arial" panose="020B0604020202020204" pitchFamily="34" charset="0"/>
              </a:rPr>
              <a:t>Survival of the Fittest: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What do organisms need?</a:t>
            </a:r>
          </a:p>
        </p:txBody>
      </p:sp>
      <p:sp>
        <p:nvSpPr>
          <p:cNvPr id="11" name="Content Placeholder 2"/>
          <p:cNvSpPr>
            <a:spLocks noGrp="1"/>
          </p:cNvSpPr>
          <p:nvPr>
            <p:ph idx="4294967295"/>
          </p:nvPr>
        </p:nvSpPr>
        <p:spPr>
          <a:xfrm>
            <a:off x="442210" y="1829766"/>
            <a:ext cx="8388033" cy="1158948"/>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In a minute, you are going to work in teams to collectively make a poster that shows your ideas </a:t>
            </a:r>
            <a:r>
              <a:rPr lang="en-US" sz="2800" u="sng" dirty="0">
                <a:latin typeface="Arial" panose="020B0604020202020204" pitchFamily="34" charset="0"/>
                <a:cs typeface="Arial" panose="020B0604020202020204" pitchFamily="34" charset="0"/>
              </a:rPr>
              <a:t>what organisms need to survive and reproduce</a:t>
            </a:r>
            <a:r>
              <a:rPr lang="en-US" sz="2800" dirty="0">
                <a:latin typeface="Arial" panose="020B0604020202020204" pitchFamily="34" charset="0"/>
                <a:cs typeface="Arial" panose="020B0604020202020204" pitchFamily="34" charset="0"/>
              </a:rPr>
              <a:t>.</a:t>
            </a:r>
          </a:p>
          <a:p>
            <a:pPr marL="0" indent="0">
              <a:spcBef>
                <a:spcPts val="0"/>
              </a:spcBef>
              <a:buNone/>
            </a:pPr>
            <a:endParaRPr lang="en-US" sz="2800" dirty="0">
              <a:latin typeface="Arial" panose="020B0604020202020204" pitchFamily="34" charset="0"/>
              <a:cs typeface="Arial" panose="020B0604020202020204" pitchFamily="34" charset="0"/>
            </a:endParaRPr>
          </a:p>
          <a:p>
            <a:pPr>
              <a:spcBef>
                <a:spcPts val="0"/>
              </a:spcBef>
            </a:pPr>
            <a:r>
              <a:rPr lang="en-US" sz="2800" dirty="0">
                <a:latin typeface="Arial" panose="020B0604020202020204" pitchFamily="34" charset="0"/>
                <a:cs typeface="Arial" panose="020B0604020202020204" pitchFamily="34" charset="0"/>
              </a:rPr>
              <a:t>But first take a moment to look over our new list of challenges life faces and think about it on your own.</a:t>
            </a:r>
          </a:p>
          <a:p>
            <a:pPr>
              <a:spcBef>
                <a:spcPts val="0"/>
              </a:spcBef>
            </a:pPr>
            <a:endParaRPr lang="en-US" sz="2800" dirty="0">
              <a:latin typeface="Arial" panose="020B0604020202020204" pitchFamily="34" charset="0"/>
              <a:cs typeface="Arial" panose="020B0604020202020204" pitchFamily="34" charset="0"/>
            </a:endParaRPr>
          </a:p>
          <a:p>
            <a:pPr marL="0" indent="0">
              <a:spcBef>
                <a:spcPts val="0"/>
              </a:spcBef>
              <a:buNone/>
            </a:pPr>
            <a:endParaRPr lang="en-US" sz="2800" dirty="0">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1946245" y="4705854"/>
            <a:ext cx="6768053" cy="167984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 typeface="Arial"/>
              <a:buNone/>
            </a:pPr>
            <a:r>
              <a:rPr lang="en-US" dirty="0">
                <a:latin typeface="Arial" panose="020B0604020202020204" pitchFamily="34" charset="0"/>
                <a:cs typeface="Arial" panose="020B0604020202020204" pitchFamily="34" charset="0"/>
              </a:rPr>
              <a:t>What do living things need in order to survive (and reproduce)?</a:t>
            </a:r>
          </a:p>
          <a:p>
            <a:pPr marL="0" indent="0">
              <a:buFont typeface="Arial"/>
              <a:buNone/>
            </a:pPr>
            <a:endParaRPr lang="en-US" sz="3600" dirty="0">
              <a:solidFill>
                <a:srgbClr val="7030A0"/>
              </a:solidFill>
              <a:latin typeface="Arial" panose="020B0604020202020204" pitchFamily="34" charset="0"/>
              <a:cs typeface="Arial" panose="020B0604020202020204" pitchFamily="34" charset="0"/>
            </a:endParaRPr>
          </a:p>
          <a:p>
            <a:pPr algn="ctr">
              <a:buFont typeface="Arial"/>
              <a:buNone/>
            </a:pPr>
            <a:endParaRPr lang="en-US" sz="3600" dirty="0">
              <a:solidFill>
                <a:srgbClr val="7030A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D0629C0-9594-41EA-A3B4-0B05AB78B4E9}"/>
              </a:ext>
            </a:extLst>
          </p:cNvPr>
          <p:cNvPicPr>
            <a:picLocks noChangeAspect="1"/>
          </p:cNvPicPr>
          <p:nvPr/>
        </p:nvPicPr>
        <p:blipFill rotWithShape="1">
          <a:blip r:embed="rId3"/>
          <a:srcRect r="13897" b="1176"/>
          <a:stretch/>
        </p:blipFill>
        <p:spPr>
          <a:xfrm>
            <a:off x="517560" y="4705854"/>
            <a:ext cx="1035120" cy="891043"/>
          </a:xfrm>
          <a:prstGeom prst="rect">
            <a:avLst/>
          </a:prstGeom>
        </p:spPr>
      </p:pic>
    </p:spTree>
    <p:extLst>
      <p:ext uri="{BB962C8B-B14F-4D97-AF65-F5344CB8AC3E}">
        <p14:creationId xmlns:p14="http://schemas.microsoft.com/office/powerpoint/2010/main" val="10323179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t>How to use these slides…</a:t>
            </a:r>
            <a:endParaRPr sz="2800" dirty="0"/>
          </a:p>
        </p:txBody>
      </p:sp>
      <p:sp>
        <p:nvSpPr>
          <p:cNvPr id="2" name="Text Placeholder 1">
            <a:extLst>
              <a:ext uri="{FF2B5EF4-FFF2-40B4-BE49-F238E27FC236}">
                <a16:creationId xmlns:a16="http://schemas.microsoft.com/office/drawing/2014/main" id="{53DAE90E-FD58-4A24-A4D1-EE6CC375AD3B}"/>
              </a:ext>
            </a:extLst>
          </p:cNvPr>
          <p:cNvSpPr>
            <a:spLocks noGrp="1"/>
          </p:cNvSpPr>
          <p:nvPr>
            <p:ph type="body" sz="quarter" idx="10"/>
          </p:nvPr>
        </p:nvSpPr>
        <p:spPr/>
        <p:txBody>
          <a:bodyPr/>
          <a:lstStyle/>
          <a:p>
            <a:pPr>
              <a:spcAft>
                <a:spcPts val="600"/>
              </a:spcAft>
            </a:pPr>
            <a:r>
              <a:rPr lang="en-US" dirty="0">
                <a:cs typeface="Arial" panose="020B0604020202020204" pitchFamily="34" charset="0"/>
              </a:rPr>
              <a:t>The following presentation was designed to support the implementation of the MBER-Living Earth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3535433935"/>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474929" y="144522"/>
            <a:ext cx="8229600" cy="1143000"/>
          </a:xfrm>
        </p:spPr>
        <p:txBody>
          <a:bodyPr>
            <a:noAutofit/>
          </a:bodyPr>
          <a:lstStyle/>
          <a:p>
            <a:pPr algn="ctr"/>
            <a:r>
              <a:rPr lang="en-US" sz="4000" dirty="0">
                <a:latin typeface="Arial" panose="020B0604020202020204" pitchFamily="34" charset="0"/>
                <a:cs typeface="Arial" panose="020B0604020202020204" pitchFamily="34" charset="0"/>
              </a:rPr>
              <a:t>Survival of the Fittest: </a:t>
            </a:r>
            <a:br>
              <a:rPr lang="en-US" sz="4000" dirty="0">
                <a:latin typeface="Arial" panose="020B0604020202020204" pitchFamily="34" charset="0"/>
                <a:cs typeface="Arial" panose="020B0604020202020204" pitchFamily="34" charset="0"/>
              </a:rPr>
            </a:br>
            <a:r>
              <a:rPr lang="en-US" sz="4000" dirty="0">
                <a:latin typeface="Arial" panose="020B0604020202020204" pitchFamily="34" charset="0"/>
                <a:cs typeface="Arial" panose="020B0604020202020204" pitchFamily="34" charset="0"/>
              </a:rPr>
              <a:t>What do organisms need?</a:t>
            </a:r>
          </a:p>
        </p:txBody>
      </p:sp>
      <p:sp>
        <p:nvSpPr>
          <p:cNvPr id="6" name="TextBox 5">
            <a:extLst>
              <a:ext uri="{FF2B5EF4-FFF2-40B4-BE49-F238E27FC236}">
                <a16:creationId xmlns:a16="http://schemas.microsoft.com/office/drawing/2014/main" id="{78AFD26D-DB6B-47F3-9986-9E24DF99C51D}"/>
              </a:ext>
            </a:extLst>
          </p:cNvPr>
          <p:cNvSpPr txBox="1"/>
          <p:nvPr/>
        </p:nvSpPr>
        <p:spPr>
          <a:xfrm>
            <a:off x="1797583" y="4381239"/>
            <a:ext cx="7086600" cy="1969770"/>
          </a:xfrm>
          <a:prstGeom prst="rect">
            <a:avLst/>
          </a:prstGeom>
          <a:noFill/>
        </p:spPr>
        <p:txBody>
          <a:bodyPr wrap="square">
            <a:spAutoFit/>
          </a:bodyPr>
          <a:lstStyle/>
          <a:p>
            <a:pPr marL="0" indent="0">
              <a:spcBef>
                <a:spcPts val="0"/>
              </a:spcBef>
              <a:spcAft>
                <a:spcPts val="1200"/>
              </a:spcAft>
              <a:buNone/>
            </a:pPr>
            <a:r>
              <a:rPr lang="en-US" sz="2800" dirty="0">
                <a:latin typeface="Arial" panose="020B0604020202020204" pitchFamily="34" charset="0"/>
                <a:cs typeface="Arial" panose="020B0604020202020204" pitchFamily="34" charset="0"/>
              </a:rPr>
              <a:t>Record some your ideas in </a:t>
            </a:r>
            <a:r>
              <a:rPr lang="en-US" sz="2800" b="1" dirty="0">
                <a:latin typeface="Arial" panose="020B0604020202020204" pitchFamily="34" charset="0"/>
                <a:cs typeface="Arial" panose="020B0604020202020204" pitchFamily="34" charset="0"/>
              </a:rPr>
              <a:t>Doodle Box B.</a:t>
            </a:r>
          </a:p>
          <a:p>
            <a:pPr marL="0" indent="0">
              <a:spcBef>
                <a:spcPts val="0"/>
              </a:spcBef>
              <a:buNone/>
            </a:pPr>
            <a:r>
              <a:rPr lang="en-US" sz="2800" dirty="0">
                <a:latin typeface="Arial" panose="020B0604020202020204" pitchFamily="34" charset="0"/>
                <a:cs typeface="Arial" panose="020B0604020202020204" pitchFamily="34" charset="0"/>
              </a:rPr>
              <a:t>Then write your ideas about HOW organisms meet this need in the space provided. How do they get what they need?</a:t>
            </a:r>
          </a:p>
        </p:txBody>
      </p:sp>
      <p:pic>
        <p:nvPicPr>
          <p:cNvPr id="8" name="Picture 7">
            <a:extLst>
              <a:ext uri="{FF2B5EF4-FFF2-40B4-BE49-F238E27FC236}">
                <a16:creationId xmlns:a16="http://schemas.microsoft.com/office/drawing/2014/main" id="{C7F712E8-5FB5-49E0-B548-243B2CF9FB15}"/>
              </a:ext>
            </a:extLst>
          </p:cNvPr>
          <p:cNvPicPr>
            <a:picLocks noChangeAspect="1"/>
          </p:cNvPicPr>
          <p:nvPr/>
        </p:nvPicPr>
        <p:blipFill rotWithShape="1">
          <a:blip r:embed="rId3"/>
          <a:srcRect t="11876" r="21921"/>
          <a:stretch/>
        </p:blipFill>
        <p:spPr>
          <a:xfrm>
            <a:off x="474929" y="4843658"/>
            <a:ext cx="1052623" cy="891043"/>
          </a:xfrm>
          <a:prstGeom prst="rect">
            <a:avLst/>
          </a:prstGeom>
        </p:spPr>
      </p:pic>
      <p:sp>
        <p:nvSpPr>
          <p:cNvPr id="9" name="Content Placeholder 2"/>
          <p:cNvSpPr txBox="1">
            <a:spLocks/>
          </p:cNvSpPr>
          <p:nvPr/>
        </p:nvSpPr>
        <p:spPr>
          <a:xfrm>
            <a:off x="1797583" y="1648329"/>
            <a:ext cx="7256973" cy="167984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 typeface="Arial"/>
              <a:buNone/>
            </a:pPr>
            <a:r>
              <a:rPr lang="en-US" dirty="0">
                <a:latin typeface="Arial" panose="020B0604020202020204" pitchFamily="34" charset="0"/>
                <a:cs typeface="Arial" panose="020B0604020202020204" pitchFamily="34" charset="0"/>
              </a:rPr>
              <a:t>What do living things need in order to survive (and reproduce)?</a:t>
            </a:r>
          </a:p>
          <a:p>
            <a:pPr marL="0" indent="0">
              <a:spcBef>
                <a:spcPts val="0"/>
              </a:spcBef>
              <a:buFont typeface="Arial"/>
              <a:buNone/>
            </a:pPr>
            <a:r>
              <a:rPr lang="en-US" sz="2800" i="1" dirty="0">
                <a:latin typeface="Arial" panose="020B0604020202020204" pitchFamily="34" charset="0"/>
                <a:cs typeface="Arial" panose="020B0604020202020204" pitchFamily="34" charset="0"/>
              </a:rPr>
              <a:t>Think about both organisms that live in the water and those on the land</a:t>
            </a:r>
            <a:r>
              <a:rPr lang="en-US" i="1" dirty="0">
                <a:latin typeface="Arial" panose="020B0604020202020204" pitchFamily="34" charset="0"/>
                <a:cs typeface="Arial" panose="020B0604020202020204" pitchFamily="34" charset="0"/>
              </a:rPr>
              <a:t>.</a:t>
            </a:r>
            <a:endParaRPr lang="en-US" sz="3600" dirty="0">
              <a:solidFill>
                <a:srgbClr val="7030A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ED0629C0-9594-41EA-A3B4-0B05AB78B4E9}"/>
              </a:ext>
            </a:extLst>
          </p:cNvPr>
          <p:cNvPicPr>
            <a:picLocks noChangeAspect="1"/>
          </p:cNvPicPr>
          <p:nvPr/>
        </p:nvPicPr>
        <p:blipFill rotWithShape="1">
          <a:blip r:embed="rId4"/>
          <a:srcRect r="13897" b="1176"/>
          <a:stretch/>
        </p:blipFill>
        <p:spPr>
          <a:xfrm>
            <a:off x="340258" y="1843325"/>
            <a:ext cx="1035120" cy="891043"/>
          </a:xfrm>
          <a:prstGeom prst="rect">
            <a:avLst/>
          </a:prstGeom>
        </p:spPr>
      </p:pic>
    </p:spTree>
    <p:extLst>
      <p:ext uri="{BB962C8B-B14F-4D97-AF65-F5344CB8AC3E}">
        <p14:creationId xmlns:p14="http://schemas.microsoft.com/office/powerpoint/2010/main" val="3037306981"/>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1078068" y="247041"/>
            <a:ext cx="5717016" cy="1143000"/>
          </a:xfrm>
        </p:spPr>
        <p:txBody>
          <a:bodyPr>
            <a:normAutofit/>
          </a:bodyPr>
          <a:lstStyle/>
          <a:p>
            <a:pPr algn="ctr"/>
            <a:r>
              <a:rPr lang="en-US" sz="4000" dirty="0">
                <a:latin typeface="Arial" panose="020B0604020202020204" pitchFamily="34" charset="0"/>
                <a:cs typeface="Arial" panose="020B0604020202020204" pitchFamily="34" charset="0"/>
              </a:rPr>
              <a:t>Group Poster</a:t>
            </a:r>
          </a:p>
        </p:txBody>
      </p:sp>
      <p:sp>
        <p:nvSpPr>
          <p:cNvPr id="11" name="Content Placeholder 2"/>
          <p:cNvSpPr>
            <a:spLocks noGrp="1"/>
          </p:cNvSpPr>
          <p:nvPr>
            <p:ph idx="4294967295"/>
          </p:nvPr>
        </p:nvSpPr>
        <p:spPr>
          <a:xfrm>
            <a:off x="614833" y="1495208"/>
            <a:ext cx="8026934" cy="1158948"/>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Work in your group to create a poster showing your ideas of how an organism meets the challenges of survival and reproduction.</a:t>
            </a:r>
            <a:endParaRPr lang="en-US" sz="3600" dirty="0">
              <a:solidFill>
                <a:srgbClr val="7030A0"/>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36614EB3-4283-4196-82FA-2BF4D78FEA57}"/>
              </a:ext>
            </a:extLst>
          </p:cNvPr>
          <p:cNvPicPr>
            <a:picLocks noChangeAspect="1"/>
          </p:cNvPicPr>
          <p:nvPr/>
        </p:nvPicPr>
        <p:blipFill rotWithShape="1">
          <a:blip r:embed="rId3"/>
          <a:srcRect r="46571" b="9868"/>
          <a:stretch/>
        </p:blipFill>
        <p:spPr>
          <a:xfrm>
            <a:off x="1362332" y="291650"/>
            <a:ext cx="916008" cy="1158949"/>
          </a:xfrm>
          <a:prstGeom prst="rect">
            <a:avLst/>
          </a:prstGeom>
        </p:spPr>
      </p:pic>
      <p:sp>
        <p:nvSpPr>
          <p:cNvPr id="14" name="TextBox 13">
            <a:extLst>
              <a:ext uri="{FF2B5EF4-FFF2-40B4-BE49-F238E27FC236}">
                <a16:creationId xmlns:a16="http://schemas.microsoft.com/office/drawing/2014/main" id="{78AFD26D-DB6B-47F3-9986-9E24DF99C51D}"/>
              </a:ext>
            </a:extLst>
          </p:cNvPr>
          <p:cNvSpPr txBox="1"/>
          <p:nvPr/>
        </p:nvSpPr>
        <p:spPr>
          <a:xfrm>
            <a:off x="602929" y="3018411"/>
            <a:ext cx="7828601" cy="3354765"/>
          </a:xfrm>
          <a:prstGeom prst="rect">
            <a:avLst/>
          </a:prstGeom>
          <a:noFill/>
        </p:spPr>
        <p:txBody>
          <a:bodyPr wrap="square">
            <a:spAutoFit/>
          </a:bodyPr>
          <a:lstStyle/>
          <a:p>
            <a:pPr marL="0" indent="0">
              <a:spcBef>
                <a:spcPts val="0"/>
              </a:spcBef>
              <a:spcAft>
                <a:spcPts val="1200"/>
              </a:spcAft>
              <a:buNone/>
            </a:pPr>
            <a:r>
              <a:rPr lang="en-US" sz="2400" dirty="0">
                <a:latin typeface="Arial" panose="020B0604020202020204" pitchFamily="34" charset="0"/>
                <a:cs typeface="Arial" panose="020B0604020202020204" pitchFamily="34" charset="0"/>
              </a:rPr>
              <a:t>Incorporate the following two elements into your poster: </a:t>
            </a:r>
          </a:p>
          <a:p>
            <a:pPr marL="514350" indent="-514350">
              <a:spcBef>
                <a:spcPts val="0"/>
              </a:spcBef>
              <a:spcAft>
                <a:spcPts val="1200"/>
              </a:spcAft>
              <a:buFont typeface="+mj-lt"/>
              <a:buAutoNum type="arabicPeriod"/>
            </a:pPr>
            <a:r>
              <a:rPr lang="en-US" sz="2800" dirty="0">
                <a:latin typeface="Arial" panose="020B0604020202020204" pitchFamily="34" charset="0"/>
                <a:cs typeface="Arial" panose="020B0604020202020204" pitchFamily="34" charset="0"/>
              </a:rPr>
              <a:t>a drawing of an organism or “mascot” that we can use to represent all life (your choice)</a:t>
            </a:r>
          </a:p>
          <a:p>
            <a:pPr marL="514350" indent="-514350">
              <a:spcBef>
                <a:spcPts val="0"/>
              </a:spcBef>
              <a:spcAft>
                <a:spcPts val="1200"/>
              </a:spcAft>
              <a:buFont typeface="+mj-lt"/>
              <a:buAutoNum type="arabicPeriod"/>
            </a:pPr>
            <a:r>
              <a:rPr lang="en-US" sz="2800" dirty="0">
                <a:latin typeface="Arial" panose="020B0604020202020204" pitchFamily="34" charset="0"/>
                <a:cs typeface="Arial" panose="020B0604020202020204" pitchFamily="34" charset="0"/>
              </a:rPr>
              <a:t>some kind of way to track what goes in to the organism (“</a:t>
            </a:r>
            <a:r>
              <a:rPr lang="en-US" sz="2800" b="1" dirty="0">
                <a:latin typeface="Arial" panose="020B0604020202020204" pitchFamily="34" charset="0"/>
                <a:cs typeface="Arial" panose="020B0604020202020204" pitchFamily="34" charset="0"/>
              </a:rPr>
              <a:t>inputs</a:t>
            </a:r>
            <a:r>
              <a:rPr lang="en-US" sz="2800" dirty="0">
                <a:latin typeface="Arial" panose="020B0604020202020204" pitchFamily="34" charset="0"/>
                <a:cs typeface="Arial" panose="020B0604020202020204" pitchFamily="34" charset="0"/>
              </a:rPr>
              <a:t>”), what comes out (“</a:t>
            </a:r>
            <a:r>
              <a:rPr lang="en-US" sz="2800" b="1" dirty="0">
                <a:latin typeface="Arial" panose="020B0604020202020204" pitchFamily="34" charset="0"/>
                <a:cs typeface="Arial" panose="020B0604020202020204" pitchFamily="34" charset="0"/>
              </a:rPr>
              <a:t>outputs</a:t>
            </a:r>
            <a:r>
              <a:rPr lang="en-US" sz="2800" dirty="0">
                <a:latin typeface="Arial" panose="020B0604020202020204" pitchFamily="34" charset="0"/>
                <a:cs typeface="Arial" panose="020B0604020202020204" pitchFamily="34" charset="0"/>
              </a:rPr>
              <a:t>” - </a:t>
            </a:r>
            <a:r>
              <a:rPr lang="en-US" sz="2800" dirty="0" err="1">
                <a:latin typeface="Arial" panose="020B0604020202020204" pitchFamily="34" charset="0"/>
                <a:cs typeface="Arial" panose="020B0604020202020204" pitchFamily="34" charset="0"/>
              </a:rPr>
              <a:t>ew</a:t>
            </a:r>
            <a:r>
              <a:rPr lang="en-US" sz="2800" dirty="0">
                <a:latin typeface="Arial" panose="020B0604020202020204" pitchFamily="34" charset="0"/>
                <a:cs typeface="Arial" panose="020B0604020202020204" pitchFamily="34" charset="0"/>
              </a:rPr>
              <a:t>!) and what the organism does with the inputs (“</a:t>
            </a:r>
            <a:r>
              <a:rPr lang="en-US" sz="2800" b="1" dirty="0">
                <a:latin typeface="Arial" panose="020B0604020202020204" pitchFamily="34" charset="0"/>
                <a:cs typeface="Arial" panose="020B0604020202020204" pitchFamily="34" charset="0"/>
              </a:rPr>
              <a:t>uses</a:t>
            </a:r>
            <a:r>
              <a:rPr lang="en-US" sz="2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9750831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xEl>
                                              <p:pRg st="2" end="2"/>
                                            </p:txEl>
                                          </p:spTgt>
                                        </p:tgtEl>
                                        <p:attrNameLst>
                                          <p:attrName>style.visibility</p:attrName>
                                        </p:attrNameLst>
                                      </p:cBhvr>
                                      <p:to>
                                        <p:strVal val="visible"/>
                                      </p:to>
                                    </p:set>
                                    <p:animEffect transition="in" filter="fade">
                                      <p:cBhvr>
                                        <p:cTn id="16"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3153251" y="1731059"/>
            <a:ext cx="2499603" cy="3320161"/>
          </a:xfrm>
          <a:prstGeom prst="rect">
            <a:avLst/>
          </a:prstGeom>
        </p:spPr>
      </p:pic>
      <p:sp>
        <p:nvSpPr>
          <p:cNvPr id="11" name="Content Placeholder 2"/>
          <p:cNvSpPr>
            <a:spLocks noGrp="1"/>
          </p:cNvSpPr>
          <p:nvPr>
            <p:ph idx="4294967295"/>
          </p:nvPr>
        </p:nvSpPr>
        <p:spPr>
          <a:xfrm>
            <a:off x="729499" y="283360"/>
            <a:ext cx="6887706" cy="1158948"/>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Work in your group to create a poster showing your ideas of </a:t>
            </a:r>
            <a:r>
              <a:rPr lang="en-US" sz="2800" b="1" dirty="0">
                <a:latin typeface="Arial" panose="020B0604020202020204" pitchFamily="34" charset="0"/>
                <a:cs typeface="Arial" panose="020B0604020202020204" pitchFamily="34" charset="0"/>
              </a:rPr>
              <a:t>how an organism meets the challenges  of survival and reproduction</a:t>
            </a:r>
            <a:r>
              <a:rPr lang="en-US" sz="2800" dirty="0">
                <a:latin typeface="Arial" panose="020B0604020202020204" pitchFamily="34" charset="0"/>
                <a:cs typeface="Arial" panose="020B0604020202020204" pitchFamily="34" charset="0"/>
              </a:rPr>
              <a:t>.</a:t>
            </a:r>
            <a:endParaRPr lang="en-US" sz="3600" dirty="0">
              <a:solidFill>
                <a:srgbClr val="7030A0"/>
              </a:solidFill>
              <a:latin typeface="Arial" panose="020B0604020202020204" pitchFamily="34" charset="0"/>
              <a:cs typeface="Arial" panose="020B0604020202020204" pitchFamily="34" charset="0"/>
            </a:endParaRPr>
          </a:p>
        </p:txBody>
      </p:sp>
      <p:grpSp>
        <p:nvGrpSpPr>
          <p:cNvPr id="2" name="Group 1"/>
          <p:cNvGrpSpPr/>
          <p:nvPr/>
        </p:nvGrpSpPr>
        <p:grpSpPr>
          <a:xfrm>
            <a:off x="1035354" y="2784586"/>
            <a:ext cx="7193970" cy="382144"/>
            <a:chOff x="901961" y="4001558"/>
            <a:chExt cx="7193970" cy="382144"/>
          </a:xfrm>
        </p:grpSpPr>
        <p:sp>
          <p:nvSpPr>
            <p:cNvPr id="5" name="TextBox 4"/>
            <p:cNvSpPr txBox="1"/>
            <p:nvPr/>
          </p:nvSpPr>
          <p:spPr>
            <a:xfrm>
              <a:off x="3839124" y="4014370"/>
              <a:ext cx="1143000" cy="369332"/>
            </a:xfrm>
            <a:prstGeom prst="rect">
              <a:avLst/>
            </a:prstGeom>
            <a:noFill/>
          </p:spPr>
          <p:txBody>
            <a:bodyPr wrap="square" rtlCol="0">
              <a:spAutoFit/>
            </a:bodyPr>
            <a:lstStyle/>
            <a:p>
              <a:r>
                <a:rPr lang="en-US" b="1" u="sng" dirty="0"/>
                <a:t>USES</a:t>
              </a:r>
            </a:p>
          </p:txBody>
        </p:sp>
        <p:sp>
          <p:nvSpPr>
            <p:cNvPr id="6" name="TextBox 5"/>
            <p:cNvSpPr txBox="1"/>
            <p:nvPr/>
          </p:nvSpPr>
          <p:spPr>
            <a:xfrm>
              <a:off x="901961" y="4001558"/>
              <a:ext cx="1030356" cy="382144"/>
            </a:xfrm>
            <a:prstGeom prst="rect">
              <a:avLst/>
            </a:prstGeom>
            <a:noFill/>
          </p:spPr>
          <p:txBody>
            <a:bodyPr wrap="square" rtlCol="0">
              <a:spAutoFit/>
            </a:bodyPr>
            <a:lstStyle/>
            <a:p>
              <a:r>
                <a:rPr lang="en-US" b="1" u="sng" dirty="0"/>
                <a:t>INPUTS</a:t>
              </a:r>
            </a:p>
          </p:txBody>
        </p:sp>
        <p:cxnSp>
          <p:nvCxnSpPr>
            <p:cNvPr id="8" name="Straight Arrow Connector 7"/>
            <p:cNvCxnSpPr/>
            <p:nvPr/>
          </p:nvCxnSpPr>
          <p:spPr>
            <a:xfrm>
              <a:off x="2044961" y="4186224"/>
              <a:ext cx="151707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841410" y="4186224"/>
              <a:ext cx="151707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578858" y="4014370"/>
              <a:ext cx="1517073" cy="369332"/>
            </a:xfrm>
            <a:prstGeom prst="rect">
              <a:avLst/>
            </a:prstGeom>
            <a:noFill/>
          </p:spPr>
          <p:txBody>
            <a:bodyPr wrap="square" rtlCol="0">
              <a:spAutoFit/>
            </a:bodyPr>
            <a:lstStyle/>
            <a:p>
              <a:r>
                <a:rPr lang="en-US" b="1" u="sng" dirty="0"/>
                <a:t>OUTPUTS</a:t>
              </a:r>
              <a:r>
                <a:rPr lang="en-US" b="1" dirty="0"/>
                <a:t> </a:t>
              </a:r>
            </a:p>
          </p:txBody>
        </p:sp>
      </p:grpSp>
      <p:sp>
        <p:nvSpPr>
          <p:cNvPr id="17" name="Content Placeholder 2"/>
          <p:cNvSpPr txBox="1">
            <a:spLocks/>
          </p:cNvSpPr>
          <p:nvPr/>
        </p:nvSpPr>
        <p:spPr>
          <a:xfrm>
            <a:off x="457200" y="5128373"/>
            <a:ext cx="8467725" cy="96762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i="1" dirty="0">
                <a:latin typeface="Arial" panose="020B0604020202020204" pitchFamily="34" charset="0"/>
                <a:cs typeface="Arial" panose="020B0604020202020204" pitchFamily="34" charset="0"/>
              </a:rPr>
              <a:t>Also think about what we can use as a whole-class diagram to track our ideas. What should it look like?</a:t>
            </a:r>
          </a:p>
          <a:p>
            <a:pPr marL="0" indent="0">
              <a:buFont typeface="Arial"/>
              <a:buNone/>
            </a:pPr>
            <a:endParaRPr lang="en-US" sz="3600" dirty="0">
              <a:solidFill>
                <a:srgbClr val="7030A0"/>
              </a:solidFill>
              <a:latin typeface="Arial" panose="020B0604020202020204" pitchFamily="34" charset="0"/>
              <a:cs typeface="Arial" panose="020B0604020202020204" pitchFamily="34" charset="0"/>
            </a:endParaRPr>
          </a:p>
          <a:p>
            <a:pPr algn="ctr">
              <a:buFont typeface="Arial"/>
              <a:buNone/>
            </a:pPr>
            <a:endParaRPr lang="en-US" sz="3600" dirty="0">
              <a:solidFill>
                <a:srgbClr val="7030A0"/>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36614EB3-4283-4196-82FA-2BF4D78FEA57}"/>
              </a:ext>
            </a:extLst>
          </p:cNvPr>
          <p:cNvPicPr>
            <a:picLocks noChangeAspect="1"/>
          </p:cNvPicPr>
          <p:nvPr/>
        </p:nvPicPr>
        <p:blipFill rotWithShape="1">
          <a:blip r:embed="rId4"/>
          <a:srcRect r="46571" b="9868"/>
          <a:stretch/>
        </p:blipFill>
        <p:spPr>
          <a:xfrm>
            <a:off x="7558416" y="467356"/>
            <a:ext cx="916008" cy="1158949"/>
          </a:xfrm>
          <a:prstGeom prst="rect">
            <a:avLst/>
          </a:prstGeom>
        </p:spPr>
      </p:pic>
    </p:spTree>
    <p:extLst>
      <p:ext uri="{BB962C8B-B14F-4D97-AF65-F5344CB8AC3E}">
        <p14:creationId xmlns:p14="http://schemas.microsoft.com/office/powerpoint/2010/main" val="2741060733"/>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1078067" y="247041"/>
            <a:ext cx="6698527" cy="692526"/>
          </a:xfrm>
        </p:spPr>
        <p:txBody>
          <a:bodyPr>
            <a:normAutofit fontScale="90000"/>
          </a:bodyPr>
          <a:lstStyle/>
          <a:p>
            <a:pPr algn="ctr"/>
            <a:r>
              <a:rPr lang="en-US" sz="4000" dirty="0">
                <a:latin typeface="Arial" panose="020B0604020202020204" pitchFamily="34" charset="0"/>
                <a:cs typeface="Arial" panose="020B0604020202020204" pitchFamily="34" charset="0"/>
              </a:rPr>
              <a:t>Quick Jigsaw</a:t>
            </a:r>
          </a:p>
        </p:txBody>
      </p:sp>
      <p:sp>
        <p:nvSpPr>
          <p:cNvPr id="14" name="TextBox 13">
            <a:extLst>
              <a:ext uri="{FF2B5EF4-FFF2-40B4-BE49-F238E27FC236}">
                <a16:creationId xmlns:a16="http://schemas.microsoft.com/office/drawing/2014/main" id="{78AFD26D-DB6B-47F3-9986-9E24DF99C51D}"/>
              </a:ext>
            </a:extLst>
          </p:cNvPr>
          <p:cNvSpPr txBox="1"/>
          <p:nvPr/>
        </p:nvSpPr>
        <p:spPr>
          <a:xfrm>
            <a:off x="475279" y="1239039"/>
            <a:ext cx="7828601" cy="4924425"/>
          </a:xfrm>
          <a:prstGeom prst="rect">
            <a:avLst/>
          </a:prstGeom>
          <a:noFill/>
        </p:spPr>
        <p:txBody>
          <a:bodyPr wrap="square">
            <a:spAutoFit/>
          </a:bodyPr>
          <a:lstStyle/>
          <a:p>
            <a:pPr marL="0" indent="0">
              <a:spcBef>
                <a:spcPts val="0"/>
              </a:spcBef>
              <a:spcAft>
                <a:spcPts val="1200"/>
              </a:spcAft>
              <a:buNone/>
            </a:pPr>
            <a:r>
              <a:rPr lang="en-US" sz="2800" dirty="0">
                <a:latin typeface="Arial" panose="020B0604020202020204" pitchFamily="34" charset="0"/>
                <a:cs typeface="Arial" panose="020B0604020202020204" pitchFamily="34" charset="0"/>
                <a:sym typeface="Wingdings" panose="05000000000000000000" pitchFamily="2" charset="2"/>
              </a:rPr>
              <a:t> </a:t>
            </a:r>
            <a:r>
              <a:rPr lang="en-US" sz="2800" dirty="0">
                <a:latin typeface="Arial" panose="020B0604020202020204" pitchFamily="34" charset="0"/>
                <a:cs typeface="Arial" panose="020B0604020202020204" pitchFamily="34" charset="0"/>
              </a:rPr>
              <a:t>Place your poster on the wall.</a:t>
            </a:r>
          </a:p>
          <a:p>
            <a:pPr marL="0" indent="0">
              <a:spcBef>
                <a:spcPts val="0"/>
              </a:spcBef>
              <a:spcAft>
                <a:spcPts val="1200"/>
              </a:spcAft>
              <a:buNone/>
            </a:pPr>
            <a:r>
              <a:rPr lang="en-US" sz="2800" dirty="0">
                <a:latin typeface="Arial" panose="020B0604020202020204" pitchFamily="34" charset="0"/>
                <a:cs typeface="Arial" panose="020B0604020202020204" pitchFamily="34" charset="0"/>
              </a:rPr>
              <a:t>Take 3 minutes to wander to two other posters.</a:t>
            </a:r>
          </a:p>
          <a:p>
            <a:pPr marL="0" indent="0">
              <a:spcBef>
                <a:spcPts val="0"/>
              </a:spcBef>
              <a:spcAft>
                <a:spcPts val="1200"/>
              </a:spcAft>
              <a:buNone/>
            </a:pPr>
            <a:endParaRPr lang="en-US" sz="2800" dirty="0">
              <a:latin typeface="Arial" panose="020B0604020202020204" pitchFamily="34" charset="0"/>
              <a:cs typeface="Arial" panose="020B0604020202020204" pitchFamily="34" charset="0"/>
            </a:endParaRPr>
          </a:p>
          <a:p>
            <a:pPr marL="514350" indent="-514350">
              <a:spcBef>
                <a:spcPts val="0"/>
              </a:spcBef>
              <a:spcAft>
                <a:spcPts val="1200"/>
              </a:spcAft>
              <a:buFont typeface="+mj-lt"/>
              <a:buAutoNum type="arabicPeriod"/>
            </a:pPr>
            <a:r>
              <a:rPr lang="en-US" sz="2800" i="1" dirty="0">
                <a:latin typeface="Arial" panose="020B0604020202020204" pitchFamily="34" charset="0"/>
                <a:cs typeface="Arial" panose="020B0604020202020204" pitchFamily="34" charset="0"/>
              </a:rPr>
              <a:t>What organism did they use?</a:t>
            </a:r>
          </a:p>
          <a:p>
            <a:pPr marL="514350" indent="-514350">
              <a:spcBef>
                <a:spcPts val="0"/>
              </a:spcBef>
              <a:spcAft>
                <a:spcPts val="1200"/>
              </a:spcAft>
              <a:buFont typeface="+mj-lt"/>
              <a:buAutoNum type="arabicPeriod"/>
            </a:pPr>
            <a:r>
              <a:rPr lang="en-US" sz="2800" i="1" dirty="0">
                <a:latin typeface="Arial" panose="020B0604020202020204" pitchFamily="34" charset="0"/>
                <a:cs typeface="Arial" panose="020B0604020202020204" pitchFamily="34" charset="0"/>
              </a:rPr>
              <a:t>How did they represent the “inputs”, “outputs” and “uses” on their poster?</a:t>
            </a:r>
          </a:p>
          <a:p>
            <a:pPr marL="514350" indent="-514350">
              <a:spcBef>
                <a:spcPts val="0"/>
              </a:spcBef>
              <a:spcAft>
                <a:spcPts val="2400"/>
              </a:spcAft>
              <a:buFont typeface="+mj-lt"/>
              <a:buAutoNum type="arabicPeriod"/>
            </a:pPr>
            <a:r>
              <a:rPr lang="en-US" sz="2800" i="1" dirty="0">
                <a:latin typeface="Arial" panose="020B0604020202020204" pitchFamily="34" charset="0"/>
                <a:cs typeface="Arial" panose="020B0604020202020204" pitchFamily="34" charset="0"/>
              </a:rPr>
              <a:t>What did they include?</a:t>
            </a:r>
            <a:endParaRPr lang="en-US" sz="2800" dirty="0">
              <a:latin typeface="Arial" panose="020B0604020202020204" pitchFamily="34" charset="0"/>
              <a:cs typeface="Arial" panose="020B0604020202020204" pitchFamily="34" charset="0"/>
            </a:endParaRPr>
          </a:p>
          <a:p>
            <a:pPr>
              <a:spcBef>
                <a:spcPts val="0"/>
              </a:spcBef>
              <a:spcAft>
                <a:spcPts val="1200"/>
              </a:spcAft>
            </a:pPr>
            <a:r>
              <a:rPr lang="en-US" sz="2400" dirty="0">
                <a:latin typeface="Arial" panose="020B0604020202020204" pitchFamily="34" charset="0"/>
                <a:cs typeface="Arial" panose="020B0604020202020204" pitchFamily="34" charset="0"/>
              </a:rPr>
              <a:t>We’re going to need to come up with a class poster, so take note of some of the things you see that you like.</a:t>
            </a:r>
          </a:p>
        </p:txBody>
      </p:sp>
    </p:spTree>
    <p:extLst>
      <p:ext uri="{BB962C8B-B14F-4D97-AF65-F5344CB8AC3E}">
        <p14:creationId xmlns:p14="http://schemas.microsoft.com/office/powerpoint/2010/main" val="777041116"/>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1078067" y="247041"/>
            <a:ext cx="6623027" cy="405031"/>
          </a:xfrm>
        </p:spPr>
        <p:txBody>
          <a:bodyPr>
            <a:normAutofit fontScale="90000"/>
          </a:bodyPr>
          <a:lstStyle/>
          <a:p>
            <a:pPr algn="ctr"/>
            <a:r>
              <a:rPr lang="en-US" sz="4000" dirty="0">
                <a:latin typeface="Arial" panose="020B0604020202020204" pitchFamily="34" charset="0"/>
                <a:cs typeface="Arial" panose="020B0604020202020204" pitchFamily="34" charset="0"/>
              </a:rPr>
              <a:t>Our Class Poster</a:t>
            </a:r>
          </a:p>
        </p:txBody>
      </p:sp>
      <p:sp>
        <p:nvSpPr>
          <p:cNvPr id="14" name="TextBox 13">
            <a:extLst>
              <a:ext uri="{FF2B5EF4-FFF2-40B4-BE49-F238E27FC236}">
                <a16:creationId xmlns:a16="http://schemas.microsoft.com/office/drawing/2014/main" id="{78AFD26D-DB6B-47F3-9986-9E24DF99C51D}"/>
              </a:ext>
            </a:extLst>
          </p:cNvPr>
          <p:cNvSpPr txBox="1"/>
          <p:nvPr/>
        </p:nvSpPr>
        <p:spPr>
          <a:xfrm>
            <a:off x="475279" y="797930"/>
            <a:ext cx="7828601" cy="5878532"/>
          </a:xfrm>
          <a:prstGeom prst="rect">
            <a:avLst/>
          </a:prstGeom>
          <a:noFill/>
        </p:spPr>
        <p:txBody>
          <a:bodyPr wrap="square">
            <a:spAutoFit/>
          </a:bodyPr>
          <a:lstStyle/>
          <a:p>
            <a:pPr marL="0" indent="0">
              <a:spcBef>
                <a:spcPts val="0"/>
              </a:spcBef>
              <a:spcAft>
                <a:spcPts val="1200"/>
              </a:spcAft>
              <a:buNone/>
            </a:pPr>
            <a:r>
              <a:rPr lang="en-US" sz="2800" dirty="0">
                <a:latin typeface="Arial" panose="020B0604020202020204" pitchFamily="34" charset="0"/>
                <a:cs typeface="Arial" panose="020B0604020202020204" pitchFamily="34" charset="0"/>
              </a:rPr>
              <a:t>We’re going to take a few minutes to come up with our whole class version of this diagram.</a:t>
            </a:r>
          </a:p>
          <a:p>
            <a:pPr marL="514350" indent="-514350">
              <a:spcBef>
                <a:spcPts val="0"/>
              </a:spcBef>
              <a:spcAft>
                <a:spcPts val="1200"/>
              </a:spcAft>
              <a:buFont typeface="+mj-lt"/>
              <a:buAutoNum type="arabicPeriod"/>
            </a:pPr>
            <a:r>
              <a:rPr lang="en-US" sz="2800" dirty="0">
                <a:latin typeface="Arial" panose="020B0604020202020204" pitchFamily="34" charset="0"/>
                <a:cs typeface="Arial" panose="020B0604020202020204" pitchFamily="34" charset="0"/>
              </a:rPr>
              <a:t>We’ll only choose one organism as our mascot for now.</a:t>
            </a:r>
          </a:p>
          <a:p>
            <a:pPr marL="514350" indent="-514350">
              <a:spcBef>
                <a:spcPts val="0"/>
              </a:spcBef>
              <a:spcAft>
                <a:spcPts val="1200"/>
              </a:spcAft>
              <a:buFont typeface="+mj-lt"/>
              <a:buAutoNum type="arabicPeriod"/>
            </a:pPr>
            <a:r>
              <a:rPr lang="en-US" sz="2800" dirty="0">
                <a:latin typeface="Arial" panose="020B0604020202020204" pitchFamily="34" charset="0"/>
                <a:cs typeface="Arial" panose="020B0604020202020204" pitchFamily="34" charset="0"/>
              </a:rPr>
              <a:t>We’re going to focus on inputs, outputs and uses.</a:t>
            </a:r>
          </a:p>
          <a:p>
            <a:pPr marL="514350" indent="-514350">
              <a:spcBef>
                <a:spcPts val="0"/>
              </a:spcBef>
              <a:spcAft>
                <a:spcPts val="1200"/>
              </a:spcAft>
              <a:buFont typeface="+mj-lt"/>
              <a:buAutoNum type="arabicPeriod"/>
            </a:pPr>
            <a:r>
              <a:rPr lang="en-US" sz="2800" dirty="0">
                <a:latin typeface="Arial" panose="020B0604020202020204" pitchFamily="34" charset="0"/>
                <a:cs typeface="Arial" panose="020B0604020202020204" pitchFamily="34" charset="0"/>
              </a:rPr>
              <a:t>We’re going to title our poster with the question: “</a:t>
            </a:r>
            <a:r>
              <a:rPr lang="en-US" sz="2800" b="1" dirty="0">
                <a:latin typeface="Arial" panose="020B0604020202020204" pitchFamily="34" charset="0"/>
                <a:cs typeface="Arial" panose="020B0604020202020204" pitchFamily="34" charset="0"/>
              </a:rPr>
              <a:t>What do organisms need to survive and reproduce and how do they get it?” </a:t>
            </a:r>
          </a:p>
          <a:p>
            <a:pPr marL="514350" indent="-514350">
              <a:spcBef>
                <a:spcPts val="0"/>
              </a:spcBef>
              <a:spcAft>
                <a:spcPts val="1200"/>
              </a:spcAft>
              <a:buFont typeface="+mj-lt"/>
              <a:buAutoNum type="arabicPeriod"/>
            </a:pPr>
            <a:r>
              <a:rPr lang="en-US" sz="2800" b="1" dirty="0">
                <a:latin typeface="Arial" panose="020B0604020202020204" pitchFamily="34" charset="0"/>
                <a:cs typeface="Arial" panose="020B0604020202020204" pitchFamily="34" charset="0"/>
              </a:rPr>
              <a:t>Record this title in Doodle C </a:t>
            </a:r>
            <a:r>
              <a:rPr lang="en-US" sz="2800" dirty="0">
                <a:latin typeface="Arial" panose="020B0604020202020204" pitchFamily="34" charset="0"/>
                <a:cs typeface="Arial" panose="020B0604020202020204" pitchFamily="34" charset="0"/>
              </a:rPr>
              <a:t>along with any notes you’d like to take.</a:t>
            </a:r>
          </a:p>
        </p:txBody>
      </p:sp>
      <p:pic>
        <p:nvPicPr>
          <p:cNvPr id="4" name="Picture 3">
            <a:extLst>
              <a:ext uri="{FF2B5EF4-FFF2-40B4-BE49-F238E27FC236}">
                <a16:creationId xmlns:a16="http://schemas.microsoft.com/office/drawing/2014/main" id="{C7F712E8-5FB5-49E0-B548-243B2CF9FB15}"/>
              </a:ext>
            </a:extLst>
          </p:cNvPr>
          <p:cNvPicPr>
            <a:picLocks noChangeAspect="1"/>
          </p:cNvPicPr>
          <p:nvPr/>
        </p:nvPicPr>
        <p:blipFill rotWithShape="1">
          <a:blip r:embed="rId3"/>
          <a:srcRect t="11876" r="21921"/>
          <a:stretch/>
        </p:blipFill>
        <p:spPr>
          <a:xfrm>
            <a:off x="7777568" y="5343209"/>
            <a:ext cx="1052623" cy="891043"/>
          </a:xfrm>
          <a:prstGeom prst="rect">
            <a:avLst/>
          </a:prstGeom>
        </p:spPr>
      </p:pic>
    </p:spTree>
    <p:extLst>
      <p:ext uri="{BB962C8B-B14F-4D97-AF65-F5344CB8AC3E}">
        <p14:creationId xmlns:p14="http://schemas.microsoft.com/office/powerpoint/2010/main" val="277579732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01 Summary</a:t>
            </a:r>
            <a:endParaRPr sz="2800" dirty="0"/>
          </a:p>
        </p:txBody>
      </p:sp>
      <p:sp>
        <p:nvSpPr>
          <p:cNvPr id="2" name="Text Placeholder 1">
            <a:extLst>
              <a:ext uri="{FF2B5EF4-FFF2-40B4-BE49-F238E27FC236}">
                <a16:creationId xmlns:a16="http://schemas.microsoft.com/office/drawing/2014/main" id="{CC58A82C-3F8F-4712-AB72-B4927F41DDC9}"/>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dirty="0"/>
          </a:p>
          <a:p>
            <a:pPr marL="0" indent="0">
              <a:buNone/>
            </a:pPr>
            <a:r>
              <a:rPr lang="en-US" sz="1400" dirty="0"/>
              <a:t>We have </a:t>
            </a:r>
            <a:r>
              <a:rPr lang="en-US" dirty="0"/>
              <a:t>reoriented to biology and have brainstormed a number of challenges all life faces in order to survive and reproduce. We’ve come to represent our thinking as a class on an “inputs-outputs-uses” poster that reflects our current understanding of the needs of organisms.</a:t>
            </a:r>
          </a:p>
        </p:txBody>
      </p:sp>
      <p:sp>
        <p:nvSpPr>
          <p:cNvPr id="3" name="Text Placeholder 2">
            <a:extLst>
              <a:ext uri="{FF2B5EF4-FFF2-40B4-BE49-F238E27FC236}">
                <a16:creationId xmlns:a16="http://schemas.microsoft.com/office/drawing/2014/main" id="{E9BDAE87-7CEA-4BB7-9421-AA3F0D2E5A30}"/>
              </a:ext>
            </a:extLst>
          </p:cNvPr>
          <p:cNvSpPr>
            <a:spLocks noGrp="1"/>
          </p:cNvSpPr>
          <p:nvPr>
            <p:ph type="body" sz="quarter" idx="11"/>
          </p:nvPr>
        </p:nvSpPr>
        <p:spPr/>
        <p:txBody>
          <a:bodyPr/>
          <a:lstStyle/>
          <a:p>
            <a:pPr marL="0" indent="0">
              <a:buNone/>
            </a:pPr>
            <a:r>
              <a:rPr lang="en-US" sz="1400" u="sng" dirty="0">
                <a:cs typeface="Arial" panose="020B0604020202020204" pitchFamily="34" charset="0"/>
              </a:rPr>
              <a:t>LS01 Teacher Reflection Notes:</a:t>
            </a:r>
          </a:p>
          <a:p>
            <a:pPr marL="0" indent="0">
              <a:buNone/>
            </a:pPr>
            <a:endParaRPr lang="en-US" sz="1400" dirty="0">
              <a:cs typeface="Arial" panose="020B0604020202020204" pitchFamily="34" charset="0"/>
            </a:endParaRPr>
          </a:p>
          <a:p>
            <a:pPr marL="0" indent="0">
              <a:buNone/>
            </a:pPr>
            <a:r>
              <a:rPr lang="en-US" sz="1400" i="1" dirty="0">
                <a:cs typeface="Arial" panose="020B0604020202020204" pitchFamily="34" charset="0"/>
              </a:rPr>
              <a:t>Things that went well…</a:t>
            </a:r>
          </a:p>
          <a:p>
            <a:pPr marL="0" indent="0">
              <a:buNone/>
            </a:pPr>
            <a:endParaRPr lang="en-US" sz="1400" i="1" dirty="0">
              <a:cs typeface="Arial" panose="020B0604020202020204" pitchFamily="34" charset="0"/>
            </a:endParaRPr>
          </a:p>
          <a:p>
            <a:pPr marL="0" indent="0">
              <a:buNone/>
            </a:pPr>
            <a:r>
              <a:rPr lang="en-US" sz="1400" i="1" dirty="0">
                <a:cs typeface="Arial" panose="020B0604020202020204" pitchFamily="34" charset="0"/>
              </a:rPr>
              <a:t>Things I would change…</a:t>
            </a:r>
          </a:p>
          <a:p>
            <a:pPr marL="0" indent="0">
              <a:buNone/>
            </a:pPr>
            <a:endParaRPr lang="en-US" sz="1400" i="1" dirty="0">
              <a:cs typeface="Arial" panose="020B0604020202020204" pitchFamily="34" charset="0"/>
            </a:endParaRPr>
          </a:p>
          <a:p>
            <a:pPr marL="0" indent="0">
              <a:buNone/>
            </a:pPr>
            <a:endParaRPr lang="en-US" sz="1400" dirty="0">
              <a:solidFill>
                <a:srgbClr val="583F34"/>
              </a:solidFill>
              <a:cs typeface="Arial" panose="020B0604020202020204" pitchFamily="34" charset="0"/>
            </a:endParaRPr>
          </a:p>
          <a:p>
            <a:endParaRPr lang="en-US" dirty="0"/>
          </a:p>
        </p:txBody>
      </p:sp>
      <p:sp>
        <p:nvSpPr>
          <p:cNvPr id="14"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i="1" dirty="0">
              <a:solidFill>
                <a:srgbClr val="583F34"/>
              </a:solidFill>
              <a:cs typeface="Arial" panose="020B0604020202020204" pitchFamily="34" charset="0"/>
            </a:endParaRPr>
          </a:p>
        </p:txBody>
      </p:sp>
    </p:spTree>
    <p:extLst>
      <p:ext uri="{BB962C8B-B14F-4D97-AF65-F5344CB8AC3E}">
        <p14:creationId xmlns:p14="http://schemas.microsoft.com/office/powerpoint/2010/main" val="127328903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02 Overview</a:t>
            </a:r>
            <a:endParaRPr sz="2800" dirty="0"/>
          </a:p>
        </p:txBody>
      </p:sp>
      <p:sp>
        <p:nvSpPr>
          <p:cNvPr id="3" name="Text Placeholder 2">
            <a:extLst>
              <a:ext uri="{FF2B5EF4-FFF2-40B4-BE49-F238E27FC236}">
                <a16:creationId xmlns:a16="http://schemas.microsoft.com/office/drawing/2014/main" id="{3040D8F2-3F6A-4B4B-ABC0-8A89DD067B77}"/>
              </a:ext>
            </a:extLst>
          </p:cNvPr>
          <p:cNvSpPr>
            <a:spLocks noGrp="1"/>
          </p:cNvSpPr>
          <p:nvPr>
            <p:ph type="body" sz="quarter" idx="10"/>
          </p:nvPr>
        </p:nvSpPr>
        <p:spPr/>
        <p:txBody>
          <a:bodyPr/>
          <a:lstStyle/>
          <a:p>
            <a:pPr>
              <a:lnSpc>
                <a:spcPts val="1800"/>
              </a:lnSpc>
              <a:spcAft>
                <a:spcPts val="600"/>
              </a:spcAft>
            </a:pPr>
            <a:r>
              <a:rPr lang="en-US" sz="1400" b="1" dirty="0">
                <a:cs typeface="Arial" panose="020B0604020202020204" pitchFamily="34" charset="0"/>
                <a:sym typeface="Wingdings" panose="05000000000000000000" pitchFamily="2" charset="2"/>
              </a:rPr>
              <a:t>Q</a:t>
            </a:r>
            <a:r>
              <a:rPr lang="en-US" sz="1400" b="1" dirty="0">
                <a:cs typeface="Arial" panose="020B0604020202020204" pitchFamily="34" charset="0"/>
              </a:rPr>
              <a:t> </a:t>
            </a:r>
          </a:p>
          <a:p>
            <a:pPr>
              <a:lnSpc>
                <a:spcPts val="1800"/>
              </a:lnSpc>
            </a:pPr>
            <a:r>
              <a:rPr lang="en-US" sz="1400" b="1" dirty="0">
                <a:cs typeface="Arial" panose="020B0604020202020204" pitchFamily="34" charset="0"/>
              </a:rPr>
              <a:t>We shift our broader conversation about an organism’s inputs and outputs to consider just one in particular--food. </a:t>
            </a:r>
            <a:r>
              <a:rPr lang="en-US" b="1" dirty="0">
                <a:cs typeface="Arial" panose="020B0604020202020204" pitchFamily="34" charset="0"/>
              </a:rPr>
              <a:t>And then we probe: WHY do we die if we don’t eat? (Really, why?) We finish by offering some initial ideas.</a:t>
            </a:r>
            <a:endParaRPr lang="en-US" b="1" dirty="0"/>
          </a:p>
        </p:txBody>
      </p:sp>
      <p:sp>
        <p:nvSpPr>
          <p:cNvPr id="5" name="Text Placeholder 4">
            <a:extLst>
              <a:ext uri="{FF2B5EF4-FFF2-40B4-BE49-F238E27FC236}">
                <a16:creationId xmlns:a16="http://schemas.microsoft.com/office/drawing/2014/main" id="{4F9B4F13-8CFE-4755-8AC5-A031CECC17F6}"/>
              </a:ext>
            </a:extLst>
          </p:cNvPr>
          <p:cNvSpPr>
            <a:spLocks noGrp="1"/>
          </p:cNvSpPr>
          <p:nvPr>
            <p:ph type="body" sz="quarter" idx="12"/>
          </p:nvPr>
        </p:nvSpPr>
        <p:spPr/>
        <p:txBody>
          <a:bodyPr/>
          <a:lstStyle/>
          <a:p>
            <a:pPr>
              <a:spcAft>
                <a:spcPts val="400"/>
              </a:spcAft>
            </a:pPr>
            <a:r>
              <a:rPr lang="en-US" sz="1400" u="sng" dirty="0">
                <a:cs typeface="Arial" panose="020B0604020202020204" pitchFamily="34" charset="0"/>
              </a:rPr>
              <a:t>Resources you will need:</a:t>
            </a:r>
          </a:p>
          <a:p>
            <a:r>
              <a:rPr lang="en-US" sz="1400" dirty="0" err="1">
                <a:cs typeface="Arial" panose="020B0604020202020204" pitchFamily="34" charset="0"/>
              </a:rPr>
              <a:t>CRx</a:t>
            </a:r>
            <a:r>
              <a:rPr lang="en-US" sz="1400" dirty="0">
                <a:cs typeface="Arial" panose="020B0604020202020204" pitchFamily="34" charset="0"/>
              </a:rPr>
              <a:t> Doodle Sheet_vLEJan2022</a:t>
            </a:r>
          </a:p>
          <a:p>
            <a:r>
              <a:rPr lang="en-US" dirty="0"/>
              <a:t>Your class IOU diagram</a:t>
            </a:r>
          </a:p>
          <a:p>
            <a:endParaRPr lang="en-US" sz="1400" dirty="0">
              <a:cs typeface="Arial" panose="020B0604020202020204" pitchFamily="34" charset="0"/>
            </a:endParaRPr>
          </a:p>
          <a:p>
            <a:endParaRPr lang="en-US" sz="1400" dirty="0">
              <a:cs typeface="Arial" panose="020B0604020202020204" pitchFamily="34" charset="0"/>
            </a:endParaRPr>
          </a:p>
          <a:p>
            <a:pPr>
              <a:spcAft>
                <a:spcPts val="400"/>
              </a:spcAft>
            </a:pPr>
            <a:r>
              <a:rPr lang="en-US" sz="1400" u="sng" dirty="0">
                <a:cs typeface="Arial" panose="020B0604020202020204" pitchFamily="34" charset="0"/>
              </a:rPr>
              <a:t>MBER Essentials:</a:t>
            </a:r>
          </a:p>
          <a:p>
            <a:r>
              <a:rPr lang="en-US" sz="1400" dirty="0">
                <a:cs typeface="Arial" panose="020B0604020202020204" pitchFamily="34" charset="0"/>
              </a:rPr>
              <a:t>Whiteboards</a:t>
            </a:r>
          </a:p>
          <a:p>
            <a:r>
              <a:rPr lang="en-US" sz="1400" dirty="0">
                <a:cs typeface="Arial" panose="020B0604020202020204" pitchFamily="34" charset="0"/>
              </a:rPr>
              <a:t>Norms of Conversation</a:t>
            </a:r>
            <a:endParaRPr lang="en-US" dirty="0"/>
          </a:p>
        </p:txBody>
      </p:sp>
      <p:sp>
        <p:nvSpPr>
          <p:cNvPr id="4" name="Text Placeholder 3">
            <a:extLst>
              <a:ext uri="{FF2B5EF4-FFF2-40B4-BE49-F238E27FC236}">
                <a16:creationId xmlns:a16="http://schemas.microsoft.com/office/drawing/2014/main" id="{02DB509B-E7DA-4B7A-9BC8-798924773928}"/>
              </a:ext>
            </a:extLst>
          </p:cNvPr>
          <p:cNvSpPr>
            <a:spLocks noGrp="1"/>
          </p:cNvSpPr>
          <p:nvPr>
            <p:ph type="body" sz="quarter" idx="11"/>
          </p:nvPr>
        </p:nvSpPr>
        <p:spPr/>
        <p:txBody>
          <a:bodyPr/>
          <a:lstStyle/>
          <a:p>
            <a:r>
              <a:rPr lang="en-US" dirty="0"/>
              <a:t> 10 Minutes</a:t>
            </a:r>
          </a:p>
        </p:txBody>
      </p:sp>
      <p:sp>
        <p:nvSpPr>
          <p:cNvPr id="14" name="Content Placeholder 2"/>
          <p:cNvSpPr txBox="1">
            <a:spLocks/>
          </p:cNvSpPr>
          <p:nvPr/>
        </p:nvSpPr>
        <p:spPr>
          <a:xfrm>
            <a:off x="3022333" y="1436441"/>
            <a:ext cx="5810118" cy="178391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b="1" dirty="0">
              <a:solidFill>
                <a:srgbClr val="583F34"/>
              </a:solidFill>
              <a:cs typeface="Arial" panose="020B0604020202020204" pitchFamily="34" charset="0"/>
            </a:endParaRPr>
          </a:p>
        </p:txBody>
      </p:sp>
    </p:spTree>
    <p:extLst>
      <p:ext uri="{BB962C8B-B14F-4D97-AF65-F5344CB8AC3E}">
        <p14:creationId xmlns:p14="http://schemas.microsoft.com/office/powerpoint/2010/main" val="874459194"/>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8AD05-CA62-4761-B822-F3EC1B192071}"/>
              </a:ext>
            </a:extLst>
          </p:cNvPr>
          <p:cNvSpPr>
            <a:spLocks noGrp="1"/>
          </p:cNvSpPr>
          <p:nvPr>
            <p:ph type="title"/>
          </p:nvPr>
        </p:nvSpPr>
        <p:spPr/>
        <p:txBody>
          <a:bodyPr/>
          <a:lstStyle/>
          <a:p>
            <a:r>
              <a:rPr lang="en-US" dirty="0"/>
              <a:t>Learning Segment 02 Overview Continued</a:t>
            </a:r>
          </a:p>
        </p:txBody>
      </p:sp>
      <p:sp>
        <p:nvSpPr>
          <p:cNvPr id="3" name="Text Placeholder 2">
            <a:extLst>
              <a:ext uri="{FF2B5EF4-FFF2-40B4-BE49-F238E27FC236}">
                <a16:creationId xmlns:a16="http://schemas.microsoft.com/office/drawing/2014/main" id="{447B857B-3D71-4EF1-8737-DDBDF2985E45}"/>
              </a:ext>
            </a:extLst>
          </p:cNvPr>
          <p:cNvSpPr>
            <a:spLocks noGrp="1"/>
          </p:cNvSpPr>
          <p:nvPr>
            <p:ph type="body" sz="quarter" idx="10"/>
          </p:nvPr>
        </p:nvSpPr>
        <p:spPr/>
        <p:txBody>
          <a:bodyPr/>
          <a:lstStyle/>
          <a:p>
            <a:r>
              <a:rPr lang="en-US" sz="1400" dirty="0">
                <a:cs typeface="Arial" panose="020B0604020202020204" pitchFamily="34" charset="0"/>
              </a:rPr>
              <a:t>This learning segment provides a quick transition that gets us to a driving question for the unit: Why do we need to eat? Or, why do we die if we don’t eat? </a:t>
            </a:r>
          </a:p>
          <a:p>
            <a:endParaRPr lang="en-US" dirty="0">
              <a:cs typeface="Arial" panose="020B0604020202020204" pitchFamily="34" charset="0"/>
            </a:endParaRPr>
          </a:p>
          <a:p>
            <a:r>
              <a:rPr lang="en-US" dirty="0">
                <a:cs typeface="Arial" panose="020B0604020202020204" pitchFamily="34" charset="0"/>
              </a:rPr>
              <a:t>By going back to the Galapagos finches from our natural selection model, we can ask "Why did most of the finches on Daphne Major die?" This can be a fairly quick Pair/Share. Solicit student ideas and list them on the board or on a PowerPoint slide. You will probably get answers like, there was a drought, the environment changed, they starved etc. Refrain from evaluating too heavily.</a:t>
            </a:r>
          </a:p>
          <a:p>
            <a:r>
              <a:rPr lang="en-US" dirty="0">
                <a:cs typeface="Arial" panose="020B0604020202020204" pitchFamily="34" charset="0"/>
              </a:rPr>
              <a:t>Once you have a list, discuss and try to narrow the focus on the </a:t>
            </a:r>
            <a:r>
              <a:rPr lang="en-US" u="sng" dirty="0">
                <a:cs typeface="Arial" panose="020B0604020202020204" pitchFamily="34" charset="0"/>
              </a:rPr>
              <a:t>direct</a:t>
            </a:r>
            <a:r>
              <a:rPr lang="en-US" dirty="0">
                <a:cs typeface="Arial" panose="020B0604020202020204" pitchFamily="34" charset="0"/>
              </a:rPr>
              <a:t> cause of death, namely that the finches starved – they did not have enough food to sustain life.</a:t>
            </a:r>
          </a:p>
          <a:p>
            <a:endParaRPr lang="en-US" dirty="0">
              <a:cs typeface="Arial" panose="020B0604020202020204" pitchFamily="34" charset="0"/>
            </a:endParaRPr>
          </a:p>
          <a:p>
            <a:r>
              <a:rPr lang="en-US" dirty="0">
                <a:cs typeface="Arial" panose="020B0604020202020204" pitchFamily="34" charset="0"/>
              </a:rPr>
              <a:t>Then push. “Why?” as in “</a:t>
            </a:r>
            <a:r>
              <a:rPr lang="en-US" i="1" u="sng" dirty="0">
                <a:cs typeface="Arial" panose="020B0604020202020204" pitchFamily="34" charset="0"/>
              </a:rPr>
              <a:t>Why</a:t>
            </a:r>
            <a:r>
              <a:rPr lang="en-US" dirty="0">
                <a:cs typeface="Arial" panose="020B0604020202020204" pitchFamily="34" charset="0"/>
              </a:rPr>
              <a:t> do we need to eat? ”Acknowledge that this may seem like a silly question, but the actual answer is perhaps a little complex. </a:t>
            </a:r>
          </a:p>
          <a:p>
            <a:endParaRPr lang="en-US" dirty="0">
              <a:cs typeface="Arial" panose="020B0604020202020204" pitchFamily="34" charset="0"/>
            </a:endParaRPr>
          </a:p>
          <a:p>
            <a:r>
              <a:rPr lang="en-US" dirty="0">
                <a:cs typeface="Arial" panose="020B0604020202020204" pitchFamily="34" charset="0"/>
              </a:rPr>
              <a:t>Have students go back to their group posters or the class poster as appropriate. There are likely a couple of closely-related ideas that will emerge from student representations:</a:t>
            </a:r>
          </a:p>
          <a:p>
            <a:r>
              <a:rPr lang="en-US" dirty="0">
                <a:cs typeface="Arial" panose="020B0604020202020204" pitchFamily="34" charset="0"/>
              </a:rPr>
              <a:t>(1) The idea that we take food in so that we can do all of the things we need to survive including growing, reproducing and moving around, etc. Some of the ideas may be very specific.</a:t>
            </a:r>
          </a:p>
          <a:p>
            <a:r>
              <a:rPr lang="en-US" dirty="0">
                <a:cs typeface="Arial" panose="020B0604020202020204" pitchFamily="34" charset="0"/>
              </a:rPr>
              <a:t>(2) The more directly-worded idea that food provides us with energy. (It also provides us with matter.)</a:t>
            </a:r>
          </a:p>
          <a:p>
            <a:r>
              <a:rPr lang="en-US" dirty="0">
                <a:cs typeface="Arial" panose="020B0604020202020204" pitchFamily="34" charset="0"/>
              </a:rPr>
              <a:t>If they arise, you can leverage these ideas (about matter and energy), but don’t worry if they don’t as we develop them in the coming learning segment.</a:t>
            </a:r>
          </a:p>
          <a:p>
            <a:endParaRPr lang="en-US" strike="sngStrike" dirty="0">
              <a:cs typeface="Arial" panose="020B0604020202020204" pitchFamily="34" charset="0"/>
            </a:endParaRPr>
          </a:p>
          <a:p>
            <a:r>
              <a:rPr lang="en-US" dirty="0">
                <a:cs typeface="Arial" panose="020B0604020202020204" pitchFamily="34" charset="0"/>
              </a:rPr>
              <a:t>The ensuing learning segments will take us into an exploration of food, the big three components of food—carbs, proteins and fats, and an introduction to some molecular biology. </a:t>
            </a:r>
          </a:p>
          <a:p>
            <a:endParaRPr lang="en-US" strike="sngStrike" dirty="0">
              <a:cs typeface="Arial" panose="020B0604020202020204" pitchFamily="34" charset="0"/>
            </a:endParaRPr>
          </a:p>
          <a:p>
            <a:endParaRPr lang="en-US" sz="1400" dirty="0"/>
          </a:p>
          <a:p>
            <a:endParaRPr lang="en-US" sz="1400" dirty="0">
              <a:cs typeface="Arial" panose="020B0604020202020204" pitchFamily="34" charset="0"/>
            </a:endParaRPr>
          </a:p>
          <a:p>
            <a:endParaRPr lang="en-US" dirty="0"/>
          </a:p>
        </p:txBody>
      </p:sp>
    </p:spTree>
    <p:extLst>
      <p:ext uri="{BB962C8B-B14F-4D97-AF65-F5344CB8AC3E}">
        <p14:creationId xmlns:p14="http://schemas.microsoft.com/office/powerpoint/2010/main" val="2892038419"/>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457200" y="92476"/>
            <a:ext cx="8229600" cy="1143000"/>
          </a:xfrm>
        </p:spPr>
        <p:txBody>
          <a:bodyPr>
            <a:normAutofit/>
          </a:bodyPr>
          <a:lstStyle/>
          <a:p>
            <a:r>
              <a:rPr lang="en-US" sz="3600" dirty="0">
                <a:latin typeface="Arial" panose="020B0604020202020204" pitchFamily="34" charset="0"/>
                <a:cs typeface="Arial" panose="020B0604020202020204" pitchFamily="34" charset="0"/>
              </a:rPr>
              <a:t>Pushing a bit further…</a:t>
            </a:r>
          </a:p>
        </p:txBody>
      </p:sp>
      <p:sp>
        <p:nvSpPr>
          <p:cNvPr id="9" name="Content Placeholder 2"/>
          <p:cNvSpPr txBox="1">
            <a:spLocks/>
          </p:cNvSpPr>
          <p:nvPr/>
        </p:nvSpPr>
        <p:spPr>
          <a:xfrm>
            <a:off x="1079385" y="1666022"/>
            <a:ext cx="7401886" cy="640952"/>
          </a:xfrm>
          <a:prstGeom prst="rect">
            <a:avLst/>
          </a:prstGeom>
        </p:spPr>
        <p:txBody>
          <a:bodyPr vert="horz" lIns="91440" tIns="45720" rIns="91440" bIns="45720" rtlCol="0">
            <a:no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800" i="1" dirty="0">
                <a:latin typeface="Arial" panose="020B0604020202020204" pitchFamily="34" charset="0"/>
                <a:cs typeface="Arial" panose="020B0604020202020204" pitchFamily="34" charset="0"/>
              </a:rPr>
              <a:t>Look at our beautiful poster!</a:t>
            </a:r>
          </a:p>
          <a:p>
            <a:pPr>
              <a:spcBef>
                <a:spcPts val="0"/>
              </a:spcBef>
            </a:pPr>
            <a:endParaRPr lang="en-US" sz="2800" i="1" dirty="0">
              <a:latin typeface="Arial" panose="020B0604020202020204" pitchFamily="34" charset="0"/>
              <a:cs typeface="Arial" panose="020B0604020202020204" pitchFamily="34" charset="0"/>
            </a:endParaRPr>
          </a:p>
          <a:p>
            <a:pPr>
              <a:spcBef>
                <a:spcPts val="0"/>
              </a:spcBef>
            </a:pPr>
            <a:r>
              <a:rPr lang="en-US" sz="2800" i="1" dirty="0">
                <a:latin typeface="Arial" panose="020B0604020202020204" pitchFamily="34" charset="0"/>
                <a:cs typeface="Arial" panose="020B0604020202020204" pitchFamily="34" charset="0"/>
              </a:rPr>
              <a:t>So…</a:t>
            </a:r>
          </a:p>
          <a:p>
            <a:pPr>
              <a:spcBef>
                <a:spcPts val="0"/>
              </a:spcBef>
            </a:pPr>
            <a:r>
              <a:rPr lang="en-US" sz="2800" i="1" u="sng" dirty="0">
                <a:latin typeface="Arial" panose="020B0604020202020204" pitchFamily="34" charset="0"/>
                <a:cs typeface="Arial" panose="020B0604020202020204" pitchFamily="34" charset="0"/>
              </a:rPr>
              <a:t>WHY</a:t>
            </a:r>
            <a:r>
              <a:rPr lang="en-US" sz="2800" i="1" dirty="0">
                <a:latin typeface="Arial" panose="020B0604020202020204" pitchFamily="34" charset="0"/>
                <a:cs typeface="Arial" panose="020B0604020202020204" pitchFamily="34" charset="0"/>
              </a:rPr>
              <a:t> do organisms need these things?</a:t>
            </a:r>
          </a:p>
          <a:p>
            <a:pPr>
              <a:spcBef>
                <a:spcPts val="0"/>
              </a:spcBef>
            </a:pPr>
            <a:endParaRPr lang="en-US" sz="2800" i="1" dirty="0">
              <a:latin typeface="Arial" panose="020B0604020202020204" pitchFamily="34" charset="0"/>
              <a:cs typeface="Arial" panose="020B0604020202020204" pitchFamily="34" charset="0"/>
            </a:endParaRPr>
          </a:p>
          <a:p>
            <a:pPr>
              <a:spcBef>
                <a:spcPts val="0"/>
              </a:spcBef>
            </a:pPr>
            <a:r>
              <a:rPr lang="en-US" sz="2800" i="1" dirty="0">
                <a:latin typeface="Arial" panose="020B0604020202020204" pitchFamily="34" charset="0"/>
                <a:cs typeface="Arial" panose="020B0604020202020204" pitchFamily="34" charset="0"/>
              </a:rPr>
              <a:t>(Just think to yourself about it for now.)</a:t>
            </a:r>
          </a:p>
          <a:p>
            <a:pPr>
              <a:spcBef>
                <a:spcPts val="0"/>
              </a:spcBef>
            </a:pPr>
            <a:endParaRPr lang="en-US" sz="2800" i="1" dirty="0">
              <a:latin typeface="Arial" panose="020B0604020202020204" pitchFamily="34" charset="0"/>
              <a:cs typeface="Arial" panose="020B0604020202020204" pitchFamily="34" charset="0"/>
            </a:endParaRPr>
          </a:p>
          <a:p>
            <a:pPr>
              <a:spcBef>
                <a:spcPts val="0"/>
              </a:spcBef>
            </a:pPr>
            <a:r>
              <a:rPr lang="en-US" sz="2800" i="1" dirty="0">
                <a:latin typeface="Arial" panose="020B0604020202020204" pitchFamily="34" charset="0"/>
                <a:cs typeface="Arial" panose="020B0604020202020204" pitchFamily="34" charset="0"/>
              </a:rPr>
              <a:t/>
            </a:r>
            <a:br>
              <a:rPr lang="en-US" sz="2800" i="1" dirty="0">
                <a:latin typeface="Arial" panose="020B0604020202020204" pitchFamily="34" charset="0"/>
                <a:cs typeface="Arial" panose="020B0604020202020204" pitchFamily="34" charset="0"/>
              </a:rPr>
            </a:br>
            <a:endParaRPr lang="en-US" sz="2800" i="1" dirty="0">
              <a:latin typeface="Arial" panose="020B0604020202020204" pitchFamily="34" charset="0"/>
              <a:cs typeface="Arial" panose="020B0604020202020204" pitchFamily="34" charset="0"/>
            </a:endParaRPr>
          </a:p>
          <a:p>
            <a:pPr>
              <a:spcBef>
                <a:spcPts val="0"/>
              </a:spcBef>
            </a:pPr>
            <a:endParaRPr lang="en-US" sz="3600" dirty="0">
              <a:solidFill>
                <a:srgbClr val="7030A0"/>
              </a:solidFill>
              <a:latin typeface="Arial" panose="020B0604020202020204" pitchFamily="34" charset="0"/>
              <a:cs typeface="Arial" panose="020B0604020202020204" pitchFamily="34" charset="0"/>
            </a:endParaRPr>
          </a:p>
          <a:p>
            <a:endParaRPr lang="en-US" sz="3600"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6990737"/>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817057" y="475038"/>
            <a:ext cx="7401886" cy="3925309"/>
          </a:xfrm>
          <a:prstGeom prst="rect">
            <a:avLst/>
          </a:prstGeom>
        </p:spPr>
        <p:txBody>
          <a:bodyPr vert="horz" lIns="91440" tIns="45720" rIns="91440" bIns="45720" rtlCol="0">
            <a:no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3200" dirty="0">
                <a:latin typeface="Arial" panose="020B0604020202020204" pitchFamily="34" charset="0"/>
                <a:cs typeface="Arial" panose="020B0604020202020204" pitchFamily="34" charset="0"/>
              </a:rPr>
              <a:t>Since our poster covers so much, we’re going to need to tackle the “why” question (why do we do all of this) in stages. </a:t>
            </a:r>
          </a:p>
          <a:p>
            <a:pPr>
              <a:spcBef>
                <a:spcPts val="0"/>
              </a:spcBef>
            </a:pPr>
            <a:endParaRPr lang="en-US" sz="3200" dirty="0">
              <a:latin typeface="Arial" panose="020B0604020202020204" pitchFamily="34" charset="0"/>
              <a:cs typeface="Arial" panose="020B0604020202020204" pitchFamily="34" charset="0"/>
            </a:endParaRPr>
          </a:p>
          <a:p>
            <a:pPr>
              <a:spcBef>
                <a:spcPts val="0"/>
              </a:spcBef>
            </a:pPr>
            <a:r>
              <a:rPr lang="en-US" sz="3200" dirty="0">
                <a:latin typeface="Arial" panose="020B0604020202020204" pitchFamily="34" charset="0"/>
                <a:cs typeface="Arial" panose="020B0604020202020204" pitchFamily="34" charset="0"/>
              </a:rPr>
              <a:t>So </a:t>
            </a:r>
            <a:r>
              <a:rPr lang="en-US" sz="3200" dirty="0">
                <a:cs typeface="Arial"/>
              </a:rPr>
              <a:t>let’s try focusing on just one input:</a:t>
            </a:r>
          </a:p>
          <a:p>
            <a:pPr>
              <a:spcBef>
                <a:spcPts val="0"/>
              </a:spcBef>
            </a:pPr>
            <a:endParaRPr lang="en-US" sz="3200" u="sng" dirty="0">
              <a:cs typeface="Arial"/>
            </a:endParaRPr>
          </a:p>
          <a:p>
            <a:pPr algn="ctr">
              <a:spcBef>
                <a:spcPts val="0"/>
              </a:spcBef>
            </a:pPr>
            <a:r>
              <a:rPr lang="en-US" sz="4400" b="1" dirty="0">
                <a:cs typeface="Arial"/>
              </a:rPr>
              <a:t>food</a:t>
            </a:r>
          </a:p>
          <a:p>
            <a:pPr>
              <a:spcBef>
                <a:spcPts val="0"/>
              </a:spcBef>
            </a:pPr>
            <a:endParaRPr lang="en-US" sz="2800" i="1" dirty="0">
              <a:latin typeface="Arial" panose="020B0604020202020204" pitchFamily="34" charset="0"/>
              <a:cs typeface="Arial" panose="020B0604020202020204" pitchFamily="34" charset="0"/>
            </a:endParaRPr>
          </a:p>
          <a:p>
            <a:pPr algn="ctr">
              <a:spcBef>
                <a:spcPts val="0"/>
              </a:spcBef>
            </a:pPr>
            <a:r>
              <a:rPr lang="en-US" sz="4000" i="1" u="sng" dirty="0">
                <a:latin typeface="Arial" panose="020B0604020202020204" pitchFamily="34" charset="0"/>
                <a:cs typeface="Arial" panose="020B0604020202020204" pitchFamily="34" charset="0"/>
              </a:rPr>
              <a:t>WHY</a:t>
            </a:r>
            <a:r>
              <a:rPr lang="en-US" sz="4000" i="1" dirty="0">
                <a:latin typeface="Arial" panose="020B0604020202020204" pitchFamily="34" charset="0"/>
                <a:cs typeface="Arial" panose="020B0604020202020204" pitchFamily="34" charset="0"/>
              </a:rPr>
              <a:t> do we need to eat?</a:t>
            </a:r>
          </a:p>
          <a:p>
            <a:pPr>
              <a:spcBef>
                <a:spcPts val="0"/>
              </a:spcBef>
            </a:pPr>
            <a:r>
              <a:rPr lang="en-US" sz="2800" i="1" dirty="0">
                <a:latin typeface="Arial" panose="020B0604020202020204" pitchFamily="34" charset="0"/>
                <a:cs typeface="Arial" panose="020B0604020202020204" pitchFamily="34" charset="0"/>
              </a:rPr>
              <a:t/>
            </a:r>
            <a:br>
              <a:rPr lang="en-US" sz="2800" i="1" dirty="0">
                <a:latin typeface="Arial" panose="020B0604020202020204" pitchFamily="34" charset="0"/>
                <a:cs typeface="Arial" panose="020B0604020202020204" pitchFamily="34" charset="0"/>
              </a:rPr>
            </a:br>
            <a:endParaRPr lang="en-US" sz="2800" i="1" dirty="0">
              <a:latin typeface="Arial" panose="020B0604020202020204" pitchFamily="34" charset="0"/>
              <a:cs typeface="Arial" panose="020B0604020202020204" pitchFamily="34" charset="0"/>
            </a:endParaRPr>
          </a:p>
          <a:p>
            <a:pPr>
              <a:spcBef>
                <a:spcPts val="0"/>
              </a:spcBef>
            </a:pPr>
            <a:endParaRPr lang="en-US" sz="3600" dirty="0">
              <a:solidFill>
                <a:srgbClr val="7030A0"/>
              </a:solidFill>
              <a:latin typeface="Arial" panose="020B0604020202020204" pitchFamily="34" charset="0"/>
              <a:cs typeface="Arial" panose="020B0604020202020204" pitchFamily="34" charset="0"/>
            </a:endParaRPr>
          </a:p>
          <a:p>
            <a:endParaRPr lang="en-US" sz="3600"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15389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 calcmode="lin" valueType="num">
                                      <p:cBhvr>
                                        <p:cTn id="7" dur="1000" fill="hold"/>
                                        <p:tgtEl>
                                          <p:spTgt spid="9">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9">
                                            <p:txEl>
                                              <p:pRg st="4" end="4"/>
                                            </p:txEl>
                                          </p:spTgt>
                                        </p:tgtEl>
                                        <p:attrNameLst>
                                          <p:attrName>ppt_h</p:attrName>
                                        </p:attrNameLst>
                                      </p:cBhvr>
                                      <p:tavLst>
                                        <p:tav tm="0">
                                          <p:val>
                                            <p:fltVal val="0"/>
                                          </p:val>
                                        </p:tav>
                                        <p:tav tm="100000">
                                          <p:val>
                                            <p:strVal val="#ppt_h"/>
                                          </p:val>
                                        </p:tav>
                                      </p:tavLst>
                                    </p:anim>
                                    <p:anim calcmode="lin" valueType="num">
                                      <p:cBhvr>
                                        <p:cTn id="9" dur="1000" fill="hold"/>
                                        <p:tgtEl>
                                          <p:spTgt spid="9">
                                            <p:txEl>
                                              <p:pRg st="4" end="4"/>
                                            </p:txEl>
                                          </p:spTgt>
                                        </p:tgtEl>
                                        <p:attrNameLst>
                                          <p:attrName>style.rotation</p:attrName>
                                        </p:attrNameLst>
                                      </p:cBhvr>
                                      <p:tavLst>
                                        <p:tav tm="0">
                                          <p:val>
                                            <p:fltVal val="90"/>
                                          </p:val>
                                        </p:tav>
                                        <p:tav tm="100000">
                                          <p:val>
                                            <p:fltVal val="0"/>
                                          </p:val>
                                        </p:tav>
                                      </p:tavLst>
                                    </p:anim>
                                    <p:animEffect transition="in" filter="fade">
                                      <p:cBhvr>
                                        <p:cTn id="10" dur="1000"/>
                                        <p:tgtEl>
                                          <p:spTgt spid="9">
                                            <p:txEl>
                                              <p:pRg st="4" end="4"/>
                                            </p:txEl>
                                          </p:spTgt>
                                        </p:tgtEl>
                                      </p:cBhvr>
                                    </p:animEffect>
                                  </p:childTnLst>
                                </p:cTn>
                              </p:par>
                            </p:childTnLst>
                          </p:cTn>
                        </p:par>
                        <p:par>
                          <p:cTn id="11" fill="hold">
                            <p:stCondLst>
                              <p:cond delay="1000"/>
                            </p:stCondLst>
                            <p:childTnLst>
                              <p:par>
                                <p:cTn id="12" presetID="1" presetClass="entr" presetSubtype="0" fill="hold" nodeType="afterEffect">
                                  <p:stCondLst>
                                    <p:cond delay="500"/>
                                  </p:stCondLst>
                                  <p:childTnLst>
                                    <p:set>
                                      <p:cBhvr>
                                        <p:cTn id="13"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712AE-4C25-4361-BDBB-AD0E87EB9F46}"/>
              </a:ext>
            </a:extLst>
          </p:cNvPr>
          <p:cNvSpPr>
            <a:spLocks noGrp="1"/>
          </p:cNvSpPr>
          <p:nvPr>
            <p:ph type="title"/>
          </p:nvPr>
        </p:nvSpPr>
        <p:spPr/>
        <p:txBody>
          <a:bodyPr/>
          <a:lstStyle/>
          <a:p>
            <a:r>
              <a:rPr lang="en-US" sz="2400" dirty="0"/>
              <a:t>How to use these slides continued…</a:t>
            </a:r>
          </a:p>
        </p:txBody>
      </p:sp>
      <p:sp>
        <p:nvSpPr>
          <p:cNvPr id="3" name="Text Placeholder 2">
            <a:extLst>
              <a:ext uri="{FF2B5EF4-FFF2-40B4-BE49-F238E27FC236}">
                <a16:creationId xmlns:a16="http://schemas.microsoft.com/office/drawing/2014/main" id="{D1E6095F-8C45-42E1-948C-60CDD088E5CB}"/>
              </a:ext>
            </a:extLst>
          </p:cNvPr>
          <p:cNvSpPr>
            <a:spLocks noGrp="1"/>
          </p:cNvSpPr>
          <p:nvPr>
            <p:ph type="body" sz="quarter" idx="10"/>
          </p:nvPr>
        </p:nvSpPr>
        <p:spPr>
          <a:xfrm>
            <a:off x="225468" y="676405"/>
            <a:ext cx="8680537" cy="5624034"/>
          </a:xfrm>
        </p:spPr>
        <p:txBody>
          <a:bodyPr/>
          <a:lstStyle/>
          <a:p>
            <a:pPr>
              <a:spcAft>
                <a:spcPts val="400"/>
              </a:spcAft>
            </a:pPr>
            <a:r>
              <a:rPr lang="en-US" dirty="0">
                <a:latin typeface="Arial" panose="020B0604020202020204" pitchFamily="34" charset="0"/>
                <a:cs typeface="Arial" panose="020B0604020202020204" pitchFamily="34" charset="0"/>
              </a:rPr>
              <a:t>Please remember that these slides </a:t>
            </a:r>
            <a:r>
              <a:rPr lang="en-US" b="1" dirty="0">
                <a:latin typeface="Arial" panose="020B0604020202020204" pitchFamily="34" charset="0"/>
                <a:cs typeface="Arial" panose="020B0604020202020204" pitchFamily="34" charset="0"/>
              </a:rPr>
              <a:t>are not</a:t>
            </a:r>
            <a:r>
              <a:rPr lang="en-US" dirty="0">
                <a:latin typeface="Arial" panose="020B0604020202020204" pitchFamily="34" charset="0"/>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lvl="0">
              <a:spcAft>
                <a:spcPts val="400"/>
              </a:spcAft>
            </a:pP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spcAft>
                <a:spcPts val="400"/>
              </a:spcAft>
            </a:pP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p>
          <a:p>
            <a:pPr lvl="0">
              <a:spcAft>
                <a:spcPts val="400"/>
              </a:spcAft>
            </a:pP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p:txBody>
      </p:sp>
    </p:spTree>
    <p:extLst>
      <p:ext uri="{BB962C8B-B14F-4D97-AF65-F5344CB8AC3E}">
        <p14:creationId xmlns:p14="http://schemas.microsoft.com/office/powerpoint/2010/main" val="3336958842"/>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768137" y="1069795"/>
            <a:ext cx="3337527" cy="3484461"/>
          </a:xfrm>
          <a:prstGeom prst="rect">
            <a:avLst/>
          </a:prstGeom>
        </p:spPr>
      </p:pic>
      <p:pic>
        <p:nvPicPr>
          <p:cNvPr id="10" name="Picture 9" descr="Seeds.png"/>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6066"/>
          <a:stretch/>
        </p:blipFill>
        <p:spPr>
          <a:xfrm>
            <a:off x="4500840" y="3839419"/>
            <a:ext cx="3653023" cy="2431682"/>
          </a:xfrm>
          <a:prstGeom prst="rect">
            <a:avLst/>
          </a:prstGeom>
        </p:spPr>
      </p:pic>
      <p:sp>
        <p:nvSpPr>
          <p:cNvPr id="3" name="TextBox 2"/>
          <p:cNvSpPr txBox="1"/>
          <p:nvPr/>
        </p:nvSpPr>
        <p:spPr>
          <a:xfrm>
            <a:off x="4672669" y="1963772"/>
            <a:ext cx="4236440"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Why did some of these birds die (that is NOT survive and reproduce)?</a:t>
            </a:r>
            <a:endParaRPr lang="en-US" sz="2800" dirty="0"/>
          </a:p>
        </p:txBody>
      </p:sp>
      <p:sp>
        <p:nvSpPr>
          <p:cNvPr id="5" name="TextBox 4"/>
          <p:cNvSpPr txBox="1"/>
          <p:nvPr/>
        </p:nvSpPr>
        <p:spPr>
          <a:xfrm>
            <a:off x="4672669" y="1069795"/>
            <a:ext cx="423644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Does anyone recall?</a:t>
            </a:r>
            <a:endParaRPr lang="en-US" sz="2800" dirty="0"/>
          </a:p>
        </p:txBody>
      </p:sp>
    </p:spTree>
    <p:extLst>
      <p:ext uri="{BB962C8B-B14F-4D97-AF65-F5344CB8AC3E}">
        <p14:creationId xmlns:p14="http://schemas.microsoft.com/office/powerpoint/2010/main" val="2516444129"/>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642682934"/>
              </p:ext>
            </p:extLst>
          </p:nvPr>
        </p:nvGraphicFramePr>
        <p:xfrm>
          <a:off x="197048" y="495196"/>
          <a:ext cx="8583706" cy="480059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870665" y="5380473"/>
            <a:ext cx="7472343" cy="646331"/>
          </a:xfrm>
          <a:prstGeom prst="rect">
            <a:avLst/>
          </a:prstGeom>
          <a:noFill/>
        </p:spPr>
        <p:txBody>
          <a:bodyPr wrap="none" rtlCol="0">
            <a:spAutoFit/>
          </a:bodyPr>
          <a:lstStyle/>
          <a:p>
            <a:r>
              <a:rPr lang="en-US" sz="3600" dirty="0">
                <a:latin typeface="Arial" pitchFamily="34" charset="0"/>
                <a:cs typeface="Arial" pitchFamily="34" charset="0"/>
              </a:rPr>
              <a:t>What did we learn from this graph?</a:t>
            </a:r>
          </a:p>
        </p:txBody>
      </p:sp>
      <p:pic>
        <p:nvPicPr>
          <p:cNvPr id="4" name="Picture 3"/>
          <p:cNvPicPr>
            <a:picLocks noChangeAspect="1"/>
          </p:cNvPicPr>
          <p:nvPr/>
        </p:nvPicPr>
        <p:blipFill>
          <a:blip r:embed="rId4"/>
          <a:stretch>
            <a:fillRect/>
          </a:stretch>
        </p:blipFill>
        <p:spPr>
          <a:xfrm>
            <a:off x="1104590" y="1134518"/>
            <a:ext cx="1563109" cy="1631925"/>
          </a:xfrm>
          <a:prstGeom prst="rect">
            <a:avLst/>
          </a:prstGeom>
        </p:spPr>
      </p:pic>
    </p:spTree>
    <p:extLst>
      <p:ext uri="{BB962C8B-B14F-4D97-AF65-F5344CB8AC3E}">
        <p14:creationId xmlns:p14="http://schemas.microsoft.com/office/powerpoint/2010/main" val="2951021666"/>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92406" y="301900"/>
            <a:ext cx="3950802" cy="777391"/>
          </a:xfrm>
        </p:spPr>
        <p:txBody>
          <a:bodyPr>
            <a:normAutofit/>
          </a:bodyPr>
          <a:lstStyle/>
          <a:p>
            <a:pPr>
              <a:spcBef>
                <a:spcPts val="0"/>
              </a:spcBef>
            </a:pPr>
            <a:r>
              <a:rPr lang="en-US" sz="3600" dirty="0">
                <a:cs typeface="Arial"/>
              </a:rPr>
              <a:t>Focusing on </a:t>
            </a:r>
            <a:r>
              <a:rPr lang="en-US" sz="3600" u="sng" dirty="0">
                <a:cs typeface="Arial"/>
              </a:rPr>
              <a:t>food</a:t>
            </a:r>
            <a:r>
              <a:rPr lang="en-US" sz="3600" dirty="0">
                <a:cs typeface="Arial"/>
              </a:rPr>
              <a:t>.</a:t>
            </a:r>
          </a:p>
          <a:p>
            <a:pPr>
              <a:spcBef>
                <a:spcPts val="0"/>
              </a:spcBef>
            </a:pPr>
            <a:endParaRPr lang="en-US" sz="3200" i="1" dirty="0">
              <a:latin typeface="Arial" panose="020B0604020202020204" pitchFamily="34" charset="0"/>
              <a:cs typeface="Arial" panose="020B0604020202020204" pitchFamily="34" charset="0"/>
            </a:endParaRPr>
          </a:p>
          <a:p>
            <a:pPr>
              <a:spcBef>
                <a:spcPts val="0"/>
              </a:spcBef>
            </a:pPr>
            <a:endParaRPr lang="en-US" sz="29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FDBB145-D79C-4A61-90A8-300836A4B0C6}"/>
              </a:ext>
            </a:extLst>
          </p:cNvPr>
          <p:cNvPicPr>
            <a:picLocks noChangeAspect="1"/>
          </p:cNvPicPr>
          <p:nvPr/>
        </p:nvPicPr>
        <p:blipFill rotWithShape="1">
          <a:blip r:embed="rId3"/>
          <a:srcRect t="11876" r="21921"/>
          <a:stretch/>
        </p:blipFill>
        <p:spPr>
          <a:xfrm>
            <a:off x="596591" y="2072356"/>
            <a:ext cx="1052623" cy="891043"/>
          </a:xfrm>
          <a:prstGeom prst="rect">
            <a:avLst/>
          </a:prstGeom>
        </p:spPr>
      </p:pic>
      <p:sp>
        <p:nvSpPr>
          <p:cNvPr id="2" name="TextBox 1"/>
          <p:cNvSpPr txBox="1"/>
          <p:nvPr/>
        </p:nvSpPr>
        <p:spPr>
          <a:xfrm>
            <a:off x="1862356" y="1873024"/>
            <a:ext cx="6931153" cy="3754874"/>
          </a:xfrm>
          <a:prstGeom prst="rect">
            <a:avLst/>
          </a:prstGeom>
          <a:noFill/>
        </p:spPr>
        <p:txBody>
          <a:bodyPr wrap="square" rtlCol="0">
            <a:spAutoFit/>
          </a:bodyPr>
          <a:lstStyle/>
          <a:p>
            <a:pPr>
              <a:spcBef>
                <a:spcPts val="0"/>
              </a:spcBef>
            </a:pPr>
            <a:r>
              <a:rPr lang="en-US" sz="3200" b="1" u="sng" dirty="0">
                <a:latin typeface="Arial" panose="020B0604020202020204" pitchFamily="34" charset="0"/>
                <a:cs typeface="Arial" panose="020B0604020202020204" pitchFamily="34" charset="0"/>
              </a:rPr>
              <a:t>Why</a:t>
            </a:r>
            <a:r>
              <a:rPr lang="en-US" sz="3200" dirty="0">
                <a:latin typeface="Arial" panose="020B0604020202020204" pitchFamily="34" charset="0"/>
                <a:cs typeface="Arial" panose="020B0604020202020204" pitchFamily="34" charset="0"/>
              </a:rPr>
              <a:t> do organisms need food?</a:t>
            </a:r>
          </a:p>
          <a:p>
            <a:pPr>
              <a:spcBef>
                <a:spcPts val="0"/>
              </a:spcBef>
            </a:pPr>
            <a:r>
              <a:rPr lang="en-US" sz="3200" dirty="0">
                <a:latin typeface="Arial" panose="020B0604020202020204" pitchFamily="34" charset="0"/>
                <a:cs typeface="Arial" panose="020B0604020202020204" pitchFamily="34" charset="0"/>
              </a:rPr>
              <a:t>Record your ideas in </a:t>
            </a:r>
            <a:r>
              <a:rPr lang="en-US" sz="3200" b="1" dirty="0">
                <a:latin typeface="Arial" panose="020B0604020202020204" pitchFamily="34" charset="0"/>
                <a:cs typeface="Arial" panose="020B0604020202020204" pitchFamily="34" charset="0"/>
              </a:rPr>
              <a:t>Doodle Box D.</a:t>
            </a:r>
          </a:p>
          <a:p>
            <a:pPr>
              <a:spcBef>
                <a:spcPts val="0"/>
              </a:spcBef>
            </a:pPr>
            <a:endParaRPr lang="en-US" sz="3200" dirty="0">
              <a:latin typeface="Arial" panose="020B0604020202020204" pitchFamily="34" charset="0"/>
              <a:cs typeface="Arial" panose="020B0604020202020204" pitchFamily="34" charset="0"/>
            </a:endParaRPr>
          </a:p>
          <a:p>
            <a:pPr>
              <a:spcBef>
                <a:spcPts val="1200"/>
              </a:spcBef>
            </a:pPr>
            <a:r>
              <a:rPr lang="en-US" sz="2800" i="1" dirty="0">
                <a:latin typeface="Arial" panose="020B0604020202020204" pitchFamily="34" charset="0"/>
                <a:cs typeface="Arial" panose="020B0604020202020204" pitchFamily="34" charset="0"/>
              </a:rPr>
              <a:t>Because otherwise we/they die is not a good enough answer at this point. </a:t>
            </a:r>
          </a:p>
          <a:p>
            <a:pPr>
              <a:spcBef>
                <a:spcPts val="1200"/>
              </a:spcBef>
            </a:pPr>
            <a:r>
              <a:rPr lang="en-US" sz="2800" i="1" u="sng" dirty="0">
                <a:latin typeface="Arial" panose="020B0604020202020204" pitchFamily="34" charset="0"/>
                <a:cs typeface="Arial" panose="020B0604020202020204" pitchFamily="34" charset="0"/>
              </a:rPr>
              <a:t>Why</a:t>
            </a:r>
            <a:r>
              <a:rPr lang="en-US" sz="2800" i="1" dirty="0">
                <a:latin typeface="Arial" panose="020B0604020202020204" pitchFamily="34" charset="0"/>
                <a:cs typeface="Arial" panose="020B0604020202020204" pitchFamily="34" charset="0"/>
              </a:rPr>
              <a:t> do we die if we don’t eat? </a:t>
            </a:r>
          </a:p>
          <a:p>
            <a:pPr>
              <a:spcBef>
                <a:spcPts val="1200"/>
              </a:spcBef>
            </a:pPr>
            <a:r>
              <a:rPr lang="en-US" sz="2800" i="1" dirty="0">
                <a:latin typeface="Arial" panose="020B0604020202020204" pitchFamily="34" charset="0"/>
                <a:cs typeface="Arial" panose="020B0604020202020204" pitchFamily="34" charset="0"/>
              </a:rPr>
              <a:t>Push yourself a bit.</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680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65739" y="287655"/>
            <a:ext cx="6738182" cy="5324869"/>
          </a:xfrm>
        </p:spPr>
        <p:txBody>
          <a:bodyPr>
            <a:normAutofit/>
          </a:bodyPr>
          <a:lstStyle/>
          <a:p>
            <a:pPr>
              <a:spcBef>
                <a:spcPts val="0"/>
              </a:spcBef>
              <a:buNone/>
            </a:pPr>
            <a:r>
              <a:rPr lang="en-US" sz="3200" dirty="0">
                <a:latin typeface="Arial" panose="020B0604020202020204" pitchFamily="34" charset="0"/>
                <a:cs typeface="Arial" panose="020B0604020202020204" pitchFamily="34" charset="0"/>
              </a:rPr>
              <a:t>Talk to your neighbor. </a:t>
            </a:r>
          </a:p>
          <a:p>
            <a:pPr>
              <a:spcBef>
                <a:spcPts val="0"/>
              </a:spcBef>
              <a:buNone/>
            </a:pPr>
            <a:r>
              <a:rPr lang="en-US" sz="3200" u="sng" dirty="0">
                <a:latin typeface="Arial" panose="020B0604020202020204" pitchFamily="34" charset="0"/>
                <a:cs typeface="Arial" panose="020B0604020202020204" pitchFamily="34" charset="0"/>
              </a:rPr>
              <a:t>WHY</a:t>
            </a:r>
            <a:r>
              <a:rPr lang="en-US" sz="3200" dirty="0">
                <a:latin typeface="Arial" panose="020B0604020202020204" pitchFamily="34" charset="0"/>
                <a:cs typeface="Arial" panose="020B0604020202020204" pitchFamily="34" charset="0"/>
              </a:rPr>
              <a:t> do we have to eat?</a:t>
            </a:r>
          </a:p>
          <a:p>
            <a:pPr>
              <a:spcBef>
                <a:spcPts val="0"/>
              </a:spcBef>
              <a:buNone/>
            </a:pPr>
            <a:r>
              <a:rPr lang="en-US" sz="3200" dirty="0">
                <a:latin typeface="Arial" panose="020B0604020202020204" pitchFamily="34" charset="0"/>
                <a:cs typeface="Arial" panose="020B0604020202020204" pitchFamily="34" charset="0"/>
              </a:rPr>
              <a:t>(Or why do organisms need food?)</a:t>
            </a:r>
          </a:p>
          <a:p>
            <a:pPr>
              <a:spcBef>
                <a:spcPts val="0"/>
              </a:spcBef>
              <a:buNone/>
            </a:pPr>
            <a:endParaRPr lang="en-US" sz="3200" dirty="0">
              <a:latin typeface="Arial" panose="020B0604020202020204" pitchFamily="34" charset="0"/>
              <a:cs typeface="Arial" panose="020B0604020202020204" pitchFamily="34" charset="0"/>
            </a:endParaRPr>
          </a:p>
          <a:p>
            <a:pPr>
              <a:spcBef>
                <a:spcPts val="0"/>
              </a:spcBef>
            </a:pPr>
            <a:r>
              <a:rPr lang="en-US" sz="2800" i="1" dirty="0">
                <a:latin typeface="Arial" panose="020B0604020202020204" pitchFamily="34" charset="0"/>
                <a:cs typeface="Arial" panose="020B0604020202020204" pitchFamily="34" charset="0"/>
              </a:rPr>
              <a:t>Because otherwise we die is STILL not a good enough answer at this point. </a:t>
            </a:r>
            <a:r>
              <a:rPr lang="en-US" sz="2800" i="1" dirty="0">
                <a:latin typeface="Arial" panose="020B0604020202020204" pitchFamily="34" charset="0"/>
                <a:cs typeface="Arial" panose="020B0604020202020204" pitchFamily="34" charset="0"/>
                <a:sym typeface="Wingdings" panose="05000000000000000000" pitchFamily="2" charset="2"/>
              </a:rPr>
              <a:t> </a:t>
            </a:r>
            <a:endParaRPr lang="en-US" sz="2800" i="1" dirty="0">
              <a:latin typeface="Arial" panose="020B0604020202020204" pitchFamily="34" charset="0"/>
              <a:cs typeface="Arial" panose="020B0604020202020204" pitchFamily="34" charset="0"/>
            </a:endParaRPr>
          </a:p>
          <a:p>
            <a:pPr>
              <a:spcBef>
                <a:spcPts val="0"/>
              </a:spcBef>
              <a:buNone/>
            </a:pPr>
            <a:endParaRPr lang="en-US" sz="3200" dirty="0">
              <a:latin typeface="Arial" panose="020B0604020202020204" pitchFamily="34" charset="0"/>
              <a:cs typeface="Arial" panose="020B0604020202020204" pitchFamily="34" charset="0"/>
            </a:endParaRPr>
          </a:p>
          <a:p>
            <a:pPr>
              <a:spcBef>
                <a:spcPts val="0"/>
              </a:spcBef>
              <a:buNone/>
            </a:pPr>
            <a:endParaRPr lang="en-US" sz="4000" dirty="0">
              <a:solidFill>
                <a:srgbClr val="2B7C01"/>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CC838C3-9B01-AD44-979D-3D986DEAF0F4}"/>
              </a:ext>
            </a:extLst>
          </p:cNvPr>
          <p:cNvPicPr>
            <a:picLocks noChangeAspect="1"/>
          </p:cNvPicPr>
          <p:nvPr/>
        </p:nvPicPr>
        <p:blipFill rotWithShape="1">
          <a:blip r:embed="rId3"/>
          <a:srcRect r="33248" b="9941"/>
          <a:stretch/>
        </p:blipFill>
        <p:spPr>
          <a:xfrm>
            <a:off x="503233" y="497187"/>
            <a:ext cx="1128575" cy="1141957"/>
          </a:xfrm>
          <a:prstGeom prst="rect">
            <a:avLst/>
          </a:prstGeom>
        </p:spPr>
      </p:pic>
      <p:sp>
        <p:nvSpPr>
          <p:cNvPr id="7" name="Content Placeholder 2"/>
          <p:cNvSpPr txBox="1">
            <a:spLocks/>
          </p:cNvSpPr>
          <p:nvPr/>
        </p:nvSpPr>
        <p:spPr>
          <a:xfrm>
            <a:off x="637457" y="3271706"/>
            <a:ext cx="8000687" cy="2678196"/>
          </a:xfrm>
          <a:prstGeom prst="rect">
            <a:avLst/>
          </a:prstGeom>
        </p:spPr>
        <p:txBody>
          <a:bodyPr vert="horz" lIns="91440" tIns="45720" rIns="91440" bIns="45720" rtlCol="0">
            <a:norm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0352434"/>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37457" y="3271706"/>
            <a:ext cx="8000687" cy="2678196"/>
          </a:xfrm>
          <a:prstGeom prst="rect">
            <a:avLst/>
          </a:prstGeom>
        </p:spPr>
        <p:txBody>
          <a:bodyPr vert="horz" lIns="91440" tIns="45720" rIns="91440" bIns="45720" rtlCol="0">
            <a:norm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endParaRPr lang="en-US" sz="2800" dirty="0">
              <a:latin typeface="Arial" panose="020B0604020202020204" pitchFamily="34" charset="0"/>
              <a:cs typeface="Arial" panose="020B0604020202020204" pitchFamily="34" charset="0"/>
            </a:endParaRPr>
          </a:p>
        </p:txBody>
      </p:sp>
      <p:sp>
        <p:nvSpPr>
          <p:cNvPr id="10" name="Rectangle 9"/>
          <p:cNvSpPr/>
          <p:nvPr/>
        </p:nvSpPr>
        <p:spPr>
          <a:xfrm>
            <a:off x="2142094" y="2076459"/>
            <a:ext cx="6496050" cy="13934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dirty="0">
                <a:solidFill>
                  <a:schemeClr val="tx1"/>
                </a:solidFill>
                <a:latin typeface="Arial" panose="020B0604020202020204" pitchFamily="34" charset="0"/>
                <a:cs typeface="Arial" panose="020B0604020202020204" pitchFamily="34" charset="0"/>
              </a:rPr>
              <a:t>Share what you discussed about </a:t>
            </a:r>
            <a:r>
              <a:rPr lang="en-US" sz="3200" dirty="0" smtClean="0">
                <a:solidFill>
                  <a:schemeClr val="tx1"/>
                </a:solidFill>
                <a:latin typeface="Arial" panose="020B0604020202020204" pitchFamily="34" charset="0"/>
                <a:cs typeface="Arial" panose="020B0604020202020204" pitchFamily="34" charset="0"/>
              </a:rPr>
              <a:t>why we need food.</a:t>
            </a:r>
            <a:endParaRPr lang="en-US" sz="3200" dirty="0">
              <a:solidFill>
                <a:schemeClr val="tx1"/>
              </a:solidFill>
              <a:latin typeface="Arial" panose="020B0604020202020204" pitchFamily="34" charset="0"/>
              <a:cs typeface="Arial" panose="020B0604020202020204" pitchFamily="34" charset="0"/>
            </a:endParaRPr>
          </a:p>
          <a:p>
            <a:endParaRPr lang="en-US" sz="3200" dirty="0">
              <a:solidFill>
                <a:schemeClr val="tx1"/>
              </a:solidFill>
              <a:latin typeface="Arial" panose="020B0604020202020204" pitchFamily="34" charset="0"/>
              <a:cs typeface="Arial" panose="020B0604020202020204" pitchFamily="34" charset="0"/>
            </a:endParaRPr>
          </a:p>
          <a:p>
            <a:r>
              <a:rPr lang="en-US" sz="3200" dirty="0">
                <a:solidFill>
                  <a:schemeClr val="tx1"/>
                </a:solidFill>
                <a:latin typeface="Arial" panose="020B0604020202020204" pitchFamily="34" charset="0"/>
                <a:cs typeface="Arial" panose="020B0604020202020204" pitchFamily="34" charset="0"/>
              </a:rPr>
              <a:t>I will record some of our ideas.</a:t>
            </a:r>
            <a:endParaRPr lang="en-US" sz="3200" dirty="0">
              <a:solidFill>
                <a:schemeClr val="tx1"/>
              </a:solidFill>
            </a:endParaRPr>
          </a:p>
        </p:txBody>
      </p:sp>
      <p:pic>
        <p:nvPicPr>
          <p:cNvPr id="11" name="Picture 10">
            <a:extLst>
              <a:ext uri="{FF2B5EF4-FFF2-40B4-BE49-F238E27FC236}">
                <a16:creationId xmlns:a16="http://schemas.microsoft.com/office/drawing/2014/main" id="{68683CD9-C4F1-44F4-96FF-4AFEFB98E660}"/>
              </a:ext>
            </a:extLst>
          </p:cNvPr>
          <p:cNvPicPr>
            <a:picLocks noChangeAspect="1"/>
          </p:cNvPicPr>
          <p:nvPr/>
        </p:nvPicPr>
        <p:blipFill rotWithShape="1">
          <a:blip r:embed="rId3"/>
          <a:srcRect t="19937" r="37959" b="20001"/>
          <a:stretch/>
        </p:blipFill>
        <p:spPr>
          <a:xfrm>
            <a:off x="721726" y="1728043"/>
            <a:ext cx="1227201" cy="891044"/>
          </a:xfrm>
          <a:prstGeom prst="rect">
            <a:avLst/>
          </a:prstGeom>
        </p:spPr>
      </p:pic>
    </p:spTree>
    <p:extLst>
      <p:ext uri="{BB962C8B-B14F-4D97-AF65-F5344CB8AC3E}">
        <p14:creationId xmlns:p14="http://schemas.microsoft.com/office/powerpoint/2010/main" val="1404065662"/>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02 Summary</a:t>
            </a:r>
            <a:endParaRPr sz="2800" dirty="0"/>
          </a:p>
        </p:txBody>
      </p:sp>
      <p:sp>
        <p:nvSpPr>
          <p:cNvPr id="2" name="Text Placeholder 1">
            <a:extLst>
              <a:ext uri="{FF2B5EF4-FFF2-40B4-BE49-F238E27FC236}">
                <a16:creationId xmlns:a16="http://schemas.microsoft.com/office/drawing/2014/main" id="{489204BF-1F63-482E-A615-AFC2AFCA6E51}"/>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 have paused to refocus our attention on a specific organismal need—food. </a:t>
            </a:r>
            <a:r>
              <a:rPr lang="en-US" dirty="0"/>
              <a:t>And we </a:t>
            </a:r>
            <a:r>
              <a:rPr lang="en-US" sz="1400" dirty="0"/>
              <a:t>have a refined driving question, </a:t>
            </a:r>
            <a:r>
              <a:rPr lang="en-US" sz="1400" b="1" dirty="0"/>
              <a:t>“Why do we need food? Or, why do we die if we don’t eat?”</a:t>
            </a:r>
            <a:r>
              <a:rPr lang="en-US" sz="1400" dirty="0"/>
              <a:t> This becomes the Driving Question for the remainder of the unit.</a:t>
            </a:r>
            <a:endParaRPr lang="en-US" sz="1400" b="1" dirty="0"/>
          </a:p>
          <a:p>
            <a:endParaRPr lang="en-US" dirty="0"/>
          </a:p>
        </p:txBody>
      </p:sp>
      <p:sp>
        <p:nvSpPr>
          <p:cNvPr id="3" name="Text Placeholder 2">
            <a:extLst>
              <a:ext uri="{FF2B5EF4-FFF2-40B4-BE49-F238E27FC236}">
                <a16:creationId xmlns:a16="http://schemas.microsoft.com/office/drawing/2014/main" id="{2EA83E63-696B-4882-8146-679E72E1852C}"/>
              </a:ext>
            </a:extLst>
          </p:cNvPr>
          <p:cNvSpPr>
            <a:spLocks noGrp="1"/>
          </p:cNvSpPr>
          <p:nvPr>
            <p:ph type="body" sz="quarter" idx="11"/>
          </p:nvPr>
        </p:nvSpPr>
        <p:spPr/>
        <p:txBody>
          <a:bodyPr/>
          <a:lstStyle/>
          <a:p>
            <a:pPr marL="0" indent="0">
              <a:buNone/>
            </a:pPr>
            <a:r>
              <a:rPr lang="en-US" sz="1400" u="sng" dirty="0"/>
              <a:t>LS02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pPr marL="0" indent="0">
              <a:buNone/>
            </a:pPr>
            <a:endParaRPr lang="en-US" sz="1400" dirty="0">
              <a:solidFill>
                <a:srgbClr val="583F34"/>
              </a:solidFill>
            </a:endParaRPr>
          </a:p>
          <a:p>
            <a:endParaRPr lang="en-US" dirty="0"/>
          </a:p>
        </p:txBody>
      </p:sp>
    </p:spTree>
    <p:extLst>
      <p:ext uri="{BB962C8B-B14F-4D97-AF65-F5344CB8AC3E}">
        <p14:creationId xmlns:p14="http://schemas.microsoft.com/office/powerpoint/2010/main" val="380016277"/>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Overview</a:t>
            </a:r>
            <a:endParaRPr sz="2800" dirty="0"/>
          </a:p>
        </p:txBody>
      </p:sp>
      <p:sp>
        <p:nvSpPr>
          <p:cNvPr id="3" name="Text Placeholder 2">
            <a:extLst>
              <a:ext uri="{FF2B5EF4-FFF2-40B4-BE49-F238E27FC236}">
                <a16:creationId xmlns:a16="http://schemas.microsoft.com/office/drawing/2014/main" id="{936502DD-5796-4690-BE56-7D7B9231EC43}"/>
              </a:ext>
            </a:extLst>
          </p:cNvPr>
          <p:cNvSpPr>
            <a:spLocks noGrp="1"/>
          </p:cNvSpPr>
          <p:nvPr>
            <p:ph type="body" sz="quarter" idx="10"/>
          </p:nvPr>
        </p:nvSpPr>
        <p:spPr/>
        <p:txBody>
          <a:bodyPr/>
          <a:lstStyle/>
          <a:p>
            <a:pPr>
              <a:lnSpc>
                <a:spcPts val="1800"/>
              </a:lnSpc>
              <a:spcAft>
                <a:spcPts val="600"/>
              </a:spcAft>
            </a:pPr>
            <a:r>
              <a:rPr lang="en-US" sz="1400" b="1" dirty="0"/>
              <a:t>P</a:t>
            </a:r>
            <a:endParaRPr lang="en-US" b="1" dirty="0"/>
          </a:p>
          <a:p>
            <a:pPr>
              <a:lnSpc>
                <a:spcPts val="1800"/>
              </a:lnSpc>
            </a:pPr>
            <a:r>
              <a:rPr lang="en-US" sz="1400" b="1" dirty="0"/>
              <a:t>Students engage in conversation about what is actually in food. After they have described the major components—carbohydrates, fat, and protein, they make a connection to the composition of humans and other organisms. We recognize that “we are what we eat”.</a:t>
            </a:r>
            <a:endParaRPr lang="en-US" b="1" dirty="0"/>
          </a:p>
        </p:txBody>
      </p:sp>
      <p:sp>
        <p:nvSpPr>
          <p:cNvPr id="4" name="Text Placeholder 3">
            <a:extLst>
              <a:ext uri="{FF2B5EF4-FFF2-40B4-BE49-F238E27FC236}">
                <a16:creationId xmlns:a16="http://schemas.microsoft.com/office/drawing/2014/main" id="{490A5FA8-6593-445D-AC23-3CE13E4E892D}"/>
              </a:ext>
            </a:extLst>
          </p:cNvPr>
          <p:cNvSpPr>
            <a:spLocks noGrp="1"/>
          </p:cNvSpPr>
          <p:nvPr>
            <p:ph type="body" sz="quarter" idx="11"/>
          </p:nvPr>
        </p:nvSpPr>
        <p:spPr/>
        <p:txBody>
          <a:bodyPr/>
          <a:lstStyle/>
          <a:p>
            <a:r>
              <a:rPr lang="en-US" dirty="0"/>
              <a:t>30 – 55 Minutes</a:t>
            </a:r>
          </a:p>
        </p:txBody>
      </p:sp>
      <p:sp>
        <p:nvSpPr>
          <p:cNvPr id="5" name="Text Placeholder 4">
            <a:extLst>
              <a:ext uri="{FF2B5EF4-FFF2-40B4-BE49-F238E27FC236}">
                <a16:creationId xmlns:a16="http://schemas.microsoft.com/office/drawing/2014/main" id="{7118A82C-EB42-4847-817D-0C97C84BFE00}"/>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 </a:t>
            </a:r>
          </a:p>
          <a:p>
            <a:r>
              <a:rPr lang="en-US" sz="1400" dirty="0" err="1"/>
              <a:t>CRx</a:t>
            </a:r>
            <a:r>
              <a:rPr lang="en-US" sz="1400" dirty="0"/>
              <a:t> 03 Calorie King Worksheet</a:t>
            </a:r>
            <a:r>
              <a:rPr lang="en-US" dirty="0">
                <a:cs typeface="Arial" panose="020B0604020202020204" pitchFamily="34" charset="0"/>
              </a:rPr>
              <a:t> _vLEJan2022</a:t>
            </a:r>
          </a:p>
          <a:p>
            <a:endParaRPr lang="en-US" sz="1400" dirty="0"/>
          </a:p>
          <a:p>
            <a:r>
              <a:rPr lang="en-US" dirty="0"/>
              <a:t>You will also need for students to have access to the internet and the Calorie King website:</a:t>
            </a:r>
          </a:p>
          <a:p>
            <a:r>
              <a:rPr lang="en-US" dirty="0">
                <a:hlinkClick r:id="rId3"/>
              </a:rPr>
              <a:t>http://www.calorieking.com</a:t>
            </a:r>
            <a:endParaRPr lang="en-US" dirty="0"/>
          </a:p>
          <a:p>
            <a:endParaRPr lang="en-US" sz="1400" dirty="0"/>
          </a:p>
          <a:p>
            <a:pPr>
              <a:spcAft>
                <a:spcPts val="400"/>
              </a:spcAft>
            </a:pPr>
            <a:r>
              <a:rPr lang="en-US" sz="1400" u="sng" dirty="0"/>
              <a:t>MBER Essentials:</a:t>
            </a:r>
            <a:endParaRPr lang="en-US" sz="1400" dirty="0"/>
          </a:p>
          <a:p>
            <a:r>
              <a:rPr lang="en-US" sz="1400" dirty="0"/>
              <a:t>Norms of Conversation</a:t>
            </a:r>
            <a:endParaRPr lang="en-US" dirty="0"/>
          </a:p>
        </p:txBody>
      </p:sp>
      <p:sp>
        <p:nvSpPr>
          <p:cNvPr id="14" name="Content Placeholder 2"/>
          <p:cNvSpPr txBox="1">
            <a:spLocks/>
          </p:cNvSpPr>
          <p:nvPr/>
        </p:nvSpPr>
        <p:spPr>
          <a:xfrm>
            <a:off x="3022333" y="1436441"/>
            <a:ext cx="5810118" cy="178391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312754305"/>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06AD1-9DFE-4B17-A45C-3B250FC4ED47}"/>
              </a:ext>
            </a:extLst>
          </p:cNvPr>
          <p:cNvSpPr>
            <a:spLocks noGrp="1"/>
          </p:cNvSpPr>
          <p:nvPr>
            <p:ph type="title"/>
          </p:nvPr>
        </p:nvSpPr>
        <p:spPr/>
        <p:txBody>
          <a:bodyPr/>
          <a:lstStyle/>
          <a:p>
            <a:r>
              <a:rPr lang="en-US" dirty="0"/>
              <a:t>Learning Segment 03 Overview Continued</a:t>
            </a:r>
          </a:p>
        </p:txBody>
      </p:sp>
      <p:sp>
        <p:nvSpPr>
          <p:cNvPr id="3" name="Text Placeholder 2">
            <a:extLst>
              <a:ext uri="{FF2B5EF4-FFF2-40B4-BE49-F238E27FC236}">
                <a16:creationId xmlns:a16="http://schemas.microsoft.com/office/drawing/2014/main" id="{50DFB535-CCAF-462F-B07A-C07164EC7108}"/>
              </a:ext>
            </a:extLst>
          </p:cNvPr>
          <p:cNvSpPr>
            <a:spLocks noGrp="1"/>
          </p:cNvSpPr>
          <p:nvPr>
            <p:ph type="body" sz="quarter" idx="10"/>
          </p:nvPr>
        </p:nvSpPr>
        <p:spPr/>
        <p:txBody>
          <a:bodyPr/>
          <a:lstStyle/>
          <a:p>
            <a:pPr marL="0" indent="0">
              <a:buNone/>
            </a:pPr>
            <a:r>
              <a:rPr lang="en-US" sz="1400" dirty="0"/>
              <a:t>We’re trying to figure out why—really why—we need to eat. A logical next step is to explore what we get from eating food. </a:t>
            </a:r>
            <a:r>
              <a:rPr lang="en-US" dirty="0"/>
              <a:t>We focus here on the matter aspect. </a:t>
            </a:r>
            <a:r>
              <a:rPr lang="en-US" sz="1400" dirty="0"/>
              <a:t>Students may bring up ideas about matter and energy, but if they don’t, we address these in ensuing learning segments, so no need to force the concepts or vocabulary just yet. Agreeing that matter comes from food is pretty straight-forward, but </a:t>
            </a:r>
            <a:r>
              <a:rPr lang="en-US" dirty="0"/>
              <a:t>the concept of energy “in” food first appears here in the “Calorie King” or “A Day in the Food Life” activity. Students will notice that calories (really “Calories”  = kilocalories) are a component of the nutrition information they explore. We do not unpack the term calorie until a later learning segment, but follow the ideas your students seem to hone in on with regard to matter and energy. Be sure to read ahead to ensuing learning segments so that you are ready to jump ahead (and then back) if your students seem ready to unpack their understanding of matter and energy.</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In the “A Day in the (Food) Life” activity, students brainstorm what a typical teenager consumes in a day. Then for homework, they research the make-up of the items on their list. They can use the Calorie King app (or website) to find this information (http://www.calorieking.com/). If your student population needs more scaffolding, has a low success rate in completing homework, or does not have reliable internet access at home, consider moving some of the work into the classroom. </a:t>
            </a:r>
          </a:p>
          <a:p>
            <a:pPr marL="0" indent="0">
              <a:buNone/>
            </a:pPr>
            <a:endParaRPr lang="en-US" sz="1400" dirty="0"/>
          </a:p>
          <a:p>
            <a:pPr marL="0" indent="0">
              <a:buNone/>
            </a:pPr>
            <a:r>
              <a:rPr lang="en-US" dirty="0"/>
              <a:t>On the final slide of this segment, we</a:t>
            </a:r>
            <a:r>
              <a:rPr lang="en-US" sz="1400" dirty="0"/>
              <a:t> pause to really consider a perhaps surprising or perhaps obvious phenomenon: we (humans) are made of carbs, proteins and fats—just the same as our food. What does this mean? Why is this the case? And what does this mean in terms of how food is incorporated into our bodies? Spend a few minutes on this conversation and give students a chance to offer ideas or add questions to the inputs-outputs-uses class poster. </a:t>
            </a:r>
            <a:r>
              <a:rPr lang="en-US" dirty="0"/>
              <a:t>The should develop a more robust sense of what happens with food in their bodies by the end of the sequence of red units, but it may take some time. (Some understanding must wait until they understand both respiration and biosynthesis, the next two models.)</a:t>
            </a:r>
            <a:endParaRPr lang="en-US" sz="1400" dirty="0">
              <a:cs typeface="Arial" panose="020B0604020202020204" pitchFamily="34" charset="0"/>
            </a:endParaRPr>
          </a:p>
          <a:p>
            <a:pPr marL="0" indent="0">
              <a:buNone/>
            </a:pPr>
            <a:endParaRPr lang="en-US" sz="1400" dirty="0"/>
          </a:p>
          <a:p>
            <a:endParaRPr lang="en-US" dirty="0"/>
          </a:p>
        </p:txBody>
      </p:sp>
    </p:spTree>
    <p:extLst>
      <p:ext uri="{BB962C8B-B14F-4D97-AF65-F5344CB8AC3E}">
        <p14:creationId xmlns:p14="http://schemas.microsoft.com/office/powerpoint/2010/main" val="1163208137"/>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http://upload.wikimedia.org/wikipedia/commons/thumb/6/6d/Good_Food_Display_-_NCI_Visuals_Online.jpg/1280px-Good_Food_Display_-_NCI_Visuals_Online.jpg"/>
          <p:cNvPicPr>
            <a:picLocks noChangeAspect="1" noChangeArrowheads="1"/>
          </p:cNvPicPr>
          <p:nvPr/>
        </p:nvPicPr>
        <p:blipFill>
          <a:blip r:embed="rId3" cstate="print"/>
          <a:srcRect/>
          <a:stretch>
            <a:fillRect/>
          </a:stretch>
        </p:blipFill>
        <p:spPr bwMode="auto">
          <a:xfrm>
            <a:off x="1307855" y="592680"/>
            <a:ext cx="6593424" cy="4391891"/>
          </a:xfrm>
          <a:prstGeom prst="rect">
            <a:avLst/>
          </a:prstGeom>
          <a:noFill/>
        </p:spPr>
      </p:pic>
      <p:sp>
        <p:nvSpPr>
          <p:cNvPr id="3" name="TextBox 2"/>
          <p:cNvSpPr txBox="1"/>
          <p:nvPr/>
        </p:nvSpPr>
        <p:spPr>
          <a:xfrm>
            <a:off x="1470159" y="5356887"/>
            <a:ext cx="6268815" cy="646331"/>
          </a:xfrm>
          <a:prstGeom prst="rect">
            <a:avLst/>
          </a:prstGeom>
          <a:noFill/>
        </p:spPr>
        <p:txBody>
          <a:bodyPr wrap="square" rtlCol="0">
            <a:spAutoFit/>
          </a:bodyPr>
          <a:lstStyle/>
          <a:p>
            <a:pPr algn="ctr"/>
            <a:r>
              <a:rPr lang="en-US" sz="3600" b="1" dirty="0"/>
              <a:t>So, what exactly </a:t>
            </a:r>
            <a:r>
              <a:rPr lang="en-US" sz="3600" b="1" u="sng" dirty="0"/>
              <a:t>is</a:t>
            </a:r>
            <a:r>
              <a:rPr lang="en-US" sz="3600" b="1" dirty="0"/>
              <a:t> food?</a:t>
            </a:r>
          </a:p>
        </p:txBody>
      </p:sp>
    </p:spTree>
    <p:extLst>
      <p:ext uri="{BB962C8B-B14F-4D97-AF65-F5344CB8AC3E}">
        <p14:creationId xmlns:p14="http://schemas.microsoft.com/office/powerpoint/2010/main" val="3175649747"/>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360362"/>
            <a:ext cx="8229600" cy="742950"/>
          </a:xfrm>
        </p:spPr>
        <p:txBody>
          <a:bodyPr/>
          <a:lstStyle/>
          <a:p>
            <a:r>
              <a:rPr lang="en-US" sz="3200" dirty="0"/>
              <a:t>What do you eat?</a:t>
            </a:r>
          </a:p>
        </p:txBody>
      </p:sp>
      <p:sp>
        <p:nvSpPr>
          <p:cNvPr id="5" name="Content Placeholder 4"/>
          <p:cNvSpPr>
            <a:spLocks noGrp="1"/>
          </p:cNvSpPr>
          <p:nvPr>
            <p:ph idx="4294967295"/>
          </p:nvPr>
        </p:nvSpPr>
        <p:spPr>
          <a:xfrm>
            <a:off x="1262544" y="1689555"/>
            <a:ext cx="7208693" cy="3367076"/>
          </a:xfrm>
        </p:spPr>
        <p:txBody>
          <a:bodyPr/>
          <a:lstStyle/>
          <a:p>
            <a:pPr>
              <a:spcBef>
                <a:spcPts val="0"/>
              </a:spcBef>
            </a:pPr>
            <a:r>
              <a:rPr lang="en-US" sz="2800" dirty="0"/>
              <a:t>Typical breakfast</a:t>
            </a:r>
          </a:p>
          <a:p>
            <a:pPr>
              <a:spcBef>
                <a:spcPts val="0"/>
              </a:spcBef>
            </a:pPr>
            <a:endParaRPr lang="en-US" sz="2800" dirty="0"/>
          </a:p>
          <a:p>
            <a:pPr>
              <a:spcBef>
                <a:spcPts val="0"/>
              </a:spcBef>
            </a:pPr>
            <a:r>
              <a:rPr lang="en-US" sz="2800" dirty="0"/>
              <a:t>Typical lunch</a:t>
            </a:r>
          </a:p>
          <a:p>
            <a:pPr>
              <a:spcBef>
                <a:spcPts val="0"/>
              </a:spcBef>
            </a:pPr>
            <a:endParaRPr lang="en-US" sz="2800" dirty="0"/>
          </a:p>
          <a:p>
            <a:pPr>
              <a:spcBef>
                <a:spcPts val="0"/>
              </a:spcBef>
            </a:pPr>
            <a:r>
              <a:rPr lang="en-US" sz="2800" dirty="0"/>
              <a:t>Typical dinner</a:t>
            </a:r>
          </a:p>
          <a:p>
            <a:pPr>
              <a:spcBef>
                <a:spcPts val="0"/>
              </a:spcBef>
            </a:pPr>
            <a:endParaRPr lang="en-US" sz="2800" dirty="0"/>
          </a:p>
          <a:p>
            <a:pPr>
              <a:spcBef>
                <a:spcPts val="0"/>
              </a:spcBef>
            </a:pPr>
            <a:r>
              <a:rPr lang="en-US" sz="2800" dirty="0"/>
              <a:t>Typical snacks</a:t>
            </a:r>
          </a:p>
          <a:p>
            <a:pPr marL="0" indent="0">
              <a:buNone/>
            </a:pPr>
            <a:endParaRPr lang="en-US" dirty="0"/>
          </a:p>
        </p:txBody>
      </p:sp>
    </p:spTree>
    <p:extLst>
      <p:ext uri="{BB962C8B-B14F-4D97-AF65-F5344CB8AC3E}">
        <p14:creationId xmlns:p14="http://schemas.microsoft.com/office/powerpoint/2010/main" val="31965205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7422C48-401B-4048-9ED6-3A4EFEED7809}"/>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4" name="Table 3">
            <a:extLst>
              <a:ext uri="{FF2B5EF4-FFF2-40B4-BE49-F238E27FC236}">
                <a16:creationId xmlns:a16="http://schemas.microsoft.com/office/drawing/2014/main" id="{9C2D2265-CB54-C54E-84D7-2CD13261BEFB}"/>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pic>
        <p:nvPicPr>
          <p:cNvPr id="40" name="Picture 39">
            <a:extLst>
              <a:ext uri="{FF2B5EF4-FFF2-40B4-BE49-F238E27FC236}">
                <a16:creationId xmlns:a16="http://schemas.microsoft.com/office/drawing/2014/main" id="{7CC838C3-9B01-AD44-979D-3D986DEAF0F4}"/>
              </a:ext>
            </a:extLst>
          </p:cNvPr>
          <p:cNvPicPr>
            <a:picLocks noChangeAspect="1"/>
          </p:cNvPicPr>
          <p:nvPr/>
        </p:nvPicPr>
        <p:blipFill rotWithShape="1">
          <a:blip r:embed="rId2"/>
          <a:srcRect r="33248" b="9941"/>
          <a:stretch/>
        </p:blipFill>
        <p:spPr>
          <a:xfrm>
            <a:off x="2365589" y="3886339"/>
            <a:ext cx="1128575" cy="1141957"/>
          </a:xfrm>
          <a:prstGeom prst="rect">
            <a:avLst/>
          </a:prstGeom>
        </p:spPr>
      </p:pic>
      <p:pic>
        <p:nvPicPr>
          <p:cNvPr id="45" name="Picture 44">
            <a:extLst>
              <a:ext uri="{FF2B5EF4-FFF2-40B4-BE49-F238E27FC236}">
                <a16:creationId xmlns:a16="http://schemas.microsoft.com/office/drawing/2014/main" id="{854C02DE-EF34-6845-AECF-390BFF33DA6A}"/>
              </a:ext>
            </a:extLst>
          </p:cNvPr>
          <p:cNvPicPr>
            <a:picLocks noChangeAspect="1"/>
          </p:cNvPicPr>
          <p:nvPr/>
        </p:nvPicPr>
        <p:blipFill rotWithShape="1">
          <a:blip r:embed="rId3"/>
          <a:srcRect r="46571" b="9868"/>
          <a:stretch/>
        </p:blipFill>
        <p:spPr>
          <a:xfrm>
            <a:off x="5649836" y="4021575"/>
            <a:ext cx="916008" cy="1158949"/>
          </a:xfrm>
          <a:prstGeom prst="rect">
            <a:avLst/>
          </a:prstGeom>
        </p:spPr>
      </p:pic>
      <p:pic>
        <p:nvPicPr>
          <p:cNvPr id="29" name="Picture 28">
            <a:extLst>
              <a:ext uri="{FF2B5EF4-FFF2-40B4-BE49-F238E27FC236}">
                <a16:creationId xmlns:a16="http://schemas.microsoft.com/office/drawing/2014/main" id="{F06C6061-31BD-BD40-99FE-70E3E0F117B9}"/>
              </a:ext>
            </a:extLst>
          </p:cNvPr>
          <p:cNvPicPr>
            <a:picLocks noChangeAspect="1"/>
          </p:cNvPicPr>
          <p:nvPr/>
        </p:nvPicPr>
        <p:blipFill rotWithShape="1">
          <a:blip r:embed="rId4"/>
          <a:srcRect t="19937" r="37959" b="20001"/>
          <a:stretch/>
        </p:blipFill>
        <p:spPr>
          <a:xfrm>
            <a:off x="6793992" y="1878782"/>
            <a:ext cx="1227201" cy="891044"/>
          </a:xfrm>
          <a:prstGeom prst="rect">
            <a:avLst/>
          </a:prstGeom>
        </p:spPr>
      </p:pic>
      <p:pic>
        <p:nvPicPr>
          <p:cNvPr id="50" name="Picture 49">
            <a:extLst>
              <a:ext uri="{FF2B5EF4-FFF2-40B4-BE49-F238E27FC236}">
                <a16:creationId xmlns:a16="http://schemas.microsoft.com/office/drawing/2014/main" id="{25B89EFF-BE6B-5B4C-8CFE-22C905FC0F3B}"/>
              </a:ext>
            </a:extLst>
          </p:cNvPr>
          <p:cNvPicPr>
            <a:picLocks noChangeAspect="1"/>
          </p:cNvPicPr>
          <p:nvPr/>
        </p:nvPicPr>
        <p:blipFill rotWithShape="1">
          <a:blip r:embed="rId5"/>
          <a:srcRect t="11876" r="21921"/>
          <a:stretch/>
        </p:blipFill>
        <p:spPr>
          <a:xfrm>
            <a:off x="4129830" y="1934122"/>
            <a:ext cx="1052623" cy="891043"/>
          </a:xfrm>
          <a:prstGeom prst="rect">
            <a:avLst/>
          </a:prstGeom>
        </p:spPr>
      </p:pic>
      <p:pic>
        <p:nvPicPr>
          <p:cNvPr id="22" name="Picture 21">
            <a:extLst>
              <a:ext uri="{FF2B5EF4-FFF2-40B4-BE49-F238E27FC236}">
                <a16:creationId xmlns:a16="http://schemas.microsoft.com/office/drawing/2014/main" id="{3BC2619F-178E-C945-B8DF-79B980ADE5E0}"/>
              </a:ext>
            </a:extLst>
          </p:cNvPr>
          <p:cNvPicPr>
            <a:picLocks noChangeAspect="1"/>
          </p:cNvPicPr>
          <p:nvPr/>
        </p:nvPicPr>
        <p:blipFill rotWithShape="1">
          <a:blip r:embed="rId6"/>
          <a:srcRect r="13897" b="1176"/>
          <a:stretch/>
        </p:blipFill>
        <p:spPr>
          <a:xfrm>
            <a:off x="1103165" y="1855552"/>
            <a:ext cx="1035120" cy="891043"/>
          </a:xfrm>
          <a:prstGeom prst="rect">
            <a:avLst/>
          </a:prstGeom>
        </p:spPr>
      </p:pic>
      <p:sp>
        <p:nvSpPr>
          <p:cNvPr id="2" name="Title 1">
            <a:extLst>
              <a:ext uri="{FF2B5EF4-FFF2-40B4-BE49-F238E27FC236}">
                <a16:creationId xmlns:a16="http://schemas.microsoft.com/office/drawing/2014/main" id="{C1F5414E-55F4-C846-98F5-FD1CDA6B0538}"/>
              </a:ext>
            </a:extLst>
          </p:cNvPr>
          <p:cNvSpPr>
            <a:spLocks noGrp="1"/>
          </p:cNvSpPr>
          <p:nvPr>
            <p:ph type="title"/>
          </p:nvPr>
        </p:nvSpPr>
        <p:spPr/>
        <p:txBody>
          <a:bodyPr/>
          <a:lstStyle/>
          <a:p>
            <a:r>
              <a:rPr lang="en-US" dirty="0"/>
              <a:t>Symbols</a:t>
            </a:r>
          </a:p>
        </p:txBody>
      </p:sp>
      <p:sp>
        <p:nvSpPr>
          <p:cNvPr id="3" name="Shape 171">
            <a:extLst>
              <a:ext uri="{FF2B5EF4-FFF2-40B4-BE49-F238E27FC236}">
                <a16:creationId xmlns:a16="http://schemas.microsoft.com/office/drawing/2014/main" id="{88FF6AAC-BB43-5B48-845E-FCFEC30C5E9C}"/>
              </a:ext>
            </a:extLst>
          </p:cNvPr>
          <p:cNvSpPr/>
          <p:nvPr/>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7" name="Shape 177">
            <a:extLst>
              <a:ext uri="{FF2B5EF4-FFF2-40B4-BE49-F238E27FC236}">
                <a16:creationId xmlns:a16="http://schemas.microsoft.com/office/drawing/2014/main" id="{634C6328-C425-C54A-8679-FA989700915E}"/>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8" name="Shape 181">
            <a:extLst>
              <a:ext uri="{FF2B5EF4-FFF2-40B4-BE49-F238E27FC236}">
                <a16:creationId xmlns:a16="http://schemas.microsoft.com/office/drawing/2014/main" id="{F78FFC24-C257-BB47-8A97-8C98827CBD55}"/>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9" name="Shape 185">
            <a:extLst>
              <a:ext uri="{FF2B5EF4-FFF2-40B4-BE49-F238E27FC236}">
                <a16:creationId xmlns:a16="http://schemas.microsoft.com/office/drawing/2014/main" id="{0DFA19A0-B6A9-234C-A1EF-015002D3035C}"/>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0" name="Shape 185">
            <a:extLst>
              <a:ext uri="{FF2B5EF4-FFF2-40B4-BE49-F238E27FC236}">
                <a16:creationId xmlns:a16="http://schemas.microsoft.com/office/drawing/2014/main" id="{654EB643-60F9-1C4A-AF64-EAD4B2BABE8B}"/>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1" name="Shape 173">
            <a:extLst>
              <a:ext uri="{FF2B5EF4-FFF2-40B4-BE49-F238E27FC236}">
                <a16:creationId xmlns:a16="http://schemas.microsoft.com/office/drawing/2014/main" id="{BEDA10FA-E446-0E44-A539-894C94B4D6E1}"/>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sp>
        <p:nvSpPr>
          <p:cNvPr id="6" name="TextBox 5">
            <a:extLst>
              <a:ext uri="{FF2B5EF4-FFF2-40B4-BE49-F238E27FC236}">
                <a16:creationId xmlns:a16="http://schemas.microsoft.com/office/drawing/2014/main" id="{F41E6F51-5545-2E46-B6BF-F76111B4446C}"/>
              </a:ext>
            </a:extLst>
          </p:cNvPr>
          <p:cNvSpPr txBox="1"/>
          <p:nvPr/>
        </p:nvSpPr>
        <p:spPr>
          <a:xfrm>
            <a:off x="3386667" y="5943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9158385"/>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7091" y="176919"/>
            <a:ext cx="8229600" cy="1143000"/>
          </a:xfrm>
        </p:spPr>
        <p:txBody>
          <a:bodyPr>
            <a:normAutofit/>
          </a:bodyPr>
          <a:lstStyle/>
          <a:p>
            <a:r>
              <a:rPr lang="en-US" dirty="0"/>
              <a:t>What is in the food you eat?</a:t>
            </a:r>
            <a:br>
              <a:rPr lang="en-US" dirty="0"/>
            </a:br>
            <a:r>
              <a:rPr lang="en-US" dirty="0"/>
              <a:t>What is it made of?</a:t>
            </a:r>
          </a:p>
        </p:txBody>
      </p:sp>
      <p:sp>
        <p:nvSpPr>
          <p:cNvPr id="3" name="Content Placeholder 2"/>
          <p:cNvSpPr>
            <a:spLocks noGrp="1"/>
          </p:cNvSpPr>
          <p:nvPr>
            <p:ph idx="4294967295"/>
          </p:nvPr>
        </p:nvSpPr>
        <p:spPr>
          <a:xfrm>
            <a:off x="457200" y="1456983"/>
            <a:ext cx="8229600" cy="4819125"/>
          </a:xfrm>
        </p:spPr>
        <p:txBody>
          <a:bodyPr>
            <a:normAutofit fontScale="85000" lnSpcReduction="10000"/>
          </a:bodyPr>
          <a:lstStyle/>
          <a:p>
            <a:pPr>
              <a:lnSpc>
                <a:spcPct val="110000"/>
              </a:lnSpc>
              <a:spcBef>
                <a:spcPts val="0"/>
              </a:spcBef>
            </a:pPr>
            <a:r>
              <a:rPr lang="en-US" sz="2600" dirty="0"/>
              <a:t>The Calorie King will help us.</a:t>
            </a:r>
          </a:p>
          <a:p>
            <a:pPr>
              <a:lnSpc>
                <a:spcPct val="110000"/>
              </a:lnSpc>
              <a:spcBef>
                <a:spcPts val="0"/>
              </a:spcBef>
            </a:pPr>
            <a:endParaRPr lang="en-US" sz="1900" dirty="0"/>
          </a:p>
          <a:p>
            <a:pPr>
              <a:lnSpc>
                <a:spcPct val="110000"/>
              </a:lnSpc>
              <a:spcBef>
                <a:spcPts val="0"/>
              </a:spcBef>
            </a:pPr>
            <a:r>
              <a:rPr lang="en-US" sz="1900" dirty="0">
                <a:hlinkClick r:id="rId3">
                  <a:extLst>
                    <a:ext uri="{A12FA001-AC4F-418D-AE19-62706E023703}">
                      <ahyp:hlinkClr xmlns:ahyp="http://schemas.microsoft.com/office/drawing/2018/hyperlinkcolor" xmlns="" val="tx"/>
                    </a:ext>
                  </a:extLst>
                </a:hlinkClick>
              </a:rPr>
              <a:t>http://www.calorieking.com</a:t>
            </a:r>
            <a:endParaRPr lang="en-US" sz="1900" dirty="0"/>
          </a:p>
          <a:p>
            <a:pPr>
              <a:lnSpc>
                <a:spcPct val="110000"/>
              </a:lnSpc>
              <a:spcBef>
                <a:spcPts val="0"/>
              </a:spcBef>
            </a:pPr>
            <a:endParaRPr lang="en-US" sz="1900" dirty="0"/>
          </a:p>
          <a:p>
            <a:pPr>
              <a:lnSpc>
                <a:spcPct val="110000"/>
              </a:lnSpc>
              <a:spcBef>
                <a:spcPts val="0"/>
              </a:spcBef>
            </a:pPr>
            <a:r>
              <a:rPr lang="en-US" sz="3000" dirty="0"/>
              <a:t>On your “Day in the Life” paper:</a:t>
            </a:r>
          </a:p>
          <a:p>
            <a:pPr lvl="1">
              <a:lnSpc>
                <a:spcPct val="110000"/>
              </a:lnSpc>
              <a:spcBef>
                <a:spcPts val="0"/>
              </a:spcBef>
            </a:pPr>
            <a:endParaRPr lang="en-US" sz="3000" dirty="0">
              <a:solidFill>
                <a:schemeClr val="tx1"/>
              </a:solidFill>
            </a:endParaRPr>
          </a:p>
          <a:p>
            <a:pPr lvl="1">
              <a:lnSpc>
                <a:spcPct val="110000"/>
              </a:lnSpc>
              <a:spcBef>
                <a:spcPts val="0"/>
              </a:spcBef>
            </a:pPr>
            <a:r>
              <a:rPr lang="en-US" sz="2800" dirty="0">
                <a:solidFill>
                  <a:schemeClr val="tx1"/>
                </a:solidFill>
              </a:rPr>
              <a:t>List each food.</a:t>
            </a:r>
          </a:p>
          <a:p>
            <a:pPr lvl="1">
              <a:lnSpc>
                <a:spcPct val="110000"/>
              </a:lnSpc>
              <a:spcBef>
                <a:spcPts val="0"/>
              </a:spcBef>
            </a:pPr>
            <a:r>
              <a:rPr lang="en-US" sz="2800" dirty="0">
                <a:solidFill>
                  <a:schemeClr val="tx1"/>
                </a:solidFill>
              </a:rPr>
              <a:t>List the top 4 substances (in terms of amount) that it contains.</a:t>
            </a:r>
          </a:p>
          <a:p>
            <a:pPr lvl="1">
              <a:lnSpc>
                <a:spcPct val="110000"/>
              </a:lnSpc>
              <a:spcBef>
                <a:spcPts val="0"/>
              </a:spcBef>
            </a:pPr>
            <a:r>
              <a:rPr lang="en-US" sz="2800" dirty="0">
                <a:solidFill>
                  <a:schemeClr val="tx1"/>
                </a:solidFill>
              </a:rPr>
              <a:t>List the # of grams of each substance.</a:t>
            </a:r>
          </a:p>
          <a:p>
            <a:pPr>
              <a:lnSpc>
                <a:spcPct val="110000"/>
              </a:lnSpc>
              <a:spcBef>
                <a:spcPts val="0"/>
              </a:spcBef>
            </a:pPr>
            <a:endParaRPr lang="en-US" sz="1900" dirty="0"/>
          </a:p>
          <a:p>
            <a:pPr>
              <a:lnSpc>
                <a:spcPct val="110000"/>
              </a:lnSpc>
              <a:spcBef>
                <a:spcPts val="0"/>
              </a:spcBef>
            </a:pPr>
            <a:r>
              <a:rPr lang="en-US" sz="2600" dirty="0"/>
              <a:t>Compile list of all the substances consumed, calculate the total grams of each, and determine the % of the total for each.</a:t>
            </a:r>
          </a:p>
          <a:p>
            <a:pPr>
              <a:lnSpc>
                <a:spcPct val="110000"/>
              </a:lnSpc>
              <a:spcBef>
                <a:spcPts val="0"/>
              </a:spcBef>
              <a:buNone/>
            </a:pPr>
            <a:r>
              <a:rPr lang="en-US" sz="2200" dirty="0"/>
              <a:t> </a:t>
            </a:r>
            <a:endParaRPr lang="en-US" sz="1500" dirty="0"/>
          </a:p>
        </p:txBody>
      </p:sp>
      <p:pic>
        <p:nvPicPr>
          <p:cNvPr id="2050" name="Picture 2" descr="Image result for crown clip 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83086">
            <a:off x="5808224" y="1084911"/>
            <a:ext cx="2125686" cy="14830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1915558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39084" y="258876"/>
            <a:ext cx="6970712" cy="1355725"/>
          </a:xfrm>
        </p:spPr>
        <p:txBody>
          <a:bodyPr>
            <a:noAutofit/>
          </a:bodyPr>
          <a:lstStyle/>
          <a:p>
            <a:pPr algn="l"/>
            <a:r>
              <a:rPr lang="en-US" sz="2800" dirty="0"/>
              <a:t>So, what do you really eat? What were the top 3 components of your food? Record this info in </a:t>
            </a:r>
            <a:r>
              <a:rPr lang="en-US" b="1" dirty="0"/>
              <a:t>Doodle Box E.</a:t>
            </a:r>
            <a:endParaRPr lang="en-US" sz="3200" b="1" dirty="0"/>
          </a:p>
        </p:txBody>
      </p:sp>
      <p:pic>
        <p:nvPicPr>
          <p:cNvPr id="4" name="Picture 10" descr="https://encrypted-tbn3.gstatic.com/images?q=tbn:ANd9GcSwcV1uPqDWeWS1E5J0sALBcGs48P6rQruFKJ9UlBB7HpRaAoXo"/>
          <p:cNvPicPr>
            <a:picLocks noChangeAspect="1" noChangeArrowheads="1"/>
          </p:cNvPicPr>
          <p:nvPr/>
        </p:nvPicPr>
        <p:blipFill>
          <a:blip r:embed="rId3" cstate="print"/>
          <a:srcRect/>
          <a:stretch>
            <a:fillRect/>
          </a:stretch>
        </p:blipFill>
        <p:spPr bwMode="auto">
          <a:xfrm>
            <a:off x="6393172" y="1883961"/>
            <a:ext cx="2235200" cy="1676400"/>
          </a:xfrm>
          <a:prstGeom prst="rect">
            <a:avLst/>
          </a:prstGeom>
          <a:noFill/>
        </p:spPr>
      </p:pic>
      <p:pic>
        <p:nvPicPr>
          <p:cNvPr id="5" name="Picture 8" descr="https://encrypted-tbn3.gstatic.com/images?q=tbn:ANd9GcQ_qx4nJgKsOPHAYbNPvhd1jTY64l_10G2qdcz4JAQpNpCCgv4j"/>
          <p:cNvPicPr>
            <a:picLocks noChangeAspect="1" noChangeArrowheads="1"/>
          </p:cNvPicPr>
          <p:nvPr/>
        </p:nvPicPr>
        <p:blipFill>
          <a:blip r:embed="rId4" cstate="print"/>
          <a:srcRect/>
          <a:stretch>
            <a:fillRect/>
          </a:stretch>
        </p:blipFill>
        <p:spPr bwMode="auto">
          <a:xfrm>
            <a:off x="632115" y="1912536"/>
            <a:ext cx="2161782" cy="1619251"/>
          </a:xfrm>
          <a:prstGeom prst="rect">
            <a:avLst/>
          </a:prstGeom>
          <a:noFill/>
        </p:spPr>
      </p:pic>
      <p:pic>
        <p:nvPicPr>
          <p:cNvPr id="7" name="Picture 16" descr="http://upload.wikimedia.org/wikipedia/commons/5/5c/Starchy-foods..jpg"/>
          <p:cNvPicPr>
            <a:picLocks noChangeAspect="1" noChangeArrowheads="1"/>
          </p:cNvPicPr>
          <p:nvPr/>
        </p:nvPicPr>
        <p:blipFill>
          <a:blip r:embed="rId5" cstate="print"/>
          <a:srcRect/>
          <a:stretch>
            <a:fillRect/>
          </a:stretch>
        </p:blipFill>
        <p:spPr bwMode="auto">
          <a:xfrm>
            <a:off x="6696562" y="3718799"/>
            <a:ext cx="1628421" cy="2269396"/>
          </a:xfrm>
          <a:prstGeom prst="rect">
            <a:avLst/>
          </a:prstGeom>
          <a:noFill/>
        </p:spPr>
      </p:pic>
      <p:sp>
        <p:nvSpPr>
          <p:cNvPr id="10" name="TextBox 9"/>
          <p:cNvSpPr txBox="1"/>
          <p:nvPr/>
        </p:nvSpPr>
        <p:spPr>
          <a:xfrm>
            <a:off x="2874616" y="4426102"/>
            <a:ext cx="3821946" cy="2092881"/>
          </a:xfrm>
          <a:prstGeom prst="rect">
            <a:avLst/>
          </a:prstGeom>
          <a:noFill/>
        </p:spPr>
        <p:txBody>
          <a:bodyPr wrap="square" rtlCol="0">
            <a:spAutoFit/>
          </a:bodyPr>
          <a:lstStyle/>
          <a:p>
            <a:r>
              <a:rPr lang="en-US" sz="2800" i="1" dirty="0"/>
              <a:t>Also record one other component that you noticed or that you have questions about.</a:t>
            </a:r>
          </a:p>
          <a:p>
            <a:endParaRPr lang="en-US" dirty="0"/>
          </a:p>
        </p:txBody>
      </p:sp>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l="17333" t="9066" r="23200"/>
          <a:stretch/>
        </p:blipFill>
        <p:spPr>
          <a:xfrm>
            <a:off x="996718" y="4091907"/>
            <a:ext cx="1578667" cy="2414016"/>
          </a:xfrm>
          <a:prstGeom prst="rect">
            <a:avLst/>
          </a:prstGeom>
        </p:spPr>
      </p:pic>
      <p:pic>
        <p:nvPicPr>
          <p:cNvPr id="8" name="Picture 7" descr="Western-pack-butter.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600752">
            <a:off x="209596" y="3925700"/>
            <a:ext cx="1357079" cy="974597"/>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28337" y="1834489"/>
            <a:ext cx="3026664" cy="2016516"/>
          </a:xfrm>
          <a:prstGeom prst="rect">
            <a:avLst/>
          </a:prstGeom>
        </p:spPr>
      </p:pic>
      <p:pic>
        <p:nvPicPr>
          <p:cNvPr id="17" name="Picture 16">
            <a:extLst>
              <a:ext uri="{FF2B5EF4-FFF2-40B4-BE49-F238E27FC236}">
                <a16:creationId xmlns:a16="http://schemas.microsoft.com/office/drawing/2014/main" id="{FEF55876-DC06-4ACE-A643-8D711F2FF10F}"/>
              </a:ext>
            </a:extLst>
          </p:cNvPr>
          <p:cNvPicPr>
            <a:picLocks noChangeAspect="1"/>
          </p:cNvPicPr>
          <p:nvPr/>
        </p:nvPicPr>
        <p:blipFill rotWithShape="1">
          <a:blip r:embed="rId9"/>
          <a:srcRect t="11876" r="21921"/>
          <a:stretch/>
        </p:blipFill>
        <p:spPr>
          <a:xfrm>
            <a:off x="469501" y="497667"/>
            <a:ext cx="1052623" cy="891043"/>
          </a:xfrm>
          <a:prstGeom prst="rect">
            <a:avLst/>
          </a:prstGeom>
        </p:spPr>
      </p:pic>
    </p:spTree>
    <p:extLst>
      <p:ext uri="{BB962C8B-B14F-4D97-AF65-F5344CB8AC3E}">
        <p14:creationId xmlns:p14="http://schemas.microsoft.com/office/powerpoint/2010/main" val="30076072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59797" y="495069"/>
            <a:ext cx="3918556" cy="857347"/>
          </a:xfrm>
        </p:spPr>
        <p:txBody>
          <a:bodyPr>
            <a:noAutofit/>
          </a:bodyPr>
          <a:lstStyle/>
          <a:p>
            <a:r>
              <a:rPr lang="en-US" sz="4000" b="1" dirty="0"/>
              <a:t>The Top </a:t>
            </a:r>
            <a:r>
              <a:rPr lang="en-US" sz="4000" b="1"/>
              <a:t>Three </a:t>
            </a:r>
            <a:endParaRPr lang="en-US" sz="3600" dirty="0">
              <a:solidFill>
                <a:srgbClr val="00B0F0"/>
              </a:solidFill>
            </a:endParaRPr>
          </a:p>
        </p:txBody>
      </p:sp>
      <p:pic>
        <p:nvPicPr>
          <p:cNvPr id="4" name="Picture 10" descr="https://encrypted-tbn3.gstatic.com/images?q=tbn:ANd9GcSwcV1uPqDWeWS1E5J0sALBcGs48P6rQruFKJ9UlBB7HpRaAoXo"/>
          <p:cNvPicPr>
            <a:picLocks noChangeAspect="1" noChangeArrowheads="1"/>
          </p:cNvPicPr>
          <p:nvPr/>
        </p:nvPicPr>
        <p:blipFill>
          <a:blip r:embed="rId3" cstate="print"/>
          <a:srcRect/>
          <a:stretch>
            <a:fillRect/>
          </a:stretch>
        </p:blipFill>
        <p:spPr bwMode="auto">
          <a:xfrm>
            <a:off x="6393172" y="1883961"/>
            <a:ext cx="2235200" cy="1676400"/>
          </a:xfrm>
          <a:prstGeom prst="rect">
            <a:avLst/>
          </a:prstGeom>
          <a:noFill/>
        </p:spPr>
      </p:pic>
      <p:pic>
        <p:nvPicPr>
          <p:cNvPr id="5" name="Picture 8" descr="https://encrypted-tbn3.gstatic.com/images?q=tbn:ANd9GcQ_qx4nJgKsOPHAYbNPvhd1jTY64l_10G2qdcz4JAQpNpCCgv4j"/>
          <p:cNvPicPr>
            <a:picLocks noChangeAspect="1" noChangeArrowheads="1"/>
          </p:cNvPicPr>
          <p:nvPr/>
        </p:nvPicPr>
        <p:blipFill>
          <a:blip r:embed="rId4" cstate="print"/>
          <a:srcRect/>
          <a:stretch>
            <a:fillRect/>
          </a:stretch>
        </p:blipFill>
        <p:spPr bwMode="auto">
          <a:xfrm>
            <a:off x="632115" y="1912536"/>
            <a:ext cx="2161782" cy="1619251"/>
          </a:xfrm>
          <a:prstGeom prst="rect">
            <a:avLst/>
          </a:prstGeom>
          <a:noFill/>
        </p:spPr>
      </p:pic>
      <p:pic>
        <p:nvPicPr>
          <p:cNvPr id="7" name="Picture 16" descr="http://upload.wikimedia.org/wikipedia/commons/5/5c/Starchy-foods..jpg"/>
          <p:cNvPicPr>
            <a:picLocks noChangeAspect="1" noChangeArrowheads="1"/>
          </p:cNvPicPr>
          <p:nvPr/>
        </p:nvPicPr>
        <p:blipFill>
          <a:blip r:embed="rId5" cstate="print"/>
          <a:srcRect/>
          <a:stretch>
            <a:fillRect/>
          </a:stretch>
        </p:blipFill>
        <p:spPr bwMode="auto">
          <a:xfrm>
            <a:off x="6696562" y="3718799"/>
            <a:ext cx="1628421" cy="2269396"/>
          </a:xfrm>
          <a:prstGeom prst="rect">
            <a:avLst/>
          </a:prstGeom>
          <a:noFill/>
        </p:spPr>
      </p:pic>
      <p:sp>
        <p:nvSpPr>
          <p:cNvPr id="10" name="TextBox 9"/>
          <p:cNvSpPr txBox="1"/>
          <p:nvPr/>
        </p:nvSpPr>
        <p:spPr>
          <a:xfrm>
            <a:off x="2983589" y="3929472"/>
            <a:ext cx="3409583" cy="3031599"/>
          </a:xfrm>
          <a:prstGeom prst="rect">
            <a:avLst/>
          </a:prstGeom>
          <a:noFill/>
        </p:spPr>
        <p:txBody>
          <a:bodyPr wrap="square" rtlCol="0">
            <a:spAutoFit/>
          </a:bodyPr>
          <a:lstStyle/>
          <a:p>
            <a:pPr marL="514350" indent="-514350">
              <a:spcAft>
                <a:spcPts val="1800"/>
              </a:spcAft>
              <a:buFont typeface="+mj-lt"/>
              <a:buAutoNum type="arabicPeriod"/>
            </a:pPr>
            <a:r>
              <a:rPr lang="en-US" sz="3200" dirty="0"/>
              <a:t>Proteins </a:t>
            </a:r>
          </a:p>
          <a:p>
            <a:pPr marL="514350" indent="-514350">
              <a:spcAft>
                <a:spcPts val="1800"/>
              </a:spcAft>
              <a:buFont typeface="+mj-lt"/>
              <a:buAutoNum type="arabicPeriod"/>
            </a:pPr>
            <a:r>
              <a:rPr lang="en-US" sz="3200" dirty="0"/>
              <a:t>Fats (Lipids) </a:t>
            </a:r>
          </a:p>
          <a:p>
            <a:pPr marL="514350" indent="-514350">
              <a:spcAft>
                <a:spcPts val="1800"/>
              </a:spcAft>
              <a:buFont typeface="+mj-lt"/>
              <a:buAutoNum type="arabicPeriod"/>
            </a:pPr>
            <a:r>
              <a:rPr lang="en-US" sz="3200" dirty="0"/>
              <a:t>Carbohydrates (Carbs)</a:t>
            </a:r>
          </a:p>
          <a:p>
            <a:pPr marL="342900" indent="-342900">
              <a:buFont typeface="+mj-lt"/>
              <a:buAutoNum type="arabicPeriod"/>
            </a:pPr>
            <a:endParaRPr lang="en-US" dirty="0"/>
          </a:p>
        </p:txBody>
      </p:sp>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l="17333" t="9066" r="23200"/>
          <a:stretch/>
        </p:blipFill>
        <p:spPr>
          <a:xfrm>
            <a:off x="996718" y="4091907"/>
            <a:ext cx="1578667" cy="2414016"/>
          </a:xfrm>
          <a:prstGeom prst="rect">
            <a:avLst/>
          </a:prstGeom>
        </p:spPr>
      </p:pic>
      <p:pic>
        <p:nvPicPr>
          <p:cNvPr id="8" name="Picture 7" descr="Western-pack-butter.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600752">
            <a:off x="209596" y="3925700"/>
            <a:ext cx="1357079" cy="974597"/>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80202" y="1696899"/>
            <a:ext cx="3026664" cy="2016516"/>
          </a:xfrm>
          <a:prstGeom prst="rect">
            <a:avLst/>
          </a:prstGeom>
        </p:spPr>
      </p:pic>
      <p:pic>
        <p:nvPicPr>
          <p:cNvPr id="17" name="Picture 16">
            <a:extLst>
              <a:ext uri="{FF2B5EF4-FFF2-40B4-BE49-F238E27FC236}">
                <a16:creationId xmlns:a16="http://schemas.microsoft.com/office/drawing/2014/main" id="{FEF55876-DC06-4ACE-A643-8D711F2FF10F}"/>
              </a:ext>
            </a:extLst>
          </p:cNvPr>
          <p:cNvPicPr>
            <a:picLocks noChangeAspect="1"/>
          </p:cNvPicPr>
          <p:nvPr/>
        </p:nvPicPr>
        <p:blipFill rotWithShape="1">
          <a:blip r:embed="rId9"/>
          <a:srcRect t="11876" r="21921"/>
          <a:stretch/>
        </p:blipFill>
        <p:spPr>
          <a:xfrm>
            <a:off x="1442210" y="548263"/>
            <a:ext cx="1052623" cy="891043"/>
          </a:xfrm>
          <a:prstGeom prst="rect">
            <a:avLst/>
          </a:prstGeom>
        </p:spPr>
      </p:pic>
    </p:spTree>
    <p:extLst>
      <p:ext uri="{BB962C8B-B14F-4D97-AF65-F5344CB8AC3E}">
        <p14:creationId xmlns:p14="http://schemas.microsoft.com/office/powerpoint/2010/main" val="318541474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739" y="2576520"/>
            <a:ext cx="4366261" cy="2684627"/>
          </a:xfrm>
          <a:prstGeom prst="rect">
            <a:avLst/>
          </a:prstGeom>
        </p:spPr>
      </p:pic>
      <p:sp>
        <p:nvSpPr>
          <p:cNvPr id="2" name="Title 1"/>
          <p:cNvSpPr>
            <a:spLocks noGrp="1"/>
          </p:cNvSpPr>
          <p:nvPr>
            <p:ph type="title" idx="4294967295"/>
          </p:nvPr>
        </p:nvSpPr>
        <p:spPr>
          <a:xfrm>
            <a:off x="457200" y="100155"/>
            <a:ext cx="8229600" cy="1309687"/>
          </a:xfrm>
        </p:spPr>
        <p:txBody>
          <a:bodyPr>
            <a:noAutofit/>
          </a:bodyPr>
          <a:lstStyle/>
          <a:p>
            <a:r>
              <a:rPr lang="en-US" sz="3200" b="1" dirty="0"/>
              <a:t>Our food is made mostly of proteins, fats and carbohydrates.</a:t>
            </a:r>
          </a:p>
        </p:txBody>
      </p:sp>
      <p:sp>
        <p:nvSpPr>
          <p:cNvPr id="3" name="Content Placeholder 2"/>
          <p:cNvSpPr>
            <a:spLocks noGrp="1"/>
          </p:cNvSpPr>
          <p:nvPr>
            <p:ph idx="4294967295"/>
          </p:nvPr>
        </p:nvSpPr>
        <p:spPr>
          <a:xfrm>
            <a:off x="2296343" y="1586692"/>
            <a:ext cx="6656387" cy="877888"/>
          </a:xfrm>
        </p:spPr>
        <p:txBody>
          <a:bodyPr>
            <a:noAutofit/>
          </a:bodyPr>
          <a:lstStyle/>
          <a:p>
            <a:pPr>
              <a:spcBef>
                <a:spcPts val="0"/>
              </a:spcBef>
            </a:pPr>
            <a:r>
              <a:rPr lang="en-US" sz="2800" dirty="0">
                <a:latin typeface="Arial" panose="020B0604020202020204" pitchFamily="34" charset="0"/>
                <a:cs typeface="Arial" panose="020B0604020202020204" pitchFamily="34" charset="0"/>
              </a:rPr>
              <a:t>Do you know of anything else made of these things?</a:t>
            </a:r>
          </a:p>
        </p:txBody>
      </p:sp>
      <p:sp>
        <p:nvSpPr>
          <p:cNvPr id="10" name="Content Placeholder 2"/>
          <p:cNvSpPr txBox="1">
            <a:spLocks/>
          </p:cNvSpPr>
          <p:nvPr/>
        </p:nvSpPr>
        <p:spPr>
          <a:xfrm rot="20713487">
            <a:off x="689928" y="3820498"/>
            <a:ext cx="4136571" cy="96727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a:latin typeface="Arial" panose="020B0604020202020204" pitchFamily="34" charset="0"/>
                <a:cs typeface="Arial" panose="020B0604020202020204" pitchFamily="34" charset="0"/>
              </a:rPr>
              <a:t>You are what you eat!</a:t>
            </a:r>
          </a:p>
          <a:p>
            <a:pPr marL="0" indent="0">
              <a:buNone/>
            </a:pPr>
            <a:r>
              <a:rPr lang="en-US" sz="2400" b="1" dirty="0">
                <a:latin typeface="Arial" panose="020B0604020202020204" pitchFamily="34" charset="0"/>
                <a:cs typeface="Arial" panose="020B0604020202020204" pitchFamily="34" charset="0"/>
              </a:rPr>
              <a:t> (Hmmm… WHY ?!?!?)</a:t>
            </a:r>
          </a:p>
        </p:txBody>
      </p:sp>
      <p:sp>
        <p:nvSpPr>
          <p:cNvPr id="4" name="TextBox 3"/>
          <p:cNvSpPr txBox="1"/>
          <p:nvPr/>
        </p:nvSpPr>
        <p:spPr>
          <a:xfrm>
            <a:off x="1202373" y="5373087"/>
            <a:ext cx="7358154" cy="147732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So, is it just a weird coincidence…our food is made from the same stuff as the bodies of all living things (including us)???!! Are WE food?</a:t>
            </a:r>
          </a:p>
          <a:p>
            <a:endParaRPr lang="en-US" dirty="0"/>
          </a:p>
        </p:txBody>
      </p:sp>
      <p:sp>
        <p:nvSpPr>
          <p:cNvPr id="5" name="TextBox 4"/>
          <p:cNvSpPr txBox="1"/>
          <p:nvPr/>
        </p:nvSpPr>
        <p:spPr>
          <a:xfrm>
            <a:off x="261458" y="2875785"/>
            <a:ext cx="5363079" cy="738664"/>
          </a:xfrm>
          <a:prstGeom prst="rect">
            <a:avLst/>
          </a:prstGeom>
          <a:noFill/>
        </p:spPr>
        <p:txBody>
          <a:bodyPr wrap="none" rtlCol="0">
            <a:spAutoFit/>
          </a:bodyPr>
          <a:lstStyle/>
          <a:p>
            <a:r>
              <a:rPr lang="en-US" sz="2400" b="1" dirty="0">
                <a:latin typeface="Arial" panose="020B0604020202020204" pitchFamily="34" charset="0"/>
                <a:cs typeface="Arial" panose="020B0604020202020204" pitchFamily="34" charset="0"/>
              </a:rPr>
              <a:t>YOU!!  And </a:t>
            </a:r>
            <a:r>
              <a:rPr lang="en-US" sz="2400" b="1" i="1" u="sng" dirty="0">
                <a:latin typeface="Arial" panose="020B0604020202020204" pitchFamily="34" charset="0"/>
                <a:cs typeface="Arial" panose="020B0604020202020204" pitchFamily="34" charset="0"/>
              </a:rPr>
              <a:t>every</a:t>
            </a:r>
            <a:r>
              <a:rPr lang="en-US" sz="2400" b="1" u="sng" dirty="0">
                <a:latin typeface="Arial" panose="020B0604020202020204" pitchFamily="34" charset="0"/>
                <a:cs typeface="Arial" panose="020B0604020202020204" pitchFamily="34" charset="0"/>
              </a:rPr>
              <a:t> other </a:t>
            </a:r>
            <a:r>
              <a:rPr lang="en-US" sz="2400" b="1" dirty="0">
                <a:latin typeface="Arial" panose="020B0604020202020204" pitchFamily="34" charset="0"/>
                <a:cs typeface="Arial" panose="020B0604020202020204" pitchFamily="34" charset="0"/>
              </a:rPr>
              <a:t>living thing</a:t>
            </a:r>
            <a:r>
              <a:rPr lang="en-US" dirty="0">
                <a:latin typeface="Arial" panose="020B0604020202020204" pitchFamily="34" charset="0"/>
                <a:cs typeface="Arial" panose="020B0604020202020204" pitchFamily="34" charset="0"/>
              </a:rPr>
              <a:t>.</a:t>
            </a:r>
          </a:p>
          <a:p>
            <a:endParaRPr lang="en-US" dirty="0"/>
          </a:p>
        </p:txBody>
      </p:sp>
      <p:pic>
        <p:nvPicPr>
          <p:cNvPr id="9" name="Picture 8">
            <a:extLst>
              <a:ext uri="{FF2B5EF4-FFF2-40B4-BE49-F238E27FC236}">
                <a16:creationId xmlns:a16="http://schemas.microsoft.com/office/drawing/2014/main" id="{3C2AE66A-9D1E-434E-B21F-9289F88F7362}"/>
              </a:ext>
            </a:extLst>
          </p:cNvPr>
          <p:cNvPicPr>
            <a:picLocks noChangeAspect="1"/>
          </p:cNvPicPr>
          <p:nvPr/>
        </p:nvPicPr>
        <p:blipFill rotWithShape="1">
          <a:blip r:embed="rId4"/>
          <a:srcRect r="13897" b="1176"/>
          <a:stretch/>
        </p:blipFill>
        <p:spPr>
          <a:xfrm>
            <a:off x="856083" y="1591129"/>
            <a:ext cx="1035120" cy="891043"/>
          </a:xfrm>
          <a:prstGeom prst="rect">
            <a:avLst/>
          </a:prstGeom>
        </p:spPr>
      </p:pic>
    </p:spTree>
    <p:extLst>
      <p:ext uri="{BB962C8B-B14F-4D97-AF65-F5344CB8AC3E}">
        <p14:creationId xmlns:p14="http://schemas.microsoft.com/office/powerpoint/2010/main" val="4648663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52475" y="1619106"/>
            <a:ext cx="7639050" cy="4876800"/>
          </a:xfrm>
        </p:spPr>
        <p:txBody>
          <a:bodyPr>
            <a:noAutofit/>
          </a:bodyPr>
          <a:lstStyle/>
          <a:p>
            <a:pPr>
              <a:spcBef>
                <a:spcPts val="0"/>
              </a:spcBef>
              <a:spcAft>
                <a:spcPts val="400"/>
              </a:spcAft>
            </a:pPr>
            <a:r>
              <a:rPr lang="en-US" sz="2800" dirty="0">
                <a:latin typeface="Arial" panose="020B0604020202020204" pitchFamily="34" charset="0"/>
                <a:cs typeface="Arial" panose="020B0604020202020204" pitchFamily="34" charset="0"/>
              </a:rPr>
              <a:t>Do the fats from food become </a:t>
            </a:r>
            <a:r>
              <a:rPr lang="en-US" sz="2800" u="sng" dirty="0">
                <a:latin typeface="Arial" panose="020B0604020202020204" pitchFamily="34" charset="0"/>
                <a:cs typeface="Arial" panose="020B0604020202020204" pitchFamily="34" charset="0"/>
              </a:rPr>
              <a:t>your </a:t>
            </a:r>
            <a:r>
              <a:rPr lang="en-US" sz="2800" dirty="0">
                <a:latin typeface="Arial" panose="020B0604020202020204" pitchFamily="34" charset="0"/>
                <a:cs typeface="Arial" panose="020B0604020202020204" pitchFamily="34" charset="0"/>
              </a:rPr>
              <a:t>fat?</a:t>
            </a:r>
          </a:p>
          <a:p>
            <a:pPr>
              <a:spcBef>
                <a:spcPts val="0"/>
              </a:spcBef>
              <a:spcAft>
                <a:spcPts val="400"/>
              </a:spcAft>
            </a:pPr>
            <a:r>
              <a:rPr lang="en-US" sz="2800" dirty="0">
                <a:latin typeface="Arial" panose="020B0604020202020204" pitchFamily="34" charset="0"/>
                <a:cs typeface="Arial" panose="020B0604020202020204" pitchFamily="34" charset="0"/>
              </a:rPr>
              <a:t>Does the protein from food become </a:t>
            </a:r>
            <a:r>
              <a:rPr lang="en-US" sz="2800" u="sng" dirty="0">
                <a:latin typeface="Arial" panose="020B0604020202020204" pitchFamily="34" charset="0"/>
                <a:cs typeface="Arial" panose="020B0604020202020204" pitchFamily="34" charset="0"/>
              </a:rPr>
              <a:t>your</a:t>
            </a:r>
            <a:r>
              <a:rPr lang="en-US" sz="2800" dirty="0">
                <a:latin typeface="Arial" panose="020B0604020202020204" pitchFamily="34" charset="0"/>
                <a:cs typeface="Arial" panose="020B0604020202020204" pitchFamily="34" charset="0"/>
              </a:rPr>
              <a:t> protein?</a:t>
            </a:r>
          </a:p>
          <a:p>
            <a:pPr>
              <a:spcBef>
                <a:spcPts val="0"/>
              </a:spcBef>
              <a:spcAft>
                <a:spcPts val="400"/>
              </a:spcAft>
            </a:pPr>
            <a:r>
              <a:rPr lang="en-US" sz="2800" dirty="0">
                <a:latin typeface="Arial" panose="020B0604020202020204" pitchFamily="34" charset="0"/>
                <a:cs typeface="Arial" panose="020B0604020202020204" pitchFamily="34" charset="0"/>
              </a:rPr>
              <a:t>Do the carbohydrates from food become </a:t>
            </a:r>
            <a:r>
              <a:rPr lang="en-US" sz="2800" u="sng" dirty="0">
                <a:latin typeface="Arial" panose="020B0604020202020204" pitchFamily="34" charset="0"/>
                <a:cs typeface="Arial" panose="020B0604020202020204" pitchFamily="34" charset="0"/>
              </a:rPr>
              <a:t>your</a:t>
            </a:r>
            <a:r>
              <a:rPr lang="en-US" sz="2800" dirty="0">
                <a:latin typeface="Arial" panose="020B0604020202020204" pitchFamily="34" charset="0"/>
                <a:cs typeface="Arial" panose="020B0604020202020204" pitchFamily="34" charset="0"/>
              </a:rPr>
              <a:t> carbohydrates?</a:t>
            </a:r>
          </a:p>
          <a:p>
            <a:pPr>
              <a:spcBef>
                <a:spcPts val="0"/>
              </a:spcBef>
            </a:pPr>
            <a:endParaRPr lang="en-US" sz="2800" dirty="0">
              <a:latin typeface="Arial" panose="020B0604020202020204" pitchFamily="34" charset="0"/>
              <a:cs typeface="Arial" panose="020B0604020202020204" pitchFamily="34" charset="0"/>
            </a:endParaRPr>
          </a:p>
          <a:p>
            <a:pPr>
              <a:spcBef>
                <a:spcPts val="0"/>
              </a:spcBef>
            </a:pPr>
            <a:endParaRPr lang="en-US" sz="2800" dirty="0">
              <a:latin typeface="Arial" panose="020B0604020202020204" pitchFamily="34" charset="0"/>
              <a:cs typeface="Arial" panose="020B0604020202020204" pitchFamily="34" charset="0"/>
            </a:endParaRPr>
          </a:p>
          <a:p>
            <a:pPr>
              <a:spcBef>
                <a:spcPts val="0"/>
              </a:spcBef>
            </a:pPr>
            <a:r>
              <a:rPr lang="en-US" sz="2800" dirty="0">
                <a:latin typeface="Arial" panose="020B0604020202020204" pitchFamily="34" charset="0"/>
                <a:cs typeface="Arial" panose="020B0604020202020204" pitchFamily="34" charset="0"/>
              </a:rPr>
              <a:t>Are we </a:t>
            </a:r>
            <a:r>
              <a:rPr lang="en-US" sz="2800" u="sng" dirty="0">
                <a:latin typeface="Arial" panose="020B0604020202020204" pitchFamily="34" charset="0"/>
                <a:cs typeface="Arial" panose="020B0604020202020204" pitchFamily="34" charset="0"/>
              </a:rPr>
              <a:t>exactly</a:t>
            </a:r>
            <a:r>
              <a:rPr lang="en-US" sz="2800" dirty="0">
                <a:latin typeface="Arial" panose="020B0604020202020204" pitchFamily="34" charset="0"/>
                <a:cs typeface="Arial" panose="020B0604020202020204" pitchFamily="34" charset="0"/>
              </a:rPr>
              <a:t> what we eat? Does everything we eat get incorporated into our bodies? </a:t>
            </a:r>
          </a:p>
          <a:p>
            <a:pPr>
              <a:spcBef>
                <a:spcPts val="0"/>
              </a:spcBef>
            </a:pPr>
            <a:endParaRPr lang="en-US" sz="2800" dirty="0">
              <a:latin typeface="Arial" panose="020B0604020202020204" pitchFamily="34" charset="0"/>
              <a:cs typeface="Arial" panose="020B0604020202020204" pitchFamily="34" charset="0"/>
            </a:endParaRPr>
          </a:p>
          <a:p>
            <a:pPr>
              <a:spcBef>
                <a:spcPts val="0"/>
              </a:spcBef>
            </a:pPr>
            <a:r>
              <a:rPr lang="en-US" sz="2800" dirty="0">
                <a:latin typeface="Arial" panose="020B0604020202020204" pitchFamily="34" charset="0"/>
                <a:cs typeface="Arial" panose="020B0604020202020204" pitchFamily="34" charset="0"/>
              </a:rPr>
              <a:t>Record your thoughts in </a:t>
            </a:r>
            <a:r>
              <a:rPr lang="en-US" sz="2800" b="1" dirty="0">
                <a:latin typeface="Arial" panose="020B0604020202020204" pitchFamily="34" charset="0"/>
                <a:cs typeface="Arial" panose="020B0604020202020204" pitchFamily="34" charset="0"/>
              </a:rPr>
              <a:t>Doodle Box F.</a:t>
            </a:r>
          </a:p>
          <a:p>
            <a:endParaRPr lang="en-US" sz="2800" b="1" dirty="0">
              <a:latin typeface="Arial" panose="020B0604020202020204" pitchFamily="34" charset="0"/>
              <a:cs typeface="Arial" panose="020B0604020202020204" pitchFamily="34" charset="0"/>
            </a:endParaRPr>
          </a:p>
          <a:p>
            <a:endParaRPr lang="en-US" sz="2400" b="1" dirty="0">
              <a:solidFill>
                <a:srgbClr val="583F34"/>
              </a:solidFill>
              <a:latin typeface="Arial" panose="020B0604020202020204" pitchFamily="34" charset="0"/>
              <a:cs typeface="Arial" panose="020B0604020202020204" pitchFamily="34" charset="0"/>
            </a:endParaRPr>
          </a:p>
        </p:txBody>
      </p:sp>
      <p:sp>
        <p:nvSpPr>
          <p:cNvPr id="10" name="Content Placeholder 2"/>
          <p:cNvSpPr txBox="1">
            <a:spLocks/>
          </p:cNvSpPr>
          <p:nvPr/>
        </p:nvSpPr>
        <p:spPr>
          <a:xfrm>
            <a:off x="1851314" y="4194796"/>
            <a:ext cx="5768686" cy="41689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a:latin typeface="Arial" panose="020B0604020202020204" pitchFamily="34" charset="0"/>
                <a:cs typeface="Arial" panose="020B0604020202020204" pitchFamily="34" charset="0"/>
              </a:rPr>
              <a:t>You are what you eat! Really?</a:t>
            </a:r>
          </a:p>
        </p:txBody>
      </p:sp>
      <p:sp>
        <p:nvSpPr>
          <p:cNvPr id="5" name="Title 1">
            <a:extLst>
              <a:ext uri="{FF2B5EF4-FFF2-40B4-BE49-F238E27FC236}">
                <a16:creationId xmlns:a16="http://schemas.microsoft.com/office/drawing/2014/main" id="{176C95D4-C302-49A9-AC31-F6ED1FA7E585}"/>
              </a:ext>
            </a:extLst>
          </p:cNvPr>
          <p:cNvSpPr txBox="1">
            <a:spLocks/>
          </p:cNvSpPr>
          <p:nvPr/>
        </p:nvSpPr>
        <p:spPr>
          <a:xfrm>
            <a:off x="457200" y="100155"/>
            <a:ext cx="8229600" cy="1309687"/>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b="1" dirty="0"/>
              <a:t>Seems like our food is made mostly of </a:t>
            </a:r>
            <a:r>
              <a:rPr lang="en-US" sz="3200" b="1" u="sng" dirty="0"/>
              <a:t>molecules</a:t>
            </a:r>
            <a:r>
              <a:rPr lang="en-US" sz="3200" b="1" dirty="0"/>
              <a:t> of proteins, fats and carbohydrates.</a:t>
            </a:r>
          </a:p>
        </p:txBody>
      </p:sp>
      <p:pic>
        <p:nvPicPr>
          <p:cNvPr id="7" name="Picture 6">
            <a:extLst>
              <a:ext uri="{FF2B5EF4-FFF2-40B4-BE49-F238E27FC236}">
                <a16:creationId xmlns:a16="http://schemas.microsoft.com/office/drawing/2014/main" id="{FEF55876-DC06-4ACE-A643-8D711F2FF10F}"/>
              </a:ext>
            </a:extLst>
          </p:cNvPr>
          <p:cNvPicPr>
            <a:picLocks noChangeAspect="1"/>
          </p:cNvPicPr>
          <p:nvPr/>
        </p:nvPicPr>
        <p:blipFill rotWithShape="1">
          <a:blip r:embed="rId3"/>
          <a:srcRect t="11876" r="21921"/>
          <a:stretch/>
        </p:blipFill>
        <p:spPr>
          <a:xfrm>
            <a:off x="7212920" y="5814127"/>
            <a:ext cx="1052623" cy="891043"/>
          </a:xfrm>
          <a:prstGeom prst="rect">
            <a:avLst/>
          </a:prstGeom>
        </p:spPr>
      </p:pic>
    </p:spTree>
    <p:extLst>
      <p:ext uri="{BB962C8B-B14F-4D97-AF65-F5344CB8AC3E}">
        <p14:creationId xmlns:p14="http://schemas.microsoft.com/office/powerpoint/2010/main" val="27290768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Summary</a:t>
            </a:r>
            <a:endParaRPr sz="2800" dirty="0"/>
          </a:p>
        </p:txBody>
      </p:sp>
      <p:sp>
        <p:nvSpPr>
          <p:cNvPr id="2" name="Text Placeholder 1">
            <a:extLst>
              <a:ext uri="{FF2B5EF4-FFF2-40B4-BE49-F238E27FC236}">
                <a16:creationId xmlns:a16="http://schemas.microsoft.com/office/drawing/2014/main" id="{7442DCEE-0634-4DB2-AA1E-0EAED752ED8F}"/>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spcBef>
                <a:spcPts val="0"/>
              </a:spcBef>
              <a:buNone/>
            </a:pPr>
            <a:endParaRPr lang="en-US" sz="1400" dirty="0"/>
          </a:p>
          <a:p>
            <a:pPr marL="0" indent="0">
              <a:spcBef>
                <a:spcPts val="0"/>
              </a:spcBef>
              <a:buNone/>
            </a:pPr>
            <a:r>
              <a:rPr lang="en-US" sz="1400" dirty="0"/>
              <a:t>We learned about the composition of food, that both food and our own bodies are made up of carbs, proteins and fats. But what are carbs, fats and proteins made of? </a:t>
            </a:r>
            <a:endParaRPr lang="en-US" dirty="0"/>
          </a:p>
        </p:txBody>
      </p:sp>
      <p:sp>
        <p:nvSpPr>
          <p:cNvPr id="3" name="Text Placeholder 2">
            <a:extLst>
              <a:ext uri="{FF2B5EF4-FFF2-40B4-BE49-F238E27FC236}">
                <a16:creationId xmlns:a16="http://schemas.microsoft.com/office/drawing/2014/main" id="{2759E631-0B22-48B2-A723-2C6A52C01205}"/>
              </a:ext>
            </a:extLst>
          </p:cNvPr>
          <p:cNvSpPr>
            <a:spLocks noGrp="1"/>
          </p:cNvSpPr>
          <p:nvPr>
            <p:ph type="body" sz="quarter" idx="11"/>
          </p:nvPr>
        </p:nvSpPr>
        <p:spPr/>
        <p:txBody>
          <a:bodyPr/>
          <a:lstStyle/>
          <a:p>
            <a:pPr marL="0" indent="0">
              <a:buNone/>
            </a:pPr>
            <a:r>
              <a:rPr lang="en-US" sz="1400" u="sng" dirty="0"/>
              <a:t>LS03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136607841"/>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04 Overview</a:t>
            </a:r>
            <a:endParaRPr sz="2800" dirty="0"/>
          </a:p>
        </p:txBody>
      </p:sp>
      <p:sp>
        <p:nvSpPr>
          <p:cNvPr id="3" name="Text Placeholder 2">
            <a:extLst>
              <a:ext uri="{FF2B5EF4-FFF2-40B4-BE49-F238E27FC236}">
                <a16:creationId xmlns:a16="http://schemas.microsoft.com/office/drawing/2014/main" id="{2AE0AFAD-60A8-464A-8B58-B692276D6843}"/>
              </a:ext>
            </a:extLst>
          </p:cNvPr>
          <p:cNvSpPr>
            <a:spLocks noGrp="1"/>
          </p:cNvSpPr>
          <p:nvPr>
            <p:ph type="body" sz="quarter" idx="10"/>
          </p:nvPr>
        </p:nvSpPr>
        <p:spPr/>
        <p:txBody>
          <a:bodyPr/>
          <a:lstStyle/>
          <a:p>
            <a:pPr>
              <a:lnSpc>
                <a:spcPts val="1800"/>
              </a:lnSpc>
              <a:spcAft>
                <a:spcPts val="600"/>
              </a:spcAft>
            </a:pPr>
            <a:r>
              <a:rPr lang="en-US" sz="1400" b="1" dirty="0">
                <a:cs typeface="Arial" panose="020B0604020202020204" pitchFamily="34" charset="0"/>
              </a:rPr>
              <a:t>P</a:t>
            </a:r>
            <a:endParaRPr lang="en-US" b="1" dirty="0">
              <a:cs typeface="Arial" panose="020B0604020202020204" pitchFamily="34" charset="0"/>
            </a:endParaRPr>
          </a:p>
          <a:p>
            <a:pPr>
              <a:lnSpc>
                <a:spcPts val="1800"/>
              </a:lnSpc>
            </a:pPr>
            <a:r>
              <a:rPr lang="en-US" sz="1400" b="1" dirty="0">
                <a:cs typeface="Arial" panose="020B0604020202020204" pitchFamily="34" charset="0"/>
              </a:rPr>
              <a:t>We next go deeper to look at the elements that make up those molecules. Ultimately, we will recognize that mostly the same basic four elements are going into and out of our bodies. </a:t>
            </a:r>
          </a:p>
          <a:p>
            <a:endParaRPr lang="en-US" dirty="0"/>
          </a:p>
        </p:txBody>
      </p:sp>
      <p:sp>
        <p:nvSpPr>
          <p:cNvPr id="4" name="Text Placeholder 3">
            <a:extLst>
              <a:ext uri="{FF2B5EF4-FFF2-40B4-BE49-F238E27FC236}">
                <a16:creationId xmlns:a16="http://schemas.microsoft.com/office/drawing/2014/main" id="{642326F6-9F01-4A13-89C9-0826158CD1F6}"/>
              </a:ext>
            </a:extLst>
          </p:cNvPr>
          <p:cNvSpPr>
            <a:spLocks noGrp="1"/>
          </p:cNvSpPr>
          <p:nvPr>
            <p:ph type="body" sz="quarter" idx="11"/>
          </p:nvPr>
        </p:nvSpPr>
        <p:spPr/>
        <p:txBody>
          <a:bodyPr/>
          <a:lstStyle/>
          <a:p>
            <a:r>
              <a:rPr lang="en-US" dirty="0"/>
              <a:t>55 minutes</a:t>
            </a:r>
          </a:p>
        </p:txBody>
      </p:sp>
      <p:sp>
        <p:nvSpPr>
          <p:cNvPr id="5" name="Text Placeholder 4">
            <a:extLst>
              <a:ext uri="{FF2B5EF4-FFF2-40B4-BE49-F238E27FC236}">
                <a16:creationId xmlns:a16="http://schemas.microsoft.com/office/drawing/2014/main" id="{5188B2EF-F673-4DD8-9777-FFEC5AF49729}"/>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 </a:t>
            </a:r>
          </a:p>
          <a:p>
            <a:r>
              <a:rPr lang="en-US" sz="1400" dirty="0" err="1"/>
              <a:t>CRx</a:t>
            </a:r>
            <a:r>
              <a:rPr lang="en-US" sz="1400" dirty="0"/>
              <a:t> 04 Protein Structure Reading</a:t>
            </a:r>
            <a:r>
              <a:rPr lang="en-US" dirty="0">
                <a:cs typeface="Arial" panose="020B0604020202020204" pitchFamily="34" charset="0"/>
              </a:rPr>
              <a:t> _vLEJan2022</a:t>
            </a:r>
            <a:endParaRPr lang="en-US" sz="1400" dirty="0"/>
          </a:p>
          <a:p>
            <a:r>
              <a:rPr lang="en-US" dirty="0"/>
              <a:t>Your class IOU diagram</a:t>
            </a:r>
            <a:endParaRPr lang="en-US" sz="1400" dirty="0"/>
          </a:p>
          <a:p>
            <a:endParaRPr lang="en-US" sz="1400"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14" name="Content Placeholder 2"/>
          <p:cNvSpPr txBox="1">
            <a:spLocks/>
          </p:cNvSpPr>
          <p:nvPr/>
        </p:nvSpPr>
        <p:spPr>
          <a:xfrm>
            <a:off x="3022333" y="1436441"/>
            <a:ext cx="5810118" cy="178391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endParaRPr lang="en-US" sz="2000" b="1" dirty="0">
              <a:solidFill>
                <a:srgbClr val="583F34"/>
              </a:solidFill>
              <a:cs typeface="Arial" panose="020B0604020202020204" pitchFamily="34" charset="0"/>
            </a:endParaRPr>
          </a:p>
        </p:txBody>
      </p:sp>
    </p:spTree>
    <p:extLst>
      <p:ext uri="{BB962C8B-B14F-4D97-AF65-F5344CB8AC3E}">
        <p14:creationId xmlns:p14="http://schemas.microsoft.com/office/powerpoint/2010/main" val="125436376"/>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14AF4-D99E-4A6D-BA10-53A5C910EEFD}"/>
              </a:ext>
            </a:extLst>
          </p:cNvPr>
          <p:cNvSpPr>
            <a:spLocks noGrp="1"/>
          </p:cNvSpPr>
          <p:nvPr>
            <p:ph type="title"/>
          </p:nvPr>
        </p:nvSpPr>
        <p:spPr/>
        <p:txBody>
          <a:bodyPr/>
          <a:lstStyle/>
          <a:p>
            <a:r>
              <a:rPr lang="en-US" dirty="0"/>
              <a:t>Learning Segment 04 Overview Continued</a:t>
            </a:r>
          </a:p>
        </p:txBody>
      </p:sp>
      <p:sp>
        <p:nvSpPr>
          <p:cNvPr id="3" name="Text Placeholder 2">
            <a:extLst>
              <a:ext uri="{FF2B5EF4-FFF2-40B4-BE49-F238E27FC236}">
                <a16:creationId xmlns:a16="http://schemas.microsoft.com/office/drawing/2014/main" id="{6B9583B9-EA7A-4138-B45D-BEB1AD7A55E6}"/>
              </a:ext>
            </a:extLst>
          </p:cNvPr>
          <p:cNvSpPr>
            <a:spLocks noGrp="1"/>
          </p:cNvSpPr>
          <p:nvPr>
            <p:ph type="body" sz="quarter" idx="10"/>
          </p:nvPr>
        </p:nvSpPr>
        <p:spPr/>
        <p:txBody>
          <a:bodyPr/>
          <a:lstStyle/>
          <a:p>
            <a:r>
              <a:rPr lang="en-US" sz="1400" dirty="0"/>
              <a:t>The slides in this learning segment contain more detailed information about the chemical make-up of proteins, fats and carbs. Some of the slides have been designed to reintroduce ideas from earlier science courses- atoms, elements, molecules, etc. The ultimate goal here is really just for students to recognize that carbs and fats are made of carbon, hydrogen and oxygen, and that proteins are made of these same elements plus nitrogen.</a:t>
            </a:r>
          </a:p>
          <a:p>
            <a:pPr marL="0" indent="0">
              <a:buNone/>
            </a:pPr>
            <a:endParaRPr lang="en-US" sz="1400" dirty="0"/>
          </a:p>
          <a:p>
            <a:pPr marL="0" indent="0">
              <a:buNone/>
            </a:pPr>
            <a:r>
              <a:rPr lang="en-US" sz="1400" dirty="0"/>
              <a:t>By the end of this learning segment, students develop a basic understanding that these four primary elements (C, H, O, and sometimes N) are arranged in different ways to make the macromolecules we discovered were the basic components of food. Though we don’t explicitly address polymerization reactions at this point, students do learn that carbs are chains of sugars (such as glucose), that fats are made of fatty acids and glycerol molecules linked together, and that proteins are chains of amino acids. Students do go a bit further in their understanding of the structure of proteins since they come up in other portions of the curriculum. (Specifically, proteins play a central role in the connection between DNA and our traits.)</a:t>
            </a:r>
          </a:p>
          <a:p>
            <a:pPr marL="0" indent="0">
              <a:buNone/>
            </a:pPr>
            <a:endParaRPr lang="en-US" sz="1400" dirty="0"/>
          </a:p>
          <a:p>
            <a:pPr marL="0" indent="0">
              <a:buNone/>
            </a:pPr>
            <a:r>
              <a:rPr lang="en-US" sz="1400" dirty="0"/>
              <a:t>Students summarize some of the similarities and differences between the macromolecules, allowing you to highlight the central C-H-O-N nature of the matter we take into our bodies. We recognize that we have a pretty good handle on the matter portion of the food, but we wonder about how food might give us energy. Is food made of energy somehow? OR do we get the energy from some of the other things we take in? This is another opportunity to take stock of what we have figured out so far and what we still need to figure out. This idea of “taking stock” is an important repeated element in this model and the remaining models in the Red </a:t>
            </a:r>
            <a:r>
              <a:rPr lang="en-US" dirty="0"/>
              <a:t>Model Sequence</a:t>
            </a:r>
            <a:r>
              <a:rPr lang="en-US" sz="1400" dirty="0"/>
              <a:t>. If students are not reminded what we are actually trying to make sense of on a daily basis, they may lose the big ideas in the details of some of the material. Be sure to have driving questions and </a:t>
            </a:r>
            <a:r>
              <a:rPr lang="en-US" b="1" dirty="0"/>
              <a:t>your class</a:t>
            </a:r>
            <a:r>
              <a:rPr lang="en-US" sz="1400" b="1" dirty="0"/>
              <a:t> IOU diagram </a:t>
            </a:r>
            <a:r>
              <a:rPr lang="en-US" sz="1400" dirty="0"/>
              <a:t>posted in the classroom for easy reference.</a:t>
            </a:r>
          </a:p>
          <a:p>
            <a:endParaRPr lang="en-US" sz="1400" dirty="0"/>
          </a:p>
          <a:p>
            <a:endParaRPr lang="en-US" dirty="0"/>
          </a:p>
        </p:txBody>
      </p:sp>
    </p:spTree>
    <p:extLst>
      <p:ext uri="{BB962C8B-B14F-4D97-AF65-F5344CB8AC3E}">
        <p14:creationId xmlns:p14="http://schemas.microsoft.com/office/powerpoint/2010/main" val="1725138423"/>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89960" y="784938"/>
            <a:ext cx="8194964" cy="1362075"/>
          </a:xfrm>
        </p:spPr>
        <p:txBody>
          <a:bodyPr/>
          <a:lstStyle/>
          <a:p>
            <a:pPr algn="ctr"/>
            <a:r>
              <a:rPr lang="en-US" dirty="0"/>
              <a:t>PROTEINS, CARBS &amp; </a:t>
            </a:r>
            <a:r>
              <a:rPr lang="en-US" dirty="0" smtClean="0"/>
              <a:t>FATS…</a:t>
            </a:r>
            <a:endParaRPr lang="en-US" dirty="0"/>
          </a:p>
        </p:txBody>
      </p:sp>
      <p:sp>
        <p:nvSpPr>
          <p:cNvPr id="3" name="Content Placeholder 6"/>
          <p:cNvSpPr txBox="1">
            <a:spLocks/>
          </p:cNvSpPr>
          <p:nvPr/>
        </p:nvSpPr>
        <p:spPr>
          <a:xfrm>
            <a:off x="2466363" y="2592198"/>
            <a:ext cx="3682768" cy="494952"/>
          </a:xfrm>
          <a:prstGeom prst="rect">
            <a:avLst/>
          </a:prstGeom>
        </p:spPr>
        <p:txBody>
          <a:bodyPr vert="horz" lIns="91440" tIns="45720" rIns="91440" bIns="45720" rtlCol="0">
            <a:normAutofit lnSpcReduction="10000"/>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800" dirty="0">
                <a:latin typeface="Arial" panose="020B0604020202020204" pitchFamily="34" charset="0"/>
                <a:cs typeface="Arial" panose="020B0604020202020204" pitchFamily="34" charset="0"/>
              </a:rPr>
              <a:t>Let’s look a bit closer.</a:t>
            </a:r>
          </a:p>
          <a:p>
            <a:pPr>
              <a:spcBef>
                <a:spcPts val="0"/>
              </a:spcBef>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2401119"/>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7778" y="119035"/>
            <a:ext cx="8883631" cy="1143000"/>
          </a:xfrm>
        </p:spPr>
        <p:txBody>
          <a:bodyPr>
            <a:noAutofit/>
          </a:bodyPr>
          <a:lstStyle/>
          <a:p>
            <a:r>
              <a:rPr lang="en-US" sz="3200" b="1" dirty="0"/>
              <a:t>What do proteins, fats and carbohydrates look like at a molecular level?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395" y="4070912"/>
            <a:ext cx="1346879" cy="1093421"/>
          </a:xfrm>
          <a:prstGeom prst="rect">
            <a:avLst/>
          </a:prstGeom>
        </p:spPr>
      </p:pic>
      <p:grpSp>
        <p:nvGrpSpPr>
          <p:cNvPr id="25" name="Group 24"/>
          <p:cNvGrpSpPr/>
          <p:nvPr/>
        </p:nvGrpSpPr>
        <p:grpSpPr>
          <a:xfrm rot="2687905">
            <a:off x="4749669" y="2349713"/>
            <a:ext cx="5029200" cy="1215711"/>
            <a:chOff x="3862295" y="1242218"/>
            <a:chExt cx="5029200" cy="1215711"/>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7547" y="1242218"/>
              <a:ext cx="3250563" cy="1215711"/>
            </a:xfrm>
            <a:prstGeom prst="rect">
              <a:avLst/>
            </a:prstGeom>
          </p:spPr>
        </p:pic>
        <p:cxnSp>
          <p:nvCxnSpPr>
            <p:cNvPr id="13" name="Straight Arrow Connector 12"/>
            <p:cNvCxnSpPr>
              <a:stCxn id="12" idx="1"/>
            </p:cNvCxnSpPr>
            <p:nvPr/>
          </p:nvCxnSpPr>
          <p:spPr>
            <a:xfrm flipH="1">
              <a:off x="3862295" y="1850074"/>
              <a:ext cx="815252"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p:cNvCxnSpPr>
              <a:stCxn id="12" idx="3"/>
            </p:cNvCxnSpPr>
            <p:nvPr/>
          </p:nvCxnSpPr>
          <p:spPr>
            <a:xfrm>
              <a:off x="7928110" y="1850074"/>
              <a:ext cx="96338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0" y="1216686"/>
            <a:ext cx="3407955" cy="1699672"/>
            <a:chOff x="273536" y="1242218"/>
            <a:chExt cx="3407955" cy="1699672"/>
          </a:xfrm>
        </p:grpSpPr>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536" y="1443202"/>
              <a:ext cx="1249986" cy="813741"/>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9386" y="1349636"/>
              <a:ext cx="1249986" cy="813741"/>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1505" y="1242218"/>
              <a:ext cx="1249986" cy="813741"/>
            </a:xfrm>
            <a:prstGeom prst="rect">
              <a:avLst/>
            </a:prstGeom>
          </p:spPr>
        </p:pic>
        <p:sp>
          <p:nvSpPr>
            <p:cNvPr id="26" name="Trapezoid 25"/>
            <p:cNvSpPr/>
            <p:nvPr/>
          </p:nvSpPr>
          <p:spPr>
            <a:xfrm rot="10467485">
              <a:off x="589186" y="2171088"/>
              <a:ext cx="2848067" cy="770802"/>
            </a:xfrm>
            <a:prstGeom prst="trapezoid">
              <a:avLst>
                <a:gd name="adj" fmla="val 154027"/>
              </a:avLst>
            </a:prstGeom>
            <a:solidFill>
              <a:srgbClr val="FFC000">
                <a:alpha val="3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29" name="Straight Connector 28"/>
          <p:cNvCxnSpPr/>
          <p:nvPr/>
        </p:nvCxnSpPr>
        <p:spPr>
          <a:xfrm flipH="1" flipV="1">
            <a:off x="307778" y="2350509"/>
            <a:ext cx="1259765" cy="580482"/>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flipV="1">
            <a:off x="1971258" y="2030427"/>
            <a:ext cx="1088170" cy="874953"/>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rot="2865802">
            <a:off x="6942802" y="2233061"/>
            <a:ext cx="183137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carbohydrate</a:t>
            </a:r>
          </a:p>
        </p:txBody>
      </p:sp>
      <p:sp>
        <p:nvSpPr>
          <p:cNvPr id="38" name="TextBox 37"/>
          <p:cNvSpPr txBox="1"/>
          <p:nvPr/>
        </p:nvSpPr>
        <p:spPr>
          <a:xfrm>
            <a:off x="6438055" y="4795001"/>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 molecule</a:t>
            </a:r>
          </a:p>
        </p:txBody>
      </p:sp>
      <p:sp>
        <p:nvSpPr>
          <p:cNvPr id="39" name="TextBox 38"/>
          <p:cNvSpPr txBox="1"/>
          <p:nvPr/>
        </p:nvSpPr>
        <p:spPr>
          <a:xfrm>
            <a:off x="793886" y="5847630"/>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protein</a:t>
            </a:r>
          </a:p>
        </p:txBody>
      </p:sp>
      <p:sp>
        <p:nvSpPr>
          <p:cNvPr id="40" name="TextBox 39"/>
          <p:cNvSpPr txBox="1"/>
          <p:nvPr/>
        </p:nvSpPr>
        <p:spPr>
          <a:xfrm>
            <a:off x="367012" y="2113361"/>
            <a:ext cx="34163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(section stretched out)</a:t>
            </a:r>
          </a:p>
        </p:txBody>
      </p:sp>
      <p:grpSp>
        <p:nvGrpSpPr>
          <p:cNvPr id="3" name="Group 2"/>
          <p:cNvGrpSpPr/>
          <p:nvPr/>
        </p:nvGrpSpPr>
        <p:grpSpPr>
          <a:xfrm>
            <a:off x="3550411" y="1728501"/>
            <a:ext cx="2405591" cy="2385642"/>
            <a:chOff x="3550411" y="1728501"/>
            <a:chExt cx="2405591" cy="2385642"/>
          </a:xfrm>
        </p:grpSpPr>
        <p:sp>
          <p:nvSpPr>
            <p:cNvPr id="41" name="TextBox 40"/>
            <p:cNvSpPr txBox="1"/>
            <p:nvPr/>
          </p:nvSpPr>
          <p:spPr>
            <a:xfrm>
              <a:off x="4329687" y="1728501"/>
              <a:ext cx="847039"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atoms</a:t>
              </a:r>
            </a:p>
          </p:txBody>
        </p:sp>
        <p:cxnSp>
          <p:nvCxnSpPr>
            <p:cNvPr id="43" name="Straight Arrow Connector 42"/>
            <p:cNvCxnSpPr>
              <a:stCxn id="41" idx="3"/>
            </p:cNvCxnSpPr>
            <p:nvPr/>
          </p:nvCxnSpPr>
          <p:spPr>
            <a:xfrm flipV="1">
              <a:off x="5176726" y="1846843"/>
              <a:ext cx="779276" cy="663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p:cNvCxnSpPr>
              <a:stCxn id="41" idx="1"/>
            </p:cNvCxnSpPr>
            <p:nvPr/>
          </p:nvCxnSpPr>
          <p:spPr>
            <a:xfrm flipH="1" flipV="1">
              <a:off x="3550411" y="1728501"/>
              <a:ext cx="779276" cy="1846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p:cNvCxnSpPr>
              <a:stCxn id="41" idx="3"/>
            </p:cNvCxnSpPr>
            <p:nvPr/>
          </p:nvCxnSpPr>
          <p:spPr>
            <a:xfrm>
              <a:off x="5176726" y="1913167"/>
              <a:ext cx="752426" cy="220097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56" name="Picture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591621">
            <a:off x="1279953" y="2628442"/>
            <a:ext cx="3361953" cy="3557968"/>
          </a:xfrm>
          <a:prstGeom prst="rect">
            <a:avLst/>
          </a:prstGeom>
        </p:spPr>
      </p:pic>
      <p:sp>
        <p:nvSpPr>
          <p:cNvPr id="28" name="TextBox 27"/>
          <p:cNvSpPr txBox="1"/>
          <p:nvPr/>
        </p:nvSpPr>
        <p:spPr>
          <a:xfrm>
            <a:off x="978493" y="3756757"/>
            <a:ext cx="3870825" cy="584775"/>
          </a:xfrm>
          <a:prstGeom prst="rect">
            <a:avLst/>
          </a:prstGeom>
          <a:solidFill>
            <a:schemeClr val="bg1"/>
          </a:solidFill>
        </p:spPr>
        <p:txBody>
          <a:bodyPr wrap="square" rtlCol="0">
            <a:spAutoFit/>
          </a:bodyPr>
          <a:lstStyle/>
          <a:p>
            <a:r>
              <a:rPr lang="en-US" sz="3200" i="1" dirty="0"/>
              <a:t>What is a molecule?</a:t>
            </a:r>
          </a:p>
        </p:txBody>
      </p:sp>
      <p:sp>
        <p:nvSpPr>
          <p:cNvPr id="4" name="TextBox 3"/>
          <p:cNvSpPr txBox="1"/>
          <p:nvPr/>
        </p:nvSpPr>
        <p:spPr>
          <a:xfrm>
            <a:off x="4241912" y="5616797"/>
            <a:ext cx="4392285" cy="830997"/>
          </a:xfrm>
          <a:prstGeom prst="rect">
            <a:avLst/>
          </a:prstGeom>
          <a:noFill/>
        </p:spPr>
        <p:txBody>
          <a:bodyPr wrap="square" rtlCol="0">
            <a:spAutoFit/>
          </a:bodyPr>
          <a:lstStyle/>
          <a:p>
            <a:r>
              <a:rPr lang="en-US" sz="2400" i="1" dirty="0"/>
              <a:t>And what are the balls in these molecular models called?</a:t>
            </a:r>
          </a:p>
        </p:txBody>
      </p:sp>
    </p:spTree>
    <p:extLst>
      <p:ext uri="{BB962C8B-B14F-4D97-AF65-F5344CB8AC3E}">
        <p14:creationId xmlns:p14="http://schemas.microsoft.com/office/powerpoint/2010/main" val="30833426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Phenomenon – Question - Model</a:t>
            </a:r>
            <a:endParaRPr sz="2800" dirty="0"/>
          </a:p>
        </p:txBody>
      </p:sp>
      <p:sp>
        <p:nvSpPr>
          <p:cNvPr id="2" name="TextBox 1"/>
          <p:cNvSpPr txBox="1"/>
          <p:nvPr/>
        </p:nvSpPr>
        <p:spPr>
          <a:xfrm>
            <a:off x="319419" y="629587"/>
            <a:ext cx="8599729" cy="6340197"/>
          </a:xfrm>
          <a:prstGeom prst="rect">
            <a:avLst/>
          </a:prstGeom>
          <a:noFill/>
        </p:spPr>
        <p:txBody>
          <a:bodyPr wrap="square" rtlCol="0">
            <a:spAutoFit/>
          </a:bodyPr>
          <a:lstStyle/>
          <a:p>
            <a:r>
              <a:rPr lang="en-US" sz="1400" b="1" dirty="0"/>
              <a:t>Phenomena: </a:t>
            </a:r>
            <a:r>
              <a:rPr lang="en-US" sz="1400" dirty="0"/>
              <a:t>Living things must take in stuff, rearrange it, and give it off in a different form in order to survive. (This phenomenon is not presented as an anchor at the start of the unit. We instead start with questions. But this is the phenomenon for the chemical reactions model as it unfolds during the unit.)</a:t>
            </a:r>
          </a:p>
          <a:p>
            <a:endParaRPr lang="en-US" sz="1400" b="1" dirty="0"/>
          </a:p>
          <a:p>
            <a:r>
              <a:rPr lang="en-US" sz="1400" b="1" dirty="0"/>
              <a:t>Big Question: </a:t>
            </a:r>
            <a:r>
              <a:rPr lang="en-US" sz="1400" dirty="0"/>
              <a:t>How do living things meet the challenges of survival and reproduction?</a:t>
            </a:r>
          </a:p>
          <a:p>
            <a:r>
              <a:rPr lang="en-US" sz="1400" b="1" dirty="0"/>
              <a:t>Specific Question: </a:t>
            </a:r>
            <a:r>
              <a:rPr lang="en-US" sz="1400" dirty="0"/>
              <a:t>Why do living things need food? How do we get matter and energy from food?</a:t>
            </a:r>
          </a:p>
          <a:p>
            <a:endParaRPr lang="en-US" sz="1400" dirty="0"/>
          </a:p>
          <a:p>
            <a:r>
              <a:rPr lang="en-US" sz="1400" b="1" dirty="0"/>
              <a:t>The Model (addressing the question “Why do we/living things need food?”):</a:t>
            </a:r>
          </a:p>
          <a:p>
            <a:pPr marL="285750" indent="-285750">
              <a:buFont typeface="Arial" panose="020B0604020202020204" pitchFamily="34" charset="0"/>
              <a:buChar char="•"/>
            </a:pPr>
            <a:r>
              <a:rPr lang="en-US" sz="1400" dirty="0"/>
              <a:t>We need food to give us the matter and energy we need to survive.</a:t>
            </a:r>
          </a:p>
          <a:p>
            <a:r>
              <a:rPr lang="en-US" sz="1400" b="1" i="1" dirty="0"/>
              <a:t>Ideas About Matter from Food</a:t>
            </a:r>
            <a:endParaRPr lang="en-US" sz="1400" dirty="0"/>
          </a:p>
          <a:p>
            <a:pPr marL="285750" lvl="0" indent="-285750">
              <a:buFont typeface="Arial" panose="020B0604020202020204" pitchFamily="34" charset="0"/>
              <a:buChar char="•"/>
            </a:pPr>
            <a:r>
              <a:rPr lang="en-US" sz="1400" dirty="0"/>
              <a:t>Food has matter in the form of protein, carbs and fats- the same things we find our bodies are made of. (We also take in matter as oxygen and water.)</a:t>
            </a:r>
          </a:p>
          <a:p>
            <a:pPr marL="285750" lvl="0" indent="-285750">
              <a:buFont typeface="Arial" panose="020B0604020202020204" pitchFamily="34" charset="0"/>
              <a:buChar char="•"/>
            </a:pPr>
            <a:r>
              <a:rPr lang="en-US" sz="1400" dirty="0"/>
              <a:t>Matter is conserved, neither created nor destroyed. </a:t>
            </a:r>
          </a:p>
          <a:p>
            <a:pPr marL="285750" lvl="0" indent="-285750">
              <a:buFont typeface="Arial" panose="020B0604020202020204" pitchFamily="34" charset="0"/>
              <a:buChar char="•"/>
            </a:pPr>
            <a:r>
              <a:rPr lang="en-US" sz="1400" dirty="0"/>
              <a:t>Matter is rearranged in chemical reactions.</a:t>
            </a:r>
          </a:p>
          <a:p>
            <a:pPr marL="285750" lvl="0" indent="-285750">
              <a:buFont typeface="Arial" panose="020B0604020202020204" pitchFamily="34" charset="0"/>
              <a:buChar char="•"/>
            </a:pPr>
            <a:r>
              <a:rPr lang="en-US" sz="1400" dirty="0"/>
              <a:t>Some of this matter is used in our body, but we take in much more matter than we need to use to grow or maintain body structures. Some of this matter (especially much of the water but also some indigestible material) basically passes through us.</a:t>
            </a:r>
          </a:p>
          <a:p>
            <a:r>
              <a:rPr lang="en-US" sz="1400" b="1" i="1" dirty="0"/>
              <a:t>Ideas About Energy from Food</a:t>
            </a:r>
            <a:endParaRPr lang="en-US" sz="1400" dirty="0"/>
          </a:p>
          <a:p>
            <a:pPr marL="285750" lvl="0" indent="-285750">
              <a:buFont typeface="Arial" panose="020B0604020202020204" pitchFamily="34" charset="0"/>
              <a:buChar char="•"/>
            </a:pPr>
            <a:r>
              <a:rPr lang="en-US" sz="1400" dirty="0"/>
              <a:t>Food has energy in the form of calories.</a:t>
            </a:r>
          </a:p>
          <a:p>
            <a:pPr marL="285750" lvl="0" indent="-285750">
              <a:buFont typeface="Arial" panose="020B0604020202020204" pitchFamily="34" charset="0"/>
              <a:buChar char="•"/>
            </a:pPr>
            <a:r>
              <a:rPr lang="en-US" sz="1400" dirty="0"/>
              <a:t>Energy is conserved, neither created nor destroyed. </a:t>
            </a:r>
          </a:p>
          <a:p>
            <a:pPr marL="285750" lvl="0" indent="-285750">
              <a:buFont typeface="Arial" panose="020B0604020202020204" pitchFamily="34" charset="0"/>
              <a:buChar char="•"/>
            </a:pPr>
            <a:r>
              <a:rPr lang="en-US" sz="1400" dirty="0"/>
              <a:t>Energy is transformed in chemical reactions.</a:t>
            </a:r>
          </a:p>
          <a:p>
            <a:pPr marL="285750" lvl="0" indent="-285750">
              <a:buFont typeface="Arial" panose="020B0604020202020204" pitchFamily="34" charset="0"/>
              <a:buChar char="•"/>
            </a:pPr>
            <a:r>
              <a:rPr lang="en-US" sz="1400" dirty="0"/>
              <a:t>Living things get energy by rearranging matter in the form of food and oxygen molecules.</a:t>
            </a:r>
          </a:p>
          <a:p>
            <a:pPr marL="285750" lvl="0" indent="-285750">
              <a:buFont typeface="Arial" panose="020B0604020202020204" pitchFamily="34" charset="0"/>
              <a:buChar char="•"/>
            </a:pPr>
            <a:r>
              <a:rPr lang="en-US" sz="1400" dirty="0"/>
              <a:t>When the reactants have more potential energy than the products, energy is released in the reaction (“downhill” reaction).*</a:t>
            </a:r>
          </a:p>
          <a:p>
            <a:r>
              <a:rPr lang="en-US" sz="1400" i="1" dirty="0"/>
              <a:t>*Conversely, if the products have more energy, energy must be added to get the reaction to occur. We will wait to address this “reverse reaction” in later models. </a:t>
            </a:r>
          </a:p>
          <a:p>
            <a:r>
              <a:rPr lang="en-US" sz="1400" i="1" dirty="0"/>
              <a:t>See the notes on the following slides for more information about the Red Models Sequence.</a:t>
            </a:r>
            <a:endParaRPr lang="en-US" sz="1400" dirty="0"/>
          </a:p>
          <a:p>
            <a:endParaRPr lang="en-US" sz="1400" dirty="0"/>
          </a:p>
          <a:p>
            <a:endParaRPr lang="en-US" sz="1400" dirty="0"/>
          </a:p>
        </p:txBody>
      </p:sp>
    </p:spTree>
    <p:extLst>
      <p:ext uri="{BB962C8B-B14F-4D97-AF65-F5344CB8AC3E}">
        <p14:creationId xmlns:p14="http://schemas.microsoft.com/office/powerpoint/2010/main" val="632010752"/>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3400" y="1235476"/>
            <a:ext cx="8077200" cy="479729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ontent Placeholder 2"/>
          <p:cNvSpPr>
            <a:spLocks noGrp="1"/>
          </p:cNvSpPr>
          <p:nvPr>
            <p:ph idx="4294967295"/>
          </p:nvPr>
        </p:nvSpPr>
        <p:spPr>
          <a:xfrm>
            <a:off x="457200" y="326173"/>
            <a:ext cx="8229600" cy="5116512"/>
          </a:xfrm>
        </p:spPr>
        <p:txBody>
          <a:bodyPr>
            <a:noAutofit/>
          </a:bodyPr>
          <a:lstStyle/>
          <a:p>
            <a:pPr indent="0">
              <a:buNone/>
            </a:pPr>
            <a:r>
              <a:rPr lang="en-US" sz="2800" dirty="0">
                <a:latin typeface="Arial" panose="020B0604020202020204" pitchFamily="34" charset="0"/>
                <a:cs typeface="Arial" panose="020B0604020202020204" pitchFamily="34" charset="0"/>
              </a:rPr>
              <a:t>So, food is made out of different kinds of molecules…</a:t>
            </a:r>
          </a:p>
          <a:p>
            <a:pPr indent="0">
              <a:buNone/>
            </a:pPr>
            <a:endParaRPr lang="en-US" sz="2800" dirty="0">
              <a:latin typeface="Arial" panose="020B0604020202020204" pitchFamily="34" charset="0"/>
              <a:cs typeface="Arial" panose="020B0604020202020204" pitchFamily="34" charset="0"/>
            </a:endParaRPr>
          </a:p>
          <a:p>
            <a:pPr indent="0">
              <a:buNone/>
            </a:pPr>
            <a:r>
              <a:rPr lang="en-US" sz="2800" dirty="0">
                <a:latin typeface="Arial" panose="020B0604020202020204" pitchFamily="34" charset="0"/>
                <a:cs typeface="Arial" panose="020B0604020202020204" pitchFamily="34" charset="0"/>
              </a:rPr>
              <a:t>What are molecules made out of again?</a:t>
            </a:r>
          </a:p>
          <a:p>
            <a:pPr indent="0">
              <a:buNone/>
            </a:pPr>
            <a:endParaRPr lang="en-US" sz="2800" dirty="0">
              <a:latin typeface="Arial" panose="020B0604020202020204" pitchFamily="34" charset="0"/>
              <a:cs typeface="Arial" panose="020B0604020202020204" pitchFamily="34" charset="0"/>
            </a:endParaRPr>
          </a:p>
          <a:p>
            <a:pPr indent="0">
              <a:buNone/>
            </a:pPr>
            <a:r>
              <a:rPr lang="en-US" sz="2800" dirty="0">
                <a:latin typeface="Arial" panose="020B0604020202020204" pitchFamily="34" charset="0"/>
                <a:cs typeface="Arial" panose="020B0604020202020204" pitchFamily="34" charset="0"/>
              </a:rPr>
              <a:t>All of these things are forms of matter.</a:t>
            </a:r>
          </a:p>
          <a:p>
            <a:pPr indent="0">
              <a:buNone/>
            </a:pPr>
            <a:r>
              <a:rPr lang="en-US" sz="2800" dirty="0">
                <a:latin typeface="Arial" panose="020B0604020202020204" pitchFamily="34" charset="0"/>
                <a:cs typeface="Arial" panose="020B0604020202020204" pitchFamily="34" charset="0"/>
              </a:rPr>
              <a:t>So, how might we define matter?</a:t>
            </a:r>
          </a:p>
        </p:txBody>
      </p:sp>
    </p:spTree>
    <p:extLst>
      <p:ext uri="{BB962C8B-B14F-4D97-AF65-F5344CB8AC3E}">
        <p14:creationId xmlns:p14="http://schemas.microsoft.com/office/powerpoint/2010/main" val="35182728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0115" y="-49204"/>
            <a:ext cx="8729663" cy="780799"/>
          </a:xfrm>
        </p:spPr>
        <p:txBody>
          <a:bodyPr>
            <a:noAutofit/>
          </a:bodyPr>
          <a:lstStyle/>
          <a:p>
            <a:r>
              <a:rPr lang="en-US" sz="2800" dirty="0">
                <a:latin typeface="+mn-lt"/>
                <a:cs typeface="Avenir Next Demi Bold"/>
              </a:rPr>
              <a:t>Let’s pause to clarify definitions of some words...</a:t>
            </a:r>
            <a:endParaRPr lang="en-US" sz="2800" u="sng" dirty="0">
              <a:latin typeface="+mn-lt"/>
              <a:cs typeface="Avenir Next Demi Bold"/>
            </a:endParaRPr>
          </a:p>
        </p:txBody>
      </p:sp>
      <p:sp>
        <p:nvSpPr>
          <p:cNvPr id="3" name="Content Placeholder 2"/>
          <p:cNvSpPr>
            <a:spLocks noGrp="1"/>
          </p:cNvSpPr>
          <p:nvPr>
            <p:ph idx="4294967295"/>
          </p:nvPr>
        </p:nvSpPr>
        <p:spPr>
          <a:xfrm>
            <a:off x="170114" y="780800"/>
            <a:ext cx="6802314" cy="5652676"/>
          </a:xfrm>
        </p:spPr>
        <p:txBody>
          <a:bodyPr>
            <a:noAutofit/>
          </a:bodyPr>
          <a:lstStyle/>
          <a:p>
            <a:pPr marL="0" indent="0">
              <a:lnSpc>
                <a:spcPct val="120000"/>
              </a:lnSpc>
              <a:spcBef>
                <a:spcPts val="0"/>
              </a:spcBef>
              <a:spcAft>
                <a:spcPts val="400"/>
              </a:spcAft>
              <a:buNone/>
            </a:pPr>
            <a:r>
              <a:rPr lang="en-US" sz="1600" b="1" dirty="0">
                <a:latin typeface="Arial" panose="020B0604020202020204" pitchFamily="34" charset="0"/>
                <a:cs typeface="Arial" panose="020B0604020202020204" pitchFamily="34" charset="0"/>
              </a:rPr>
              <a:t>MATTER:</a:t>
            </a:r>
            <a:endParaRPr lang="en-US" sz="1600" b="1" dirty="0">
              <a:solidFill>
                <a:schemeClr val="tx1"/>
              </a:solidFill>
              <a:latin typeface="Arial" panose="020B0604020202020204" pitchFamily="34" charset="0"/>
              <a:cs typeface="Arial" panose="020B0604020202020204" pitchFamily="34" charset="0"/>
            </a:endParaRPr>
          </a:p>
          <a:p>
            <a:pPr marL="457200" lvl="1"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Anything that has mass and takes up space.</a:t>
            </a:r>
            <a:endParaRPr lang="en-US" sz="1600" dirty="0">
              <a:solidFill>
                <a:schemeClr val="tx1"/>
              </a:solidFill>
              <a:latin typeface="Arial" panose="020B0604020202020204" pitchFamily="34" charset="0"/>
              <a:cs typeface="Arial" panose="020B0604020202020204" pitchFamily="34" charset="0"/>
            </a:endParaRPr>
          </a:p>
          <a:p>
            <a:pPr marL="457200" lvl="1" indent="0">
              <a:lnSpc>
                <a:spcPct val="120000"/>
              </a:lnSpc>
              <a:spcBef>
                <a:spcPts val="0"/>
              </a:spcBef>
              <a:spcAft>
                <a:spcPts val="400"/>
              </a:spcAft>
              <a:buNone/>
            </a:pPr>
            <a:r>
              <a:rPr lang="en-US" sz="1600" i="1" dirty="0">
                <a:solidFill>
                  <a:schemeClr val="tx1"/>
                </a:solidFill>
                <a:latin typeface="Arial" panose="020B0604020202020204" pitchFamily="34" charset="0"/>
                <a:cs typeface="Arial" panose="020B0604020202020204" pitchFamily="34" charset="0"/>
              </a:rPr>
              <a:t>EXAMPLES:</a:t>
            </a:r>
            <a:r>
              <a:rPr lang="en-US" sz="1600" dirty="0">
                <a:solidFill>
                  <a:schemeClr val="tx1"/>
                </a:solidFill>
                <a:latin typeface="Arial" panose="020B0604020202020204" pitchFamily="34" charset="0"/>
                <a:cs typeface="Arial" panose="020B0604020202020204" pitchFamily="34" charset="0"/>
              </a:rPr>
              <a:t> </a:t>
            </a:r>
            <a:r>
              <a:rPr lang="en-US" sz="1600" i="1" dirty="0">
                <a:solidFill>
                  <a:schemeClr val="tx1"/>
                </a:solidFill>
                <a:latin typeface="Arial" panose="020B0604020202020204" pitchFamily="34" charset="0"/>
                <a:cs typeface="Arial" panose="020B0604020202020204" pitchFamily="34" charset="0"/>
              </a:rPr>
              <a:t>desk, water, air, wood</a:t>
            </a:r>
          </a:p>
          <a:p>
            <a:pPr>
              <a:lnSpc>
                <a:spcPct val="120000"/>
              </a:lnSpc>
              <a:spcBef>
                <a:spcPts val="0"/>
              </a:spcBef>
              <a:spcAft>
                <a:spcPts val="400"/>
              </a:spcAft>
            </a:pPr>
            <a:endParaRPr lang="en-US" sz="1600" b="1" dirty="0">
              <a:latin typeface="Arial" panose="020B0604020202020204" pitchFamily="34" charset="0"/>
              <a:cs typeface="Arial" panose="020B0604020202020204" pitchFamily="34" charset="0"/>
            </a:endParaRPr>
          </a:p>
          <a:p>
            <a:pPr marL="0" indent="0">
              <a:lnSpc>
                <a:spcPct val="120000"/>
              </a:lnSpc>
              <a:spcBef>
                <a:spcPts val="0"/>
              </a:spcBef>
              <a:spcAft>
                <a:spcPts val="400"/>
              </a:spcAft>
              <a:buNone/>
            </a:pPr>
            <a:r>
              <a:rPr lang="en-US" sz="1600" b="1" dirty="0">
                <a:latin typeface="Arial" panose="020B0604020202020204" pitchFamily="34" charset="0"/>
                <a:cs typeface="Arial" panose="020B0604020202020204" pitchFamily="34" charset="0"/>
              </a:rPr>
              <a:t>ELEMENTS:</a:t>
            </a:r>
            <a:endParaRPr lang="en-US" sz="1600" b="1" dirty="0">
              <a:solidFill>
                <a:schemeClr val="tx1"/>
              </a:solidFill>
              <a:latin typeface="Arial" panose="020B0604020202020204" pitchFamily="34" charset="0"/>
              <a:cs typeface="Arial" panose="020B0604020202020204" pitchFamily="34" charset="0"/>
            </a:endParaRPr>
          </a:p>
          <a:p>
            <a:pPr marL="457200" lvl="1"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The pure substances that all matter is made of. All known elements are shown on the periodic table.</a:t>
            </a:r>
          </a:p>
          <a:p>
            <a:pPr marL="457200" lvl="1" indent="0">
              <a:lnSpc>
                <a:spcPct val="120000"/>
              </a:lnSpc>
              <a:spcBef>
                <a:spcPts val="0"/>
              </a:spcBef>
              <a:spcAft>
                <a:spcPts val="400"/>
              </a:spcAft>
              <a:buNone/>
            </a:pPr>
            <a:r>
              <a:rPr lang="en-US" sz="1600" i="1" dirty="0">
                <a:solidFill>
                  <a:schemeClr val="tx1"/>
                </a:solidFill>
                <a:latin typeface="Arial" panose="020B0604020202020204" pitchFamily="34" charset="0"/>
                <a:cs typeface="Arial" panose="020B0604020202020204" pitchFamily="34" charset="0"/>
              </a:rPr>
              <a:t>EXAMPLES: carbon (C), oxygen (O), gold (Au), hydrogen (H)</a:t>
            </a:r>
          </a:p>
          <a:p>
            <a:pPr marL="457200" lvl="1" indent="0">
              <a:lnSpc>
                <a:spcPct val="120000"/>
              </a:lnSpc>
              <a:spcBef>
                <a:spcPts val="0"/>
              </a:spcBef>
              <a:spcAft>
                <a:spcPts val="400"/>
              </a:spcAft>
              <a:buNone/>
            </a:pPr>
            <a:endParaRPr lang="en-US" sz="1600" i="1" dirty="0">
              <a:solidFill>
                <a:schemeClr val="tx1"/>
              </a:solidFill>
              <a:latin typeface="Arial" panose="020B0604020202020204" pitchFamily="34" charset="0"/>
              <a:cs typeface="Arial" panose="020B0604020202020204" pitchFamily="34" charset="0"/>
            </a:endParaRPr>
          </a:p>
          <a:p>
            <a:pPr marL="0" indent="0">
              <a:lnSpc>
                <a:spcPct val="120000"/>
              </a:lnSpc>
              <a:spcBef>
                <a:spcPts val="0"/>
              </a:spcBef>
              <a:spcAft>
                <a:spcPts val="400"/>
              </a:spcAft>
              <a:buNone/>
            </a:pPr>
            <a:r>
              <a:rPr lang="en-US" sz="1600" b="1" dirty="0">
                <a:latin typeface="Arial" panose="020B0604020202020204" pitchFamily="34" charset="0"/>
                <a:cs typeface="Arial" panose="020B0604020202020204" pitchFamily="34" charset="0"/>
              </a:rPr>
              <a:t>ATOM:</a:t>
            </a:r>
            <a:endParaRPr lang="en-US" sz="1600" b="1" dirty="0">
              <a:solidFill>
                <a:schemeClr val="tx1"/>
              </a:solidFill>
              <a:latin typeface="Arial" panose="020B0604020202020204" pitchFamily="34" charset="0"/>
              <a:cs typeface="Arial" panose="020B0604020202020204" pitchFamily="34" charset="0"/>
            </a:endParaRPr>
          </a:p>
          <a:p>
            <a:pPr marL="457200" lvl="1"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The smallest particle you can have of an element.</a:t>
            </a:r>
          </a:p>
          <a:p>
            <a:pPr marL="457200" lvl="1" indent="0">
              <a:lnSpc>
                <a:spcPct val="120000"/>
              </a:lnSpc>
              <a:spcBef>
                <a:spcPts val="0"/>
              </a:spcBef>
              <a:spcAft>
                <a:spcPts val="400"/>
              </a:spcAft>
              <a:buNone/>
            </a:pPr>
            <a:r>
              <a:rPr lang="en-US" sz="1600" i="1" dirty="0">
                <a:solidFill>
                  <a:schemeClr val="tx1"/>
                </a:solidFill>
                <a:latin typeface="Arial" panose="020B0604020202020204" pitchFamily="34" charset="0"/>
                <a:cs typeface="Arial" panose="020B0604020202020204" pitchFamily="34" charset="0"/>
              </a:rPr>
              <a:t>	EXAMPLES: carbon atom, hydrogen atom etc.</a:t>
            </a:r>
          </a:p>
          <a:p>
            <a:pPr lvl="1">
              <a:lnSpc>
                <a:spcPct val="120000"/>
              </a:lnSpc>
              <a:spcBef>
                <a:spcPts val="0"/>
              </a:spcBef>
              <a:spcAft>
                <a:spcPts val="400"/>
              </a:spcAft>
            </a:pPr>
            <a:endParaRPr lang="en-US" sz="1600" dirty="0">
              <a:solidFill>
                <a:schemeClr val="tx1"/>
              </a:solidFill>
              <a:latin typeface="Arial" panose="020B0604020202020204" pitchFamily="34" charset="0"/>
              <a:cs typeface="Arial" panose="020B0604020202020204" pitchFamily="34" charset="0"/>
            </a:endParaRPr>
          </a:p>
          <a:p>
            <a:pPr marL="0" lvl="1"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MOLECULE:</a:t>
            </a:r>
          </a:p>
          <a:p>
            <a:pPr marL="400050" lvl="2"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Two or more atoms bonded together, forming a new substance.</a:t>
            </a:r>
          </a:p>
          <a:p>
            <a:pPr marL="0" lvl="1" indent="0">
              <a:lnSpc>
                <a:spcPct val="120000"/>
              </a:lnSpc>
              <a:spcBef>
                <a:spcPts val="0"/>
              </a:spcBef>
              <a:spcAft>
                <a:spcPts val="400"/>
              </a:spcAft>
              <a:buNone/>
            </a:pPr>
            <a:r>
              <a:rPr lang="en-US" sz="1600" b="1" dirty="0">
                <a:solidFill>
                  <a:schemeClr val="tx1"/>
                </a:solidFill>
                <a:latin typeface="Arial" panose="020B0604020202020204" pitchFamily="34" charset="0"/>
                <a:cs typeface="Arial" panose="020B0604020202020204" pitchFamily="34" charset="0"/>
              </a:rPr>
              <a:t>	</a:t>
            </a:r>
            <a:r>
              <a:rPr lang="en-US" sz="1600" i="1" dirty="0">
                <a:solidFill>
                  <a:schemeClr val="tx1"/>
                </a:solidFill>
                <a:latin typeface="Arial" panose="020B0604020202020204" pitchFamily="34" charset="0"/>
                <a:cs typeface="Arial" panose="020B0604020202020204" pitchFamily="34" charset="0"/>
              </a:rPr>
              <a:t>EXAMPLES: O</a:t>
            </a:r>
            <a:r>
              <a:rPr lang="en-US" sz="1600" i="1" baseline="-25000" dirty="0">
                <a:solidFill>
                  <a:schemeClr val="tx1"/>
                </a:solidFill>
                <a:latin typeface="Arial" panose="020B0604020202020204" pitchFamily="34" charset="0"/>
                <a:cs typeface="Arial" panose="020B0604020202020204" pitchFamily="34" charset="0"/>
              </a:rPr>
              <a:t>2 </a:t>
            </a:r>
            <a:r>
              <a:rPr lang="en-US" sz="1600" i="1" dirty="0">
                <a:solidFill>
                  <a:schemeClr val="tx1"/>
                </a:solidFill>
                <a:latin typeface="Arial" panose="020B0604020202020204" pitchFamily="34" charset="0"/>
                <a:cs typeface="Arial" panose="020B0604020202020204" pitchFamily="34" charset="0"/>
              </a:rPr>
              <a:t>,</a:t>
            </a:r>
            <a:r>
              <a:rPr lang="en-US" sz="1600" i="1" baseline="-25000" dirty="0">
                <a:solidFill>
                  <a:schemeClr val="tx1"/>
                </a:solidFill>
                <a:latin typeface="Arial" panose="020B0604020202020204" pitchFamily="34" charset="0"/>
                <a:cs typeface="Arial" panose="020B0604020202020204" pitchFamily="34" charset="0"/>
              </a:rPr>
              <a:t> </a:t>
            </a:r>
            <a:r>
              <a:rPr lang="en-US" sz="1600" i="1" dirty="0">
                <a:solidFill>
                  <a:schemeClr val="tx1"/>
                </a:solidFill>
                <a:latin typeface="Arial" panose="020B0604020202020204" pitchFamily="34" charset="0"/>
                <a:cs typeface="Arial" panose="020B0604020202020204" pitchFamily="34" charset="0"/>
              </a:rPr>
              <a:t>H</a:t>
            </a:r>
            <a:r>
              <a:rPr lang="en-US" sz="1600" i="1" baseline="-25000" dirty="0">
                <a:solidFill>
                  <a:schemeClr val="tx1"/>
                </a:solidFill>
                <a:latin typeface="Arial" panose="020B0604020202020204" pitchFamily="34" charset="0"/>
                <a:cs typeface="Arial" panose="020B0604020202020204" pitchFamily="34" charset="0"/>
              </a:rPr>
              <a:t>2</a:t>
            </a:r>
            <a:r>
              <a:rPr lang="en-US" sz="1600" i="1" dirty="0">
                <a:solidFill>
                  <a:schemeClr val="tx1"/>
                </a:solidFill>
                <a:latin typeface="Arial" panose="020B0604020202020204" pitchFamily="34" charset="0"/>
                <a:cs typeface="Arial" panose="020B0604020202020204" pitchFamily="34" charset="0"/>
              </a:rPr>
              <a:t>O  ,CO</a:t>
            </a:r>
            <a:r>
              <a:rPr lang="en-US" sz="1600" i="1" baseline="-25000" dirty="0">
                <a:solidFill>
                  <a:schemeClr val="tx1"/>
                </a:solidFill>
                <a:latin typeface="Arial" panose="020B0604020202020204" pitchFamily="34" charset="0"/>
                <a:cs typeface="Arial" panose="020B0604020202020204" pitchFamily="34" charset="0"/>
              </a:rPr>
              <a:t>2</a:t>
            </a:r>
            <a:endParaRPr lang="en-US" sz="1600" i="1" dirty="0">
              <a:solidFill>
                <a:schemeClr val="tx1"/>
              </a:solidFill>
            </a:endParaRPr>
          </a:p>
        </p:txBody>
      </p:sp>
      <p:grpSp>
        <p:nvGrpSpPr>
          <p:cNvPr id="14" name="Group 13"/>
          <p:cNvGrpSpPr/>
          <p:nvPr/>
        </p:nvGrpSpPr>
        <p:grpSpPr>
          <a:xfrm>
            <a:off x="5667389" y="1659015"/>
            <a:ext cx="3232389" cy="3782338"/>
            <a:chOff x="5738452" y="1276766"/>
            <a:chExt cx="3232389" cy="3782338"/>
          </a:xfrm>
        </p:grpSpPr>
        <p:grpSp>
          <p:nvGrpSpPr>
            <p:cNvPr id="5" name="Group 4"/>
            <p:cNvGrpSpPr/>
            <p:nvPr/>
          </p:nvGrpSpPr>
          <p:grpSpPr>
            <a:xfrm>
              <a:off x="5993111" y="1276766"/>
              <a:ext cx="2977730" cy="2375545"/>
              <a:chOff x="6035056" y="1772325"/>
              <a:chExt cx="2977730" cy="2375545"/>
            </a:xfrm>
          </p:grpSpPr>
          <p:sp>
            <p:nvSpPr>
              <p:cNvPr id="4" name="Oval 3"/>
              <p:cNvSpPr/>
              <p:nvPr/>
            </p:nvSpPr>
            <p:spPr>
              <a:xfrm>
                <a:off x="8250786" y="2610681"/>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6" name="Oval 5"/>
              <p:cNvSpPr/>
              <p:nvPr/>
            </p:nvSpPr>
            <p:spPr>
              <a:xfrm>
                <a:off x="7273462" y="2639893"/>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8" name="Oval 7"/>
              <p:cNvSpPr/>
              <p:nvPr/>
            </p:nvSpPr>
            <p:spPr>
              <a:xfrm>
                <a:off x="6902781" y="1772325"/>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9" name="Oval 8"/>
              <p:cNvSpPr/>
              <p:nvPr/>
            </p:nvSpPr>
            <p:spPr>
              <a:xfrm>
                <a:off x="7762124" y="1848681"/>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cxnSp>
            <p:nvCxnSpPr>
              <p:cNvPr id="10" name="Straight Arrow Connector 9"/>
              <p:cNvCxnSpPr>
                <a:cxnSpLocks/>
                <a:stCxn id="8" idx="3"/>
              </p:cNvCxnSpPr>
              <p:nvPr/>
            </p:nvCxnSpPr>
            <p:spPr>
              <a:xfrm flipH="1">
                <a:off x="6035056" y="2422733"/>
                <a:ext cx="979317" cy="156269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a:cxnSpLocks/>
              </p:cNvCxnSpPr>
              <p:nvPr/>
            </p:nvCxnSpPr>
            <p:spPr>
              <a:xfrm>
                <a:off x="7630923" y="3284410"/>
                <a:ext cx="580534" cy="8634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H="1">
                <a:off x="8592456" y="3269053"/>
                <a:ext cx="68335" cy="87881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p:cNvCxnSpPr>
                <a:cxnSpLocks/>
              </p:cNvCxnSpPr>
              <p:nvPr/>
            </p:nvCxnSpPr>
            <p:spPr>
              <a:xfrm>
                <a:off x="8143123" y="2493198"/>
                <a:ext cx="283658" cy="165467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pic>
          <p:nvPicPr>
            <p:cNvPr id="13" name="Picture 12" descr="Table&#10;&#10;Description automatically generated">
              <a:extLst>
                <a:ext uri="{FF2B5EF4-FFF2-40B4-BE49-F238E27FC236}">
                  <a16:creationId xmlns:a16="http://schemas.microsoft.com/office/drawing/2014/main" id="{6EC4060C-45C5-469B-9B90-A955BD8BE898}"/>
                </a:ext>
              </a:extLst>
            </p:cNvPr>
            <p:cNvPicPr>
              <a:picLocks noChangeAspect="1"/>
            </p:cNvPicPr>
            <p:nvPr/>
          </p:nvPicPr>
          <p:blipFill>
            <a:blip r:embed="rId3"/>
            <a:stretch>
              <a:fillRect/>
            </a:stretch>
          </p:blipFill>
          <p:spPr>
            <a:xfrm>
              <a:off x="5738452" y="3345938"/>
              <a:ext cx="3232389" cy="1713166"/>
            </a:xfrm>
            <a:prstGeom prst="rect">
              <a:avLst/>
            </a:prstGeom>
          </p:spPr>
        </p:pic>
      </p:grpSp>
    </p:spTree>
    <p:extLst>
      <p:ext uri="{BB962C8B-B14F-4D97-AF65-F5344CB8AC3E}">
        <p14:creationId xmlns:p14="http://schemas.microsoft.com/office/powerpoint/2010/main" val="5653873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Image result for glucose"/>
          <p:cNvPicPr>
            <a:picLocks noChangeAspect="1" noChangeArrowheads="1"/>
          </p:cNvPicPr>
          <p:nvPr/>
        </p:nvPicPr>
        <p:blipFill rotWithShape="1">
          <a:blip r:embed="rId3">
            <a:extLst>
              <a:ext uri="{28A0092B-C50C-407E-A947-70E740481C1C}">
                <a14:useLocalDpi xmlns:a14="http://schemas.microsoft.com/office/drawing/2010/main" val="0"/>
              </a:ext>
            </a:extLst>
          </a:blip>
          <a:srcRect l="15821" t="15499" r="9752"/>
          <a:stretch/>
        </p:blipFill>
        <p:spPr bwMode="auto">
          <a:xfrm>
            <a:off x="502532" y="4849709"/>
            <a:ext cx="2266384" cy="175768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idx="4294967295"/>
          </p:nvPr>
        </p:nvSpPr>
        <p:spPr>
          <a:xfrm>
            <a:off x="416376" y="269798"/>
            <a:ext cx="8106839" cy="292264"/>
          </a:xfrm>
        </p:spPr>
        <p:txBody>
          <a:bodyPr>
            <a:normAutofit fontScale="90000"/>
          </a:bodyPr>
          <a:lstStyle/>
          <a:p>
            <a:r>
              <a:rPr lang="en-US" b="1" dirty="0">
                <a:latin typeface="Arial" panose="020B0604020202020204" pitchFamily="34" charset="0"/>
                <a:cs typeface="Arial" panose="020B0604020202020204" pitchFamily="34" charset="0"/>
              </a:rPr>
              <a:t>What is a carbohydrate made of?</a:t>
            </a:r>
          </a:p>
        </p:txBody>
      </p:sp>
      <p:sp>
        <p:nvSpPr>
          <p:cNvPr id="7" name="Content Placeholder 6"/>
          <p:cNvSpPr>
            <a:spLocks noGrp="1"/>
          </p:cNvSpPr>
          <p:nvPr>
            <p:ph idx="4294967295"/>
          </p:nvPr>
        </p:nvSpPr>
        <p:spPr>
          <a:xfrm>
            <a:off x="449985" y="777841"/>
            <a:ext cx="8229600" cy="4525962"/>
          </a:xfrm>
        </p:spPr>
        <p:txBody>
          <a:bodyPr>
            <a:normAutofit/>
          </a:bodyPr>
          <a:lstStyle/>
          <a:p>
            <a:pPr>
              <a:spcBef>
                <a:spcPts val="0"/>
              </a:spcBef>
            </a:pPr>
            <a:r>
              <a:rPr lang="en-US" sz="2800" dirty="0">
                <a:latin typeface="Arial" panose="020B0604020202020204" pitchFamily="34" charset="0"/>
                <a:cs typeface="Arial" panose="020B0604020202020204" pitchFamily="34" charset="0"/>
              </a:rPr>
              <a:t>Carbohydrates are chains of sugar molecules.</a:t>
            </a:r>
          </a:p>
          <a:p>
            <a:pPr>
              <a:spcBef>
                <a:spcPts val="0"/>
              </a:spcBef>
            </a:pPr>
            <a:endParaRPr lang="en-US" sz="2800" dirty="0">
              <a:latin typeface="Arial" panose="020B0604020202020204" pitchFamily="34" charset="0"/>
              <a:cs typeface="Arial" panose="020B0604020202020204" pitchFamily="34" charset="0"/>
            </a:endParaRPr>
          </a:p>
          <a:p>
            <a:pPr>
              <a:spcBef>
                <a:spcPts val="0"/>
              </a:spcBef>
            </a:pPr>
            <a:endParaRPr lang="en-US" sz="2800" dirty="0">
              <a:latin typeface="Arial" panose="020B0604020202020204" pitchFamily="34" charset="0"/>
              <a:cs typeface="Arial" panose="020B0604020202020204" pitchFamily="34" charset="0"/>
            </a:endParaRPr>
          </a:p>
          <a:p>
            <a:pPr>
              <a:spcBef>
                <a:spcPts val="0"/>
              </a:spcBef>
            </a:pPr>
            <a:endParaRPr lang="en-US" sz="2800" dirty="0">
              <a:latin typeface="Arial" panose="020B0604020202020204" pitchFamily="34" charset="0"/>
              <a:cs typeface="Arial" panose="020B0604020202020204" pitchFamily="34" charset="0"/>
            </a:endParaRPr>
          </a:p>
          <a:p>
            <a:pPr>
              <a:spcBef>
                <a:spcPts val="0"/>
              </a:spcBef>
            </a:pPr>
            <a:endParaRPr lang="en-US" sz="2800" dirty="0">
              <a:latin typeface="Arial" panose="020B0604020202020204" pitchFamily="34" charset="0"/>
              <a:cs typeface="Arial" panose="020B0604020202020204" pitchFamily="34" charset="0"/>
            </a:endParaRPr>
          </a:p>
          <a:p>
            <a:pPr>
              <a:spcBef>
                <a:spcPts val="0"/>
              </a:spcBef>
            </a:pPr>
            <a:r>
              <a:rPr lang="en-US" sz="2800" dirty="0">
                <a:latin typeface="Arial" panose="020B0604020202020204" pitchFamily="34" charset="0"/>
                <a:cs typeface="Arial" panose="020B0604020202020204" pitchFamily="34" charset="0"/>
              </a:rPr>
              <a:t>Sugars come in different forms, but all are made of the same basic parts. </a:t>
            </a:r>
          </a:p>
          <a:p>
            <a:pPr>
              <a:spcBef>
                <a:spcPts val="0"/>
              </a:spcBef>
            </a:pPr>
            <a:endParaRPr lang="en-US" sz="2800" dirty="0">
              <a:latin typeface="Arial" panose="020B0604020202020204" pitchFamily="34" charset="0"/>
              <a:cs typeface="Arial" panose="020B0604020202020204" pitchFamily="34" charset="0"/>
            </a:endParaRPr>
          </a:p>
          <a:p>
            <a:pPr>
              <a:spcBef>
                <a:spcPts val="0"/>
              </a:spcBef>
            </a:pPr>
            <a:r>
              <a:rPr lang="en-US" sz="2800" dirty="0">
                <a:latin typeface="Arial" panose="020B0604020202020204" pitchFamily="34" charset="0"/>
                <a:cs typeface="Arial" panose="020B0604020202020204" pitchFamily="34" charset="0"/>
              </a:rPr>
              <a:t>Here’s glucose. But there are others.</a:t>
            </a:r>
          </a:p>
        </p:txBody>
      </p:sp>
      <p:sp>
        <p:nvSpPr>
          <p:cNvPr id="8" name="Content Placeholder 2"/>
          <p:cNvSpPr txBox="1">
            <a:spLocks/>
          </p:cNvSpPr>
          <p:nvPr/>
        </p:nvSpPr>
        <p:spPr>
          <a:xfrm>
            <a:off x="3714809" y="4970339"/>
            <a:ext cx="2232212" cy="74855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None/>
            </a:pPr>
            <a:r>
              <a:rPr lang="en-US" sz="4000" b="1" dirty="0">
                <a:solidFill>
                  <a:srgbClr val="2B7C01"/>
                </a:solidFill>
              </a:rPr>
              <a:t>C</a:t>
            </a:r>
            <a:r>
              <a:rPr lang="en-US" sz="4000" b="1" baseline="-25000" dirty="0">
                <a:solidFill>
                  <a:srgbClr val="2B7C01"/>
                </a:solidFill>
              </a:rPr>
              <a:t>6</a:t>
            </a:r>
            <a:r>
              <a:rPr lang="en-US" sz="4000" b="1" dirty="0">
                <a:solidFill>
                  <a:srgbClr val="2B7C01"/>
                </a:solidFill>
              </a:rPr>
              <a:t>H</a:t>
            </a:r>
            <a:r>
              <a:rPr lang="en-US" sz="4000" b="1" baseline="-25000" dirty="0">
                <a:solidFill>
                  <a:srgbClr val="2B7C01"/>
                </a:solidFill>
              </a:rPr>
              <a:t>12</a:t>
            </a:r>
            <a:r>
              <a:rPr lang="en-US" sz="4000" b="1" dirty="0">
                <a:solidFill>
                  <a:srgbClr val="2B7C01"/>
                </a:solidFill>
              </a:rPr>
              <a:t>O</a:t>
            </a:r>
            <a:r>
              <a:rPr lang="en-US" sz="4000" b="1" baseline="-25000" dirty="0">
                <a:solidFill>
                  <a:srgbClr val="2B7C01"/>
                </a:solidFill>
              </a:rPr>
              <a:t>6</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1201" y="4232534"/>
            <a:ext cx="1810736" cy="170213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2544" y="1323422"/>
            <a:ext cx="3644483" cy="1363037"/>
          </a:xfrm>
          <a:prstGeom prst="rect">
            <a:avLst/>
          </a:prstGeom>
        </p:spPr>
      </p:pic>
      <p:sp>
        <p:nvSpPr>
          <p:cNvPr id="12" name="Oval 11"/>
          <p:cNvSpPr/>
          <p:nvPr/>
        </p:nvSpPr>
        <p:spPr>
          <a:xfrm>
            <a:off x="6774358" y="2094160"/>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3" name="Oval 12"/>
          <p:cNvSpPr/>
          <p:nvPr/>
        </p:nvSpPr>
        <p:spPr>
          <a:xfrm>
            <a:off x="1271465" y="1682093"/>
            <a:ext cx="758525" cy="794222"/>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14" name="Oval 13"/>
          <p:cNvSpPr/>
          <p:nvPr/>
        </p:nvSpPr>
        <p:spPr>
          <a:xfrm>
            <a:off x="7549350" y="1365877"/>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3" name="TextBox 2"/>
          <p:cNvSpPr txBox="1"/>
          <p:nvPr/>
        </p:nvSpPr>
        <p:spPr>
          <a:xfrm>
            <a:off x="4112454" y="5836056"/>
            <a:ext cx="4410761" cy="830997"/>
          </a:xfrm>
          <a:prstGeom prst="rect">
            <a:avLst/>
          </a:prstGeom>
          <a:noFill/>
        </p:spPr>
        <p:txBody>
          <a:bodyPr wrap="square" rtlCol="0">
            <a:spAutoFit/>
          </a:bodyPr>
          <a:lstStyle/>
          <a:p>
            <a:r>
              <a:rPr lang="en-US" sz="2400" dirty="0"/>
              <a:t>Record some info about glucose in </a:t>
            </a:r>
            <a:r>
              <a:rPr lang="en-US" sz="2400" b="1" dirty="0"/>
              <a:t>Doodle Box G</a:t>
            </a:r>
            <a:r>
              <a:rPr lang="en-US" sz="2400" dirty="0"/>
              <a:t>.</a:t>
            </a:r>
          </a:p>
        </p:txBody>
      </p:sp>
      <p:pic>
        <p:nvPicPr>
          <p:cNvPr id="16" name="Picture 15">
            <a:extLst>
              <a:ext uri="{FF2B5EF4-FFF2-40B4-BE49-F238E27FC236}">
                <a16:creationId xmlns:a16="http://schemas.microsoft.com/office/drawing/2014/main" id="{767A5B1E-62C1-43FE-B55D-8196BAFB4AB2}"/>
              </a:ext>
            </a:extLst>
          </p:cNvPr>
          <p:cNvPicPr>
            <a:picLocks noChangeAspect="1"/>
          </p:cNvPicPr>
          <p:nvPr/>
        </p:nvPicPr>
        <p:blipFill rotWithShape="1">
          <a:blip r:embed="rId6"/>
          <a:srcRect t="11876" r="21921"/>
          <a:stretch/>
        </p:blipFill>
        <p:spPr>
          <a:xfrm>
            <a:off x="3059831" y="5728549"/>
            <a:ext cx="1052623" cy="891043"/>
          </a:xfrm>
          <a:prstGeom prst="rect">
            <a:avLst/>
          </a:prstGeom>
        </p:spPr>
      </p:pic>
    </p:spTree>
    <p:extLst>
      <p:ext uri="{BB962C8B-B14F-4D97-AF65-F5344CB8AC3E}">
        <p14:creationId xmlns:p14="http://schemas.microsoft.com/office/powerpoint/2010/main" val="7473947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4838" y="4293212"/>
            <a:ext cx="1812820" cy="1471680"/>
          </a:xfrm>
          <a:prstGeom prst="rect">
            <a:avLst/>
          </a:prstGeom>
        </p:spPr>
      </p:pic>
      <p:grpSp>
        <p:nvGrpSpPr>
          <p:cNvPr id="2" name="Group 1"/>
          <p:cNvGrpSpPr/>
          <p:nvPr/>
        </p:nvGrpSpPr>
        <p:grpSpPr>
          <a:xfrm>
            <a:off x="-53890" y="1413449"/>
            <a:ext cx="9197890" cy="3012273"/>
            <a:chOff x="-1620170" y="952856"/>
            <a:chExt cx="9593941" cy="3187344"/>
          </a:xfrm>
        </p:grpSpPr>
        <p:pic>
          <p:nvPicPr>
            <p:cNvPr id="21" name="Picture 20"/>
            <p:cNvPicPr>
              <a:picLocks noChangeAspect="1"/>
            </p:cNvPicPr>
            <p:nvPr/>
          </p:nvPicPr>
          <p:blipFill rotWithShape="1">
            <a:blip r:embed="rId4">
              <a:extLst>
                <a:ext uri="{28A0092B-C50C-407E-A947-70E740481C1C}">
                  <a14:useLocalDpi xmlns:a14="http://schemas.microsoft.com/office/drawing/2010/main" val="0"/>
                </a:ext>
              </a:extLst>
            </a:blip>
            <a:srcRect t="3202" b="48571"/>
            <a:stretch/>
          </p:blipFill>
          <p:spPr>
            <a:xfrm>
              <a:off x="390395" y="952856"/>
              <a:ext cx="5672997" cy="3034837"/>
            </a:xfrm>
            <a:prstGeom prst="rect">
              <a:avLst/>
            </a:prstGeom>
          </p:spPr>
        </p:pic>
        <p:grpSp>
          <p:nvGrpSpPr>
            <p:cNvPr id="3" name="Group 2"/>
            <p:cNvGrpSpPr/>
            <p:nvPr/>
          </p:nvGrpSpPr>
          <p:grpSpPr>
            <a:xfrm>
              <a:off x="1447800" y="1093346"/>
              <a:ext cx="6525971" cy="2590800"/>
              <a:chOff x="1524000" y="1828800"/>
              <a:chExt cx="6525971" cy="2590800"/>
            </a:xfrm>
          </p:grpSpPr>
          <p:sp>
            <p:nvSpPr>
              <p:cNvPr id="6" name="Rectangle 5"/>
              <p:cNvSpPr/>
              <p:nvPr/>
            </p:nvSpPr>
            <p:spPr>
              <a:xfrm>
                <a:off x="1524000" y="1828800"/>
                <a:ext cx="4876800" cy="533400"/>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524000" y="2849880"/>
                <a:ext cx="4876800" cy="426720"/>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524000" y="3886200"/>
                <a:ext cx="4876800" cy="533400"/>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829125" y="2596414"/>
                <a:ext cx="1220846" cy="879294"/>
              </a:xfrm>
              <a:prstGeom prst="rect">
                <a:avLst/>
              </a:prstGeom>
              <a:noFill/>
            </p:spPr>
            <p:txBody>
              <a:bodyPr wrap="square" rtlCol="0">
                <a:spAutoFit/>
              </a:bodyPr>
              <a:lstStyle/>
              <a:p>
                <a:r>
                  <a:rPr lang="en-US" sz="2400" b="1" dirty="0">
                    <a:solidFill>
                      <a:srgbClr val="FF0000"/>
                    </a:solidFill>
                  </a:rPr>
                  <a:t>FATTY </a:t>
                </a:r>
              </a:p>
              <a:p>
                <a:r>
                  <a:rPr lang="en-US" sz="2400" b="1" dirty="0">
                    <a:solidFill>
                      <a:srgbClr val="FF0000"/>
                    </a:solidFill>
                  </a:rPr>
                  <a:t>ACIDS</a:t>
                </a:r>
              </a:p>
            </p:txBody>
          </p:sp>
          <p:cxnSp>
            <p:nvCxnSpPr>
              <p:cNvPr id="11" name="Straight Arrow Connector 10"/>
              <p:cNvCxnSpPr/>
              <p:nvPr/>
            </p:nvCxnSpPr>
            <p:spPr>
              <a:xfrm flipH="1" flipV="1">
                <a:off x="6448125" y="2291614"/>
                <a:ext cx="457200" cy="304800"/>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6448125" y="3206014"/>
                <a:ext cx="381000" cy="0"/>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6600525" y="3358414"/>
                <a:ext cx="533400" cy="762000"/>
              </a:xfrm>
              <a:prstGeom prst="straightConnector1">
                <a:avLst/>
              </a:prstGeom>
              <a:ln w="381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609600" y="1016000"/>
              <a:ext cx="838200" cy="3124200"/>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 name="Straight Arrow Connector 22"/>
            <p:cNvCxnSpPr/>
            <p:nvPr/>
          </p:nvCxnSpPr>
          <p:spPr>
            <a:xfrm flipV="1">
              <a:off x="-83505" y="2339870"/>
              <a:ext cx="703131" cy="2237"/>
            </a:xfrm>
            <a:prstGeom prst="straightConnector1">
              <a:avLst/>
            </a:prstGeom>
            <a:ln w="3810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1620170" y="2161924"/>
              <a:ext cx="1773614" cy="716461"/>
            </a:xfrm>
            <a:prstGeom prst="rect">
              <a:avLst/>
            </a:prstGeom>
            <a:noFill/>
          </p:spPr>
          <p:txBody>
            <a:bodyPr wrap="square" rtlCol="0">
              <a:spAutoFit/>
            </a:bodyPr>
            <a:lstStyle/>
            <a:p>
              <a:r>
                <a:rPr lang="en-US" sz="2000" b="1" dirty="0">
                  <a:solidFill>
                    <a:srgbClr val="3366FF"/>
                  </a:solidFill>
                </a:rPr>
                <a:t>GLYCEROL</a:t>
              </a:r>
              <a:r>
                <a:rPr lang="en-US" sz="1600" b="1" dirty="0">
                  <a:solidFill>
                    <a:srgbClr val="FF0000"/>
                  </a:solidFill>
                </a:rPr>
                <a:t> </a:t>
              </a:r>
            </a:p>
            <a:p>
              <a:endParaRPr lang="en-US" dirty="0"/>
            </a:p>
          </p:txBody>
        </p:sp>
      </p:grpSp>
      <p:sp>
        <p:nvSpPr>
          <p:cNvPr id="22" name="Title 1"/>
          <p:cNvSpPr>
            <a:spLocks noGrp="1"/>
          </p:cNvSpPr>
          <p:nvPr>
            <p:ph type="title" idx="4294967295"/>
          </p:nvPr>
        </p:nvSpPr>
        <p:spPr>
          <a:xfrm>
            <a:off x="330200" y="-77788"/>
            <a:ext cx="8813800" cy="944563"/>
          </a:xfrm>
        </p:spPr>
        <p:txBody>
          <a:bodyPr/>
          <a:lstStyle/>
          <a:p>
            <a:r>
              <a:rPr lang="en-US" b="1" dirty="0">
                <a:latin typeface="Arial" panose="020B0604020202020204" pitchFamily="34" charset="0"/>
                <a:cs typeface="Arial" panose="020B0604020202020204" pitchFamily="34" charset="0"/>
              </a:rPr>
              <a:t>What’s in a fat?</a:t>
            </a:r>
          </a:p>
        </p:txBody>
      </p:sp>
      <p:sp>
        <p:nvSpPr>
          <p:cNvPr id="26" name="Oval 25"/>
          <p:cNvSpPr/>
          <p:nvPr/>
        </p:nvSpPr>
        <p:spPr>
          <a:xfrm>
            <a:off x="1782076" y="5520798"/>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27" name="Oval 26"/>
          <p:cNvSpPr/>
          <p:nvPr/>
        </p:nvSpPr>
        <p:spPr>
          <a:xfrm>
            <a:off x="767622" y="4372246"/>
            <a:ext cx="758525" cy="794222"/>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28" name="Oval 27"/>
          <p:cNvSpPr/>
          <p:nvPr/>
        </p:nvSpPr>
        <p:spPr>
          <a:xfrm>
            <a:off x="310920" y="5516310"/>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29" name="Content Placeholder 2"/>
          <p:cNvSpPr txBox="1">
            <a:spLocks/>
          </p:cNvSpPr>
          <p:nvPr/>
        </p:nvSpPr>
        <p:spPr>
          <a:xfrm>
            <a:off x="3094022" y="5904034"/>
            <a:ext cx="2433942" cy="74855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None/>
            </a:pPr>
            <a:r>
              <a:rPr lang="en-US" sz="4000" b="1" dirty="0">
                <a:solidFill>
                  <a:srgbClr val="2B7C01"/>
                </a:solidFill>
              </a:rPr>
              <a:t>C</a:t>
            </a:r>
            <a:r>
              <a:rPr lang="en-US" sz="4000" b="1" baseline="-25000" dirty="0">
                <a:solidFill>
                  <a:srgbClr val="2B7C01"/>
                </a:solidFill>
              </a:rPr>
              <a:t>44</a:t>
            </a:r>
            <a:r>
              <a:rPr lang="en-US" sz="4000" b="1" dirty="0">
                <a:solidFill>
                  <a:srgbClr val="2B7C01"/>
                </a:solidFill>
              </a:rPr>
              <a:t>H</a:t>
            </a:r>
            <a:r>
              <a:rPr lang="en-US" sz="4000" b="1" baseline="-25000" dirty="0">
                <a:solidFill>
                  <a:srgbClr val="2B7C01"/>
                </a:solidFill>
              </a:rPr>
              <a:t>86</a:t>
            </a:r>
            <a:r>
              <a:rPr lang="en-US" sz="4000" b="1" dirty="0">
                <a:solidFill>
                  <a:srgbClr val="2B7C01"/>
                </a:solidFill>
              </a:rPr>
              <a:t>O</a:t>
            </a:r>
            <a:r>
              <a:rPr lang="en-US" sz="4000" b="1" baseline="-25000" dirty="0">
                <a:solidFill>
                  <a:srgbClr val="2B7C01"/>
                </a:solidFill>
              </a:rPr>
              <a:t>6</a:t>
            </a:r>
          </a:p>
        </p:txBody>
      </p:sp>
      <p:sp>
        <p:nvSpPr>
          <p:cNvPr id="31" name="TextBox 30"/>
          <p:cNvSpPr txBox="1"/>
          <p:nvPr/>
        </p:nvSpPr>
        <p:spPr>
          <a:xfrm>
            <a:off x="6366873" y="4663376"/>
            <a:ext cx="2777127" cy="1323439"/>
          </a:xfrm>
          <a:prstGeom prst="rect">
            <a:avLst/>
          </a:prstGeom>
          <a:noFill/>
        </p:spPr>
        <p:txBody>
          <a:bodyPr wrap="square" rtlCol="0">
            <a:spAutoFit/>
          </a:bodyPr>
          <a:lstStyle/>
          <a:p>
            <a:r>
              <a:rPr lang="en-US" sz="2000" dirty="0"/>
              <a:t>Record some information about this triglyceride in </a:t>
            </a:r>
            <a:r>
              <a:rPr lang="en-US" sz="2000" b="1" dirty="0"/>
              <a:t>Doodle Box G</a:t>
            </a:r>
            <a:r>
              <a:rPr lang="en-US" sz="2000" dirty="0"/>
              <a:t>. </a:t>
            </a:r>
          </a:p>
        </p:txBody>
      </p:sp>
      <p:sp>
        <p:nvSpPr>
          <p:cNvPr id="15" name="TextBox 14"/>
          <p:cNvSpPr txBox="1"/>
          <p:nvPr/>
        </p:nvSpPr>
        <p:spPr>
          <a:xfrm>
            <a:off x="0" y="682751"/>
            <a:ext cx="9144000" cy="646331"/>
          </a:xfrm>
          <a:prstGeom prst="rect">
            <a:avLst/>
          </a:prstGeom>
          <a:noFill/>
        </p:spPr>
        <p:txBody>
          <a:bodyPr wrap="square" rtlCol="0">
            <a:spAutoFit/>
          </a:bodyPr>
          <a:lstStyle/>
          <a:p>
            <a:r>
              <a:rPr lang="en-US" dirty="0"/>
              <a:t>There are many kinds of fat, but they have a common structure. Here is a type called a triglyceride that you may have heard about before. </a:t>
            </a:r>
          </a:p>
        </p:txBody>
      </p:sp>
      <p:pic>
        <p:nvPicPr>
          <p:cNvPr id="32" name="Picture 31">
            <a:extLst>
              <a:ext uri="{FF2B5EF4-FFF2-40B4-BE49-F238E27FC236}">
                <a16:creationId xmlns:a16="http://schemas.microsoft.com/office/drawing/2014/main" id="{37DCCA63-E253-4170-AA81-8CA8165F920E}"/>
              </a:ext>
            </a:extLst>
          </p:cNvPr>
          <p:cNvPicPr>
            <a:picLocks noChangeAspect="1"/>
          </p:cNvPicPr>
          <p:nvPr/>
        </p:nvPicPr>
        <p:blipFill rotWithShape="1">
          <a:blip r:embed="rId5"/>
          <a:srcRect t="11876" r="21921"/>
          <a:stretch/>
        </p:blipFill>
        <p:spPr>
          <a:xfrm>
            <a:off x="5225169" y="4742485"/>
            <a:ext cx="1052623" cy="891043"/>
          </a:xfrm>
          <a:prstGeom prst="rect">
            <a:avLst/>
          </a:prstGeom>
        </p:spPr>
      </p:pic>
    </p:spTree>
    <p:extLst>
      <p:ext uri="{BB962C8B-B14F-4D97-AF65-F5344CB8AC3E}">
        <p14:creationId xmlns:p14="http://schemas.microsoft.com/office/powerpoint/2010/main" val="3343071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1"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241867" y="762000"/>
            <a:ext cx="5108004" cy="2559674"/>
          </a:xfrm>
          <a:prstGeom prst="roundRect">
            <a:avLst/>
          </a:prstGeom>
          <a:solidFill>
            <a:srgbClr val="CB5904">
              <a:alpha val="20000"/>
            </a:srgbClr>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ounded Rectangle 2"/>
          <p:cNvSpPr/>
          <p:nvPr/>
        </p:nvSpPr>
        <p:spPr>
          <a:xfrm>
            <a:off x="228600" y="3534310"/>
            <a:ext cx="5121271" cy="2845482"/>
          </a:xfrm>
          <a:prstGeom prst="roundRect">
            <a:avLst/>
          </a:prstGeom>
          <a:solidFill>
            <a:srgbClr val="256800">
              <a:alpha val="20000"/>
            </a:srgbClr>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148334" y="98969"/>
            <a:ext cx="4751388" cy="631825"/>
          </a:xfrm>
        </p:spPr>
        <p:txBody>
          <a:bodyPr>
            <a:normAutofit/>
          </a:bodyPr>
          <a:lstStyle/>
          <a:p>
            <a:r>
              <a:rPr lang="en-US" sz="3200" dirty="0">
                <a:latin typeface="Arial" panose="020B0604020202020204" pitchFamily="34" charset="0"/>
                <a:cs typeface="Arial" panose="020B0604020202020204" pitchFamily="34" charset="0"/>
              </a:rPr>
              <a:t>Different </a:t>
            </a:r>
            <a:r>
              <a:rPr lang="en-US" sz="3200" i="1" dirty="0">
                <a:latin typeface="Arial" panose="020B0604020202020204" pitchFamily="34" charset="0"/>
                <a:cs typeface="Arial" panose="020B0604020202020204" pitchFamily="34" charset="0"/>
              </a:rPr>
              <a:t>Kinds</a:t>
            </a:r>
            <a:r>
              <a:rPr lang="en-US" sz="3200" dirty="0">
                <a:latin typeface="Arial" panose="020B0604020202020204" pitchFamily="34" charset="0"/>
                <a:cs typeface="Arial" panose="020B0604020202020204" pitchFamily="34" charset="0"/>
              </a:rPr>
              <a:t> of Fats</a:t>
            </a:r>
          </a:p>
        </p:txBody>
      </p:sp>
      <p:pic>
        <p:nvPicPr>
          <p:cNvPr id="6" name="Picture 5" descr="Western-pack-butter.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0868" y="1662958"/>
            <a:ext cx="1628621" cy="1221466"/>
          </a:xfrm>
          <a:prstGeom prst="rect">
            <a:avLst/>
          </a:prstGeom>
        </p:spPr>
      </p:pic>
      <p:sp>
        <p:nvSpPr>
          <p:cNvPr id="8" name="TextBox 7"/>
          <p:cNvSpPr txBox="1"/>
          <p:nvPr/>
        </p:nvSpPr>
        <p:spPr>
          <a:xfrm>
            <a:off x="660459" y="2199201"/>
            <a:ext cx="2040596" cy="800219"/>
          </a:xfrm>
          <a:prstGeom prst="rect">
            <a:avLst/>
          </a:prstGeom>
          <a:noFill/>
        </p:spPr>
        <p:txBody>
          <a:bodyPr wrap="square" rtlCol="0">
            <a:spAutoFit/>
          </a:bodyPr>
          <a:lstStyle/>
          <a:p>
            <a:r>
              <a:rPr lang="en-US" sz="2800" dirty="0"/>
              <a:t>Saturated: </a:t>
            </a:r>
          </a:p>
          <a:p>
            <a:r>
              <a:rPr lang="en-US" dirty="0"/>
              <a:t>solid at room temp.</a:t>
            </a:r>
          </a:p>
        </p:txBody>
      </p:sp>
      <p:sp>
        <p:nvSpPr>
          <p:cNvPr id="9" name="TextBox 8"/>
          <p:cNvSpPr txBox="1"/>
          <p:nvPr/>
        </p:nvSpPr>
        <p:spPr>
          <a:xfrm>
            <a:off x="2541495" y="5302574"/>
            <a:ext cx="2438400" cy="1077218"/>
          </a:xfrm>
          <a:prstGeom prst="rect">
            <a:avLst/>
          </a:prstGeom>
          <a:noFill/>
          <a:ln w="28575">
            <a:noFill/>
          </a:ln>
        </p:spPr>
        <p:txBody>
          <a:bodyPr wrap="square" rtlCol="0">
            <a:spAutoFit/>
          </a:bodyPr>
          <a:lstStyle/>
          <a:p>
            <a:r>
              <a:rPr lang="en-US" sz="2800" dirty="0"/>
              <a:t>Unsaturated: </a:t>
            </a:r>
          </a:p>
          <a:p>
            <a:r>
              <a:rPr lang="en-US" dirty="0"/>
              <a:t>liquid at room temp.</a:t>
            </a:r>
          </a:p>
          <a:p>
            <a:endParaRPr lang="en-US" dirty="0"/>
          </a:p>
        </p:txBody>
      </p:sp>
      <p:sp>
        <p:nvSpPr>
          <p:cNvPr id="11" name="TextBox 10"/>
          <p:cNvSpPr txBox="1"/>
          <p:nvPr/>
        </p:nvSpPr>
        <p:spPr>
          <a:xfrm>
            <a:off x="5521280" y="1656540"/>
            <a:ext cx="3321218" cy="1477328"/>
          </a:xfrm>
          <a:prstGeom prst="rect">
            <a:avLst/>
          </a:prstGeom>
          <a:noFill/>
        </p:spPr>
        <p:txBody>
          <a:bodyPr wrap="square" rtlCol="0">
            <a:spAutoFit/>
          </a:bodyPr>
          <a:lstStyle/>
          <a:p>
            <a:r>
              <a:rPr lang="en-US" b="1" u="sng" dirty="0"/>
              <a:t>Artificially</a:t>
            </a:r>
            <a:r>
              <a:rPr lang="en-US" dirty="0"/>
              <a:t> force H atoms onto natural unsaturated fatty acids making them saturated. Used in fast foods and processed foods.</a:t>
            </a:r>
          </a:p>
        </p:txBody>
      </p:sp>
      <p:sp>
        <p:nvSpPr>
          <p:cNvPr id="13" name="TextBox 12"/>
          <p:cNvSpPr txBox="1"/>
          <p:nvPr/>
        </p:nvSpPr>
        <p:spPr>
          <a:xfrm>
            <a:off x="5540543" y="2990822"/>
            <a:ext cx="3473618" cy="1200329"/>
          </a:xfrm>
          <a:prstGeom prst="rect">
            <a:avLst/>
          </a:prstGeom>
          <a:noFill/>
        </p:spPr>
        <p:txBody>
          <a:bodyPr wrap="square" rtlCol="0">
            <a:spAutoFit/>
          </a:bodyPr>
          <a:lstStyle/>
          <a:p>
            <a:r>
              <a:rPr lang="en-US" b="1" dirty="0"/>
              <a:t>Trans fats:</a:t>
            </a:r>
          </a:p>
          <a:p>
            <a:r>
              <a:rPr lang="en-US" dirty="0"/>
              <a:t>Solid at room temp. </a:t>
            </a:r>
          </a:p>
          <a:p>
            <a:r>
              <a:rPr lang="en-US" dirty="0"/>
              <a:t>Very bad for cardiovascular health. </a:t>
            </a:r>
          </a:p>
        </p:txBody>
      </p:sp>
      <p:sp>
        <p:nvSpPr>
          <p:cNvPr id="4" name="TextBox 3"/>
          <p:cNvSpPr txBox="1"/>
          <p:nvPr/>
        </p:nvSpPr>
        <p:spPr>
          <a:xfrm>
            <a:off x="5488876" y="95589"/>
            <a:ext cx="3655124" cy="523220"/>
          </a:xfrm>
          <a:prstGeom prst="rect">
            <a:avLst/>
          </a:prstGeom>
          <a:noFill/>
        </p:spPr>
        <p:txBody>
          <a:bodyPr wrap="square" rtlCol="0">
            <a:spAutoFit/>
          </a:bodyPr>
          <a:lstStyle/>
          <a:p>
            <a:r>
              <a:rPr lang="en-US" sz="2800" dirty="0"/>
              <a:t>“Trans” </a:t>
            </a:r>
            <a:r>
              <a:rPr lang="en-US" dirty="0"/>
              <a:t>or hydrogenated fats:</a:t>
            </a:r>
          </a:p>
        </p:txBody>
      </p:sp>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17333" t="9066" r="23200"/>
          <a:stretch/>
        </p:blipFill>
        <p:spPr>
          <a:xfrm>
            <a:off x="443220" y="3760008"/>
            <a:ext cx="1518720" cy="2322348"/>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1280" y="4208813"/>
            <a:ext cx="3259836" cy="2187522"/>
          </a:xfrm>
          <a:prstGeom prst="rect">
            <a:avLst/>
          </a:prstGeom>
        </p:spPr>
      </p:pic>
      <p:pic>
        <p:nvPicPr>
          <p:cNvPr id="7" name="Picture 6"/>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3761" y="808256"/>
            <a:ext cx="3352800" cy="13716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5740" y="590239"/>
            <a:ext cx="2943225" cy="1162050"/>
          </a:xfrm>
          <a:prstGeom prst="rect">
            <a:avLst/>
          </a:prstGeom>
        </p:spPr>
      </p:pic>
      <p:pic>
        <p:nvPicPr>
          <p:cNvPr id="16" name="Picture 15"/>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13301" y="3816084"/>
            <a:ext cx="3495675" cy="1447800"/>
          </a:xfrm>
          <a:prstGeom prst="rect">
            <a:avLst/>
          </a:prstGeom>
        </p:spPr>
      </p:pic>
      <p:sp>
        <p:nvSpPr>
          <p:cNvPr id="18" name="Rounded Rectangle 17"/>
          <p:cNvSpPr/>
          <p:nvPr/>
        </p:nvSpPr>
        <p:spPr>
          <a:xfrm rot="5400000">
            <a:off x="4029451" y="1587418"/>
            <a:ext cx="6361837" cy="3378179"/>
          </a:xfrm>
          <a:prstGeom prst="roundRect">
            <a:avLst/>
          </a:prstGeom>
          <a:solidFill>
            <a:srgbClr val="CB5904">
              <a:alpha val="20000"/>
            </a:srgbClr>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82738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60983" y="1334388"/>
            <a:ext cx="1699491" cy="1143000"/>
          </a:xfrm>
        </p:spPr>
        <p:txBody>
          <a:bodyPr/>
          <a:lstStyle/>
          <a:p>
            <a:r>
              <a:rPr lang="en-US" b="1" dirty="0">
                <a:latin typeface="Arial" panose="020B0604020202020204" pitchFamily="34" charset="0"/>
                <a:cs typeface="Arial" panose="020B0604020202020204" pitchFamily="34" charset="0"/>
              </a:rPr>
              <a:t>Proteins</a:t>
            </a:r>
          </a:p>
        </p:txBody>
      </p:sp>
      <p:sp>
        <p:nvSpPr>
          <p:cNvPr id="3" name="Content Placeholder 2"/>
          <p:cNvSpPr>
            <a:spLocks noGrp="1"/>
          </p:cNvSpPr>
          <p:nvPr>
            <p:ph idx="4294967295"/>
          </p:nvPr>
        </p:nvSpPr>
        <p:spPr>
          <a:xfrm>
            <a:off x="449682" y="4022285"/>
            <a:ext cx="8077200" cy="2364659"/>
          </a:xfrm>
        </p:spPr>
        <p:txBody>
          <a:bodyPr>
            <a:normAutofit fontScale="32500" lnSpcReduction="20000"/>
          </a:bodyPr>
          <a:lstStyle/>
          <a:p>
            <a:pPr marL="0" indent="0">
              <a:lnSpc>
                <a:spcPct val="120000"/>
              </a:lnSpc>
              <a:spcBef>
                <a:spcPts val="0"/>
              </a:spcBef>
              <a:buNone/>
            </a:pPr>
            <a:r>
              <a:rPr lang="en-US" sz="7400" dirty="0">
                <a:cs typeface="Arial" panose="020B0604020202020204" pitchFamily="34" charset="0"/>
              </a:rPr>
              <a:t>Read the short piece about proteins.</a:t>
            </a:r>
          </a:p>
          <a:p>
            <a:pPr marL="0" indent="0">
              <a:lnSpc>
                <a:spcPct val="120000"/>
              </a:lnSpc>
              <a:spcBef>
                <a:spcPts val="0"/>
              </a:spcBef>
              <a:buNone/>
            </a:pPr>
            <a:endParaRPr lang="en-US" sz="7400" dirty="0">
              <a:cs typeface="Arial" panose="020B0604020202020204" pitchFamily="34" charset="0"/>
            </a:endParaRPr>
          </a:p>
          <a:p>
            <a:pPr marL="1027113" indent="0">
              <a:lnSpc>
                <a:spcPct val="120000"/>
              </a:lnSpc>
              <a:spcBef>
                <a:spcPts val="0"/>
              </a:spcBef>
              <a:buNone/>
            </a:pPr>
            <a:r>
              <a:rPr lang="en-US" sz="7400" dirty="0">
                <a:cs typeface="Arial" panose="020B0604020202020204" pitchFamily="34" charset="0"/>
              </a:rPr>
              <a:t>What are the “Big Ideas” from the reading? </a:t>
            </a:r>
          </a:p>
          <a:p>
            <a:pPr marL="1027113" indent="0">
              <a:lnSpc>
                <a:spcPct val="120000"/>
              </a:lnSpc>
              <a:spcBef>
                <a:spcPts val="0"/>
              </a:spcBef>
              <a:buNone/>
            </a:pPr>
            <a:endParaRPr lang="en-US" sz="7400" dirty="0">
              <a:cs typeface="Arial" panose="020B0604020202020204" pitchFamily="34" charset="0"/>
            </a:endParaRPr>
          </a:p>
          <a:p>
            <a:pPr marL="1027113" indent="0">
              <a:lnSpc>
                <a:spcPct val="120000"/>
              </a:lnSpc>
              <a:spcBef>
                <a:spcPts val="0"/>
              </a:spcBef>
              <a:buNone/>
            </a:pPr>
            <a:r>
              <a:rPr lang="en-US" sz="7400" dirty="0">
                <a:cs typeface="Arial" panose="020B0604020202020204" pitchFamily="34" charset="0"/>
              </a:rPr>
              <a:t>Write them in </a:t>
            </a:r>
            <a:r>
              <a:rPr lang="en-US" sz="7400" b="1" dirty="0">
                <a:cs typeface="Arial" panose="020B0604020202020204" pitchFamily="34" charset="0"/>
              </a:rPr>
              <a:t>Doodle Box H</a:t>
            </a:r>
            <a:r>
              <a:rPr lang="en-US" sz="7400" dirty="0">
                <a:cs typeface="Arial" panose="020B0604020202020204" pitchFamily="34" charset="0"/>
              </a:rPr>
              <a:t>.</a:t>
            </a:r>
            <a:endParaRPr lang="en-US" sz="7400" dirty="0"/>
          </a:p>
          <a:p>
            <a:pPr>
              <a:lnSpc>
                <a:spcPct val="120000"/>
              </a:lnSpc>
              <a:spcBef>
                <a:spcPts val="0"/>
              </a:spcBef>
            </a:pPr>
            <a:endParaRPr lang="en-US" sz="7400" dirty="0"/>
          </a:p>
          <a:p>
            <a:endParaRPr lang="en-US" dirty="0"/>
          </a:p>
        </p:txBody>
      </p:sp>
      <p:pic>
        <p:nvPicPr>
          <p:cNvPr id="10" name="Picture 9">
            <a:extLst>
              <a:ext uri="{FF2B5EF4-FFF2-40B4-BE49-F238E27FC236}">
                <a16:creationId xmlns:a16="http://schemas.microsoft.com/office/drawing/2014/main" id="{19B6EF9B-CB93-4381-9D98-2A077643B335}"/>
              </a:ext>
            </a:extLst>
          </p:cNvPr>
          <p:cNvPicPr>
            <a:picLocks noChangeAspect="1"/>
          </p:cNvPicPr>
          <p:nvPr/>
        </p:nvPicPr>
        <p:blipFill rotWithShape="1">
          <a:blip r:embed="rId3"/>
          <a:srcRect t="11876" r="21921"/>
          <a:stretch/>
        </p:blipFill>
        <p:spPr>
          <a:xfrm>
            <a:off x="449682" y="5204614"/>
            <a:ext cx="1052623" cy="891043"/>
          </a:xfrm>
          <a:prstGeom prst="rect">
            <a:avLst/>
          </a:prstGeom>
        </p:spPr>
      </p:pic>
      <p:pic>
        <p:nvPicPr>
          <p:cNvPr id="8" name="Picture 7">
            <a:extLst>
              <a:ext uri="{FF2B5EF4-FFF2-40B4-BE49-F238E27FC236}">
                <a16:creationId xmlns:a16="http://schemas.microsoft.com/office/drawing/2014/main" id="{08D0DDB3-8682-4530-B456-52C4F69C19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591621">
            <a:off x="688347" y="421559"/>
            <a:ext cx="3015435" cy="3191247"/>
          </a:xfrm>
          <a:prstGeom prst="rect">
            <a:avLst/>
          </a:prstGeom>
        </p:spPr>
      </p:pic>
    </p:spTree>
    <p:extLst>
      <p:ext uri="{BB962C8B-B14F-4D97-AF65-F5344CB8AC3E}">
        <p14:creationId xmlns:p14="http://schemas.microsoft.com/office/powerpoint/2010/main" val="6081329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DEF2606F-F2C0-4F4A-B569-5E7B27E22F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591621">
            <a:off x="2213147" y="2684588"/>
            <a:ext cx="2810352" cy="2974206"/>
          </a:xfrm>
          <a:prstGeom prst="rect">
            <a:avLst/>
          </a:prstGeom>
        </p:spPr>
      </p:pic>
      <p:grpSp>
        <p:nvGrpSpPr>
          <p:cNvPr id="4" name="Group 3"/>
          <p:cNvGrpSpPr/>
          <p:nvPr/>
        </p:nvGrpSpPr>
        <p:grpSpPr>
          <a:xfrm>
            <a:off x="542093" y="1291681"/>
            <a:ext cx="3812837" cy="1725283"/>
            <a:chOff x="1133253" y="1349738"/>
            <a:chExt cx="3812837" cy="1725283"/>
          </a:xfrm>
        </p:grpSpPr>
        <p:grpSp>
          <p:nvGrpSpPr>
            <p:cNvPr id="8" name="Group 7"/>
            <p:cNvGrpSpPr/>
            <p:nvPr/>
          </p:nvGrpSpPr>
          <p:grpSpPr>
            <a:xfrm>
              <a:off x="1133253" y="1349738"/>
              <a:ext cx="3407955" cy="1699672"/>
              <a:chOff x="273536" y="1242218"/>
              <a:chExt cx="3407955" cy="1699672"/>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536" y="1443202"/>
                <a:ext cx="1249986" cy="813741"/>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9386" y="1349636"/>
                <a:ext cx="1249986" cy="813741"/>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1505" y="1242218"/>
                <a:ext cx="1249986" cy="813741"/>
              </a:xfrm>
              <a:prstGeom prst="rect">
                <a:avLst/>
              </a:prstGeom>
            </p:spPr>
          </p:pic>
          <p:sp>
            <p:nvSpPr>
              <p:cNvPr id="13" name="Trapezoid 12"/>
              <p:cNvSpPr/>
              <p:nvPr/>
            </p:nvSpPr>
            <p:spPr>
              <a:xfrm rot="10467485">
                <a:off x="589186" y="2171088"/>
                <a:ext cx="2848067" cy="770802"/>
              </a:xfrm>
              <a:prstGeom prst="trapezoid">
                <a:avLst>
                  <a:gd name="adj" fmla="val 154027"/>
                </a:avLst>
              </a:prstGeom>
              <a:solidFill>
                <a:srgbClr val="FFC000">
                  <a:alpha val="3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4" name="Straight Connector 13"/>
            <p:cNvCxnSpPr/>
            <p:nvPr/>
          </p:nvCxnSpPr>
          <p:spPr>
            <a:xfrm flipH="1" flipV="1">
              <a:off x="1470529" y="2494539"/>
              <a:ext cx="1259765" cy="580482"/>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3134009" y="2174457"/>
              <a:ext cx="1088170" cy="874953"/>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1529763" y="2257391"/>
              <a:ext cx="34163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(section stretched out)</a:t>
              </a:r>
            </a:p>
          </p:txBody>
        </p:sp>
      </p:grpSp>
      <p:sp>
        <p:nvSpPr>
          <p:cNvPr id="2" name="Title 1"/>
          <p:cNvSpPr>
            <a:spLocks noGrp="1"/>
          </p:cNvSpPr>
          <p:nvPr>
            <p:ph type="title" idx="4294967295"/>
          </p:nvPr>
        </p:nvSpPr>
        <p:spPr>
          <a:xfrm>
            <a:off x="299774" y="55213"/>
            <a:ext cx="3198813" cy="1143000"/>
          </a:xfrm>
        </p:spPr>
        <p:txBody>
          <a:bodyPr/>
          <a:lstStyle/>
          <a:p>
            <a:r>
              <a:rPr lang="en-US" dirty="0">
                <a:latin typeface="Arial" panose="020B0604020202020204" pitchFamily="34" charset="0"/>
                <a:cs typeface="Arial" panose="020B0604020202020204" pitchFamily="34" charset="0"/>
              </a:rPr>
              <a:t>Proteins</a:t>
            </a:r>
          </a:p>
        </p:txBody>
      </p:sp>
      <p:sp>
        <p:nvSpPr>
          <p:cNvPr id="30" name="TextBox 29"/>
          <p:cNvSpPr txBox="1"/>
          <p:nvPr/>
        </p:nvSpPr>
        <p:spPr>
          <a:xfrm>
            <a:off x="2126245" y="368332"/>
            <a:ext cx="6717981"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are made from chains of amino acids…</a:t>
            </a:r>
          </a:p>
        </p:txBody>
      </p:sp>
      <p:sp>
        <p:nvSpPr>
          <p:cNvPr id="31" name="TextBox 30"/>
          <p:cNvSpPr txBox="1"/>
          <p:nvPr/>
        </p:nvSpPr>
        <p:spPr>
          <a:xfrm>
            <a:off x="5115417" y="1341524"/>
            <a:ext cx="3138237"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three amino acids shown in chain</a:t>
            </a:r>
          </a:p>
        </p:txBody>
      </p:sp>
      <p:cxnSp>
        <p:nvCxnSpPr>
          <p:cNvPr id="44" name="Straight Arrow Connector 43"/>
          <p:cNvCxnSpPr/>
          <p:nvPr/>
        </p:nvCxnSpPr>
        <p:spPr>
          <a:xfrm flipH="1">
            <a:off x="4354930" y="1566450"/>
            <a:ext cx="536881"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5" name="TextBox 44"/>
          <p:cNvSpPr txBox="1"/>
          <p:nvPr/>
        </p:nvSpPr>
        <p:spPr>
          <a:xfrm>
            <a:off x="5918619" y="2601466"/>
            <a:ext cx="2489897"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protein is twisted and “folded”</a:t>
            </a:r>
          </a:p>
        </p:txBody>
      </p:sp>
      <p:sp>
        <p:nvSpPr>
          <p:cNvPr id="20" name="TextBox 19"/>
          <p:cNvSpPr txBox="1"/>
          <p:nvPr/>
        </p:nvSpPr>
        <p:spPr>
          <a:xfrm>
            <a:off x="542093" y="5072974"/>
            <a:ext cx="2489897"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there are millions of kinds of proteins</a:t>
            </a:r>
          </a:p>
        </p:txBody>
      </p:sp>
      <p:sp>
        <p:nvSpPr>
          <p:cNvPr id="21" name="TextBox 20"/>
          <p:cNvSpPr txBox="1"/>
          <p:nvPr/>
        </p:nvSpPr>
        <p:spPr>
          <a:xfrm>
            <a:off x="6213149" y="3861408"/>
            <a:ext cx="2489897" cy="1938992"/>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each kind of protein has its own sequence and folds its own unique way</a:t>
            </a:r>
          </a:p>
        </p:txBody>
      </p:sp>
    </p:spTree>
    <p:extLst>
      <p:ext uri="{BB962C8B-B14F-4D97-AF65-F5344CB8AC3E}">
        <p14:creationId xmlns:p14="http://schemas.microsoft.com/office/powerpoint/2010/main" val="27439236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45" grpId="0"/>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7463"/>
            <a:ext cx="9180513" cy="868362"/>
          </a:xfrm>
        </p:spPr>
        <p:txBody>
          <a:bodyPr>
            <a:normAutofit/>
          </a:bodyPr>
          <a:lstStyle/>
          <a:p>
            <a:pPr algn="l"/>
            <a:r>
              <a:rPr lang="en-US" sz="2400" dirty="0"/>
              <a:t>Proteins are chains of smaller molecules called</a:t>
            </a:r>
          </a:p>
        </p:txBody>
      </p:sp>
      <p:sp>
        <p:nvSpPr>
          <p:cNvPr id="4" name="TextBox 3"/>
          <p:cNvSpPr txBox="1"/>
          <p:nvPr/>
        </p:nvSpPr>
        <p:spPr>
          <a:xfrm>
            <a:off x="6516820" y="205620"/>
            <a:ext cx="2362200" cy="461665"/>
          </a:xfrm>
          <a:prstGeom prst="rect">
            <a:avLst/>
          </a:prstGeom>
          <a:noFill/>
        </p:spPr>
        <p:txBody>
          <a:bodyPr wrap="square" rtlCol="0">
            <a:spAutoFit/>
          </a:bodyPr>
          <a:lstStyle/>
          <a:p>
            <a:r>
              <a:rPr lang="en-US" sz="2400" b="1" dirty="0"/>
              <a:t>amino acids.</a:t>
            </a:r>
          </a:p>
        </p:txBody>
      </p:sp>
      <p:sp>
        <p:nvSpPr>
          <p:cNvPr id="6" name="TextBox 5"/>
          <p:cNvSpPr txBox="1"/>
          <p:nvPr/>
        </p:nvSpPr>
        <p:spPr>
          <a:xfrm>
            <a:off x="1" y="671257"/>
            <a:ext cx="9072640" cy="954107"/>
          </a:xfrm>
          <a:prstGeom prst="rect">
            <a:avLst/>
          </a:prstGeom>
          <a:noFill/>
        </p:spPr>
        <p:txBody>
          <a:bodyPr wrap="square" rtlCol="0">
            <a:spAutoFit/>
          </a:bodyPr>
          <a:lstStyle/>
          <a:p>
            <a:r>
              <a:rPr lang="en-US" sz="2800" dirty="0"/>
              <a:t>	There are 20 different amino acids that make up the 	proteins in most living things. Here are three of them.</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8549" y="1779304"/>
            <a:ext cx="1333910" cy="122719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6557" y="1668746"/>
            <a:ext cx="1848103" cy="1871927"/>
          </a:xfrm>
          <a:prstGeom prst="rect">
            <a:avLst/>
          </a:prstGeom>
        </p:spPr>
      </p:pic>
      <p:sp>
        <p:nvSpPr>
          <p:cNvPr id="11" name="TextBox 10"/>
          <p:cNvSpPr txBox="1"/>
          <p:nvPr/>
        </p:nvSpPr>
        <p:spPr>
          <a:xfrm>
            <a:off x="7084995" y="1963404"/>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glycine</a:t>
            </a:r>
          </a:p>
        </p:txBody>
      </p:sp>
      <p:sp>
        <p:nvSpPr>
          <p:cNvPr id="14" name="TextBox 13"/>
          <p:cNvSpPr txBox="1"/>
          <p:nvPr/>
        </p:nvSpPr>
        <p:spPr>
          <a:xfrm>
            <a:off x="2450546" y="1556268"/>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isoleucine</a:t>
            </a: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1195" y="3502973"/>
            <a:ext cx="2700968" cy="1553956"/>
          </a:xfrm>
          <a:prstGeom prst="rect">
            <a:avLst/>
          </a:prstGeom>
        </p:spPr>
      </p:pic>
      <p:sp>
        <p:nvSpPr>
          <p:cNvPr id="15" name="TextBox 14"/>
          <p:cNvSpPr txBox="1"/>
          <p:nvPr/>
        </p:nvSpPr>
        <p:spPr>
          <a:xfrm>
            <a:off x="1320369" y="4360661"/>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phenylalanine</a:t>
            </a:r>
          </a:p>
        </p:txBody>
      </p:sp>
      <p:sp>
        <p:nvSpPr>
          <p:cNvPr id="16" name="Oval 15"/>
          <p:cNvSpPr/>
          <p:nvPr/>
        </p:nvSpPr>
        <p:spPr>
          <a:xfrm>
            <a:off x="5333160" y="2898288"/>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7" name="Oval 16"/>
          <p:cNvSpPr/>
          <p:nvPr/>
        </p:nvSpPr>
        <p:spPr>
          <a:xfrm>
            <a:off x="3719039" y="2382870"/>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18" name="Oval 17"/>
          <p:cNvSpPr/>
          <p:nvPr/>
        </p:nvSpPr>
        <p:spPr>
          <a:xfrm>
            <a:off x="7637109" y="2883346"/>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19" name="Oval 18"/>
          <p:cNvSpPr/>
          <p:nvPr/>
        </p:nvSpPr>
        <p:spPr>
          <a:xfrm>
            <a:off x="612156" y="3242567"/>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cxnSp>
        <p:nvCxnSpPr>
          <p:cNvPr id="21" name="Straight Arrow Connector 20"/>
          <p:cNvCxnSpPr/>
          <p:nvPr/>
        </p:nvCxnSpPr>
        <p:spPr>
          <a:xfrm flipV="1">
            <a:off x="1399962" y="3085923"/>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7096696" y="2819763"/>
            <a:ext cx="522915" cy="168066"/>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6148290" y="2847550"/>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6"/>
          <a:stretch>
            <a:fillRect/>
          </a:stretch>
        </p:blipFill>
        <p:spPr>
          <a:xfrm>
            <a:off x="2601358" y="1885725"/>
            <a:ext cx="1556031" cy="475454"/>
          </a:xfrm>
          <a:prstGeom prst="rect">
            <a:avLst/>
          </a:prstGeom>
        </p:spPr>
      </p:pic>
      <p:pic>
        <p:nvPicPr>
          <p:cNvPr id="20" name="Picture 19"/>
          <p:cNvPicPr>
            <a:picLocks noChangeAspect="1"/>
          </p:cNvPicPr>
          <p:nvPr/>
        </p:nvPicPr>
        <p:blipFill>
          <a:blip r:embed="rId7"/>
          <a:stretch>
            <a:fillRect/>
          </a:stretch>
        </p:blipFill>
        <p:spPr>
          <a:xfrm>
            <a:off x="7153682" y="2299582"/>
            <a:ext cx="1432599" cy="492456"/>
          </a:xfrm>
          <a:prstGeom prst="rect">
            <a:avLst/>
          </a:prstGeom>
        </p:spPr>
      </p:pic>
      <p:pic>
        <p:nvPicPr>
          <p:cNvPr id="22" name="Picture 21"/>
          <p:cNvPicPr>
            <a:picLocks noChangeAspect="1"/>
          </p:cNvPicPr>
          <p:nvPr/>
        </p:nvPicPr>
        <p:blipFill>
          <a:blip r:embed="rId8"/>
          <a:stretch>
            <a:fillRect/>
          </a:stretch>
        </p:blipFill>
        <p:spPr>
          <a:xfrm>
            <a:off x="1268384" y="4718451"/>
            <a:ext cx="1557860" cy="489613"/>
          </a:xfrm>
          <a:prstGeom prst="rect">
            <a:avLst/>
          </a:prstGeom>
        </p:spPr>
      </p:pic>
      <p:cxnSp>
        <p:nvCxnSpPr>
          <p:cNvPr id="25" name="Straight Arrow Connector 24"/>
          <p:cNvCxnSpPr/>
          <p:nvPr/>
        </p:nvCxnSpPr>
        <p:spPr>
          <a:xfrm>
            <a:off x="4295368" y="3211915"/>
            <a:ext cx="186756" cy="410827"/>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2826244" y="5441259"/>
            <a:ext cx="5417211" cy="830997"/>
          </a:xfrm>
          <a:prstGeom prst="rect">
            <a:avLst/>
          </a:prstGeom>
          <a:noFill/>
        </p:spPr>
        <p:txBody>
          <a:bodyPr wrap="square" rtlCol="0">
            <a:spAutoFit/>
          </a:bodyPr>
          <a:lstStyle/>
          <a:p>
            <a:r>
              <a:rPr lang="en-US" sz="2400" dirty="0"/>
              <a:t>Record some information about these amino acids in </a:t>
            </a:r>
            <a:r>
              <a:rPr lang="en-US" sz="2400" b="1" dirty="0"/>
              <a:t>Doodle Box G</a:t>
            </a:r>
            <a:r>
              <a:rPr lang="en-US" sz="2400" dirty="0"/>
              <a:t>.</a:t>
            </a:r>
          </a:p>
        </p:txBody>
      </p:sp>
      <p:pic>
        <p:nvPicPr>
          <p:cNvPr id="27" name="Picture 26">
            <a:extLst>
              <a:ext uri="{FF2B5EF4-FFF2-40B4-BE49-F238E27FC236}">
                <a16:creationId xmlns:a16="http://schemas.microsoft.com/office/drawing/2014/main" id="{DC0A57C2-26BF-417C-99ED-786048B4F554}"/>
              </a:ext>
            </a:extLst>
          </p:cNvPr>
          <p:cNvPicPr>
            <a:picLocks noChangeAspect="1"/>
          </p:cNvPicPr>
          <p:nvPr/>
        </p:nvPicPr>
        <p:blipFill rotWithShape="1">
          <a:blip r:embed="rId9"/>
          <a:srcRect t="11876" r="21921"/>
          <a:stretch/>
        </p:blipFill>
        <p:spPr>
          <a:xfrm>
            <a:off x="1754878" y="5347987"/>
            <a:ext cx="1052623" cy="891043"/>
          </a:xfrm>
          <a:prstGeom prst="rect">
            <a:avLst/>
          </a:prstGeom>
        </p:spPr>
      </p:pic>
    </p:spTree>
    <p:extLst>
      <p:ext uri="{BB962C8B-B14F-4D97-AF65-F5344CB8AC3E}">
        <p14:creationId xmlns:p14="http://schemas.microsoft.com/office/powerpoint/2010/main" val="40707530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224550"/>
            <a:ext cx="8562975" cy="533400"/>
          </a:xfrm>
        </p:spPr>
        <p:txBody>
          <a:bodyPr>
            <a:normAutofit fontScale="90000"/>
          </a:bodyPr>
          <a:lstStyle/>
          <a:p>
            <a:pPr algn="l"/>
            <a:r>
              <a:rPr lang="en-US" sz="3200" b="1" dirty="0"/>
              <a:t>Proteins are made up of amino acids.</a:t>
            </a:r>
          </a:p>
        </p:txBody>
      </p:sp>
      <p:sp>
        <p:nvSpPr>
          <p:cNvPr id="6" name="TextBox 5"/>
          <p:cNvSpPr txBox="1"/>
          <p:nvPr/>
        </p:nvSpPr>
        <p:spPr>
          <a:xfrm>
            <a:off x="152400" y="757950"/>
            <a:ext cx="8866909" cy="1384995"/>
          </a:xfrm>
          <a:prstGeom prst="rect">
            <a:avLst/>
          </a:prstGeom>
          <a:noFill/>
        </p:spPr>
        <p:txBody>
          <a:bodyPr wrap="square" rtlCol="0">
            <a:spAutoFit/>
          </a:bodyPr>
          <a:lstStyle/>
          <a:p>
            <a:r>
              <a:rPr lang="en-US" sz="2800" dirty="0"/>
              <a:t>Amino acids get linked via bonds at the </a:t>
            </a:r>
            <a:r>
              <a:rPr lang="en-US" sz="2800" dirty="0" err="1"/>
              <a:t>nitrogens</a:t>
            </a:r>
            <a:r>
              <a:rPr lang="en-US" sz="2800" dirty="0"/>
              <a:t>.</a:t>
            </a:r>
          </a:p>
          <a:p>
            <a:r>
              <a:rPr lang="en-US" sz="2800" dirty="0"/>
              <a:t>How many amino acids are there in the molecule below?</a:t>
            </a:r>
          </a:p>
        </p:txBody>
      </p:sp>
      <p:grpSp>
        <p:nvGrpSpPr>
          <p:cNvPr id="3" name="Group 2"/>
          <p:cNvGrpSpPr/>
          <p:nvPr/>
        </p:nvGrpSpPr>
        <p:grpSpPr>
          <a:xfrm>
            <a:off x="1341645" y="2013260"/>
            <a:ext cx="6184483" cy="3353633"/>
            <a:chOff x="1223745" y="2458337"/>
            <a:chExt cx="6184483" cy="3353633"/>
          </a:xfrm>
        </p:grpSpPr>
        <p:pic>
          <p:nvPicPr>
            <p:cNvPr id="10" name="Picture 9"/>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1223745" y="2920428"/>
              <a:ext cx="5996066" cy="1828800"/>
            </a:xfrm>
            <a:prstGeom prst="rect">
              <a:avLst/>
            </a:prstGeom>
          </p:spPr>
        </p:pic>
        <p:grpSp>
          <p:nvGrpSpPr>
            <p:cNvPr id="32" name="Group 31"/>
            <p:cNvGrpSpPr/>
            <p:nvPr/>
          </p:nvGrpSpPr>
          <p:grpSpPr>
            <a:xfrm>
              <a:off x="1223745" y="2458337"/>
              <a:ext cx="6184483" cy="2844542"/>
              <a:chOff x="1223745" y="3062772"/>
              <a:chExt cx="6184483" cy="2844542"/>
            </a:xfrm>
          </p:grpSpPr>
          <p:grpSp>
            <p:nvGrpSpPr>
              <p:cNvPr id="30" name="Group 29"/>
              <p:cNvGrpSpPr/>
              <p:nvPr/>
            </p:nvGrpSpPr>
            <p:grpSpPr>
              <a:xfrm>
                <a:off x="1223745" y="3062772"/>
                <a:ext cx="6184483" cy="2844542"/>
                <a:chOff x="1223745" y="3062772"/>
                <a:chExt cx="6184483" cy="2844542"/>
              </a:xfrm>
            </p:grpSpPr>
            <p:sp>
              <p:nvSpPr>
                <p:cNvPr id="20" name="Oval 19"/>
                <p:cNvSpPr/>
                <p:nvPr/>
              </p:nvSpPr>
              <p:spPr>
                <a:xfrm>
                  <a:off x="1223745" y="3208430"/>
                  <a:ext cx="1942014" cy="2698884"/>
                </a:xfrm>
                <a:prstGeom prst="ellipse">
                  <a:avLst/>
                </a:prstGeom>
                <a:solidFill>
                  <a:srgbClr val="5FAF29">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103165" y="3332067"/>
                  <a:ext cx="1410778" cy="1959419"/>
                </a:xfrm>
                <a:prstGeom prst="ellipse">
                  <a:avLst/>
                </a:prstGeom>
                <a:solidFill>
                  <a:srgbClr val="5FAF29">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503057" y="3143718"/>
                  <a:ext cx="1373425" cy="2498007"/>
                </a:xfrm>
                <a:prstGeom prst="ellipse">
                  <a:avLst/>
                </a:prstGeom>
                <a:solidFill>
                  <a:srgbClr val="5FAF29">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836239" y="3062772"/>
                  <a:ext cx="1571989" cy="2498007"/>
                </a:xfrm>
                <a:prstGeom prst="ellipse">
                  <a:avLst/>
                </a:prstGeom>
                <a:solidFill>
                  <a:srgbClr val="5FAF29">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2173908" y="3679762"/>
                <a:ext cx="4480891" cy="1168009"/>
                <a:chOff x="2173908" y="3679762"/>
                <a:chExt cx="4480891" cy="1168009"/>
              </a:xfrm>
            </p:grpSpPr>
            <p:sp>
              <p:nvSpPr>
                <p:cNvPr id="22" name="TextBox 21"/>
                <p:cNvSpPr txBox="1"/>
                <p:nvPr/>
              </p:nvSpPr>
              <p:spPr>
                <a:xfrm>
                  <a:off x="2173908" y="4314371"/>
                  <a:ext cx="351578" cy="533400"/>
                </a:xfrm>
                <a:prstGeom prst="rect">
                  <a:avLst/>
                </a:prstGeom>
                <a:noFill/>
              </p:spPr>
              <p:txBody>
                <a:bodyPr wrap="square" rtlCol="0">
                  <a:spAutoFit/>
                </a:bodyPr>
                <a:lstStyle/>
                <a:p>
                  <a:r>
                    <a:rPr lang="en-US" sz="2800" b="1" dirty="0">
                      <a:solidFill>
                        <a:srgbClr val="256800"/>
                      </a:solidFill>
                    </a:rPr>
                    <a:t>1</a:t>
                  </a:r>
                </a:p>
              </p:txBody>
            </p:sp>
            <p:sp>
              <p:nvSpPr>
                <p:cNvPr id="13" name="Rectangle 12"/>
                <p:cNvSpPr/>
                <p:nvPr/>
              </p:nvSpPr>
              <p:spPr>
                <a:xfrm>
                  <a:off x="3303556" y="3679762"/>
                  <a:ext cx="557243" cy="523220"/>
                </a:xfrm>
                <a:prstGeom prst="rect">
                  <a:avLst/>
                </a:prstGeom>
              </p:spPr>
              <p:txBody>
                <a:bodyPr wrap="square">
                  <a:spAutoFit/>
                </a:bodyPr>
                <a:lstStyle/>
                <a:p>
                  <a:r>
                    <a:rPr lang="en-US" sz="2800" b="1" dirty="0">
                      <a:solidFill>
                        <a:srgbClr val="256800"/>
                      </a:solidFill>
                    </a:rPr>
                    <a:t>2</a:t>
                  </a:r>
                </a:p>
              </p:txBody>
            </p:sp>
            <p:sp>
              <p:nvSpPr>
                <p:cNvPr id="25" name="Rectangle 24"/>
                <p:cNvSpPr/>
                <p:nvPr/>
              </p:nvSpPr>
              <p:spPr>
                <a:xfrm>
                  <a:off x="4680429" y="3879336"/>
                  <a:ext cx="557243" cy="523220"/>
                </a:xfrm>
                <a:prstGeom prst="rect">
                  <a:avLst/>
                </a:prstGeom>
              </p:spPr>
              <p:txBody>
                <a:bodyPr wrap="square">
                  <a:spAutoFit/>
                </a:bodyPr>
                <a:lstStyle/>
                <a:p>
                  <a:r>
                    <a:rPr lang="en-US" sz="2800" b="1" dirty="0">
                      <a:solidFill>
                        <a:srgbClr val="256800"/>
                      </a:solidFill>
                    </a:rPr>
                    <a:t>3</a:t>
                  </a:r>
                </a:p>
              </p:txBody>
            </p:sp>
            <p:sp>
              <p:nvSpPr>
                <p:cNvPr id="26" name="Rectangle 25"/>
                <p:cNvSpPr/>
                <p:nvPr/>
              </p:nvSpPr>
              <p:spPr>
                <a:xfrm>
                  <a:off x="6097556" y="3791151"/>
                  <a:ext cx="557243" cy="523220"/>
                </a:xfrm>
                <a:prstGeom prst="rect">
                  <a:avLst/>
                </a:prstGeom>
              </p:spPr>
              <p:txBody>
                <a:bodyPr wrap="square">
                  <a:spAutoFit/>
                </a:bodyPr>
                <a:lstStyle/>
                <a:p>
                  <a:r>
                    <a:rPr lang="en-US" sz="2800" b="1" dirty="0">
                      <a:solidFill>
                        <a:srgbClr val="256800"/>
                      </a:solidFill>
                    </a:rPr>
                    <a:t>4</a:t>
                  </a:r>
                </a:p>
              </p:txBody>
            </p:sp>
          </p:grpSp>
        </p:grpSp>
        <p:sp>
          <p:nvSpPr>
            <p:cNvPr id="33" name="TextBox 32"/>
            <p:cNvSpPr txBox="1"/>
            <p:nvPr/>
          </p:nvSpPr>
          <p:spPr>
            <a:xfrm>
              <a:off x="2114812" y="5288750"/>
              <a:ext cx="4798262" cy="523220"/>
            </a:xfrm>
            <a:prstGeom prst="rect">
              <a:avLst/>
            </a:prstGeom>
            <a:noFill/>
          </p:spPr>
          <p:txBody>
            <a:bodyPr wrap="square" rtlCol="0">
              <a:spAutoFit/>
            </a:bodyPr>
            <a:lstStyle/>
            <a:p>
              <a:r>
                <a:rPr lang="en-US" sz="2800" dirty="0"/>
                <a:t>valine-glycine-serine-alanine</a:t>
              </a:r>
            </a:p>
          </p:txBody>
        </p:sp>
      </p:grpSp>
      <p:sp>
        <p:nvSpPr>
          <p:cNvPr id="34" name="Title 1"/>
          <p:cNvSpPr txBox="1">
            <a:spLocks/>
          </p:cNvSpPr>
          <p:nvPr/>
        </p:nvSpPr>
        <p:spPr>
          <a:xfrm>
            <a:off x="350617" y="5300775"/>
            <a:ext cx="8562451" cy="103101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400" dirty="0"/>
              <a:t>This chain of 4 amino acids is not long enough to make a real protein. Proteins are typically 100s of amino acids long.</a:t>
            </a:r>
          </a:p>
        </p:txBody>
      </p:sp>
    </p:spTree>
    <p:extLst>
      <p:ext uri="{BB962C8B-B14F-4D97-AF65-F5344CB8AC3E}">
        <p14:creationId xmlns:p14="http://schemas.microsoft.com/office/powerpoint/2010/main" val="10149195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4683" y="-21553"/>
            <a:ext cx="8686800" cy="1143000"/>
          </a:xfrm>
        </p:spPr>
        <p:txBody>
          <a:bodyPr>
            <a:normAutofit/>
          </a:bodyPr>
          <a:lstStyle/>
          <a:p>
            <a:r>
              <a:rPr lang="en-US" sz="3200" dirty="0">
                <a:latin typeface="Arial" panose="020B0604020202020204" pitchFamily="34" charset="0"/>
                <a:cs typeface="Arial" panose="020B0604020202020204" pitchFamily="34" charset="0"/>
              </a:rPr>
              <a:t>Matter and Molecules: Carbs, Fats, Proteins	</a:t>
            </a:r>
          </a:p>
        </p:txBody>
      </p:sp>
      <p:sp>
        <p:nvSpPr>
          <p:cNvPr id="4" name="TextBox 3"/>
          <p:cNvSpPr txBox="1"/>
          <p:nvPr/>
        </p:nvSpPr>
        <p:spPr>
          <a:xfrm>
            <a:off x="1941750" y="975094"/>
            <a:ext cx="7108369"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do these molecules have in common?</a:t>
            </a:r>
          </a:p>
          <a:p>
            <a:r>
              <a:rPr lang="en-US" sz="2800" dirty="0">
                <a:latin typeface="Arial" panose="020B0604020202020204" pitchFamily="34" charset="0"/>
                <a:cs typeface="Arial" panose="020B0604020202020204" pitchFamily="34" charset="0"/>
              </a:rPr>
              <a:t>What are some differences between them?</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759" y="4003113"/>
            <a:ext cx="1210648" cy="982826"/>
          </a:xfrm>
          <a:prstGeom prst="rect">
            <a:avLst/>
          </a:prstGeom>
        </p:spPr>
      </p:pic>
      <p:grpSp>
        <p:nvGrpSpPr>
          <p:cNvPr id="10" name="Group 9"/>
          <p:cNvGrpSpPr/>
          <p:nvPr/>
        </p:nvGrpSpPr>
        <p:grpSpPr>
          <a:xfrm rot="2687905">
            <a:off x="5099707" y="4017026"/>
            <a:ext cx="3893001" cy="947136"/>
            <a:chOff x="4573229" y="1613541"/>
            <a:chExt cx="3893001" cy="947136"/>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5211" y="1613541"/>
              <a:ext cx="2345944" cy="877381"/>
            </a:xfrm>
            <a:prstGeom prst="rect">
              <a:avLst/>
            </a:prstGeom>
          </p:spPr>
        </p:pic>
        <p:cxnSp>
          <p:nvCxnSpPr>
            <p:cNvPr id="12" name="Straight Arrow Connector 11"/>
            <p:cNvCxnSpPr/>
            <p:nvPr/>
          </p:nvCxnSpPr>
          <p:spPr>
            <a:xfrm rot="18912095" flipH="1" flipV="1">
              <a:off x="4573229" y="1882136"/>
              <a:ext cx="441242" cy="45804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18912095">
              <a:off x="7640075" y="1702551"/>
              <a:ext cx="826155" cy="85812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grpSp>
      <p:grpSp>
        <p:nvGrpSpPr>
          <p:cNvPr id="3" name="Group 2"/>
          <p:cNvGrpSpPr/>
          <p:nvPr/>
        </p:nvGrpSpPr>
        <p:grpSpPr>
          <a:xfrm>
            <a:off x="504239" y="2984627"/>
            <a:ext cx="2911054" cy="843527"/>
            <a:chOff x="418199" y="2816563"/>
            <a:chExt cx="3407955" cy="1014725"/>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199" y="3017547"/>
              <a:ext cx="1249986" cy="813741"/>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4049" y="2923981"/>
              <a:ext cx="1249986" cy="81374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6168" y="2816563"/>
              <a:ext cx="1249986" cy="813741"/>
            </a:xfrm>
            <a:prstGeom prst="rect">
              <a:avLst/>
            </a:prstGeom>
          </p:spPr>
        </p:pic>
      </p:grpSp>
      <p:sp>
        <p:nvSpPr>
          <p:cNvPr id="19" name="TextBox 18"/>
          <p:cNvSpPr txBox="1"/>
          <p:nvPr/>
        </p:nvSpPr>
        <p:spPr>
          <a:xfrm>
            <a:off x="7064828" y="3578188"/>
            <a:ext cx="183137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carbohydrate</a:t>
            </a:r>
          </a:p>
        </p:txBody>
      </p:sp>
      <p:sp>
        <p:nvSpPr>
          <p:cNvPr id="20" name="TextBox 19"/>
          <p:cNvSpPr txBox="1"/>
          <p:nvPr/>
        </p:nvSpPr>
        <p:spPr>
          <a:xfrm>
            <a:off x="3817125" y="4943167"/>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 molecule</a:t>
            </a:r>
          </a:p>
        </p:txBody>
      </p:sp>
      <p:sp>
        <p:nvSpPr>
          <p:cNvPr id="21" name="TextBox 20"/>
          <p:cNvSpPr txBox="1"/>
          <p:nvPr/>
        </p:nvSpPr>
        <p:spPr>
          <a:xfrm>
            <a:off x="0" y="3831484"/>
            <a:ext cx="4000336"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protein </a:t>
            </a:r>
          </a:p>
          <a:p>
            <a:pPr algn="ctr"/>
            <a:r>
              <a:rPr lang="en-US" b="1" dirty="0">
                <a:latin typeface="Arial" panose="020B0604020202020204" pitchFamily="34" charset="0"/>
                <a:cs typeface="Arial" panose="020B0604020202020204" pitchFamily="34" charset="0"/>
              </a:rPr>
              <a:t>(zoomed in on amino acid chain)</a:t>
            </a:r>
          </a:p>
        </p:txBody>
      </p:sp>
      <p:sp>
        <p:nvSpPr>
          <p:cNvPr id="22" name="Oval 21"/>
          <p:cNvSpPr/>
          <p:nvPr/>
        </p:nvSpPr>
        <p:spPr>
          <a:xfrm>
            <a:off x="3065684" y="5582520"/>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23" name="Oval 22"/>
          <p:cNvSpPr/>
          <p:nvPr/>
        </p:nvSpPr>
        <p:spPr>
          <a:xfrm>
            <a:off x="5410511" y="5582520"/>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24" name="Oval 23"/>
          <p:cNvSpPr/>
          <p:nvPr/>
        </p:nvSpPr>
        <p:spPr>
          <a:xfrm>
            <a:off x="4267511" y="5884526"/>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25" name="Oval 24"/>
          <p:cNvSpPr/>
          <p:nvPr/>
        </p:nvSpPr>
        <p:spPr>
          <a:xfrm>
            <a:off x="1732184" y="5884526"/>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28" name="TextBox 27"/>
          <p:cNvSpPr txBox="1"/>
          <p:nvPr/>
        </p:nvSpPr>
        <p:spPr>
          <a:xfrm>
            <a:off x="1965630" y="2181733"/>
            <a:ext cx="717837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Write you ideas about this in </a:t>
            </a:r>
            <a:r>
              <a:rPr lang="en-US" sz="2800" b="1" dirty="0">
                <a:latin typeface="Arial" panose="020B0604020202020204" pitchFamily="34" charset="0"/>
                <a:cs typeface="Arial" panose="020B0604020202020204" pitchFamily="34" charset="0"/>
              </a:rPr>
              <a:t>Doodle Box I</a:t>
            </a:r>
            <a:r>
              <a:rPr lang="en-US" sz="2800" dirty="0">
                <a:latin typeface="Arial" panose="020B0604020202020204" pitchFamily="34" charset="0"/>
                <a:cs typeface="Arial" panose="020B0604020202020204" pitchFamily="34" charset="0"/>
              </a:rPr>
              <a:t>.</a:t>
            </a:r>
          </a:p>
        </p:txBody>
      </p:sp>
      <p:pic>
        <p:nvPicPr>
          <p:cNvPr id="29" name="Picture 28">
            <a:extLst>
              <a:ext uri="{FF2B5EF4-FFF2-40B4-BE49-F238E27FC236}">
                <a16:creationId xmlns:a16="http://schemas.microsoft.com/office/drawing/2014/main" id="{C44A2CA9-BBC7-46AF-B16D-1E27B02EA603}"/>
              </a:ext>
            </a:extLst>
          </p:cNvPr>
          <p:cNvPicPr>
            <a:picLocks noChangeAspect="1"/>
          </p:cNvPicPr>
          <p:nvPr/>
        </p:nvPicPr>
        <p:blipFill rotWithShape="1">
          <a:blip r:embed="rId6"/>
          <a:srcRect t="11876" r="21921"/>
          <a:stretch/>
        </p:blipFill>
        <p:spPr>
          <a:xfrm>
            <a:off x="913007" y="1997821"/>
            <a:ext cx="1052623" cy="891043"/>
          </a:xfrm>
          <a:prstGeom prst="rect">
            <a:avLst/>
          </a:prstGeom>
        </p:spPr>
      </p:pic>
      <p:pic>
        <p:nvPicPr>
          <p:cNvPr id="30" name="Picture 29">
            <a:extLst>
              <a:ext uri="{FF2B5EF4-FFF2-40B4-BE49-F238E27FC236}">
                <a16:creationId xmlns:a16="http://schemas.microsoft.com/office/drawing/2014/main" id="{B5A3DD64-9969-46CE-AB30-F44F805A62A1}"/>
              </a:ext>
            </a:extLst>
          </p:cNvPr>
          <p:cNvPicPr>
            <a:picLocks noChangeAspect="1"/>
          </p:cNvPicPr>
          <p:nvPr/>
        </p:nvPicPr>
        <p:blipFill rotWithShape="1">
          <a:blip r:embed="rId7"/>
          <a:srcRect r="13897" b="1176"/>
          <a:stretch/>
        </p:blipFill>
        <p:spPr>
          <a:xfrm>
            <a:off x="610822" y="967809"/>
            <a:ext cx="1035120" cy="891043"/>
          </a:xfrm>
          <a:prstGeom prst="rect">
            <a:avLst/>
          </a:prstGeom>
        </p:spPr>
      </p:pic>
    </p:spTree>
    <p:extLst>
      <p:ext uri="{BB962C8B-B14F-4D97-AF65-F5344CB8AC3E}">
        <p14:creationId xmlns:p14="http://schemas.microsoft.com/office/powerpoint/2010/main" val="39574635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animBg="1"/>
      <p:bldP spid="24" grpId="0" animBg="1"/>
      <p:bldP spid="25"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PQM Notes Important to Upcoming Models</a:t>
            </a:r>
            <a:endParaRPr sz="2800" dirty="0"/>
          </a:p>
        </p:txBody>
      </p:sp>
      <p:sp>
        <p:nvSpPr>
          <p:cNvPr id="2" name="Text Placeholder 1">
            <a:extLst>
              <a:ext uri="{FF2B5EF4-FFF2-40B4-BE49-F238E27FC236}">
                <a16:creationId xmlns:a16="http://schemas.microsoft.com/office/drawing/2014/main" id="{01C11782-CA82-41AF-B0C2-2B3F887B8F33}"/>
              </a:ext>
            </a:extLst>
          </p:cNvPr>
          <p:cNvSpPr>
            <a:spLocks noGrp="1"/>
          </p:cNvSpPr>
          <p:nvPr>
            <p:ph type="body" sz="quarter" idx="10"/>
          </p:nvPr>
        </p:nvSpPr>
        <p:spPr/>
        <p:txBody>
          <a:bodyPr/>
          <a:lstStyle/>
          <a:p>
            <a:pPr marL="0" indent="0">
              <a:spcBef>
                <a:spcPts val="0"/>
              </a:spcBef>
              <a:buNone/>
            </a:pPr>
            <a:r>
              <a:rPr lang="en-US" sz="1400" b="1" dirty="0">
                <a:cs typeface="Arial" panose="020B0604020202020204" pitchFamily="34" charset="0"/>
              </a:rPr>
              <a:t>PQM overview of Red Model Sequence (“Organismal Biology”):</a:t>
            </a:r>
          </a:p>
          <a:p>
            <a:pPr marL="0" indent="0">
              <a:spcBef>
                <a:spcPts val="0"/>
              </a:spcBef>
              <a:buNone/>
            </a:pPr>
            <a:endParaRPr lang="en-US" b="1" dirty="0">
              <a:cs typeface="Arial" panose="020B0604020202020204" pitchFamily="34" charset="0"/>
            </a:endParaRPr>
          </a:p>
          <a:p>
            <a:pPr marL="0" indent="0">
              <a:spcBef>
                <a:spcPts val="0"/>
              </a:spcBef>
              <a:buNone/>
            </a:pPr>
            <a:r>
              <a:rPr lang="en-US" sz="1400" b="1" dirty="0">
                <a:cs typeface="Arial" panose="020B0604020202020204" pitchFamily="34" charset="0"/>
              </a:rPr>
              <a:t>Phenomena: </a:t>
            </a:r>
            <a:r>
              <a:rPr lang="en-US" sz="1400" dirty="0">
                <a:cs typeface="Arial" panose="020B0604020202020204" pitchFamily="34" charset="0"/>
              </a:rPr>
              <a:t>The central phenomenon for the entirety of the “Red </a:t>
            </a:r>
            <a:r>
              <a:rPr lang="en-US" dirty="0">
                <a:cs typeface="Arial" panose="020B0604020202020204" pitchFamily="34" charset="0"/>
              </a:rPr>
              <a:t>Model Sequence</a:t>
            </a:r>
            <a:r>
              <a:rPr lang="en-US" sz="1400" dirty="0">
                <a:cs typeface="Arial" panose="020B0604020202020204" pitchFamily="34" charset="0"/>
              </a:rPr>
              <a:t>” is that organisms need to somehow acquire the matter and energy they need for survival and reproduction.</a:t>
            </a:r>
          </a:p>
          <a:p>
            <a:pPr marL="0" indent="0">
              <a:spcBef>
                <a:spcPts val="0"/>
              </a:spcBef>
              <a:buNone/>
            </a:pPr>
            <a:endParaRPr lang="en-US" sz="1400" b="1" dirty="0">
              <a:cs typeface="Arial" panose="020B0604020202020204" pitchFamily="34" charset="0"/>
            </a:endParaRPr>
          </a:p>
          <a:p>
            <a:pPr marL="0" indent="0">
              <a:spcBef>
                <a:spcPts val="0"/>
              </a:spcBef>
              <a:buNone/>
            </a:pPr>
            <a:r>
              <a:rPr lang="en-US" sz="1400" b="1" dirty="0">
                <a:cs typeface="Arial" panose="020B0604020202020204" pitchFamily="34" charset="0"/>
              </a:rPr>
              <a:t>Questions: </a:t>
            </a:r>
            <a:r>
              <a:rPr lang="en-US" sz="1400" dirty="0">
                <a:cs typeface="Arial" panose="020B0604020202020204" pitchFamily="34" charset="0"/>
              </a:rPr>
              <a:t>We explore a number of questions in this and coming models. We start by telling students that we’re going to be exploring what organisms need for survival and reproduction, those “big goals” we discussed in Natural Selection. </a:t>
            </a:r>
            <a:r>
              <a:rPr lang="en-US" dirty="0">
                <a:cs typeface="Arial" panose="020B0604020202020204" pitchFamily="34" charset="0"/>
              </a:rPr>
              <a:t>We go a little deeper w</a:t>
            </a:r>
            <a:r>
              <a:rPr lang="en-US" sz="1400" dirty="0">
                <a:cs typeface="Arial" panose="020B0604020202020204" pitchFamily="34" charset="0"/>
              </a:rPr>
              <a:t>ith the seemingly ridiculous question, “Why do we eat?” which gets us to “we need to acquire matter and energy for survival and reproduction”. But this initial model idea then becomes the phenomenon. So, we push on it. Collectively we work to address a series of questions in order to build an answer the larger question, “</a:t>
            </a:r>
            <a:r>
              <a:rPr lang="en-US" sz="1400" b="1" u="sng" dirty="0">
                <a:cs typeface="Arial" panose="020B0604020202020204" pitchFamily="34" charset="0"/>
              </a:rPr>
              <a:t>How</a:t>
            </a:r>
            <a:r>
              <a:rPr lang="en-US" sz="1400" dirty="0">
                <a:cs typeface="Arial" panose="020B0604020202020204" pitchFamily="34" charset="0"/>
              </a:rPr>
              <a:t> do organisms acquire the matter and energy they need in order to survive and reproduce?”</a:t>
            </a:r>
          </a:p>
          <a:p>
            <a:pPr marL="0" indent="0">
              <a:spcBef>
                <a:spcPts val="0"/>
              </a:spcBef>
              <a:buNone/>
            </a:pPr>
            <a:r>
              <a:rPr lang="en-US" sz="1400" dirty="0">
                <a:cs typeface="Arial" panose="020B0604020202020204" pitchFamily="34" charset="0"/>
              </a:rPr>
              <a:t> </a:t>
            </a:r>
          </a:p>
          <a:p>
            <a:pPr marL="0" indent="0">
              <a:spcBef>
                <a:spcPts val="0"/>
              </a:spcBef>
              <a:buNone/>
            </a:pPr>
            <a:r>
              <a:rPr lang="en-US" sz="1400" b="1" dirty="0">
                <a:cs typeface="Arial" panose="020B0604020202020204" pitchFamily="34" charset="0"/>
              </a:rPr>
              <a:t>Models: </a:t>
            </a:r>
            <a:r>
              <a:rPr lang="en-US" sz="1400" dirty="0">
                <a:cs typeface="Arial" panose="020B0604020202020204" pitchFamily="34" charset="0"/>
              </a:rPr>
              <a:t>Addressing this larger question occurs through a series of steps. It is therefore important to occasionally take stock of what we understand. We do this (at a minimum) at the end of each triangle.</a:t>
            </a:r>
          </a:p>
          <a:p>
            <a:pPr marL="0" indent="0">
              <a:spcBef>
                <a:spcPts val="0"/>
              </a:spcBef>
              <a:buNone/>
            </a:pPr>
            <a:endParaRPr lang="en-US" sz="1400" dirty="0">
              <a:cs typeface="Arial" panose="020B0604020202020204" pitchFamily="34" charset="0"/>
            </a:endParaRPr>
          </a:p>
          <a:p>
            <a:pPr marL="0" indent="0">
              <a:spcBef>
                <a:spcPts val="0"/>
              </a:spcBef>
              <a:buNone/>
            </a:pPr>
            <a:r>
              <a:rPr lang="en-US" sz="1400" dirty="0" err="1">
                <a:cs typeface="Arial" panose="020B0604020202020204" pitchFamily="34" charset="0"/>
              </a:rPr>
              <a:t>CRx</a:t>
            </a:r>
            <a:r>
              <a:rPr lang="en-US" sz="1400" dirty="0">
                <a:cs typeface="Arial" panose="020B0604020202020204" pitchFamily="34" charset="0"/>
              </a:rPr>
              <a:t>: In Chemical Reactions, students recognize we need food to survive and ask why. We see that besides incorporating the matter into our bodies, we also rearrange molecules of matter to obtain energy. How does that work? The answer comes through exploring exothermic chemical reactions. Chemical reactions give us a sense of how we obtain matter and energy from food, but we still have questions about the particulars of how this works in the body.</a:t>
            </a:r>
          </a:p>
          <a:p>
            <a:pPr marL="0" indent="0">
              <a:spcBef>
                <a:spcPts val="0"/>
              </a:spcBef>
              <a:buNone/>
            </a:pPr>
            <a:endParaRPr lang="en-US" sz="1400" dirty="0">
              <a:cs typeface="Arial" panose="020B0604020202020204" pitchFamily="34" charset="0"/>
            </a:endParaRPr>
          </a:p>
          <a:p>
            <a:pPr marL="0" indent="0">
              <a:spcBef>
                <a:spcPts val="0"/>
              </a:spcBef>
              <a:buNone/>
            </a:pPr>
            <a:r>
              <a:rPr lang="en-US" sz="1400" dirty="0">
                <a:cs typeface="Arial" panose="020B0604020202020204" pitchFamily="34" charset="0"/>
              </a:rPr>
              <a:t>CR: By the time we arrive at Cellular Respiration, we are really applying what we know about chemical reactions to understand how all of it works in our bodies (cells). </a:t>
            </a:r>
          </a:p>
          <a:p>
            <a:endParaRPr lang="en-US" dirty="0"/>
          </a:p>
        </p:txBody>
      </p:sp>
    </p:spTree>
    <p:extLst>
      <p:ext uri="{BB962C8B-B14F-4D97-AF65-F5344CB8AC3E}">
        <p14:creationId xmlns:p14="http://schemas.microsoft.com/office/powerpoint/2010/main" val="3747530940"/>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2037080"/>
            <a:ext cx="8153400" cy="1077218"/>
          </a:xfrm>
          <a:prstGeom prst="rect">
            <a:avLst/>
          </a:prstGeom>
          <a:noFill/>
        </p:spPr>
        <p:txBody>
          <a:bodyPr wrap="square" rtlCol="0">
            <a:spAutoFit/>
          </a:bodyPr>
          <a:lstStyle/>
          <a:p>
            <a:r>
              <a:rPr lang="en-US" sz="3200" i="1" dirty="0">
                <a:latin typeface="Arial" panose="020B0604020202020204" pitchFamily="34" charset="0"/>
                <a:cs typeface="Arial" panose="020B0604020202020204" pitchFamily="34" charset="0"/>
              </a:rPr>
              <a:t>Check-in: Do you have questions about vocabulary or anything else we’ve covered?</a:t>
            </a:r>
          </a:p>
        </p:txBody>
      </p:sp>
      <p:sp>
        <p:nvSpPr>
          <p:cNvPr id="8" name="Title 1">
            <a:extLst>
              <a:ext uri="{FF2B5EF4-FFF2-40B4-BE49-F238E27FC236}">
                <a16:creationId xmlns:a16="http://schemas.microsoft.com/office/drawing/2014/main" id="{579D3FDE-F619-4F1E-BC52-7FFC5BFEF1AB}"/>
              </a:ext>
            </a:extLst>
          </p:cNvPr>
          <p:cNvSpPr txBox="1">
            <a:spLocks/>
          </p:cNvSpPr>
          <p:nvPr/>
        </p:nvSpPr>
        <p:spPr>
          <a:xfrm>
            <a:off x="194683" y="-21553"/>
            <a:ext cx="8686800" cy="1143000"/>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a:latin typeface="Arial" panose="020B0604020202020204" pitchFamily="34" charset="0"/>
                <a:cs typeface="Arial" panose="020B0604020202020204" pitchFamily="34" charset="0"/>
              </a:rPr>
              <a:t>Matter and Molecules: Carbs, Fats, Proteins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1675092"/>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04 Summary</a:t>
            </a:r>
            <a:endParaRPr sz="2800" dirty="0"/>
          </a:p>
        </p:txBody>
      </p:sp>
      <p:sp>
        <p:nvSpPr>
          <p:cNvPr id="2" name="Text Placeholder 1">
            <a:extLst>
              <a:ext uri="{FF2B5EF4-FFF2-40B4-BE49-F238E27FC236}">
                <a16:creationId xmlns:a16="http://schemas.microsoft.com/office/drawing/2014/main" id="{68709FA9-241B-4245-93A1-B05E8ACC868F}"/>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lnSpc>
                <a:spcPct val="110000"/>
              </a:lnSpc>
              <a:spcBef>
                <a:spcPts val="0"/>
              </a:spcBef>
              <a:buNone/>
            </a:pPr>
            <a:endParaRPr lang="en-US" sz="1400" dirty="0"/>
          </a:p>
          <a:p>
            <a:pPr marL="0" indent="0">
              <a:lnSpc>
                <a:spcPct val="110000"/>
              </a:lnSpc>
              <a:spcBef>
                <a:spcPts val="0"/>
              </a:spcBef>
              <a:buNone/>
            </a:pPr>
            <a:r>
              <a:rPr lang="en-US" sz="1400" dirty="0"/>
              <a:t>We went deeper in our understanding of the molecular composition of food by studying the structure of biomolecules. </a:t>
            </a:r>
          </a:p>
          <a:p>
            <a:endParaRPr lang="en-US" dirty="0"/>
          </a:p>
        </p:txBody>
      </p:sp>
      <p:sp>
        <p:nvSpPr>
          <p:cNvPr id="3" name="Text Placeholder 2">
            <a:extLst>
              <a:ext uri="{FF2B5EF4-FFF2-40B4-BE49-F238E27FC236}">
                <a16:creationId xmlns:a16="http://schemas.microsoft.com/office/drawing/2014/main" id="{D5599074-C33D-48D1-89D3-D392346B2092}"/>
              </a:ext>
            </a:extLst>
          </p:cNvPr>
          <p:cNvSpPr>
            <a:spLocks noGrp="1"/>
          </p:cNvSpPr>
          <p:nvPr>
            <p:ph type="body" sz="quarter" idx="11"/>
          </p:nvPr>
        </p:nvSpPr>
        <p:spPr/>
        <p:txBody>
          <a:bodyPr/>
          <a:lstStyle/>
          <a:p>
            <a:pPr marL="0" indent="0">
              <a:buNone/>
            </a:pPr>
            <a:r>
              <a:rPr lang="en-US" sz="1400" u="sng" dirty="0"/>
              <a:t>LS05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1100615703"/>
      </p:ext>
    </p:extLst>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Overview</a:t>
            </a:r>
            <a:endParaRPr sz="2800" dirty="0"/>
          </a:p>
        </p:txBody>
      </p:sp>
      <p:sp>
        <p:nvSpPr>
          <p:cNvPr id="3" name="Text Placeholder 2">
            <a:extLst>
              <a:ext uri="{FF2B5EF4-FFF2-40B4-BE49-F238E27FC236}">
                <a16:creationId xmlns:a16="http://schemas.microsoft.com/office/drawing/2014/main" id="{C6C8DB7A-3CBA-4027-8E15-3D45A8C451F6}"/>
              </a:ext>
            </a:extLst>
          </p:cNvPr>
          <p:cNvSpPr>
            <a:spLocks noGrp="1"/>
          </p:cNvSpPr>
          <p:nvPr>
            <p:ph type="body" sz="quarter" idx="10"/>
          </p:nvPr>
        </p:nvSpPr>
        <p:spPr/>
        <p:txBody>
          <a:bodyPr/>
          <a:lstStyle/>
          <a:p>
            <a:pPr>
              <a:lnSpc>
                <a:spcPts val="1800"/>
              </a:lnSpc>
              <a:spcAft>
                <a:spcPts val="600"/>
              </a:spcAft>
            </a:pPr>
            <a:r>
              <a:rPr lang="en-US" sz="1400" b="1" dirty="0"/>
              <a:t>Q </a:t>
            </a:r>
            <a:r>
              <a:rPr lang="en-US" sz="1400" b="1" dirty="0">
                <a:sym typeface="Wingdings" panose="05000000000000000000" pitchFamily="2" charset="2"/>
              </a:rPr>
              <a:t> </a:t>
            </a:r>
            <a:r>
              <a:rPr lang="en-US" sz="1400" b="1" dirty="0"/>
              <a:t>M</a:t>
            </a:r>
            <a:endParaRPr lang="en-US" b="1" dirty="0"/>
          </a:p>
          <a:p>
            <a:pPr>
              <a:lnSpc>
                <a:spcPts val="1800"/>
              </a:lnSpc>
            </a:pPr>
            <a:r>
              <a:rPr lang="en-US" sz="1400" b="1" dirty="0"/>
              <a:t>We pause to pose the questions, “What is matter? What is energy?” The class generates a common understanding of these ideas before moving forward in exploring their roles in the survival and reproduction of organisms. </a:t>
            </a:r>
          </a:p>
          <a:p>
            <a:endParaRPr lang="en-US" dirty="0"/>
          </a:p>
        </p:txBody>
      </p:sp>
      <p:sp>
        <p:nvSpPr>
          <p:cNvPr id="5" name="Text Placeholder 4">
            <a:extLst>
              <a:ext uri="{FF2B5EF4-FFF2-40B4-BE49-F238E27FC236}">
                <a16:creationId xmlns:a16="http://schemas.microsoft.com/office/drawing/2014/main" id="{8D665F3C-6586-4378-999D-3F95C154569A}"/>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a:t>
            </a:r>
            <a:endParaRPr lang="en-US" sz="1400" dirty="0">
              <a:cs typeface="Arial" panose="020B0604020202020204" pitchFamily="34" charset="0"/>
            </a:endParaRPr>
          </a:p>
          <a:p>
            <a:r>
              <a:rPr lang="en-US" dirty="0"/>
              <a:t>Your class IOU diagram</a:t>
            </a:r>
          </a:p>
          <a:p>
            <a:endParaRPr lang="en-US" sz="1400" dirty="0">
              <a:cs typeface="Arial" panose="020B0604020202020204" pitchFamily="34" charset="0"/>
            </a:endParaRPr>
          </a:p>
          <a:p>
            <a:endParaRPr lang="en-US" sz="1400" u="sng"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1CB59FFD-4E51-4B3C-8F7D-D7C6DAA80B2C}"/>
              </a:ext>
            </a:extLst>
          </p:cNvPr>
          <p:cNvSpPr>
            <a:spLocks noGrp="1"/>
          </p:cNvSpPr>
          <p:nvPr>
            <p:ph type="body" sz="quarter" idx="11"/>
          </p:nvPr>
        </p:nvSpPr>
        <p:spPr/>
        <p:txBody>
          <a:bodyPr/>
          <a:lstStyle/>
          <a:p>
            <a:r>
              <a:rPr lang="en-US" dirty="0"/>
              <a:t>25 Minutes</a:t>
            </a:r>
          </a:p>
        </p:txBody>
      </p:sp>
    </p:spTree>
    <p:extLst>
      <p:ext uri="{BB962C8B-B14F-4D97-AF65-F5344CB8AC3E}">
        <p14:creationId xmlns:p14="http://schemas.microsoft.com/office/powerpoint/2010/main" val="1113796473"/>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5306D-C142-4008-87FA-28A3356093B7}"/>
              </a:ext>
            </a:extLst>
          </p:cNvPr>
          <p:cNvSpPr>
            <a:spLocks noGrp="1"/>
          </p:cNvSpPr>
          <p:nvPr>
            <p:ph type="title"/>
          </p:nvPr>
        </p:nvSpPr>
        <p:spPr/>
        <p:txBody>
          <a:bodyPr/>
          <a:lstStyle/>
          <a:p>
            <a:r>
              <a:rPr lang="en-US" dirty="0"/>
              <a:t>Learning Segment 05 Overview Continued</a:t>
            </a:r>
          </a:p>
        </p:txBody>
      </p:sp>
      <p:sp>
        <p:nvSpPr>
          <p:cNvPr id="3" name="Text Placeholder 2">
            <a:extLst>
              <a:ext uri="{FF2B5EF4-FFF2-40B4-BE49-F238E27FC236}">
                <a16:creationId xmlns:a16="http://schemas.microsoft.com/office/drawing/2014/main" id="{C9023430-7CE5-49B1-9407-DC6DF06B5969}"/>
              </a:ext>
            </a:extLst>
          </p:cNvPr>
          <p:cNvSpPr>
            <a:spLocks noGrp="1"/>
          </p:cNvSpPr>
          <p:nvPr>
            <p:ph type="body" sz="quarter" idx="10"/>
          </p:nvPr>
        </p:nvSpPr>
        <p:spPr>
          <a:xfrm>
            <a:off x="428229" y="719537"/>
            <a:ext cx="8258571" cy="5632771"/>
          </a:xfrm>
        </p:spPr>
        <p:txBody>
          <a:bodyPr/>
          <a:lstStyle/>
          <a:p>
            <a:pPr marL="0" indent="0">
              <a:spcAft>
                <a:spcPts val="400"/>
              </a:spcAft>
              <a:buNone/>
            </a:pPr>
            <a:r>
              <a:rPr lang="en-US" sz="1400" dirty="0"/>
              <a:t>Students will have some understanding of matter and energy from middle school science classes and from their own experience, but you can explain to them that the class needs to agree on some general ideas and vocabulary when talking about these two concepts. Give your students some time to write about the doodle questions in the slides ahead.</a:t>
            </a:r>
          </a:p>
          <a:p>
            <a:pPr marL="0" indent="0">
              <a:spcAft>
                <a:spcPts val="400"/>
              </a:spcAft>
              <a:buNone/>
            </a:pPr>
            <a:r>
              <a:rPr lang="en-US" sz="1400" dirty="0">
                <a:cs typeface="Arial" panose="020B0604020202020204" pitchFamily="34" charset="0"/>
              </a:rPr>
              <a:t>They’ll likely need a few moments to verbalize their ideas and questions in small groups before participating in a full-class discussion. You and your students may find the whole-class conversation challenging, but we’ve intentionally indicated that you spend a short amount of time on this learning segment so that you don’t feel the need to go too deep with these concepts. Try to not stray too far off course at this point. If students understand that matter is “stuff”, and they have some idea that energy allows us (and other things in the universe) to “do” things, that’s probably a reasonable start. </a:t>
            </a:r>
          </a:p>
          <a:p>
            <a:pPr marL="0" indent="0">
              <a:spcAft>
                <a:spcPts val="400"/>
              </a:spcAft>
              <a:buNone/>
            </a:pPr>
            <a:r>
              <a:rPr lang="en-US" sz="1400" dirty="0">
                <a:cs typeface="Arial" panose="020B0604020202020204" pitchFamily="34" charset="0"/>
              </a:rPr>
              <a:t>We hope the prompt, “Do you know of any ‘rules’ about matter/energy?” will work to bring conservation into the conversation. We expect that many students will know these rules about the </a:t>
            </a:r>
            <a:r>
              <a:rPr lang="en-US" sz="1400" b="1" dirty="0">
                <a:cs typeface="Arial" panose="020B0604020202020204" pitchFamily="34" charset="0"/>
              </a:rPr>
              <a:t>conservation of matter and the conservation of energy</a:t>
            </a:r>
            <a:r>
              <a:rPr lang="en-US" sz="1400" dirty="0">
                <a:cs typeface="Arial" panose="020B0604020202020204" pitchFamily="34" charset="0"/>
              </a:rPr>
              <a:t>. If they do, help draw those ideas out here and record them publicly (see below). If not, you’ll absolutely need to find a way to discuss those ideas in the classroom now or at a later point: we leverage the laws of conservation of matter and energy to make sense of what is happening in chemical reactions later in this triangle. We’ll indicate where you’ll need to assert them if they don’t come up here. </a:t>
            </a:r>
          </a:p>
          <a:p>
            <a:pPr marL="0" indent="0">
              <a:spcAft>
                <a:spcPts val="400"/>
              </a:spcAft>
              <a:buNone/>
            </a:pPr>
            <a:r>
              <a:rPr lang="en-US" sz="1400" dirty="0">
                <a:cs typeface="Arial" panose="020B0604020202020204" pitchFamily="34" charset="0"/>
              </a:rPr>
              <a:t>As part of the discussion, you’ll want to </a:t>
            </a:r>
            <a:r>
              <a:rPr lang="en-US" sz="1400" b="1" dirty="0">
                <a:cs typeface="Arial" panose="020B0604020202020204" pitchFamily="34" charset="0"/>
              </a:rPr>
              <a:t>create two posters for the classroom. Title one “Ideas About Matter” and the other “Ideas About Energy”. </a:t>
            </a:r>
          </a:p>
          <a:p>
            <a:pPr marL="0" indent="0">
              <a:spcAft>
                <a:spcPts val="400"/>
              </a:spcAft>
              <a:buNone/>
            </a:pPr>
            <a:r>
              <a:rPr lang="en-US" b="1" dirty="0">
                <a:cs typeface="Arial" panose="020B0604020202020204" pitchFamily="34" charset="0"/>
              </a:rPr>
              <a:t>With the recognition that it’s all about matter and energy, we end the learning segment by refining our Driving Question from “Why do we need to eat?” to “How do we get the matter and energy we need from food?” </a:t>
            </a:r>
            <a:r>
              <a:rPr lang="en-US" dirty="0">
                <a:cs typeface="Arial" panose="020B0604020202020204" pitchFamily="34" charset="0"/>
              </a:rPr>
              <a:t>T</a:t>
            </a:r>
            <a:r>
              <a:rPr lang="en-US" sz="1400" dirty="0">
                <a:cs typeface="Arial" panose="020B0604020202020204" pitchFamily="34" charset="0"/>
              </a:rPr>
              <a:t>he ideas about conservation in particular are </a:t>
            </a:r>
            <a:r>
              <a:rPr lang="en-US" sz="1400" u="sng" dirty="0">
                <a:cs typeface="Arial" panose="020B0604020202020204" pitchFamily="34" charset="0"/>
              </a:rPr>
              <a:t>key</a:t>
            </a:r>
            <a:r>
              <a:rPr lang="en-US" sz="1400" dirty="0">
                <a:cs typeface="Arial" panose="020B0604020202020204" pitchFamily="34" charset="0"/>
              </a:rPr>
              <a:t> to developing an answer to our refined question. These ideas about conservation are really assumptions we use to build the model, so we don’t necessarily have to explicitly include them as a model statement. However, we do need them posted in the classroom so that we can leverage them to build our model.</a:t>
            </a:r>
          </a:p>
          <a:p>
            <a:pPr marL="0" indent="0">
              <a:buNone/>
            </a:pPr>
            <a:endParaRPr lang="en-US" sz="1400" dirty="0"/>
          </a:p>
          <a:p>
            <a:pPr marL="0" indent="0">
              <a:buNone/>
            </a:pPr>
            <a:endParaRPr lang="en-US" dirty="0"/>
          </a:p>
          <a:p>
            <a:pPr marL="0" indent="0">
              <a:buNone/>
            </a:pPr>
            <a:endParaRPr lang="en-US" sz="1400" dirty="0"/>
          </a:p>
          <a:p>
            <a:pPr marL="0" indent="0">
              <a:buNone/>
            </a:pPr>
            <a:r>
              <a:rPr lang="en-US" sz="1400" dirty="0">
                <a:solidFill>
                  <a:srgbClr val="583F34"/>
                </a:solidFill>
              </a:rPr>
              <a:t>				</a:t>
            </a:r>
          </a:p>
          <a:p>
            <a:endParaRPr lang="en-US" dirty="0"/>
          </a:p>
        </p:txBody>
      </p:sp>
    </p:spTree>
    <p:extLst>
      <p:ext uri="{BB962C8B-B14F-4D97-AF65-F5344CB8AC3E}">
        <p14:creationId xmlns:p14="http://schemas.microsoft.com/office/powerpoint/2010/main" val="2866257311"/>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33511" y="1929959"/>
            <a:ext cx="6386071" cy="3959113"/>
          </a:xfrm>
        </p:spPr>
        <p:txBody>
          <a:bodyPr>
            <a:normAutofit lnSpcReduction="10000"/>
          </a:bodyPr>
          <a:lstStyle/>
          <a:p>
            <a:pPr>
              <a:spcBef>
                <a:spcPts val="0"/>
              </a:spcBef>
            </a:pPr>
            <a:r>
              <a:rPr lang="en-US" sz="2400" dirty="0"/>
              <a:t>But there’s something else in our food we haven’t talked about yet…</a:t>
            </a:r>
          </a:p>
          <a:p>
            <a:pPr>
              <a:spcBef>
                <a:spcPts val="0"/>
              </a:spcBef>
            </a:pPr>
            <a:endParaRPr lang="en-US" sz="2400" dirty="0"/>
          </a:p>
          <a:p>
            <a:pPr>
              <a:spcBef>
                <a:spcPts val="0"/>
              </a:spcBef>
            </a:pPr>
            <a:r>
              <a:rPr lang="en-US" sz="2400" dirty="0"/>
              <a:t>What is a </a:t>
            </a:r>
            <a:r>
              <a:rPr lang="en-US" sz="2400" b="1" u="sng" dirty="0"/>
              <a:t>calorie</a:t>
            </a:r>
            <a:r>
              <a:rPr lang="en-US" sz="2400" dirty="0"/>
              <a:t>?</a:t>
            </a:r>
          </a:p>
          <a:p>
            <a:pPr marL="0" indent="0">
              <a:spcBef>
                <a:spcPts val="0"/>
              </a:spcBef>
              <a:buNone/>
            </a:pPr>
            <a:r>
              <a:rPr lang="en-US" sz="2400" b="1" dirty="0"/>
              <a:t>	</a:t>
            </a:r>
          </a:p>
          <a:p>
            <a:pPr marL="0" indent="0">
              <a:spcBef>
                <a:spcPts val="0"/>
              </a:spcBef>
              <a:buNone/>
            </a:pPr>
            <a:r>
              <a:rPr lang="en-US" sz="2400" b="1" dirty="0"/>
              <a:t>The amount of energy needed to heat one kilogram of water 1 degree Celsius. </a:t>
            </a:r>
          </a:p>
          <a:p>
            <a:pPr>
              <a:spcBef>
                <a:spcPts val="0"/>
              </a:spcBef>
            </a:pPr>
            <a:endParaRPr lang="en-US" sz="2400" dirty="0"/>
          </a:p>
          <a:p>
            <a:pPr>
              <a:spcBef>
                <a:spcPts val="0"/>
              </a:spcBef>
            </a:pPr>
            <a:r>
              <a:rPr lang="en-US" sz="2400" dirty="0"/>
              <a:t>So, with 100 calories, you could potentially heat one kilogram of water 100 degrees- from just melting all the way to boiling!</a:t>
            </a:r>
          </a:p>
        </p:txBody>
      </p:sp>
      <p:sp>
        <p:nvSpPr>
          <p:cNvPr id="6" name="TextBox 5"/>
          <p:cNvSpPr txBox="1"/>
          <p:nvPr/>
        </p:nvSpPr>
        <p:spPr>
          <a:xfrm>
            <a:off x="5545627" y="5717593"/>
            <a:ext cx="2776252" cy="707886"/>
          </a:xfrm>
          <a:prstGeom prst="rect">
            <a:avLst/>
          </a:prstGeom>
          <a:noFill/>
        </p:spPr>
        <p:txBody>
          <a:bodyPr wrap="square" rtlCol="0">
            <a:spAutoFit/>
          </a:bodyPr>
          <a:lstStyle/>
          <a:p>
            <a:r>
              <a:rPr lang="en-US" sz="2000" b="1" i="1" dirty="0">
                <a:latin typeface="Cambria"/>
                <a:cs typeface="Cambria"/>
              </a:rPr>
              <a:t>One liter of water is one kilogram of water.</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474" y="2327462"/>
            <a:ext cx="1824800" cy="2433067"/>
          </a:xfrm>
          <a:prstGeom prst="rect">
            <a:avLst/>
          </a:prstGeom>
        </p:spPr>
      </p:pic>
      <p:sp>
        <p:nvSpPr>
          <p:cNvPr id="7" name="Title 1">
            <a:extLst>
              <a:ext uri="{FF2B5EF4-FFF2-40B4-BE49-F238E27FC236}">
                <a16:creationId xmlns:a16="http://schemas.microsoft.com/office/drawing/2014/main" id="{1D9C268F-6E1E-4DB7-BA32-172AE50DE0AB}"/>
              </a:ext>
            </a:extLst>
          </p:cNvPr>
          <p:cNvSpPr txBox="1">
            <a:spLocks/>
          </p:cNvSpPr>
          <p:nvPr/>
        </p:nvSpPr>
        <p:spPr>
          <a:xfrm>
            <a:off x="333511" y="339236"/>
            <a:ext cx="8229600" cy="1309687"/>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dirty="0"/>
              <a:t>Review: Our food is made of </a:t>
            </a:r>
            <a:r>
              <a:rPr lang="en-US" b="1" u="sng" dirty="0"/>
              <a:t>molecules</a:t>
            </a:r>
            <a:r>
              <a:rPr lang="en-US" b="1" dirty="0"/>
              <a:t>, </a:t>
            </a:r>
            <a:r>
              <a:rPr lang="en-US" dirty="0"/>
              <a:t>mostly </a:t>
            </a:r>
            <a:r>
              <a:rPr lang="en-US" b="1" dirty="0"/>
              <a:t>protein, fat and carbohydrate </a:t>
            </a:r>
            <a:r>
              <a:rPr lang="en-US" dirty="0"/>
              <a:t>molecules.</a:t>
            </a:r>
          </a:p>
        </p:txBody>
      </p:sp>
      <p:cxnSp>
        <p:nvCxnSpPr>
          <p:cNvPr id="4" name="Straight Arrow Connector 3"/>
          <p:cNvCxnSpPr/>
          <p:nvPr/>
        </p:nvCxnSpPr>
        <p:spPr>
          <a:xfrm flipV="1">
            <a:off x="7097086" y="4890782"/>
            <a:ext cx="327171" cy="671119"/>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507136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770" y="1573780"/>
            <a:ext cx="8132058" cy="3607819"/>
          </a:xfrm>
        </p:spPr>
        <p:txBody>
          <a:bodyPr>
            <a:normAutofit/>
          </a:bodyPr>
          <a:lstStyle/>
          <a:p>
            <a:pPr marL="0" indent="0">
              <a:spcBef>
                <a:spcPts val="0"/>
              </a:spcBef>
              <a:buNone/>
            </a:pPr>
            <a:r>
              <a:rPr lang="en-US" sz="2800" b="1" dirty="0">
                <a:latin typeface="Arial"/>
                <a:cs typeface="Arial"/>
              </a:rPr>
              <a:t>So food is made out of </a:t>
            </a:r>
            <a:r>
              <a:rPr lang="en-US" sz="2800" b="1" u="sng" dirty="0">
                <a:latin typeface="Arial"/>
                <a:cs typeface="Arial"/>
              </a:rPr>
              <a:t>matter</a:t>
            </a:r>
            <a:r>
              <a:rPr lang="en-US" sz="2800" b="1" dirty="0">
                <a:latin typeface="Arial"/>
                <a:cs typeface="Arial"/>
              </a:rPr>
              <a:t>… </a:t>
            </a:r>
          </a:p>
          <a:p>
            <a:pPr marL="0" indent="0">
              <a:spcBef>
                <a:spcPts val="0"/>
              </a:spcBef>
              <a:buNone/>
            </a:pPr>
            <a:r>
              <a:rPr lang="en-US" sz="2800" b="1" dirty="0">
                <a:latin typeface="Arial"/>
                <a:cs typeface="Arial"/>
              </a:rPr>
              <a:t>but it also has </a:t>
            </a:r>
            <a:r>
              <a:rPr lang="en-US" sz="2800" b="1" u="sng" dirty="0">
                <a:latin typeface="Arial"/>
                <a:cs typeface="Arial"/>
              </a:rPr>
              <a:t>energy</a:t>
            </a:r>
            <a:r>
              <a:rPr lang="en-US" sz="2800" b="1" dirty="0">
                <a:latin typeface="Arial"/>
                <a:cs typeface="Arial"/>
              </a:rPr>
              <a:t>.</a:t>
            </a:r>
          </a:p>
          <a:p>
            <a:pPr marL="0" indent="0">
              <a:spcBef>
                <a:spcPts val="0"/>
              </a:spcBef>
              <a:buNone/>
            </a:pPr>
            <a:endParaRPr lang="en-US" sz="2800" b="1" dirty="0">
              <a:latin typeface="Arial"/>
              <a:cs typeface="Arial"/>
            </a:endParaRPr>
          </a:p>
          <a:p>
            <a:pPr marL="0" indent="0">
              <a:spcBef>
                <a:spcPts val="0"/>
              </a:spcBef>
              <a:buNone/>
            </a:pPr>
            <a:r>
              <a:rPr lang="en-US" sz="2800" b="1" dirty="0">
                <a:latin typeface="Arial"/>
                <a:cs typeface="Arial"/>
              </a:rPr>
              <a:t>What do we know about these two ideas?</a:t>
            </a:r>
            <a:endParaRPr lang="en-US" sz="2800" dirty="0">
              <a:latin typeface="Arial"/>
              <a:cs typeface="Arial"/>
            </a:endParaRPr>
          </a:p>
        </p:txBody>
      </p:sp>
    </p:spTree>
    <p:extLst>
      <p:ext uri="{BB962C8B-B14F-4D97-AF65-F5344CB8AC3E}">
        <p14:creationId xmlns:p14="http://schemas.microsoft.com/office/powerpoint/2010/main" val="26114855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38545"/>
            <a:ext cx="8229600" cy="1310544"/>
          </a:xfrm>
        </p:spPr>
        <p:txBody>
          <a:bodyPr>
            <a:normAutofit/>
          </a:bodyPr>
          <a:lstStyle/>
          <a:p>
            <a:r>
              <a:rPr lang="en-US" dirty="0">
                <a:latin typeface="Arial"/>
                <a:cs typeface="Arial"/>
              </a:rPr>
              <a:t>Stuff we know probably about </a:t>
            </a:r>
            <a:r>
              <a:rPr lang="en-US" b="1" dirty="0">
                <a:latin typeface="Arial"/>
                <a:cs typeface="Arial"/>
              </a:rPr>
              <a:t>Matter:</a:t>
            </a:r>
            <a:endParaRPr lang="en-US" sz="3100" dirty="0"/>
          </a:p>
        </p:txBody>
      </p:sp>
      <p:sp>
        <p:nvSpPr>
          <p:cNvPr id="3" name="Content Placeholder 2"/>
          <p:cNvSpPr>
            <a:spLocks noGrp="1"/>
          </p:cNvSpPr>
          <p:nvPr>
            <p:ph idx="4294967295"/>
          </p:nvPr>
        </p:nvSpPr>
        <p:spPr>
          <a:xfrm>
            <a:off x="533770" y="1573780"/>
            <a:ext cx="7640411" cy="3607819"/>
          </a:xfrm>
        </p:spPr>
        <p:txBody>
          <a:bodyPr>
            <a:normAutofit/>
          </a:bodyPr>
          <a:lstStyle/>
          <a:p>
            <a:pPr marL="0" indent="0">
              <a:spcBef>
                <a:spcPts val="0"/>
              </a:spcBef>
              <a:buNone/>
            </a:pPr>
            <a:r>
              <a:rPr lang="en-US" sz="2800" b="1" dirty="0">
                <a:latin typeface="Arial"/>
                <a:cs typeface="Arial"/>
              </a:rPr>
              <a:t>1.</a:t>
            </a:r>
            <a:r>
              <a:rPr lang="en-US" sz="2800" dirty="0">
                <a:latin typeface="Arial"/>
                <a:cs typeface="Arial"/>
              </a:rPr>
              <a:t> What is matter? (We’ve talked about this.)</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2. </a:t>
            </a:r>
            <a:r>
              <a:rPr lang="en-US" sz="2800" dirty="0">
                <a:latin typeface="Arial"/>
                <a:cs typeface="Arial"/>
              </a:rPr>
              <a:t>What do you know about matter?</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3. </a:t>
            </a:r>
            <a:r>
              <a:rPr lang="en-US" sz="2800" dirty="0">
                <a:latin typeface="Arial"/>
                <a:cs typeface="Arial"/>
              </a:rPr>
              <a:t>What are some examples of matter?</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4.</a:t>
            </a:r>
            <a:r>
              <a:rPr lang="en-US" sz="2800" dirty="0">
                <a:latin typeface="Arial"/>
                <a:cs typeface="Arial"/>
              </a:rPr>
              <a:t> Do you know of any “rules” about matter?</a:t>
            </a:r>
          </a:p>
        </p:txBody>
      </p:sp>
      <p:sp>
        <p:nvSpPr>
          <p:cNvPr id="8" name="TextBox 7">
            <a:extLst>
              <a:ext uri="{FF2B5EF4-FFF2-40B4-BE49-F238E27FC236}">
                <a16:creationId xmlns:a16="http://schemas.microsoft.com/office/drawing/2014/main" id="{4C06DFA4-EC45-42FE-867B-5EEC0C29FD27}"/>
              </a:ext>
            </a:extLst>
          </p:cNvPr>
          <p:cNvSpPr txBox="1"/>
          <p:nvPr/>
        </p:nvSpPr>
        <p:spPr>
          <a:xfrm>
            <a:off x="1898072" y="5502624"/>
            <a:ext cx="6539345" cy="523220"/>
          </a:xfrm>
          <a:prstGeom prst="rect">
            <a:avLst/>
          </a:prstGeom>
          <a:noFill/>
        </p:spPr>
        <p:txBody>
          <a:bodyPr wrap="square">
            <a:spAutoFit/>
          </a:bodyPr>
          <a:lstStyle/>
          <a:p>
            <a:r>
              <a:rPr lang="en-US" sz="2800" dirty="0">
                <a:latin typeface="Arial"/>
                <a:cs typeface="Arial"/>
              </a:rPr>
              <a:t>Write your ideas in </a:t>
            </a:r>
            <a:r>
              <a:rPr lang="en-US" sz="2800" b="1" dirty="0">
                <a:latin typeface="Arial"/>
                <a:cs typeface="Arial"/>
              </a:rPr>
              <a:t>Doodle Box J</a:t>
            </a:r>
            <a:r>
              <a:rPr lang="en-US" sz="2800" dirty="0">
                <a:latin typeface="Arial"/>
                <a:cs typeface="Arial"/>
              </a:rPr>
              <a:t>.</a:t>
            </a:r>
            <a:endParaRPr lang="en-US" sz="2800" dirty="0"/>
          </a:p>
        </p:txBody>
      </p:sp>
      <p:pic>
        <p:nvPicPr>
          <p:cNvPr id="9" name="Picture 8">
            <a:extLst>
              <a:ext uri="{FF2B5EF4-FFF2-40B4-BE49-F238E27FC236}">
                <a16:creationId xmlns:a16="http://schemas.microsoft.com/office/drawing/2014/main" id="{558908FB-0E7E-488C-A817-23DCA0E2144D}"/>
              </a:ext>
            </a:extLst>
          </p:cNvPr>
          <p:cNvPicPr>
            <a:picLocks noChangeAspect="1"/>
          </p:cNvPicPr>
          <p:nvPr/>
        </p:nvPicPr>
        <p:blipFill rotWithShape="1">
          <a:blip r:embed="rId3"/>
          <a:srcRect t="11876" r="21921"/>
          <a:stretch/>
        </p:blipFill>
        <p:spPr>
          <a:xfrm>
            <a:off x="706583" y="5318712"/>
            <a:ext cx="1052623" cy="891043"/>
          </a:xfrm>
          <a:prstGeom prst="rect">
            <a:avLst/>
          </a:prstGeom>
        </p:spPr>
      </p:pic>
    </p:spTree>
    <p:extLst>
      <p:ext uri="{BB962C8B-B14F-4D97-AF65-F5344CB8AC3E}">
        <p14:creationId xmlns:p14="http://schemas.microsoft.com/office/powerpoint/2010/main" val="33074453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38545"/>
            <a:ext cx="8229600" cy="1310544"/>
          </a:xfrm>
        </p:spPr>
        <p:txBody>
          <a:bodyPr>
            <a:normAutofit/>
          </a:bodyPr>
          <a:lstStyle/>
          <a:p>
            <a:r>
              <a:rPr lang="en-US" dirty="0">
                <a:latin typeface="Arial"/>
                <a:cs typeface="Arial"/>
              </a:rPr>
              <a:t>What do we know about </a:t>
            </a:r>
            <a:r>
              <a:rPr lang="en-US" b="1" dirty="0">
                <a:latin typeface="Arial"/>
                <a:cs typeface="Arial"/>
              </a:rPr>
              <a:t>Energy?</a:t>
            </a:r>
            <a:endParaRPr lang="en-US" sz="3100" dirty="0"/>
          </a:p>
        </p:txBody>
      </p:sp>
      <p:sp>
        <p:nvSpPr>
          <p:cNvPr id="3" name="Content Placeholder 2"/>
          <p:cNvSpPr>
            <a:spLocks noGrp="1"/>
          </p:cNvSpPr>
          <p:nvPr>
            <p:ph idx="4294967295"/>
          </p:nvPr>
        </p:nvSpPr>
        <p:spPr>
          <a:xfrm>
            <a:off x="533770" y="1573780"/>
            <a:ext cx="7640411" cy="3607819"/>
          </a:xfrm>
        </p:spPr>
        <p:txBody>
          <a:bodyPr>
            <a:normAutofit/>
          </a:bodyPr>
          <a:lstStyle/>
          <a:p>
            <a:pPr marL="0" indent="0">
              <a:spcBef>
                <a:spcPts val="0"/>
              </a:spcBef>
              <a:buNone/>
            </a:pPr>
            <a:r>
              <a:rPr lang="en-US" sz="2800" b="1" dirty="0">
                <a:latin typeface="Arial"/>
                <a:cs typeface="Arial"/>
              </a:rPr>
              <a:t>1.</a:t>
            </a:r>
            <a:r>
              <a:rPr lang="en-US" sz="2800" dirty="0">
                <a:latin typeface="Arial"/>
                <a:cs typeface="Arial"/>
              </a:rPr>
              <a:t> What is energy? (Just do your best!)</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2. </a:t>
            </a:r>
            <a:r>
              <a:rPr lang="en-US" sz="2800" dirty="0">
                <a:latin typeface="Arial"/>
                <a:cs typeface="Arial"/>
              </a:rPr>
              <a:t>What do you know about energy?</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3. </a:t>
            </a:r>
            <a:r>
              <a:rPr lang="en-US" sz="2800" dirty="0">
                <a:latin typeface="Arial"/>
                <a:cs typeface="Arial"/>
              </a:rPr>
              <a:t>What are some examples of energy?</a:t>
            </a:r>
          </a:p>
          <a:p>
            <a:pPr marL="0" indent="0">
              <a:spcBef>
                <a:spcPts val="0"/>
              </a:spcBef>
              <a:buNone/>
            </a:pPr>
            <a:endParaRPr lang="en-US" sz="2800" dirty="0">
              <a:latin typeface="Arial"/>
              <a:cs typeface="Arial"/>
            </a:endParaRPr>
          </a:p>
          <a:p>
            <a:pPr marL="0" indent="0">
              <a:spcBef>
                <a:spcPts val="0"/>
              </a:spcBef>
              <a:buNone/>
            </a:pPr>
            <a:r>
              <a:rPr lang="en-US" sz="2800" b="1" dirty="0">
                <a:latin typeface="Arial"/>
                <a:cs typeface="Arial"/>
              </a:rPr>
              <a:t>4.</a:t>
            </a:r>
            <a:r>
              <a:rPr lang="en-US" sz="2800" dirty="0">
                <a:latin typeface="Arial"/>
                <a:cs typeface="Arial"/>
              </a:rPr>
              <a:t> Do you know of any “rules” about energy?</a:t>
            </a:r>
          </a:p>
        </p:txBody>
      </p:sp>
      <p:sp>
        <p:nvSpPr>
          <p:cNvPr id="8" name="TextBox 7">
            <a:extLst>
              <a:ext uri="{FF2B5EF4-FFF2-40B4-BE49-F238E27FC236}">
                <a16:creationId xmlns:a16="http://schemas.microsoft.com/office/drawing/2014/main" id="{4C06DFA4-EC45-42FE-867B-5EEC0C29FD27}"/>
              </a:ext>
            </a:extLst>
          </p:cNvPr>
          <p:cNvSpPr txBox="1"/>
          <p:nvPr/>
        </p:nvSpPr>
        <p:spPr>
          <a:xfrm>
            <a:off x="1898072" y="5502624"/>
            <a:ext cx="6539345" cy="523220"/>
          </a:xfrm>
          <a:prstGeom prst="rect">
            <a:avLst/>
          </a:prstGeom>
          <a:noFill/>
        </p:spPr>
        <p:txBody>
          <a:bodyPr wrap="square">
            <a:spAutoFit/>
          </a:bodyPr>
          <a:lstStyle/>
          <a:p>
            <a:r>
              <a:rPr lang="en-US" sz="2800" dirty="0">
                <a:latin typeface="Arial"/>
                <a:cs typeface="Arial"/>
              </a:rPr>
              <a:t>Write your ideas in </a:t>
            </a:r>
            <a:r>
              <a:rPr lang="en-US" sz="2800" b="1" dirty="0">
                <a:latin typeface="Arial"/>
                <a:cs typeface="Arial"/>
              </a:rPr>
              <a:t>Doodle Box J</a:t>
            </a:r>
            <a:r>
              <a:rPr lang="en-US" sz="2800" dirty="0">
                <a:latin typeface="Arial"/>
                <a:cs typeface="Arial"/>
              </a:rPr>
              <a:t>.</a:t>
            </a:r>
            <a:endParaRPr lang="en-US" sz="2800" dirty="0"/>
          </a:p>
        </p:txBody>
      </p:sp>
      <p:pic>
        <p:nvPicPr>
          <p:cNvPr id="9" name="Picture 8">
            <a:extLst>
              <a:ext uri="{FF2B5EF4-FFF2-40B4-BE49-F238E27FC236}">
                <a16:creationId xmlns:a16="http://schemas.microsoft.com/office/drawing/2014/main" id="{558908FB-0E7E-488C-A817-23DCA0E2144D}"/>
              </a:ext>
            </a:extLst>
          </p:cNvPr>
          <p:cNvPicPr>
            <a:picLocks noChangeAspect="1"/>
          </p:cNvPicPr>
          <p:nvPr/>
        </p:nvPicPr>
        <p:blipFill rotWithShape="1">
          <a:blip r:embed="rId3"/>
          <a:srcRect t="11876" r="21921"/>
          <a:stretch/>
        </p:blipFill>
        <p:spPr>
          <a:xfrm>
            <a:off x="706583" y="5318712"/>
            <a:ext cx="1052623" cy="891043"/>
          </a:xfrm>
          <a:prstGeom prst="rect">
            <a:avLst/>
          </a:prstGeom>
        </p:spPr>
      </p:pic>
    </p:spTree>
    <p:extLst>
      <p:ext uri="{BB962C8B-B14F-4D97-AF65-F5344CB8AC3E}">
        <p14:creationId xmlns:p14="http://schemas.microsoft.com/office/powerpoint/2010/main" val="8356087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61686" y="2094087"/>
            <a:ext cx="7130643" cy="1754326"/>
          </a:xfrm>
          <a:prstGeom prst="rect">
            <a:avLst/>
          </a:prstGeom>
          <a:noFill/>
        </p:spPr>
        <p:txBody>
          <a:bodyPr wrap="square" rtlCol="0">
            <a:spAutoFit/>
          </a:bodyPr>
          <a:lstStyle/>
          <a:p>
            <a:r>
              <a:rPr lang="en-US" sz="3600" dirty="0"/>
              <a:t>How do we map these big ideas about matter and energy onto our inputs-outputs-uses diagram?</a:t>
            </a:r>
          </a:p>
        </p:txBody>
      </p:sp>
      <p:pic>
        <p:nvPicPr>
          <p:cNvPr id="7" name="Picture 6">
            <a:extLst>
              <a:ext uri="{FF2B5EF4-FFF2-40B4-BE49-F238E27FC236}">
                <a16:creationId xmlns:a16="http://schemas.microsoft.com/office/drawing/2014/main" id="{70991819-9038-4DD9-8C33-8C041B3564A5}"/>
              </a:ext>
            </a:extLst>
          </p:cNvPr>
          <p:cNvPicPr>
            <a:picLocks noChangeAspect="1"/>
          </p:cNvPicPr>
          <p:nvPr/>
        </p:nvPicPr>
        <p:blipFill rotWithShape="1">
          <a:blip r:embed="rId3"/>
          <a:srcRect r="13897" b="1176"/>
          <a:stretch/>
        </p:blipFill>
        <p:spPr>
          <a:xfrm>
            <a:off x="510500" y="1781884"/>
            <a:ext cx="1035120" cy="891043"/>
          </a:xfrm>
          <a:prstGeom prst="rect">
            <a:avLst/>
          </a:prstGeom>
        </p:spPr>
      </p:pic>
    </p:spTree>
    <p:extLst>
      <p:ext uri="{BB962C8B-B14F-4D97-AF65-F5344CB8AC3E}">
        <p14:creationId xmlns:p14="http://schemas.microsoft.com/office/powerpoint/2010/main" val="516528074"/>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2589" y="280277"/>
            <a:ext cx="8693954" cy="1200329"/>
          </a:xfrm>
          <a:prstGeom prst="rect">
            <a:avLst/>
          </a:prstGeom>
          <a:noFill/>
        </p:spPr>
        <p:txBody>
          <a:bodyPr wrap="square" rtlCol="0">
            <a:spAutoFit/>
          </a:bodyPr>
          <a:lstStyle/>
          <a:p>
            <a:r>
              <a:rPr lang="en-US" sz="3600" dirty="0"/>
              <a:t>How do we map matter and energy</a:t>
            </a:r>
          </a:p>
          <a:p>
            <a:r>
              <a:rPr lang="en-US" sz="3600" dirty="0"/>
              <a:t>onto our inputs-outputs-uses diagram?</a:t>
            </a:r>
          </a:p>
        </p:txBody>
      </p:sp>
      <p:sp>
        <p:nvSpPr>
          <p:cNvPr id="4" name="TextBox 3"/>
          <p:cNvSpPr txBox="1"/>
          <p:nvPr/>
        </p:nvSpPr>
        <p:spPr>
          <a:xfrm>
            <a:off x="450046" y="1924198"/>
            <a:ext cx="8693954" cy="4431983"/>
          </a:xfrm>
          <a:prstGeom prst="rect">
            <a:avLst/>
          </a:prstGeom>
          <a:noFill/>
        </p:spPr>
        <p:txBody>
          <a:bodyPr wrap="square" rtlCol="0">
            <a:spAutoFit/>
          </a:bodyPr>
          <a:lstStyle/>
          <a:p>
            <a:r>
              <a:rPr lang="en-US" sz="2800" dirty="0"/>
              <a:t>Jump into your working group for 2 minutes, grab </a:t>
            </a:r>
            <a:r>
              <a:rPr lang="en-US" sz="2800" u="sng" dirty="0"/>
              <a:t>three</a:t>
            </a:r>
            <a:r>
              <a:rPr lang="en-US" sz="2800" dirty="0"/>
              <a:t> post-its and do the following:</a:t>
            </a:r>
          </a:p>
          <a:p>
            <a:endParaRPr lang="en-US" sz="2800" dirty="0"/>
          </a:p>
          <a:p>
            <a:pPr marL="514350" indent="-514350">
              <a:spcAft>
                <a:spcPts val="1800"/>
              </a:spcAft>
              <a:buFont typeface="+mj-lt"/>
              <a:buAutoNum type="arabicPeriod"/>
            </a:pPr>
            <a:r>
              <a:rPr lang="en-US" sz="2400" dirty="0"/>
              <a:t>On Post-It #1 write one specific idea your group notices about matter on our diagram</a:t>
            </a:r>
          </a:p>
          <a:p>
            <a:pPr marL="514350" indent="-514350">
              <a:spcAft>
                <a:spcPts val="1800"/>
              </a:spcAft>
              <a:buFont typeface="+mj-lt"/>
              <a:buAutoNum type="arabicPeriod"/>
            </a:pPr>
            <a:r>
              <a:rPr lang="en-US" sz="2400" dirty="0"/>
              <a:t>On Post-It #2 write one specific idea you notice about energy on our diagram</a:t>
            </a:r>
          </a:p>
          <a:p>
            <a:pPr marL="514350" indent="-514350">
              <a:spcAft>
                <a:spcPts val="1800"/>
              </a:spcAft>
              <a:buFont typeface="+mj-lt"/>
              <a:buAutoNum type="arabicPeriod"/>
            </a:pPr>
            <a:r>
              <a:rPr lang="en-US" sz="2400" dirty="0"/>
              <a:t>On Post-It #3 write down at least one question the group has about matter or energy as it relates to our IOU diagram.</a:t>
            </a:r>
          </a:p>
        </p:txBody>
      </p:sp>
      <p:pic>
        <p:nvPicPr>
          <p:cNvPr id="6" name="Picture 5">
            <a:extLst>
              <a:ext uri="{FF2B5EF4-FFF2-40B4-BE49-F238E27FC236}">
                <a16:creationId xmlns:a16="http://schemas.microsoft.com/office/drawing/2014/main" id="{854C02DE-EF34-6845-AECF-390BFF33DA6A}"/>
              </a:ext>
            </a:extLst>
          </p:cNvPr>
          <p:cNvPicPr>
            <a:picLocks noChangeAspect="1"/>
          </p:cNvPicPr>
          <p:nvPr/>
        </p:nvPicPr>
        <p:blipFill rotWithShape="1">
          <a:blip r:embed="rId3"/>
          <a:srcRect r="46571" b="9868"/>
          <a:stretch/>
        </p:blipFill>
        <p:spPr>
          <a:xfrm>
            <a:off x="7744450" y="245530"/>
            <a:ext cx="916008" cy="1158949"/>
          </a:xfrm>
          <a:prstGeom prst="rect">
            <a:avLst/>
          </a:prstGeom>
        </p:spPr>
      </p:pic>
    </p:spTree>
    <p:extLst>
      <p:ext uri="{BB962C8B-B14F-4D97-AF65-F5344CB8AC3E}">
        <p14:creationId xmlns:p14="http://schemas.microsoft.com/office/powerpoint/2010/main" val="17668503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PQM Notes Important to Upcoming Models</a:t>
            </a:r>
            <a:endParaRPr sz="2800" dirty="0"/>
          </a:p>
        </p:txBody>
      </p:sp>
      <p:sp>
        <p:nvSpPr>
          <p:cNvPr id="2" name="Text Placeholder 1">
            <a:extLst>
              <a:ext uri="{FF2B5EF4-FFF2-40B4-BE49-F238E27FC236}">
                <a16:creationId xmlns:a16="http://schemas.microsoft.com/office/drawing/2014/main" id="{02D55C96-018B-4544-8667-9EFB9D7A4CD6}"/>
              </a:ext>
            </a:extLst>
          </p:cNvPr>
          <p:cNvSpPr>
            <a:spLocks noGrp="1"/>
          </p:cNvSpPr>
          <p:nvPr>
            <p:ph type="body" sz="quarter" idx="10"/>
          </p:nvPr>
        </p:nvSpPr>
        <p:spPr/>
        <p:txBody>
          <a:bodyPr/>
          <a:lstStyle/>
          <a:p>
            <a:pPr marL="0" indent="0">
              <a:lnSpc>
                <a:spcPct val="100000"/>
              </a:lnSpc>
              <a:spcBef>
                <a:spcPts val="0"/>
              </a:spcBef>
              <a:buNone/>
            </a:pPr>
            <a:r>
              <a:rPr lang="en-US" sz="1400" dirty="0">
                <a:cs typeface="Arial" panose="020B0604020202020204" pitchFamily="34" charset="0"/>
              </a:rPr>
              <a:t>B: In Biosynthesis we recognize that we still don’t understand how we actually put the matter we acquire to work. How do we “make stuff” using the matter. We also recall that “making stuff” requires energy too. So how do we assemble the matter we obtain into the proteins, fats, carbs and other molecules that make up our bodies? Since this requires energy, we posit the idea of endothermic reactions and generate a representation of the “uphill reaction” using ATP as the currency for energy input. </a:t>
            </a:r>
          </a:p>
          <a:p>
            <a:pPr marL="0" indent="0">
              <a:lnSpc>
                <a:spcPct val="100000"/>
              </a:lnSpc>
              <a:spcBef>
                <a:spcPts val="0"/>
              </a:spcBef>
              <a:buNone/>
            </a:pPr>
            <a:endParaRPr lang="en-US" sz="1400" dirty="0">
              <a:cs typeface="Arial" panose="020B0604020202020204" pitchFamily="34" charset="0"/>
            </a:endParaRPr>
          </a:p>
          <a:p>
            <a:pPr marL="0" indent="0">
              <a:lnSpc>
                <a:spcPct val="100000"/>
              </a:lnSpc>
              <a:spcBef>
                <a:spcPts val="0"/>
              </a:spcBef>
              <a:buNone/>
            </a:pPr>
            <a:r>
              <a:rPr lang="en-US" sz="1400" dirty="0">
                <a:cs typeface="Arial" panose="020B0604020202020204" pitchFamily="34" charset="0"/>
              </a:rPr>
              <a:t>P: Lastly, we ask about the role of photosynthesis in understanding how plants obtain matter and energy. Since plants can transform the energy from sunlight, do they need to eat? We also pose the Seedling to Tree Challenge Question, which provides students an opportunity to apply their understanding of the last several models to the growth of an oak tree. </a:t>
            </a:r>
            <a:endParaRPr lang="en-US" dirty="0">
              <a:cs typeface="Arial" panose="020B0604020202020204" pitchFamily="34" charset="0"/>
            </a:endParaRPr>
          </a:p>
          <a:p>
            <a:pPr marL="0" indent="0">
              <a:lnSpc>
                <a:spcPct val="100000"/>
              </a:lnSpc>
              <a:spcBef>
                <a:spcPts val="0"/>
              </a:spcBef>
              <a:buNone/>
            </a:pPr>
            <a:endParaRPr lang="en-US" dirty="0">
              <a:cs typeface="Arial" panose="020B0604020202020204" pitchFamily="34" charset="0"/>
            </a:endParaRPr>
          </a:p>
          <a:p>
            <a:pPr marL="0" indent="0">
              <a:lnSpc>
                <a:spcPct val="100000"/>
              </a:lnSpc>
              <a:spcBef>
                <a:spcPts val="0"/>
              </a:spcBef>
              <a:buNone/>
            </a:pPr>
            <a:r>
              <a:rPr lang="en-US" dirty="0">
                <a:cs typeface="Arial" panose="020B0604020202020204" pitchFamily="34" charset="0"/>
              </a:rPr>
              <a:t>Ensuing Green Models—The Carbon Cycle and Ecosystems: We transition out of the Red Models Sequence and into the Green by tracking what happens to all of the matter we’ve incorporated into the oak tree after it dies and falls to the forest floor. Tracking the movement of the matter and energy in ecosystems and among Earth’s differing spheres becomes the purview of the Green Models. The exploration of the fate of carbon in particular (in The Carbon Cycle unit) sets us up to consider bigger questions about human impacts and climate change, central themes that will be addressed before the close of the curricular year.</a:t>
            </a:r>
          </a:p>
          <a:p>
            <a:pPr marL="0" indent="0">
              <a:lnSpc>
                <a:spcPct val="100000"/>
              </a:lnSpc>
              <a:spcBef>
                <a:spcPts val="0"/>
              </a:spcBef>
              <a:buNone/>
            </a:pPr>
            <a:endParaRPr lang="en-US" sz="1400" dirty="0">
              <a:cs typeface="Arial" panose="020B0604020202020204" pitchFamily="34" charset="0"/>
            </a:endParaRPr>
          </a:p>
          <a:p>
            <a:pPr marL="0" indent="0">
              <a:lnSpc>
                <a:spcPct val="100000"/>
              </a:lnSpc>
              <a:spcBef>
                <a:spcPts val="0"/>
              </a:spcBef>
              <a:buNone/>
            </a:pPr>
            <a:endParaRPr lang="en-US" sz="1400" dirty="0">
              <a:cs typeface="Arial" panose="020B0604020202020204" pitchFamily="34" charset="0"/>
            </a:endParaRPr>
          </a:p>
        </p:txBody>
      </p:sp>
    </p:spTree>
    <p:extLst>
      <p:ext uri="{BB962C8B-B14F-4D97-AF65-F5344CB8AC3E}">
        <p14:creationId xmlns:p14="http://schemas.microsoft.com/office/powerpoint/2010/main" val="1228699192"/>
      </p:ext>
    </p:extLst>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2105" y="186585"/>
            <a:ext cx="8510226" cy="6447919"/>
          </a:xfrm>
          <a:prstGeom prst="rect">
            <a:avLst/>
          </a:prstGeom>
          <a:noFill/>
        </p:spPr>
        <p:txBody>
          <a:bodyPr wrap="square" rtlCol="0">
            <a:spAutoFit/>
          </a:bodyPr>
          <a:lstStyle/>
          <a:p>
            <a:pPr>
              <a:spcAft>
                <a:spcPts val="1200"/>
              </a:spcAft>
            </a:pPr>
            <a:r>
              <a:rPr lang="en-US" sz="2800" b="1" dirty="0"/>
              <a:t>Some questions to consider if you need:</a:t>
            </a:r>
          </a:p>
          <a:p>
            <a:pPr marL="457200" indent="-457200">
              <a:spcAft>
                <a:spcPts val="1200"/>
              </a:spcAft>
              <a:buFont typeface="Arial" panose="020B0604020202020204" pitchFamily="34" charset="0"/>
              <a:buChar char="•"/>
            </a:pPr>
            <a:r>
              <a:rPr lang="en-US" sz="2800" i="1" dirty="0"/>
              <a:t>Where do you see matter on the diagram?</a:t>
            </a:r>
          </a:p>
          <a:p>
            <a:pPr marL="457200" indent="-457200">
              <a:spcAft>
                <a:spcPts val="1200"/>
              </a:spcAft>
              <a:buFont typeface="Arial" panose="020B0604020202020204" pitchFamily="34" charset="0"/>
              <a:buChar char="•"/>
            </a:pPr>
            <a:r>
              <a:rPr lang="en-US" sz="2800" i="1" dirty="0"/>
              <a:t>Where do you see energy?</a:t>
            </a:r>
          </a:p>
          <a:p>
            <a:pPr marL="457200" indent="-457200">
              <a:spcAft>
                <a:spcPts val="3000"/>
              </a:spcAft>
              <a:buFont typeface="Arial" panose="020B0604020202020204" pitchFamily="34" charset="0"/>
              <a:buChar char="•"/>
            </a:pPr>
            <a:r>
              <a:rPr lang="en-US" sz="2800" i="1" dirty="0"/>
              <a:t>Is there anything you would like to add?</a:t>
            </a:r>
          </a:p>
          <a:p>
            <a:pPr>
              <a:spcAft>
                <a:spcPts val="1200"/>
              </a:spcAft>
            </a:pPr>
            <a:r>
              <a:rPr lang="en-US" sz="2800" dirty="0"/>
              <a:t>We know food gives us matter as atoms.</a:t>
            </a:r>
          </a:p>
          <a:p>
            <a:pPr>
              <a:spcAft>
                <a:spcPts val="1200"/>
              </a:spcAft>
            </a:pPr>
            <a:r>
              <a:rPr lang="en-US" sz="2800" dirty="0"/>
              <a:t>We also think it (somehow) gives us energy.</a:t>
            </a:r>
          </a:p>
          <a:p>
            <a:pPr marL="457200" indent="-457200">
              <a:spcAft>
                <a:spcPts val="1200"/>
              </a:spcAft>
              <a:buFont typeface="Arial" panose="020B0604020202020204" pitchFamily="34" charset="0"/>
              <a:buChar char="•"/>
            </a:pPr>
            <a:r>
              <a:rPr lang="en-US" sz="2800" i="1" dirty="0"/>
              <a:t>Are there other inputs that give us matter?</a:t>
            </a:r>
          </a:p>
          <a:p>
            <a:pPr marL="457200" indent="-457200">
              <a:spcAft>
                <a:spcPts val="1200"/>
              </a:spcAft>
              <a:buFont typeface="Arial" panose="020B0604020202020204" pitchFamily="34" charset="0"/>
              <a:buChar char="•"/>
            </a:pPr>
            <a:r>
              <a:rPr lang="en-US" sz="2800" i="1" dirty="0"/>
              <a:t>Are there other inputs that give us energy?</a:t>
            </a:r>
          </a:p>
          <a:p>
            <a:pPr marL="457200" indent="-457200">
              <a:spcAft>
                <a:spcPts val="1200"/>
              </a:spcAft>
              <a:buFont typeface="Arial" panose="020B0604020202020204" pitchFamily="34" charset="0"/>
              <a:buChar char="•"/>
            </a:pPr>
            <a:r>
              <a:rPr lang="en-US" sz="2800" i="1" dirty="0"/>
              <a:t>What’s going on with matter and energy in the outputs section?</a:t>
            </a:r>
          </a:p>
          <a:p>
            <a:pPr marL="457200" indent="-457200">
              <a:spcAft>
                <a:spcPts val="1200"/>
              </a:spcAft>
              <a:buFont typeface="Arial" panose="020B0604020202020204" pitchFamily="34" charset="0"/>
              <a:buChar char="•"/>
            </a:pPr>
            <a:r>
              <a:rPr lang="en-US" sz="2800" i="1" dirty="0"/>
              <a:t>What about the “uses”?</a:t>
            </a:r>
          </a:p>
        </p:txBody>
      </p:sp>
    </p:spTree>
    <p:extLst>
      <p:ext uri="{BB962C8B-B14F-4D97-AF65-F5344CB8AC3E}">
        <p14:creationId xmlns:p14="http://schemas.microsoft.com/office/powerpoint/2010/main" val="1441037559"/>
      </p:ext>
    </p:extLst>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2589" y="280277"/>
            <a:ext cx="8693954" cy="1200329"/>
          </a:xfrm>
          <a:prstGeom prst="rect">
            <a:avLst/>
          </a:prstGeom>
          <a:noFill/>
        </p:spPr>
        <p:txBody>
          <a:bodyPr wrap="square" rtlCol="0">
            <a:spAutoFit/>
          </a:bodyPr>
          <a:lstStyle/>
          <a:p>
            <a:r>
              <a:rPr lang="en-US" sz="3600" dirty="0"/>
              <a:t>How do we map matter and energy</a:t>
            </a:r>
          </a:p>
          <a:p>
            <a:r>
              <a:rPr lang="en-US" sz="3600" dirty="0"/>
              <a:t>onto our inputs-outputs-uses diagram?</a:t>
            </a:r>
          </a:p>
        </p:txBody>
      </p:sp>
      <p:sp>
        <p:nvSpPr>
          <p:cNvPr id="6" name="TextBox 5"/>
          <p:cNvSpPr txBox="1"/>
          <p:nvPr/>
        </p:nvSpPr>
        <p:spPr>
          <a:xfrm>
            <a:off x="1592429" y="3250029"/>
            <a:ext cx="6783294" cy="2092881"/>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If we look at the USES list what PATTERNS can we find? Decide if each thing is about making something or doing something?</a:t>
            </a:r>
          </a:p>
          <a:p>
            <a:endParaRPr lang="en-US" dirty="0"/>
          </a:p>
        </p:txBody>
      </p:sp>
      <p:pic>
        <p:nvPicPr>
          <p:cNvPr id="9" name="Picture 8">
            <a:extLst>
              <a:ext uri="{FF2B5EF4-FFF2-40B4-BE49-F238E27FC236}">
                <a16:creationId xmlns:a16="http://schemas.microsoft.com/office/drawing/2014/main" id="{B75E921C-16AB-4AA9-BAC9-D343DB5C350B}"/>
              </a:ext>
            </a:extLst>
          </p:cNvPr>
          <p:cNvPicPr>
            <a:picLocks noChangeAspect="1"/>
          </p:cNvPicPr>
          <p:nvPr/>
        </p:nvPicPr>
        <p:blipFill rotWithShape="1">
          <a:blip r:embed="rId3"/>
          <a:srcRect r="13897" b="1176"/>
          <a:stretch/>
        </p:blipFill>
        <p:spPr>
          <a:xfrm>
            <a:off x="382589" y="3517192"/>
            <a:ext cx="1035120" cy="891043"/>
          </a:xfrm>
          <a:prstGeom prst="rect">
            <a:avLst/>
          </a:prstGeom>
        </p:spPr>
      </p:pic>
      <p:sp>
        <p:nvSpPr>
          <p:cNvPr id="10" name="TextBox 9"/>
          <p:cNvSpPr txBox="1"/>
          <p:nvPr/>
        </p:nvSpPr>
        <p:spPr>
          <a:xfrm>
            <a:off x="226351" y="1904946"/>
            <a:ext cx="8443911" cy="123110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One way to think about matter and energy is that matter is the “stuff” and energy is the “doing”.</a:t>
            </a:r>
          </a:p>
          <a:p>
            <a:endParaRPr lang="en-US" dirty="0"/>
          </a:p>
        </p:txBody>
      </p:sp>
    </p:spTree>
    <p:extLst>
      <p:ext uri="{BB962C8B-B14F-4D97-AF65-F5344CB8AC3E}">
        <p14:creationId xmlns:p14="http://schemas.microsoft.com/office/powerpoint/2010/main" val="14564318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852656" y="67188"/>
            <a:ext cx="8229600" cy="1143000"/>
          </a:xfrm>
        </p:spPr>
        <p:txBody>
          <a:bodyPr>
            <a:normAutofit/>
          </a:bodyPr>
          <a:lstStyle/>
          <a:p>
            <a:r>
              <a:rPr lang="en-US" sz="4000" dirty="0">
                <a:latin typeface="Arial" panose="020B0604020202020204" pitchFamily="34" charset="0"/>
                <a:cs typeface="Arial" panose="020B0604020202020204" pitchFamily="34" charset="0"/>
              </a:rPr>
              <a:t>What we’ve figured out so far…</a:t>
            </a:r>
          </a:p>
        </p:txBody>
      </p:sp>
      <p:sp>
        <p:nvSpPr>
          <p:cNvPr id="11" name="Content Placeholder 2"/>
          <p:cNvSpPr>
            <a:spLocks noGrp="1"/>
          </p:cNvSpPr>
          <p:nvPr>
            <p:ph idx="4294967295"/>
          </p:nvPr>
        </p:nvSpPr>
        <p:spPr>
          <a:xfrm>
            <a:off x="281526" y="1037514"/>
            <a:ext cx="8800730" cy="1475379"/>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We’ve kind of answered the question, “why do organisms need food?”, by saying we need food to help our bodies make stuff and do stuff.</a:t>
            </a:r>
          </a:p>
          <a:p>
            <a:pPr marL="0" indent="0">
              <a:spcBef>
                <a:spcPts val="0"/>
              </a:spcBef>
              <a:buNone/>
            </a:pPr>
            <a:endParaRPr lang="en-US" sz="2800" dirty="0">
              <a:solidFill>
                <a:srgbClr val="2B7C01"/>
              </a:solidFill>
              <a:latin typeface="Arial" panose="020B0604020202020204" pitchFamily="34" charset="0"/>
              <a:cs typeface="Arial" panose="020B0604020202020204" pitchFamily="34" charset="0"/>
            </a:endParaRPr>
          </a:p>
          <a:p>
            <a:pPr marL="0" indent="0">
              <a:spcBef>
                <a:spcPts val="0"/>
              </a:spcBef>
              <a:buNone/>
            </a:pPr>
            <a:endParaRPr lang="en-US" sz="2800" dirty="0">
              <a:solidFill>
                <a:srgbClr val="2B7C01"/>
              </a:solidFill>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1603947" y="4143714"/>
            <a:ext cx="6944307" cy="184016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latin typeface="Arial" panose="020B0604020202020204" pitchFamily="34" charset="0"/>
                <a:cs typeface="Arial" panose="020B0604020202020204" pitchFamily="34" charset="0"/>
              </a:rPr>
              <a:t>We need </a:t>
            </a:r>
            <a:r>
              <a:rPr lang="en-US" sz="2800" u="sng" dirty="0">
                <a:latin typeface="Arial" panose="020B0604020202020204" pitchFamily="34" charset="0"/>
                <a:cs typeface="Arial" panose="020B0604020202020204" pitchFamily="34" charset="0"/>
              </a:rPr>
              <a:t>matter and energy</a:t>
            </a:r>
            <a:r>
              <a:rPr lang="en-US" sz="2800" dirty="0">
                <a:latin typeface="Arial" panose="020B0604020202020204" pitchFamily="34" charset="0"/>
                <a:cs typeface="Arial" panose="020B0604020202020204" pitchFamily="34" charset="0"/>
              </a:rPr>
              <a:t> to survive!</a:t>
            </a:r>
            <a:endParaRPr lang="en-US" sz="2800" dirty="0">
              <a:solidFill>
                <a:srgbClr val="583F34"/>
              </a:solidFill>
              <a:latin typeface="Arial" panose="020B0604020202020204" pitchFamily="34" charset="0"/>
              <a:cs typeface="Arial" panose="020B0604020202020204" pitchFamily="34" charset="0"/>
            </a:endParaRPr>
          </a:p>
          <a:p>
            <a:pPr marL="0" indent="0">
              <a:spcBef>
                <a:spcPts val="0"/>
              </a:spcBef>
              <a:buFont typeface="Arial"/>
              <a:buNone/>
            </a:pPr>
            <a:r>
              <a:rPr lang="en-US" sz="2800" dirty="0">
                <a:latin typeface="Arial" panose="020B0604020202020204" pitchFamily="34" charset="0"/>
                <a:cs typeface="Arial" panose="020B0604020202020204" pitchFamily="34" charset="0"/>
              </a:rPr>
              <a:t>So, we need a new question here. How can we refine our driving question?</a:t>
            </a:r>
          </a:p>
          <a:p>
            <a:pPr marL="0" indent="0">
              <a:spcBef>
                <a:spcPts val="0"/>
              </a:spcBef>
              <a:buFont typeface="Arial"/>
              <a:buNone/>
            </a:pPr>
            <a:endParaRPr lang="en-US" sz="2800" dirty="0">
              <a:latin typeface="Arial" panose="020B0604020202020204" pitchFamily="34" charset="0"/>
              <a:cs typeface="Arial" panose="020B0604020202020204" pitchFamily="34" charset="0"/>
            </a:endParaRPr>
          </a:p>
          <a:p>
            <a:pPr marL="0" indent="0">
              <a:spcBef>
                <a:spcPts val="0"/>
              </a:spcBef>
              <a:buFont typeface="Arial"/>
              <a:buNone/>
            </a:pPr>
            <a:r>
              <a:rPr lang="en-US" sz="2800" dirty="0">
                <a:latin typeface="Arial" panose="020B0604020202020204" pitchFamily="34" charset="0"/>
                <a:cs typeface="Arial" panose="020B0604020202020204" pitchFamily="34" charset="0"/>
              </a:rPr>
              <a:t>Let’s record this new one in Doodle Box K.</a:t>
            </a:r>
          </a:p>
          <a:p>
            <a:pPr marL="0" indent="0">
              <a:spcBef>
                <a:spcPts val="0"/>
              </a:spcBef>
              <a:buFont typeface="Arial"/>
              <a:buNone/>
            </a:pPr>
            <a:endParaRPr lang="en-US" sz="2800" dirty="0">
              <a:solidFill>
                <a:srgbClr val="583F34"/>
              </a:solidFill>
              <a:latin typeface="Arial" panose="020B0604020202020204" pitchFamily="34" charset="0"/>
              <a:cs typeface="Arial" panose="020B0604020202020204" pitchFamily="34" charset="0"/>
            </a:endParaRPr>
          </a:p>
          <a:p>
            <a:pPr indent="0">
              <a:buFont typeface="Arial"/>
              <a:buNone/>
            </a:pPr>
            <a:endParaRPr lang="en-US" sz="2800" dirty="0">
              <a:solidFill>
                <a:srgbClr val="2B7C01"/>
              </a:solidFill>
              <a:latin typeface="Arial" panose="020B0604020202020204" pitchFamily="34" charset="0"/>
              <a:cs typeface="Arial" panose="020B0604020202020204" pitchFamily="34" charset="0"/>
            </a:endParaRPr>
          </a:p>
          <a:p>
            <a:pPr>
              <a:buFont typeface="Arial"/>
              <a:buNone/>
            </a:pPr>
            <a:endParaRPr lang="en-US" sz="3600" dirty="0">
              <a:solidFill>
                <a:srgbClr val="7030A0"/>
              </a:solidFill>
              <a:latin typeface="Arial" panose="020B0604020202020204" pitchFamily="34" charset="0"/>
              <a:cs typeface="Arial" panose="020B0604020202020204" pitchFamily="34" charset="0"/>
            </a:endParaRPr>
          </a:p>
          <a:p>
            <a:pPr>
              <a:buFont typeface="Arial"/>
              <a:buNone/>
            </a:pPr>
            <a:endParaRPr lang="en-US" sz="3600" dirty="0">
              <a:solidFill>
                <a:srgbClr val="7030A0"/>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175416F6-4601-452B-BBDD-9CF5E84F3CA9}"/>
              </a:ext>
            </a:extLst>
          </p:cNvPr>
          <p:cNvPicPr>
            <a:picLocks noChangeAspect="1"/>
          </p:cNvPicPr>
          <p:nvPr/>
        </p:nvPicPr>
        <p:blipFill rotWithShape="1">
          <a:blip r:embed="rId3"/>
          <a:srcRect r="13897" b="1176"/>
          <a:stretch/>
        </p:blipFill>
        <p:spPr>
          <a:xfrm>
            <a:off x="335096" y="4394989"/>
            <a:ext cx="1035120" cy="891043"/>
          </a:xfrm>
          <a:prstGeom prst="rect">
            <a:avLst/>
          </a:prstGeom>
        </p:spPr>
      </p:pic>
      <p:sp>
        <p:nvSpPr>
          <p:cNvPr id="14" name="Content Placeholder 2"/>
          <p:cNvSpPr txBox="1">
            <a:spLocks/>
          </p:cNvSpPr>
          <p:nvPr/>
        </p:nvSpPr>
        <p:spPr>
          <a:xfrm>
            <a:off x="776177" y="2554055"/>
            <a:ext cx="7191564" cy="1049931"/>
          </a:xfrm>
          <a:prstGeom prst="rect">
            <a:avLst/>
          </a:prstGeom>
        </p:spPr>
        <p:txBody>
          <a:bodyPr vert="horz" lIns="91440" tIns="45720" rIns="91440" bIns="45720" rtlCol="0">
            <a:no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800" dirty="0">
                <a:latin typeface="Arial" panose="020B0604020202020204" pitchFamily="34" charset="0"/>
                <a:cs typeface="Arial" panose="020B0604020202020204" pitchFamily="34" charset="0"/>
              </a:rPr>
              <a:t>ALL of the things we’ve recorded on our diagram are about: (1) Matter or (2) Energy</a:t>
            </a:r>
          </a:p>
        </p:txBody>
      </p:sp>
      <p:pic>
        <p:nvPicPr>
          <p:cNvPr id="10" name="Picture 9">
            <a:extLst>
              <a:ext uri="{FF2B5EF4-FFF2-40B4-BE49-F238E27FC236}">
                <a16:creationId xmlns:a16="http://schemas.microsoft.com/office/drawing/2014/main" id="{558908FB-0E7E-488C-A817-23DCA0E2144D}"/>
              </a:ext>
            </a:extLst>
          </p:cNvPr>
          <p:cNvPicPr>
            <a:picLocks noChangeAspect="1"/>
          </p:cNvPicPr>
          <p:nvPr/>
        </p:nvPicPr>
        <p:blipFill rotWithShape="1">
          <a:blip r:embed="rId4"/>
          <a:srcRect t="11876" r="21921"/>
          <a:stretch/>
        </p:blipFill>
        <p:spPr>
          <a:xfrm>
            <a:off x="551325" y="5632559"/>
            <a:ext cx="1052623" cy="891043"/>
          </a:xfrm>
          <a:prstGeom prst="rect">
            <a:avLst/>
          </a:prstGeom>
        </p:spPr>
      </p:pic>
    </p:spTree>
    <p:extLst>
      <p:ext uri="{BB962C8B-B14F-4D97-AF65-F5344CB8AC3E}">
        <p14:creationId xmlns:p14="http://schemas.microsoft.com/office/powerpoint/2010/main" val="38920192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Summary</a:t>
            </a:r>
            <a:endParaRPr sz="2800" dirty="0"/>
          </a:p>
        </p:txBody>
      </p:sp>
      <p:sp>
        <p:nvSpPr>
          <p:cNvPr id="2" name="Text Placeholder 1">
            <a:extLst>
              <a:ext uri="{FF2B5EF4-FFF2-40B4-BE49-F238E27FC236}">
                <a16:creationId xmlns:a16="http://schemas.microsoft.com/office/drawing/2014/main" id="{B550A857-354F-4564-AD1D-30D843D653A4}"/>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 have some basic ideas about matter and energy and a bit of common language. We’ve also discussed the </a:t>
            </a:r>
            <a:r>
              <a:rPr lang="en-US" sz="1400" b="1" dirty="0"/>
              <a:t>Laws of Conservation of Matter and Energy </a:t>
            </a:r>
            <a:r>
              <a:rPr lang="en-US" sz="1400" dirty="0"/>
              <a:t>which we will leverage later.</a:t>
            </a:r>
          </a:p>
          <a:p>
            <a:endParaRPr lang="en-US" dirty="0"/>
          </a:p>
        </p:txBody>
      </p:sp>
      <p:sp>
        <p:nvSpPr>
          <p:cNvPr id="3" name="Text Placeholder 2">
            <a:extLst>
              <a:ext uri="{FF2B5EF4-FFF2-40B4-BE49-F238E27FC236}">
                <a16:creationId xmlns:a16="http://schemas.microsoft.com/office/drawing/2014/main" id="{F5307DE5-F6E7-4D3C-838B-8E891E8FC95C}"/>
              </a:ext>
            </a:extLst>
          </p:cNvPr>
          <p:cNvSpPr>
            <a:spLocks noGrp="1"/>
          </p:cNvSpPr>
          <p:nvPr>
            <p:ph type="body" sz="quarter" idx="11"/>
          </p:nvPr>
        </p:nvSpPr>
        <p:spPr/>
        <p:txBody>
          <a:bodyPr/>
          <a:lstStyle/>
          <a:p>
            <a:pPr marL="0" indent="0">
              <a:buNone/>
            </a:pPr>
            <a:r>
              <a:rPr lang="en-US" sz="1400" u="sng" dirty="0"/>
              <a:t>LS05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4000385680"/>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06 Overview</a:t>
            </a:r>
            <a:endParaRPr sz="2800" dirty="0"/>
          </a:p>
        </p:txBody>
      </p:sp>
      <p:sp>
        <p:nvSpPr>
          <p:cNvPr id="3" name="Text Placeholder 2">
            <a:extLst>
              <a:ext uri="{FF2B5EF4-FFF2-40B4-BE49-F238E27FC236}">
                <a16:creationId xmlns:a16="http://schemas.microsoft.com/office/drawing/2014/main" id="{A91B649C-C703-4246-800F-A856C0E4A5B4}"/>
              </a:ext>
            </a:extLst>
          </p:cNvPr>
          <p:cNvSpPr>
            <a:spLocks noGrp="1"/>
          </p:cNvSpPr>
          <p:nvPr>
            <p:ph type="body" sz="quarter" idx="10"/>
          </p:nvPr>
        </p:nvSpPr>
        <p:spPr/>
        <p:txBody>
          <a:bodyPr/>
          <a:lstStyle/>
          <a:p>
            <a:pPr marL="0" indent="0">
              <a:lnSpc>
                <a:spcPts val="1800"/>
              </a:lnSpc>
              <a:spcBef>
                <a:spcPts val="0"/>
              </a:spcBef>
              <a:spcAft>
                <a:spcPts val="600"/>
              </a:spcAft>
              <a:buNone/>
            </a:pPr>
            <a:r>
              <a:rPr lang="en-US" sz="1400" b="1" dirty="0">
                <a:cs typeface="Arial" panose="020B0604020202020204" pitchFamily="34" charset="0"/>
                <a:sym typeface="Wingdings" panose="05000000000000000000" pitchFamily="2" charset="2"/>
              </a:rPr>
              <a:t>P</a:t>
            </a:r>
            <a:endParaRPr lang="en-US" b="1" dirty="0">
              <a:cs typeface="Arial" panose="020B0604020202020204" pitchFamily="34" charset="0"/>
              <a:sym typeface="Wingdings" panose="05000000000000000000" pitchFamily="2" charset="2"/>
            </a:endParaRPr>
          </a:p>
          <a:p>
            <a:pPr marL="0" indent="0">
              <a:lnSpc>
                <a:spcPts val="1800"/>
              </a:lnSpc>
              <a:spcBef>
                <a:spcPts val="0"/>
              </a:spcBef>
              <a:buNone/>
            </a:pPr>
            <a:r>
              <a:rPr lang="en-US" sz="1400" b="1" dirty="0"/>
              <a:t>We next explore the molecular nature of the outputs, setting the stage for the identification of a key phenomenon: What comes out is not exactly the same as what went in. We are matter/molecular transforming machines.</a:t>
            </a:r>
          </a:p>
        </p:txBody>
      </p:sp>
      <p:sp>
        <p:nvSpPr>
          <p:cNvPr id="4" name="Text Placeholder 3">
            <a:extLst>
              <a:ext uri="{FF2B5EF4-FFF2-40B4-BE49-F238E27FC236}">
                <a16:creationId xmlns:a16="http://schemas.microsoft.com/office/drawing/2014/main" id="{E9F5EAA5-7130-429B-BA5B-DA7426208AD3}"/>
              </a:ext>
            </a:extLst>
          </p:cNvPr>
          <p:cNvSpPr>
            <a:spLocks noGrp="1"/>
          </p:cNvSpPr>
          <p:nvPr>
            <p:ph type="body" sz="quarter" idx="11"/>
          </p:nvPr>
        </p:nvSpPr>
        <p:spPr/>
        <p:txBody>
          <a:bodyPr/>
          <a:lstStyle/>
          <a:p>
            <a:r>
              <a:rPr lang="en-US" dirty="0"/>
              <a:t>55 minutes</a:t>
            </a:r>
          </a:p>
        </p:txBody>
      </p:sp>
      <p:sp>
        <p:nvSpPr>
          <p:cNvPr id="5" name="Text Placeholder 4">
            <a:extLst>
              <a:ext uri="{FF2B5EF4-FFF2-40B4-BE49-F238E27FC236}">
                <a16:creationId xmlns:a16="http://schemas.microsoft.com/office/drawing/2014/main" id="{F65FDF6E-F6BA-4AEF-8F42-610C2DF330F9}"/>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 </a:t>
            </a:r>
          </a:p>
          <a:p>
            <a:r>
              <a:rPr lang="en-US" sz="1400" dirty="0" err="1"/>
              <a:t>CRx</a:t>
            </a:r>
            <a:r>
              <a:rPr lang="en-US" sz="1400" dirty="0"/>
              <a:t> 06 Banana Slug Reading</a:t>
            </a:r>
            <a:r>
              <a:rPr lang="en-US" dirty="0">
                <a:cs typeface="Arial" panose="020B0604020202020204" pitchFamily="34" charset="0"/>
              </a:rPr>
              <a:t> _vLEJan2022</a:t>
            </a:r>
            <a:endParaRPr lang="en-US" sz="1400" dirty="0"/>
          </a:p>
          <a:p>
            <a:r>
              <a:rPr lang="en-US" dirty="0"/>
              <a:t>Your class IOU diagram</a:t>
            </a:r>
            <a:endParaRPr lang="en-US" sz="1400" dirty="0"/>
          </a:p>
          <a:p>
            <a:endParaRPr lang="en-US"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Tree>
    <p:extLst>
      <p:ext uri="{BB962C8B-B14F-4D97-AF65-F5344CB8AC3E}">
        <p14:creationId xmlns:p14="http://schemas.microsoft.com/office/powerpoint/2010/main" val="1755898972"/>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01042-6124-4B4E-B9C4-40CEDC39D5AA}"/>
              </a:ext>
            </a:extLst>
          </p:cNvPr>
          <p:cNvSpPr>
            <a:spLocks noGrp="1"/>
          </p:cNvSpPr>
          <p:nvPr>
            <p:ph type="title"/>
          </p:nvPr>
        </p:nvSpPr>
        <p:spPr/>
        <p:txBody>
          <a:bodyPr/>
          <a:lstStyle/>
          <a:p>
            <a:r>
              <a:rPr lang="en-US" dirty="0"/>
              <a:t>Learning Segment 06 Overview Continued</a:t>
            </a:r>
          </a:p>
        </p:txBody>
      </p:sp>
      <p:sp>
        <p:nvSpPr>
          <p:cNvPr id="3" name="Text Placeholder 2">
            <a:extLst>
              <a:ext uri="{FF2B5EF4-FFF2-40B4-BE49-F238E27FC236}">
                <a16:creationId xmlns:a16="http://schemas.microsoft.com/office/drawing/2014/main" id="{E1D604A1-7D5F-480C-80BC-C0FB9DCFFC91}"/>
              </a:ext>
            </a:extLst>
          </p:cNvPr>
          <p:cNvSpPr>
            <a:spLocks noGrp="1"/>
          </p:cNvSpPr>
          <p:nvPr>
            <p:ph type="body" sz="quarter" idx="10"/>
          </p:nvPr>
        </p:nvSpPr>
        <p:spPr/>
        <p:txBody>
          <a:bodyPr/>
          <a:lstStyle/>
          <a:p>
            <a:pPr marL="0" indent="0">
              <a:spcAft>
                <a:spcPts val="400"/>
              </a:spcAft>
              <a:buNone/>
            </a:pPr>
            <a:r>
              <a:rPr lang="en-US" sz="1400" dirty="0"/>
              <a:t>Be certain you have </a:t>
            </a:r>
            <a:r>
              <a:rPr lang="en-US" sz="1400" b="1" dirty="0"/>
              <a:t>your class IOU diagram </a:t>
            </a:r>
            <a:r>
              <a:rPr lang="en-US" sz="1400" dirty="0"/>
              <a:t>handy for </a:t>
            </a:r>
            <a:r>
              <a:rPr lang="en-US" dirty="0"/>
              <a:t>the </a:t>
            </a:r>
            <a:r>
              <a:rPr lang="en-US" dirty="0" err="1"/>
              <a:t>sensemaking</a:t>
            </a:r>
            <a:r>
              <a:rPr lang="en-US" dirty="0"/>
              <a:t> portion of this learning segment. The punchline we are working toward is that much of the matter we ingest is not incorporated into the body; some just passes through (water and components of solid waste) but a large portion of it is </a:t>
            </a:r>
            <a:r>
              <a:rPr lang="en-US" u="sng" dirty="0"/>
              <a:t>rearranged</a:t>
            </a:r>
            <a:r>
              <a:rPr lang="en-US" dirty="0"/>
              <a:t> (and this is emphasized in the next learning segment as well). So, it’s the same main four elements (CHON), but they are output in different molecular forms. (The most obvious example is the nitrogen that enters the body in proteins and leaves the body as urea.) </a:t>
            </a:r>
          </a:p>
          <a:p>
            <a:pPr marL="0" indent="0">
              <a:spcAft>
                <a:spcPts val="400"/>
              </a:spcAft>
              <a:buNone/>
            </a:pPr>
            <a:r>
              <a:rPr lang="en-US" sz="1400" dirty="0"/>
              <a:t>We start, however, by going deeper into the molecular make-up of outputs, discussing the contents in urine and poop primarily. Poop is a more complex output and though it includes some actual waste from the body (cell parts, bile, other byproducts), it is mostly comprised of (1) water and (2) components that were NEVER actually in the body. You’ll need to be sure to highlight both of these aspects when discussing solid waste.</a:t>
            </a:r>
          </a:p>
          <a:p>
            <a:pPr marL="0" indent="0">
              <a:spcAft>
                <a:spcPts val="400"/>
              </a:spcAft>
              <a:buNone/>
            </a:pPr>
            <a:r>
              <a:rPr lang="en-US" sz="1400" dirty="0"/>
              <a:t>Since your class’s list of outputs will vary, </a:t>
            </a:r>
            <a:r>
              <a:rPr lang="en-US" sz="1400" u="sng" dirty="0"/>
              <a:t>you’ll need to modify the coming slides to address student interests</a:t>
            </a:r>
            <a:r>
              <a:rPr lang="en-US" sz="1400" dirty="0"/>
              <a:t>. There are placeholder slides to talk about sweat and tears, which are mostly water but include other components and questions. Some students may also posit vomit is an output. Though it is easy to reject this as more of a “failed input”, you can also allow for some conversation about acids and digestive fluids as an output of the body. What happens to these things when we don’t vomit them out?</a:t>
            </a:r>
          </a:p>
          <a:p>
            <a:pPr marL="0" indent="0">
              <a:spcAft>
                <a:spcPts val="400"/>
              </a:spcAft>
              <a:buNone/>
            </a:pPr>
            <a:r>
              <a:rPr lang="en-US" sz="1400" dirty="0"/>
              <a:t>We also briefly acknowledge a lingering question about water. We absolutely need water to survive and would die of dehydration before starvation. Water seems to be an input, huge component of our bodies, and also the major component of all of our outputs. So, what’s happening with water? </a:t>
            </a:r>
          </a:p>
          <a:p>
            <a:pPr marL="0" indent="0">
              <a:spcAft>
                <a:spcPts val="400"/>
              </a:spcAft>
              <a:buNone/>
            </a:pPr>
            <a:r>
              <a:rPr lang="en-US" sz="1400" dirty="0"/>
              <a:t>If your students have placed carbon dioxide on the list, you should briefly acknowledge that as well. No need for a discussion, but you can remind them of its chemical formula.</a:t>
            </a:r>
          </a:p>
          <a:p>
            <a:pPr marL="0" indent="0">
              <a:buNone/>
            </a:pPr>
            <a:endParaRPr lang="en-US" sz="1400" dirty="0"/>
          </a:p>
          <a:p>
            <a:pPr marL="0" indent="0">
              <a:buNone/>
            </a:pPr>
            <a:r>
              <a:rPr lang="en-US" sz="1400" dirty="0"/>
              <a:t>				</a:t>
            </a:r>
            <a:endParaRPr lang="en-US" dirty="0"/>
          </a:p>
        </p:txBody>
      </p:sp>
    </p:spTree>
    <p:extLst>
      <p:ext uri="{BB962C8B-B14F-4D97-AF65-F5344CB8AC3E}">
        <p14:creationId xmlns:p14="http://schemas.microsoft.com/office/powerpoint/2010/main" val="380286272"/>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01042-6124-4B4E-B9C4-40CEDC39D5AA}"/>
              </a:ext>
            </a:extLst>
          </p:cNvPr>
          <p:cNvSpPr>
            <a:spLocks noGrp="1"/>
          </p:cNvSpPr>
          <p:nvPr>
            <p:ph type="title"/>
          </p:nvPr>
        </p:nvSpPr>
        <p:spPr/>
        <p:txBody>
          <a:bodyPr/>
          <a:lstStyle/>
          <a:p>
            <a:r>
              <a:rPr lang="en-US" dirty="0"/>
              <a:t>Learning Segment 06 Overview Continued</a:t>
            </a:r>
          </a:p>
        </p:txBody>
      </p:sp>
      <p:sp>
        <p:nvSpPr>
          <p:cNvPr id="3" name="Text Placeholder 2">
            <a:extLst>
              <a:ext uri="{FF2B5EF4-FFF2-40B4-BE49-F238E27FC236}">
                <a16:creationId xmlns:a16="http://schemas.microsoft.com/office/drawing/2014/main" id="{E1D604A1-7D5F-480C-80BC-C0FB9DCFFC91}"/>
              </a:ext>
            </a:extLst>
          </p:cNvPr>
          <p:cNvSpPr>
            <a:spLocks noGrp="1"/>
          </p:cNvSpPr>
          <p:nvPr>
            <p:ph type="body" sz="quarter" idx="10"/>
          </p:nvPr>
        </p:nvSpPr>
        <p:spPr/>
        <p:txBody>
          <a:bodyPr/>
          <a:lstStyle/>
          <a:p>
            <a:pPr marL="0" indent="0">
              <a:spcBef>
                <a:spcPts val="0"/>
              </a:spcBef>
              <a:spcAft>
                <a:spcPts val="600"/>
              </a:spcAft>
              <a:buNone/>
            </a:pPr>
            <a:r>
              <a:rPr lang="en-US" sz="1400" b="1" dirty="0"/>
              <a:t>The key idea of this segment, however, is that our outputs are both similar to and different from our inputs: </a:t>
            </a:r>
            <a:r>
              <a:rPr lang="en-US" sz="1400" dirty="0"/>
              <a:t>they are the same C-H-O-N we took in but rearranged into different molecules. We lead to this realization by (1) discussing mucus—an output that is clearly not an input, and (2) pausing to recognize the C-H-O-N nature of inputs and outputs on our IOU diagram. The former is addressed through a video and reading about banana slugs.</a:t>
            </a:r>
            <a:endParaRPr lang="en-US" dirty="0"/>
          </a:p>
          <a:p>
            <a:r>
              <a:rPr lang="en-US" b="1" dirty="0"/>
              <a:t>The banana slug video and reading</a:t>
            </a:r>
            <a:r>
              <a:rPr lang="en-US" dirty="0"/>
              <a:t> have been included as a clear example of how organisms really do create outputs that they do not eat. That’s the only real point here. It’s just a way to reinforce the idea that we are rearranging the matter in our inputs into different outputs. If you don’t think your students will engage with this example, just skip the video and the reading. </a:t>
            </a:r>
          </a:p>
          <a:p>
            <a:endParaRPr lang="en-US" sz="1400" dirty="0"/>
          </a:p>
          <a:p>
            <a:pPr marL="0" indent="0">
              <a:spcBef>
                <a:spcPts val="0"/>
              </a:spcBef>
              <a:spcAft>
                <a:spcPts val="600"/>
              </a:spcAft>
              <a:buNone/>
            </a:pPr>
            <a:r>
              <a:rPr lang="en-US" sz="1400" dirty="0"/>
              <a:t>We end with the realization that o</a:t>
            </a:r>
            <a:r>
              <a:rPr lang="en-US" sz="1400" b="1" dirty="0"/>
              <a:t>ur bodies are “molecular rearranging machines”</a:t>
            </a:r>
            <a:r>
              <a:rPr lang="en-US" sz="1400" dirty="0"/>
              <a:t>:</a:t>
            </a:r>
            <a:r>
              <a:rPr lang="en-US" sz="1400" b="1" dirty="0"/>
              <a:t> </a:t>
            </a:r>
            <a:r>
              <a:rPr lang="en-US" sz="1400" dirty="0"/>
              <a:t>we take stuff in and rearrange the molecules before putting it back out. So, the question becomes, </a:t>
            </a:r>
            <a:r>
              <a:rPr lang="en-US" sz="1400" b="1" dirty="0"/>
              <a:t>“Why?”</a:t>
            </a:r>
          </a:p>
          <a:p>
            <a:pPr marL="0" indent="0">
              <a:buNone/>
            </a:pPr>
            <a:endParaRPr lang="en-US" sz="1400" dirty="0"/>
          </a:p>
          <a:p>
            <a:pPr marL="0" indent="0">
              <a:buNone/>
            </a:pPr>
            <a:r>
              <a:rPr lang="en-US" sz="1400" dirty="0"/>
              <a:t>				</a:t>
            </a:r>
            <a:endParaRPr lang="en-US" dirty="0"/>
          </a:p>
        </p:txBody>
      </p:sp>
    </p:spTree>
    <p:extLst>
      <p:ext uri="{BB962C8B-B14F-4D97-AF65-F5344CB8AC3E}">
        <p14:creationId xmlns:p14="http://schemas.microsoft.com/office/powerpoint/2010/main" val="136955471"/>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04238" y="912254"/>
            <a:ext cx="8356855" cy="1292662"/>
          </a:xfrm>
          <a:prstGeom prst="rect">
            <a:avLst/>
          </a:prstGeom>
          <a:noFill/>
        </p:spPr>
        <p:txBody>
          <a:bodyPr wrap="square" rtlCol="0">
            <a:spAutoFit/>
          </a:bodyPr>
          <a:lstStyle/>
          <a:p>
            <a:r>
              <a:rPr lang="en-US" sz="2600" dirty="0"/>
              <a:t>We’ve seen that we take matter and energy into our bodies as food. But we haven’t taken any account of what comes out. </a:t>
            </a:r>
          </a:p>
        </p:txBody>
      </p:sp>
      <p:pic>
        <p:nvPicPr>
          <p:cNvPr id="10" name="Picture 9">
            <a:extLst>
              <a:ext uri="{FF2B5EF4-FFF2-40B4-BE49-F238E27FC236}">
                <a16:creationId xmlns:a16="http://schemas.microsoft.com/office/drawing/2014/main" id="{062404CB-072F-4412-8E9C-0E483AFF2F29}"/>
              </a:ext>
            </a:extLst>
          </p:cNvPr>
          <p:cNvPicPr>
            <a:picLocks noChangeAspect="1"/>
          </p:cNvPicPr>
          <p:nvPr/>
        </p:nvPicPr>
        <p:blipFill rotWithShape="1">
          <a:blip r:embed="rId3"/>
          <a:srcRect r="13897" b="1176"/>
          <a:stretch/>
        </p:blipFill>
        <p:spPr>
          <a:xfrm>
            <a:off x="744080" y="2665373"/>
            <a:ext cx="1035120" cy="891043"/>
          </a:xfrm>
          <a:prstGeom prst="rect">
            <a:avLst/>
          </a:prstGeom>
        </p:spPr>
      </p:pic>
      <p:sp>
        <p:nvSpPr>
          <p:cNvPr id="11" name="TextBox 10"/>
          <p:cNvSpPr txBox="1"/>
          <p:nvPr/>
        </p:nvSpPr>
        <p:spPr>
          <a:xfrm>
            <a:off x="1890799" y="2734502"/>
            <a:ext cx="6970294" cy="3293209"/>
          </a:xfrm>
          <a:prstGeom prst="rect">
            <a:avLst/>
          </a:prstGeom>
          <a:noFill/>
        </p:spPr>
        <p:txBody>
          <a:bodyPr wrap="square" rtlCol="0">
            <a:spAutoFit/>
          </a:bodyPr>
          <a:lstStyle/>
          <a:p>
            <a:r>
              <a:rPr lang="en-US" sz="2600" dirty="0"/>
              <a:t>What happens to that matter and energy we take into our bodies?</a:t>
            </a:r>
          </a:p>
          <a:p>
            <a:endParaRPr lang="en-US" sz="2600" dirty="0"/>
          </a:p>
          <a:p>
            <a:r>
              <a:rPr lang="en-US" sz="2600" dirty="0"/>
              <a:t>Let’s talk about </a:t>
            </a:r>
            <a:r>
              <a:rPr lang="en-US" sz="2600" u="sng" dirty="0"/>
              <a:t>matter</a:t>
            </a:r>
            <a:r>
              <a:rPr lang="en-US" sz="2600" dirty="0"/>
              <a:t> first.</a:t>
            </a:r>
          </a:p>
          <a:p>
            <a:endParaRPr lang="en-US" sz="2600" dirty="0"/>
          </a:p>
          <a:p>
            <a:r>
              <a:rPr lang="en-US" sz="2600" dirty="0"/>
              <a:t>Since we know that matter cannot be created nor destroyed, can we account for what goes in and what (yuck) comes out?</a:t>
            </a:r>
          </a:p>
        </p:txBody>
      </p:sp>
    </p:spTree>
    <p:extLst>
      <p:ext uri="{BB962C8B-B14F-4D97-AF65-F5344CB8AC3E}">
        <p14:creationId xmlns:p14="http://schemas.microsoft.com/office/powerpoint/2010/main" val="2429528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07818" y="324573"/>
            <a:ext cx="8229600" cy="742950"/>
          </a:xfrm>
        </p:spPr>
        <p:txBody>
          <a:bodyPr/>
          <a:lstStyle/>
          <a:p>
            <a:r>
              <a:rPr lang="en-US" sz="3200" dirty="0"/>
              <a:t>Outputs:</a:t>
            </a:r>
          </a:p>
        </p:txBody>
      </p:sp>
      <p:sp>
        <p:nvSpPr>
          <p:cNvPr id="8" name="TextBox 7"/>
          <p:cNvSpPr txBox="1"/>
          <p:nvPr/>
        </p:nvSpPr>
        <p:spPr>
          <a:xfrm>
            <a:off x="609168" y="1237843"/>
            <a:ext cx="8356855" cy="5262979"/>
          </a:xfrm>
          <a:prstGeom prst="rect">
            <a:avLst/>
          </a:prstGeom>
          <a:noFill/>
        </p:spPr>
        <p:txBody>
          <a:bodyPr wrap="square" rtlCol="0">
            <a:spAutoFit/>
          </a:bodyPr>
          <a:lstStyle/>
          <a:p>
            <a:r>
              <a:rPr lang="en-US" sz="2600" dirty="0"/>
              <a:t>Let’s start to think about this by going a little further in our exploration of the body’s </a:t>
            </a:r>
            <a:r>
              <a:rPr lang="en-US" sz="2600" u="sng" dirty="0"/>
              <a:t>outputs</a:t>
            </a:r>
            <a:r>
              <a:rPr lang="en-US" sz="2600" dirty="0"/>
              <a:t>.</a:t>
            </a:r>
          </a:p>
          <a:p>
            <a:endParaRPr lang="en-US" sz="2600" dirty="0"/>
          </a:p>
          <a:p>
            <a:pPr marL="1308100"/>
            <a:r>
              <a:rPr lang="en-US" sz="2600" dirty="0">
                <a:cs typeface="Arial" panose="020B0604020202020204" pitchFamily="34" charset="0"/>
              </a:rPr>
              <a:t>What is pee?</a:t>
            </a:r>
          </a:p>
          <a:p>
            <a:pPr marL="1308100"/>
            <a:r>
              <a:rPr lang="en-US" sz="2600" dirty="0">
                <a:cs typeface="Arial" panose="020B0604020202020204" pitchFamily="34" charset="0"/>
              </a:rPr>
              <a:t>What is poop?</a:t>
            </a:r>
          </a:p>
          <a:p>
            <a:pPr marL="1308100"/>
            <a:r>
              <a:rPr lang="en-US" sz="2600" dirty="0">
                <a:cs typeface="Arial" panose="020B0604020202020204" pitchFamily="34" charset="0"/>
              </a:rPr>
              <a:t>What is sweat, tears, or other things?</a:t>
            </a:r>
          </a:p>
          <a:p>
            <a:pPr marL="1308100"/>
            <a:r>
              <a:rPr lang="en-US" sz="2600" dirty="0">
                <a:cs typeface="Arial" panose="020B0604020202020204" pitchFamily="34" charset="0"/>
              </a:rPr>
              <a:t>What are the other outputs we’ve maybe forgotten?</a:t>
            </a:r>
          </a:p>
          <a:p>
            <a:pPr marL="1308100"/>
            <a:endParaRPr lang="en-US" sz="2600" dirty="0">
              <a:cs typeface="Arial" panose="020B0604020202020204" pitchFamily="34" charset="0"/>
            </a:endParaRPr>
          </a:p>
          <a:p>
            <a:pPr marL="1308100"/>
            <a:endParaRPr lang="en-US" sz="2600" dirty="0">
              <a:cs typeface="Arial" panose="020B0604020202020204" pitchFamily="34" charset="0"/>
            </a:endParaRPr>
          </a:p>
          <a:p>
            <a:pPr marL="1308100"/>
            <a:r>
              <a:rPr lang="en-US" sz="2600" dirty="0">
                <a:cs typeface="Arial" panose="020B0604020202020204" pitchFamily="34" charset="0"/>
              </a:rPr>
              <a:t>Take a moment on your own to write down some ideas in </a:t>
            </a:r>
            <a:r>
              <a:rPr lang="en-US" sz="2600" b="1" dirty="0">
                <a:cs typeface="Arial" panose="020B0604020202020204" pitchFamily="34" charset="0"/>
              </a:rPr>
              <a:t>Doodle Box L</a:t>
            </a:r>
            <a:r>
              <a:rPr lang="en-US" sz="2600" dirty="0">
                <a:cs typeface="Arial" panose="020B0604020202020204" pitchFamily="34" charset="0"/>
              </a:rPr>
              <a:t>.</a:t>
            </a:r>
          </a:p>
          <a:p>
            <a:pPr marL="1308100"/>
            <a:endParaRPr lang="en-US" sz="2400" dirty="0">
              <a:solidFill>
                <a:srgbClr val="7030A0"/>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C11567B-06C7-48C6-B7D9-4A33CAF946C2}"/>
              </a:ext>
            </a:extLst>
          </p:cNvPr>
          <p:cNvPicPr>
            <a:picLocks noChangeAspect="1"/>
          </p:cNvPicPr>
          <p:nvPr/>
        </p:nvPicPr>
        <p:blipFill rotWithShape="1">
          <a:blip r:embed="rId3"/>
          <a:srcRect t="11876" r="21921"/>
          <a:stretch/>
        </p:blipFill>
        <p:spPr>
          <a:xfrm>
            <a:off x="609168" y="5174635"/>
            <a:ext cx="1052623" cy="891043"/>
          </a:xfrm>
          <a:prstGeom prst="rect">
            <a:avLst/>
          </a:prstGeom>
        </p:spPr>
      </p:pic>
      <p:pic>
        <p:nvPicPr>
          <p:cNvPr id="7" name="Picture 6">
            <a:extLst>
              <a:ext uri="{FF2B5EF4-FFF2-40B4-BE49-F238E27FC236}">
                <a16:creationId xmlns:a16="http://schemas.microsoft.com/office/drawing/2014/main" id="{062404CB-072F-4412-8E9C-0E483AFF2F29}"/>
              </a:ext>
            </a:extLst>
          </p:cNvPr>
          <p:cNvPicPr>
            <a:picLocks noChangeAspect="1"/>
          </p:cNvPicPr>
          <p:nvPr/>
        </p:nvPicPr>
        <p:blipFill rotWithShape="1">
          <a:blip r:embed="rId4"/>
          <a:srcRect r="13897" b="1176"/>
          <a:stretch/>
        </p:blipFill>
        <p:spPr>
          <a:xfrm>
            <a:off x="609168" y="2537957"/>
            <a:ext cx="1035120" cy="891043"/>
          </a:xfrm>
          <a:prstGeom prst="rect">
            <a:avLst/>
          </a:prstGeom>
        </p:spPr>
      </p:pic>
    </p:spTree>
    <p:extLst>
      <p:ext uri="{BB962C8B-B14F-4D97-AF65-F5344CB8AC3E}">
        <p14:creationId xmlns:p14="http://schemas.microsoft.com/office/powerpoint/2010/main" val="13162584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967445"/>
            <a:ext cx="7620000" cy="4762500"/>
          </a:xfrm>
          <a:prstGeom prst="rect">
            <a:avLst/>
          </a:prstGeom>
        </p:spPr>
      </p:pic>
      <p:sp>
        <p:nvSpPr>
          <p:cNvPr id="31" name="TextBox 30"/>
          <p:cNvSpPr txBox="1"/>
          <p:nvPr/>
        </p:nvSpPr>
        <p:spPr>
          <a:xfrm>
            <a:off x="6297941" y="5165557"/>
            <a:ext cx="2769859" cy="523220"/>
          </a:xfrm>
          <a:prstGeom prst="rect">
            <a:avLst/>
          </a:prstGeom>
          <a:noFill/>
        </p:spPr>
        <p:txBody>
          <a:bodyPr wrap="square" rtlCol="0">
            <a:spAutoFit/>
          </a:bodyPr>
          <a:lstStyle/>
          <a:p>
            <a:r>
              <a:rPr lang="en-US" sz="2800" b="1" dirty="0"/>
              <a:t>POO or FECES</a:t>
            </a:r>
            <a:endParaRPr lang="en-US" sz="2400" b="1" dirty="0"/>
          </a:p>
        </p:txBody>
      </p:sp>
      <p:sp>
        <p:nvSpPr>
          <p:cNvPr id="35" name="TextBox 34"/>
          <p:cNvSpPr txBox="1"/>
          <p:nvPr/>
        </p:nvSpPr>
        <p:spPr>
          <a:xfrm>
            <a:off x="1155032" y="824445"/>
            <a:ext cx="7571873" cy="1631216"/>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Digestive systems are just tubes with openings at each end. </a:t>
            </a:r>
          </a:p>
          <a:p>
            <a:endParaRPr lang="en-US" sz="2000" b="1" i="1" dirty="0"/>
          </a:p>
          <a:p>
            <a:pPr marL="342900" indent="-342900">
              <a:buFont typeface="Arial"/>
              <a:buChar char="•"/>
            </a:pPr>
            <a:r>
              <a:rPr lang="en-US" sz="2000" dirty="0">
                <a:latin typeface="Arial" panose="020B0604020202020204" pitchFamily="34" charset="0"/>
                <a:cs typeface="Arial" panose="020B0604020202020204" pitchFamily="34" charset="0"/>
              </a:rPr>
              <a:t>Food is digested (broken down).</a:t>
            </a:r>
          </a:p>
          <a:p>
            <a:pPr marL="342900" indent="-342900">
              <a:buFont typeface="Arial"/>
              <a:buChar char="•"/>
            </a:pPr>
            <a:r>
              <a:rPr lang="en-US" sz="2000" dirty="0">
                <a:latin typeface="Arial" panose="020B0604020202020204" pitchFamily="34" charset="0"/>
                <a:cs typeface="Arial" panose="020B0604020202020204" pitchFamily="34" charset="0"/>
              </a:rPr>
              <a:t>Nutrients are absorbed into bloodstream thru walls of tube (then taken to cells).</a:t>
            </a:r>
          </a:p>
        </p:txBody>
      </p:sp>
      <p:sp>
        <p:nvSpPr>
          <p:cNvPr id="20" name="Title 1"/>
          <p:cNvSpPr txBox="1">
            <a:spLocks/>
          </p:cNvSpPr>
          <p:nvPr/>
        </p:nvSpPr>
        <p:spPr>
          <a:xfrm>
            <a:off x="76200" y="118945"/>
            <a:ext cx="3650673"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What is poo?</a:t>
            </a:r>
          </a:p>
        </p:txBody>
      </p:sp>
      <p:cxnSp>
        <p:nvCxnSpPr>
          <p:cNvPr id="6" name="Curved Connector 5"/>
          <p:cNvCxnSpPr/>
          <p:nvPr/>
        </p:nvCxnSpPr>
        <p:spPr>
          <a:xfrm rot="16200000" flipH="1">
            <a:off x="6298002" y="4075892"/>
            <a:ext cx="1449137" cy="730193"/>
          </a:xfrm>
          <a:prstGeom prst="curvedConnector3">
            <a:avLst/>
          </a:prstGeom>
          <a:ln w="47625">
            <a:solidFill>
              <a:srgbClr val="583F34"/>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7745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51434"/>
            <a:ext cx="8932875" cy="469628"/>
          </a:xfrm>
          <a:prstGeom prst="rect">
            <a:avLst/>
          </a:prstGeom>
        </p:spPr>
        <p:txBody>
          <a:bodyPr>
            <a:noAutofit/>
          </a:bodyPr>
          <a:lstStyle>
            <a:lvl1pPr>
              <a:defRPr sz="3400"/>
            </a:lvl1pPr>
          </a:lstStyle>
          <a:p>
            <a:r>
              <a:rPr lang="en-US" sz="2800" dirty="0">
                <a:solidFill>
                  <a:schemeClr val="bg1"/>
                </a:solidFill>
              </a:rPr>
              <a:t>PQM Notes Important to Upcoming Models</a:t>
            </a:r>
            <a:endParaRPr sz="2800" dirty="0"/>
          </a:p>
        </p:txBody>
      </p:sp>
      <p:sp>
        <p:nvSpPr>
          <p:cNvPr id="4" name="Rectangle 3"/>
          <p:cNvSpPr/>
          <p:nvPr/>
        </p:nvSpPr>
        <p:spPr>
          <a:xfrm>
            <a:off x="457200" y="1664732"/>
            <a:ext cx="8077200" cy="4389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2860962" y="1995264"/>
            <a:ext cx="3117273" cy="4064462"/>
          </a:xfrm>
          <a:prstGeom prst="rect">
            <a:avLst/>
          </a:prstGeom>
        </p:spPr>
      </p:pic>
      <p:sp>
        <p:nvSpPr>
          <p:cNvPr id="7" name="TextBox 6"/>
          <p:cNvSpPr txBox="1"/>
          <p:nvPr/>
        </p:nvSpPr>
        <p:spPr>
          <a:xfrm>
            <a:off x="3820390" y="3033815"/>
            <a:ext cx="1143000" cy="369332"/>
          </a:xfrm>
          <a:prstGeom prst="rect">
            <a:avLst/>
          </a:prstGeom>
          <a:noFill/>
        </p:spPr>
        <p:txBody>
          <a:bodyPr wrap="square" rtlCol="0">
            <a:spAutoFit/>
          </a:bodyPr>
          <a:lstStyle/>
          <a:p>
            <a:pPr algn="ctr"/>
            <a:r>
              <a:rPr lang="en-US" b="1" u="sng" dirty="0"/>
              <a:t>USES</a:t>
            </a:r>
          </a:p>
        </p:txBody>
      </p:sp>
      <p:sp>
        <p:nvSpPr>
          <p:cNvPr id="8" name="TextBox 7"/>
          <p:cNvSpPr txBox="1"/>
          <p:nvPr/>
        </p:nvSpPr>
        <p:spPr>
          <a:xfrm>
            <a:off x="507753" y="1998547"/>
            <a:ext cx="2286000" cy="369332"/>
          </a:xfrm>
          <a:prstGeom prst="rect">
            <a:avLst/>
          </a:prstGeom>
          <a:noFill/>
        </p:spPr>
        <p:txBody>
          <a:bodyPr wrap="square" rtlCol="0">
            <a:spAutoFit/>
          </a:bodyPr>
          <a:lstStyle/>
          <a:p>
            <a:r>
              <a:rPr lang="en-US" b="1" u="sng" dirty="0"/>
              <a:t>INPUTS</a:t>
            </a:r>
          </a:p>
        </p:txBody>
      </p:sp>
      <p:sp>
        <p:nvSpPr>
          <p:cNvPr id="2" name="TextBox 1"/>
          <p:cNvSpPr txBox="1"/>
          <p:nvPr/>
        </p:nvSpPr>
        <p:spPr>
          <a:xfrm>
            <a:off x="507753" y="2375701"/>
            <a:ext cx="776295" cy="923330"/>
          </a:xfrm>
          <a:prstGeom prst="rect">
            <a:avLst/>
          </a:prstGeom>
          <a:noFill/>
        </p:spPr>
        <p:txBody>
          <a:bodyPr wrap="square" rtlCol="0">
            <a:spAutoFit/>
          </a:bodyPr>
          <a:lstStyle/>
          <a:p>
            <a:r>
              <a:rPr lang="en-US" dirty="0"/>
              <a:t>Food</a:t>
            </a:r>
          </a:p>
          <a:p>
            <a:r>
              <a:rPr lang="en-US" dirty="0"/>
              <a:t>O</a:t>
            </a:r>
            <a:r>
              <a:rPr lang="en-US" baseline="-25000" dirty="0"/>
              <a:t>2</a:t>
            </a:r>
          </a:p>
          <a:p>
            <a:r>
              <a:rPr lang="en-US" dirty="0"/>
              <a:t>H</a:t>
            </a:r>
            <a:r>
              <a:rPr lang="en-US" baseline="-25000" dirty="0"/>
              <a:t>2</a:t>
            </a:r>
            <a:r>
              <a:rPr lang="en-US" dirty="0"/>
              <a:t>O</a:t>
            </a:r>
          </a:p>
        </p:txBody>
      </p:sp>
      <p:sp>
        <p:nvSpPr>
          <p:cNvPr id="15" name="TextBox 14"/>
          <p:cNvSpPr txBox="1"/>
          <p:nvPr/>
        </p:nvSpPr>
        <p:spPr>
          <a:xfrm>
            <a:off x="7156181" y="2006369"/>
            <a:ext cx="1371215" cy="369332"/>
          </a:xfrm>
          <a:prstGeom prst="rect">
            <a:avLst/>
          </a:prstGeom>
          <a:noFill/>
        </p:spPr>
        <p:txBody>
          <a:bodyPr wrap="square" rtlCol="0">
            <a:spAutoFit/>
          </a:bodyPr>
          <a:lstStyle/>
          <a:p>
            <a:r>
              <a:rPr lang="en-US" b="1" u="sng" dirty="0"/>
              <a:t>OUTPUTS</a:t>
            </a:r>
          </a:p>
        </p:txBody>
      </p:sp>
      <p:sp>
        <p:nvSpPr>
          <p:cNvPr id="17" name="TextBox 16"/>
          <p:cNvSpPr txBox="1"/>
          <p:nvPr/>
        </p:nvSpPr>
        <p:spPr>
          <a:xfrm>
            <a:off x="3707120" y="3435661"/>
            <a:ext cx="1624160" cy="1600438"/>
          </a:xfrm>
          <a:prstGeom prst="rect">
            <a:avLst/>
          </a:prstGeom>
          <a:noFill/>
        </p:spPr>
        <p:txBody>
          <a:bodyPr wrap="square" rtlCol="0">
            <a:spAutoFit/>
          </a:bodyPr>
          <a:lstStyle/>
          <a:p>
            <a:r>
              <a:rPr lang="en-US" sz="1600" dirty="0"/>
              <a:t>Growth</a:t>
            </a:r>
          </a:p>
          <a:p>
            <a:r>
              <a:rPr lang="en-US" sz="1600" dirty="0"/>
              <a:t>Movement</a:t>
            </a:r>
          </a:p>
          <a:p>
            <a:r>
              <a:rPr lang="en-US" sz="1600" dirty="0"/>
              <a:t>Behavior</a:t>
            </a:r>
          </a:p>
          <a:p>
            <a:r>
              <a:rPr lang="en-US" sz="1600" dirty="0"/>
              <a:t>Maintenance</a:t>
            </a:r>
          </a:p>
          <a:p>
            <a:r>
              <a:rPr lang="en-US" sz="1600" b="1" dirty="0"/>
              <a:t>Reproduction</a:t>
            </a:r>
          </a:p>
          <a:p>
            <a:endParaRPr lang="en-US" dirty="0">
              <a:solidFill>
                <a:srgbClr val="583F34"/>
              </a:solidFill>
            </a:endParaRPr>
          </a:p>
        </p:txBody>
      </p:sp>
      <p:sp>
        <p:nvSpPr>
          <p:cNvPr id="18" name="TextBox 17"/>
          <p:cNvSpPr txBox="1"/>
          <p:nvPr/>
        </p:nvSpPr>
        <p:spPr>
          <a:xfrm>
            <a:off x="7143075" y="2369256"/>
            <a:ext cx="1238922" cy="923330"/>
          </a:xfrm>
          <a:prstGeom prst="rect">
            <a:avLst/>
          </a:prstGeom>
          <a:noFill/>
        </p:spPr>
        <p:txBody>
          <a:bodyPr wrap="square" rtlCol="0">
            <a:spAutoFit/>
          </a:bodyPr>
          <a:lstStyle/>
          <a:p>
            <a:r>
              <a:rPr lang="en-US" dirty="0"/>
              <a:t>Pee</a:t>
            </a:r>
          </a:p>
          <a:p>
            <a:r>
              <a:rPr lang="en-US" dirty="0"/>
              <a:t>CO</a:t>
            </a:r>
            <a:r>
              <a:rPr lang="en-US" baseline="-25000" dirty="0"/>
              <a:t>2</a:t>
            </a:r>
          </a:p>
          <a:p>
            <a:r>
              <a:rPr lang="en-US" dirty="0"/>
              <a:t>H</a:t>
            </a:r>
            <a:r>
              <a:rPr lang="en-US" baseline="-25000" dirty="0"/>
              <a:t>2</a:t>
            </a:r>
            <a:r>
              <a:rPr lang="en-US" dirty="0"/>
              <a:t>O</a:t>
            </a:r>
          </a:p>
        </p:txBody>
      </p:sp>
      <p:sp>
        <p:nvSpPr>
          <p:cNvPr id="5" name="TextBox 4"/>
          <p:cNvSpPr txBox="1"/>
          <p:nvPr/>
        </p:nvSpPr>
        <p:spPr>
          <a:xfrm>
            <a:off x="437905" y="3397340"/>
            <a:ext cx="2279416" cy="338554"/>
          </a:xfrm>
          <a:prstGeom prst="rect">
            <a:avLst/>
          </a:prstGeom>
          <a:noFill/>
        </p:spPr>
        <p:txBody>
          <a:bodyPr wrap="square" rtlCol="0">
            <a:spAutoFit/>
          </a:bodyPr>
          <a:lstStyle/>
          <a:p>
            <a:r>
              <a:rPr lang="en-US" sz="1600" b="1" i="1" dirty="0"/>
              <a:t>Matter and Energy IN</a:t>
            </a:r>
          </a:p>
        </p:txBody>
      </p:sp>
      <p:sp>
        <p:nvSpPr>
          <p:cNvPr id="20" name="TextBox 19"/>
          <p:cNvSpPr txBox="1"/>
          <p:nvPr/>
        </p:nvSpPr>
        <p:spPr>
          <a:xfrm>
            <a:off x="3156513" y="5717833"/>
            <a:ext cx="2526170" cy="338554"/>
          </a:xfrm>
          <a:prstGeom prst="rect">
            <a:avLst/>
          </a:prstGeom>
          <a:noFill/>
        </p:spPr>
        <p:txBody>
          <a:bodyPr wrap="square" rtlCol="0">
            <a:spAutoFit/>
          </a:bodyPr>
          <a:lstStyle/>
          <a:p>
            <a:r>
              <a:rPr lang="en-US" sz="1600" b="1" i="1" dirty="0"/>
              <a:t>Matter and Energy Used</a:t>
            </a:r>
          </a:p>
        </p:txBody>
      </p:sp>
      <p:sp>
        <p:nvSpPr>
          <p:cNvPr id="21" name="TextBox 20"/>
          <p:cNvSpPr txBox="1"/>
          <p:nvPr/>
        </p:nvSpPr>
        <p:spPr>
          <a:xfrm>
            <a:off x="6429374" y="3429000"/>
            <a:ext cx="2543594" cy="338554"/>
          </a:xfrm>
          <a:prstGeom prst="rect">
            <a:avLst/>
          </a:prstGeom>
          <a:noFill/>
        </p:spPr>
        <p:txBody>
          <a:bodyPr wrap="square" rtlCol="0">
            <a:spAutoFit/>
          </a:bodyPr>
          <a:lstStyle/>
          <a:p>
            <a:r>
              <a:rPr lang="en-US" sz="1600" b="1" i="1" dirty="0"/>
              <a:t>Matter and Energy OUT</a:t>
            </a:r>
          </a:p>
        </p:txBody>
      </p:sp>
      <p:sp>
        <p:nvSpPr>
          <p:cNvPr id="22" name="TextBox 21"/>
          <p:cNvSpPr txBox="1"/>
          <p:nvPr/>
        </p:nvSpPr>
        <p:spPr>
          <a:xfrm>
            <a:off x="437905" y="3947857"/>
            <a:ext cx="2180769" cy="1815882"/>
          </a:xfrm>
          <a:prstGeom prst="rect">
            <a:avLst/>
          </a:prstGeom>
          <a:noFill/>
        </p:spPr>
        <p:txBody>
          <a:bodyPr wrap="square" rtlCol="0">
            <a:spAutoFit/>
          </a:bodyPr>
          <a:lstStyle/>
          <a:p>
            <a:r>
              <a:rPr lang="en-US" sz="1600" dirty="0"/>
              <a:t>Organisms have to acquire enough matter and potential energy in the form of food in order to do all of the things they “need to do”*.</a:t>
            </a:r>
          </a:p>
        </p:txBody>
      </p:sp>
      <p:sp>
        <p:nvSpPr>
          <p:cNvPr id="23" name="TextBox 22"/>
          <p:cNvSpPr txBox="1"/>
          <p:nvPr/>
        </p:nvSpPr>
        <p:spPr>
          <a:xfrm>
            <a:off x="6429374" y="3984592"/>
            <a:ext cx="2673689" cy="1846659"/>
          </a:xfrm>
          <a:prstGeom prst="rect">
            <a:avLst/>
          </a:prstGeom>
          <a:noFill/>
        </p:spPr>
        <p:txBody>
          <a:bodyPr wrap="square" rtlCol="0">
            <a:spAutoFit/>
          </a:bodyPr>
          <a:lstStyle/>
          <a:p>
            <a:r>
              <a:rPr lang="en-US" dirty="0"/>
              <a:t>*</a:t>
            </a:r>
            <a:r>
              <a:rPr lang="en-US" sz="1600" dirty="0"/>
              <a:t>There are lots of things organisms “need to do”, but from an evolutionary standpoint, the only one that counts in the end is </a:t>
            </a:r>
            <a:r>
              <a:rPr lang="en-US" sz="1600" u="sng" dirty="0"/>
              <a:t>reproduction</a:t>
            </a:r>
            <a:r>
              <a:rPr lang="en-US" sz="1600" dirty="0"/>
              <a:t> and passing along genes. </a:t>
            </a:r>
            <a:r>
              <a:rPr lang="en-US" sz="1600" b="1" dirty="0"/>
              <a:t>#fitness</a:t>
            </a:r>
            <a:endParaRPr lang="en-US" b="1" dirty="0"/>
          </a:p>
        </p:txBody>
      </p:sp>
      <p:sp>
        <p:nvSpPr>
          <p:cNvPr id="26" name="Title 6"/>
          <p:cNvSpPr txBox="1">
            <a:spLocks/>
          </p:cNvSpPr>
          <p:nvPr/>
        </p:nvSpPr>
        <p:spPr>
          <a:xfrm>
            <a:off x="437905" y="6070269"/>
            <a:ext cx="4339800" cy="286532"/>
          </a:xfrm>
          <a:prstGeom prst="rect">
            <a:avLst/>
          </a:prstGeom>
        </p:spPr>
        <p:txBody>
          <a:bodyPr vert="horz" lIns="91440" tIns="45720" rIns="91440" bIns="45720" rtlCol="0" anchor="ctr">
            <a:normAutofit fontScale="92500" lnSpcReduction="20000"/>
          </a:bodyPr>
          <a:lstStyle>
            <a:lvl1pPr algn="l" defTabSz="457200" rtl="0" eaLnBrk="1" latinLnBrk="0" hangingPunct="1">
              <a:spcBef>
                <a:spcPct val="0"/>
              </a:spcBef>
              <a:buNone/>
              <a:defRPr sz="2672" kern="1200">
                <a:solidFill>
                  <a:srgbClr val="FFFFFF"/>
                </a:solidFill>
                <a:latin typeface="Arial"/>
                <a:ea typeface="Arial"/>
                <a:cs typeface="Arial"/>
                <a:sym typeface="Arial"/>
              </a:defRPr>
            </a:lvl1pPr>
          </a:lstStyle>
          <a:p>
            <a:r>
              <a:rPr lang="en-US" sz="1600" dirty="0">
                <a:solidFill>
                  <a:schemeClr val="tx1"/>
                </a:solidFill>
              </a:rPr>
              <a:t>Organisms are effectively on an </a:t>
            </a:r>
            <a:r>
              <a:rPr lang="en-US" sz="1600" b="1" dirty="0">
                <a:solidFill>
                  <a:schemeClr val="tx1"/>
                </a:solidFill>
              </a:rPr>
              <a:t>energy budget.</a:t>
            </a:r>
            <a:endParaRPr lang="en-US" sz="1400" b="1" dirty="0">
              <a:solidFill>
                <a:schemeClr val="tx1"/>
              </a:solidFill>
            </a:endParaRPr>
          </a:p>
        </p:txBody>
      </p:sp>
      <p:cxnSp>
        <p:nvCxnSpPr>
          <p:cNvPr id="11" name="Straight Arrow Connector 10"/>
          <p:cNvCxnSpPr/>
          <p:nvPr/>
        </p:nvCxnSpPr>
        <p:spPr>
          <a:xfrm>
            <a:off x="1578634" y="2208362"/>
            <a:ext cx="1950811" cy="0"/>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a:xfrm>
            <a:off x="5322498" y="2208362"/>
            <a:ext cx="1732275" cy="0"/>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
        <p:nvSpPr>
          <p:cNvPr id="28" name="Text Placeholder 1">
            <a:extLst>
              <a:ext uri="{FF2B5EF4-FFF2-40B4-BE49-F238E27FC236}">
                <a16:creationId xmlns:a16="http://schemas.microsoft.com/office/drawing/2014/main" id="{89FCE694-B119-4B44-97B4-5A891E9C2A74}"/>
              </a:ext>
            </a:extLst>
          </p:cNvPr>
          <p:cNvSpPr txBox="1">
            <a:spLocks/>
          </p:cNvSpPr>
          <p:nvPr/>
        </p:nvSpPr>
        <p:spPr>
          <a:xfrm>
            <a:off x="428229" y="664724"/>
            <a:ext cx="8280765" cy="992186"/>
          </a:xfrm>
          <a:prstGeom prst="rect">
            <a:avLst/>
          </a:prstGeom>
        </p:spPr>
        <p:txBody>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b="1" dirty="0"/>
              <a:t>The Inputs-Outputs-Uses (IOU) Diagram</a:t>
            </a:r>
          </a:p>
          <a:p>
            <a:r>
              <a:rPr lang="en-US" dirty="0"/>
              <a:t>You will create a representation like this in the first learning segment of Chemical Reactions and will use it to track questions and ideas in this and ensuing units. Please be certain to make it available to the class.</a:t>
            </a:r>
          </a:p>
          <a:p>
            <a:r>
              <a:rPr lang="en-US" b="1" dirty="0">
                <a:sym typeface="Wingdings" panose="05000000000000000000" pitchFamily="2" charset="2"/>
              </a:rPr>
              <a:t> </a:t>
            </a:r>
            <a:r>
              <a:rPr lang="en-US" b="1" dirty="0"/>
              <a:t>Organisms must acquire the matter and energy they need to survive and </a:t>
            </a:r>
            <a:r>
              <a:rPr lang="en-US" b="1" u="sng" dirty="0"/>
              <a:t>reproduce</a:t>
            </a:r>
            <a:r>
              <a:rPr lang="en-US" b="1" dirty="0"/>
              <a:t>.</a:t>
            </a:r>
          </a:p>
          <a:p>
            <a:r>
              <a:rPr lang="en-US" dirty="0"/>
              <a:t>.</a:t>
            </a:r>
            <a:endParaRPr lang="en-US" dirty="0">
              <a:cs typeface="Arial" panose="020B0604020202020204" pitchFamily="34" charset="0"/>
            </a:endParaRPr>
          </a:p>
        </p:txBody>
      </p:sp>
    </p:spTree>
    <p:extLst>
      <p:ext uri="{BB962C8B-B14F-4D97-AF65-F5344CB8AC3E}">
        <p14:creationId xmlns:p14="http://schemas.microsoft.com/office/powerpoint/2010/main" val="2013181603"/>
      </p:ext>
    </p:extLst>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6191347" y="5502546"/>
            <a:ext cx="1746196" cy="584775"/>
          </a:xfrm>
          <a:prstGeom prst="rect">
            <a:avLst/>
          </a:prstGeom>
          <a:noFill/>
        </p:spPr>
        <p:txBody>
          <a:bodyPr wrap="square" rtlCol="0">
            <a:spAutoFit/>
          </a:bodyPr>
          <a:lstStyle/>
          <a:p>
            <a:r>
              <a:rPr lang="en-US" sz="3200" b="1" dirty="0"/>
              <a:t>FECES</a:t>
            </a:r>
            <a:endParaRPr lang="en-US" sz="3600" b="1" dirty="0"/>
          </a:p>
        </p:txBody>
      </p:sp>
      <p:sp>
        <p:nvSpPr>
          <p:cNvPr id="30" name="Down Arrow 29"/>
          <p:cNvSpPr/>
          <p:nvPr/>
        </p:nvSpPr>
        <p:spPr>
          <a:xfrm>
            <a:off x="6815536" y="4845614"/>
            <a:ext cx="321841" cy="637045"/>
          </a:xfrm>
          <a:prstGeom prst="downArrow">
            <a:avLst/>
          </a:prstGeom>
          <a:solidFill>
            <a:srgbClr val="583F3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361465" y="161211"/>
            <a:ext cx="1300825" cy="461665"/>
          </a:xfrm>
          <a:prstGeom prst="rect">
            <a:avLst/>
          </a:prstGeom>
          <a:noFill/>
        </p:spPr>
        <p:txBody>
          <a:bodyPr wrap="square" rtlCol="0">
            <a:spAutoFit/>
          </a:bodyPr>
          <a:lstStyle/>
          <a:p>
            <a:r>
              <a:rPr lang="en-US" sz="2400" b="1" dirty="0"/>
              <a:t>FOOD</a:t>
            </a:r>
          </a:p>
        </p:txBody>
      </p:sp>
      <p:sp>
        <p:nvSpPr>
          <p:cNvPr id="10" name="Oval 9"/>
          <p:cNvSpPr/>
          <p:nvPr/>
        </p:nvSpPr>
        <p:spPr>
          <a:xfrm>
            <a:off x="5284858" y="1170253"/>
            <a:ext cx="3375109" cy="3788405"/>
          </a:xfrm>
          <a:prstGeom prst="ellipse">
            <a:avLst/>
          </a:prstGeom>
          <a:solidFill>
            <a:srgbClr val="FFB7B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an 4"/>
          <p:cNvSpPr/>
          <p:nvPr/>
        </p:nvSpPr>
        <p:spPr>
          <a:xfrm>
            <a:off x="6681196" y="1150366"/>
            <a:ext cx="518686" cy="3788405"/>
          </a:xfrm>
          <a:prstGeom prst="can">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242599" y="2040989"/>
            <a:ext cx="1399622" cy="777802"/>
          </a:xfrm>
          <a:prstGeom prst="rect">
            <a:avLst/>
          </a:prstGeom>
          <a:noFill/>
        </p:spPr>
        <p:txBody>
          <a:bodyPr wrap="square" rtlCol="0">
            <a:spAutoFit/>
          </a:bodyPr>
          <a:lstStyle/>
          <a:p>
            <a:r>
              <a:rPr lang="en-US" sz="2400" b="1" dirty="0"/>
              <a:t>BODY </a:t>
            </a:r>
          </a:p>
          <a:p>
            <a:r>
              <a:rPr lang="en-US" sz="2400" b="1" dirty="0"/>
              <a:t>CELLS</a:t>
            </a:r>
          </a:p>
        </p:txBody>
      </p:sp>
      <p:cxnSp>
        <p:nvCxnSpPr>
          <p:cNvPr id="16" name="Straight Arrow Connector 15"/>
          <p:cNvCxnSpPr/>
          <p:nvPr/>
        </p:nvCxnSpPr>
        <p:spPr>
          <a:xfrm>
            <a:off x="7137378" y="2823462"/>
            <a:ext cx="381534" cy="29103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7137378" y="3168778"/>
            <a:ext cx="381534" cy="30165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6396347" y="2096205"/>
            <a:ext cx="389563" cy="30165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cxnSpLocks/>
          </p:cNvCxnSpPr>
          <p:nvPr/>
        </p:nvCxnSpPr>
        <p:spPr>
          <a:xfrm flipH="1">
            <a:off x="6454384" y="2791595"/>
            <a:ext cx="389562" cy="30165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9" name="Down Arrow 28"/>
          <p:cNvSpPr/>
          <p:nvPr/>
        </p:nvSpPr>
        <p:spPr>
          <a:xfrm>
            <a:off x="6780445" y="674770"/>
            <a:ext cx="271791" cy="475596"/>
          </a:xfrm>
          <a:prstGeom prst="downArrow">
            <a:avLst/>
          </a:prstGeom>
          <a:solidFill>
            <a:srgbClr val="2B7C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7528553" y="2837706"/>
            <a:ext cx="1274718" cy="1123492"/>
          </a:xfrm>
          <a:prstGeom prst="rect">
            <a:avLst/>
          </a:prstGeom>
          <a:noFill/>
        </p:spPr>
        <p:txBody>
          <a:bodyPr wrap="square" rtlCol="0">
            <a:spAutoFit/>
          </a:bodyPr>
          <a:lstStyle/>
          <a:p>
            <a:r>
              <a:rPr lang="en-US" dirty="0"/>
              <a:t>Digested</a:t>
            </a:r>
          </a:p>
          <a:p>
            <a:r>
              <a:rPr lang="en-US" dirty="0"/>
              <a:t>nutrients absorbed</a:t>
            </a:r>
          </a:p>
          <a:p>
            <a:endParaRPr lang="en-US" dirty="0"/>
          </a:p>
        </p:txBody>
      </p:sp>
      <p:sp>
        <p:nvSpPr>
          <p:cNvPr id="33" name="TextBox 32"/>
          <p:cNvSpPr txBox="1"/>
          <p:nvPr/>
        </p:nvSpPr>
        <p:spPr>
          <a:xfrm>
            <a:off x="5513634" y="2464495"/>
            <a:ext cx="1167562" cy="1200329"/>
          </a:xfrm>
          <a:prstGeom prst="rect">
            <a:avLst/>
          </a:prstGeom>
          <a:noFill/>
        </p:spPr>
        <p:txBody>
          <a:bodyPr wrap="square" rtlCol="0">
            <a:spAutoFit/>
          </a:bodyPr>
          <a:lstStyle/>
          <a:p>
            <a:r>
              <a:rPr lang="en-US" dirty="0"/>
              <a:t>Digested</a:t>
            </a:r>
          </a:p>
          <a:p>
            <a:r>
              <a:rPr lang="en-US" dirty="0"/>
              <a:t>nutrients absorbed</a:t>
            </a:r>
          </a:p>
          <a:p>
            <a:endParaRPr lang="en-US" dirty="0"/>
          </a:p>
        </p:txBody>
      </p:sp>
      <p:sp>
        <p:nvSpPr>
          <p:cNvPr id="35" name="TextBox 34"/>
          <p:cNvSpPr txBox="1"/>
          <p:nvPr/>
        </p:nvSpPr>
        <p:spPr>
          <a:xfrm>
            <a:off x="7199880" y="607185"/>
            <a:ext cx="1965151" cy="400110"/>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digestive tube</a:t>
            </a:r>
          </a:p>
        </p:txBody>
      </p:sp>
      <p:sp>
        <p:nvSpPr>
          <p:cNvPr id="21" name="TextBox 20"/>
          <p:cNvSpPr txBox="1"/>
          <p:nvPr/>
        </p:nvSpPr>
        <p:spPr>
          <a:xfrm>
            <a:off x="329941" y="1003208"/>
            <a:ext cx="5536203" cy="4955203"/>
          </a:xfrm>
          <a:prstGeom prst="rect">
            <a:avLst/>
          </a:prstGeom>
          <a:noFill/>
        </p:spPr>
        <p:txBody>
          <a:bodyPr wrap="square" rtlCol="0">
            <a:spAutoFit/>
          </a:bodyPr>
          <a:lstStyle/>
          <a:p>
            <a:r>
              <a:rPr lang="en-US" sz="2400" b="1" dirty="0"/>
              <a:t>Some of it is the stuff we couldn’t digest and has never left the “tube”.</a:t>
            </a:r>
          </a:p>
          <a:p>
            <a:endParaRPr lang="en-US" sz="3200" b="1" dirty="0"/>
          </a:p>
          <a:p>
            <a:r>
              <a:rPr lang="en-US" sz="3200" b="1" dirty="0"/>
              <a:t>What’s in it?</a:t>
            </a:r>
          </a:p>
          <a:p>
            <a:r>
              <a:rPr lang="en-US" sz="2400" b="1" dirty="0"/>
              <a:t>1. mostly water = 75% !</a:t>
            </a:r>
          </a:p>
          <a:p>
            <a:endParaRPr lang="en-US" sz="2800" b="1" dirty="0"/>
          </a:p>
          <a:p>
            <a:r>
              <a:rPr lang="en-US" sz="2800" b="1" dirty="0"/>
              <a:t>Of the 25% left:</a:t>
            </a:r>
            <a:endParaRPr lang="en-US" sz="2800" b="1" i="1" u="sng" dirty="0"/>
          </a:p>
          <a:p>
            <a:r>
              <a:rPr lang="en-US" sz="2400" b="1" dirty="0"/>
              <a:t>2. undigested food 30%</a:t>
            </a:r>
          </a:p>
          <a:p>
            <a:r>
              <a:rPr lang="en-US" sz="2400" b="1" dirty="0"/>
              <a:t>3. bacteria 30%</a:t>
            </a:r>
          </a:p>
          <a:p>
            <a:r>
              <a:rPr lang="en-US" sz="2400" b="1" dirty="0"/>
              <a:t>4. some waste from the body, including broken down blood cells 40%</a:t>
            </a:r>
          </a:p>
        </p:txBody>
      </p:sp>
      <p:cxnSp>
        <p:nvCxnSpPr>
          <p:cNvPr id="3" name="Straight Arrow Connector 2"/>
          <p:cNvCxnSpPr/>
          <p:nvPr/>
        </p:nvCxnSpPr>
        <p:spPr>
          <a:xfrm flipH="1">
            <a:off x="7328146" y="972765"/>
            <a:ext cx="775314" cy="707213"/>
          </a:xfrm>
          <a:prstGeom prst="straightConnector1">
            <a:avLst/>
          </a:prstGeom>
          <a:ln w="41275">
            <a:solidFill>
              <a:srgbClr val="256800"/>
            </a:solidFill>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6451681" y="3705543"/>
            <a:ext cx="381534" cy="30165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6451681" y="4064573"/>
            <a:ext cx="381534" cy="30165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5784431" y="3470431"/>
            <a:ext cx="833561" cy="923330"/>
          </a:xfrm>
          <a:prstGeom prst="rect">
            <a:avLst/>
          </a:prstGeom>
          <a:noFill/>
        </p:spPr>
        <p:txBody>
          <a:bodyPr wrap="square" rtlCol="0">
            <a:spAutoFit/>
          </a:bodyPr>
          <a:lstStyle/>
          <a:p>
            <a:r>
              <a:rPr lang="en-US" dirty="0"/>
              <a:t>Some  cell</a:t>
            </a:r>
          </a:p>
          <a:p>
            <a:r>
              <a:rPr lang="en-US" dirty="0"/>
              <a:t>waste</a:t>
            </a:r>
          </a:p>
        </p:txBody>
      </p:sp>
      <p:sp>
        <p:nvSpPr>
          <p:cNvPr id="22" name="Title 1">
            <a:extLst>
              <a:ext uri="{FF2B5EF4-FFF2-40B4-BE49-F238E27FC236}">
                <a16:creationId xmlns:a16="http://schemas.microsoft.com/office/drawing/2014/main" id="{7CA7FD7E-16DC-46B2-A27C-99B6DFD89C32}"/>
              </a:ext>
            </a:extLst>
          </p:cNvPr>
          <p:cNvSpPr txBox="1">
            <a:spLocks/>
          </p:cNvSpPr>
          <p:nvPr/>
        </p:nvSpPr>
        <p:spPr>
          <a:xfrm>
            <a:off x="76200" y="118945"/>
            <a:ext cx="3650673" cy="11430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What is poo?</a:t>
            </a:r>
          </a:p>
        </p:txBody>
      </p:sp>
    </p:spTree>
    <p:extLst>
      <p:ext uri="{BB962C8B-B14F-4D97-AF65-F5344CB8AC3E}">
        <p14:creationId xmlns:p14="http://schemas.microsoft.com/office/powerpoint/2010/main" val="16724056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1">
                                            <p:txEl>
                                              <p:pRg st="5" end="5"/>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1">
                                            <p:txEl>
                                              <p:pRg st="6" end="6"/>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1">
                                            <p:txEl>
                                              <p:pRg st="7" end="7"/>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animBg="1"/>
      <p:bldP spid="9" grpId="0"/>
      <p:bldP spid="10" grpId="0" animBg="1"/>
      <p:bldP spid="5" grpId="0" animBg="1"/>
      <p:bldP spid="11" grpId="0"/>
      <p:bldP spid="29" grpId="0" animBg="1"/>
      <p:bldP spid="32" grpId="0"/>
      <p:bldP spid="33" grpId="0"/>
      <p:bldP spid="35" grpId="0"/>
      <p:bldP spid="3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2428" y="155933"/>
            <a:ext cx="8229600" cy="742950"/>
          </a:xfrm>
        </p:spPr>
        <p:txBody>
          <a:bodyPr>
            <a:normAutofit/>
          </a:bodyPr>
          <a:lstStyle/>
          <a:p>
            <a:r>
              <a:rPr lang="en-US" sz="3600" b="1" dirty="0">
                <a:latin typeface="Arial" panose="020B0604020202020204" pitchFamily="34" charset="0"/>
                <a:cs typeface="Arial" panose="020B0604020202020204" pitchFamily="34" charset="0"/>
              </a:rPr>
              <a:t>What is pee?</a:t>
            </a:r>
          </a:p>
        </p:txBody>
      </p:sp>
      <p:sp>
        <p:nvSpPr>
          <p:cNvPr id="6" name="Rounded Rectangle 5"/>
          <p:cNvSpPr/>
          <p:nvPr/>
        </p:nvSpPr>
        <p:spPr>
          <a:xfrm>
            <a:off x="4054287" y="1745091"/>
            <a:ext cx="3760694" cy="1515731"/>
          </a:xfrm>
          <a:prstGeom prst="roundRect">
            <a:avLst/>
          </a:prstGeom>
          <a:solidFill>
            <a:srgbClr val="FFFF0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Font typeface="Arial"/>
              <a:buChar char="•"/>
            </a:pPr>
            <a:r>
              <a:rPr lang="en-US" sz="2400" b="1" dirty="0">
                <a:solidFill>
                  <a:schemeClr val="tx1"/>
                </a:solidFill>
              </a:rPr>
              <a:t>2% urea: </a:t>
            </a:r>
            <a:r>
              <a:rPr lang="en-US" sz="2800" b="1" dirty="0">
                <a:solidFill>
                  <a:schemeClr val="tx1"/>
                </a:solidFill>
              </a:rPr>
              <a:t>CO(NH</a:t>
            </a:r>
            <a:r>
              <a:rPr lang="en-US" sz="2800" b="1" baseline="-25000" dirty="0">
                <a:solidFill>
                  <a:schemeClr val="tx1"/>
                </a:solidFill>
              </a:rPr>
              <a:t>2</a:t>
            </a:r>
            <a:r>
              <a:rPr lang="en-US" sz="2800" b="1" dirty="0">
                <a:solidFill>
                  <a:schemeClr val="tx1"/>
                </a:solidFill>
              </a:rPr>
              <a:t>)</a:t>
            </a:r>
            <a:r>
              <a:rPr lang="en-US" sz="2800" b="1" baseline="-25000" dirty="0">
                <a:solidFill>
                  <a:schemeClr val="tx1"/>
                </a:solidFill>
              </a:rPr>
              <a:t>2</a:t>
            </a:r>
            <a:endParaRPr lang="en-US" sz="4000" b="1" dirty="0">
              <a:solidFill>
                <a:schemeClr val="tx1"/>
              </a:solidFill>
            </a:endParaRPr>
          </a:p>
          <a:p>
            <a:pPr marL="342900" indent="-342900">
              <a:buFont typeface="Arial"/>
              <a:buChar char="•"/>
            </a:pPr>
            <a:r>
              <a:rPr lang="en-US" sz="2400" dirty="0">
                <a:solidFill>
                  <a:schemeClr val="tx1"/>
                </a:solidFill>
              </a:rPr>
              <a:t>The rest: other excess substances such as salts.</a:t>
            </a:r>
          </a:p>
        </p:txBody>
      </p:sp>
      <p:sp>
        <p:nvSpPr>
          <p:cNvPr id="8" name="Rounded Rectangle 7"/>
          <p:cNvSpPr/>
          <p:nvPr/>
        </p:nvSpPr>
        <p:spPr>
          <a:xfrm>
            <a:off x="4015142" y="4486800"/>
            <a:ext cx="3799839" cy="1402880"/>
          </a:xfrm>
          <a:prstGeom prst="roundRect">
            <a:avLst/>
          </a:prstGeom>
          <a:solidFill>
            <a:srgbClr val="0070C0"/>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Font typeface="Arial"/>
              <a:buChar char="•"/>
            </a:pPr>
            <a:r>
              <a:rPr lang="en-US" sz="3200" dirty="0">
                <a:solidFill>
                  <a:schemeClr val="tx1"/>
                </a:solidFill>
              </a:rPr>
              <a:t>95% </a:t>
            </a:r>
            <a:r>
              <a:rPr lang="en-US" sz="3200" b="1" dirty="0">
                <a:solidFill>
                  <a:schemeClr val="tx1"/>
                </a:solidFill>
              </a:rPr>
              <a:t>H</a:t>
            </a:r>
            <a:r>
              <a:rPr lang="en-US" sz="3200" b="1" baseline="-25000" dirty="0">
                <a:solidFill>
                  <a:schemeClr val="tx1"/>
                </a:solidFill>
              </a:rPr>
              <a:t>2</a:t>
            </a:r>
            <a:r>
              <a:rPr lang="en-US" sz="3200" b="1" dirty="0">
                <a:solidFill>
                  <a:schemeClr val="tx1"/>
                </a:solidFill>
              </a:rPr>
              <a:t>O</a:t>
            </a:r>
          </a:p>
        </p:txBody>
      </p:sp>
      <p:sp>
        <p:nvSpPr>
          <p:cNvPr id="16" name="TextBox 15"/>
          <p:cNvSpPr txBox="1"/>
          <p:nvPr/>
        </p:nvSpPr>
        <p:spPr>
          <a:xfrm>
            <a:off x="838041" y="1053139"/>
            <a:ext cx="8229600" cy="523220"/>
          </a:xfrm>
          <a:prstGeom prst="rect">
            <a:avLst/>
          </a:prstGeom>
          <a:noFill/>
        </p:spPr>
        <p:txBody>
          <a:bodyPr wrap="square" rtlCol="0">
            <a:spAutoFit/>
          </a:bodyPr>
          <a:lstStyle/>
          <a:p>
            <a:r>
              <a:rPr lang="en-US" sz="2800" b="1" dirty="0"/>
              <a:t>URINE</a:t>
            </a:r>
            <a:r>
              <a:rPr lang="en-US" sz="2800" dirty="0"/>
              <a:t>: waste filtered from blood by the kidneys.</a:t>
            </a:r>
          </a:p>
        </p:txBody>
      </p:sp>
      <p:cxnSp>
        <p:nvCxnSpPr>
          <p:cNvPr id="10" name="Straight Arrow Connector 9"/>
          <p:cNvCxnSpPr/>
          <p:nvPr/>
        </p:nvCxnSpPr>
        <p:spPr>
          <a:xfrm flipV="1">
            <a:off x="2900139" y="2348423"/>
            <a:ext cx="1084020" cy="1594236"/>
          </a:xfrm>
          <a:prstGeom prst="straightConnector1">
            <a:avLst/>
          </a:prstGeom>
          <a:ln w="381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Right Brace 10"/>
          <p:cNvSpPr/>
          <p:nvPr/>
        </p:nvSpPr>
        <p:spPr>
          <a:xfrm>
            <a:off x="2864289" y="4084893"/>
            <a:ext cx="1017870" cy="2046046"/>
          </a:xfrm>
          <a:prstGeom prst="rightBrace">
            <a:avLst>
              <a:gd name="adj1" fmla="val 8333"/>
              <a:gd name="adj2" fmla="val 48529"/>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Oval 11"/>
          <p:cNvSpPr/>
          <p:nvPr/>
        </p:nvSpPr>
        <p:spPr>
          <a:xfrm>
            <a:off x="5934634" y="3113597"/>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13" name="Oval 12"/>
          <p:cNvSpPr/>
          <p:nvPr/>
        </p:nvSpPr>
        <p:spPr>
          <a:xfrm>
            <a:off x="7433981" y="4029853"/>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15" name="Oval 14"/>
          <p:cNvSpPr/>
          <p:nvPr/>
        </p:nvSpPr>
        <p:spPr>
          <a:xfrm>
            <a:off x="3751500" y="3071822"/>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7" name="Oval 16"/>
          <p:cNvSpPr/>
          <p:nvPr/>
        </p:nvSpPr>
        <p:spPr>
          <a:xfrm>
            <a:off x="7053769" y="3113597"/>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143" y="3309643"/>
            <a:ext cx="1554507" cy="1000714"/>
          </a:xfrm>
          <a:prstGeom prst="rect">
            <a:avLst/>
          </a:prstGeom>
        </p:spPr>
      </p:pic>
      <p:grpSp>
        <p:nvGrpSpPr>
          <p:cNvPr id="22" name="Group 21"/>
          <p:cNvGrpSpPr/>
          <p:nvPr/>
        </p:nvGrpSpPr>
        <p:grpSpPr>
          <a:xfrm>
            <a:off x="368787" y="3312829"/>
            <a:ext cx="2490221" cy="3024178"/>
            <a:chOff x="8045526" y="863798"/>
            <a:chExt cx="2490221" cy="3024178"/>
          </a:xfrm>
        </p:grpSpPr>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5526" y="863798"/>
              <a:ext cx="2490221" cy="3024178"/>
            </a:xfrm>
            <a:prstGeom prst="rect">
              <a:avLst/>
            </a:prstGeom>
          </p:spPr>
        </p:pic>
        <p:sp>
          <p:nvSpPr>
            <p:cNvPr id="19" name="Can 18"/>
            <p:cNvSpPr/>
            <p:nvPr/>
          </p:nvSpPr>
          <p:spPr>
            <a:xfrm>
              <a:off x="8112886" y="1510131"/>
              <a:ext cx="2326245" cy="2171777"/>
            </a:xfrm>
            <a:prstGeom prst="can">
              <a:avLst>
                <a:gd name="adj" fmla="val 11142"/>
              </a:avLst>
            </a:prstGeom>
            <a:gradFill>
              <a:gsLst>
                <a:gs pos="0">
                  <a:srgbClr val="3F80CD"/>
                </a:gs>
                <a:gs pos="100000">
                  <a:schemeClr val="accent1">
                    <a:tint val="50000"/>
                    <a:shade val="100000"/>
                    <a:satMod val="350000"/>
                  </a:schemeClr>
                </a:gs>
              </a:gsLst>
            </a:gradFill>
            <a:scene3d>
              <a:camera prst="orthographicFront">
                <a:rot lat="0" lon="6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an 19"/>
            <p:cNvSpPr/>
            <p:nvPr/>
          </p:nvSpPr>
          <p:spPr>
            <a:xfrm>
              <a:off x="8118166" y="1363354"/>
              <a:ext cx="2320755" cy="361925"/>
            </a:xfrm>
            <a:prstGeom prst="can">
              <a:avLst>
                <a:gd name="adj" fmla="val 50000"/>
              </a:avLst>
            </a:prstGeom>
            <a:solidFill>
              <a:srgbClr val="FFFF00"/>
            </a:solidFill>
            <a:scene3d>
              <a:camera prst="orthographicFront">
                <a:rot lat="0" lon="6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8165746" y="3339993"/>
              <a:ext cx="2247661" cy="492258"/>
            </a:xfrm>
            <a:prstGeom prst="ellipse">
              <a:avLst/>
            </a:prstGeom>
            <a:gradFill>
              <a:gsLst>
                <a:gs pos="0">
                  <a:schemeClr val="accent1">
                    <a:tint val="100000"/>
                    <a:shade val="100000"/>
                    <a:satMod val="130000"/>
                  </a:schemeClr>
                </a:gs>
                <a:gs pos="100000">
                  <a:srgbClr val="5A91D4"/>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155175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P spid="12" grpId="0" animBg="1"/>
      <p:bldP spid="13" grpId="0" animBg="1"/>
      <p:bldP spid="15" grpId="0" animBg="1"/>
      <p:bldP spid="1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183718"/>
            <a:ext cx="8229600" cy="742950"/>
          </a:xfrm>
        </p:spPr>
        <p:txBody>
          <a:bodyPr>
            <a:normAutofit/>
          </a:bodyPr>
          <a:lstStyle/>
          <a:p>
            <a:r>
              <a:rPr lang="en-US" sz="3600" b="1" dirty="0">
                <a:latin typeface="Arial" panose="020B0604020202020204" pitchFamily="34" charset="0"/>
                <a:cs typeface="Arial" panose="020B0604020202020204" pitchFamily="34" charset="0"/>
              </a:rPr>
              <a:t>What is sweat?</a:t>
            </a:r>
          </a:p>
        </p:txBody>
      </p:sp>
      <p:sp>
        <p:nvSpPr>
          <p:cNvPr id="3" name="Content Placeholder 2"/>
          <p:cNvSpPr>
            <a:spLocks noGrp="1"/>
          </p:cNvSpPr>
          <p:nvPr>
            <p:ph idx="4294967295"/>
          </p:nvPr>
        </p:nvSpPr>
        <p:spPr>
          <a:xfrm>
            <a:off x="152400" y="926668"/>
            <a:ext cx="8825345" cy="707886"/>
          </a:xfrm>
        </p:spPr>
        <p:txBody>
          <a:bodyPr/>
          <a:lstStyle/>
          <a:p>
            <a:pPr marL="0" indent="0">
              <a:spcBef>
                <a:spcPts val="0"/>
              </a:spcBef>
              <a:buNone/>
            </a:pPr>
            <a:r>
              <a:rPr lang="en-US" sz="2000" dirty="0">
                <a:solidFill>
                  <a:srgbClr val="00B0F0"/>
                </a:solidFill>
              </a:rPr>
              <a:t>[if you have a commitment to answering this question, please construct a slide or conversation from the resources below]</a:t>
            </a:r>
          </a:p>
        </p:txBody>
      </p:sp>
    </p:spTree>
    <p:extLst>
      <p:ext uri="{BB962C8B-B14F-4D97-AF65-F5344CB8AC3E}">
        <p14:creationId xmlns:p14="http://schemas.microsoft.com/office/powerpoint/2010/main" val="165610772"/>
      </p:ext>
    </p:extLst>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6254" y="156008"/>
            <a:ext cx="8229600" cy="742950"/>
          </a:xfrm>
        </p:spPr>
        <p:txBody>
          <a:bodyPr>
            <a:normAutofit/>
          </a:bodyPr>
          <a:lstStyle/>
          <a:p>
            <a:r>
              <a:rPr lang="en-US" sz="3600" b="1" dirty="0">
                <a:latin typeface="Arial" panose="020B0604020202020204" pitchFamily="34" charset="0"/>
                <a:cs typeface="Arial" panose="020B0604020202020204" pitchFamily="34" charset="0"/>
              </a:rPr>
              <a:t>What is tears?</a:t>
            </a:r>
          </a:p>
        </p:txBody>
      </p:sp>
      <p:sp>
        <p:nvSpPr>
          <p:cNvPr id="5" name="Content Placeholder 2">
            <a:extLst>
              <a:ext uri="{FF2B5EF4-FFF2-40B4-BE49-F238E27FC236}">
                <a16:creationId xmlns:a16="http://schemas.microsoft.com/office/drawing/2014/main" id="{746F6FD8-2510-4D2E-A835-CA6EF568D4F7}"/>
              </a:ext>
            </a:extLst>
          </p:cNvPr>
          <p:cNvSpPr txBox="1">
            <a:spLocks/>
          </p:cNvSpPr>
          <p:nvPr/>
        </p:nvSpPr>
        <p:spPr>
          <a:xfrm>
            <a:off x="152400" y="926668"/>
            <a:ext cx="8825345" cy="707886"/>
          </a:xfrm>
          <a:prstGeom prst="rect">
            <a:avLst/>
          </a:prstGeom>
        </p:spPr>
        <p:txBody>
          <a:bodyPr vert="horz" lIns="91440" tIns="45720" rIns="91440" bIns="45720" rtlCol="0">
            <a:sp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000" dirty="0">
                <a:solidFill>
                  <a:srgbClr val="00B0F0"/>
                </a:solidFill>
              </a:rPr>
              <a:t>[if you have a commitment to answering this question, please construct a slide or conversation from the resources below]</a:t>
            </a:r>
          </a:p>
        </p:txBody>
      </p:sp>
    </p:spTree>
    <p:extLst>
      <p:ext uri="{BB962C8B-B14F-4D97-AF65-F5344CB8AC3E}">
        <p14:creationId xmlns:p14="http://schemas.microsoft.com/office/powerpoint/2010/main" val="1377744350"/>
      </p:ext>
    </p:extLst>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6254" y="280699"/>
            <a:ext cx="8229600" cy="742950"/>
          </a:xfrm>
        </p:spPr>
        <p:txBody>
          <a:bodyPr/>
          <a:lstStyle/>
          <a:p>
            <a:r>
              <a:rPr lang="en-US" sz="3200" dirty="0">
                <a:latin typeface="Arial" panose="020B0604020202020204" pitchFamily="34" charset="0"/>
                <a:cs typeface="Arial" panose="020B0604020202020204" pitchFamily="34" charset="0"/>
              </a:rPr>
              <a:t>Hmmm, what is up with water?</a:t>
            </a:r>
          </a:p>
        </p:txBody>
      </p:sp>
      <p:sp>
        <p:nvSpPr>
          <p:cNvPr id="3" name="Content Placeholder 2"/>
          <p:cNvSpPr>
            <a:spLocks noGrp="1"/>
          </p:cNvSpPr>
          <p:nvPr>
            <p:ph idx="4294967295"/>
          </p:nvPr>
        </p:nvSpPr>
        <p:spPr>
          <a:xfrm>
            <a:off x="166253" y="1309255"/>
            <a:ext cx="8797637" cy="781752"/>
          </a:xfrm>
        </p:spPr>
        <p:txBody>
          <a:bodyPr/>
          <a:lstStyle/>
          <a:p>
            <a:pPr marL="0" indent="0">
              <a:spcBef>
                <a:spcPts val="0"/>
              </a:spcBef>
              <a:buNone/>
            </a:pPr>
            <a:r>
              <a:rPr lang="en-US" sz="2800" dirty="0">
                <a:latin typeface="Arial" panose="020B0604020202020204" pitchFamily="34" charset="0"/>
                <a:cs typeface="Arial" panose="020B0604020202020204" pitchFamily="34" charset="0"/>
              </a:rPr>
              <a:t>Water is both an input and output!</a:t>
            </a:r>
            <a:endParaRPr lang="en-US" sz="2000" dirty="0"/>
          </a:p>
          <a:p>
            <a:endParaRPr lang="en-US" dirty="0"/>
          </a:p>
        </p:txBody>
      </p:sp>
    </p:spTree>
    <p:extLst>
      <p:ext uri="{BB962C8B-B14F-4D97-AF65-F5344CB8AC3E}">
        <p14:creationId xmlns:p14="http://schemas.microsoft.com/office/powerpoint/2010/main" val="914278882"/>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97180" y="232552"/>
            <a:ext cx="8229600" cy="741363"/>
          </a:xfrm>
        </p:spPr>
        <p:txBody>
          <a:bodyPr/>
          <a:lstStyle/>
          <a:p>
            <a:r>
              <a:rPr lang="en-US" dirty="0"/>
              <a:t>Adding to our understanding…</a:t>
            </a:r>
          </a:p>
        </p:txBody>
      </p:sp>
      <p:sp>
        <p:nvSpPr>
          <p:cNvPr id="3" name="Content Placeholder 2"/>
          <p:cNvSpPr>
            <a:spLocks noGrp="1"/>
          </p:cNvSpPr>
          <p:nvPr>
            <p:ph idx="4294967295"/>
          </p:nvPr>
        </p:nvSpPr>
        <p:spPr>
          <a:xfrm>
            <a:off x="1145220" y="2393337"/>
            <a:ext cx="7022238" cy="2925763"/>
          </a:xfrm>
        </p:spPr>
        <p:txBody>
          <a:bodyPr>
            <a:normAutofit/>
          </a:bodyPr>
          <a:lstStyle/>
          <a:p>
            <a:pPr marL="0" indent="0">
              <a:spcBef>
                <a:spcPts val="0"/>
              </a:spcBef>
              <a:buNone/>
            </a:pPr>
            <a:r>
              <a:rPr lang="en-US" sz="2800" dirty="0">
                <a:latin typeface="Arial" panose="020B0604020202020204" pitchFamily="34" charset="0"/>
                <a:cs typeface="Arial" panose="020B0604020202020204" pitchFamily="34" charset="0"/>
              </a:rPr>
              <a:t>OK- so now we know more about the chemical components in our outputs. Let’s add this information to our inputs-outputs-uses diagram.</a:t>
            </a:r>
          </a:p>
        </p:txBody>
      </p:sp>
    </p:spTree>
    <p:extLst>
      <p:ext uri="{BB962C8B-B14F-4D97-AF65-F5344CB8AC3E}">
        <p14:creationId xmlns:p14="http://schemas.microsoft.com/office/powerpoint/2010/main" val="1898991631"/>
      </p:ext>
    </p:extLst>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353931" y="166803"/>
            <a:ext cx="6173788" cy="763587"/>
          </a:xfrm>
        </p:spPr>
        <p:txBody>
          <a:bodyPr/>
          <a:lstStyle/>
          <a:p>
            <a:r>
              <a:rPr lang="en-US" sz="3200" dirty="0"/>
              <a:t>Inputs </a:t>
            </a:r>
            <a:r>
              <a:rPr lang="en-US" sz="3200" dirty="0">
                <a:sym typeface="Wingdings" panose="05000000000000000000" pitchFamily="2" charset="2"/>
              </a:rPr>
              <a:t> </a:t>
            </a:r>
            <a:r>
              <a:rPr lang="en-US" sz="3200" dirty="0"/>
              <a:t>Outputs</a:t>
            </a:r>
          </a:p>
        </p:txBody>
      </p:sp>
      <p:sp>
        <p:nvSpPr>
          <p:cNvPr id="3" name="Content Placeholder 2"/>
          <p:cNvSpPr>
            <a:spLocks noGrp="1"/>
          </p:cNvSpPr>
          <p:nvPr>
            <p:ph idx="4294967295"/>
          </p:nvPr>
        </p:nvSpPr>
        <p:spPr>
          <a:xfrm>
            <a:off x="408268" y="1169093"/>
            <a:ext cx="8229600" cy="1458861"/>
          </a:xfrm>
        </p:spPr>
        <p:txBody>
          <a:bodyPr/>
          <a:lstStyle/>
          <a:p>
            <a:pPr marL="0" indent="0">
              <a:spcBef>
                <a:spcPts val="0"/>
              </a:spcBef>
              <a:buNone/>
            </a:pPr>
            <a:r>
              <a:rPr lang="en-US" sz="2400" dirty="0"/>
              <a:t>In looking at our inputs and outputs…</a:t>
            </a:r>
          </a:p>
          <a:p>
            <a:pPr marL="0" indent="0">
              <a:spcBef>
                <a:spcPts val="0"/>
              </a:spcBef>
              <a:buNone/>
            </a:pPr>
            <a:endParaRPr lang="en-US" sz="2400" dirty="0"/>
          </a:p>
          <a:p>
            <a:pPr marL="0" indent="0">
              <a:spcBef>
                <a:spcPts val="0"/>
              </a:spcBef>
              <a:buNone/>
            </a:pPr>
            <a:r>
              <a:rPr lang="en-US" sz="2400" dirty="0"/>
              <a:t>How are they the same? How are they different?</a:t>
            </a:r>
          </a:p>
          <a:p>
            <a:endParaRPr lang="en-US" dirty="0"/>
          </a:p>
        </p:txBody>
      </p:sp>
      <p:sp>
        <p:nvSpPr>
          <p:cNvPr id="8" name="Oval 7"/>
          <p:cNvSpPr/>
          <p:nvPr/>
        </p:nvSpPr>
        <p:spPr>
          <a:xfrm>
            <a:off x="1214927" y="4842685"/>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9" name="Oval 8"/>
          <p:cNvSpPr/>
          <p:nvPr/>
        </p:nvSpPr>
        <p:spPr>
          <a:xfrm>
            <a:off x="1674177" y="3824002"/>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10" name="Oval 9"/>
          <p:cNvSpPr/>
          <p:nvPr/>
        </p:nvSpPr>
        <p:spPr>
          <a:xfrm>
            <a:off x="586997" y="3909630"/>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1" name="Oval 10"/>
          <p:cNvSpPr/>
          <p:nvPr/>
        </p:nvSpPr>
        <p:spPr>
          <a:xfrm>
            <a:off x="2284455" y="5584424"/>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12" name="Oval 11"/>
          <p:cNvSpPr/>
          <p:nvPr/>
        </p:nvSpPr>
        <p:spPr>
          <a:xfrm>
            <a:off x="6233242" y="5029550"/>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13" name="Oval 12"/>
          <p:cNvSpPr/>
          <p:nvPr/>
        </p:nvSpPr>
        <p:spPr>
          <a:xfrm>
            <a:off x="6307409" y="3766575"/>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14" name="Oval 13"/>
          <p:cNvSpPr/>
          <p:nvPr/>
        </p:nvSpPr>
        <p:spPr>
          <a:xfrm>
            <a:off x="7775589" y="3427459"/>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5" name="Oval 14"/>
          <p:cNvSpPr/>
          <p:nvPr/>
        </p:nvSpPr>
        <p:spPr>
          <a:xfrm>
            <a:off x="7795003" y="4842685"/>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cxnSp>
        <p:nvCxnSpPr>
          <p:cNvPr id="16" name="Straight Arrow Connector 15"/>
          <p:cNvCxnSpPr/>
          <p:nvPr/>
        </p:nvCxnSpPr>
        <p:spPr>
          <a:xfrm>
            <a:off x="3440825" y="4772867"/>
            <a:ext cx="2164487"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127418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782782" y="294420"/>
            <a:ext cx="7578436" cy="863600"/>
          </a:xfrm>
        </p:spPr>
        <p:txBody>
          <a:bodyPr>
            <a:normAutofit/>
          </a:bodyPr>
          <a:lstStyle/>
          <a:p>
            <a:pPr algn="ctr"/>
            <a:r>
              <a:rPr lang="en-US" sz="4000" dirty="0"/>
              <a:t>The Sticky, Slimy Case of Mucus</a:t>
            </a:r>
          </a:p>
        </p:txBody>
      </p:sp>
      <p:sp>
        <p:nvSpPr>
          <p:cNvPr id="3" name="Content Placeholder 2"/>
          <p:cNvSpPr>
            <a:spLocks noGrp="1"/>
          </p:cNvSpPr>
          <p:nvPr>
            <p:ph idx="4294967295"/>
          </p:nvPr>
        </p:nvSpPr>
        <p:spPr>
          <a:xfrm>
            <a:off x="332509" y="1358173"/>
            <a:ext cx="8229600" cy="2302169"/>
          </a:xfrm>
        </p:spPr>
        <p:txBody>
          <a:bodyPr/>
          <a:lstStyle/>
          <a:p>
            <a:pPr marL="0" indent="0">
              <a:spcBef>
                <a:spcPts val="0"/>
              </a:spcBef>
              <a:buNone/>
            </a:pPr>
            <a:r>
              <a:rPr lang="en-US" sz="2800" dirty="0"/>
              <a:t>What is mucus?</a:t>
            </a:r>
          </a:p>
          <a:p>
            <a:pPr marL="0" indent="0">
              <a:spcBef>
                <a:spcPts val="0"/>
              </a:spcBef>
              <a:buNone/>
            </a:pPr>
            <a:r>
              <a:rPr lang="en-US" sz="2800" dirty="0"/>
              <a:t>Do humans make mucus?</a:t>
            </a:r>
          </a:p>
          <a:p>
            <a:pPr marL="0" indent="0">
              <a:spcBef>
                <a:spcPts val="0"/>
              </a:spcBef>
              <a:buNone/>
            </a:pPr>
            <a:endParaRPr lang="en-US" dirty="0"/>
          </a:p>
          <a:p>
            <a:pPr marL="0" indent="0">
              <a:spcBef>
                <a:spcPts val="0"/>
              </a:spcBef>
              <a:buNone/>
            </a:pPr>
            <a:r>
              <a:rPr lang="en-US" sz="2000" dirty="0"/>
              <a:t>We’re going to watch a </a:t>
            </a:r>
            <a:r>
              <a:rPr lang="en-US" sz="2000" dirty="0">
                <a:hlinkClick r:id="rId3">
                  <a:extLst>
                    <a:ext uri="{A12FA001-AC4F-418D-AE19-62706E023703}">
                      <ahyp:hlinkClr xmlns:ahyp="http://schemas.microsoft.com/office/drawing/2018/hyperlinkcolor" xmlns="" val="tx"/>
                    </a:ext>
                  </a:extLst>
                </a:hlinkClick>
              </a:rPr>
              <a:t>short video</a:t>
            </a:r>
            <a:r>
              <a:rPr lang="en-US" sz="2000" dirty="0"/>
              <a:t>, followed by a reading in order to explore some ideas about this output.</a:t>
            </a:r>
          </a:p>
          <a:p>
            <a:endParaRPr lang="en-US" dirty="0">
              <a:solidFill>
                <a:srgbClr val="583F34"/>
              </a:solidFill>
            </a:endParaRPr>
          </a:p>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50029" y="3702879"/>
            <a:ext cx="3243942" cy="2428901"/>
          </a:xfrm>
          <a:prstGeom prst="rect">
            <a:avLst/>
          </a:prstGeom>
        </p:spPr>
      </p:pic>
    </p:spTree>
    <p:extLst>
      <p:ext uri="{BB962C8B-B14F-4D97-AF65-F5344CB8AC3E}">
        <p14:creationId xmlns:p14="http://schemas.microsoft.com/office/powerpoint/2010/main" val="1711031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84839" y="1193822"/>
            <a:ext cx="6237288" cy="1127125"/>
          </a:xfrm>
        </p:spPr>
        <p:txBody>
          <a:bodyPr>
            <a:normAutofit/>
          </a:bodyPr>
          <a:lstStyle/>
          <a:p>
            <a:pPr marL="0" indent="0">
              <a:spcBef>
                <a:spcPts val="0"/>
              </a:spcBef>
              <a:buNone/>
            </a:pPr>
            <a:r>
              <a:rPr lang="en-US" sz="2800" dirty="0">
                <a:latin typeface="Arial" panose="020B0604020202020204" pitchFamily="34" charset="0"/>
                <a:cs typeface="Arial" panose="020B0604020202020204" pitchFamily="34" charset="0"/>
              </a:rPr>
              <a:t>What did we learn from the video and the reading?</a:t>
            </a:r>
          </a:p>
          <a:p>
            <a:pPr marL="0" indent="0">
              <a:buNone/>
            </a:pPr>
            <a:endParaRPr lang="en-US"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8385" y="1322615"/>
            <a:ext cx="2180776" cy="1632856"/>
          </a:xfrm>
          <a:prstGeom prst="rect">
            <a:avLst/>
          </a:prstGeom>
        </p:spPr>
      </p:pic>
      <p:sp>
        <p:nvSpPr>
          <p:cNvPr id="2" name="TextBox 1"/>
          <p:cNvSpPr txBox="1"/>
          <p:nvPr/>
        </p:nvSpPr>
        <p:spPr>
          <a:xfrm>
            <a:off x="2034540" y="3139097"/>
            <a:ext cx="6824621" cy="2708434"/>
          </a:xfrm>
          <a:prstGeom prst="rect">
            <a:avLst/>
          </a:prstGeom>
          <a:noFill/>
        </p:spPr>
        <p:txBody>
          <a:bodyPr wrap="square" rtlCol="0">
            <a:spAutoFit/>
          </a:bodyPr>
          <a:lstStyle/>
          <a:p>
            <a:pPr>
              <a:spcAft>
                <a:spcPts val="1200"/>
              </a:spcAft>
            </a:pPr>
            <a:r>
              <a:rPr lang="en-US" sz="2800" dirty="0">
                <a:latin typeface="Arial" panose="020B0604020202020204" pitchFamily="34" charset="0"/>
                <a:cs typeface="Arial" panose="020B0604020202020204" pitchFamily="34" charset="0"/>
              </a:rPr>
              <a:t>Go back to </a:t>
            </a:r>
            <a:r>
              <a:rPr lang="en-US" sz="2800" b="1" dirty="0">
                <a:latin typeface="Arial" panose="020B0604020202020204" pitchFamily="34" charset="0"/>
                <a:cs typeface="Arial" panose="020B0604020202020204" pitchFamily="34" charset="0"/>
              </a:rPr>
              <a:t>Doodle Box L to add some ideas about mucus</a:t>
            </a:r>
            <a:r>
              <a:rPr lang="en-US" sz="2800" dirty="0">
                <a:latin typeface="Arial" panose="020B0604020202020204" pitchFamily="34" charset="0"/>
                <a:cs typeface="Arial" panose="020B0604020202020204" pitchFamily="34" charset="0"/>
              </a:rPr>
              <a:t>:</a:t>
            </a:r>
          </a:p>
          <a:p>
            <a:pPr marL="457200" indent="-457200">
              <a:spcAft>
                <a:spcPts val="1200"/>
              </a:spcAft>
              <a:buFont typeface="Arial" panose="020B0604020202020204" pitchFamily="34" charset="0"/>
              <a:buChar char="•"/>
            </a:pPr>
            <a:r>
              <a:rPr lang="en-US" sz="2800" dirty="0">
                <a:latin typeface="Arial" panose="020B0604020202020204" pitchFamily="34" charset="0"/>
                <a:cs typeface="Arial" panose="020B0604020202020204" pitchFamily="34" charset="0"/>
              </a:rPr>
              <a:t>What is mucus made of?</a:t>
            </a:r>
          </a:p>
          <a:p>
            <a:pPr marL="457200" indent="-457200">
              <a:spcAft>
                <a:spcPts val="1200"/>
              </a:spcAft>
              <a:buFont typeface="Arial" panose="020B0604020202020204" pitchFamily="34" charset="0"/>
              <a:buChar char="•"/>
            </a:pPr>
            <a:r>
              <a:rPr lang="en-US" sz="2800" dirty="0">
                <a:latin typeface="Arial" panose="020B0604020202020204" pitchFamily="34" charset="0"/>
                <a:cs typeface="Arial" panose="020B0604020202020204" pitchFamily="34" charset="0"/>
              </a:rPr>
              <a:t>Where does mucus come from?</a:t>
            </a:r>
          </a:p>
          <a:p>
            <a:pPr marL="457200" indent="-457200">
              <a:spcAft>
                <a:spcPts val="1200"/>
              </a:spcAft>
              <a:buFont typeface="Arial" panose="020B0604020202020204" pitchFamily="34" charset="0"/>
              <a:buChar char="•"/>
            </a:pPr>
            <a:r>
              <a:rPr lang="en-US" sz="2800" dirty="0">
                <a:latin typeface="Arial" panose="020B0604020202020204" pitchFamily="34" charset="0"/>
                <a:cs typeface="Arial" panose="020B0604020202020204" pitchFamily="34" charset="0"/>
              </a:rPr>
              <a:t>How do we make mucus?</a:t>
            </a:r>
          </a:p>
        </p:txBody>
      </p:sp>
      <p:sp>
        <p:nvSpPr>
          <p:cNvPr id="8" name="Title 1">
            <a:extLst>
              <a:ext uri="{FF2B5EF4-FFF2-40B4-BE49-F238E27FC236}">
                <a16:creationId xmlns:a16="http://schemas.microsoft.com/office/drawing/2014/main" id="{93223848-1A33-48DD-9BE8-971B08466590}"/>
              </a:ext>
            </a:extLst>
          </p:cNvPr>
          <p:cNvSpPr txBox="1">
            <a:spLocks/>
          </p:cNvSpPr>
          <p:nvPr/>
        </p:nvSpPr>
        <p:spPr>
          <a:xfrm>
            <a:off x="782782" y="294420"/>
            <a:ext cx="7578436" cy="863600"/>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4000"/>
              <a:t>The Sticky, Slimy Case of Mucus</a:t>
            </a:r>
            <a:endParaRPr lang="en-US" sz="4000" dirty="0"/>
          </a:p>
        </p:txBody>
      </p:sp>
      <p:pic>
        <p:nvPicPr>
          <p:cNvPr id="10" name="Picture 9">
            <a:extLst>
              <a:ext uri="{FF2B5EF4-FFF2-40B4-BE49-F238E27FC236}">
                <a16:creationId xmlns:a16="http://schemas.microsoft.com/office/drawing/2014/main" id="{A026C3D6-AB5A-42D3-A3EB-D814F721BD77}"/>
              </a:ext>
            </a:extLst>
          </p:cNvPr>
          <p:cNvPicPr>
            <a:picLocks noChangeAspect="1"/>
          </p:cNvPicPr>
          <p:nvPr/>
        </p:nvPicPr>
        <p:blipFill rotWithShape="1">
          <a:blip r:embed="rId4"/>
          <a:srcRect t="11876" r="21921"/>
          <a:stretch/>
        </p:blipFill>
        <p:spPr>
          <a:xfrm>
            <a:off x="668112" y="3276562"/>
            <a:ext cx="1052623" cy="891043"/>
          </a:xfrm>
          <a:prstGeom prst="rect">
            <a:avLst/>
          </a:prstGeom>
        </p:spPr>
      </p:pic>
    </p:spTree>
    <p:extLst>
      <p:ext uri="{BB962C8B-B14F-4D97-AF65-F5344CB8AC3E}">
        <p14:creationId xmlns:p14="http://schemas.microsoft.com/office/powerpoint/2010/main" val="7894433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idx="4294967295"/>
          </p:nvPr>
        </p:nvSpPr>
        <p:spPr>
          <a:xfrm>
            <a:off x="340118" y="63889"/>
            <a:ext cx="7886700" cy="1325562"/>
          </a:xfrm>
        </p:spPr>
        <p:txBody>
          <a:bodyPr/>
          <a:lstStyle/>
          <a:p>
            <a:r>
              <a:rPr lang="en-US" sz="3200" dirty="0"/>
              <a:t>What’s in slime?</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559" y="1298673"/>
            <a:ext cx="1956875" cy="1465210"/>
          </a:xfrm>
          <a:prstGeom prst="rect">
            <a:avLst/>
          </a:prstGeom>
        </p:spPr>
      </p:pic>
      <p:sp>
        <p:nvSpPr>
          <p:cNvPr id="5" name="Oval 4"/>
          <p:cNvSpPr/>
          <p:nvPr/>
        </p:nvSpPr>
        <p:spPr>
          <a:xfrm>
            <a:off x="1503968" y="5025205"/>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7" name="Oval 6"/>
          <p:cNvSpPr/>
          <p:nvPr/>
        </p:nvSpPr>
        <p:spPr>
          <a:xfrm>
            <a:off x="7672522" y="4193254"/>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8" name="Oval 7"/>
          <p:cNvSpPr/>
          <p:nvPr/>
        </p:nvSpPr>
        <p:spPr>
          <a:xfrm>
            <a:off x="7447817" y="2887473"/>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9" name="Oval 8"/>
          <p:cNvSpPr/>
          <p:nvPr/>
        </p:nvSpPr>
        <p:spPr>
          <a:xfrm>
            <a:off x="6910522" y="5483717"/>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120" y="4540456"/>
            <a:ext cx="1983421" cy="2000116"/>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9049" y="3643224"/>
            <a:ext cx="2086511" cy="201595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49600">
            <a:off x="1310500" y="3900425"/>
            <a:ext cx="750026" cy="724663"/>
          </a:xfrm>
          <a:prstGeom prst="rect">
            <a:avLst/>
          </a:prstGeom>
        </p:spPr>
      </p:pic>
      <p:sp>
        <p:nvSpPr>
          <p:cNvPr id="2" name="TextBox 1"/>
          <p:cNvSpPr txBox="1"/>
          <p:nvPr/>
        </p:nvSpPr>
        <p:spPr>
          <a:xfrm>
            <a:off x="1974565" y="6171240"/>
            <a:ext cx="1719793" cy="369332"/>
          </a:xfrm>
          <a:prstGeom prst="rect">
            <a:avLst/>
          </a:prstGeom>
          <a:noFill/>
        </p:spPr>
        <p:txBody>
          <a:bodyPr wrap="square" rtlCol="0">
            <a:spAutoFit/>
          </a:bodyPr>
          <a:lstStyle/>
          <a:p>
            <a:r>
              <a:rPr lang="en-US" dirty="0"/>
              <a:t>glucosamine</a:t>
            </a:r>
          </a:p>
        </p:txBody>
      </p:sp>
      <p:sp>
        <p:nvSpPr>
          <p:cNvPr id="16" name="TextBox 15"/>
          <p:cNvSpPr txBox="1"/>
          <p:nvPr/>
        </p:nvSpPr>
        <p:spPr>
          <a:xfrm>
            <a:off x="5153901" y="5583790"/>
            <a:ext cx="1719793" cy="369332"/>
          </a:xfrm>
          <a:prstGeom prst="rect">
            <a:avLst/>
          </a:prstGeom>
          <a:noFill/>
        </p:spPr>
        <p:txBody>
          <a:bodyPr wrap="square" rtlCol="0">
            <a:spAutoFit/>
          </a:bodyPr>
          <a:lstStyle/>
          <a:p>
            <a:r>
              <a:rPr lang="en-US" dirty="0" err="1"/>
              <a:t>glucoronic</a:t>
            </a:r>
            <a:r>
              <a:rPr lang="en-US" dirty="0"/>
              <a:t> acid</a:t>
            </a:r>
          </a:p>
        </p:txBody>
      </p:sp>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921420">
            <a:off x="774814" y="4053699"/>
            <a:ext cx="770249" cy="776732"/>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49600">
            <a:off x="2280615" y="3434830"/>
            <a:ext cx="750026" cy="724663"/>
          </a:xfrm>
          <a:prstGeom prst="rect">
            <a:avLst/>
          </a:prstGeom>
        </p:spPr>
      </p:pic>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921420">
            <a:off x="1744929" y="3588104"/>
            <a:ext cx="770249" cy="776732"/>
          </a:xfrm>
          <a:prstGeom prst="rect">
            <a:avLst/>
          </a:prstGeom>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49600">
            <a:off x="3307570" y="3046270"/>
            <a:ext cx="750026" cy="724663"/>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921420">
            <a:off x="2771884" y="3199544"/>
            <a:ext cx="770249" cy="776732"/>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049600">
            <a:off x="4302386" y="2672088"/>
            <a:ext cx="750026" cy="724663"/>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921420">
            <a:off x="3766700" y="2825362"/>
            <a:ext cx="770249" cy="776732"/>
          </a:xfrm>
          <a:prstGeom prst="rect">
            <a:avLst/>
          </a:prstGeom>
        </p:spPr>
      </p:pic>
      <p:sp>
        <p:nvSpPr>
          <p:cNvPr id="25" name="TextBox 24"/>
          <p:cNvSpPr txBox="1"/>
          <p:nvPr/>
        </p:nvSpPr>
        <p:spPr>
          <a:xfrm>
            <a:off x="3049440" y="1303560"/>
            <a:ext cx="5754442" cy="1200329"/>
          </a:xfrm>
          <a:prstGeom prst="rect">
            <a:avLst/>
          </a:prstGeom>
          <a:noFill/>
        </p:spPr>
        <p:txBody>
          <a:bodyPr wrap="square" rtlCol="0">
            <a:spAutoFit/>
          </a:bodyPr>
          <a:lstStyle/>
          <a:p>
            <a:pPr algn="ctr"/>
            <a:r>
              <a:rPr lang="en-US" sz="2400" b="1" dirty="0"/>
              <a:t>slime is mostly</a:t>
            </a:r>
          </a:p>
          <a:p>
            <a:pPr algn="ctr"/>
            <a:r>
              <a:rPr lang="en-US" sz="2400" b="1" dirty="0"/>
              <a:t> </a:t>
            </a:r>
            <a:r>
              <a:rPr lang="en-US" sz="2400" b="1" dirty="0" err="1"/>
              <a:t>mucopolysaccharide</a:t>
            </a:r>
            <a:r>
              <a:rPr lang="en-US" sz="2400" b="1" dirty="0"/>
              <a:t> + glycoproteins</a:t>
            </a:r>
          </a:p>
          <a:p>
            <a:endParaRPr lang="en-US" sz="2400" b="1" dirty="0">
              <a:solidFill>
                <a:srgbClr val="583F34"/>
              </a:solidFill>
            </a:endParaRPr>
          </a:p>
        </p:txBody>
      </p:sp>
      <p:sp>
        <p:nvSpPr>
          <p:cNvPr id="27" name="TextBox 26"/>
          <p:cNvSpPr txBox="1"/>
          <p:nvPr/>
        </p:nvSpPr>
        <p:spPr>
          <a:xfrm rot="20191762">
            <a:off x="1173540" y="2939031"/>
            <a:ext cx="3068883" cy="461665"/>
          </a:xfrm>
          <a:prstGeom prst="rect">
            <a:avLst/>
          </a:prstGeom>
          <a:noFill/>
        </p:spPr>
        <p:txBody>
          <a:bodyPr wrap="square" rtlCol="0">
            <a:spAutoFit/>
          </a:bodyPr>
          <a:lstStyle/>
          <a:p>
            <a:r>
              <a:rPr lang="en-US" sz="2400" dirty="0" err="1"/>
              <a:t>mucopolysaccharide</a:t>
            </a:r>
            <a:endParaRPr lang="en-US" sz="2400" dirty="0"/>
          </a:p>
        </p:txBody>
      </p:sp>
      <p:cxnSp>
        <p:nvCxnSpPr>
          <p:cNvPr id="28" name="Straight Arrow Connector 27"/>
          <p:cNvCxnSpPr/>
          <p:nvPr/>
        </p:nvCxnSpPr>
        <p:spPr>
          <a:xfrm>
            <a:off x="3972893" y="3748806"/>
            <a:ext cx="606312" cy="358473"/>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cxnSp>
        <p:nvCxnSpPr>
          <p:cNvPr id="29" name="Straight Arrow Connector 28"/>
          <p:cNvCxnSpPr/>
          <p:nvPr/>
        </p:nvCxnSpPr>
        <p:spPr>
          <a:xfrm>
            <a:off x="3442504" y="3787911"/>
            <a:ext cx="93288" cy="788885"/>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630625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2" grpId="0"/>
      <p:bldP spid="1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51434"/>
            <a:ext cx="8932875" cy="469628"/>
          </a:xfrm>
          <a:prstGeom prst="rect">
            <a:avLst/>
          </a:prstGeom>
        </p:spPr>
        <p:txBody>
          <a:bodyPr>
            <a:noAutofit/>
          </a:bodyPr>
          <a:lstStyle>
            <a:lvl1pPr>
              <a:defRPr sz="3400"/>
            </a:lvl1pPr>
          </a:lstStyle>
          <a:p>
            <a:r>
              <a:rPr lang="en-US" sz="2800" dirty="0">
                <a:solidFill>
                  <a:schemeClr val="bg1"/>
                </a:solidFill>
              </a:rPr>
              <a:t>PQM Notes Important to Upcoming Models</a:t>
            </a:r>
            <a:endParaRPr sz="2800" dirty="0"/>
          </a:p>
        </p:txBody>
      </p:sp>
      <p:sp>
        <p:nvSpPr>
          <p:cNvPr id="4" name="Rectangle 3"/>
          <p:cNvSpPr/>
          <p:nvPr/>
        </p:nvSpPr>
        <p:spPr>
          <a:xfrm>
            <a:off x="457200" y="1664732"/>
            <a:ext cx="8077200" cy="43897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3848098" y="2687452"/>
            <a:ext cx="1143000" cy="369332"/>
          </a:xfrm>
          <a:prstGeom prst="rect">
            <a:avLst/>
          </a:prstGeom>
          <a:noFill/>
        </p:spPr>
        <p:txBody>
          <a:bodyPr wrap="square" rtlCol="0">
            <a:spAutoFit/>
          </a:bodyPr>
          <a:lstStyle/>
          <a:p>
            <a:pPr algn="ctr"/>
            <a:r>
              <a:rPr lang="en-US" b="1" u="sng" dirty="0"/>
              <a:t>USES</a:t>
            </a:r>
          </a:p>
        </p:txBody>
      </p:sp>
      <p:sp>
        <p:nvSpPr>
          <p:cNvPr id="8" name="TextBox 7"/>
          <p:cNvSpPr txBox="1"/>
          <p:nvPr/>
        </p:nvSpPr>
        <p:spPr>
          <a:xfrm>
            <a:off x="507753" y="1998547"/>
            <a:ext cx="2286000" cy="369332"/>
          </a:xfrm>
          <a:prstGeom prst="rect">
            <a:avLst/>
          </a:prstGeom>
          <a:noFill/>
        </p:spPr>
        <p:txBody>
          <a:bodyPr wrap="square" rtlCol="0">
            <a:spAutoFit/>
          </a:bodyPr>
          <a:lstStyle/>
          <a:p>
            <a:r>
              <a:rPr lang="en-US" b="1" u="sng" dirty="0"/>
              <a:t>INPUTS</a:t>
            </a:r>
          </a:p>
        </p:txBody>
      </p:sp>
      <p:sp>
        <p:nvSpPr>
          <p:cNvPr id="2" name="TextBox 1"/>
          <p:cNvSpPr txBox="1"/>
          <p:nvPr/>
        </p:nvSpPr>
        <p:spPr>
          <a:xfrm>
            <a:off x="507753" y="2375701"/>
            <a:ext cx="776295" cy="923330"/>
          </a:xfrm>
          <a:prstGeom prst="rect">
            <a:avLst/>
          </a:prstGeom>
          <a:noFill/>
        </p:spPr>
        <p:txBody>
          <a:bodyPr wrap="square" rtlCol="0">
            <a:spAutoFit/>
          </a:bodyPr>
          <a:lstStyle/>
          <a:p>
            <a:r>
              <a:rPr lang="en-US" dirty="0"/>
              <a:t>Food</a:t>
            </a:r>
          </a:p>
          <a:p>
            <a:r>
              <a:rPr lang="en-US" dirty="0"/>
              <a:t>O</a:t>
            </a:r>
            <a:r>
              <a:rPr lang="en-US" baseline="-25000" dirty="0"/>
              <a:t>2</a:t>
            </a:r>
          </a:p>
          <a:p>
            <a:r>
              <a:rPr lang="en-US" dirty="0"/>
              <a:t>H</a:t>
            </a:r>
            <a:r>
              <a:rPr lang="en-US" baseline="-25000" dirty="0"/>
              <a:t>2</a:t>
            </a:r>
            <a:r>
              <a:rPr lang="en-US" dirty="0"/>
              <a:t>O</a:t>
            </a:r>
          </a:p>
        </p:txBody>
      </p:sp>
      <p:sp>
        <p:nvSpPr>
          <p:cNvPr id="15" name="TextBox 14"/>
          <p:cNvSpPr txBox="1"/>
          <p:nvPr/>
        </p:nvSpPr>
        <p:spPr>
          <a:xfrm>
            <a:off x="7156181" y="2433584"/>
            <a:ext cx="1371215" cy="369332"/>
          </a:xfrm>
          <a:prstGeom prst="rect">
            <a:avLst/>
          </a:prstGeom>
          <a:noFill/>
        </p:spPr>
        <p:txBody>
          <a:bodyPr wrap="square" rtlCol="0">
            <a:spAutoFit/>
          </a:bodyPr>
          <a:lstStyle/>
          <a:p>
            <a:r>
              <a:rPr lang="en-US" b="1" u="sng" dirty="0"/>
              <a:t>OUTPUTS</a:t>
            </a:r>
          </a:p>
        </p:txBody>
      </p:sp>
      <p:sp>
        <p:nvSpPr>
          <p:cNvPr id="17" name="TextBox 16"/>
          <p:cNvSpPr txBox="1"/>
          <p:nvPr/>
        </p:nvSpPr>
        <p:spPr>
          <a:xfrm>
            <a:off x="3734828" y="3089298"/>
            <a:ext cx="1624160" cy="1600438"/>
          </a:xfrm>
          <a:prstGeom prst="rect">
            <a:avLst/>
          </a:prstGeom>
          <a:noFill/>
        </p:spPr>
        <p:txBody>
          <a:bodyPr wrap="square" rtlCol="0">
            <a:spAutoFit/>
          </a:bodyPr>
          <a:lstStyle/>
          <a:p>
            <a:r>
              <a:rPr lang="en-US" sz="1600" dirty="0"/>
              <a:t>Growth</a:t>
            </a:r>
          </a:p>
          <a:p>
            <a:r>
              <a:rPr lang="en-US" sz="1600" dirty="0"/>
              <a:t>Movement</a:t>
            </a:r>
          </a:p>
          <a:p>
            <a:r>
              <a:rPr lang="en-US" sz="1600" dirty="0"/>
              <a:t>Behavior</a:t>
            </a:r>
          </a:p>
          <a:p>
            <a:r>
              <a:rPr lang="en-US" sz="1600" dirty="0"/>
              <a:t>Maintenance</a:t>
            </a:r>
          </a:p>
          <a:p>
            <a:r>
              <a:rPr lang="en-US" sz="1600" b="1" dirty="0"/>
              <a:t>Reproduction</a:t>
            </a:r>
          </a:p>
          <a:p>
            <a:endParaRPr lang="en-US" dirty="0">
              <a:solidFill>
                <a:srgbClr val="583F34"/>
              </a:solidFill>
            </a:endParaRPr>
          </a:p>
        </p:txBody>
      </p:sp>
      <p:sp>
        <p:nvSpPr>
          <p:cNvPr id="18" name="TextBox 17"/>
          <p:cNvSpPr txBox="1"/>
          <p:nvPr/>
        </p:nvSpPr>
        <p:spPr>
          <a:xfrm>
            <a:off x="7143075" y="2796471"/>
            <a:ext cx="1238922" cy="923330"/>
          </a:xfrm>
          <a:prstGeom prst="rect">
            <a:avLst/>
          </a:prstGeom>
          <a:noFill/>
        </p:spPr>
        <p:txBody>
          <a:bodyPr wrap="square" rtlCol="0">
            <a:spAutoFit/>
          </a:bodyPr>
          <a:lstStyle/>
          <a:p>
            <a:r>
              <a:rPr lang="en-US" dirty="0"/>
              <a:t>Pee</a:t>
            </a:r>
          </a:p>
          <a:p>
            <a:r>
              <a:rPr lang="en-US" dirty="0"/>
              <a:t>CO</a:t>
            </a:r>
            <a:r>
              <a:rPr lang="en-US" baseline="-25000" dirty="0"/>
              <a:t>2</a:t>
            </a:r>
          </a:p>
          <a:p>
            <a:r>
              <a:rPr lang="en-US" dirty="0"/>
              <a:t>H</a:t>
            </a:r>
            <a:r>
              <a:rPr lang="en-US" baseline="-25000" dirty="0"/>
              <a:t>2</a:t>
            </a:r>
            <a:r>
              <a:rPr lang="en-US" dirty="0"/>
              <a:t>O</a:t>
            </a:r>
          </a:p>
        </p:txBody>
      </p:sp>
      <p:sp>
        <p:nvSpPr>
          <p:cNvPr id="22" name="TextBox 21"/>
          <p:cNvSpPr txBox="1"/>
          <p:nvPr/>
        </p:nvSpPr>
        <p:spPr>
          <a:xfrm>
            <a:off x="437905" y="3947857"/>
            <a:ext cx="2180769" cy="1815882"/>
          </a:xfrm>
          <a:prstGeom prst="rect">
            <a:avLst/>
          </a:prstGeom>
          <a:noFill/>
        </p:spPr>
        <p:txBody>
          <a:bodyPr wrap="square" rtlCol="0">
            <a:spAutoFit/>
          </a:bodyPr>
          <a:lstStyle/>
          <a:p>
            <a:r>
              <a:rPr lang="en-US" sz="1600" dirty="0"/>
              <a:t>Organisms have to acquire enough matter and potential energy in the form of food in order to do all of the things they “need to do”*.</a:t>
            </a:r>
          </a:p>
        </p:txBody>
      </p:sp>
      <p:sp>
        <p:nvSpPr>
          <p:cNvPr id="23" name="TextBox 22"/>
          <p:cNvSpPr txBox="1"/>
          <p:nvPr/>
        </p:nvSpPr>
        <p:spPr>
          <a:xfrm>
            <a:off x="5846164" y="4467069"/>
            <a:ext cx="3174415" cy="1600438"/>
          </a:xfrm>
          <a:prstGeom prst="rect">
            <a:avLst/>
          </a:prstGeom>
          <a:noFill/>
        </p:spPr>
        <p:txBody>
          <a:bodyPr wrap="square" rtlCol="0">
            <a:spAutoFit/>
          </a:bodyPr>
          <a:lstStyle/>
          <a:p>
            <a:r>
              <a:rPr lang="en-US" dirty="0"/>
              <a:t>*</a:t>
            </a:r>
            <a:r>
              <a:rPr lang="en-US" sz="1600" dirty="0"/>
              <a:t>There are lots of things organisms “need to do”, but from an evolutionary standpoint, the only one that counts in the end is </a:t>
            </a:r>
            <a:r>
              <a:rPr lang="en-US" sz="1600" u="sng" dirty="0"/>
              <a:t>reproduction</a:t>
            </a:r>
            <a:r>
              <a:rPr lang="en-US" sz="1600" dirty="0"/>
              <a:t> and passing along genes. </a:t>
            </a:r>
            <a:r>
              <a:rPr lang="en-US" sz="1600" b="1" dirty="0"/>
              <a:t>#fitness</a:t>
            </a:r>
            <a:endParaRPr lang="en-US" b="1" dirty="0"/>
          </a:p>
        </p:txBody>
      </p:sp>
      <p:sp>
        <p:nvSpPr>
          <p:cNvPr id="26" name="Title 6"/>
          <p:cNvSpPr txBox="1">
            <a:spLocks/>
          </p:cNvSpPr>
          <p:nvPr/>
        </p:nvSpPr>
        <p:spPr>
          <a:xfrm>
            <a:off x="437905" y="6070269"/>
            <a:ext cx="4339800" cy="286532"/>
          </a:xfrm>
          <a:prstGeom prst="rect">
            <a:avLst/>
          </a:prstGeom>
        </p:spPr>
        <p:txBody>
          <a:bodyPr vert="horz" lIns="91440" tIns="45720" rIns="91440" bIns="45720" rtlCol="0" anchor="ctr">
            <a:normAutofit fontScale="92500" lnSpcReduction="20000"/>
          </a:bodyPr>
          <a:lstStyle>
            <a:lvl1pPr algn="l" defTabSz="457200" rtl="0" eaLnBrk="1" latinLnBrk="0" hangingPunct="1">
              <a:spcBef>
                <a:spcPct val="0"/>
              </a:spcBef>
              <a:buNone/>
              <a:defRPr sz="2672" kern="1200">
                <a:solidFill>
                  <a:srgbClr val="FFFFFF"/>
                </a:solidFill>
                <a:latin typeface="Arial"/>
                <a:ea typeface="Arial"/>
                <a:cs typeface="Arial"/>
                <a:sym typeface="Arial"/>
              </a:defRPr>
            </a:lvl1pPr>
          </a:lstStyle>
          <a:p>
            <a:r>
              <a:rPr lang="en-US" sz="1600" dirty="0">
                <a:solidFill>
                  <a:schemeClr val="tx1"/>
                </a:solidFill>
              </a:rPr>
              <a:t>Organisms are effectively on an </a:t>
            </a:r>
            <a:r>
              <a:rPr lang="en-US" sz="1600" b="1" dirty="0">
                <a:solidFill>
                  <a:schemeClr val="tx1"/>
                </a:solidFill>
              </a:rPr>
              <a:t>energy budget.</a:t>
            </a:r>
            <a:endParaRPr lang="en-US" sz="1400" b="1" dirty="0">
              <a:solidFill>
                <a:schemeClr val="tx1"/>
              </a:solidFill>
            </a:endParaRPr>
          </a:p>
        </p:txBody>
      </p:sp>
      <p:sp>
        <p:nvSpPr>
          <p:cNvPr id="25" name="Title 6"/>
          <p:cNvSpPr txBox="1">
            <a:spLocks/>
          </p:cNvSpPr>
          <p:nvPr/>
        </p:nvSpPr>
        <p:spPr>
          <a:xfrm>
            <a:off x="437905" y="553305"/>
            <a:ext cx="3867395" cy="57415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672" kern="1200">
                <a:solidFill>
                  <a:srgbClr val="FFFFFF"/>
                </a:solidFill>
                <a:latin typeface="Arial"/>
                <a:ea typeface="Arial"/>
                <a:cs typeface="Arial"/>
                <a:sym typeface="Arial"/>
              </a:defRPr>
            </a:lvl1pPr>
          </a:lstStyle>
          <a:p>
            <a:r>
              <a:rPr lang="en-US" sz="1800" dirty="0">
                <a:solidFill>
                  <a:schemeClr val="tx1"/>
                </a:solidFill>
              </a:rPr>
              <a:t>Where do the 			       fit?</a:t>
            </a:r>
            <a:endParaRPr lang="en-US" sz="1600" b="1" dirty="0">
              <a:solidFill>
                <a:schemeClr val="tx1"/>
              </a:solidFill>
            </a:endParaRPr>
          </a:p>
        </p:txBody>
      </p:sp>
      <p:sp>
        <p:nvSpPr>
          <p:cNvPr id="27" name="Rectangle 26"/>
          <p:cNvSpPr/>
          <p:nvPr/>
        </p:nvSpPr>
        <p:spPr>
          <a:xfrm>
            <a:off x="1976433" y="624798"/>
            <a:ext cx="1634640" cy="391068"/>
          </a:xfrm>
          <a:prstGeom prst="rect">
            <a:avLst/>
          </a:prstGeom>
          <a:gradFill>
            <a:gsLst>
              <a:gs pos="0">
                <a:srgbClr val="C0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MBER Units</a:t>
            </a:r>
          </a:p>
        </p:txBody>
      </p:sp>
      <p:sp>
        <p:nvSpPr>
          <p:cNvPr id="28" name="TextBox 27"/>
          <p:cNvSpPr txBox="1"/>
          <p:nvPr/>
        </p:nvSpPr>
        <p:spPr>
          <a:xfrm>
            <a:off x="503865" y="1127461"/>
            <a:ext cx="4150581" cy="646331"/>
          </a:xfrm>
          <a:prstGeom prst="rect">
            <a:avLst/>
          </a:prstGeom>
          <a:noFill/>
        </p:spPr>
        <p:txBody>
          <a:bodyPr wrap="square" rtlCol="0">
            <a:spAutoFit/>
          </a:bodyPr>
          <a:lstStyle/>
          <a:p>
            <a:r>
              <a:rPr lang="en-US" dirty="0"/>
              <a:t>CRx, CR, and P all deal with how organisms acquire matter and energy.</a:t>
            </a:r>
          </a:p>
        </p:txBody>
      </p:sp>
      <p:sp>
        <p:nvSpPr>
          <p:cNvPr id="29" name="TextBox 28"/>
          <p:cNvSpPr txBox="1"/>
          <p:nvPr/>
        </p:nvSpPr>
        <p:spPr>
          <a:xfrm>
            <a:off x="5278901" y="633756"/>
            <a:ext cx="3823932" cy="1477328"/>
          </a:xfrm>
          <a:prstGeom prst="rect">
            <a:avLst/>
          </a:prstGeom>
          <a:noFill/>
        </p:spPr>
        <p:txBody>
          <a:bodyPr wrap="square" rtlCol="0">
            <a:spAutoFit/>
          </a:bodyPr>
          <a:lstStyle/>
          <a:p>
            <a:r>
              <a:rPr lang="en-US" dirty="0"/>
              <a:t>B deals with how organisms use the matter and energy to survive and reproduce. </a:t>
            </a:r>
          </a:p>
          <a:p>
            <a:r>
              <a:rPr lang="en-US" dirty="0"/>
              <a:t>(P is of course a form of B, so it in some ways relates to growth.)</a:t>
            </a:r>
          </a:p>
        </p:txBody>
      </p:sp>
      <p:sp>
        <p:nvSpPr>
          <p:cNvPr id="32" name="Rectangle 31"/>
          <p:cNvSpPr/>
          <p:nvPr/>
        </p:nvSpPr>
        <p:spPr>
          <a:xfrm>
            <a:off x="503865" y="3487496"/>
            <a:ext cx="1732642" cy="391703"/>
          </a:xfrm>
          <a:prstGeom prst="rect">
            <a:avLst/>
          </a:prstGeom>
          <a:gradFill>
            <a:gsLst>
              <a:gs pos="0">
                <a:srgbClr val="C0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Photosynthesis</a:t>
            </a:r>
          </a:p>
        </p:txBody>
      </p:sp>
      <p:sp>
        <p:nvSpPr>
          <p:cNvPr id="33" name="Rectangle 32"/>
          <p:cNvSpPr/>
          <p:nvPr/>
        </p:nvSpPr>
        <p:spPr>
          <a:xfrm>
            <a:off x="1595673" y="2727705"/>
            <a:ext cx="1732642" cy="391703"/>
          </a:xfrm>
          <a:prstGeom prst="rect">
            <a:avLst/>
          </a:prstGeom>
          <a:gradFill>
            <a:gsLst>
              <a:gs pos="0">
                <a:srgbClr val="C0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Cellular Resp.</a:t>
            </a:r>
          </a:p>
        </p:txBody>
      </p:sp>
      <p:sp>
        <p:nvSpPr>
          <p:cNvPr id="34" name="Rectangle 33"/>
          <p:cNvSpPr/>
          <p:nvPr/>
        </p:nvSpPr>
        <p:spPr>
          <a:xfrm>
            <a:off x="1574250" y="2116433"/>
            <a:ext cx="1732642" cy="542614"/>
          </a:xfrm>
          <a:prstGeom prst="rect">
            <a:avLst/>
          </a:prstGeom>
          <a:gradFill>
            <a:gsLst>
              <a:gs pos="0">
                <a:srgbClr val="C0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a:t>Chem</a:t>
            </a:r>
            <a:r>
              <a:rPr lang="en-US" dirty="0"/>
              <a:t> Reactions</a:t>
            </a:r>
          </a:p>
        </p:txBody>
      </p:sp>
      <p:pic>
        <p:nvPicPr>
          <p:cNvPr id="35" name="Picture 34"/>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60962" y="1648899"/>
            <a:ext cx="3117273" cy="4064462"/>
          </a:xfrm>
          <a:prstGeom prst="rect">
            <a:avLst/>
          </a:prstGeom>
        </p:spPr>
      </p:pic>
      <p:sp>
        <p:nvSpPr>
          <p:cNvPr id="31" name="Rectangle 30"/>
          <p:cNvSpPr/>
          <p:nvPr/>
        </p:nvSpPr>
        <p:spPr>
          <a:xfrm>
            <a:off x="4991098" y="3143947"/>
            <a:ext cx="1732642" cy="391703"/>
          </a:xfrm>
          <a:prstGeom prst="rect">
            <a:avLst/>
          </a:prstGeom>
          <a:gradFill>
            <a:gsLst>
              <a:gs pos="0">
                <a:srgbClr val="C000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Biosynthesis</a:t>
            </a:r>
          </a:p>
        </p:txBody>
      </p:sp>
    </p:spTree>
    <p:extLst>
      <p:ext uri="{BB962C8B-B14F-4D97-AF65-F5344CB8AC3E}">
        <p14:creationId xmlns:p14="http://schemas.microsoft.com/office/powerpoint/2010/main" val="2888067885"/>
      </p:ext>
    </p:extLst>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03754" y="111860"/>
            <a:ext cx="2614014" cy="1031140"/>
          </a:xfrm>
        </p:spPr>
        <p:txBody>
          <a:bodyPr/>
          <a:lstStyle/>
          <a:p>
            <a:r>
              <a:rPr lang="en-US" dirty="0">
                <a:latin typeface="Arial" panose="020B0604020202020204" pitchFamily="34" charset="0"/>
                <a:cs typeface="Arial" panose="020B0604020202020204" pitchFamily="34" charset="0"/>
              </a:rPr>
              <a:t>Glycoproteins:</a:t>
            </a:r>
          </a:p>
        </p:txBody>
      </p:sp>
      <p:sp>
        <p:nvSpPr>
          <p:cNvPr id="30" name="TextBox 29"/>
          <p:cNvSpPr txBox="1"/>
          <p:nvPr/>
        </p:nvSpPr>
        <p:spPr>
          <a:xfrm>
            <a:off x="2586170" y="412706"/>
            <a:ext cx="5655572"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Proteins with small carbs stuck to them</a:t>
            </a:r>
          </a:p>
        </p:txBody>
      </p:sp>
      <p:cxnSp>
        <p:nvCxnSpPr>
          <p:cNvPr id="44" name="Straight Arrow Connector 43"/>
          <p:cNvCxnSpPr/>
          <p:nvPr/>
        </p:nvCxnSpPr>
        <p:spPr>
          <a:xfrm>
            <a:off x="2918611" y="2851423"/>
            <a:ext cx="606312" cy="358473"/>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401332" y="1206514"/>
            <a:ext cx="7783660"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Short chains of carbohydrates (made of sugars) are attached to certain amino acids in the protein structure.</a:t>
            </a:r>
          </a:p>
        </p:txBody>
      </p:sp>
      <p:grpSp>
        <p:nvGrpSpPr>
          <p:cNvPr id="52" name="Group 51"/>
          <p:cNvGrpSpPr/>
          <p:nvPr/>
        </p:nvGrpSpPr>
        <p:grpSpPr>
          <a:xfrm>
            <a:off x="3394396" y="2551018"/>
            <a:ext cx="4228072" cy="3123695"/>
            <a:chOff x="3394396" y="2551018"/>
            <a:chExt cx="4228072" cy="3123695"/>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591621">
              <a:off x="4321276" y="2989453"/>
              <a:ext cx="2537324" cy="2685260"/>
            </a:xfrm>
            <a:prstGeom prst="rect">
              <a:avLst/>
            </a:prstGeom>
          </p:spPr>
        </p:pic>
        <p:grpSp>
          <p:nvGrpSpPr>
            <p:cNvPr id="3" name="Group 2"/>
            <p:cNvGrpSpPr/>
            <p:nvPr/>
          </p:nvGrpSpPr>
          <p:grpSpPr>
            <a:xfrm>
              <a:off x="6534790" y="3918582"/>
              <a:ext cx="1087678" cy="1149139"/>
              <a:chOff x="6382750" y="4974827"/>
              <a:chExt cx="1087678" cy="1149139"/>
            </a:xfrm>
          </p:grpSpPr>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nvGrpSpPr>
            <p:cNvPr id="27" name="Group 26"/>
            <p:cNvGrpSpPr/>
            <p:nvPr/>
          </p:nvGrpSpPr>
          <p:grpSpPr>
            <a:xfrm rot="18289321">
              <a:off x="3427345" y="2520287"/>
              <a:ext cx="1087678" cy="1149139"/>
              <a:chOff x="6382750" y="4974827"/>
              <a:chExt cx="1087678" cy="1149139"/>
            </a:xfrm>
          </p:grpSpPr>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nvGrpSpPr>
            <p:cNvPr id="35" name="Group 34"/>
            <p:cNvGrpSpPr/>
            <p:nvPr/>
          </p:nvGrpSpPr>
          <p:grpSpPr>
            <a:xfrm rot="14501420">
              <a:off x="3425127" y="4023798"/>
              <a:ext cx="1087678" cy="1149139"/>
              <a:chOff x="6382750" y="4974827"/>
              <a:chExt cx="1087678" cy="1149139"/>
            </a:xfrm>
          </p:grpSpPr>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39" name="Picture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sp>
        <p:nvSpPr>
          <p:cNvPr id="42" name="TextBox 41"/>
          <p:cNvSpPr txBox="1"/>
          <p:nvPr/>
        </p:nvSpPr>
        <p:spPr>
          <a:xfrm>
            <a:off x="458082" y="2355076"/>
            <a:ext cx="2614014"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short carb chains</a:t>
            </a:r>
          </a:p>
        </p:txBody>
      </p:sp>
      <p:cxnSp>
        <p:nvCxnSpPr>
          <p:cNvPr id="46" name="Straight Arrow Connector 45"/>
          <p:cNvCxnSpPr>
            <a:endCxn id="40" idx="3"/>
          </p:cNvCxnSpPr>
          <p:nvPr/>
        </p:nvCxnSpPr>
        <p:spPr>
          <a:xfrm>
            <a:off x="2465362" y="2991517"/>
            <a:ext cx="990117" cy="1314608"/>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
        <p:nvSpPr>
          <p:cNvPr id="48" name="TextBox 47"/>
          <p:cNvSpPr txBox="1"/>
          <p:nvPr/>
        </p:nvSpPr>
        <p:spPr>
          <a:xfrm>
            <a:off x="401332" y="5947868"/>
            <a:ext cx="7646395"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main body of protein (made of linked amino acids)</a:t>
            </a:r>
          </a:p>
        </p:txBody>
      </p:sp>
      <p:cxnSp>
        <p:nvCxnSpPr>
          <p:cNvPr id="49" name="Straight Arrow Connector 48"/>
          <p:cNvCxnSpPr/>
          <p:nvPr/>
        </p:nvCxnSpPr>
        <p:spPr>
          <a:xfrm flipV="1">
            <a:off x="3667062" y="5373744"/>
            <a:ext cx="1105338" cy="599631"/>
          </a:xfrm>
          <a:prstGeom prst="straightConnector1">
            <a:avLst/>
          </a:prstGeom>
          <a:ln>
            <a:solidFill>
              <a:srgbClr val="583F34"/>
            </a:solidFill>
            <a:tailEnd type="triangle"/>
          </a:ln>
        </p:spPr>
        <p:style>
          <a:lnRef idx="2">
            <a:schemeClr val="dk1"/>
          </a:lnRef>
          <a:fillRef idx="0">
            <a:schemeClr val="dk1"/>
          </a:fillRef>
          <a:effectRef idx="1">
            <a:schemeClr val="dk1"/>
          </a:effectRef>
          <a:fontRef idx="minor">
            <a:schemeClr val="tx1"/>
          </a:fontRef>
        </p:style>
      </p:cxnSp>
      <p:sp>
        <p:nvSpPr>
          <p:cNvPr id="53" name="Oval 52"/>
          <p:cNvSpPr/>
          <p:nvPr/>
        </p:nvSpPr>
        <p:spPr>
          <a:xfrm>
            <a:off x="528678" y="3951083"/>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54" name="Oval 53"/>
          <p:cNvSpPr/>
          <p:nvPr/>
        </p:nvSpPr>
        <p:spPr>
          <a:xfrm>
            <a:off x="1791254" y="3123964"/>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55" name="Oval 54"/>
          <p:cNvSpPr/>
          <p:nvPr/>
        </p:nvSpPr>
        <p:spPr>
          <a:xfrm>
            <a:off x="7285727" y="2683287"/>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56" name="Oval 55"/>
          <p:cNvSpPr/>
          <p:nvPr/>
        </p:nvSpPr>
        <p:spPr>
          <a:xfrm>
            <a:off x="2134500" y="4674590"/>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Tree>
    <p:extLst>
      <p:ext uri="{BB962C8B-B14F-4D97-AF65-F5344CB8AC3E}">
        <p14:creationId xmlns:p14="http://schemas.microsoft.com/office/powerpoint/2010/main" val="2033206437"/>
      </p:ext>
    </p:extLst>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559" y="1298673"/>
            <a:ext cx="1956875" cy="1465210"/>
          </a:xfrm>
          <a:prstGeom prst="rect">
            <a:avLst/>
          </a:prstGeom>
        </p:spPr>
      </p:pic>
      <p:sp>
        <p:nvSpPr>
          <p:cNvPr id="5" name="Oval 4"/>
          <p:cNvSpPr/>
          <p:nvPr/>
        </p:nvSpPr>
        <p:spPr>
          <a:xfrm>
            <a:off x="170819" y="3098858"/>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7" name="Oval 6"/>
          <p:cNvSpPr/>
          <p:nvPr/>
        </p:nvSpPr>
        <p:spPr>
          <a:xfrm>
            <a:off x="1791254" y="3123964"/>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
        <p:nvSpPr>
          <p:cNvPr id="8" name="Oval 7"/>
          <p:cNvSpPr/>
          <p:nvPr/>
        </p:nvSpPr>
        <p:spPr>
          <a:xfrm>
            <a:off x="8095302" y="3407023"/>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9" name="Oval 8"/>
          <p:cNvSpPr/>
          <p:nvPr/>
        </p:nvSpPr>
        <p:spPr>
          <a:xfrm>
            <a:off x="4941004" y="5850066"/>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grpSp>
        <p:nvGrpSpPr>
          <p:cNvPr id="3" name="Group 2"/>
          <p:cNvGrpSpPr/>
          <p:nvPr/>
        </p:nvGrpSpPr>
        <p:grpSpPr>
          <a:xfrm>
            <a:off x="447910" y="3259755"/>
            <a:ext cx="4268157" cy="2167783"/>
            <a:chOff x="771573" y="2659407"/>
            <a:chExt cx="4268157" cy="2167783"/>
          </a:xfrm>
        </p:grpSpPr>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049600">
              <a:off x="1310500" y="3900425"/>
              <a:ext cx="750026" cy="724663"/>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921420">
              <a:off x="774814" y="4053700"/>
              <a:ext cx="770249" cy="776732"/>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049600">
              <a:off x="2280615" y="3434830"/>
              <a:ext cx="750026" cy="724663"/>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921420">
              <a:off x="1744929" y="3588104"/>
              <a:ext cx="770249" cy="776732"/>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049600">
              <a:off x="3307570" y="3046270"/>
              <a:ext cx="750026" cy="724663"/>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921420">
              <a:off x="2771884" y="3199544"/>
              <a:ext cx="770249" cy="776732"/>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049600">
              <a:off x="4302386" y="2672088"/>
              <a:ext cx="750026" cy="724663"/>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921420">
              <a:off x="3766700" y="2825363"/>
              <a:ext cx="770249" cy="776732"/>
            </a:xfrm>
            <a:prstGeom prst="rect">
              <a:avLst/>
            </a:prstGeom>
          </p:spPr>
        </p:pic>
      </p:grpSp>
      <p:sp>
        <p:nvSpPr>
          <p:cNvPr id="25" name="TextBox 24"/>
          <p:cNvSpPr txBox="1"/>
          <p:nvPr/>
        </p:nvSpPr>
        <p:spPr>
          <a:xfrm>
            <a:off x="3019573" y="1617714"/>
            <a:ext cx="5953608" cy="1200329"/>
          </a:xfrm>
          <a:prstGeom prst="rect">
            <a:avLst/>
          </a:prstGeom>
          <a:noFill/>
        </p:spPr>
        <p:txBody>
          <a:bodyPr wrap="square" rtlCol="0">
            <a:spAutoFit/>
          </a:bodyPr>
          <a:lstStyle/>
          <a:p>
            <a:r>
              <a:rPr lang="en-US" sz="2400" b="1" dirty="0"/>
              <a:t>slime = mucopolysaccharide + glycoproteins (+ other stuff)</a:t>
            </a:r>
          </a:p>
          <a:p>
            <a:endParaRPr lang="en-US" sz="2400" b="1" dirty="0"/>
          </a:p>
        </p:txBody>
      </p:sp>
      <p:sp>
        <p:nvSpPr>
          <p:cNvPr id="27" name="TextBox 26"/>
          <p:cNvSpPr txBox="1"/>
          <p:nvPr/>
        </p:nvSpPr>
        <p:spPr>
          <a:xfrm>
            <a:off x="1501510" y="5267903"/>
            <a:ext cx="3084750" cy="461665"/>
          </a:xfrm>
          <a:prstGeom prst="rect">
            <a:avLst/>
          </a:prstGeom>
          <a:noFill/>
        </p:spPr>
        <p:txBody>
          <a:bodyPr wrap="square" rtlCol="0">
            <a:spAutoFit/>
          </a:bodyPr>
          <a:lstStyle/>
          <a:p>
            <a:r>
              <a:rPr lang="en-US" sz="2400" dirty="0" err="1"/>
              <a:t>mucopolysaccharide</a:t>
            </a:r>
            <a:endParaRPr lang="en-US" sz="2400" dirty="0"/>
          </a:p>
        </p:txBody>
      </p:sp>
      <p:grpSp>
        <p:nvGrpSpPr>
          <p:cNvPr id="26" name="Group 25"/>
          <p:cNvGrpSpPr/>
          <p:nvPr/>
        </p:nvGrpSpPr>
        <p:grpSpPr>
          <a:xfrm>
            <a:off x="4597811" y="2994164"/>
            <a:ext cx="4228072" cy="3123695"/>
            <a:chOff x="3394396" y="2551018"/>
            <a:chExt cx="4228072" cy="3123695"/>
          </a:xfrm>
        </p:grpSpPr>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591621">
              <a:off x="4321276" y="2989453"/>
              <a:ext cx="2537324" cy="2685260"/>
            </a:xfrm>
            <a:prstGeom prst="rect">
              <a:avLst/>
            </a:prstGeom>
          </p:spPr>
        </p:pic>
        <p:grpSp>
          <p:nvGrpSpPr>
            <p:cNvPr id="31" name="Group 30"/>
            <p:cNvGrpSpPr/>
            <p:nvPr/>
          </p:nvGrpSpPr>
          <p:grpSpPr>
            <a:xfrm>
              <a:off x="6534790" y="3918582"/>
              <a:ext cx="1087678" cy="1149139"/>
              <a:chOff x="6382750" y="4974827"/>
              <a:chExt cx="1087678" cy="1149139"/>
            </a:xfrm>
          </p:grpSpPr>
          <p:pic>
            <p:nvPicPr>
              <p:cNvPr id="44" name="Picture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45" name="Picture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nvGrpSpPr>
            <p:cNvPr id="32" name="Group 31"/>
            <p:cNvGrpSpPr/>
            <p:nvPr/>
          </p:nvGrpSpPr>
          <p:grpSpPr>
            <a:xfrm rot="18289321">
              <a:off x="3427345" y="2520287"/>
              <a:ext cx="1087678" cy="1149139"/>
              <a:chOff x="6382750" y="4974827"/>
              <a:chExt cx="1087678" cy="1149139"/>
            </a:xfrm>
          </p:grpSpPr>
          <p:pic>
            <p:nvPicPr>
              <p:cNvPr id="39" name="Picture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nvGrpSpPr>
            <p:cNvPr id="33" name="Group 32"/>
            <p:cNvGrpSpPr/>
            <p:nvPr/>
          </p:nvGrpSpPr>
          <p:grpSpPr>
            <a:xfrm rot="14501420">
              <a:off x="3425127" y="4023798"/>
              <a:ext cx="1087678" cy="1149139"/>
              <a:chOff x="6382750" y="4974827"/>
              <a:chExt cx="1087678" cy="1149139"/>
            </a:xfrm>
          </p:grpSpPr>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3114" y="5441969"/>
                <a:ext cx="540453" cy="522177"/>
              </a:xfrm>
              <a:prstGeom prst="rect">
                <a:avLst/>
              </a:prstGeom>
            </p:spPr>
          </p:pic>
          <p:pic>
            <p:nvPicPr>
              <p:cNvPr id="35" name="Picture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82750" y="5594887"/>
                <a:ext cx="562835" cy="529079"/>
              </a:xfrm>
              <a:prstGeom prst="rect">
                <a:avLst/>
              </a:prstGeom>
            </p:spPr>
          </p:pic>
          <p:pic>
            <p:nvPicPr>
              <p:cNvPr id="36" name="Picture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9975" y="5524444"/>
                <a:ext cx="540453" cy="522177"/>
              </a:xfrm>
              <a:prstGeom prst="rect">
                <a:avLst/>
              </a:prstGeom>
            </p:spPr>
          </p:pic>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5358" y="5134647"/>
                <a:ext cx="540453" cy="522177"/>
              </a:xfrm>
              <a:prstGeom prst="rect">
                <a:avLst/>
              </a:prstGeom>
            </p:spPr>
          </p:pic>
          <p:pic>
            <p:nvPicPr>
              <p:cNvPr id="38" name="Picture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86941" y="4974827"/>
                <a:ext cx="540453" cy="522177"/>
              </a:xfrm>
              <a:prstGeom prst="rect">
                <a:avLst/>
              </a:prstGeom>
            </p:spPr>
          </p:pic>
        </p:grpSp>
      </p:grpSp>
      <p:sp>
        <p:nvSpPr>
          <p:cNvPr id="49" name="TextBox 48"/>
          <p:cNvSpPr txBox="1"/>
          <p:nvPr/>
        </p:nvSpPr>
        <p:spPr>
          <a:xfrm>
            <a:off x="6729134" y="2752653"/>
            <a:ext cx="1892154" cy="461665"/>
          </a:xfrm>
          <a:prstGeom prst="rect">
            <a:avLst/>
          </a:prstGeom>
          <a:noFill/>
        </p:spPr>
        <p:txBody>
          <a:bodyPr wrap="square" rtlCol="0">
            <a:spAutoFit/>
          </a:bodyPr>
          <a:lstStyle/>
          <a:p>
            <a:r>
              <a:rPr lang="en-US" sz="2400" dirty="0"/>
              <a:t>glycoprotein</a:t>
            </a:r>
          </a:p>
        </p:txBody>
      </p:sp>
      <p:sp>
        <p:nvSpPr>
          <p:cNvPr id="50" name="Title 1"/>
          <p:cNvSpPr>
            <a:spLocks noGrp="1"/>
          </p:cNvSpPr>
          <p:nvPr>
            <p:ph type="title" idx="4294967295"/>
          </p:nvPr>
        </p:nvSpPr>
        <p:spPr>
          <a:xfrm>
            <a:off x="55830" y="274209"/>
            <a:ext cx="8229600" cy="763587"/>
          </a:xfrm>
        </p:spPr>
        <p:txBody>
          <a:bodyPr/>
          <a:lstStyle/>
          <a:p>
            <a:r>
              <a:rPr lang="en-US" dirty="0"/>
              <a:t>This Output is Not an Input!</a:t>
            </a:r>
          </a:p>
        </p:txBody>
      </p:sp>
      <p:sp>
        <p:nvSpPr>
          <p:cNvPr id="51" name="TextBox 50"/>
          <p:cNvSpPr txBox="1"/>
          <p:nvPr/>
        </p:nvSpPr>
        <p:spPr>
          <a:xfrm>
            <a:off x="3138136" y="966719"/>
            <a:ext cx="4892677" cy="646331"/>
          </a:xfrm>
          <a:prstGeom prst="rect">
            <a:avLst/>
          </a:prstGeom>
          <a:noFill/>
        </p:spPr>
        <p:txBody>
          <a:bodyPr wrap="square" rtlCol="0">
            <a:spAutoFit/>
          </a:bodyPr>
          <a:lstStyle/>
          <a:p>
            <a:r>
              <a:rPr lang="en-US" sz="3600" dirty="0"/>
              <a:t>We don’t eat slime!</a:t>
            </a:r>
          </a:p>
        </p:txBody>
      </p:sp>
    </p:spTree>
    <p:extLst>
      <p:ext uri="{BB962C8B-B14F-4D97-AF65-F5344CB8AC3E}">
        <p14:creationId xmlns:p14="http://schemas.microsoft.com/office/powerpoint/2010/main" val="1205657194"/>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1450" y="211661"/>
            <a:ext cx="7886700" cy="771381"/>
          </a:xfrm>
        </p:spPr>
        <p:txBody>
          <a:bodyPr/>
          <a:lstStyle/>
          <a:p>
            <a:r>
              <a:rPr lang="en-US" dirty="0">
                <a:latin typeface="Arial" panose="020B0604020202020204" pitchFamily="34" charset="0"/>
                <a:cs typeface="Arial" panose="020B0604020202020204" pitchFamily="34" charset="0"/>
              </a:rPr>
              <a:t>Returning to the IOU Diagram</a:t>
            </a:r>
          </a:p>
        </p:txBody>
      </p:sp>
      <p:sp>
        <p:nvSpPr>
          <p:cNvPr id="3" name="Content Placeholder 2"/>
          <p:cNvSpPr>
            <a:spLocks noGrp="1"/>
          </p:cNvSpPr>
          <p:nvPr>
            <p:ph idx="4294967295"/>
          </p:nvPr>
        </p:nvSpPr>
        <p:spPr>
          <a:xfrm>
            <a:off x="1648918" y="2795665"/>
            <a:ext cx="7361732" cy="3697119"/>
          </a:xfrm>
        </p:spPr>
        <p:txBody>
          <a:bodyPr>
            <a:noAutofit/>
          </a:bodyPr>
          <a:lstStyle/>
          <a:p>
            <a:pPr marL="0" indent="0">
              <a:spcBef>
                <a:spcPts val="0"/>
              </a:spcBef>
              <a:buNone/>
            </a:pPr>
            <a:r>
              <a:rPr lang="en-US" sz="2600" dirty="0"/>
              <a:t>Is this true for all of the inputs and outputs? </a:t>
            </a:r>
          </a:p>
          <a:p>
            <a:pPr marL="0" indent="0">
              <a:spcBef>
                <a:spcPts val="0"/>
              </a:spcBef>
              <a:buNone/>
            </a:pPr>
            <a:endParaRPr lang="en-US" sz="2600" dirty="0"/>
          </a:p>
          <a:p>
            <a:pPr marL="0" indent="0">
              <a:spcBef>
                <a:spcPts val="0"/>
              </a:spcBef>
              <a:buNone/>
            </a:pPr>
            <a:r>
              <a:rPr lang="en-US" sz="2600" dirty="0"/>
              <a:t>Let’s go back to our class representation and first consider:</a:t>
            </a:r>
          </a:p>
          <a:p>
            <a:pPr marL="0" indent="0">
              <a:spcBef>
                <a:spcPts val="0"/>
              </a:spcBef>
              <a:buNone/>
            </a:pPr>
            <a:endParaRPr lang="en-US" sz="2600" dirty="0"/>
          </a:p>
          <a:p>
            <a:pPr marL="0" indent="0">
              <a:spcBef>
                <a:spcPts val="0"/>
              </a:spcBef>
              <a:buNone/>
            </a:pPr>
            <a:r>
              <a:rPr lang="en-US" sz="2600" dirty="0"/>
              <a:t>Are there any ideas we need to add?</a:t>
            </a:r>
          </a:p>
        </p:txBody>
      </p:sp>
      <p:pic>
        <p:nvPicPr>
          <p:cNvPr id="6" name="Picture 5">
            <a:extLst>
              <a:ext uri="{FF2B5EF4-FFF2-40B4-BE49-F238E27FC236}">
                <a16:creationId xmlns:a16="http://schemas.microsoft.com/office/drawing/2014/main" id="{7D74F038-091D-4B96-9375-921422F19EC5}"/>
              </a:ext>
            </a:extLst>
          </p:cNvPr>
          <p:cNvPicPr>
            <a:picLocks noChangeAspect="1"/>
          </p:cNvPicPr>
          <p:nvPr/>
        </p:nvPicPr>
        <p:blipFill rotWithShape="1">
          <a:blip r:embed="rId3"/>
          <a:srcRect t="11876" r="21921"/>
          <a:stretch/>
        </p:blipFill>
        <p:spPr>
          <a:xfrm>
            <a:off x="387765" y="3591532"/>
            <a:ext cx="1052623" cy="891043"/>
          </a:xfrm>
          <a:prstGeom prst="rect">
            <a:avLst/>
          </a:prstGeom>
        </p:spPr>
      </p:pic>
      <p:sp>
        <p:nvSpPr>
          <p:cNvPr id="7" name="Content Placeholder 2"/>
          <p:cNvSpPr txBox="1">
            <a:spLocks/>
          </p:cNvSpPr>
          <p:nvPr/>
        </p:nvSpPr>
        <p:spPr>
          <a:xfrm>
            <a:off x="781050" y="1318419"/>
            <a:ext cx="7838294" cy="1072512"/>
          </a:xfrm>
          <a:prstGeom prst="rect">
            <a:avLst/>
          </a:prstGeom>
        </p:spPr>
        <p:txBody>
          <a:bodyPr vert="horz" lIns="91440" tIns="45720" rIns="91440" bIns="45720" rtlCol="0">
            <a:no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2600" dirty="0"/>
              <a:t>So, we saw with the banana slug that it puts out something very different from what it takes in.</a:t>
            </a:r>
          </a:p>
          <a:p>
            <a:pPr>
              <a:spcBef>
                <a:spcPts val="0"/>
              </a:spcBef>
            </a:pPr>
            <a:r>
              <a:rPr lang="en-US" sz="2600" dirty="0"/>
              <a:t> </a:t>
            </a:r>
          </a:p>
        </p:txBody>
      </p:sp>
    </p:spTree>
    <p:extLst>
      <p:ext uri="{BB962C8B-B14F-4D97-AF65-F5344CB8AC3E}">
        <p14:creationId xmlns:p14="http://schemas.microsoft.com/office/powerpoint/2010/main" val="1197557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1450" y="1605134"/>
            <a:ext cx="8950036" cy="3810631"/>
          </a:xfrm>
        </p:spPr>
        <p:txBody>
          <a:bodyPr>
            <a:normAutofit/>
          </a:bodyPr>
          <a:lstStyle/>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spcBef>
                <a:spcPts val="0"/>
              </a:spcBef>
              <a:buNone/>
            </a:pPr>
            <a:r>
              <a:rPr lang="en-US" sz="2800" dirty="0"/>
              <a:t>Take a look at what you know about inputs and outputs. </a:t>
            </a:r>
          </a:p>
          <a:p>
            <a:pPr marL="0" indent="0">
              <a:spcBef>
                <a:spcPts val="0"/>
              </a:spcBef>
              <a:buNone/>
            </a:pPr>
            <a:endParaRPr lang="en-US" sz="2800" dirty="0"/>
          </a:p>
          <a:p>
            <a:pPr marL="0" indent="0">
              <a:spcBef>
                <a:spcPts val="0"/>
              </a:spcBef>
              <a:buNone/>
            </a:pPr>
            <a:r>
              <a:rPr lang="en-US" sz="2800" dirty="0"/>
              <a:t>				What is the same about them? </a:t>
            </a:r>
          </a:p>
          <a:p>
            <a:pPr marL="0" indent="0">
              <a:spcBef>
                <a:spcPts val="0"/>
              </a:spcBef>
              <a:buNone/>
            </a:pPr>
            <a:r>
              <a:rPr lang="en-US" sz="2800" dirty="0"/>
              <a:t>				What is changing? </a:t>
            </a:r>
          </a:p>
        </p:txBody>
      </p:sp>
      <p:sp>
        <p:nvSpPr>
          <p:cNvPr id="5" name="Title 1">
            <a:extLst>
              <a:ext uri="{FF2B5EF4-FFF2-40B4-BE49-F238E27FC236}">
                <a16:creationId xmlns:a16="http://schemas.microsoft.com/office/drawing/2014/main" id="{B2A4EA4D-8FA9-4A0E-900C-96F68A1D0A01}"/>
              </a:ext>
            </a:extLst>
          </p:cNvPr>
          <p:cNvSpPr txBox="1">
            <a:spLocks/>
          </p:cNvSpPr>
          <p:nvPr/>
        </p:nvSpPr>
        <p:spPr>
          <a:xfrm>
            <a:off x="171450" y="211661"/>
            <a:ext cx="7886700" cy="771381"/>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Returning to the IOU Diagram</a:t>
            </a:r>
          </a:p>
        </p:txBody>
      </p:sp>
      <p:pic>
        <p:nvPicPr>
          <p:cNvPr id="7" name="Picture 6">
            <a:extLst>
              <a:ext uri="{FF2B5EF4-FFF2-40B4-BE49-F238E27FC236}">
                <a16:creationId xmlns:a16="http://schemas.microsoft.com/office/drawing/2014/main" id="{31440F53-4D66-41A6-916E-D4AFAB2EAD54}"/>
              </a:ext>
            </a:extLst>
          </p:cNvPr>
          <p:cNvPicPr>
            <a:picLocks noChangeAspect="1"/>
          </p:cNvPicPr>
          <p:nvPr/>
        </p:nvPicPr>
        <p:blipFill rotWithShape="1">
          <a:blip r:embed="rId3"/>
          <a:srcRect r="13897" b="1176"/>
          <a:stretch/>
        </p:blipFill>
        <p:spPr>
          <a:xfrm>
            <a:off x="706151" y="2909139"/>
            <a:ext cx="1035120" cy="891043"/>
          </a:xfrm>
          <a:prstGeom prst="rect">
            <a:avLst/>
          </a:prstGeom>
        </p:spPr>
      </p:pic>
    </p:spTree>
    <p:extLst>
      <p:ext uri="{BB962C8B-B14F-4D97-AF65-F5344CB8AC3E}">
        <p14:creationId xmlns:p14="http://schemas.microsoft.com/office/powerpoint/2010/main" val="177286995"/>
      </p:ext>
    </p:extLst>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3964" y="305405"/>
            <a:ext cx="8229600" cy="742950"/>
          </a:xfrm>
        </p:spPr>
        <p:txBody>
          <a:bodyPr/>
          <a:lstStyle/>
          <a:p>
            <a:r>
              <a:rPr lang="en-US" dirty="0"/>
              <a:t>What have we figured out?</a:t>
            </a:r>
          </a:p>
        </p:txBody>
      </p:sp>
      <p:sp>
        <p:nvSpPr>
          <p:cNvPr id="3" name="Content Placeholder 2"/>
          <p:cNvSpPr>
            <a:spLocks noGrp="1"/>
          </p:cNvSpPr>
          <p:nvPr>
            <p:ph idx="4294967295"/>
          </p:nvPr>
        </p:nvSpPr>
        <p:spPr>
          <a:xfrm>
            <a:off x="1706036" y="1619702"/>
            <a:ext cx="6717001" cy="795338"/>
          </a:xfrm>
        </p:spPr>
        <p:txBody>
          <a:bodyPr>
            <a:normAutofit fontScale="92500"/>
          </a:bodyPr>
          <a:lstStyle/>
          <a:p>
            <a:pPr marL="0" indent="0">
              <a:buNone/>
            </a:pPr>
            <a:r>
              <a:rPr lang="en-US" sz="2800" dirty="0"/>
              <a:t>What’s happening to the matter we take in?</a:t>
            </a:r>
          </a:p>
          <a:p>
            <a:pPr marL="0" indent="0">
              <a:buNone/>
            </a:pPr>
            <a:endParaRPr lang="en-US" dirty="0">
              <a:solidFill>
                <a:srgbClr val="583F34"/>
              </a:solidFill>
            </a:endParaRPr>
          </a:p>
        </p:txBody>
      </p:sp>
      <p:sp>
        <p:nvSpPr>
          <p:cNvPr id="5" name="Content Placeholder 2"/>
          <p:cNvSpPr txBox="1">
            <a:spLocks/>
          </p:cNvSpPr>
          <p:nvPr/>
        </p:nvSpPr>
        <p:spPr>
          <a:xfrm>
            <a:off x="1706036" y="2827494"/>
            <a:ext cx="6615547" cy="15089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2800" dirty="0"/>
              <a:t>In </a:t>
            </a:r>
            <a:r>
              <a:rPr lang="en-US" sz="2800" b="1" dirty="0"/>
              <a:t>Doodle Box M</a:t>
            </a:r>
            <a:r>
              <a:rPr lang="en-US" sz="2800" dirty="0"/>
              <a:t>, write down our class model idea about what happens to the matter we take in.</a:t>
            </a:r>
          </a:p>
        </p:txBody>
      </p:sp>
      <p:pic>
        <p:nvPicPr>
          <p:cNvPr id="8" name="Picture 7">
            <a:extLst>
              <a:ext uri="{FF2B5EF4-FFF2-40B4-BE49-F238E27FC236}">
                <a16:creationId xmlns:a16="http://schemas.microsoft.com/office/drawing/2014/main" id="{DE2B8D57-CF69-4D64-A599-8AF2C0F68832}"/>
              </a:ext>
            </a:extLst>
          </p:cNvPr>
          <p:cNvPicPr>
            <a:picLocks noChangeAspect="1"/>
          </p:cNvPicPr>
          <p:nvPr/>
        </p:nvPicPr>
        <p:blipFill rotWithShape="1">
          <a:blip r:embed="rId3"/>
          <a:srcRect r="13897" b="1176"/>
          <a:stretch/>
        </p:blipFill>
        <p:spPr>
          <a:xfrm>
            <a:off x="402738" y="1313366"/>
            <a:ext cx="1035120" cy="891043"/>
          </a:xfrm>
          <a:prstGeom prst="rect">
            <a:avLst/>
          </a:prstGeom>
        </p:spPr>
      </p:pic>
      <p:pic>
        <p:nvPicPr>
          <p:cNvPr id="9" name="Picture 8">
            <a:extLst>
              <a:ext uri="{FF2B5EF4-FFF2-40B4-BE49-F238E27FC236}">
                <a16:creationId xmlns:a16="http://schemas.microsoft.com/office/drawing/2014/main" id="{74D98348-F411-4961-852A-AE9716621370}"/>
              </a:ext>
            </a:extLst>
          </p:cNvPr>
          <p:cNvPicPr>
            <a:picLocks noChangeAspect="1"/>
          </p:cNvPicPr>
          <p:nvPr/>
        </p:nvPicPr>
        <p:blipFill rotWithShape="1">
          <a:blip r:embed="rId4"/>
          <a:srcRect t="11876" r="21921"/>
          <a:stretch/>
        </p:blipFill>
        <p:spPr>
          <a:xfrm>
            <a:off x="512455" y="2827493"/>
            <a:ext cx="1052623" cy="891043"/>
          </a:xfrm>
          <a:prstGeom prst="rect">
            <a:avLst/>
          </a:prstGeom>
        </p:spPr>
      </p:pic>
    </p:spTree>
    <p:extLst>
      <p:ext uri="{BB962C8B-B14F-4D97-AF65-F5344CB8AC3E}">
        <p14:creationId xmlns:p14="http://schemas.microsoft.com/office/powerpoint/2010/main" val="4055492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06 Summary</a:t>
            </a:r>
            <a:endParaRPr sz="2800" dirty="0"/>
          </a:p>
        </p:txBody>
      </p:sp>
      <p:sp>
        <p:nvSpPr>
          <p:cNvPr id="2" name="Text Placeholder 1">
            <a:extLst>
              <a:ext uri="{FF2B5EF4-FFF2-40B4-BE49-F238E27FC236}">
                <a16:creationId xmlns:a16="http://schemas.microsoft.com/office/drawing/2014/main" id="{06A90795-AFFA-40B2-B940-A03A7B51CBD1}"/>
              </a:ext>
            </a:extLst>
          </p:cNvPr>
          <p:cNvSpPr>
            <a:spLocks noGrp="1"/>
          </p:cNvSpPr>
          <p:nvPr>
            <p:ph type="body" sz="quarter" idx="10"/>
          </p:nvPr>
        </p:nvSpPr>
        <p:spPr/>
        <p:txBody>
          <a:bodyPr/>
          <a:lstStyle/>
          <a:p>
            <a:r>
              <a:rPr lang="en-US" b="1" dirty="0">
                <a:cs typeface="Arial" panose="020B0604020202020204" pitchFamily="34" charset="0"/>
              </a:rPr>
              <a:t>What we figured out … </a:t>
            </a:r>
          </a:p>
          <a:p>
            <a:pPr marL="0" indent="0">
              <a:buNone/>
            </a:pPr>
            <a:endParaRPr lang="en-US" sz="1400" dirty="0"/>
          </a:p>
          <a:p>
            <a:pPr marL="0" indent="0">
              <a:buNone/>
            </a:pPr>
            <a:r>
              <a:rPr lang="en-US" sz="1400" dirty="0"/>
              <a:t>We’ve recognized that</a:t>
            </a:r>
            <a:r>
              <a:rPr lang="en-US" sz="1400" b="1" dirty="0"/>
              <a:t> in our bodies matter is rearranged</a:t>
            </a:r>
            <a:r>
              <a:rPr lang="en-US" sz="1400" dirty="0"/>
              <a:t>. This leads us to ask, “Why?”</a:t>
            </a:r>
          </a:p>
          <a:p>
            <a:endParaRPr lang="en-US" dirty="0"/>
          </a:p>
        </p:txBody>
      </p:sp>
      <p:sp>
        <p:nvSpPr>
          <p:cNvPr id="3" name="Text Placeholder 2">
            <a:extLst>
              <a:ext uri="{FF2B5EF4-FFF2-40B4-BE49-F238E27FC236}">
                <a16:creationId xmlns:a16="http://schemas.microsoft.com/office/drawing/2014/main" id="{E407FF8D-1968-4AA3-9971-38ABCB562EF2}"/>
              </a:ext>
            </a:extLst>
          </p:cNvPr>
          <p:cNvSpPr>
            <a:spLocks noGrp="1"/>
          </p:cNvSpPr>
          <p:nvPr>
            <p:ph type="body" sz="quarter" idx="11"/>
          </p:nvPr>
        </p:nvSpPr>
        <p:spPr/>
        <p:txBody>
          <a:bodyPr/>
          <a:lstStyle/>
          <a:p>
            <a:pPr marL="0" indent="0">
              <a:buNone/>
            </a:pPr>
            <a:r>
              <a:rPr lang="en-US" sz="1400" u="sng" dirty="0"/>
              <a:t>LS06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pPr marL="0" indent="0">
              <a:buNone/>
            </a:pPr>
            <a:endParaRPr lang="en-US" sz="1400" dirty="0">
              <a:solidFill>
                <a:srgbClr val="583F34"/>
              </a:solidFill>
            </a:endParaRPr>
          </a:p>
          <a:p>
            <a:endParaRPr lang="en-US" dirty="0"/>
          </a:p>
        </p:txBody>
      </p:sp>
      <p:sp>
        <p:nvSpPr>
          <p:cNvPr id="14" name="Content Placeholder 2"/>
          <p:cNvSpPr txBox="1">
            <a:spLocks/>
          </p:cNvSpPr>
          <p:nvPr/>
        </p:nvSpPr>
        <p:spPr>
          <a:xfrm>
            <a:off x="467668" y="1179354"/>
            <a:ext cx="5810118" cy="178391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i="1" dirty="0">
              <a:solidFill>
                <a:srgbClr val="583F34"/>
              </a:solidFill>
            </a:endParaRPr>
          </a:p>
        </p:txBody>
      </p:sp>
    </p:spTree>
    <p:extLst>
      <p:ext uri="{BB962C8B-B14F-4D97-AF65-F5344CB8AC3E}">
        <p14:creationId xmlns:p14="http://schemas.microsoft.com/office/powerpoint/2010/main" val="548115592"/>
      </p:ext>
    </p:extLst>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07 Overview</a:t>
            </a:r>
            <a:endParaRPr sz="2800" dirty="0"/>
          </a:p>
        </p:txBody>
      </p:sp>
      <p:sp>
        <p:nvSpPr>
          <p:cNvPr id="3" name="Text Placeholder 2">
            <a:extLst>
              <a:ext uri="{FF2B5EF4-FFF2-40B4-BE49-F238E27FC236}">
                <a16:creationId xmlns:a16="http://schemas.microsoft.com/office/drawing/2014/main" id="{20087D33-6A5D-4A43-BFD7-DF66CBA1C540}"/>
              </a:ext>
            </a:extLst>
          </p:cNvPr>
          <p:cNvSpPr>
            <a:spLocks noGrp="1"/>
          </p:cNvSpPr>
          <p:nvPr>
            <p:ph type="body" sz="quarter" idx="10"/>
          </p:nvPr>
        </p:nvSpPr>
        <p:spPr/>
        <p:txBody>
          <a:bodyPr/>
          <a:lstStyle/>
          <a:p>
            <a:pPr>
              <a:lnSpc>
                <a:spcPts val="1800"/>
              </a:lnSpc>
              <a:spcAft>
                <a:spcPts val="600"/>
              </a:spcAft>
            </a:pPr>
            <a:r>
              <a:rPr lang="en-US" sz="1400" b="1" dirty="0"/>
              <a:t>Q </a:t>
            </a:r>
            <a:r>
              <a:rPr lang="en-US" sz="1400" b="1" dirty="0">
                <a:sym typeface="Wingdings" panose="05000000000000000000" pitchFamily="2" charset="2"/>
              </a:rPr>
              <a:t> M</a:t>
            </a:r>
          </a:p>
          <a:p>
            <a:pPr>
              <a:lnSpc>
                <a:spcPts val="1800"/>
              </a:lnSpc>
            </a:pPr>
            <a:r>
              <a:rPr lang="en-US" sz="1400" b="1" dirty="0"/>
              <a:t>We are now trying to understand why we transform matter. This is further motivated start by noticing the majority of the matter we take in is not incorporated. Why bother moving all this matter through our bodies? Through discussion, we come to figure out it’s all about energy.</a:t>
            </a:r>
          </a:p>
          <a:p>
            <a:endParaRPr lang="en-US" dirty="0"/>
          </a:p>
        </p:txBody>
      </p:sp>
      <p:sp>
        <p:nvSpPr>
          <p:cNvPr id="5" name="Text Placeholder 4">
            <a:extLst>
              <a:ext uri="{FF2B5EF4-FFF2-40B4-BE49-F238E27FC236}">
                <a16:creationId xmlns:a16="http://schemas.microsoft.com/office/drawing/2014/main" id="{F068C631-0D18-4AC8-A522-24805D56413F}"/>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err="1">
                <a:cs typeface="Arial" panose="020B0604020202020204" pitchFamily="34" charset="0"/>
              </a:rPr>
              <a:t>CRx</a:t>
            </a:r>
            <a:r>
              <a:rPr lang="en-US" sz="1400" dirty="0">
                <a:cs typeface="Arial" panose="020B0604020202020204" pitchFamily="34" charset="0"/>
              </a:rPr>
              <a:t> </a:t>
            </a:r>
            <a:r>
              <a:rPr lang="en-US" dirty="0">
                <a:cs typeface="Arial" panose="020B0604020202020204" pitchFamily="34" charset="0"/>
              </a:rPr>
              <a:t>Doodle Sheet _vLEJan2022</a:t>
            </a:r>
            <a:endParaRPr lang="en-US" sz="1400" dirty="0">
              <a:cs typeface="Arial" panose="020B0604020202020204" pitchFamily="34" charset="0"/>
            </a:endParaRPr>
          </a:p>
          <a:p>
            <a:r>
              <a:rPr lang="en-US" dirty="0"/>
              <a:t>Your class IOU Diagram</a:t>
            </a:r>
          </a:p>
          <a:p>
            <a:endParaRPr lang="en-US" sz="1400" dirty="0">
              <a:cs typeface="Arial" panose="020B0604020202020204" pitchFamily="34" charset="0"/>
            </a:endParaRPr>
          </a:p>
          <a:p>
            <a:endParaRPr lang="en-US" sz="1400" u="sng"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3DFF0604-F460-41C3-A668-0C98FB3265D5}"/>
              </a:ext>
            </a:extLst>
          </p:cNvPr>
          <p:cNvSpPr>
            <a:spLocks noGrp="1"/>
          </p:cNvSpPr>
          <p:nvPr>
            <p:ph type="body" sz="quarter" idx="11"/>
          </p:nvPr>
        </p:nvSpPr>
        <p:spPr/>
        <p:txBody>
          <a:bodyPr/>
          <a:lstStyle/>
          <a:p>
            <a:r>
              <a:rPr lang="en-US" dirty="0"/>
              <a:t>15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1245754200"/>
      </p:ext>
    </p:extLst>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99726-51B3-4296-9EA8-C351BBFA778E}"/>
              </a:ext>
            </a:extLst>
          </p:cNvPr>
          <p:cNvSpPr>
            <a:spLocks noGrp="1"/>
          </p:cNvSpPr>
          <p:nvPr>
            <p:ph type="title"/>
          </p:nvPr>
        </p:nvSpPr>
        <p:spPr/>
        <p:txBody>
          <a:bodyPr/>
          <a:lstStyle/>
          <a:p>
            <a:r>
              <a:rPr lang="en-US" dirty="0"/>
              <a:t>Learning Segment 07 Overview Continued</a:t>
            </a:r>
          </a:p>
        </p:txBody>
      </p:sp>
      <p:sp>
        <p:nvSpPr>
          <p:cNvPr id="3" name="Text Placeholder 2">
            <a:extLst>
              <a:ext uri="{FF2B5EF4-FFF2-40B4-BE49-F238E27FC236}">
                <a16:creationId xmlns:a16="http://schemas.microsoft.com/office/drawing/2014/main" id="{43638C91-1205-420C-B7CF-0E70321C6995}"/>
              </a:ext>
            </a:extLst>
          </p:cNvPr>
          <p:cNvSpPr>
            <a:spLocks noGrp="1"/>
          </p:cNvSpPr>
          <p:nvPr>
            <p:ph type="body" sz="quarter" idx="10"/>
          </p:nvPr>
        </p:nvSpPr>
        <p:spPr/>
        <p:txBody>
          <a:bodyPr/>
          <a:lstStyle/>
          <a:p>
            <a:pPr marL="0" indent="0">
              <a:buNone/>
            </a:pPr>
            <a:r>
              <a:rPr lang="en-US" sz="1400" dirty="0"/>
              <a:t>We’ve realized that our bodies are matter-transforming machines that rearrange the same basic elements we take in into different molecules we put out. This is a key realization in the model. Now the model idea, the realization, becomes the phenomenon at hand. </a:t>
            </a:r>
          </a:p>
          <a:p>
            <a:pPr marL="0" indent="0">
              <a:buNone/>
            </a:pPr>
            <a:r>
              <a:rPr lang="en-US" sz="1400" dirty="0"/>
              <a:t>So, the obvious question is, “Why do we do this?”</a:t>
            </a:r>
          </a:p>
          <a:p>
            <a:pPr marL="0" indent="0">
              <a:buNone/>
            </a:pPr>
            <a:r>
              <a:rPr lang="en-US" sz="1400" dirty="0"/>
              <a:t>We have already generated a broad answer to this question, and know it has something to do with the getting the matter and energy we need to make stuff and do stuff. Both “making stuff” and “doing stuff” require energy. And here we are really trying to make the transition to energy by realizing that transforming matter is really all about energy.</a:t>
            </a:r>
          </a:p>
          <a:p>
            <a:pPr marL="0" indent="0">
              <a:buNone/>
            </a:pPr>
            <a:r>
              <a:rPr lang="en-US" sz="1400" dirty="0"/>
              <a:t>We work to this realization with students by presenting them with a very basic fact: we take in a lot more food than we incorporate in a day. American adults take in more than 5lbs of food. What is this matter for and why are we rearranging it? It’s about getting energy. If students don’t generate this idea on their own on the Doodle sheets, you can help prod them. If it’s not about incorporating matter, then what’s the other option? Must have something to do with energy. As always try to follow their lead.</a:t>
            </a:r>
          </a:p>
          <a:p>
            <a:pPr marL="0" indent="0">
              <a:buNone/>
            </a:pPr>
            <a:r>
              <a:rPr lang="en-US" sz="1400" dirty="0"/>
              <a:t>Two things to acknowledge here.</a:t>
            </a:r>
          </a:p>
          <a:p>
            <a:pPr marL="0" indent="0">
              <a:buNone/>
            </a:pPr>
            <a:r>
              <a:rPr lang="en-US" sz="1400" dirty="0"/>
              <a:t>(1) You can </a:t>
            </a:r>
            <a:r>
              <a:rPr lang="en-US" sz="1400" i="1" dirty="0"/>
              <a:t>eventually</a:t>
            </a:r>
            <a:r>
              <a:rPr lang="en-US" sz="1400" dirty="0"/>
              <a:t> return to this phenomenon for further exploration of inputs-outputs-uses at a later time. There’s lots of good information on the internet working to estimate the amount of poo we make each day/year, as well as quantities of sweat, pee, tears, skin, hair, stomach lining, etc. AND carbon dioxide we breathe out. One could potentially attempt to track the input-output-use matter budget for an adult (who is not growing). DO NOT do this before allowing students to explore the Biggest Loser Challenge Question!</a:t>
            </a:r>
          </a:p>
          <a:p>
            <a:pPr marL="0" indent="0">
              <a:buNone/>
            </a:pPr>
            <a:r>
              <a:rPr lang="en-US" sz="1400" dirty="0"/>
              <a:t>(2) We are putting aside lots of questions about matter at this point. It’s OK to acknowledge that. We still don’t have a great model understanding of “you are what you eat”. How do we incorporate those carbs, fats and proteins we eat? (Well, we break them down, build them up from the component pieces… we’ll understand this more after a few models. Not now.)</a:t>
            </a:r>
          </a:p>
          <a:p>
            <a:pPr marL="0" indent="0">
              <a:buNone/>
            </a:pPr>
            <a:endParaRPr lang="en-US" sz="1400" dirty="0">
              <a:solidFill>
                <a:srgbClr val="583F34"/>
              </a:solidFill>
            </a:endParaRPr>
          </a:p>
          <a:p>
            <a:pPr marL="0" indent="0">
              <a:buNone/>
            </a:pPr>
            <a:endParaRPr lang="en-US" sz="1400" dirty="0"/>
          </a:p>
          <a:p>
            <a:endParaRPr lang="en-US" dirty="0"/>
          </a:p>
        </p:txBody>
      </p:sp>
    </p:spTree>
    <p:extLst>
      <p:ext uri="{BB962C8B-B14F-4D97-AF65-F5344CB8AC3E}">
        <p14:creationId xmlns:p14="http://schemas.microsoft.com/office/powerpoint/2010/main" val="2017894902"/>
      </p:ext>
    </p:extLst>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23792" y="306387"/>
            <a:ext cx="8229600" cy="742950"/>
          </a:xfrm>
        </p:spPr>
        <p:txBody>
          <a:bodyPr/>
          <a:lstStyle/>
          <a:p>
            <a:r>
              <a:rPr lang="en-US" sz="3200" dirty="0" smtClean="0">
                <a:latin typeface="Arial" panose="020B0604020202020204" pitchFamily="34" charset="0"/>
                <a:cs typeface="Arial" panose="020B0604020202020204" pitchFamily="34" charset="0"/>
              </a:rPr>
              <a:t>So why </a:t>
            </a:r>
            <a:r>
              <a:rPr lang="en-US" sz="3200" dirty="0">
                <a:latin typeface="Arial" panose="020B0604020202020204" pitchFamily="34" charset="0"/>
                <a:cs typeface="Arial" panose="020B0604020202020204" pitchFamily="34" charset="0"/>
              </a:rPr>
              <a:t>do we transform stuff?</a:t>
            </a:r>
          </a:p>
        </p:txBody>
      </p:sp>
      <p:sp>
        <p:nvSpPr>
          <p:cNvPr id="6" name="Content Placeholder 5"/>
          <p:cNvSpPr>
            <a:spLocks noGrp="1"/>
          </p:cNvSpPr>
          <p:nvPr>
            <p:ph idx="4294967295"/>
          </p:nvPr>
        </p:nvSpPr>
        <p:spPr>
          <a:xfrm>
            <a:off x="323792" y="1174241"/>
            <a:ext cx="8229600" cy="5115723"/>
          </a:xfrm>
        </p:spPr>
        <p:txBody>
          <a:bodyPr>
            <a:normAutofit fontScale="85000" lnSpcReduction="20000"/>
          </a:bodyPr>
          <a:lstStyle/>
          <a:p>
            <a:pPr marL="0" indent="0">
              <a:lnSpc>
                <a:spcPct val="110000"/>
              </a:lnSpc>
              <a:spcBef>
                <a:spcPts val="0"/>
              </a:spcBef>
              <a:buNone/>
            </a:pPr>
            <a:r>
              <a:rPr lang="en-US" sz="3300" dirty="0">
                <a:latin typeface="Arial" panose="020B0604020202020204" pitchFamily="34" charset="0"/>
                <a:cs typeface="Arial" panose="020B0604020202020204" pitchFamily="34" charset="0"/>
              </a:rPr>
              <a:t>The average American adult takes in 5.5 pounds of food per day... But we don’t gain 5.5 pounds. </a:t>
            </a:r>
            <a:br>
              <a:rPr lang="en-US" sz="3300" dirty="0">
                <a:latin typeface="Arial" panose="020B0604020202020204" pitchFamily="34" charset="0"/>
                <a:cs typeface="Arial" panose="020B0604020202020204" pitchFamily="34" charset="0"/>
              </a:rPr>
            </a:br>
            <a:endParaRPr lang="en-US" sz="3300" dirty="0">
              <a:latin typeface="Arial" panose="020B0604020202020204" pitchFamily="34" charset="0"/>
              <a:cs typeface="Arial" panose="020B0604020202020204" pitchFamily="34" charset="0"/>
            </a:endParaRPr>
          </a:p>
          <a:p>
            <a:pPr marL="0" indent="0">
              <a:lnSpc>
                <a:spcPct val="110000"/>
              </a:lnSpc>
              <a:spcBef>
                <a:spcPts val="0"/>
              </a:spcBef>
              <a:buNone/>
            </a:pPr>
            <a:r>
              <a:rPr lang="en-US" sz="3300" dirty="0">
                <a:latin typeface="Arial" panose="020B0604020202020204" pitchFamily="34" charset="0"/>
                <a:cs typeface="Arial" panose="020B0604020202020204" pitchFamily="34" charset="0"/>
              </a:rPr>
              <a:t>Let’s look again at the Uses and Outputs on our IOU diagram for a moment…</a:t>
            </a:r>
            <a:br>
              <a:rPr lang="en-US" sz="3300" dirty="0">
                <a:latin typeface="Arial" panose="020B0604020202020204" pitchFamily="34" charset="0"/>
                <a:cs typeface="Arial" panose="020B0604020202020204" pitchFamily="34" charset="0"/>
              </a:rPr>
            </a:br>
            <a:endParaRPr lang="en-US" sz="3300" dirty="0">
              <a:latin typeface="Arial" panose="020B0604020202020204" pitchFamily="34" charset="0"/>
              <a:cs typeface="Arial" panose="020B0604020202020204" pitchFamily="34" charset="0"/>
            </a:endParaRPr>
          </a:p>
          <a:p>
            <a:pPr marL="0" indent="0">
              <a:lnSpc>
                <a:spcPct val="110000"/>
              </a:lnSpc>
              <a:spcBef>
                <a:spcPts val="0"/>
              </a:spcBef>
              <a:buNone/>
            </a:pPr>
            <a:r>
              <a:rPr lang="en-US" sz="3300" dirty="0">
                <a:latin typeface="Arial" panose="020B0604020202020204" pitchFamily="34" charset="0"/>
                <a:cs typeface="Arial" panose="020B0604020202020204" pitchFamily="34" charset="0"/>
              </a:rPr>
              <a:t>In adults only the tiniest bit of that matter is retained in the body. Most of it just passes through. </a:t>
            </a:r>
          </a:p>
          <a:p>
            <a:pPr marL="0" indent="0">
              <a:lnSpc>
                <a:spcPct val="110000"/>
              </a:lnSpc>
              <a:spcBef>
                <a:spcPts val="0"/>
              </a:spcBef>
              <a:buNone/>
            </a:pPr>
            <a:endParaRPr lang="en-US" sz="3300" dirty="0">
              <a:latin typeface="Arial" panose="020B0604020202020204" pitchFamily="34" charset="0"/>
              <a:cs typeface="Arial" panose="020B0604020202020204" pitchFamily="34" charset="0"/>
            </a:endParaRPr>
          </a:p>
          <a:p>
            <a:pPr marL="917575" indent="0">
              <a:lnSpc>
                <a:spcPct val="110000"/>
              </a:lnSpc>
              <a:spcBef>
                <a:spcPts val="0"/>
              </a:spcBef>
              <a:buNone/>
            </a:pPr>
            <a:r>
              <a:rPr lang="en-US" sz="3300" dirty="0">
                <a:latin typeface="Arial" panose="020B0604020202020204" pitchFamily="34" charset="0"/>
                <a:cs typeface="Arial" panose="020B0604020202020204" pitchFamily="34" charset="0"/>
              </a:rPr>
              <a:t>So almost </a:t>
            </a:r>
            <a:r>
              <a:rPr lang="en-US" sz="3300" dirty="0" smtClean="0">
                <a:latin typeface="Arial" panose="020B0604020202020204" pitchFamily="34" charset="0"/>
                <a:cs typeface="Arial" panose="020B0604020202020204" pitchFamily="34" charset="0"/>
              </a:rPr>
              <a:t>all </a:t>
            </a:r>
            <a:r>
              <a:rPr lang="en-US" sz="3300" dirty="0">
                <a:latin typeface="Arial" panose="020B0604020202020204" pitchFamily="34" charset="0"/>
                <a:cs typeface="Arial" panose="020B0604020202020204" pitchFamily="34" charset="0"/>
              </a:rPr>
              <a:t>of the matter that comes into our bodies is simply </a:t>
            </a:r>
            <a:r>
              <a:rPr lang="en-US" sz="3300" u="sng" dirty="0">
                <a:latin typeface="Arial" panose="020B0604020202020204" pitchFamily="34" charset="0"/>
                <a:cs typeface="Arial" panose="020B0604020202020204" pitchFamily="34" charset="0"/>
              </a:rPr>
              <a:t>rearranged</a:t>
            </a:r>
            <a:r>
              <a:rPr lang="en-US" sz="3300" dirty="0">
                <a:latin typeface="Arial" panose="020B0604020202020204" pitchFamily="34" charset="0"/>
                <a:cs typeface="Arial" panose="020B0604020202020204" pitchFamily="34" charset="0"/>
              </a:rPr>
              <a:t>. </a:t>
            </a:r>
          </a:p>
          <a:p>
            <a:pPr marL="917575" indent="0">
              <a:lnSpc>
                <a:spcPct val="110000"/>
              </a:lnSpc>
              <a:spcBef>
                <a:spcPts val="0"/>
              </a:spcBef>
              <a:buNone/>
            </a:pPr>
            <a:endParaRPr lang="en-US" sz="3300" dirty="0">
              <a:latin typeface="Arial" panose="020B0604020202020204" pitchFamily="34" charset="0"/>
              <a:cs typeface="Arial" panose="020B0604020202020204" pitchFamily="34" charset="0"/>
            </a:endParaRPr>
          </a:p>
          <a:p>
            <a:pPr marL="917575" indent="0">
              <a:lnSpc>
                <a:spcPct val="110000"/>
              </a:lnSpc>
              <a:spcBef>
                <a:spcPts val="0"/>
              </a:spcBef>
              <a:buNone/>
            </a:pPr>
            <a:r>
              <a:rPr lang="en-US" sz="3300" dirty="0">
                <a:latin typeface="Arial" panose="020B0604020202020204" pitchFamily="34" charset="0"/>
                <a:cs typeface="Arial" panose="020B0604020202020204" pitchFamily="34" charset="0"/>
              </a:rPr>
              <a:t>WHY??</a:t>
            </a:r>
          </a:p>
          <a:p>
            <a:pPr marL="0" indent="0">
              <a:buNone/>
            </a:pPr>
            <a:endParaRPr lang="en-US" sz="2800" dirty="0">
              <a:solidFill>
                <a:srgbClr val="583F34"/>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26CAFED9-2EF9-4AC5-AF2D-1D4B79CA8837}"/>
              </a:ext>
            </a:extLst>
          </p:cNvPr>
          <p:cNvPicPr>
            <a:picLocks noChangeAspect="1"/>
          </p:cNvPicPr>
          <p:nvPr/>
        </p:nvPicPr>
        <p:blipFill rotWithShape="1">
          <a:blip r:embed="rId3"/>
          <a:srcRect r="13897" b="1176"/>
          <a:stretch/>
        </p:blipFill>
        <p:spPr>
          <a:xfrm>
            <a:off x="73048" y="5238237"/>
            <a:ext cx="1035120" cy="891043"/>
          </a:xfrm>
          <a:prstGeom prst="rect">
            <a:avLst/>
          </a:prstGeom>
        </p:spPr>
      </p:pic>
    </p:spTree>
    <p:extLst>
      <p:ext uri="{BB962C8B-B14F-4D97-AF65-F5344CB8AC3E}">
        <p14:creationId xmlns:p14="http://schemas.microsoft.com/office/powerpoint/2010/main" val="17181342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23792" y="1244568"/>
            <a:ext cx="8229600" cy="781752"/>
          </a:xfrm>
        </p:spPr>
        <p:txBody>
          <a:bodyPr/>
          <a:lstStyle/>
          <a:p>
            <a:pPr marL="0" indent="0">
              <a:buNone/>
            </a:pPr>
            <a:r>
              <a:rPr lang="en-US" sz="2800" dirty="0">
                <a:latin typeface="Arial" panose="020B0604020202020204" pitchFamily="34" charset="0"/>
                <a:cs typeface="Arial" panose="020B0604020202020204" pitchFamily="34" charset="0"/>
              </a:rPr>
              <a:t>O</a:t>
            </a:r>
            <a:r>
              <a:rPr lang="en-US" sz="2800" dirty="0" smtClean="0">
                <a:latin typeface="Arial" panose="020B0604020202020204" pitchFamily="34" charset="0"/>
                <a:cs typeface="Arial" panose="020B0604020202020204" pitchFamily="34" charset="0"/>
              </a:rPr>
              <a:t>ur </a:t>
            </a:r>
            <a:r>
              <a:rPr lang="en-US" sz="2800" dirty="0">
                <a:latin typeface="Arial" panose="020B0604020202020204" pitchFamily="34" charset="0"/>
                <a:cs typeface="Arial" panose="020B0604020202020204" pitchFamily="34" charset="0"/>
              </a:rPr>
              <a:t>bodies are </a:t>
            </a:r>
            <a:r>
              <a:rPr lang="en-US" sz="2800" dirty="0" smtClean="0">
                <a:latin typeface="Arial" panose="020B0604020202020204" pitchFamily="34" charset="0"/>
                <a:cs typeface="Arial" panose="020B0604020202020204" pitchFamily="34" charset="0"/>
              </a:rPr>
              <a:t>“matter </a:t>
            </a:r>
            <a:r>
              <a:rPr lang="en-US" sz="2800" dirty="0">
                <a:latin typeface="Arial" panose="020B0604020202020204" pitchFamily="34" charset="0"/>
                <a:cs typeface="Arial" panose="020B0604020202020204" pitchFamily="34" charset="0"/>
              </a:rPr>
              <a:t>rearranging </a:t>
            </a:r>
            <a:r>
              <a:rPr lang="en-US" sz="2800" dirty="0" smtClean="0">
                <a:latin typeface="Arial" panose="020B0604020202020204" pitchFamily="34" charset="0"/>
                <a:cs typeface="Arial" panose="020B0604020202020204" pitchFamily="34" charset="0"/>
              </a:rPr>
              <a:t>machines”.</a:t>
            </a:r>
            <a:endParaRPr lang="en-US" sz="2800" dirty="0">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1961803" y="2907231"/>
            <a:ext cx="6035040" cy="306324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ts val="0"/>
              </a:spcBef>
              <a:buNone/>
            </a:pPr>
            <a:r>
              <a:rPr lang="en-US" dirty="0">
                <a:latin typeface="Arial" panose="020B0604020202020204" pitchFamily="34" charset="0"/>
                <a:cs typeface="Arial" panose="020B0604020202020204" pitchFamily="34" charset="0"/>
              </a:rPr>
              <a:t>But why do we do this? Why do we bother rearranging matter?</a:t>
            </a:r>
          </a:p>
          <a:p>
            <a:pPr marL="0" indent="0">
              <a:lnSpc>
                <a:spcPct val="110000"/>
              </a:lnSpc>
              <a:spcBef>
                <a:spcPts val="0"/>
              </a:spcBef>
              <a:buNone/>
            </a:pPr>
            <a:endParaRPr lang="en-US" dirty="0">
              <a:latin typeface="Arial" panose="020B0604020202020204" pitchFamily="34" charset="0"/>
              <a:cs typeface="Arial" panose="020B0604020202020204" pitchFamily="34" charset="0"/>
            </a:endParaRPr>
          </a:p>
          <a:p>
            <a:pPr marL="0" indent="0">
              <a:lnSpc>
                <a:spcPct val="110000"/>
              </a:lnSpc>
              <a:spcBef>
                <a:spcPts val="0"/>
              </a:spcBef>
              <a:buFont typeface="Arial"/>
              <a:buNone/>
            </a:pPr>
            <a:r>
              <a:rPr lang="en-US" dirty="0">
                <a:latin typeface="Arial" panose="020B0604020202020204" pitchFamily="34" charset="0"/>
                <a:cs typeface="Arial" panose="020B0604020202020204" pitchFamily="34" charset="0"/>
              </a:rPr>
              <a:t>Go to your Doodle Sheet to write down your ideas in </a:t>
            </a:r>
            <a:r>
              <a:rPr lang="en-US" b="1" dirty="0">
                <a:latin typeface="Arial" panose="020B0604020202020204" pitchFamily="34" charset="0"/>
                <a:cs typeface="Arial" panose="020B0604020202020204" pitchFamily="34" charset="0"/>
              </a:rPr>
              <a:t>Doodle Box N</a:t>
            </a:r>
            <a:r>
              <a:rPr lang="en-US" dirty="0">
                <a:latin typeface="Arial" panose="020B0604020202020204" pitchFamily="34" charset="0"/>
                <a:cs typeface="Arial" panose="020B0604020202020204" pitchFamily="34" charset="0"/>
              </a:rPr>
              <a:t>.</a:t>
            </a:r>
          </a:p>
        </p:txBody>
      </p:sp>
      <p:sp>
        <p:nvSpPr>
          <p:cNvPr id="10" name="Title 3">
            <a:extLst>
              <a:ext uri="{FF2B5EF4-FFF2-40B4-BE49-F238E27FC236}">
                <a16:creationId xmlns:a16="http://schemas.microsoft.com/office/drawing/2014/main" id="{E04E49EC-F7C3-407B-B827-89BC75FFD76F}"/>
              </a:ext>
            </a:extLst>
          </p:cNvPr>
          <p:cNvSpPr txBox="1">
            <a:spLocks/>
          </p:cNvSpPr>
          <p:nvPr/>
        </p:nvSpPr>
        <p:spPr>
          <a:xfrm>
            <a:off x="323792" y="306387"/>
            <a:ext cx="8229600" cy="742950"/>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Why do we transform stuff?</a:t>
            </a:r>
          </a:p>
        </p:txBody>
      </p:sp>
      <p:pic>
        <p:nvPicPr>
          <p:cNvPr id="12" name="Picture 11">
            <a:extLst>
              <a:ext uri="{FF2B5EF4-FFF2-40B4-BE49-F238E27FC236}">
                <a16:creationId xmlns:a16="http://schemas.microsoft.com/office/drawing/2014/main" id="{0463FCFE-FF46-48B3-B68B-CD572CCDFFBA}"/>
              </a:ext>
            </a:extLst>
          </p:cNvPr>
          <p:cNvPicPr>
            <a:picLocks noChangeAspect="1"/>
          </p:cNvPicPr>
          <p:nvPr/>
        </p:nvPicPr>
        <p:blipFill rotWithShape="1">
          <a:blip r:embed="rId3"/>
          <a:srcRect r="13897" b="1176"/>
          <a:stretch/>
        </p:blipFill>
        <p:spPr>
          <a:xfrm>
            <a:off x="742947" y="2907231"/>
            <a:ext cx="1035120" cy="891043"/>
          </a:xfrm>
          <a:prstGeom prst="rect">
            <a:avLst/>
          </a:prstGeom>
        </p:spPr>
      </p:pic>
      <p:pic>
        <p:nvPicPr>
          <p:cNvPr id="13" name="Picture 12">
            <a:extLst>
              <a:ext uri="{FF2B5EF4-FFF2-40B4-BE49-F238E27FC236}">
                <a16:creationId xmlns:a16="http://schemas.microsoft.com/office/drawing/2014/main" id="{90D037A7-63A8-466B-AAAB-6CCF6A6DB7D7}"/>
              </a:ext>
            </a:extLst>
          </p:cNvPr>
          <p:cNvPicPr>
            <a:picLocks noChangeAspect="1"/>
          </p:cNvPicPr>
          <p:nvPr/>
        </p:nvPicPr>
        <p:blipFill rotWithShape="1">
          <a:blip r:embed="rId4"/>
          <a:srcRect t="11876" r="21921"/>
          <a:stretch/>
        </p:blipFill>
        <p:spPr>
          <a:xfrm>
            <a:off x="817312" y="4566486"/>
            <a:ext cx="1052623" cy="891043"/>
          </a:xfrm>
          <a:prstGeom prst="rect">
            <a:avLst/>
          </a:prstGeom>
        </p:spPr>
      </p:pic>
    </p:spTree>
    <p:extLst>
      <p:ext uri="{BB962C8B-B14F-4D97-AF65-F5344CB8AC3E}">
        <p14:creationId xmlns:p14="http://schemas.microsoft.com/office/powerpoint/2010/main" val="6587809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43614</TotalTime>
  <Words>30466</Words>
  <Application>Microsoft Office PowerPoint</Application>
  <PresentationFormat>On-screen Show (4:3)</PresentationFormat>
  <Paragraphs>2299</Paragraphs>
  <Slides>143</Slides>
  <Notes>127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143</vt:i4>
      </vt:variant>
    </vt:vector>
  </HeadingPairs>
  <TitlesOfParts>
    <vt:vector size="151" baseType="lpstr">
      <vt:lpstr>Arial</vt:lpstr>
      <vt:lpstr>Avenir Next Demi Bold</vt:lpstr>
      <vt:lpstr>Calibri</vt:lpstr>
      <vt:lpstr>Cambria</vt:lpstr>
      <vt:lpstr>Helvetica Light</vt:lpstr>
      <vt:lpstr>Raleway Medium</vt:lpstr>
      <vt:lpstr>Wingdings</vt:lpstr>
      <vt:lpstr>Red</vt:lpstr>
      <vt:lpstr>PowerPoint Presentation</vt:lpstr>
      <vt:lpstr>How to use these slides…</vt:lpstr>
      <vt:lpstr>How to use these slides continued…</vt:lpstr>
      <vt:lpstr>Symbols</vt:lpstr>
      <vt:lpstr>Phenomenon – Question - Model</vt:lpstr>
      <vt:lpstr>PQM Notes Important to Upcoming Models</vt:lpstr>
      <vt:lpstr>PQM Notes Important to Upcoming Models</vt:lpstr>
      <vt:lpstr>PQM Notes Important to Upcoming Models</vt:lpstr>
      <vt:lpstr>PQM Notes Important to Upcoming Models</vt:lpstr>
      <vt:lpstr>Learning Segment 01 Overview</vt:lpstr>
      <vt:lpstr>Learning Segment 01 Overview Continued</vt:lpstr>
      <vt:lpstr>Learning Segment 01 Overview Continued</vt:lpstr>
      <vt:lpstr>PowerPoint Presentation</vt:lpstr>
      <vt:lpstr>PowerPoint Presentation</vt:lpstr>
      <vt:lpstr>PowerPoint Presentation</vt:lpstr>
      <vt:lpstr>PowerPoint Presentation</vt:lpstr>
      <vt:lpstr>PowerPoint Presentation</vt:lpstr>
      <vt:lpstr>Big Picture:  What we are trying to figure out…</vt:lpstr>
      <vt:lpstr>Survival of the Fittest:  What do organisms need?</vt:lpstr>
      <vt:lpstr>Survival of the Fittest:  What do organisms need?</vt:lpstr>
      <vt:lpstr>Group Poster</vt:lpstr>
      <vt:lpstr>PowerPoint Presentation</vt:lpstr>
      <vt:lpstr>Quick Jigsaw</vt:lpstr>
      <vt:lpstr>Our Class Poster</vt:lpstr>
      <vt:lpstr>Learning Segment 01 Summary</vt:lpstr>
      <vt:lpstr>Learning Segment 02 Overview</vt:lpstr>
      <vt:lpstr>Learning Segment 02 Overview Continued</vt:lpstr>
      <vt:lpstr>Pushing a bit further…</vt:lpstr>
      <vt:lpstr>PowerPoint Presentation</vt:lpstr>
      <vt:lpstr>PowerPoint Presentation</vt:lpstr>
      <vt:lpstr>PowerPoint Presentation</vt:lpstr>
      <vt:lpstr>PowerPoint Presentation</vt:lpstr>
      <vt:lpstr>PowerPoint Presentation</vt:lpstr>
      <vt:lpstr>PowerPoint Presentation</vt:lpstr>
      <vt:lpstr>Learning Segment 02 Summary</vt:lpstr>
      <vt:lpstr>Learning Segment 03 Overview</vt:lpstr>
      <vt:lpstr>Learning Segment 03 Overview Continued</vt:lpstr>
      <vt:lpstr>PowerPoint Presentation</vt:lpstr>
      <vt:lpstr>What do you eat?</vt:lpstr>
      <vt:lpstr>What is in the food you eat? What is it made of?</vt:lpstr>
      <vt:lpstr>So, what do you really eat? What were the top 3 components of your food? Record this info in Doodle Box E.</vt:lpstr>
      <vt:lpstr>The Top Three </vt:lpstr>
      <vt:lpstr>Our food is made mostly of proteins, fats and carbohydrates.</vt:lpstr>
      <vt:lpstr>PowerPoint Presentation</vt:lpstr>
      <vt:lpstr>Learning Segment 03 Summary</vt:lpstr>
      <vt:lpstr>Learning Segment 04 Overview</vt:lpstr>
      <vt:lpstr>Learning Segment 04 Overview Continued</vt:lpstr>
      <vt:lpstr>PROTEINS, CARBS &amp; FATS…</vt:lpstr>
      <vt:lpstr>What do proteins, fats and carbohydrates look like at a molecular level?</vt:lpstr>
      <vt:lpstr>PowerPoint Presentation</vt:lpstr>
      <vt:lpstr>Let’s pause to clarify definitions of some words...</vt:lpstr>
      <vt:lpstr>What is a carbohydrate made of?</vt:lpstr>
      <vt:lpstr>What’s in a fat?</vt:lpstr>
      <vt:lpstr>Different Kinds of Fats</vt:lpstr>
      <vt:lpstr>Proteins</vt:lpstr>
      <vt:lpstr>Proteins</vt:lpstr>
      <vt:lpstr>Proteins are chains of smaller molecules called</vt:lpstr>
      <vt:lpstr>Proteins are made up of amino acids.</vt:lpstr>
      <vt:lpstr>Matter and Molecules: Carbs, Fats, Proteins </vt:lpstr>
      <vt:lpstr>PowerPoint Presentation</vt:lpstr>
      <vt:lpstr>Learning Segment 04 Summary</vt:lpstr>
      <vt:lpstr>Learning Segment 05 Overview</vt:lpstr>
      <vt:lpstr>Learning Segment 05 Overview Continued</vt:lpstr>
      <vt:lpstr>PowerPoint Presentation</vt:lpstr>
      <vt:lpstr>PowerPoint Presentation</vt:lpstr>
      <vt:lpstr>Stuff we know probably about Matter:</vt:lpstr>
      <vt:lpstr>What do we know about Energy?</vt:lpstr>
      <vt:lpstr>PowerPoint Presentation</vt:lpstr>
      <vt:lpstr>PowerPoint Presentation</vt:lpstr>
      <vt:lpstr>PowerPoint Presentation</vt:lpstr>
      <vt:lpstr>PowerPoint Presentation</vt:lpstr>
      <vt:lpstr>What we’ve figured out so far…</vt:lpstr>
      <vt:lpstr>Learning Segment 05 Summary</vt:lpstr>
      <vt:lpstr>Learning Segment 06 Overview</vt:lpstr>
      <vt:lpstr>Learning Segment 06 Overview Continued</vt:lpstr>
      <vt:lpstr>Learning Segment 06 Overview Continued</vt:lpstr>
      <vt:lpstr>PowerPoint Presentation</vt:lpstr>
      <vt:lpstr>Outputs:</vt:lpstr>
      <vt:lpstr>PowerPoint Presentation</vt:lpstr>
      <vt:lpstr>PowerPoint Presentation</vt:lpstr>
      <vt:lpstr>What is pee?</vt:lpstr>
      <vt:lpstr>What is sweat?</vt:lpstr>
      <vt:lpstr>What is tears?</vt:lpstr>
      <vt:lpstr>Hmmm, what is up with water?</vt:lpstr>
      <vt:lpstr>Adding to our understanding…</vt:lpstr>
      <vt:lpstr>Inputs  Outputs</vt:lpstr>
      <vt:lpstr>The Sticky, Slimy Case of Mucus</vt:lpstr>
      <vt:lpstr>PowerPoint Presentation</vt:lpstr>
      <vt:lpstr>What’s in slime?</vt:lpstr>
      <vt:lpstr>Glycoproteins:</vt:lpstr>
      <vt:lpstr>This Output is Not an Input!</vt:lpstr>
      <vt:lpstr>Returning to the IOU Diagram</vt:lpstr>
      <vt:lpstr>PowerPoint Presentation</vt:lpstr>
      <vt:lpstr>What have we figured out?</vt:lpstr>
      <vt:lpstr>Learning Segment 06 Summary</vt:lpstr>
      <vt:lpstr>Learning Segment 07 Overview</vt:lpstr>
      <vt:lpstr>Learning Segment 07 Overview Continued</vt:lpstr>
      <vt:lpstr>So why do we transform stuff?</vt:lpstr>
      <vt:lpstr>PowerPoint Presentation</vt:lpstr>
      <vt:lpstr>PowerPoint Presentation</vt:lpstr>
      <vt:lpstr>Since it’s all about energy…</vt:lpstr>
      <vt:lpstr>Learning Segment 07 Summary</vt:lpstr>
      <vt:lpstr>Learning Segment 08 Overview</vt:lpstr>
      <vt:lpstr>Learning Segment 08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08 Summary</vt:lpstr>
      <vt:lpstr>Learning Segment 09 Overview</vt:lpstr>
      <vt:lpstr>Learning Segment 09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09 Summary</vt:lpstr>
      <vt:lpstr>Learning Segment 10 Overview</vt:lpstr>
      <vt:lpstr>Learning Segment 10 Overview Continued</vt:lpstr>
      <vt:lpstr>PowerPoint Presentation</vt:lpstr>
      <vt:lpstr>Tracking Energy</vt:lpstr>
      <vt:lpstr>PowerPoint Presentation</vt:lpstr>
      <vt:lpstr>What’s going on with Energy?</vt:lpstr>
      <vt:lpstr>The Energy of a Bowling Ball</vt:lpstr>
      <vt:lpstr>PowerPoint Presentation</vt:lpstr>
      <vt:lpstr>What’s going on with Energy?</vt:lpstr>
      <vt:lpstr>PowerPoint Presentation</vt:lpstr>
      <vt:lpstr>PowerPoint Presentation</vt:lpstr>
      <vt:lpstr>Learning Segment 10 Summary</vt:lpstr>
      <vt:lpstr>Learning Segment 11 Overview</vt:lpstr>
      <vt:lpstr>Learning Segment 11 Overview Continued</vt:lpstr>
      <vt:lpstr>OK, what have we figured out?</vt:lpstr>
      <vt:lpstr>Challenge Question: Coma patient</vt:lpstr>
      <vt:lpstr>Learning Segment 11 Summary</vt:lpstr>
    </vt:vector>
  </TitlesOfParts>
  <Company>Tufts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 Gouvea</dc:creator>
  <cp:lastModifiedBy>Chris Griesemer</cp:lastModifiedBy>
  <cp:revision>1316</cp:revision>
  <dcterms:created xsi:type="dcterms:W3CDTF">2015-06-11T17:49:31Z</dcterms:created>
  <dcterms:modified xsi:type="dcterms:W3CDTF">2022-01-21T04:19:42Z</dcterms:modified>
</cp:coreProperties>
</file>