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2" r:id="rId1"/>
  </p:sldMasterIdLst>
  <p:notesMasterIdLst>
    <p:notesMasterId r:id="rId108"/>
  </p:notesMasterIdLst>
  <p:handoutMasterIdLst>
    <p:handoutMasterId r:id="rId109"/>
  </p:handoutMasterIdLst>
  <p:sldIdLst>
    <p:sldId id="269" r:id="rId2"/>
    <p:sldId id="583" r:id="rId3"/>
    <p:sldId id="584" r:id="rId4"/>
    <p:sldId id="581" r:id="rId5"/>
    <p:sldId id="340" r:id="rId6"/>
    <p:sldId id="582" r:id="rId7"/>
    <p:sldId id="525" r:id="rId8"/>
    <p:sldId id="585" r:id="rId9"/>
    <p:sldId id="527" r:id="rId10"/>
    <p:sldId id="534" r:id="rId11"/>
    <p:sldId id="535" r:id="rId12"/>
    <p:sldId id="540" r:id="rId13"/>
    <p:sldId id="539" r:id="rId14"/>
    <p:sldId id="556" r:id="rId15"/>
    <p:sldId id="533" r:id="rId16"/>
    <p:sldId id="381" r:id="rId17"/>
    <p:sldId id="587" r:id="rId18"/>
    <p:sldId id="256" r:id="rId19"/>
    <p:sldId id="407" r:id="rId20"/>
    <p:sldId id="403" r:id="rId21"/>
    <p:sldId id="541" r:id="rId22"/>
    <p:sldId id="544" r:id="rId23"/>
    <p:sldId id="383" r:id="rId24"/>
    <p:sldId id="321" r:id="rId25"/>
    <p:sldId id="588" r:id="rId26"/>
    <p:sldId id="323" r:id="rId27"/>
    <p:sldId id="324" r:id="rId28"/>
    <p:sldId id="408" r:id="rId29"/>
    <p:sldId id="412" r:id="rId30"/>
    <p:sldId id="424" r:id="rId31"/>
    <p:sldId id="413" r:id="rId32"/>
    <p:sldId id="543" r:id="rId33"/>
    <p:sldId id="410" r:id="rId34"/>
    <p:sldId id="404" r:id="rId35"/>
    <p:sldId id="332" r:id="rId36"/>
    <p:sldId id="373" r:id="rId37"/>
    <p:sldId id="589" r:id="rId38"/>
    <p:sldId id="590" r:id="rId39"/>
    <p:sldId id="393" r:id="rId40"/>
    <p:sldId id="394" r:id="rId41"/>
    <p:sldId id="414" r:id="rId42"/>
    <p:sldId id="501" r:id="rId43"/>
    <p:sldId id="502" r:id="rId44"/>
    <p:sldId id="484" r:id="rId45"/>
    <p:sldId id="372" r:id="rId46"/>
    <p:sldId id="375" r:id="rId47"/>
    <p:sldId id="591" r:id="rId48"/>
    <p:sldId id="419" r:id="rId49"/>
    <p:sldId id="417" r:id="rId50"/>
    <p:sldId id="420" r:id="rId51"/>
    <p:sldId id="454" r:id="rId52"/>
    <p:sldId id="421" r:id="rId53"/>
    <p:sldId id="455" r:id="rId54"/>
    <p:sldId id="456" r:id="rId55"/>
    <p:sldId id="592" r:id="rId56"/>
    <p:sldId id="457" r:id="rId57"/>
    <p:sldId id="497" r:id="rId58"/>
    <p:sldId id="515" r:id="rId59"/>
    <p:sldId id="516" r:id="rId60"/>
    <p:sldId id="517" r:id="rId61"/>
    <p:sldId id="518" r:id="rId62"/>
    <p:sldId id="519" r:id="rId63"/>
    <p:sldId id="520" r:id="rId64"/>
    <p:sldId id="521" r:id="rId65"/>
    <p:sldId id="559" r:id="rId66"/>
    <p:sldId id="498" r:id="rId67"/>
    <p:sldId id="512" r:id="rId68"/>
    <p:sldId id="377" r:id="rId69"/>
    <p:sldId id="378" r:id="rId70"/>
    <p:sldId id="593" r:id="rId71"/>
    <p:sldId id="426" r:id="rId72"/>
    <p:sldId id="427" r:id="rId73"/>
    <p:sldId id="488" r:id="rId74"/>
    <p:sldId id="489" r:id="rId75"/>
    <p:sldId id="428" r:id="rId76"/>
    <p:sldId id="429" r:id="rId77"/>
    <p:sldId id="562" r:id="rId78"/>
    <p:sldId id="563" r:id="rId79"/>
    <p:sldId id="564" r:id="rId80"/>
    <p:sldId id="565" r:id="rId81"/>
    <p:sldId id="566" r:id="rId82"/>
    <p:sldId id="567" r:id="rId83"/>
    <p:sldId id="523" r:id="rId84"/>
    <p:sldId id="558" r:id="rId85"/>
    <p:sldId id="557" r:id="rId86"/>
    <p:sldId id="380" r:id="rId87"/>
    <p:sldId id="384" r:id="rId88"/>
    <p:sldId id="594" r:id="rId89"/>
    <p:sldId id="483" r:id="rId90"/>
    <p:sldId id="446" r:id="rId91"/>
    <p:sldId id="447" r:id="rId92"/>
    <p:sldId id="448" r:id="rId93"/>
    <p:sldId id="449" r:id="rId94"/>
    <p:sldId id="450" r:id="rId95"/>
    <p:sldId id="451" r:id="rId96"/>
    <p:sldId id="505" r:id="rId97"/>
    <p:sldId id="435" r:id="rId98"/>
    <p:sldId id="436" r:id="rId99"/>
    <p:sldId id="438" r:id="rId100"/>
    <p:sldId id="440" r:id="rId101"/>
    <p:sldId id="595" r:id="rId102"/>
    <p:sldId id="508" r:id="rId103"/>
    <p:sldId id="570" r:id="rId104"/>
    <p:sldId id="600" r:id="rId105"/>
    <p:sldId id="569" r:id="rId106"/>
    <p:sldId id="386" r:id="rId10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D3ECB17C-7B2C-4C9B-A400-4B4DC72986E1}">
          <p14:sldIdLst>
            <p14:sldId id="269"/>
            <p14:sldId id="583"/>
            <p14:sldId id="584"/>
            <p14:sldId id="581"/>
            <p14:sldId id="340"/>
            <p14:sldId id="582"/>
          </p14:sldIdLst>
        </p14:section>
        <p14:section name="LS 01 (Q to M)" id="{14D2D406-34E8-4725-8886-1327DA1DAE86}">
          <p14:sldIdLst>
            <p14:sldId id="525"/>
            <p14:sldId id="585"/>
            <p14:sldId id="527"/>
            <p14:sldId id="534"/>
            <p14:sldId id="535"/>
            <p14:sldId id="540"/>
            <p14:sldId id="539"/>
            <p14:sldId id="556"/>
            <p14:sldId id="533"/>
          </p14:sldIdLst>
        </p14:section>
        <p14:section name="LS 02 (M to Q)" id="{33C92293-DB45-4AD3-B7D6-79B9E1F33B40}">
          <p14:sldIdLst>
            <p14:sldId id="381"/>
            <p14:sldId id="587"/>
            <p14:sldId id="256"/>
            <p14:sldId id="407"/>
            <p14:sldId id="403"/>
            <p14:sldId id="541"/>
            <p14:sldId id="544"/>
            <p14:sldId id="383"/>
          </p14:sldIdLst>
        </p14:section>
        <p14:section name="LS 03 (Q to P)" id="{5E79E273-F64A-45C6-88BB-56D5D69E235A}">
          <p14:sldIdLst>
            <p14:sldId id="321"/>
            <p14:sldId id="588"/>
            <p14:sldId id="323"/>
            <p14:sldId id="324"/>
            <p14:sldId id="408"/>
            <p14:sldId id="412"/>
            <p14:sldId id="424"/>
            <p14:sldId id="413"/>
            <p14:sldId id="543"/>
            <p14:sldId id="410"/>
            <p14:sldId id="404"/>
            <p14:sldId id="332"/>
          </p14:sldIdLst>
        </p14:section>
        <p14:section name="LS 04 (P to M)" id="{D994A578-D9E2-4D9B-9C3D-60E22ED48A95}">
          <p14:sldIdLst>
            <p14:sldId id="373"/>
            <p14:sldId id="589"/>
            <p14:sldId id="590"/>
            <p14:sldId id="393"/>
            <p14:sldId id="394"/>
            <p14:sldId id="414"/>
            <p14:sldId id="501"/>
            <p14:sldId id="502"/>
            <p14:sldId id="484"/>
            <p14:sldId id="372"/>
          </p14:sldIdLst>
        </p14:section>
        <p14:section name="LS 05 (Q to M)" id="{A593F0F0-BDEF-4A37-9371-E13DC313AC4B}">
          <p14:sldIdLst>
            <p14:sldId id="375"/>
            <p14:sldId id="591"/>
            <p14:sldId id="419"/>
            <p14:sldId id="417"/>
            <p14:sldId id="420"/>
            <p14:sldId id="454"/>
            <p14:sldId id="421"/>
            <p14:sldId id="455"/>
            <p14:sldId id="456"/>
            <p14:sldId id="592"/>
            <p14:sldId id="457"/>
            <p14:sldId id="497"/>
            <p14:sldId id="515"/>
            <p14:sldId id="516"/>
            <p14:sldId id="517"/>
            <p14:sldId id="518"/>
            <p14:sldId id="519"/>
            <p14:sldId id="520"/>
            <p14:sldId id="521"/>
            <p14:sldId id="559"/>
            <p14:sldId id="498"/>
            <p14:sldId id="512"/>
            <p14:sldId id="377"/>
          </p14:sldIdLst>
        </p14:section>
        <p14:section name="LS 06 (Q to M)" id="{1FF4F016-D317-4F20-BBE1-351EA03347C5}">
          <p14:sldIdLst>
            <p14:sldId id="378"/>
            <p14:sldId id="593"/>
            <p14:sldId id="426"/>
            <p14:sldId id="427"/>
            <p14:sldId id="488"/>
            <p14:sldId id="489"/>
            <p14:sldId id="428"/>
            <p14:sldId id="429"/>
            <p14:sldId id="562"/>
            <p14:sldId id="563"/>
            <p14:sldId id="564"/>
            <p14:sldId id="565"/>
            <p14:sldId id="566"/>
            <p14:sldId id="567"/>
            <p14:sldId id="523"/>
            <p14:sldId id="558"/>
            <p14:sldId id="557"/>
            <p14:sldId id="380"/>
          </p14:sldIdLst>
        </p14:section>
        <p14:section name="LS 07 (P to M)" id="{D25237C8-B624-4246-9ADE-D3946C1DEDC3}">
          <p14:sldIdLst>
            <p14:sldId id="384"/>
            <p14:sldId id="594"/>
            <p14:sldId id="483"/>
            <p14:sldId id="446"/>
            <p14:sldId id="447"/>
            <p14:sldId id="448"/>
            <p14:sldId id="449"/>
            <p14:sldId id="450"/>
            <p14:sldId id="451"/>
            <p14:sldId id="505"/>
            <p14:sldId id="435"/>
            <p14:sldId id="436"/>
            <p14:sldId id="438"/>
            <p14:sldId id="440"/>
            <p14:sldId id="595"/>
            <p14:sldId id="508"/>
            <p14:sldId id="570"/>
            <p14:sldId id="600"/>
            <p14:sldId id="569"/>
            <p14:sldId id="386"/>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4"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83F34"/>
    <a:srgbClr val="256800"/>
    <a:srgbClr val="D06A28"/>
    <a:srgbClr val="009A00"/>
    <a:srgbClr val="FFF43A"/>
    <a:srgbClr val="FFD215"/>
    <a:srgbClr val="FAEB7C"/>
    <a:srgbClr val="F5FABF"/>
    <a:srgbClr val="D794EA"/>
    <a:srgbClr val="A41633"/>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995" autoAdjust="0"/>
    <p:restoredTop sz="76951" autoAdjust="0"/>
  </p:normalViewPr>
  <p:slideViewPr>
    <p:cSldViewPr snapToGrid="0" snapToObjects="1">
      <p:cViewPr>
        <p:scale>
          <a:sx n="70" d="100"/>
          <a:sy n="70" d="100"/>
        </p:scale>
        <p:origin x="969" y="39"/>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heme" Target="theme/theme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tableStyles" Target="tableStyle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notesMaster" Target="notesMasters/notesMaster1.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handoutMaster" Target="handoutMasters/handoutMaster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E25C604-D07F-6E42-B9F8-F4222F3F67E8}" type="datetimeFigureOut">
              <a:rPr lang="en-US" smtClean="0"/>
              <a:t>1/21/2022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05F44A1-61D2-2843-B819-4860CCFF5A3F}" type="slidenum">
              <a:rPr lang="en-US" smtClean="0"/>
              <a:t>‹#›</a:t>
            </a:fld>
            <a:endParaRPr lang="en-US"/>
          </a:p>
        </p:txBody>
      </p:sp>
    </p:spTree>
    <p:extLst>
      <p:ext uri="{BB962C8B-B14F-4D97-AF65-F5344CB8AC3E}">
        <p14:creationId xmlns:p14="http://schemas.microsoft.com/office/powerpoint/2010/main" val="32185534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EDFE6C-870D-994C-9F59-CD54434389BD}" type="datetimeFigureOut">
              <a:rPr lang="en-US" smtClean="0"/>
              <a:t>1/21/2022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BB21F4-C42E-3B40-9B33-CFE230F675D3}" type="slidenum">
              <a:rPr lang="en-US" smtClean="0"/>
              <a:t>‹#›</a:t>
            </a:fld>
            <a:endParaRPr lang="en-US"/>
          </a:p>
        </p:txBody>
      </p:sp>
    </p:spTree>
    <p:extLst>
      <p:ext uri="{BB962C8B-B14F-4D97-AF65-F5344CB8AC3E}">
        <p14:creationId xmlns:p14="http://schemas.microsoft.com/office/powerpoint/2010/main" val="398688011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s://sites.google.com/site/allyshaseportfolio/home/lab-notebook/co2-lab-exercise-and-respiration/co2-lab-report"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s://sites.google.com/site/allyshaseportfolio/home/lab-notebook/co2-lab-exercise-and-respiration/co2-lab-report"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a:t>
            </a:fld>
            <a:endParaRPr lang="en-US"/>
          </a:p>
        </p:txBody>
      </p:sp>
    </p:spTree>
    <p:extLst>
      <p:ext uri="{BB962C8B-B14F-4D97-AF65-F5344CB8AC3E}">
        <p14:creationId xmlns:p14="http://schemas.microsoft.com/office/powerpoint/2010/main" val="3052484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can be used to review and assess</a:t>
            </a:r>
            <a:r>
              <a:rPr lang="en-US" baseline="0" dirty="0"/>
              <a:t> what students learned from the previous model (Chemical Reactions). </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a:t>
            </a:fld>
            <a:endParaRPr lang="en-US"/>
          </a:p>
        </p:txBody>
      </p:sp>
    </p:spTree>
    <p:extLst>
      <p:ext uri="{BB962C8B-B14F-4D97-AF65-F5344CB8AC3E}">
        <p14:creationId xmlns:p14="http://schemas.microsoft.com/office/powerpoint/2010/main" val="162630582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 </a:t>
            </a:r>
            <a:r>
              <a:rPr lang="en-US" dirty="0"/>
              <a:t>Use this to review the basic process of fermentation after students have done some combination of the fermentation reading and/or fermentation lab. The 34 additional ATP molecules animated here drive</a:t>
            </a:r>
            <a:r>
              <a:rPr lang="en-US" baseline="0" dirty="0"/>
              <a:t> home the idea that cellular respiration is much preferred. When oxygen is available, it’s much better to employ cellular respiration as a pathway.</a:t>
            </a:r>
          </a:p>
          <a:p>
            <a:endParaRPr lang="en-US" baseline="0" dirty="0"/>
          </a:p>
          <a:p>
            <a:r>
              <a:rPr lang="en-US" baseline="0" dirty="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dirty="0"/>
              <a:t>Ball-and-stick model of part of the crystal structure of cellulose Iβ”</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URL: https://es.wikipedia.org/wiki/Archivo:Cellulose-Ibeta-from-xtal-2002-3D-balls.png</a:t>
            </a:r>
          </a:p>
          <a:p>
            <a:r>
              <a:rPr lang="en-US" dirty="0"/>
              <a:t>Attribution: By Ben Mills / Benjah-bmm27</a:t>
            </a:r>
            <a:r>
              <a:rPr lang="en-US" baseline="0" dirty="0">
                <a:effectLst/>
              </a:rPr>
              <a:t> [</a:t>
            </a:r>
            <a:r>
              <a:rPr lang="en-US" dirty="0"/>
              <a:t>CC-BY-SA-3.0 (http://creativecommons.org/licenses/by-sa/3.0/)], from Wikimedia Commons</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b="0" dirty="0"/>
              <a:t>Pyruvate-3D-balls</a:t>
            </a:r>
            <a:r>
              <a:rPr lang="en-US" b="1" dirty="0"/>
              <a:t>”</a:t>
            </a:r>
            <a:endParaRPr lang="en-US" baseline="0" dirty="0"/>
          </a:p>
          <a:p>
            <a:r>
              <a:rPr lang="en-US" baseline="0" dirty="0"/>
              <a:t>URL: https://commons.wikimedia.org/wiki/File:Pyruvate-3D-balls.png#file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Attribution: By Public Domain [CC BY-SA 4.0 (https://creativecommons.org/licenses/by-sa/4.0)], via Wikimedia Commons</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dirty="0"/>
              <a:t>Sodium salt of lactic acid</a:t>
            </a:r>
            <a:r>
              <a:rPr lang="en-US" baseline="0" dirty="0"/>
              <a:t>”</a:t>
            </a:r>
          </a:p>
          <a:p>
            <a:r>
              <a:rPr lang="en-US" baseline="0" dirty="0"/>
              <a:t>URL: https://commons.wikimedia.org/wiki/File%3A3D_Sodium_lactate.png</a:t>
            </a:r>
          </a:p>
          <a:p>
            <a:r>
              <a:rPr lang="en-US" baseline="0" dirty="0"/>
              <a:t>Attribution: By Claudio </a:t>
            </a:r>
            <a:r>
              <a:rPr lang="en-US" baseline="0" dirty="0" err="1"/>
              <a:t>Pistilli</a:t>
            </a:r>
            <a:r>
              <a:rPr lang="en-US" baseline="0" dirty="0"/>
              <a:t> (Own work) [CC BY-SA 4.0 (https://creativecommons.org/licenses/by-sa/4.0)], via Wikimedia Commons</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a:t>
            </a:r>
            <a:r>
              <a:rPr lang="en-US" b="0" baseline="0" dirty="0"/>
              <a:t>: “</a:t>
            </a:r>
            <a:r>
              <a:rPr lang="en-US" b="0" dirty="0"/>
              <a:t>Ethanol-3D-balls”</a:t>
            </a:r>
            <a:endParaRPr lang="en-US" b="0" baseline="0" dirty="0"/>
          </a:p>
          <a:p>
            <a:r>
              <a:rPr lang="en-US" baseline="0" dirty="0"/>
              <a:t>URL: https://commons.wikimedia.org/wiki/File:Ethanol-3D-balls.png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Attribution: </a:t>
            </a:r>
            <a:r>
              <a:rPr lang="en-US" dirty="0"/>
              <a:t>By Ben Mills / Benjah-bmm27</a:t>
            </a:r>
            <a:r>
              <a:rPr lang="en-US" baseline="0" dirty="0">
                <a:effectLst/>
              </a:rPr>
              <a:t> [</a:t>
            </a:r>
            <a:r>
              <a:rPr lang="en-US" dirty="0"/>
              <a:t>CC-BY-SA-3.0 (http://creativecommons.org/licenses/by-sa/3.0/)], from Wikimedia Commons</a:t>
            </a:r>
          </a:p>
          <a:p>
            <a:endParaRPr lang="en-US" baseline="0" dirty="0"/>
          </a:p>
          <a:p>
            <a:r>
              <a:rPr lang="en-US" baseline="0" dirty="0"/>
              <a:t>Image: “</a:t>
            </a:r>
            <a:r>
              <a:rPr lang="en-US" dirty="0"/>
              <a:t>Ball-and-stick model of </a:t>
            </a:r>
            <a:r>
              <a:rPr lang="en-US" b="0" dirty="0"/>
              <a:t>the carbon dioxide</a:t>
            </a:r>
            <a:r>
              <a:rPr lang="en-US" b="0" baseline="0" dirty="0"/>
              <a:t> </a:t>
            </a:r>
            <a:r>
              <a:rPr lang="en-US" dirty="0"/>
              <a:t>molecule, one of the most important chemical compounds in the world - vital for life as we know it, but catastrophic at excess levels.”</a:t>
            </a:r>
            <a:endParaRPr lang="en-US" baseline="0" dirty="0"/>
          </a:p>
          <a:p>
            <a:r>
              <a:rPr lang="en-US" baseline="0" dirty="0"/>
              <a:t>URL: https://commons.wikimedia.org/wiki/File%3ACarbon_dioxide_3D_ball.png</a:t>
            </a:r>
          </a:p>
          <a:p>
            <a:r>
              <a:rPr lang="en-US" baseline="0" dirty="0"/>
              <a:t>Attribution: By </a:t>
            </a:r>
            <a:r>
              <a:rPr lang="en-US" baseline="0" dirty="0" err="1"/>
              <a:t>Jynto</a:t>
            </a:r>
            <a:r>
              <a:rPr lang="en-US" baseline="0" dirty="0"/>
              <a:t> [CC0], via Wikimedia Commons</a:t>
            </a:r>
          </a:p>
          <a:p>
            <a:endParaRPr lang="en-US" baseline="0" dirty="0"/>
          </a:p>
          <a:p>
            <a:endParaRPr lang="en-US" baseline="0" dirty="0"/>
          </a:p>
          <a:p>
            <a:endParaRPr lang="en-US" baseline="0" dirty="0"/>
          </a:p>
          <a:p>
            <a:endParaRPr lang="en-US" baseline="0" dirty="0"/>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100</a:t>
            </a:fld>
            <a:endParaRPr lang="en-US"/>
          </a:p>
        </p:txBody>
      </p:sp>
    </p:spTree>
    <p:extLst>
      <p:ext uri="{BB962C8B-B14F-4D97-AF65-F5344CB8AC3E}">
        <p14:creationId xmlns:p14="http://schemas.microsoft.com/office/powerpoint/2010/main" val="3769286980"/>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 slide. </a:t>
            </a:r>
            <a:r>
              <a:rPr lang="en-US" dirty="0"/>
              <a:t>Use this to review the basic process of fermentation after students have done some combination of the fermentation reading and/or fermentation lab. The 34 additional ATP molecules animated here drive</a:t>
            </a:r>
            <a:r>
              <a:rPr lang="en-US" baseline="0" dirty="0"/>
              <a:t> home the idea that cellular respiration is much preferred. When oxygen is available, it’s much better to employ cellular respiration as a pathway.</a:t>
            </a:r>
          </a:p>
          <a:p>
            <a:endParaRPr lang="en-US" baseline="0" dirty="0"/>
          </a:p>
          <a:p>
            <a:r>
              <a:rPr lang="en-US" baseline="0" dirty="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dirty="0"/>
              <a:t>Ball-and-stick model of part of the crystal structure of cellulose Iβ”</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URL: https://es.wikipedia.org/wiki/Archivo:Cellulose-Ibeta-from-xtal-2002-3D-balls.png</a:t>
            </a:r>
          </a:p>
          <a:p>
            <a:r>
              <a:rPr lang="en-US" dirty="0"/>
              <a:t>Attribution: By Ben Mills / Benjah-bmm27</a:t>
            </a:r>
            <a:r>
              <a:rPr lang="en-US" baseline="0" dirty="0">
                <a:effectLst/>
              </a:rPr>
              <a:t> [</a:t>
            </a:r>
            <a:r>
              <a:rPr lang="en-US" dirty="0"/>
              <a:t>CC-BY-SA-3.0 (http://creativecommons.org/licenses/by-sa/3.0/)], from Wikimedia Commons</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b="0" dirty="0"/>
              <a:t>Pyruvate-3D-balls</a:t>
            </a:r>
            <a:r>
              <a:rPr lang="en-US" b="1" dirty="0"/>
              <a:t>”</a:t>
            </a:r>
            <a:endParaRPr lang="en-US" baseline="0" dirty="0"/>
          </a:p>
          <a:p>
            <a:r>
              <a:rPr lang="en-US" baseline="0" dirty="0"/>
              <a:t>URL: https://commons.wikimedia.org/wiki/File:Pyruvate-3D-balls.png#file</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Attribution: By Public Domain [CC BY-SA 4.0 (https://creativecommons.org/licenses/by-sa/4.0)], via Wikimedia Commons</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dirty="0"/>
              <a:t>Sodium salt of lactic acid</a:t>
            </a:r>
            <a:r>
              <a:rPr lang="en-US" baseline="0" dirty="0"/>
              <a:t>”</a:t>
            </a:r>
          </a:p>
          <a:p>
            <a:r>
              <a:rPr lang="en-US" baseline="0" dirty="0"/>
              <a:t>URL: https://commons.wikimedia.org/wiki/File%3A3D_Sodium_lactate.png</a:t>
            </a:r>
          </a:p>
          <a:p>
            <a:r>
              <a:rPr lang="en-US" baseline="0" dirty="0"/>
              <a:t>Attribution: By Claudio </a:t>
            </a:r>
            <a:r>
              <a:rPr lang="en-US" baseline="0" dirty="0" err="1"/>
              <a:t>Pistilli</a:t>
            </a:r>
            <a:r>
              <a:rPr lang="en-US" baseline="0" dirty="0"/>
              <a:t> (Own work) [CC BY-SA 4.0 (https://creativecommons.org/licenses/by-sa/4.0)], via Wikimedia Commons</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a:t>
            </a:r>
            <a:r>
              <a:rPr lang="en-US" b="0" baseline="0" dirty="0"/>
              <a:t>: “</a:t>
            </a:r>
            <a:r>
              <a:rPr lang="en-US" b="0" dirty="0"/>
              <a:t>Ethanol-3D-balls”</a:t>
            </a:r>
            <a:endParaRPr lang="en-US" b="0" baseline="0" dirty="0"/>
          </a:p>
          <a:p>
            <a:r>
              <a:rPr lang="en-US" baseline="0" dirty="0"/>
              <a:t>URL: https://commons.wikimedia.org/wiki/File:Ethanol-3D-balls.png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Attribution: </a:t>
            </a:r>
            <a:r>
              <a:rPr lang="en-US" dirty="0"/>
              <a:t>By Ben Mills / Benjah-bmm27</a:t>
            </a:r>
            <a:r>
              <a:rPr lang="en-US" baseline="0" dirty="0">
                <a:effectLst/>
              </a:rPr>
              <a:t> [</a:t>
            </a:r>
            <a:r>
              <a:rPr lang="en-US" dirty="0"/>
              <a:t>CC-BY-SA-3.0 (http://creativecommons.org/licenses/by-sa/3.0/)], from Wikimedia Commons</a:t>
            </a:r>
          </a:p>
          <a:p>
            <a:endParaRPr lang="en-US" baseline="0" dirty="0"/>
          </a:p>
          <a:p>
            <a:r>
              <a:rPr lang="en-US" baseline="0" dirty="0"/>
              <a:t>Image: “</a:t>
            </a:r>
            <a:r>
              <a:rPr lang="en-US" dirty="0"/>
              <a:t>Ball-and-stick model of </a:t>
            </a:r>
            <a:r>
              <a:rPr lang="en-US" b="0" dirty="0"/>
              <a:t>the carbon dioxide</a:t>
            </a:r>
            <a:r>
              <a:rPr lang="en-US" b="0" baseline="0" dirty="0"/>
              <a:t> </a:t>
            </a:r>
            <a:r>
              <a:rPr lang="en-US" dirty="0"/>
              <a:t>molecule, one of the most important chemical compounds in the world - vital for life as we know it, but catastrophic at excess levels.”</a:t>
            </a:r>
            <a:endParaRPr lang="en-US" baseline="0" dirty="0"/>
          </a:p>
          <a:p>
            <a:r>
              <a:rPr lang="en-US" baseline="0" dirty="0"/>
              <a:t>URL: https://commons.wikimedia.org/wiki/File%3ACarbon_dioxide_3D_ball.png</a:t>
            </a:r>
          </a:p>
          <a:p>
            <a:r>
              <a:rPr lang="en-US" baseline="0" dirty="0"/>
              <a:t>Attribution: By </a:t>
            </a:r>
            <a:r>
              <a:rPr lang="en-US" baseline="0" dirty="0" err="1"/>
              <a:t>Jynto</a:t>
            </a:r>
            <a:r>
              <a:rPr lang="en-US" baseline="0" dirty="0"/>
              <a:t> [CC0], via Wikimedia Commons</a:t>
            </a:r>
          </a:p>
          <a:p>
            <a:endParaRPr lang="en-US" baseline="0" dirty="0"/>
          </a:p>
          <a:p>
            <a:endParaRPr lang="en-US" baseline="0" dirty="0"/>
          </a:p>
          <a:p>
            <a:endParaRPr lang="en-US" baseline="0" dirty="0"/>
          </a:p>
          <a:p>
            <a:endParaRPr lang="en-US" baseline="0" dirty="0"/>
          </a:p>
          <a:p>
            <a:endParaRPr lang="en-US" baseline="0" dirty="0"/>
          </a:p>
          <a:p>
            <a:endParaRPr lang="en-US" baseline="0" dirty="0"/>
          </a:p>
          <a:p>
            <a:endParaRPr lang="en-US" baseline="0" dirty="0"/>
          </a:p>
          <a:p>
            <a:endParaRPr lang="en-US" baseline="0" dirty="0"/>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101</a:t>
            </a:fld>
            <a:endParaRPr lang="en-US"/>
          </a:p>
        </p:txBody>
      </p:sp>
    </p:spTree>
    <p:extLst>
      <p:ext uri="{BB962C8B-B14F-4D97-AF65-F5344CB8AC3E}">
        <p14:creationId xmlns:p14="http://schemas.microsoft.com/office/powerpoint/2010/main" val="3455946662"/>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Use this slide as a way to sum up the ideas about unity and diversity</a:t>
            </a:r>
            <a:r>
              <a:rPr lang="en-US" baseline="0" dirty="0"/>
              <a:t> you’ve explored. You should have at least touched on alternative pathways to cellular respiration—in the very least, through the reading on fermentation. </a:t>
            </a:r>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102</a:t>
            </a:fld>
            <a:endParaRPr lang="en-US"/>
          </a:p>
        </p:txBody>
      </p:sp>
    </p:spTree>
    <p:extLst>
      <p:ext uri="{BB962C8B-B14F-4D97-AF65-F5344CB8AC3E}">
        <p14:creationId xmlns:p14="http://schemas.microsoft.com/office/powerpoint/2010/main" val="1013423317"/>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Template for tracking model ideas. Probably better to do this on poster paper in the room</a:t>
            </a:r>
            <a:r>
              <a:rPr lang="en-US" baseline="0" dirty="0"/>
              <a:t> so they can be used in an ongoing way. </a:t>
            </a:r>
          </a:p>
        </p:txBody>
      </p:sp>
      <p:sp>
        <p:nvSpPr>
          <p:cNvPr id="4" name="Slide Number Placeholder 3"/>
          <p:cNvSpPr>
            <a:spLocks noGrp="1"/>
          </p:cNvSpPr>
          <p:nvPr>
            <p:ph type="sldNum" sz="quarter" idx="10"/>
          </p:nvPr>
        </p:nvSpPr>
        <p:spPr/>
        <p:txBody>
          <a:bodyPr/>
          <a:lstStyle/>
          <a:p>
            <a:fld id="{C7BB21F4-C42E-3B40-9B33-CFE230F675D3}" type="slidenum">
              <a:rPr lang="en-US" smtClean="0"/>
              <a:t>103</a:t>
            </a:fld>
            <a:endParaRPr lang="en-US"/>
          </a:p>
        </p:txBody>
      </p:sp>
    </p:spTree>
    <p:extLst>
      <p:ext uri="{BB962C8B-B14F-4D97-AF65-F5344CB8AC3E}">
        <p14:creationId xmlns:p14="http://schemas.microsoft.com/office/powerpoint/2010/main" val="233140283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This is just a quick taking stock here at the end of the CR unit. We recommend transitioning straight into the Biosynthesis unit to continue to explore these questions about food. </a:t>
            </a:r>
          </a:p>
        </p:txBody>
      </p:sp>
      <p:sp>
        <p:nvSpPr>
          <p:cNvPr id="4" name="Slide Number Placeholder 3"/>
          <p:cNvSpPr>
            <a:spLocks noGrp="1"/>
          </p:cNvSpPr>
          <p:nvPr>
            <p:ph type="sldNum" sz="quarter" idx="5"/>
          </p:nvPr>
        </p:nvSpPr>
        <p:spPr/>
        <p:txBody>
          <a:bodyPr/>
          <a:lstStyle/>
          <a:p>
            <a:fld id="{C7BB21F4-C42E-3B40-9B33-CFE230F675D3}" type="slidenum">
              <a:rPr lang="en-US" smtClean="0"/>
              <a:t>104</a:t>
            </a:fld>
            <a:endParaRPr lang="en-US"/>
          </a:p>
        </p:txBody>
      </p:sp>
    </p:spTree>
    <p:extLst>
      <p:ext uri="{BB962C8B-B14F-4D97-AF65-F5344CB8AC3E}">
        <p14:creationId xmlns:p14="http://schemas.microsoft.com/office/powerpoint/2010/main" val="2998561093"/>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TEACHER NOTES:</a:t>
            </a:r>
          </a:p>
          <a:p>
            <a:r>
              <a:rPr lang="en-US" baseline="0" dirty="0"/>
              <a:t>Add the ideas about Unity and Diversity here. The target wording isn’t so critical to hit. </a:t>
            </a:r>
          </a:p>
        </p:txBody>
      </p:sp>
      <p:sp>
        <p:nvSpPr>
          <p:cNvPr id="4" name="Slide Number Placeholder 3"/>
          <p:cNvSpPr>
            <a:spLocks noGrp="1"/>
          </p:cNvSpPr>
          <p:nvPr>
            <p:ph type="sldNum" sz="quarter" idx="10"/>
          </p:nvPr>
        </p:nvSpPr>
        <p:spPr/>
        <p:txBody>
          <a:bodyPr/>
          <a:lstStyle/>
          <a:p>
            <a:fld id="{C7BB21F4-C42E-3B40-9B33-CFE230F675D3}" type="slidenum">
              <a:rPr lang="en-US" smtClean="0"/>
              <a:t>105</a:t>
            </a:fld>
            <a:endParaRPr lang="en-US"/>
          </a:p>
        </p:txBody>
      </p:sp>
    </p:spTree>
    <p:extLst>
      <p:ext uri="{BB962C8B-B14F-4D97-AF65-F5344CB8AC3E}">
        <p14:creationId xmlns:p14="http://schemas.microsoft.com/office/powerpoint/2010/main" val="2626346755"/>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a:t>
            </a:r>
          </a:p>
        </p:txBody>
      </p:sp>
      <p:sp>
        <p:nvSpPr>
          <p:cNvPr id="4" name="Slide Number Placeholder 3"/>
          <p:cNvSpPr>
            <a:spLocks noGrp="1"/>
          </p:cNvSpPr>
          <p:nvPr>
            <p:ph type="sldNum" sz="quarter" idx="10"/>
          </p:nvPr>
        </p:nvSpPr>
        <p:spPr/>
        <p:txBody>
          <a:bodyPr/>
          <a:lstStyle/>
          <a:p>
            <a:fld id="{D8C963D6-A539-E940-9C15-C13F565BC522}" type="slidenum">
              <a:rPr lang="en-US" smtClean="0"/>
              <a:pPr/>
              <a:t>106</a:t>
            </a:fld>
            <a:endParaRPr lang="en-US"/>
          </a:p>
        </p:txBody>
      </p:sp>
    </p:spTree>
    <p:extLst>
      <p:ext uri="{BB962C8B-B14F-4D97-AF65-F5344CB8AC3E}">
        <p14:creationId xmlns:p14="http://schemas.microsoft.com/office/powerpoint/2010/main" val="13428443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a:t>
            </a:r>
            <a:r>
              <a:rPr lang="en-US" baseline="0" dirty="0"/>
              <a:t> should be quick. This is mostly intended to bridge from the chemical reactions unit.</a:t>
            </a: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11</a:t>
            </a:fld>
            <a:endParaRPr lang="en-US"/>
          </a:p>
        </p:txBody>
      </p:sp>
    </p:spTree>
    <p:extLst>
      <p:ext uri="{BB962C8B-B14F-4D97-AF65-F5344CB8AC3E}">
        <p14:creationId xmlns:p14="http://schemas.microsoft.com/office/powerpoint/2010/main" val="3629516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dirty="0" smtClean="0"/>
              <a:t>:</a:t>
            </a: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 this point you need</a:t>
            </a:r>
            <a:r>
              <a:rPr lang="en-US" baseline="0" dirty="0"/>
              <a:t> to generate a public list of ideas. You should title them “Matter from Food” and “Energy from Food”. These are the two models we’ll be building through the remainder of the Red Loop (this unit, Biosynthesis and Photosynthesis). The conversations we’re having with students during Learning Segment 01 are a review of the model ideas we’ve already generated for each of these models during Chemical Reactions and organize them, if you haven’t already done so into two lists. We already have a lot of statements for both models. In the coming learning segment we’ll be adding onto these models (mostly about Energy)</a:t>
            </a:r>
            <a:endParaRPr lang="en-US" dirty="0"/>
          </a:p>
          <a:p>
            <a:endParaRPr lang="en-US" baseline="0" dirty="0"/>
          </a:p>
          <a:p>
            <a:endParaRPr lang="en-US" baseline="0" dirty="0"/>
          </a:p>
          <a:p>
            <a:r>
              <a:rPr lang="en-US" baseline="0" dirty="0"/>
              <a:t>You’ll need to prepare to genuinely reduce the class list to reflect the key points. It need not exactly reflect the ideas listed in the teacher slides but use that list as a guide to help you.</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12</a:t>
            </a:fld>
            <a:endParaRPr lang="en-US"/>
          </a:p>
        </p:txBody>
      </p:sp>
    </p:spTree>
    <p:extLst>
      <p:ext uri="{BB962C8B-B14F-4D97-AF65-F5344CB8AC3E}">
        <p14:creationId xmlns:p14="http://schemas.microsoft.com/office/powerpoint/2010/main" val="278752113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tx1"/>
                </a:solidFill>
              </a:rPr>
              <a:t>TEACHER NOTES: </a:t>
            </a:r>
            <a:r>
              <a:rPr lang="en-US" b="1" dirty="0">
                <a:solidFill>
                  <a:schemeClr val="tx1"/>
                </a:solidFill>
              </a:rPr>
              <a:t>(see</a:t>
            </a:r>
            <a:r>
              <a:rPr lang="en-US" b="1" baseline="0" dirty="0">
                <a:solidFill>
                  <a:schemeClr val="tx1"/>
                </a:solidFill>
              </a:rPr>
              <a:t> next teacher slide for target ideas)</a:t>
            </a:r>
            <a:endParaRPr lang="en-US" b="1" dirty="0">
              <a:solidFill>
                <a:schemeClr val="tx1"/>
              </a:solidFill>
            </a:endParaRPr>
          </a:p>
          <a:p>
            <a:r>
              <a:rPr lang="en-US" dirty="0">
                <a:solidFill>
                  <a:schemeClr val="tx1"/>
                </a:solidFill>
              </a:rPr>
              <a:t>Again, this should be pretty quick as it is just review. Send students back to their</a:t>
            </a:r>
            <a:r>
              <a:rPr lang="en-US" baseline="0" dirty="0">
                <a:solidFill>
                  <a:schemeClr val="tx1"/>
                </a:solidFill>
              </a:rPr>
              <a:t> Chemical Reactions Doodle that deals with their ideas about matter and energy. Then ask them, “What happens with matter and energy in a chemical reaction?”</a:t>
            </a:r>
          </a:p>
          <a:p>
            <a:r>
              <a:rPr lang="en-US" baseline="0" dirty="0">
                <a:solidFill>
                  <a:schemeClr val="tx1">
                    <a:lumMod val="95000"/>
                    <a:lumOff val="5000"/>
                  </a:schemeClr>
                </a:solidFill>
              </a:rPr>
              <a:t>You are really just re-building the chemical reactions model here but in two separate lists. You may have already done this in Chemical Reactions so in that case skip or modify as needed. </a:t>
            </a:r>
          </a:p>
          <a:p>
            <a:endParaRPr lang="en-US" dirty="0">
              <a:solidFill>
                <a:schemeClr val="tx1"/>
              </a:solidFill>
            </a:endParaRPr>
          </a:p>
          <a:p>
            <a:r>
              <a:rPr lang="en-US" dirty="0">
                <a:solidFill>
                  <a:schemeClr val="tx1"/>
                </a:solidFill>
              </a:rPr>
              <a:t>Share out ideas as a class</a:t>
            </a:r>
            <a:r>
              <a:rPr lang="en-US" baseline="0" dirty="0">
                <a:solidFill>
                  <a:schemeClr val="tx1"/>
                </a:solidFill>
              </a:rPr>
              <a:t> and record this ideas on a white board. Part of your job as the teacher is going to be to reduce the list. Combine ideas and keep things short.</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13</a:t>
            </a:fld>
            <a:endParaRPr lang="en-US"/>
          </a:p>
        </p:txBody>
      </p:sp>
    </p:spTree>
    <p:extLst>
      <p:ext uri="{BB962C8B-B14F-4D97-AF65-F5344CB8AC3E}">
        <p14:creationId xmlns:p14="http://schemas.microsoft.com/office/powerpoint/2010/main" val="21281110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your target list of model ideas, as pulled from the larger list at the beginning of the PowerPoint. </a:t>
            </a:r>
          </a:p>
          <a:p>
            <a:endParaRPr lang="en-US" dirty="0"/>
          </a:p>
          <a:p>
            <a:r>
              <a:rPr lang="en-US" baseline="0" dirty="0"/>
              <a:t>The hope is that (after the class has shared) you are able to pare the list down to the basic ideas you see above. </a:t>
            </a:r>
          </a:p>
          <a:p>
            <a:endParaRPr lang="en-US" baseline="0" dirty="0"/>
          </a:p>
          <a:p>
            <a:r>
              <a:rPr lang="en-US" baseline="0" dirty="0"/>
              <a:t>When you’ve finished these lists, let the students know that you will transfer them to poster paper (or enlist the help of one of your students). Explain that these are documents you’ll continue to add to in the coming triangles.</a:t>
            </a:r>
          </a:p>
        </p:txBody>
      </p:sp>
      <p:sp>
        <p:nvSpPr>
          <p:cNvPr id="4" name="Slide Number Placeholder 3"/>
          <p:cNvSpPr>
            <a:spLocks noGrp="1"/>
          </p:cNvSpPr>
          <p:nvPr>
            <p:ph type="sldNum" sz="quarter" idx="10"/>
          </p:nvPr>
        </p:nvSpPr>
        <p:spPr/>
        <p:txBody>
          <a:bodyPr/>
          <a:lstStyle/>
          <a:p>
            <a:fld id="{C7BB21F4-C42E-3B40-9B33-CFE230F675D3}" type="slidenum">
              <a:rPr lang="en-US" smtClean="0"/>
              <a:t>14</a:t>
            </a:fld>
            <a:endParaRPr lang="en-US"/>
          </a:p>
        </p:txBody>
      </p:sp>
    </p:spTree>
    <p:extLst>
      <p:ext uri="{BB962C8B-B14F-4D97-AF65-F5344CB8AC3E}">
        <p14:creationId xmlns:p14="http://schemas.microsoft.com/office/powerpoint/2010/main" val="7381918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a:t>
            </a:r>
            <a:r>
              <a:rPr lang="en-US" dirty="0" smtClean="0"/>
              <a:t>.</a:t>
            </a:r>
          </a:p>
        </p:txBody>
      </p:sp>
      <p:sp>
        <p:nvSpPr>
          <p:cNvPr id="4" name="Slide Number Placeholder 3"/>
          <p:cNvSpPr>
            <a:spLocks noGrp="1"/>
          </p:cNvSpPr>
          <p:nvPr>
            <p:ph type="sldNum" sz="quarter" idx="10"/>
          </p:nvPr>
        </p:nvSpPr>
        <p:spPr/>
        <p:txBody>
          <a:bodyPr/>
          <a:lstStyle/>
          <a:p>
            <a:fld id="{D8C963D6-A539-E940-9C15-C13F565BC522}" type="slidenum">
              <a:rPr lang="en-US" smtClean="0"/>
              <a:pPr/>
              <a:t>15</a:t>
            </a:fld>
            <a:endParaRPr lang="en-US"/>
          </a:p>
        </p:txBody>
      </p:sp>
    </p:spTree>
    <p:extLst>
      <p:ext uri="{BB962C8B-B14F-4D97-AF65-F5344CB8AC3E}">
        <p14:creationId xmlns:p14="http://schemas.microsoft.com/office/powerpoint/2010/main" val="16974968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a:t>
            </a:r>
          </a:p>
        </p:txBody>
      </p:sp>
      <p:sp>
        <p:nvSpPr>
          <p:cNvPr id="4" name="Slide Number Placeholder 3"/>
          <p:cNvSpPr>
            <a:spLocks noGrp="1"/>
          </p:cNvSpPr>
          <p:nvPr>
            <p:ph type="sldNum" sz="quarter" idx="10"/>
          </p:nvPr>
        </p:nvSpPr>
        <p:spPr/>
        <p:txBody>
          <a:bodyPr/>
          <a:lstStyle/>
          <a:p>
            <a:fld id="{D8C963D6-A539-E940-9C15-C13F565BC522}" type="slidenum">
              <a:rPr lang="en-US" smtClean="0"/>
              <a:pPr/>
              <a:t>16</a:t>
            </a:fld>
            <a:endParaRPr lang="en-US"/>
          </a:p>
        </p:txBody>
      </p:sp>
    </p:spTree>
    <p:extLst>
      <p:ext uri="{BB962C8B-B14F-4D97-AF65-F5344CB8AC3E}">
        <p14:creationId xmlns:p14="http://schemas.microsoft.com/office/powerpoint/2010/main" val="27721103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17</a:t>
            </a:fld>
            <a:endParaRPr lang="en-US"/>
          </a:p>
        </p:txBody>
      </p:sp>
    </p:spTree>
    <p:extLst>
      <p:ext uri="{BB962C8B-B14F-4D97-AF65-F5344CB8AC3E}">
        <p14:creationId xmlns:p14="http://schemas.microsoft.com/office/powerpoint/2010/main" val="32431493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r>
              <a:rPr lang="en-US" baseline="0" dirty="0"/>
              <a:t> </a:t>
            </a:r>
          </a:p>
          <a:p>
            <a:r>
              <a:rPr lang="en-US" baseline="0" dirty="0"/>
              <a:t>We did just generate some ideas about this and have them posted in the classroom on a poster titled, “Energy from Food”, but we’re going to approach it from a slightly different angle now. This slide is a quick transition to thinking about energy more specifically.</a:t>
            </a:r>
          </a:p>
          <a:p>
            <a:endParaRPr lang="en-US" baseline="0" dirty="0"/>
          </a:p>
          <a:p>
            <a:r>
              <a:rPr lang="en-US" baseline="0" dirty="0"/>
              <a:t>SOURCES:</a:t>
            </a:r>
          </a:p>
          <a:p>
            <a:r>
              <a:rPr lang="en-US" baseline="0" dirty="0"/>
              <a:t>Image: “10</a:t>
            </a:r>
            <a:r>
              <a:rPr lang="en-US" baseline="30000" dirty="0"/>
              <a:t>th</a:t>
            </a:r>
            <a:r>
              <a:rPr lang="en-US" baseline="0" dirty="0"/>
              <a:t> Regional Support Group supports America’s Armed Forces Kids Run” </a:t>
            </a:r>
          </a:p>
          <a:p>
            <a:r>
              <a:rPr lang="en-US" baseline="0" dirty="0"/>
              <a:t>URL: https://commons.wikimedia.org/wiki/File%3A10th_Regional_Support_Group_supports_America%E2%80%99s_Armed_Forces_Kids_Run_130518-A-YY695-001.jpg </a:t>
            </a:r>
          </a:p>
          <a:p>
            <a:r>
              <a:rPr lang="en-US" dirty="0"/>
              <a:t>Attribution: By Capt. </a:t>
            </a:r>
            <a:r>
              <a:rPr lang="en-US" dirty="0" err="1"/>
              <a:t>Sonie</a:t>
            </a:r>
            <a:r>
              <a:rPr lang="en-US" dirty="0"/>
              <a:t> Munson (https://</a:t>
            </a:r>
            <a:r>
              <a:rPr lang="en-US" dirty="0" err="1"/>
              <a:t>www.dvidshub.net</a:t>
            </a:r>
            <a:r>
              <a:rPr lang="en-US" dirty="0"/>
              <a:t>/image/937169) [Public domain],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18</a:t>
            </a:fld>
            <a:endParaRPr lang="en-US"/>
          </a:p>
        </p:txBody>
      </p:sp>
    </p:spTree>
    <p:extLst>
      <p:ext uri="{BB962C8B-B14F-4D97-AF65-F5344CB8AC3E}">
        <p14:creationId xmlns:p14="http://schemas.microsoft.com/office/powerpoint/2010/main" val="35429617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can be used to assess and review </a:t>
            </a:r>
            <a:r>
              <a:rPr lang="en-US" baseline="0" dirty="0"/>
              <a:t> what students learned from the previous model. Responses should include Inputs (reactants) &gt;&gt; Outputs (products), and release of energy in the reaction. Students might include other things.</a:t>
            </a:r>
          </a:p>
          <a:p>
            <a:endParaRPr lang="en-US" baseline="0" dirty="0"/>
          </a:p>
          <a:p>
            <a:r>
              <a:rPr lang="en-US" baseline="0" dirty="0"/>
              <a:t>Prompt them to explicitly include ideas about food on the diagram. They can write carbs, fats, proteins, CHONs, whatever comes to mind. We haven’t done this with our “Downhill” reaction diagram! The intent here is two-fold: (1) to remind them of the chemical reactions model and what we’ve figured out, but also (2) to give them a chance to explicitly recognize that we don’t know what the chemical reaction is in the case of food. Questions will be solicited on the next page.</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19</a:t>
            </a:fld>
            <a:endParaRPr lang="en-US"/>
          </a:p>
        </p:txBody>
      </p:sp>
    </p:spTree>
    <p:extLst>
      <p:ext uri="{BB962C8B-B14F-4D97-AF65-F5344CB8AC3E}">
        <p14:creationId xmlns:p14="http://schemas.microsoft.com/office/powerpoint/2010/main" val="2066128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a:t>
            </a:fld>
            <a:endParaRPr lang="en-US"/>
          </a:p>
        </p:txBody>
      </p:sp>
    </p:spTree>
    <p:extLst>
      <p:ext uri="{BB962C8B-B14F-4D97-AF65-F5344CB8AC3E}">
        <p14:creationId xmlns:p14="http://schemas.microsoft.com/office/powerpoint/2010/main" val="2179745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TEACHER NOTES:</a:t>
            </a:r>
          </a:p>
          <a:p>
            <a:r>
              <a:rPr lang="en-US" sz="1200" b="0" kern="1200" dirty="0">
                <a:solidFill>
                  <a:schemeClr val="tx1"/>
                </a:solidFill>
                <a:effectLst/>
                <a:latin typeface="+mn-lt"/>
                <a:ea typeface="+mn-ea"/>
                <a:cs typeface="+mn-cs"/>
              </a:rPr>
              <a:t>Here</a:t>
            </a:r>
            <a:r>
              <a:rPr lang="en-US" sz="1200" b="0" kern="1200" baseline="0" dirty="0">
                <a:solidFill>
                  <a:schemeClr val="tx1"/>
                </a:solidFill>
                <a:effectLst/>
                <a:latin typeface="+mn-lt"/>
                <a:ea typeface="+mn-ea"/>
                <a:cs typeface="+mn-cs"/>
              </a:rPr>
              <a:t> we acknowledge that we have lots of ideas about chemical reactions, but we still don’t know the specific reaction inside our bodies that allows us to obtain energy from food (carbs, proteins, fats). </a:t>
            </a:r>
            <a:r>
              <a:rPr lang="en-US" sz="1200" b="1" kern="1200" baseline="0" dirty="0">
                <a:solidFill>
                  <a:schemeClr val="tx1"/>
                </a:solidFill>
                <a:effectLst/>
                <a:latin typeface="+mn-lt"/>
                <a:ea typeface="+mn-ea"/>
                <a:cs typeface="+mn-cs"/>
              </a:rPr>
              <a:t>A bit later we’ll generate a Driving Question that carries us to the equation for cellular respiration</a:t>
            </a:r>
            <a:r>
              <a:rPr lang="en-US" sz="1200" b="1" kern="1200" baseline="0" dirty="0" smtClean="0">
                <a:solidFill>
                  <a:schemeClr val="tx1"/>
                </a:solidFill>
                <a:effectLst/>
                <a:latin typeface="+mn-lt"/>
                <a:ea typeface="+mn-ea"/>
                <a:cs typeface="+mn-cs"/>
              </a:rPr>
              <a:t>.</a:t>
            </a:r>
            <a:endParaRPr lang="en-US" b="1" dirty="0"/>
          </a:p>
        </p:txBody>
      </p:sp>
      <p:sp>
        <p:nvSpPr>
          <p:cNvPr id="4" name="Slide Number Placeholder 3"/>
          <p:cNvSpPr>
            <a:spLocks noGrp="1"/>
          </p:cNvSpPr>
          <p:nvPr>
            <p:ph type="sldNum" sz="quarter" idx="10"/>
          </p:nvPr>
        </p:nvSpPr>
        <p:spPr/>
        <p:txBody>
          <a:bodyPr/>
          <a:lstStyle/>
          <a:p>
            <a:fld id="{C7BB21F4-C42E-3B40-9B33-CFE230F675D3}" type="slidenum">
              <a:rPr lang="en-US" smtClean="0"/>
              <a:t>20</a:t>
            </a:fld>
            <a:endParaRPr lang="en-US"/>
          </a:p>
        </p:txBody>
      </p:sp>
    </p:spTree>
    <p:extLst>
      <p:ext uri="{BB962C8B-B14F-4D97-AF65-F5344CB8AC3E}">
        <p14:creationId xmlns:p14="http://schemas.microsoft.com/office/powerpoint/2010/main" val="299549288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aseline="0" dirty="0"/>
              <a:t>Students should propose some initial ideas about the reaction inside us. They’ll be able to draw on this list a bit later when we have a more refined Driving Question at the end of the next Learning Segment.</a:t>
            </a:r>
          </a:p>
          <a:p>
            <a:r>
              <a:rPr lang="en-US" baseline="0" dirty="0"/>
              <a:t>After students write privately for a moment, this should only be a 5-minute 4-person group exercise (one minute per student talking and then recording a list) followed by a sharing out. Remind them that they can draw upon the last model to generate ideas. Perhaps suggest they look at the last model but try not to be too leading. Stress that the ideas are initial and belong to the classroom- not to any particular individual: these ideas will be evaluated by the class in some manner on the coming slides. (So, we don’t want to label individual students’ ideas as “wrong”.)</a:t>
            </a:r>
          </a:p>
          <a:p>
            <a:r>
              <a:rPr lang="en-US" baseline="0" dirty="0"/>
              <a:t>Students might talk about food being a fuel or food being made of high energy molecules that we can rearrange into low energy molecules. Or they may have ideas or prior knowledge as to the actual chemical reaction for cellular respiration. The idea is NOT to just tell them this reaction quite yet but to find out what they already know/think about it. Again, this should be fairly SHORT.</a:t>
            </a:r>
          </a:p>
        </p:txBody>
      </p:sp>
      <p:sp>
        <p:nvSpPr>
          <p:cNvPr id="4" name="Slide Number Placeholder 3"/>
          <p:cNvSpPr>
            <a:spLocks noGrp="1"/>
          </p:cNvSpPr>
          <p:nvPr>
            <p:ph type="sldNum" sz="quarter" idx="10"/>
          </p:nvPr>
        </p:nvSpPr>
        <p:spPr/>
        <p:txBody>
          <a:bodyPr/>
          <a:lstStyle/>
          <a:p>
            <a:fld id="{C7BB21F4-C42E-3B40-9B33-CFE230F675D3}" type="slidenum">
              <a:rPr lang="en-US" smtClean="0"/>
              <a:t>21</a:t>
            </a:fld>
            <a:endParaRPr lang="en-US"/>
          </a:p>
        </p:txBody>
      </p:sp>
    </p:spTree>
    <p:extLst>
      <p:ext uri="{BB962C8B-B14F-4D97-AF65-F5344CB8AC3E}">
        <p14:creationId xmlns:p14="http://schemas.microsoft.com/office/powerpoint/2010/main" val="24113672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baseline="0" dirty="0"/>
              <a:t>After you’ve shared out some class ideas, record them publically (on this slide or a whiteboard) and have students add them to their Doodle sheets. Do not add these ideas to your models for matter and energy from food yet. These are initial/nascent ideas. Students will reference these ideas later when settling on some final model statements. The important move here is to refine our question. You want to get specific about how we get energy from food. The question might be something like: </a:t>
            </a:r>
            <a:r>
              <a:rPr lang="en-US" sz="1200" b="0" kern="1200" dirty="0">
                <a:solidFill>
                  <a:schemeClr val="tx1"/>
                </a:solidFill>
                <a:effectLst/>
                <a:latin typeface="+mn-lt"/>
                <a:ea typeface="+mn-ea"/>
                <a:cs typeface="+mn-cs"/>
              </a:rPr>
              <a:t>How do living things do the “downhill” reaction to get energy from food?” It might be that you end</a:t>
            </a:r>
            <a:r>
              <a:rPr lang="en-US" sz="1200" b="0" kern="1200" baseline="0" dirty="0">
                <a:solidFill>
                  <a:schemeClr val="tx1"/>
                </a:solidFill>
                <a:effectLst/>
                <a:latin typeface="+mn-lt"/>
                <a:ea typeface="+mn-ea"/>
                <a:cs typeface="+mn-cs"/>
              </a:rPr>
              <a:t> up with something more like “What is the reaction that happens inside our bodies to give us energy from food?” The former has a bit more of an explanatory feeling to it, but either would  drive you where we need to go with most of this model.</a:t>
            </a:r>
            <a:endParaRPr lang="en-US" sz="1200" b="0" kern="1200" dirty="0">
              <a:solidFill>
                <a:schemeClr val="tx1"/>
              </a:solidFill>
              <a:effectLst/>
              <a:latin typeface="+mn-lt"/>
              <a:ea typeface="+mn-ea"/>
              <a:cs typeface="+mn-cs"/>
            </a:endParaRP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0" baseline="0" dirty="0"/>
          </a:p>
        </p:txBody>
      </p:sp>
      <p:sp>
        <p:nvSpPr>
          <p:cNvPr id="4" name="Slide Number Placeholder 3"/>
          <p:cNvSpPr>
            <a:spLocks noGrp="1"/>
          </p:cNvSpPr>
          <p:nvPr>
            <p:ph type="sldNum" sz="quarter" idx="10"/>
          </p:nvPr>
        </p:nvSpPr>
        <p:spPr/>
        <p:txBody>
          <a:bodyPr/>
          <a:lstStyle/>
          <a:p>
            <a:fld id="{C7BB21F4-C42E-3B40-9B33-CFE230F675D3}" type="slidenum">
              <a:rPr lang="en-US" smtClean="0"/>
              <a:t>22</a:t>
            </a:fld>
            <a:endParaRPr lang="en-US"/>
          </a:p>
        </p:txBody>
      </p:sp>
    </p:spTree>
    <p:extLst>
      <p:ext uri="{BB962C8B-B14F-4D97-AF65-F5344CB8AC3E}">
        <p14:creationId xmlns:p14="http://schemas.microsoft.com/office/powerpoint/2010/main" val="27123471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a:t>
            </a:r>
          </a:p>
          <a:p>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23</a:t>
            </a:fld>
            <a:endParaRPr lang="en-US"/>
          </a:p>
        </p:txBody>
      </p:sp>
    </p:spTree>
    <p:extLst>
      <p:ext uri="{BB962C8B-B14F-4D97-AF65-F5344CB8AC3E}">
        <p14:creationId xmlns:p14="http://schemas.microsoft.com/office/powerpoint/2010/main" val="30273009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a:t>
            </a:r>
          </a:p>
        </p:txBody>
      </p:sp>
      <p:sp>
        <p:nvSpPr>
          <p:cNvPr id="4" name="Slide Number Placeholder 3"/>
          <p:cNvSpPr>
            <a:spLocks noGrp="1"/>
          </p:cNvSpPr>
          <p:nvPr>
            <p:ph type="sldNum" sz="quarter" idx="10"/>
          </p:nvPr>
        </p:nvSpPr>
        <p:spPr/>
        <p:txBody>
          <a:bodyPr/>
          <a:lstStyle/>
          <a:p>
            <a:fld id="{D8C963D6-A539-E940-9C15-C13F565BC522}" type="slidenum">
              <a:rPr lang="en-US" smtClean="0"/>
              <a:pPr/>
              <a:t>24</a:t>
            </a:fld>
            <a:endParaRPr lang="en-US"/>
          </a:p>
        </p:txBody>
      </p:sp>
    </p:spTree>
    <p:extLst>
      <p:ext uri="{BB962C8B-B14F-4D97-AF65-F5344CB8AC3E}">
        <p14:creationId xmlns:p14="http://schemas.microsoft.com/office/powerpoint/2010/main" val="41486408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25</a:t>
            </a:fld>
            <a:endParaRPr lang="en-US"/>
          </a:p>
        </p:txBody>
      </p:sp>
    </p:spTree>
    <p:extLst>
      <p:ext uri="{BB962C8B-B14F-4D97-AF65-F5344CB8AC3E}">
        <p14:creationId xmlns:p14="http://schemas.microsoft.com/office/powerpoint/2010/main" val="394527992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1" baseline="0" dirty="0"/>
              <a:t>Transition slide, skip if too redundant (this is an exact duplicate of a slide from Chemical Reactions).</a:t>
            </a:r>
          </a:p>
          <a:p>
            <a:r>
              <a:rPr lang="en-US" baseline="0" dirty="0"/>
              <a:t>Revisit your class driving question before moving the work of the class in this direction. </a:t>
            </a:r>
            <a:r>
              <a:rPr lang="en-US" baseline="0" dirty="0" err="1"/>
              <a:t>RemeMBER</a:t>
            </a:r>
            <a:r>
              <a:rPr lang="en-US" baseline="0" dirty="0"/>
              <a:t>, it’s important that the Driving Question be posted somewhere in the room and referred to occasionally. Were you to tap a student on the shoulder and ask them what they’re trying to figure out, you would hope they might say “We’re trying to figure out the specific reaction that gives us energy from food.”</a:t>
            </a:r>
          </a:p>
          <a:p>
            <a:endParaRPr lang="en-US" baseline="0" dirty="0"/>
          </a:p>
          <a:p>
            <a:r>
              <a:rPr lang="en-US" baseline="0" dirty="0"/>
              <a:t>Keep in mind that energy is a difficult concept. Lots of adults, including educators, have problematic ideas about energy. We try in this curriculum to do our best to explore energy through observation and analogy, without creating model statements that are clearly “wrong”. If you have a strong set of physical science colleagues, it may be worth having a conversation with them about what they’d like students to know about energy or how they talk with their students about energy. Cross-discipline alignment can be really important to students. The goal here is to use a set of ideas about energy that help us understand the phenomenon of food as fuel. </a:t>
            </a:r>
          </a:p>
          <a:p>
            <a:endParaRPr lang="en-US" baseline="0" dirty="0"/>
          </a:p>
          <a:p>
            <a:r>
              <a:rPr lang="en-US" baseline="0" dirty="0"/>
              <a:t>SOURCES:</a:t>
            </a:r>
          </a:p>
          <a:p>
            <a:r>
              <a:rPr lang="en-US" baseline="0" dirty="0"/>
              <a:t>Image: “Culinary Fruits Front View” </a:t>
            </a:r>
          </a:p>
          <a:p>
            <a:r>
              <a:rPr lang="en-US" baseline="0" dirty="0"/>
              <a:t>URL: https://commons.wikimedia.org/wiki/File%3ACulinary_fruits_front_view.jpg </a:t>
            </a:r>
          </a:p>
          <a:p>
            <a:r>
              <a:rPr lang="en-US" baseline="0" dirty="0"/>
              <a:t>Attribution: By No machine-readable author provided. </a:t>
            </a:r>
            <a:r>
              <a:rPr lang="en-US" baseline="0" dirty="0" err="1"/>
              <a:t>Ionutzmovie</a:t>
            </a:r>
            <a:r>
              <a:rPr lang="en-US" baseline="0" dirty="0"/>
              <a:t> assumed (based on copyright claims). [CC BY 3.0 (http://</a:t>
            </a:r>
            <a:r>
              <a:rPr lang="en-US" baseline="0" dirty="0" err="1"/>
              <a:t>creativecommons.org</a:t>
            </a:r>
            <a:r>
              <a:rPr lang="en-US" baseline="0" dirty="0"/>
              <a:t>/licenses/by/3.0)], via Wikimedia Commons</a:t>
            </a:r>
          </a:p>
          <a:p>
            <a:endParaRPr lang="en-US" baseline="0" dirty="0"/>
          </a:p>
          <a:p>
            <a:r>
              <a:rPr lang="en-US" baseline="0" dirty="0"/>
              <a:t>Image: “Meat Products, Sausage, Cutlets, Steaky, Bacon, Grill” </a:t>
            </a:r>
          </a:p>
          <a:p>
            <a:r>
              <a:rPr lang="en-US" baseline="0" dirty="0"/>
              <a:t>URL: https://pixabay.com/en/meat-products-sausage-cutlets-664533/</a:t>
            </a:r>
          </a:p>
          <a:p>
            <a:r>
              <a:rPr lang="en-US" baseline="0" dirty="0"/>
              <a:t>Attribution: By </a:t>
            </a:r>
            <a:r>
              <a:rPr lang="en-US" baseline="0" dirty="0" err="1"/>
              <a:t>Pixabay</a:t>
            </a:r>
            <a:r>
              <a:rPr lang="en-US" baseline="0" dirty="0"/>
              <a:t> (https://pixabay.com/en/service/terms/#usage) </a:t>
            </a:r>
          </a:p>
          <a:p>
            <a:endParaRPr lang="en-US" baseline="0" dirty="0"/>
          </a:p>
          <a:p>
            <a:r>
              <a:rPr lang="en-US" baseline="0" dirty="0"/>
              <a:t>Image: “Butter and Oil” </a:t>
            </a:r>
          </a:p>
          <a:p>
            <a:r>
              <a:rPr lang="en-US" baseline="0" dirty="0"/>
              <a:t>URL: https://commons.wikimedia.org/wiki/File%3AButter_and_Oil_-_NCI_Visuals_Online.jpg</a:t>
            </a:r>
          </a:p>
          <a:p>
            <a:r>
              <a:rPr lang="en-US" baseline="0" dirty="0"/>
              <a:t>Attribution: By Bill Branson (photographer) [Public domain], via Wikimedia Commons</a:t>
            </a:r>
          </a:p>
          <a:p>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DA5B00AD-2795-1C4C-A230-200CE387B9D2}" type="slidenum">
              <a:rPr lang="en-US" smtClean="0"/>
              <a:t>26</a:t>
            </a:fld>
            <a:endParaRPr lang="en-US"/>
          </a:p>
        </p:txBody>
      </p:sp>
    </p:spTree>
    <p:extLst>
      <p:ext uri="{BB962C8B-B14F-4D97-AF65-F5344CB8AC3E}">
        <p14:creationId xmlns:p14="http://schemas.microsoft.com/office/powerpoint/2010/main" val="4827411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1" baseline="0" dirty="0"/>
              <a:t>A BIT MORE REVIEW! (skip or modify as needed)</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Food is our fuel is an accessible analogy. Have a whole-class conversation about how a car gets energy from it’s fuel. No need to have them write independently.</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We aren’t looking for a specific chemical reaction: we just want to get to the idea of combustion or burning, so you do not need to introduce the vocabulary around chemical reactions. It’s perfectly fine to refer to the matter transformation in the car engine as burning or combustion. Burning is a type of chemical reaction, but students may not recognize it as such. (They may see it as more of a “physical” process and may not know anything about the underlying chemistry or molecular nature of burning.) The idea of chemical reactions really emerges out of the ideas about matter transformation they piece together in burning ethanol.</a:t>
            </a:r>
          </a:p>
          <a:p>
            <a:endParaRPr lang="en-US" baseline="0" dirty="0"/>
          </a:p>
          <a:p>
            <a:r>
              <a:rPr lang="en-US" baseline="0" dirty="0"/>
              <a:t>What do we call this matter  transformation in a car? Combustion. (Burning is fine too.)</a:t>
            </a:r>
          </a:p>
          <a:p>
            <a:endParaRPr lang="en-US" baseline="0" dirty="0"/>
          </a:p>
          <a:p>
            <a:r>
              <a:rPr lang="en-US" baseline="0" dirty="0"/>
              <a:t>SOURCES:</a:t>
            </a:r>
          </a:p>
          <a:p>
            <a:r>
              <a:rPr lang="en-US" dirty="0">
                <a:effectLst/>
              </a:rPr>
              <a:t>Image: “VW Beetle, Volkswagen, Car, Automobile</a:t>
            </a:r>
            <a:r>
              <a:rPr lang="en-US" baseline="0" dirty="0">
                <a:effectLst/>
              </a:rPr>
              <a:t>, Blue, Vehicle” </a:t>
            </a:r>
          </a:p>
          <a:p>
            <a:r>
              <a:rPr lang="en-US" baseline="0" dirty="0">
                <a:effectLst/>
              </a:rPr>
              <a:t>URL: https://pixabay.com/en/vw-beetle-volkswagen-car-automobile-311850/</a:t>
            </a:r>
          </a:p>
          <a:p>
            <a:r>
              <a:rPr lang="en-US" baseline="0" dirty="0">
                <a:effectLst/>
              </a:rPr>
              <a:t>Attribution: By </a:t>
            </a:r>
            <a:r>
              <a:rPr lang="en-US" baseline="0" dirty="0" err="1">
                <a:effectLst/>
              </a:rPr>
              <a:t>Pixabay</a:t>
            </a:r>
            <a:r>
              <a:rPr lang="en-US" baseline="0" dirty="0">
                <a:effectLst/>
              </a:rPr>
              <a:t> (https://pixabay.com/en/service/terms/#usage)</a:t>
            </a:r>
          </a:p>
          <a:p>
            <a:endParaRPr lang="en-US" baseline="0" dirty="0">
              <a:effectLst/>
            </a:endParaRPr>
          </a:p>
          <a:p>
            <a:r>
              <a:rPr lang="en-US" baseline="0" dirty="0">
                <a:effectLst/>
              </a:rPr>
              <a:t>Image: “Gasoline Pump, Fuel Dispenser, Filling Pump” </a:t>
            </a:r>
          </a:p>
          <a:p>
            <a:r>
              <a:rPr lang="en-US" baseline="0" dirty="0">
                <a:effectLst/>
              </a:rPr>
              <a:t>URL: https://pixabay.com/en/gasoline-pump-fuel-dispenser-151115/</a:t>
            </a:r>
          </a:p>
          <a:p>
            <a:r>
              <a:rPr lang="en-US" baseline="0" dirty="0">
                <a:effectLst/>
              </a:rPr>
              <a:t>Attribution: By </a:t>
            </a:r>
            <a:r>
              <a:rPr lang="en-US" baseline="0" dirty="0" err="1">
                <a:effectLst/>
              </a:rPr>
              <a:t>Pixabay</a:t>
            </a:r>
            <a:r>
              <a:rPr lang="en-US" baseline="0" dirty="0">
                <a:effectLst/>
              </a:rPr>
              <a:t> (https://pixabay.com/en/service/terms/#usage)</a:t>
            </a:r>
          </a:p>
          <a:p>
            <a:endParaRPr lang="en-US" baseline="0" dirty="0">
              <a:effectLst/>
            </a:endParaRPr>
          </a:p>
          <a:p>
            <a:endParaRPr lang="en-US" baseline="0" dirty="0"/>
          </a:p>
        </p:txBody>
      </p:sp>
      <p:sp>
        <p:nvSpPr>
          <p:cNvPr id="4" name="Slide Number Placeholder 3"/>
          <p:cNvSpPr>
            <a:spLocks noGrp="1"/>
          </p:cNvSpPr>
          <p:nvPr>
            <p:ph type="sldNum" sz="quarter" idx="10"/>
          </p:nvPr>
        </p:nvSpPr>
        <p:spPr/>
        <p:txBody>
          <a:bodyPr/>
          <a:lstStyle/>
          <a:p>
            <a:fld id="{DA5B00AD-2795-1C4C-A230-200CE387B9D2}" type="slidenum">
              <a:rPr lang="en-US" smtClean="0"/>
              <a:t>27</a:t>
            </a:fld>
            <a:endParaRPr lang="en-US"/>
          </a:p>
        </p:txBody>
      </p:sp>
    </p:spTree>
    <p:extLst>
      <p:ext uri="{BB962C8B-B14F-4D97-AF65-F5344CB8AC3E}">
        <p14:creationId xmlns:p14="http://schemas.microsoft.com/office/powerpoint/2010/main" val="38256690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Classes</a:t>
            </a:r>
            <a:r>
              <a:rPr lang="en-US" b="1" baseline="0" dirty="0"/>
              <a:t> that burned ethanol should return to the slides here.</a:t>
            </a:r>
          </a:p>
          <a:p>
            <a:endParaRPr lang="en-US" baseline="0" dirty="0"/>
          </a:p>
          <a:p>
            <a:r>
              <a:rPr lang="en-US" dirty="0"/>
              <a:t>We</a:t>
            </a:r>
            <a:r>
              <a:rPr lang="en-US" baseline="0" dirty="0"/>
              <a:t> don’t expect students to know that most of the fuels they’ll name are made of organic, carbon-containing molecules and originated from living things. Some students may know this but some won’t. The idea of carbon-based fuels is where we are going. They may also suggest some reactions between oxygen and inorganic molecules, like lighting fireworks. You can leverage all of these ideas as a class of chemical reactions called “oxidation” reactions (where things react with oxygen). This happens with all sorts of things over time, including (for example) the copper-coated surface of the Statue of Liberty (which is green due at least initially to the formation of copper oxides). With “burning” however”, we are usually talking about the rapid production of flame… and what else? What is left over after something has burned. Not much. Getting students to these ideas will help them reason about the chemical reaction at the core of cellular respiration.</a:t>
            </a:r>
            <a:endParaRPr lang="en-US" dirty="0"/>
          </a:p>
          <a:p>
            <a:endParaRPr lang="en-US" dirty="0"/>
          </a:p>
          <a:p>
            <a:r>
              <a:rPr lang="en-US" dirty="0"/>
              <a:t>SOURCES:</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If</a:t>
            </a:r>
            <a:r>
              <a:rPr lang="en-US" baseline="0" dirty="0"/>
              <a:t> students do not come up with this  give them some hints.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Needs O, releases CO</a:t>
            </a:r>
            <a:r>
              <a:rPr lang="en-US" baseline="-25000" dirty="0"/>
              <a:t>2</a:t>
            </a:r>
            <a:r>
              <a:rPr lang="en-US" baseline="0" dirty="0"/>
              <a:t> and water. </a:t>
            </a:r>
          </a:p>
          <a:p>
            <a:pPr marL="0" marR="0" indent="0" algn="l" defTabSz="457200" rtl="0" eaLnBrk="1" fontAlgn="auto" latinLnBrk="0" hangingPunct="1">
              <a:lnSpc>
                <a:spcPct val="100000"/>
              </a:lnSpc>
              <a:spcBef>
                <a:spcPts val="0"/>
              </a:spcBef>
              <a:spcAft>
                <a:spcPts val="0"/>
              </a:spcAft>
              <a:buClrTx/>
              <a:buSzTx/>
              <a:buFontTx/>
              <a:buNone/>
              <a:tabLst/>
              <a:defRPr/>
            </a:pPr>
            <a:r>
              <a:rPr lang="en-US" dirty="0"/>
              <a:t>What do fuels have in common? C, O, H</a:t>
            </a:r>
          </a:p>
          <a:p>
            <a:r>
              <a:rPr lang="en-US" dirty="0"/>
              <a:t>ANSWERE is in</a:t>
            </a:r>
            <a:r>
              <a:rPr lang="en-US" baseline="0" dirty="0"/>
              <a:t> the next slide</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28</a:t>
            </a:fld>
            <a:endParaRPr lang="en-US"/>
          </a:p>
        </p:txBody>
      </p:sp>
    </p:spTree>
    <p:extLst>
      <p:ext uri="{BB962C8B-B14F-4D97-AF65-F5344CB8AC3E}">
        <p14:creationId xmlns:p14="http://schemas.microsoft.com/office/powerpoint/2010/main" val="26052331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i="1" dirty="0"/>
              <a:t>[you might want to truncate the fuel conversation by combining</a:t>
            </a:r>
            <a:r>
              <a:rPr lang="en-US" i="1" baseline="0" dirty="0"/>
              <a:t> this slide with the previous one</a:t>
            </a:r>
            <a:r>
              <a:rPr lang="en-US" i="1" baseline="0" dirty="0" smtClean="0"/>
              <a:t>]</a:t>
            </a:r>
          </a:p>
          <a:p>
            <a:endParaRPr lang="en-US" baseline="0" dirty="0"/>
          </a:p>
          <a:p>
            <a:r>
              <a:rPr lang="en-US" dirty="0"/>
              <a:t>Here</a:t>
            </a:r>
            <a:r>
              <a:rPr lang="en-US" baseline="0" dirty="0"/>
              <a:t> we showcase a few items that are commonly thought of as fuels burning. We now attempt to direct the conversation a bit more to have students consider the commonalities in terms of energy and matter. For energy, we can readily see that all of these </a:t>
            </a:r>
            <a:r>
              <a:rPr lang="en-US" b="1" baseline="0" dirty="0"/>
              <a:t>fuels must have a bunch of stored potential energy</a:t>
            </a:r>
            <a:r>
              <a:rPr lang="en-US" baseline="0" dirty="0"/>
              <a:t>. Students might just write that they can all produce flame. You may need to pull them around to ideas about potential energy. You could ask them to help you draw the downhill reaction diagram as a class.</a:t>
            </a:r>
          </a:p>
          <a:p>
            <a:r>
              <a:rPr lang="en-US" baseline="0" dirty="0"/>
              <a:t>In terms of matter, let them struggle a bit, but prompt them to be specific. Yes, they are all made up of matter… and that matter is being rearranged to release energy. Good. But focusing on the reactants, what makes them the same and perhaps different from things that don’t make good fuels. We’ll reveal the answer on the next page, but if you did the burning ethanol phenomenon in the last model, here you can leverage an important idea: Why did we choose ethanol? How was it similar to the carbs, proteins, and fats (food) we said were our real fuels? Hopefully you can get to the idea of Cs Hs </a:t>
            </a:r>
            <a:r>
              <a:rPr lang="en-US" baseline="0" dirty="0" err="1"/>
              <a:t>Os</a:t>
            </a:r>
            <a:r>
              <a:rPr lang="en-US" baseline="0" dirty="0"/>
              <a:t>. </a:t>
            </a:r>
            <a:endParaRPr lang="en-US" dirty="0"/>
          </a:p>
          <a:p>
            <a:endParaRPr lang="en-US" dirty="0"/>
          </a:p>
          <a:p>
            <a:r>
              <a:rPr lang="en-US" baseline="0" dirty="0"/>
              <a:t>SOURCES:</a:t>
            </a:r>
          </a:p>
          <a:p>
            <a:r>
              <a:rPr lang="en-US" baseline="0" dirty="0"/>
              <a:t>Image: “Candle-flame-no-reflection.jpg” </a:t>
            </a:r>
          </a:p>
          <a:p>
            <a:r>
              <a:rPr lang="en-US" baseline="0" dirty="0"/>
              <a:t>URL: https://commons.wikimedia.org/wiki/File%3ACandle-flame-no-reflection.jpg</a:t>
            </a:r>
          </a:p>
          <a:p>
            <a:r>
              <a:rPr lang="en-US" baseline="0" dirty="0"/>
              <a:t>Attribution: By derivative work: </a:t>
            </a:r>
            <a:r>
              <a:rPr lang="en-US" baseline="0" dirty="0" err="1"/>
              <a:t>Forrestjunky</a:t>
            </a:r>
            <a:r>
              <a:rPr lang="en-US" baseline="0" dirty="0"/>
              <a:t> Candle-flame-and-reflection.jpg: Richard W.M. Jones (Candle-flame-and-</a:t>
            </a:r>
            <a:r>
              <a:rPr lang="en-US" baseline="0" dirty="0" err="1"/>
              <a:t>reflection.jpg</a:t>
            </a:r>
            <a:r>
              <a:rPr lang="en-US" baseline="0" dirty="0"/>
              <a:t>) [Public domain], via Wikimedia Commons</a:t>
            </a:r>
          </a:p>
          <a:p>
            <a:endParaRPr lang="en-US" baseline="0" dirty="0"/>
          </a:p>
          <a:p>
            <a:r>
              <a:rPr lang="en-US" baseline="0" dirty="0"/>
              <a:t>Image: “Coal and Fire. JPG” </a:t>
            </a:r>
          </a:p>
          <a:p>
            <a:r>
              <a:rPr lang="en-US" baseline="0" dirty="0"/>
              <a:t>URL: https://commons.wikimedia.org/wiki/File%3ACoal_and_Fire.JPG</a:t>
            </a:r>
          </a:p>
          <a:p>
            <a:r>
              <a:rPr lang="en-US" baseline="0" dirty="0"/>
              <a:t>Attribution: By </a:t>
            </a:r>
            <a:r>
              <a:rPr lang="en-US" baseline="0" dirty="0" err="1"/>
              <a:t>snty</a:t>
            </a:r>
            <a:r>
              <a:rPr lang="en-US" baseline="0" dirty="0"/>
              <a:t>-tact (</a:t>
            </a:r>
            <a:r>
              <a:rPr lang="en-US" baseline="0" dirty="0" err="1"/>
              <a:t>snty</a:t>
            </a:r>
            <a:r>
              <a:rPr lang="en-US" baseline="0" dirty="0"/>
              <a:t>-tact (Talk)'s file.) [GFDL (http://www.gnu.org/copyleft/fdl.html), CC-BY-SA-3.0 (http://creativecommons.org/licenses/by-sa/3.0/) or CC BY-SA 2.5 (http://creativecommons.org/licenses/by-sa/2.5)], via Wikimedia Commons</a:t>
            </a:r>
          </a:p>
          <a:p>
            <a:endParaRPr lang="en-US" baseline="0" dirty="0"/>
          </a:p>
          <a:p>
            <a:r>
              <a:rPr lang="en-US" baseline="0" dirty="0"/>
              <a:t>Image: “Burning wood in brazier.JPG” </a:t>
            </a:r>
          </a:p>
          <a:p>
            <a:r>
              <a:rPr lang="en-US" baseline="0" dirty="0"/>
              <a:t>URL: https://commons.wikimedia.org/wiki/File%3ABurning_wood_in_brazier.JPG</a:t>
            </a:r>
          </a:p>
          <a:p>
            <a:r>
              <a:rPr lang="en-US" baseline="0" dirty="0" err="1"/>
              <a:t>AttributionBy</a:t>
            </a:r>
            <a:r>
              <a:rPr lang="en-US" baseline="0" dirty="0"/>
              <a:t> Dario </a:t>
            </a:r>
            <a:r>
              <a:rPr lang="en-US" baseline="0" dirty="0" err="1"/>
              <a:t>Crespi</a:t>
            </a:r>
            <a:r>
              <a:rPr lang="en-US" baseline="0" dirty="0"/>
              <a:t> (Own work) [CC BY-SA 4.0 (http://creativecommons.org/licenses/by-sa/4.0)], via Wikimedia Commons</a:t>
            </a:r>
          </a:p>
          <a:p>
            <a:endParaRPr lang="en-US" baseline="0" dirty="0"/>
          </a:p>
        </p:txBody>
      </p:sp>
      <p:sp>
        <p:nvSpPr>
          <p:cNvPr id="4" name="Slide Number Placeholder 3"/>
          <p:cNvSpPr>
            <a:spLocks noGrp="1"/>
          </p:cNvSpPr>
          <p:nvPr>
            <p:ph type="sldNum" sz="quarter" idx="10"/>
          </p:nvPr>
        </p:nvSpPr>
        <p:spPr/>
        <p:txBody>
          <a:bodyPr/>
          <a:lstStyle/>
          <a:p>
            <a:fld id="{C7BB21F4-C42E-3B40-9B33-CFE230F675D3}" type="slidenum">
              <a:rPr lang="en-US" smtClean="0"/>
              <a:t>29</a:t>
            </a:fld>
            <a:endParaRPr lang="en-US"/>
          </a:p>
        </p:txBody>
      </p:sp>
    </p:spTree>
    <p:extLst>
      <p:ext uri="{BB962C8B-B14F-4D97-AF65-F5344CB8AC3E}">
        <p14:creationId xmlns:p14="http://schemas.microsoft.com/office/powerpoint/2010/main" val="27758896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a:t>
            </a:fld>
            <a:endParaRPr lang="en-US"/>
          </a:p>
        </p:txBody>
      </p:sp>
    </p:spTree>
    <p:extLst>
      <p:ext uri="{BB962C8B-B14F-4D97-AF65-F5344CB8AC3E}">
        <p14:creationId xmlns:p14="http://schemas.microsoft.com/office/powerpoint/2010/main" val="40700037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TEACHER NOTES:</a:t>
            </a:r>
          </a:p>
          <a:p>
            <a:r>
              <a:rPr lang="en-US" baseline="0" dirty="0"/>
              <a:t>The animation is important here. Here we continue to draw parallels between burning fuel and the reaction in our bodies- but now in terms of molecules. Oxygen is a reactant in burning. Oxygen is also an input for our bodies and not an output, so it’s a great candidate for a reactant inside out bodies.</a:t>
            </a:r>
          </a:p>
          <a:p>
            <a:endParaRPr lang="en-US" baseline="0" dirty="0"/>
          </a:p>
          <a:p>
            <a:r>
              <a:rPr lang="en-US" baseline="0" dirty="0"/>
              <a:t>SOURCES:</a:t>
            </a:r>
          </a:p>
          <a:p>
            <a:r>
              <a:rPr lang="en-US" baseline="0" dirty="0"/>
              <a:t>Image: “Candle-flame-no-reflection.jpg” </a:t>
            </a:r>
          </a:p>
          <a:p>
            <a:r>
              <a:rPr lang="en-US" baseline="0" dirty="0"/>
              <a:t>URL: https://commons.wikimedia.org/wiki/File%3ACandle-flame-no-reflection.jpg</a:t>
            </a:r>
          </a:p>
          <a:p>
            <a:r>
              <a:rPr lang="en-US" baseline="0" dirty="0"/>
              <a:t>Attribution: By derivative work: </a:t>
            </a:r>
            <a:r>
              <a:rPr lang="en-US" baseline="0" dirty="0" err="1"/>
              <a:t>Forrestjunky</a:t>
            </a:r>
            <a:r>
              <a:rPr lang="en-US" baseline="0" dirty="0"/>
              <a:t> Candle-flame-and-reflection.jpg: Richard W.M. Jones (Candle-flame-and-reflection.jpg) [Public domain], via Wikimedia Commons</a:t>
            </a:r>
          </a:p>
          <a:p>
            <a:endParaRPr lang="en-US" baseline="0" dirty="0"/>
          </a:p>
          <a:p>
            <a:r>
              <a:rPr lang="en-US" baseline="0" dirty="0"/>
              <a:t>Image: “</a:t>
            </a:r>
            <a:r>
              <a:rPr lang="en-US" baseline="0" dirty="0" err="1"/>
              <a:t>Struktura</a:t>
            </a:r>
            <a:r>
              <a:rPr lang="en-US" baseline="0" dirty="0"/>
              <a:t> </a:t>
            </a:r>
            <a:r>
              <a:rPr lang="en-US" baseline="0" dirty="0" err="1"/>
              <a:t>chemiczna</a:t>
            </a:r>
            <a:r>
              <a:rPr lang="en-US" baseline="0" dirty="0"/>
              <a:t> </a:t>
            </a:r>
            <a:r>
              <a:rPr lang="en-US" baseline="0" dirty="0" err="1"/>
              <a:t>wegla</a:t>
            </a:r>
            <a:r>
              <a:rPr lang="en-US" baseline="0" dirty="0"/>
              <a:t> </a:t>
            </a:r>
            <a:r>
              <a:rPr lang="en-US" baseline="0" dirty="0" err="1"/>
              <a:t>kamiennego.svg</a:t>
            </a:r>
            <a:r>
              <a:rPr lang="en-US" baseline="0" dirty="0"/>
              <a:t> (the chemical structure of hard coal)” </a:t>
            </a:r>
          </a:p>
          <a:p>
            <a:r>
              <a:rPr lang="en-US" baseline="0" dirty="0"/>
              <a:t>URL: https://commons.wikimedia.org/wiki/File%3AStruktura_chemiczna_w%C4%99gla_kamiennego.svg</a:t>
            </a:r>
          </a:p>
          <a:p>
            <a:r>
              <a:rPr lang="en-US" baseline="0" dirty="0"/>
              <a:t>Attribution: By real name: Karol </a:t>
            </a:r>
            <a:r>
              <a:rPr lang="en-US" baseline="0" dirty="0" err="1"/>
              <a:t>Głąb</a:t>
            </a:r>
            <a:r>
              <a:rPr lang="en-US" baseline="0" dirty="0"/>
              <a:t> </a:t>
            </a:r>
            <a:r>
              <a:rPr lang="en-US" baseline="0" dirty="0" err="1"/>
              <a:t>pl.wiki</a:t>
            </a:r>
            <a:r>
              <a:rPr lang="en-US" baseline="0" dirty="0"/>
              <a:t>: Karol007 commons: Karol007 e-mail: kamikaze007 (at) tlen.pl [GFDL (http://www.gnu.org/copyleft/fdl.html), CC-BY-SA-3.0 (http://creativecommons.org/licenses/by-sa/3.0/) or CC BY-SA 2.5-2.0-1.0 (http://creativecommons.org/licenses/by-sa/2.5-2.0-1.0)], via Wikimedia Commons</a:t>
            </a:r>
          </a:p>
          <a:p>
            <a:endParaRPr lang="en-US" baseline="0" dirty="0"/>
          </a:p>
          <a:p>
            <a:r>
              <a:rPr lang="en-US" baseline="0" dirty="0"/>
              <a:t>Image: “Heptane” </a:t>
            </a:r>
          </a:p>
          <a:p>
            <a:r>
              <a:rPr lang="en-US" baseline="0" dirty="0"/>
              <a:t>URL: https://commons.wikimedia.org/wiki/File%3AHeptane.svg</a:t>
            </a:r>
          </a:p>
          <a:p>
            <a:r>
              <a:rPr lang="en-US" baseline="0" dirty="0"/>
              <a:t>Attribution: By </a:t>
            </a:r>
            <a:r>
              <a:rPr lang="en-US" baseline="0" dirty="0" err="1"/>
              <a:t>User:Bangin</a:t>
            </a:r>
            <a:r>
              <a:rPr lang="en-US" baseline="0" dirty="0"/>
              <a:t> (Own work) [Public domain], via Wikimedia Commons</a:t>
            </a:r>
          </a:p>
          <a:p>
            <a:endParaRPr lang="en-US" baseline="0" dirty="0"/>
          </a:p>
          <a:p>
            <a:r>
              <a:rPr lang="en-US" baseline="0" dirty="0"/>
              <a:t>Image: “Methane” </a:t>
            </a:r>
          </a:p>
          <a:p>
            <a:r>
              <a:rPr lang="en-US" baseline="0" dirty="0"/>
              <a:t>URL: https://commons.wikimedia.org/wiki/File:Methane-2D-square.png</a:t>
            </a:r>
          </a:p>
          <a:p>
            <a:r>
              <a:rPr lang="en-US" baseline="0" dirty="0"/>
              <a:t>Attribution: By Benjah-bmm27</a:t>
            </a:r>
          </a:p>
          <a:p>
            <a:endParaRPr lang="en-US" baseline="0" dirty="0"/>
          </a:p>
          <a:p>
            <a:r>
              <a:rPr lang="en-US" baseline="0" dirty="0"/>
              <a:t>Image: “Propane” </a:t>
            </a:r>
          </a:p>
          <a:p>
            <a:r>
              <a:rPr lang="en-US" baseline="0" dirty="0"/>
              <a:t>URL: https://commons.wikimedia.org/wiki/File%3APropane-2D-flat.png</a:t>
            </a:r>
          </a:p>
          <a:p>
            <a:r>
              <a:rPr lang="en-US" baseline="0" dirty="0"/>
              <a:t>Attribution:  By Holger87 (Own work) [CC BY-SA 3.0 (http://creativecommons.org/licenses/by-sa/3.0)], via Wikimedia Commons</a:t>
            </a:r>
          </a:p>
          <a:p>
            <a:endParaRPr lang="en-US" baseline="0" dirty="0"/>
          </a:p>
          <a:p>
            <a:r>
              <a:rPr lang="en-US" dirty="0"/>
              <a:t>Image: “Alpha-D-glucose</a:t>
            </a:r>
            <a:r>
              <a:rPr lang="en-US" baseline="0" dirty="0"/>
              <a:t> </a:t>
            </a:r>
            <a:r>
              <a:rPr lang="en-US" baseline="0" dirty="0" err="1"/>
              <a:t>Haworth.svg</a:t>
            </a:r>
            <a:r>
              <a:rPr lang="en-US" baseline="0" dirty="0"/>
              <a:t>” </a:t>
            </a:r>
          </a:p>
          <a:p>
            <a:r>
              <a:rPr lang="en-US" baseline="0" dirty="0"/>
              <a:t>URL: https://commons.wikimedia.org/wiki/File%3AAlpha-D-glucose_Haworth.svg</a:t>
            </a:r>
          </a:p>
          <a:p>
            <a:r>
              <a:rPr lang="en-US" baseline="0" dirty="0"/>
              <a:t>Attribution: By Lukas3 at Polish Wikipedia [Public domain], via Wikimedia Commons</a:t>
            </a:r>
          </a:p>
          <a:p>
            <a:endParaRPr lang="en-US" baseline="0" dirty="0"/>
          </a:p>
          <a:p>
            <a:r>
              <a:rPr lang="en-US" baseline="0" dirty="0"/>
              <a:t>Image: “Lignin Structure” </a:t>
            </a:r>
          </a:p>
          <a:p>
            <a:r>
              <a:rPr lang="en-US" baseline="0" dirty="0"/>
              <a:t>URL: https://commons.wikimedia.org/wiki/File%3ALignin_structure.svg</a:t>
            </a:r>
          </a:p>
          <a:p>
            <a:r>
              <a:rPr lang="en-US" baseline="0" dirty="0"/>
              <a:t>Attribution: </a:t>
            </a:r>
            <a:r>
              <a:rPr lang="en-US" dirty="0"/>
              <a:t>By real name: Karol </a:t>
            </a:r>
            <a:r>
              <a:rPr lang="en-US" dirty="0" err="1"/>
              <a:t>Głąb</a:t>
            </a:r>
            <a:r>
              <a:rPr lang="en-US" dirty="0"/>
              <a:t> </a:t>
            </a:r>
            <a:r>
              <a:rPr lang="en-US" dirty="0" err="1"/>
              <a:t>pl.wiki</a:t>
            </a:r>
            <a:r>
              <a:rPr lang="en-US" dirty="0"/>
              <a:t>: Karol007 commons: Karol007 e-mail: kamikaze007 (at) tlen.pl [GFDL (http://www.gnu.org/copyleft/fdl.html), CC-BY-SA-3.0 (http://creativecommons.org/licenses/by-sa/3.0/) or CC BY-SA 2.5-2.0-1.0 (http://creativecommons.org/licenses/by-sa/2.5-2.0-1.0)], via Wikimedia Commons</a:t>
            </a:r>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30</a:t>
            </a:fld>
            <a:endParaRPr lang="en-US"/>
          </a:p>
        </p:txBody>
      </p:sp>
    </p:spTree>
    <p:extLst>
      <p:ext uri="{BB962C8B-B14F-4D97-AF65-F5344CB8AC3E}">
        <p14:creationId xmlns:p14="http://schemas.microsoft.com/office/powerpoint/2010/main" val="329651451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Try not to simply reveal the formula on the next slide. See how far students can take you before you give away reactants and products. </a:t>
            </a:r>
          </a:p>
          <a:p>
            <a:r>
              <a:rPr lang="en-US" baseline="0" dirty="0"/>
              <a:t>This idea of carbon-based molecules / organic molecules reacting with oxygen and giving off carbon dioxide and water is what we now define as burning. Inorganic compounds do react with oxygen, but most of the things we traditionally use for fuel in this world fit a narrower definition. (And all these things were alive or are derived from things that were once alive incidentally! Perhaps your students will make this connection.)</a:t>
            </a:r>
          </a:p>
          <a:p>
            <a:endParaRPr lang="en-US" baseline="0" dirty="0"/>
          </a:p>
          <a:p>
            <a:r>
              <a:rPr lang="en-US" baseline="0" dirty="0"/>
              <a:t>SOURCES:</a:t>
            </a:r>
          </a:p>
          <a:p>
            <a:r>
              <a:rPr lang="en-US" baseline="0" dirty="0"/>
              <a:t>Image: “Candle-flame-no-reflection.jpg” </a:t>
            </a:r>
          </a:p>
          <a:p>
            <a:r>
              <a:rPr lang="en-US" baseline="0" dirty="0"/>
              <a:t>URL: https://commons.wikimedia.org/wiki/File%3ACandle-flame-no-reflection.jpg</a:t>
            </a:r>
          </a:p>
          <a:p>
            <a:r>
              <a:rPr lang="en-US" baseline="0" dirty="0"/>
              <a:t>Attribution:  By derivative work: </a:t>
            </a:r>
            <a:r>
              <a:rPr lang="en-US" baseline="0" dirty="0" err="1"/>
              <a:t>Forrestjunky</a:t>
            </a:r>
            <a:r>
              <a:rPr lang="en-US" baseline="0" dirty="0"/>
              <a:t> Candle-flame-and-reflection.jpg: Richard W.M. Jones (Candle-flame-and-</a:t>
            </a:r>
            <a:r>
              <a:rPr lang="en-US" baseline="0" dirty="0" err="1"/>
              <a:t>reflection.jpg</a:t>
            </a:r>
            <a:r>
              <a:rPr lang="en-US" baseline="0" dirty="0"/>
              <a:t>) [Public domain], via Wikimedia Commons</a:t>
            </a:r>
          </a:p>
          <a:p>
            <a:endParaRPr lang="en-US" baseline="0" dirty="0"/>
          </a:p>
          <a:p>
            <a:r>
              <a:rPr lang="en-US" baseline="0" dirty="0"/>
              <a:t>Image: “Coal and Fire. JPG” </a:t>
            </a:r>
          </a:p>
          <a:p>
            <a:r>
              <a:rPr lang="en-US" baseline="0" dirty="0"/>
              <a:t>URL: https://commons.wikimedia.org/wiki/File%3ACoal_and_Fire.JPG</a:t>
            </a:r>
          </a:p>
          <a:p>
            <a:r>
              <a:rPr lang="en-US" baseline="0" dirty="0"/>
              <a:t>Attribution: By </a:t>
            </a:r>
            <a:r>
              <a:rPr lang="en-US" baseline="0" dirty="0" err="1"/>
              <a:t>snty</a:t>
            </a:r>
            <a:r>
              <a:rPr lang="en-US" baseline="0" dirty="0"/>
              <a:t>-tact (</a:t>
            </a:r>
            <a:r>
              <a:rPr lang="en-US" baseline="0" dirty="0" err="1"/>
              <a:t>snty</a:t>
            </a:r>
            <a:r>
              <a:rPr lang="en-US" baseline="0" dirty="0"/>
              <a:t>-tact (Talk)'s file.) [GFDL (http://www.gnu.org/copyleft/fdl.html), CC-BY-SA-3.0 (http://creativecommons.org/licenses/by-sa/3.0/) or CC BY-SA 2.5 (http://creativecommons.org/licenses/by-sa/2.5)], via Wikimedia Commons</a:t>
            </a:r>
          </a:p>
          <a:p>
            <a:endParaRPr lang="en-US" baseline="0" dirty="0"/>
          </a:p>
          <a:p>
            <a:r>
              <a:rPr lang="en-US" baseline="0" dirty="0"/>
              <a:t>Image: “Burning wood in brazier.JPG” </a:t>
            </a:r>
          </a:p>
          <a:p>
            <a:r>
              <a:rPr lang="en-US" baseline="0" dirty="0"/>
              <a:t>URL: https://commons.wikimedia.org/wiki/File%3ABurning_wood_in_brazier.JPG)</a:t>
            </a:r>
          </a:p>
          <a:p>
            <a:r>
              <a:rPr lang="en-US" baseline="0" dirty="0"/>
              <a:t>Attribution:  By Dario </a:t>
            </a:r>
            <a:r>
              <a:rPr lang="en-US" baseline="0" dirty="0" err="1"/>
              <a:t>Crespi</a:t>
            </a:r>
            <a:r>
              <a:rPr lang="en-US" baseline="0" dirty="0"/>
              <a:t> (Own work) [CC BY-SA 4.0 (http://creativecommons.org/licenses/by-sa/4.0)], via Wikimedia Commons</a:t>
            </a:r>
          </a:p>
          <a:p>
            <a:endParaRPr lang="en-US" baseline="0" dirty="0"/>
          </a:p>
          <a:p>
            <a:r>
              <a:rPr lang="en-US" baseline="0" dirty="0"/>
              <a:t>Image: “Tealight, Unused, Wax, Candle, Wax Candle, Red, Wick” </a:t>
            </a:r>
          </a:p>
          <a:p>
            <a:r>
              <a:rPr lang="en-US" baseline="0" dirty="0"/>
              <a:t>URL: https://pixabay.com/en/tealight-unused-wax-candle-610338/</a:t>
            </a:r>
          </a:p>
          <a:p>
            <a:r>
              <a:rPr lang="en-US" baseline="0" dirty="0"/>
              <a:t>Attribution: By </a:t>
            </a:r>
            <a:r>
              <a:rPr lang="en-US" baseline="0" dirty="0" err="1"/>
              <a:t>Pixabay</a:t>
            </a:r>
            <a:r>
              <a:rPr lang="en-US" baseline="0" dirty="0"/>
              <a:t> (https://pixabay.com/en/service/terms/#usage)</a:t>
            </a:r>
          </a:p>
          <a:p>
            <a:endParaRPr lang="en-US" baseline="0" dirty="0"/>
          </a:p>
          <a:p>
            <a:r>
              <a:rPr lang="en-US" baseline="0" dirty="0"/>
              <a:t>Image: </a:t>
            </a:r>
            <a:r>
              <a:rPr lang="en-US" baseline="0" dirty="0" err="1"/>
              <a:t>Thanaka</a:t>
            </a:r>
            <a:r>
              <a:rPr lang="en-US" baseline="0" dirty="0"/>
              <a:t> logs.jpg</a:t>
            </a:r>
          </a:p>
          <a:p>
            <a:r>
              <a:rPr lang="en-US" baseline="0" dirty="0"/>
              <a:t>URL: https://commons.wikimedia.org/wiki/File%3AThanaka_logs.jpg</a:t>
            </a:r>
          </a:p>
          <a:p>
            <a:r>
              <a:rPr lang="en-US" baseline="0" dirty="0"/>
              <a:t>Attribution: By Kathrinatina23 (Own work) [CC BY-SA 4.0 (https://creativecommons.org/licenses/by-sa/4.0)], via Wikimedia Commons</a:t>
            </a:r>
          </a:p>
          <a:p>
            <a:endParaRPr lang="en-US" baseline="0" dirty="0"/>
          </a:p>
          <a:p>
            <a:r>
              <a:rPr lang="en-US" baseline="0" dirty="0"/>
              <a:t>Image: “Coal, Burned, Fuel, Black” </a:t>
            </a:r>
          </a:p>
          <a:p>
            <a:r>
              <a:rPr lang="en-US" baseline="0" dirty="0"/>
              <a:t>URL: https://pixabay.com/en/coal-cabbage-burned-fuel-black-842468/</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Attribution: By </a:t>
            </a:r>
            <a:r>
              <a:rPr lang="en-US" baseline="0" dirty="0" err="1"/>
              <a:t>Pixabay</a:t>
            </a:r>
            <a:r>
              <a:rPr lang="en-US" baseline="0" dirty="0"/>
              <a:t> (https://pixabay.com/en/service/terms/#usage)</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C7BB21F4-C42E-3B40-9B33-CFE230F675D3}" type="slidenum">
              <a:rPr lang="en-US" smtClean="0"/>
              <a:t>31</a:t>
            </a:fld>
            <a:endParaRPr lang="en-US"/>
          </a:p>
        </p:txBody>
      </p:sp>
    </p:spTree>
    <p:extLst>
      <p:ext uri="{BB962C8B-B14F-4D97-AF65-F5344CB8AC3E}">
        <p14:creationId xmlns:p14="http://schemas.microsoft.com/office/powerpoint/2010/main" val="26777728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Again, try not to simply reveal this formula. Have them record the definition for burning on their doodle sheets. </a:t>
            </a:r>
            <a:r>
              <a:rPr lang="en-US" dirty="0"/>
              <a:t>Have students</a:t>
            </a:r>
            <a:r>
              <a:rPr lang="en-US" baseline="0" dirty="0"/>
              <a:t> record this basic definition of burning. Acknowledge that non-carbon substances can burn, but assert that this is a useful definition for the class to consider as we move forward. The diagram here should help students to stay grounded in thinking about how food burns inside the body.</a:t>
            </a:r>
          </a:p>
          <a:p>
            <a:endParaRPr lang="en-US" baseline="0" dirty="0"/>
          </a:p>
          <a:p>
            <a:r>
              <a:rPr lang="en-US" baseline="0" dirty="0"/>
              <a:t>(Though inorganic carbon and other materials react with oxygen and can “burn”, we are going to constrain the definition of burning as an organic (once living) carbon fuel with oxygen to produce these two products—at least when burning runs efficiently. This is what you want students to be thinking of when we reference burning in future conversations. You may acknowledge that other types of burning exist, depending on the science background of your students.)</a:t>
            </a:r>
          </a:p>
          <a:p>
            <a:endParaRPr lang="en-US" baseline="0" dirty="0"/>
          </a:p>
          <a:p>
            <a:r>
              <a:rPr lang="en-US" baseline="0" dirty="0"/>
              <a:t>SOURCES:</a:t>
            </a:r>
          </a:p>
          <a:p>
            <a:r>
              <a:rPr lang="en-US" baseline="0" dirty="0"/>
              <a:t>Image: “Candle-flame-no-reflection.jpg” </a:t>
            </a:r>
          </a:p>
          <a:p>
            <a:r>
              <a:rPr lang="en-US" baseline="0" dirty="0"/>
              <a:t>URL: https://commons.wikimedia.org/wiki/File%3ACandle-flame-no-reflection.jpg</a:t>
            </a:r>
          </a:p>
          <a:p>
            <a:r>
              <a:rPr lang="en-US" baseline="0" dirty="0"/>
              <a:t>Attribution:  By derivative work: </a:t>
            </a:r>
            <a:r>
              <a:rPr lang="en-US" baseline="0" dirty="0" err="1"/>
              <a:t>Forrestjunky</a:t>
            </a:r>
            <a:r>
              <a:rPr lang="en-US" baseline="0" dirty="0"/>
              <a:t> Candle-flame-and-reflection.jpg: Richard W.M. Jones (Candle-flame-and-reflection.jpg) [Public domain], via Wikimedia Commons</a:t>
            </a:r>
          </a:p>
          <a:p>
            <a:endParaRPr lang="en-US" baseline="0" dirty="0"/>
          </a:p>
          <a:p>
            <a:r>
              <a:rPr lang="en-US" baseline="0" dirty="0"/>
              <a:t>Image: “Coal and Fire. JPG” </a:t>
            </a:r>
          </a:p>
          <a:p>
            <a:r>
              <a:rPr lang="en-US" baseline="0" dirty="0"/>
              <a:t>URL: https://commons.wikimedia.org/wiki/File%3ACoal_and_Fire.JPG</a:t>
            </a:r>
          </a:p>
          <a:p>
            <a:r>
              <a:rPr lang="en-US" baseline="0" dirty="0"/>
              <a:t>Attribution: By </a:t>
            </a:r>
            <a:r>
              <a:rPr lang="en-US" baseline="0" dirty="0" err="1"/>
              <a:t>snty</a:t>
            </a:r>
            <a:r>
              <a:rPr lang="en-US" baseline="0" dirty="0"/>
              <a:t>-tact (</a:t>
            </a:r>
            <a:r>
              <a:rPr lang="en-US" baseline="0" dirty="0" err="1"/>
              <a:t>snty</a:t>
            </a:r>
            <a:r>
              <a:rPr lang="en-US" baseline="0" dirty="0"/>
              <a:t>-tact (Talk)'s file.) [GFDL (http://www.gnu.org/copyleft/fdl.html), CC-BY-SA-3.0 (http://creativecommons.org/licenses/by-sa/3.0/) or CC BY-SA 2.5 (http://creativecommons.org/licenses/by-sa/2.5)], via Wikimedia Commons</a:t>
            </a:r>
          </a:p>
          <a:p>
            <a:endParaRPr lang="en-US" baseline="0" dirty="0"/>
          </a:p>
          <a:p>
            <a:r>
              <a:rPr lang="en-US" baseline="0" dirty="0"/>
              <a:t>Image: “Burning wood in brazier.JPG” </a:t>
            </a:r>
          </a:p>
          <a:p>
            <a:r>
              <a:rPr lang="en-US" baseline="0" dirty="0"/>
              <a:t>URL: https://commons.wikimedia.org/wiki/File%3ABurning_wood_in_brazier.JPG)</a:t>
            </a:r>
          </a:p>
          <a:p>
            <a:r>
              <a:rPr lang="en-US" baseline="0" dirty="0"/>
              <a:t>Attribution:  By Dario </a:t>
            </a:r>
            <a:r>
              <a:rPr lang="en-US" baseline="0" dirty="0" err="1"/>
              <a:t>Crespi</a:t>
            </a:r>
            <a:r>
              <a:rPr lang="en-US" baseline="0" dirty="0"/>
              <a:t> (Own work) [CC BY-SA 4.0 (http://creativecommons.org/licenses/by-sa/4.0)], via Wikimedia Commons</a:t>
            </a:r>
          </a:p>
          <a:p>
            <a:endParaRPr lang="en-US" baseline="0" dirty="0"/>
          </a:p>
          <a:p>
            <a:r>
              <a:rPr lang="en-US" baseline="0" dirty="0"/>
              <a:t>Image: “Tealight, Unused, Wax, Candle, Wax Candle, Red, Wick” </a:t>
            </a:r>
          </a:p>
          <a:p>
            <a:r>
              <a:rPr lang="en-US" baseline="0" dirty="0"/>
              <a:t>URL: https://pixabay.com/en/tealight-unused-wax-candle-610338/</a:t>
            </a:r>
          </a:p>
          <a:p>
            <a:r>
              <a:rPr lang="en-US" baseline="0" dirty="0"/>
              <a:t>Attribution: By </a:t>
            </a:r>
            <a:r>
              <a:rPr lang="en-US" baseline="0" dirty="0" err="1"/>
              <a:t>Pixabay</a:t>
            </a:r>
            <a:r>
              <a:rPr lang="en-US" baseline="0" dirty="0"/>
              <a:t> (https://pixabay.com/en/service/terms/#usage)</a:t>
            </a:r>
          </a:p>
          <a:p>
            <a:endParaRPr lang="en-US" baseline="0" dirty="0"/>
          </a:p>
          <a:p>
            <a:r>
              <a:rPr lang="en-US" baseline="0" dirty="0"/>
              <a:t>Image: </a:t>
            </a:r>
            <a:r>
              <a:rPr lang="en-US" baseline="0" dirty="0" err="1"/>
              <a:t>Thanaka</a:t>
            </a:r>
            <a:r>
              <a:rPr lang="en-US" baseline="0" dirty="0"/>
              <a:t> logs.jpg</a:t>
            </a:r>
          </a:p>
          <a:p>
            <a:r>
              <a:rPr lang="en-US" baseline="0" dirty="0"/>
              <a:t>URL: https://commons.wikimedia.org/wiki/File%3AThanaka_logs.jpg</a:t>
            </a:r>
          </a:p>
          <a:p>
            <a:r>
              <a:rPr lang="en-US" baseline="0" dirty="0"/>
              <a:t>Attribution: By Kathrinatina23 (Own work) [CC BY-SA 4.0 (https://creativecommons.org/licenses/by-sa/4.0)], via Wikimedia Commons</a:t>
            </a:r>
          </a:p>
          <a:p>
            <a:endParaRPr lang="en-US" baseline="0" dirty="0"/>
          </a:p>
          <a:p>
            <a:r>
              <a:rPr lang="en-US" baseline="0" dirty="0"/>
              <a:t>Image: “Coal, Burned, Fuel, Black” </a:t>
            </a:r>
          </a:p>
          <a:p>
            <a:r>
              <a:rPr lang="en-US" baseline="0" dirty="0"/>
              <a:t>URL: https://pixabay.com/en/coal-cabbage-burned-fuel-black-842468/</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Attribution: By </a:t>
            </a:r>
            <a:r>
              <a:rPr lang="en-US" baseline="0" dirty="0" err="1"/>
              <a:t>Pixabay</a:t>
            </a:r>
            <a:r>
              <a:rPr lang="en-US" baseline="0" dirty="0"/>
              <a:t> (https://pixabay.com/en/service/terms/#usage)</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C7BB21F4-C42E-3B40-9B33-CFE230F675D3}" type="slidenum">
              <a:rPr lang="en-US" smtClean="0"/>
              <a:t>32</a:t>
            </a:fld>
            <a:endParaRPr lang="en-US"/>
          </a:p>
        </p:txBody>
      </p:sp>
    </p:spTree>
    <p:extLst>
      <p:ext uri="{BB962C8B-B14F-4D97-AF65-F5344CB8AC3E}">
        <p14:creationId xmlns:p14="http://schemas.microsoft.com/office/powerpoint/2010/main" val="76353913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Here we ask students</a:t>
            </a:r>
            <a:r>
              <a:rPr lang="en-US" baseline="0" dirty="0"/>
              <a:t> to further develop some ideas regarding the chemical reaction inside the body. The goal is to motivate the generation of a new, refined driving question. (See next slide.) Don’t get too deep into student ideas here unless you find it particularly productive.</a:t>
            </a:r>
          </a:p>
          <a:p>
            <a:endParaRPr lang="en-US" baseline="0" dirty="0"/>
          </a:p>
          <a:p>
            <a:r>
              <a:rPr lang="en-US" baseline="0" dirty="0"/>
              <a:t>SOURCES:</a:t>
            </a:r>
          </a:p>
          <a:p>
            <a:r>
              <a:rPr lang="en-US" baseline="0" dirty="0"/>
              <a:t>Image: “Bunch of Grapes” </a:t>
            </a:r>
          </a:p>
          <a:p>
            <a:r>
              <a:rPr lang="en-US" baseline="0" dirty="0"/>
              <a:t>URL: https://pixabay.com/en/bunch-of-grapes-viognier-grapes-161763/</a:t>
            </a:r>
          </a:p>
          <a:p>
            <a:r>
              <a:rPr lang="en-US" baseline="0" dirty="0"/>
              <a:t>Attribution: By </a:t>
            </a:r>
            <a:r>
              <a:rPr lang="en-US" baseline="0" dirty="0" err="1"/>
              <a:t>Pixabay</a:t>
            </a:r>
            <a:r>
              <a:rPr lang="en-US" baseline="0" dirty="0"/>
              <a:t> https://pixabay.com/en/service/terms/#usage</a:t>
            </a:r>
          </a:p>
          <a:p>
            <a:endParaRPr lang="en-US" baseline="0" dirty="0"/>
          </a:p>
          <a:p>
            <a:r>
              <a:rPr lang="en-US" baseline="0" dirty="0"/>
              <a:t>Image: “Fire” </a:t>
            </a:r>
          </a:p>
          <a:p>
            <a:r>
              <a:rPr lang="en-US" baseline="0" dirty="0"/>
              <a:t>URL: https://pixabay.com/en/fire-flame-campfire-bonfire-warm-295155/</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Attribution: By </a:t>
            </a:r>
            <a:r>
              <a:rPr lang="en-US" baseline="0" dirty="0" err="1"/>
              <a:t>Pixabay</a:t>
            </a:r>
            <a:r>
              <a:rPr lang="en-US" baseline="0" dirty="0"/>
              <a:t> https://pixabay.com/en/service/terms/#usage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Image: “Sandwich”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URL: https://www.pexels.com/photo/hamburger-161674/</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Attribution: By </a:t>
            </a:r>
            <a:r>
              <a:rPr lang="en-US" baseline="0" dirty="0" err="1"/>
              <a:t>Pexels</a:t>
            </a:r>
            <a:r>
              <a:rPr lang="en-US" baseline="0" dirty="0"/>
              <a:t> https://www.pexels.com/photo-license/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Image: “Man”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URL: https://pixabay.com/en/man-silhouette-male-figure-human-294314/</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Attribution: By </a:t>
            </a:r>
            <a:r>
              <a:rPr lang="en-US" baseline="0" dirty="0" err="1"/>
              <a:t>Pexels</a:t>
            </a:r>
            <a:r>
              <a:rPr lang="en-US" baseline="0" dirty="0"/>
              <a:t> https://www.pexels.com/photo-license/</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endParaRPr lang="en-US" baseline="0" dirty="0"/>
          </a:p>
        </p:txBody>
      </p:sp>
      <p:sp>
        <p:nvSpPr>
          <p:cNvPr id="4" name="Slide Number Placeholder 3"/>
          <p:cNvSpPr>
            <a:spLocks noGrp="1"/>
          </p:cNvSpPr>
          <p:nvPr>
            <p:ph type="sldNum" sz="quarter" idx="10"/>
          </p:nvPr>
        </p:nvSpPr>
        <p:spPr/>
        <p:txBody>
          <a:bodyPr/>
          <a:lstStyle/>
          <a:p>
            <a:fld id="{C7BB21F4-C42E-3B40-9B33-CFE230F675D3}" type="slidenum">
              <a:rPr lang="en-US" smtClean="0"/>
              <a:t>33</a:t>
            </a:fld>
            <a:endParaRPr lang="en-US"/>
          </a:p>
        </p:txBody>
      </p:sp>
    </p:spTree>
    <p:extLst>
      <p:ext uri="{BB962C8B-B14F-4D97-AF65-F5344CB8AC3E}">
        <p14:creationId xmlns:p14="http://schemas.microsoft.com/office/powerpoint/2010/main" val="17751374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TEACHER</a:t>
            </a:r>
            <a:r>
              <a:rPr lang="en-US" baseline="0" dirty="0"/>
              <a:t>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We have a new driving question (something like): </a:t>
            </a:r>
            <a:r>
              <a:rPr lang="en-US" sz="1200" b="1" kern="1200" dirty="0">
                <a:solidFill>
                  <a:schemeClr val="tx1"/>
                </a:solidFill>
                <a:effectLst/>
                <a:latin typeface="+mn-lt"/>
                <a:ea typeface="+mn-ea"/>
                <a:cs typeface="+mn-cs"/>
              </a:rPr>
              <a:t>What is the reaction in our cells and how in the body is it the same as and different from burning?</a:t>
            </a:r>
            <a:endParaRPr lang="en-US" sz="1200" b="0" kern="1200" baseline="0" dirty="0">
              <a:solidFill>
                <a:schemeClr val="tx1"/>
              </a:solidFill>
              <a:effectLst/>
              <a:latin typeface="+mn-lt"/>
              <a:ea typeface="+mn-ea"/>
              <a:cs typeface="+mn-cs"/>
            </a:endParaRPr>
          </a:p>
          <a:p>
            <a:r>
              <a:rPr lang="en-US" dirty="0"/>
              <a:t>Basically, we are recognizing that something like burning must be going on in our bodies but also beginning to realize that it can’t actually be fire. So we need to know more about this reaction in living things. </a:t>
            </a:r>
          </a:p>
        </p:txBody>
      </p:sp>
      <p:sp>
        <p:nvSpPr>
          <p:cNvPr id="4" name="Slide Number Placeholder 3"/>
          <p:cNvSpPr>
            <a:spLocks noGrp="1"/>
          </p:cNvSpPr>
          <p:nvPr>
            <p:ph type="sldNum" sz="quarter" idx="10"/>
          </p:nvPr>
        </p:nvSpPr>
        <p:spPr/>
        <p:txBody>
          <a:bodyPr/>
          <a:lstStyle/>
          <a:p>
            <a:fld id="{C7BB21F4-C42E-3B40-9B33-CFE230F675D3}" type="slidenum">
              <a:rPr lang="en-US" smtClean="0"/>
              <a:t>34</a:t>
            </a:fld>
            <a:endParaRPr lang="en-US"/>
          </a:p>
        </p:txBody>
      </p:sp>
    </p:spTree>
    <p:extLst>
      <p:ext uri="{BB962C8B-B14F-4D97-AF65-F5344CB8AC3E}">
        <p14:creationId xmlns:p14="http://schemas.microsoft.com/office/powerpoint/2010/main" val="362646004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This slide</a:t>
            </a:r>
            <a:r>
              <a:rPr lang="en-US" baseline="0" dirty="0"/>
              <a:t> connects you to the description for the learning segment at hand.</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35</a:t>
            </a:fld>
            <a:endParaRPr lang="en-US"/>
          </a:p>
        </p:txBody>
      </p:sp>
    </p:spTree>
    <p:extLst>
      <p:ext uri="{BB962C8B-B14F-4D97-AF65-F5344CB8AC3E}">
        <p14:creationId xmlns:p14="http://schemas.microsoft.com/office/powerpoint/2010/main" val="6668950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a:t>
            </a:r>
          </a:p>
        </p:txBody>
      </p:sp>
      <p:sp>
        <p:nvSpPr>
          <p:cNvPr id="4" name="Slide Number Placeholder 3"/>
          <p:cNvSpPr>
            <a:spLocks noGrp="1"/>
          </p:cNvSpPr>
          <p:nvPr>
            <p:ph type="sldNum" sz="quarter" idx="10"/>
          </p:nvPr>
        </p:nvSpPr>
        <p:spPr/>
        <p:txBody>
          <a:bodyPr/>
          <a:lstStyle/>
          <a:p>
            <a:fld id="{D8C963D6-A539-E940-9C15-C13F565BC522}" type="slidenum">
              <a:rPr lang="en-US" smtClean="0"/>
              <a:pPr/>
              <a:t>36</a:t>
            </a:fld>
            <a:endParaRPr lang="en-US"/>
          </a:p>
        </p:txBody>
      </p:sp>
    </p:spTree>
    <p:extLst>
      <p:ext uri="{BB962C8B-B14F-4D97-AF65-F5344CB8AC3E}">
        <p14:creationId xmlns:p14="http://schemas.microsoft.com/office/powerpoint/2010/main" val="47969630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37</a:t>
            </a:fld>
            <a:endParaRPr lang="en-US"/>
          </a:p>
        </p:txBody>
      </p:sp>
    </p:spTree>
    <p:extLst>
      <p:ext uri="{BB962C8B-B14F-4D97-AF65-F5344CB8AC3E}">
        <p14:creationId xmlns:p14="http://schemas.microsoft.com/office/powerpoint/2010/main" val="13352734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38</a:t>
            </a:fld>
            <a:endParaRPr lang="en-US"/>
          </a:p>
        </p:txBody>
      </p:sp>
    </p:spTree>
    <p:extLst>
      <p:ext uri="{BB962C8B-B14F-4D97-AF65-F5344CB8AC3E}">
        <p14:creationId xmlns:p14="http://schemas.microsoft.com/office/powerpoint/2010/main" val="10271640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This recording and ensuing conversation shouldn’t last more than about 5 minutes. Students are likely to talk about heart rate increasing, breathing rate increasing, sweating. Push a bit- why do these things happen? This might lead to some conversation about the needs of cells for obtaining reactants and getting rid of (waste) products, the oxygen and carbon dioxide. And this all has to do with blood circulation and oxygenating blood, breathing oxygen in, breathing carbon dioxide out. So does it happen at a faster rate and why? These conversations lead nicely into the Exercise and Respiration Lab in this Learning Segment.</a:t>
            </a:r>
          </a:p>
          <a:p>
            <a:r>
              <a:rPr lang="en-US" baseline="0" dirty="0"/>
              <a:t>Some classrooms may have questions to add to the parking lot. Be certain you are keeping track.</a:t>
            </a:r>
          </a:p>
          <a:p>
            <a:endParaRPr lang="en-US" baseline="0" dirty="0"/>
          </a:p>
          <a:p>
            <a:r>
              <a:rPr lang="en-US" baseline="0" dirty="0"/>
              <a:t>SOURCES:</a:t>
            </a:r>
          </a:p>
          <a:p>
            <a:r>
              <a:rPr lang="en-US" baseline="0" dirty="0"/>
              <a:t>Sample investigation can be found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hlinkClick r:id="rId3"/>
              </a:rPr>
              <a:t>https://sites.google.com/site/allyshaseportfolio/home/lab-notebook/co2-lab-exercise-and-respiration/co2-lab-report</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39</a:t>
            </a:fld>
            <a:endParaRPr lang="en-US"/>
          </a:p>
        </p:txBody>
      </p:sp>
    </p:spTree>
    <p:extLst>
      <p:ext uri="{BB962C8B-B14F-4D97-AF65-F5344CB8AC3E}">
        <p14:creationId xmlns:p14="http://schemas.microsoft.com/office/powerpoint/2010/main" val="15157765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a:t>
            </a:fld>
            <a:endParaRPr lang="en-US"/>
          </a:p>
        </p:txBody>
      </p:sp>
    </p:spTree>
    <p:extLst>
      <p:ext uri="{BB962C8B-B14F-4D97-AF65-F5344CB8AC3E}">
        <p14:creationId xmlns:p14="http://schemas.microsoft.com/office/powerpoint/2010/main" val="37266565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are trying to motivate</a:t>
            </a:r>
            <a:r>
              <a:rPr lang="en-US" baseline="0" dirty="0"/>
              <a:t> the exercise and CO</a:t>
            </a:r>
            <a:r>
              <a:rPr lang="en-US" baseline="-25000" dirty="0"/>
              <a:t>2</a:t>
            </a:r>
            <a:r>
              <a:rPr lang="en-US" baseline="0" dirty="0"/>
              <a:t> lab, which is a relatively informal investigation. It does, however, require some set-up. Be sure to time your class periods appropriately.</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40</a:t>
            </a:fld>
            <a:endParaRPr lang="en-US"/>
          </a:p>
        </p:txBody>
      </p:sp>
    </p:spTree>
    <p:extLst>
      <p:ext uri="{BB962C8B-B14F-4D97-AF65-F5344CB8AC3E}">
        <p14:creationId xmlns:p14="http://schemas.microsoft.com/office/powerpoint/2010/main" val="201902702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i="1" baseline="0" dirty="0" smtClean="0"/>
              <a:t>[refer to separate resources for the CO</a:t>
            </a:r>
            <a:r>
              <a:rPr lang="en-US" i="1" baseline="-25000" dirty="0" smtClean="0"/>
              <a:t>2</a:t>
            </a:r>
            <a:r>
              <a:rPr lang="en-US" i="1" baseline="0" dirty="0" smtClean="0"/>
              <a:t> and Exercise lab]</a:t>
            </a:r>
          </a:p>
          <a:p>
            <a:r>
              <a:rPr lang="en-US" baseline="0" dirty="0" smtClean="0"/>
              <a:t>Introductory </a:t>
            </a:r>
            <a:r>
              <a:rPr lang="en-US" baseline="0" dirty="0"/>
              <a:t>slide for the laboratory activity. This is a relatively fast lab. You can make it less formal than what is outlined in the materials if you like. You can get to the punchline (exercise increases our rate of CO</a:t>
            </a:r>
            <a:r>
              <a:rPr lang="en-US" baseline="-25000" dirty="0"/>
              <a:t>2</a:t>
            </a:r>
            <a:r>
              <a:rPr lang="en-US" baseline="0" dirty="0"/>
              <a:t> output which must mean we are running the burning reaction harder/faster) by having students blow into BTB with straws at rest and after two minutes of exercise. Have pairs do time trials and pool the class data quickly. Don’t belabor points that you think your students get. The main idea is to connect energy demand with a proxy for an increase in the reaction, increased rate of CO</a:t>
            </a:r>
            <a:r>
              <a:rPr lang="en-US" baseline="-25000" dirty="0"/>
              <a:t>2 </a:t>
            </a:r>
            <a:r>
              <a:rPr lang="en-US" baseline="0" dirty="0"/>
              <a:t>output.</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41</a:t>
            </a:fld>
            <a:endParaRPr lang="en-US"/>
          </a:p>
        </p:txBody>
      </p:sp>
    </p:spTree>
    <p:extLst>
      <p:ext uri="{BB962C8B-B14F-4D97-AF65-F5344CB8AC3E}">
        <p14:creationId xmlns:p14="http://schemas.microsoft.com/office/powerpoint/2010/main" val="28924107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i="1" baseline="0" dirty="0" smtClean="0"/>
              <a:t>[refer to separate resources for the CO</a:t>
            </a:r>
            <a:r>
              <a:rPr lang="en-US" i="1" baseline="-25000" dirty="0" smtClean="0"/>
              <a:t>2</a:t>
            </a:r>
            <a:r>
              <a:rPr lang="en-US" i="1" baseline="0" dirty="0" smtClean="0"/>
              <a:t> and Exercise lab]</a:t>
            </a:r>
          </a:p>
          <a:p>
            <a:r>
              <a:rPr lang="en-US" baseline="0" dirty="0" smtClean="0"/>
              <a:t>A </a:t>
            </a:r>
            <a:r>
              <a:rPr lang="en-US" baseline="0" dirty="0"/>
              <a:t>replica of the student data sheet. Show only if useful.</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42</a:t>
            </a:fld>
            <a:endParaRPr lang="en-US"/>
          </a:p>
        </p:txBody>
      </p:sp>
    </p:spTree>
    <p:extLst>
      <p:ext uri="{BB962C8B-B14F-4D97-AF65-F5344CB8AC3E}">
        <p14:creationId xmlns:p14="http://schemas.microsoft.com/office/powerpoint/2010/main" val="39306187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i="1" baseline="0" dirty="0"/>
              <a:t>[refer to separate resources for the CO</a:t>
            </a:r>
            <a:r>
              <a:rPr lang="en-US" i="1" baseline="-25000" dirty="0"/>
              <a:t>2</a:t>
            </a:r>
            <a:r>
              <a:rPr lang="en-US" i="1" baseline="0" dirty="0"/>
              <a:t> and Exercise lab]</a:t>
            </a:r>
          </a:p>
          <a:p>
            <a:r>
              <a:rPr lang="en-US" baseline="0" dirty="0"/>
              <a:t>You can record some classroom data here. The goal here is just to see a coarse difference between resting and exercise in terms of CO</a:t>
            </a:r>
            <a:r>
              <a:rPr lang="en-US" baseline="-25000" dirty="0"/>
              <a:t>2</a:t>
            </a:r>
            <a:r>
              <a:rPr lang="en-US" baseline="0" dirty="0"/>
              <a:t> output (and oxygen delivery in association).</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43</a:t>
            </a:fld>
            <a:endParaRPr lang="en-US"/>
          </a:p>
        </p:txBody>
      </p:sp>
    </p:spTree>
    <p:extLst>
      <p:ext uri="{BB962C8B-B14F-4D97-AF65-F5344CB8AC3E}">
        <p14:creationId xmlns:p14="http://schemas.microsoft.com/office/powerpoint/2010/main" val="191464023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44</a:t>
            </a:fld>
            <a:endParaRPr lang="en-US"/>
          </a:p>
        </p:txBody>
      </p:sp>
    </p:spTree>
    <p:extLst>
      <p:ext uri="{BB962C8B-B14F-4D97-AF65-F5344CB8AC3E}">
        <p14:creationId xmlns:p14="http://schemas.microsoft.com/office/powerpoint/2010/main" val="64641208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a:t>
            </a:r>
          </a:p>
        </p:txBody>
      </p:sp>
      <p:sp>
        <p:nvSpPr>
          <p:cNvPr id="4" name="Slide Number Placeholder 3"/>
          <p:cNvSpPr>
            <a:spLocks noGrp="1"/>
          </p:cNvSpPr>
          <p:nvPr>
            <p:ph type="sldNum" sz="quarter" idx="10"/>
          </p:nvPr>
        </p:nvSpPr>
        <p:spPr/>
        <p:txBody>
          <a:bodyPr/>
          <a:lstStyle/>
          <a:p>
            <a:fld id="{D8C963D6-A539-E940-9C15-C13F565BC522}" type="slidenum">
              <a:rPr lang="en-US" smtClean="0"/>
              <a:pPr/>
              <a:t>45</a:t>
            </a:fld>
            <a:endParaRPr lang="en-US"/>
          </a:p>
        </p:txBody>
      </p:sp>
    </p:spTree>
    <p:extLst>
      <p:ext uri="{BB962C8B-B14F-4D97-AF65-F5344CB8AC3E}">
        <p14:creationId xmlns:p14="http://schemas.microsoft.com/office/powerpoint/2010/main" val="105558942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a:t>
            </a:r>
            <a:r>
              <a:rPr lang="en-US" dirty="0" smtClean="0"/>
              <a:t>.</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46</a:t>
            </a:fld>
            <a:endParaRPr lang="en-US"/>
          </a:p>
        </p:txBody>
      </p:sp>
    </p:spTree>
    <p:extLst>
      <p:ext uri="{BB962C8B-B14F-4D97-AF65-F5344CB8AC3E}">
        <p14:creationId xmlns:p14="http://schemas.microsoft.com/office/powerpoint/2010/main" val="10732497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47</a:t>
            </a:fld>
            <a:endParaRPr lang="en-US"/>
          </a:p>
        </p:txBody>
      </p:sp>
    </p:spTree>
    <p:extLst>
      <p:ext uri="{BB962C8B-B14F-4D97-AF65-F5344CB8AC3E}">
        <p14:creationId xmlns:p14="http://schemas.microsoft.com/office/powerpoint/2010/main" val="264613061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Quick slide. Prompts are not meant</a:t>
            </a:r>
            <a:r>
              <a:rPr lang="en-US" baseline="0" dirty="0"/>
              <a:t> to elicit conversation. </a:t>
            </a:r>
            <a:r>
              <a:rPr lang="en-US" dirty="0"/>
              <a:t>This just provides transition to the next slide.</a:t>
            </a:r>
            <a:r>
              <a:rPr lang="en-US" baseline="0" dirty="0"/>
              <a:t> In a few slides, </a:t>
            </a:r>
            <a:r>
              <a:rPr lang="en-US" dirty="0"/>
              <a:t>we’ll begin our search for the identity</a:t>
            </a:r>
            <a:r>
              <a:rPr lang="en-US" baseline="0" dirty="0"/>
              <a:t> of the carbon-containing fuel. Just keep it moving here.</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48</a:t>
            </a:fld>
            <a:endParaRPr lang="en-US"/>
          </a:p>
        </p:txBody>
      </p:sp>
    </p:spTree>
    <p:extLst>
      <p:ext uri="{BB962C8B-B14F-4D97-AF65-F5344CB8AC3E}">
        <p14:creationId xmlns:p14="http://schemas.microsoft.com/office/powerpoint/2010/main" val="29065162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Again, quick informational slide. Keep it moving.</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49</a:t>
            </a:fld>
            <a:endParaRPr lang="en-US"/>
          </a:p>
        </p:txBody>
      </p:sp>
    </p:spTree>
    <p:extLst>
      <p:ext uri="{BB962C8B-B14F-4D97-AF65-F5344CB8AC3E}">
        <p14:creationId xmlns:p14="http://schemas.microsoft.com/office/powerpoint/2010/main" val="5866384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a:t>
            </a:fld>
            <a:endParaRPr lang="en-US"/>
          </a:p>
        </p:txBody>
      </p:sp>
    </p:spTree>
    <p:extLst>
      <p:ext uri="{BB962C8B-B14F-4D97-AF65-F5344CB8AC3E}">
        <p14:creationId xmlns:p14="http://schemas.microsoft.com/office/powerpoint/2010/main" val="24001797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Initial slide</a:t>
            </a:r>
            <a:r>
              <a:rPr lang="en-US" baseline="0" dirty="0"/>
              <a:t> to get them thinking again about what food is made of. Prompt on next slide.</a:t>
            </a:r>
          </a:p>
          <a:p>
            <a:endParaRPr lang="en-US" dirty="0"/>
          </a:p>
          <a:p>
            <a:r>
              <a:rPr lang="en-US" dirty="0"/>
              <a:t>SOURCES: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Image: “Sandwich”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URL: https://www.pexels.com/photo/hamburger-161674/</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Attribution: By </a:t>
            </a:r>
            <a:r>
              <a:rPr lang="en-US" baseline="0" dirty="0" err="1"/>
              <a:t>Pexels</a:t>
            </a:r>
            <a:r>
              <a:rPr lang="en-US" baseline="0" dirty="0"/>
              <a:t> https://www.pexels.com/photo-license/</a:t>
            </a:r>
          </a:p>
          <a:p>
            <a:endParaRPr lang="en-US" baseline="0" dirty="0"/>
          </a:p>
          <a:p>
            <a:r>
              <a:rPr lang="en-US" baseline="0" dirty="0" err="1"/>
              <a:t>Imag</a:t>
            </a:r>
            <a:r>
              <a:rPr lang="en-US" baseline="0" dirty="0"/>
              <a:t>: “A colored Emoji from Twitter Emoji project” </a:t>
            </a:r>
          </a:p>
          <a:p>
            <a:r>
              <a:rPr lang="en-US" baseline="0" dirty="0"/>
              <a:t>URL: https://commons.wikimedia.org/wiki/File%3ATwemoji_1f4a9.svg</a:t>
            </a:r>
          </a:p>
          <a:p>
            <a:r>
              <a:rPr lang="en-US" baseline="0" dirty="0"/>
              <a:t>Attribution: By Twitter [CC BY 4.0 (http://creativecommons.org/licenses/by/4.0)], via Wikimedia Commons</a:t>
            </a:r>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50</a:t>
            </a:fld>
            <a:endParaRPr lang="en-US"/>
          </a:p>
        </p:txBody>
      </p:sp>
    </p:spTree>
    <p:extLst>
      <p:ext uri="{BB962C8B-B14F-4D97-AF65-F5344CB8AC3E}">
        <p14:creationId xmlns:p14="http://schemas.microsoft.com/office/powerpoint/2010/main" val="16121209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 </a:t>
            </a:r>
          </a:p>
          <a:p>
            <a:r>
              <a:rPr lang="en-US" dirty="0"/>
              <a:t>The purpose is to surface</a:t>
            </a:r>
            <a:r>
              <a:rPr lang="en-US" baseline="0" dirty="0"/>
              <a:t> and review ideas related to the component parts of different kinds of foods. Much of this is review from the beginning of the Chemical Reactions model triangle. Only allow student groups to work as long as productive.</a:t>
            </a:r>
          </a:p>
          <a:p>
            <a:endParaRPr lang="en-US" baseline="0" dirty="0"/>
          </a:p>
          <a:p>
            <a:endParaRPr lang="en-US" dirty="0"/>
          </a:p>
          <a:p>
            <a:r>
              <a:rPr lang="en-US" dirty="0"/>
              <a:t>SOURCES: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Image: “Sandwich” </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URL: https://www.pexels.com/photo/hamburger-161674/</a:t>
            </a:r>
          </a:p>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Attribution: By </a:t>
            </a:r>
            <a:r>
              <a:rPr lang="en-US" baseline="0" dirty="0" err="1"/>
              <a:t>Pexels</a:t>
            </a:r>
            <a:r>
              <a:rPr lang="en-US" baseline="0" dirty="0"/>
              <a:t> https://www.pexels.com/photo-license/</a:t>
            </a:r>
          </a:p>
          <a:p>
            <a:endParaRPr lang="en-US" baseline="0" dirty="0"/>
          </a:p>
          <a:p>
            <a:r>
              <a:rPr lang="en-US" baseline="0" dirty="0" err="1"/>
              <a:t>Imag</a:t>
            </a:r>
            <a:r>
              <a:rPr lang="en-US" baseline="0" dirty="0"/>
              <a:t>: “A colored Emoji from Twitter Emoji project” </a:t>
            </a:r>
          </a:p>
          <a:p>
            <a:r>
              <a:rPr lang="en-US" baseline="0" dirty="0"/>
              <a:t>URL: https://commons.wikimedia.org/wiki/File%3ATwemoji_1f4a9.svg</a:t>
            </a:r>
          </a:p>
          <a:p>
            <a:r>
              <a:rPr lang="en-US" baseline="0" dirty="0"/>
              <a:t>Attribution: By Twitter [CC BY 4.0 (http://creativecommons.org/licenses/by/4.0)], via Wikimedia Commons</a:t>
            </a:r>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51</a:t>
            </a:fld>
            <a:endParaRPr lang="en-US"/>
          </a:p>
        </p:txBody>
      </p:sp>
    </p:spTree>
    <p:extLst>
      <p:ext uri="{BB962C8B-B14F-4D97-AF65-F5344CB8AC3E}">
        <p14:creationId xmlns:p14="http://schemas.microsoft.com/office/powerpoint/2010/main" val="276544055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Have students share out</a:t>
            </a:r>
            <a:r>
              <a:rPr lang="en-US" baseline="0" dirty="0"/>
              <a:t> their diagrams. This can be used to summarize ideas or even more powerful if you replace this with images that your students developed. </a:t>
            </a:r>
          </a:p>
          <a:p>
            <a:endParaRPr lang="en-US" baseline="0" dirty="0"/>
          </a:p>
          <a:p>
            <a:r>
              <a:rPr lang="en-US" baseline="0" dirty="0"/>
              <a:t>SOURCES, </a:t>
            </a:r>
          </a:p>
          <a:p>
            <a:r>
              <a:rPr lang="en-US" baseline="0" dirty="0"/>
              <a:t>Image: “Female Lips Lipstick Mouth Open”</a:t>
            </a:r>
          </a:p>
          <a:p>
            <a:r>
              <a:rPr lang="en-US" baseline="0" dirty="0"/>
              <a:t>URL: https://pixabay.com/en/female-lips-lipstick-mouth-open-160546</a:t>
            </a:r>
          </a:p>
          <a:p>
            <a:r>
              <a:rPr lang="en-US" baseline="0" dirty="0"/>
              <a:t>Attribution: By </a:t>
            </a:r>
            <a:r>
              <a:rPr lang="en-US" baseline="0" dirty="0" err="1"/>
              <a:t>Pixabay</a:t>
            </a:r>
            <a:r>
              <a:rPr lang="en-US" baseline="0" dirty="0"/>
              <a:t> (https://pixabay.com/en/service/terms/#usage) [CC0] </a:t>
            </a:r>
          </a:p>
          <a:p>
            <a:endParaRPr lang="en-US" baseline="0" dirty="0"/>
          </a:p>
          <a:p>
            <a:r>
              <a:rPr lang="en-US" baseline="0" dirty="0"/>
              <a:t>Diagram created by MBER-bio </a:t>
            </a:r>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69261606-E6FB-470E-9F9E-342B54A688DA}" type="slidenum">
              <a:rPr lang="en-US" smtClean="0"/>
              <a:pPr/>
              <a:t>52</a:t>
            </a:fld>
            <a:endParaRPr lang="en-US"/>
          </a:p>
        </p:txBody>
      </p:sp>
    </p:spTree>
    <p:extLst>
      <p:ext uri="{BB962C8B-B14F-4D97-AF65-F5344CB8AC3E}">
        <p14:creationId xmlns:p14="http://schemas.microsoft.com/office/powerpoint/2010/main" val="4278656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1" dirty="0"/>
              <a:t>Optional</a:t>
            </a:r>
            <a:r>
              <a:rPr lang="en-US" b="1" baseline="0" dirty="0"/>
              <a:t> r</a:t>
            </a:r>
            <a:r>
              <a:rPr lang="en-US" b="1" dirty="0"/>
              <a:t>eminder slide</a:t>
            </a:r>
            <a:r>
              <a:rPr lang="en-US" b="1" baseline="0" dirty="0"/>
              <a:t> </a:t>
            </a:r>
            <a:r>
              <a:rPr lang="en-US" baseline="0" dirty="0"/>
              <a:t>for what food is made of. You don’t need to linger here, hopefully this is review and the ideas will have already come up from your students in the chemical reactions model. On the next slide, we get to the point: these are first broken down into component monomers. Then we’ll ask, which monomer is the fuel of choice in our bodies.</a:t>
            </a:r>
          </a:p>
          <a:p>
            <a:endParaRPr lang="en-US" baseline="0" dirty="0"/>
          </a:p>
          <a:p>
            <a:r>
              <a:rPr lang="en-US" dirty="0"/>
              <a:t>Image: “Glycine-3D-balls”</a:t>
            </a:r>
          </a:p>
          <a:p>
            <a:r>
              <a:rPr lang="en-US" dirty="0"/>
              <a:t>URL: https://commons.wikimedia.org/wiki/File%3AGlycine-3D-balls.png</a:t>
            </a:r>
          </a:p>
          <a:p>
            <a:r>
              <a:rPr lang="en-US" dirty="0"/>
              <a:t>Attribution: By Ben</a:t>
            </a:r>
            <a:r>
              <a:rPr lang="en-US" baseline="0" dirty="0"/>
              <a:t> Mills / </a:t>
            </a:r>
            <a:r>
              <a:rPr lang="en-US" dirty="0"/>
              <a:t>Benjah-bmm27 (Own work) [Public domain], via Wikimedia Commons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b="0" dirty="0"/>
              <a:t>Trimyristin-3D-vdW</a:t>
            </a:r>
            <a:r>
              <a:rPr lang="en-US" b="0" baseline="0" dirty="0"/>
              <a:t> [a triglyceride]</a:t>
            </a:r>
            <a:r>
              <a:rPr lang="en-US" b="0" dirty="0"/>
              <a:t>.”</a:t>
            </a:r>
          </a:p>
          <a:p>
            <a:r>
              <a:rPr lang="en-US" dirty="0"/>
              <a:t>URL: https://commons.wikimedia.org/wiki/File:Trimyristin-3D-vdW.png</a:t>
            </a:r>
          </a:p>
          <a:p>
            <a:r>
              <a:rPr lang="en-US" dirty="0"/>
              <a:t>Attribution: By Ben</a:t>
            </a:r>
            <a:r>
              <a:rPr lang="en-US" baseline="0" dirty="0"/>
              <a:t> Mills </a:t>
            </a:r>
            <a:r>
              <a:rPr lang="en-US" dirty="0"/>
              <a:t>Benjah-bmm27</a:t>
            </a:r>
            <a:r>
              <a:rPr lang="en-US" baseline="0" dirty="0">
                <a:effectLst/>
              </a:rPr>
              <a:t> [</a:t>
            </a:r>
            <a:r>
              <a:rPr lang="en-US" dirty="0"/>
              <a:t>CC-BY-SA-3.0 (http://creativecommons.org/licenses/by-sa/3.0/)], from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dirty="0"/>
              <a:t>Ball-and-stick model of part of the crystal structure of cellulose Iβ”</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URL: https://es.wikipedia.org/wiki/Archivo:Cellulose-Ibeta-from-xtal-2002-3D-balls.png</a:t>
            </a:r>
          </a:p>
          <a:p>
            <a:r>
              <a:rPr lang="en-US" dirty="0"/>
              <a:t>Attribution: By Ben Mills / Benjah-bmm27</a:t>
            </a:r>
            <a:r>
              <a:rPr lang="en-US" baseline="0" dirty="0">
                <a:effectLst/>
              </a:rPr>
              <a:t> [</a:t>
            </a:r>
            <a:r>
              <a:rPr lang="en-US" dirty="0"/>
              <a:t>CC-BY-SA-3.0 (http://creativecommons.org/licenses/by-sa/3.0/)], from Wikimedia Commons</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53</a:t>
            </a:fld>
            <a:endParaRPr lang="en-US"/>
          </a:p>
        </p:txBody>
      </p:sp>
    </p:spTree>
    <p:extLst>
      <p:ext uri="{BB962C8B-B14F-4D97-AF65-F5344CB8AC3E}">
        <p14:creationId xmlns:p14="http://schemas.microsoft.com/office/powerpoint/2010/main" val="851943519"/>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can</a:t>
            </a:r>
            <a:r>
              <a:rPr lang="en-US" baseline="0" dirty="0"/>
              <a:t> be used as a quick summary of the monomers of each of the biomolecules we’ve been discussing. We’re going to ask which monomer is our fuel.</a:t>
            </a:r>
          </a:p>
          <a:p>
            <a:endParaRPr lang="en-US" baseline="0" dirty="0"/>
          </a:p>
          <a:p>
            <a:r>
              <a:rPr lang="en-US" baseline="0" dirty="0"/>
              <a:t>SOURCES:</a:t>
            </a:r>
          </a:p>
          <a:p>
            <a:r>
              <a:rPr lang="en-US" dirty="0"/>
              <a:t>Image: “Glycine-3D-balls”</a:t>
            </a:r>
          </a:p>
          <a:p>
            <a:r>
              <a:rPr lang="en-US" dirty="0"/>
              <a:t>URL: https://commons.wikimedia.org/wiki/File%3AGlycine-3D-balls.png</a:t>
            </a:r>
          </a:p>
          <a:p>
            <a:r>
              <a:rPr lang="en-US" dirty="0"/>
              <a:t>Attribution: By Ben</a:t>
            </a:r>
            <a:r>
              <a:rPr lang="en-US" baseline="0" dirty="0"/>
              <a:t> Mills / </a:t>
            </a:r>
            <a:r>
              <a:rPr lang="en-US" dirty="0"/>
              <a:t>Benjah-bmm27 (Own work) [Public domain], via Wikimedia Commons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dirty="0"/>
              <a:t>Ball-and-stick model of part of the crystal structure of cellulose Iβ”</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URL: https://es.wikipedia.org/wiki/Archivo:Cellulose-Ibeta-from-xtal-2002-3D-balls.png</a:t>
            </a:r>
          </a:p>
          <a:p>
            <a:r>
              <a:rPr lang="en-US" dirty="0"/>
              <a:t>Attribution: By Ben Mills / Benjah-bmm27</a:t>
            </a:r>
            <a:r>
              <a:rPr lang="en-US" baseline="0" dirty="0">
                <a:effectLst/>
              </a:rPr>
              <a:t> [</a:t>
            </a:r>
            <a:r>
              <a:rPr lang="en-US" dirty="0"/>
              <a:t>CC-BY-SA-3.0 (http://creativecommons.org/licenses/by-sa/3.0/)], from Wikimedia Commons</a:t>
            </a:r>
          </a:p>
          <a:p>
            <a:endParaRPr lang="en-US" dirty="0"/>
          </a:p>
          <a:p>
            <a:r>
              <a:rPr lang="en-US" dirty="0"/>
              <a:t>Image: </a:t>
            </a:r>
            <a:r>
              <a:rPr lang="en-US" baseline="0" dirty="0"/>
              <a:t>“</a:t>
            </a:r>
            <a:r>
              <a:rPr lang="en-US" dirty="0"/>
              <a:t>Ball-and-stick model of the </a:t>
            </a:r>
            <a:r>
              <a:rPr lang="en-US" i="1" dirty="0"/>
              <a:t>β</a:t>
            </a:r>
            <a:r>
              <a:rPr lang="en-US" dirty="0"/>
              <a:t>-D-glucose molecule, C</a:t>
            </a:r>
            <a:r>
              <a:rPr lang="en-US" baseline="-25000" dirty="0"/>
              <a:t>6</a:t>
            </a:r>
            <a:r>
              <a:rPr lang="en-US" dirty="0"/>
              <a:t>H</a:t>
            </a:r>
            <a:r>
              <a:rPr lang="en-US" baseline="-25000" dirty="0"/>
              <a:t>12</a:t>
            </a:r>
            <a:r>
              <a:rPr lang="en-US" dirty="0"/>
              <a:t>O</a:t>
            </a:r>
            <a:r>
              <a:rPr lang="en-US" baseline="-25000" dirty="0"/>
              <a:t>6</a:t>
            </a:r>
            <a:r>
              <a:rPr lang="en-US" dirty="0"/>
              <a:t>, as found in the crystal structure.”</a:t>
            </a:r>
          </a:p>
          <a:p>
            <a:r>
              <a:rPr lang="en-US" dirty="0"/>
              <a:t>URL: https://commons.wikimedia.org/wiki/File%3ABeta-D-glucose-from-xtal-3D-balls.png</a:t>
            </a:r>
          </a:p>
          <a:p>
            <a:r>
              <a:rPr lang="en-US" dirty="0"/>
              <a:t>Attribution: By Ben Mills (Own work) [Public domain], via Wikimedia Commons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b="0" dirty="0"/>
              <a:t>Trimyristin-3D-vdW</a:t>
            </a:r>
            <a:r>
              <a:rPr lang="en-US" b="0" baseline="0" dirty="0"/>
              <a:t> [a triglyceride]</a:t>
            </a:r>
            <a:r>
              <a:rPr lang="en-US" b="0" dirty="0"/>
              <a:t>.”</a:t>
            </a:r>
          </a:p>
          <a:p>
            <a:r>
              <a:rPr lang="en-US" dirty="0"/>
              <a:t>URL: https://commons.wikimedia.org/wiki/File:Trimyristin-3D-vdW.png</a:t>
            </a:r>
          </a:p>
          <a:p>
            <a:r>
              <a:rPr lang="en-US" dirty="0"/>
              <a:t>Attribution: By Ben</a:t>
            </a:r>
            <a:r>
              <a:rPr lang="en-US" baseline="0" dirty="0"/>
              <a:t> Mills </a:t>
            </a:r>
            <a:r>
              <a:rPr lang="en-US" dirty="0"/>
              <a:t>Benjah-bmm27</a:t>
            </a:r>
            <a:r>
              <a:rPr lang="en-US" baseline="0" dirty="0">
                <a:effectLst/>
              </a:rPr>
              <a:t> [</a:t>
            </a:r>
            <a:r>
              <a:rPr lang="en-US" dirty="0"/>
              <a:t>CC-BY-SA-3.0 (http://creativecommons.org/licenses/by-sa/3.0/)], from Wikimedia Commons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Image: “Glycerol-3D-vdW”</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URL: https://commons.wikimedia.org/wiki/File:Glycerol-3D-vdW.png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Attribution: By By Benjah-bmm27 (Own work) [Public domain],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Image: “Myristic Acid 3D [a saturated fat]”</a:t>
            </a:r>
          </a:p>
          <a:p>
            <a:r>
              <a:rPr lang="en-US" dirty="0"/>
              <a:t>URL: https://commons.wikimedia.org/wiki/File:Myristic-acid-3D-vdW.png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Attribution: </a:t>
            </a:r>
            <a:r>
              <a:rPr lang="en-US" dirty="0"/>
              <a:t>By Ben</a:t>
            </a:r>
            <a:r>
              <a:rPr lang="en-US" baseline="0" dirty="0"/>
              <a:t> Mills </a:t>
            </a:r>
            <a:r>
              <a:rPr lang="en-US" dirty="0"/>
              <a:t>Benjah-bmm27</a:t>
            </a:r>
            <a:r>
              <a:rPr lang="en-US" baseline="0" dirty="0">
                <a:effectLst/>
              </a:rPr>
              <a:t> [</a:t>
            </a:r>
            <a:r>
              <a:rPr lang="en-US" dirty="0"/>
              <a:t>CC-BY-SA-3.0 (http://creativecommons.org/licenses/by-sa/3.0/)], from Wikimedia Commons</a:t>
            </a:r>
          </a:p>
          <a:p>
            <a:endParaRPr lang="en-US" dirty="0"/>
          </a:p>
          <a:p>
            <a:r>
              <a:rPr lang="en-US" dirty="0"/>
              <a:t>Image: “[</a:t>
            </a:r>
            <a:r>
              <a:rPr lang="en-US" dirty="0" err="1"/>
              <a:t>Eliadic</a:t>
            </a:r>
            <a:r>
              <a:rPr lang="en-US" dirty="0"/>
              <a:t> Acid and Oleic Acid</a:t>
            </a:r>
            <a:r>
              <a:rPr lang="en-US" baseline="0" dirty="0"/>
              <a:t> Fatty Acids]</a:t>
            </a:r>
            <a:r>
              <a:rPr lang="en-US" dirty="0"/>
              <a:t>” (actual image name erroneous-see</a:t>
            </a:r>
            <a:r>
              <a:rPr lang="en-US" baseline="0" dirty="0"/>
              <a:t> link)</a:t>
            </a:r>
            <a:endParaRPr lang="en-US" dirty="0"/>
          </a:p>
          <a:p>
            <a:r>
              <a:rPr lang="en-US" dirty="0"/>
              <a:t>URL: https://commons.wikimedia.org/wiki/File%3AFigure_02_03_05.jpg</a:t>
            </a:r>
          </a:p>
          <a:p>
            <a:r>
              <a:rPr lang="en-US" dirty="0"/>
              <a:t>Attribution: By CNX OpenStax [CC BY 4.0 (http://creativecommons.org/licenses/by/4.0)], via Wikimedia Commons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a:t>
            </a:r>
            <a:r>
              <a:rPr lang="en-US" b="0" dirty="0"/>
              <a:t>Glycerol-3D-balls</a:t>
            </a:r>
            <a:r>
              <a:rPr lang="en-US" b="1" dirty="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URL: https://commons.wikimedia.org/wiki/File%3AGlycerol-3D-balls.png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Attribution: By Benjah-bmm27 (Own work) [Public domain],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0" dirty="0"/>
          </a:p>
          <a:p>
            <a:endParaRPr lang="en-US" b="0"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54</a:t>
            </a:fld>
            <a:endParaRPr lang="en-US"/>
          </a:p>
        </p:txBody>
      </p:sp>
    </p:spTree>
    <p:extLst>
      <p:ext uri="{BB962C8B-B14F-4D97-AF65-F5344CB8AC3E}">
        <p14:creationId xmlns:p14="http://schemas.microsoft.com/office/powerpoint/2010/main" val="2283989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can</a:t>
            </a:r>
            <a:r>
              <a:rPr lang="en-US" baseline="0" dirty="0"/>
              <a:t> be used as a quick summary of the monomers of each of the biomolecules we’ve been discussing. We’re going to ask which monomer is our fuel.</a:t>
            </a:r>
          </a:p>
          <a:p>
            <a:endParaRPr lang="en-US" baseline="0" dirty="0"/>
          </a:p>
          <a:p>
            <a:r>
              <a:rPr lang="en-US" baseline="0" dirty="0"/>
              <a:t>SOURCES:</a:t>
            </a:r>
          </a:p>
          <a:p>
            <a:r>
              <a:rPr lang="en-US" dirty="0"/>
              <a:t>Image: “Glycine-3D-balls”</a:t>
            </a:r>
          </a:p>
          <a:p>
            <a:r>
              <a:rPr lang="en-US" dirty="0"/>
              <a:t>URL: https://commons.wikimedia.org/wiki/File%3AGlycine-3D-balls.png</a:t>
            </a:r>
          </a:p>
          <a:p>
            <a:r>
              <a:rPr lang="en-US" dirty="0"/>
              <a:t>Attribution: By Ben</a:t>
            </a:r>
            <a:r>
              <a:rPr lang="en-US" baseline="0" dirty="0"/>
              <a:t> Mills / </a:t>
            </a:r>
            <a:r>
              <a:rPr lang="en-US" dirty="0"/>
              <a:t>Benjah-bmm27 (Own work) [Public domain], via Wikimedia Commons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dirty="0"/>
              <a:t>Ball-and-stick model of part of the crystal structure of cellulose Iβ”</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URL: https://es.wikipedia.org/wiki/Archivo:Cellulose-Ibeta-from-xtal-2002-3D-balls.png</a:t>
            </a:r>
          </a:p>
          <a:p>
            <a:r>
              <a:rPr lang="en-US" dirty="0"/>
              <a:t>Attribution: By Ben Mills / Benjah-bmm27</a:t>
            </a:r>
            <a:r>
              <a:rPr lang="en-US" baseline="0" dirty="0">
                <a:effectLst/>
              </a:rPr>
              <a:t> [</a:t>
            </a:r>
            <a:r>
              <a:rPr lang="en-US" dirty="0"/>
              <a:t>CC-BY-SA-3.0 (http://creativecommons.org/licenses/by-sa/3.0/)], from Wikimedia Commons</a:t>
            </a:r>
          </a:p>
          <a:p>
            <a:endParaRPr lang="en-US" dirty="0"/>
          </a:p>
          <a:p>
            <a:r>
              <a:rPr lang="en-US" dirty="0"/>
              <a:t>Image: </a:t>
            </a:r>
            <a:r>
              <a:rPr lang="en-US" baseline="0" dirty="0"/>
              <a:t>“</a:t>
            </a:r>
            <a:r>
              <a:rPr lang="en-US" dirty="0"/>
              <a:t>Ball-and-stick model of the </a:t>
            </a:r>
            <a:r>
              <a:rPr lang="en-US" i="1" dirty="0"/>
              <a:t>β</a:t>
            </a:r>
            <a:r>
              <a:rPr lang="en-US" dirty="0"/>
              <a:t>-D-glucose molecule, C</a:t>
            </a:r>
            <a:r>
              <a:rPr lang="en-US" baseline="-25000" dirty="0"/>
              <a:t>6</a:t>
            </a:r>
            <a:r>
              <a:rPr lang="en-US" dirty="0"/>
              <a:t>H</a:t>
            </a:r>
            <a:r>
              <a:rPr lang="en-US" baseline="-25000" dirty="0"/>
              <a:t>12</a:t>
            </a:r>
            <a:r>
              <a:rPr lang="en-US" dirty="0"/>
              <a:t>O</a:t>
            </a:r>
            <a:r>
              <a:rPr lang="en-US" baseline="-25000" dirty="0"/>
              <a:t>6</a:t>
            </a:r>
            <a:r>
              <a:rPr lang="en-US" dirty="0"/>
              <a:t>, as found in the crystal structure.”</a:t>
            </a:r>
          </a:p>
          <a:p>
            <a:r>
              <a:rPr lang="en-US" dirty="0"/>
              <a:t>URL: https://commons.wikimedia.org/wiki/File%3ABeta-D-glucose-from-xtal-3D-balls.png</a:t>
            </a:r>
          </a:p>
          <a:p>
            <a:r>
              <a:rPr lang="en-US" dirty="0"/>
              <a:t>Attribution: By Ben Mills (Own work) [Public domain], via Wikimedia Commons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Image, “</a:t>
            </a:r>
            <a:r>
              <a:rPr lang="en-US" b="0" dirty="0"/>
              <a:t>Trimyristin-3D-vdW</a:t>
            </a:r>
            <a:r>
              <a:rPr lang="en-US" b="0" baseline="0" dirty="0"/>
              <a:t> [a triglyceride]</a:t>
            </a:r>
            <a:r>
              <a:rPr lang="en-US" b="0" dirty="0"/>
              <a:t>.”</a:t>
            </a:r>
          </a:p>
          <a:p>
            <a:r>
              <a:rPr lang="en-US" dirty="0"/>
              <a:t>URL: https://commons.wikimedia.org/wiki/File:Trimyristin-3D-vdW.png</a:t>
            </a:r>
          </a:p>
          <a:p>
            <a:r>
              <a:rPr lang="en-US" dirty="0"/>
              <a:t>Attribution: By Ben</a:t>
            </a:r>
            <a:r>
              <a:rPr lang="en-US" baseline="0" dirty="0"/>
              <a:t> Mills </a:t>
            </a:r>
            <a:r>
              <a:rPr lang="en-US" dirty="0"/>
              <a:t>Benjah-bmm27</a:t>
            </a:r>
            <a:r>
              <a:rPr lang="en-US" baseline="0" dirty="0">
                <a:effectLst/>
              </a:rPr>
              <a:t> [</a:t>
            </a:r>
            <a:r>
              <a:rPr lang="en-US" dirty="0"/>
              <a:t>CC-BY-SA-3.0 (http://creativecommons.org/licenses/by-sa/3.0/)], from Wikimedia Commons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Image: “Glycerol-3D-vdW”</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URL: https://commons.wikimedia.org/wiki/File:Glycerol-3D-vdW.png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Attribution: By </a:t>
            </a:r>
            <a:r>
              <a:rPr lang="en-US" b="0" dirty="0" err="1"/>
              <a:t>By</a:t>
            </a:r>
            <a:r>
              <a:rPr lang="en-US" b="0" dirty="0"/>
              <a:t> Benjah-bmm27 (Own work) [Public domain],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Image: “Myristic Acid 3D [a saturated fat]”</a:t>
            </a:r>
          </a:p>
          <a:p>
            <a:r>
              <a:rPr lang="en-US" dirty="0"/>
              <a:t>URL: https://commons.wikimedia.org/wiki/File:Myristic-acid-3D-vdW.png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Attribution: </a:t>
            </a:r>
            <a:r>
              <a:rPr lang="en-US" dirty="0"/>
              <a:t>By Ben</a:t>
            </a:r>
            <a:r>
              <a:rPr lang="en-US" baseline="0" dirty="0"/>
              <a:t> Mills </a:t>
            </a:r>
            <a:r>
              <a:rPr lang="en-US" dirty="0"/>
              <a:t>Benjah-bmm27</a:t>
            </a:r>
            <a:r>
              <a:rPr lang="en-US" baseline="0" dirty="0">
                <a:effectLst/>
              </a:rPr>
              <a:t> [</a:t>
            </a:r>
            <a:r>
              <a:rPr lang="en-US" dirty="0"/>
              <a:t>CC-BY-SA-3.0 (http://creativecommons.org/licenses/by-sa/3.0/)], from Wikimedia Commons</a:t>
            </a:r>
          </a:p>
          <a:p>
            <a:endParaRPr lang="en-US" dirty="0"/>
          </a:p>
          <a:p>
            <a:r>
              <a:rPr lang="en-US" dirty="0"/>
              <a:t>Image: “[</a:t>
            </a:r>
            <a:r>
              <a:rPr lang="en-US" dirty="0" err="1"/>
              <a:t>Eliadic</a:t>
            </a:r>
            <a:r>
              <a:rPr lang="en-US" dirty="0"/>
              <a:t> Acid and Oleic Acid</a:t>
            </a:r>
            <a:r>
              <a:rPr lang="en-US" baseline="0" dirty="0"/>
              <a:t> Fatty Acids]</a:t>
            </a:r>
            <a:r>
              <a:rPr lang="en-US" dirty="0"/>
              <a:t>” (actual image name erroneous-see</a:t>
            </a:r>
            <a:r>
              <a:rPr lang="en-US" baseline="0" dirty="0"/>
              <a:t> link)</a:t>
            </a:r>
            <a:endParaRPr lang="en-US" dirty="0"/>
          </a:p>
          <a:p>
            <a:r>
              <a:rPr lang="en-US" dirty="0"/>
              <a:t>URL: https://commons.wikimedia.org/wiki/File%3AFigure_02_03_05.jpg</a:t>
            </a:r>
          </a:p>
          <a:p>
            <a:r>
              <a:rPr lang="en-US" dirty="0"/>
              <a:t>Attribution: By CNX OpenStax [CC BY 4.0 (http://creativecommons.org/licenses/by/4.0)], via Wikimedia Commons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a:t>
            </a:r>
            <a:r>
              <a:rPr lang="en-US" b="0" dirty="0"/>
              <a:t>Glycerol-3D-balls</a:t>
            </a:r>
            <a:r>
              <a:rPr lang="en-US" b="1" dirty="0"/>
              <a:t>”</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URL: https://commons.wikimedia.org/wiki/File%3AGlycerol-3D-balls.png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Attribution: By Benjah-bmm27 (Own work) [Public domain], via Wikimedia Commons</a:t>
            </a:r>
          </a:p>
          <a:p>
            <a:endParaRPr lang="en-US" b="0"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55</a:t>
            </a:fld>
            <a:endParaRPr lang="en-US"/>
          </a:p>
        </p:txBody>
      </p:sp>
    </p:spTree>
    <p:extLst>
      <p:ext uri="{BB962C8B-B14F-4D97-AF65-F5344CB8AC3E}">
        <p14:creationId xmlns:p14="http://schemas.microsoft.com/office/powerpoint/2010/main" val="25356425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really the point we want to get to in this</a:t>
            </a:r>
            <a:r>
              <a:rPr lang="en-US" baseline="0" dirty="0"/>
              <a:t> learning segment. If our bodies break these more complex molecules down into simpler ones, which one is the reactant in that burning reaction? </a:t>
            </a:r>
          </a:p>
          <a:p>
            <a:endParaRPr lang="en-US" baseline="0" dirty="0"/>
          </a:p>
          <a:p>
            <a:r>
              <a:rPr lang="en-US" baseline="0" dirty="0"/>
              <a:t>Students may be able to reason through this on their own, but there isn’t a super great reason that glucose should really be our preferred fuel. It just is. Through evolutionary time, the molecular pathways for respiration have evolved around glucose and pyruvate chemical reactions. But what students CAN do is argue why glucose might be the most likely fuel GIVEN the reaction. If the outputs of burning are CO</a:t>
            </a:r>
            <a:r>
              <a:rPr lang="en-US" baseline="-25000" dirty="0"/>
              <a:t>2</a:t>
            </a:r>
            <a:r>
              <a:rPr lang="en-US" baseline="0" dirty="0"/>
              <a:t> and H</a:t>
            </a:r>
            <a:r>
              <a:rPr lang="en-US" baseline="-25000" dirty="0"/>
              <a:t>2</a:t>
            </a:r>
            <a:r>
              <a:rPr lang="en-US" baseline="0" dirty="0"/>
              <a:t>O, can we rank one as the least likely? </a:t>
            </a:r>
          </a:p>
          <a:p>
            <a:endParaRPr lang="en-US" baseline="0" dirty="0"/>
          </a:p>
          <a:p>
            <a:r>
              <a:rPr lang="en-US" sz="1200" b="0" baseline="0" dirty="0">
                <a:latin typeface="Arial"/>
                <a:cs typeface="Arial"/>
              </a:rPr>
              <a:t>The hope here is that we can at least eliminate amino acids as the likely reactant. </a:t>
            </a:r>
            <a:r>
              <a:rPr lang="en-US" sz="1200" b="0" dirty="0">
                <a:latin typeface="Arial"/>
                <a:cs typeface="Arial"/>
              </a:rPr>
              <a:t>Given these each of reactants, do you think in certain situations</a:t>
            </a:r>
            <a:r>
              <a:rPr lang="en-US" sz="1200" b="0" baseline="0" dirty="0">
                <a:latin typeface="Arial"/>
                <a:cs typeface="Arial"/>
              </a:rPr>
              <a:t> </a:t>
            </a:r>
            <a:r>
              <a:rPr lang="en-US" sz="1200" b="0" dirty="0">
                <a:latin typeface="Arial"/>
                <a:cs typeface="Arial"/>
              </a:rPr>
              <a:t>nitrogen will be in the products? You can also look back at the earlier slides on combustion (in LS02) that show organic fuels made of C,H and O (no N).</a:t>
            </a:r>
          </a:p>
          <a:p>
            <a:endParaRPr lang="en-US" sz="1200" b="0" dirty="0">
              <a:latin typeface="Arial"/>
              <a:cs typeface="Arial"/>
            </a:endParaRPr>
          </a:p>
          <a:p>
            <a:r>
              <a:rPr lang="en-US" sz="1200" b="0" dirty="0">
                <a:latin typeface="Arial"/>
                <a:cs typeface="Arial"/>
              </a:rPr>
              <a:t>It’s a bit harder to argue</a:t>
            </a:r>
            <a:r>
              <a:rPr lang="en-US" sz="1200" b="0" baseline="0" dirty="0">
                <a:latin typeface="Arial"/>
                <a:cs typeface="Arial"/>
              </a:rPr>
              <a:t> that fats / their components are not the fuel. One piece of information you can give them is to highlight the complexity of fats: (1) they are actually composed of two different kinds of molecules- glycerol and fatty acids, and (2) the fatty acids are incredibly variable in length and somewhat in their composition (rations of Cs </a:t>
            </a:r>
            <a:r>
              <a:rPr lang="en-US" sz="1200" b="0" baseline="0" dirty="0" err="1">
                <a:latin typeface="Arial"/>
                <a:cs typeface="Arial"/>
              </a:rPr>
              <a:t>Hs</a:t>
            </a:r>
            <a:r>
              <a:rPr lang="en-US" sz="1200" b="0" baseline="0" dirty="0">
                <a:latin typeface="Arial"/>
                <a:cs typeface="Arial"/>
              </a:rPr>
              <a:t> and </a:t>
            </a:r>
            <a:r>
              <a:rPr lang="en-US" sz="1200" b="0" baseline="0" dirty="0" err="1">
                <a:latin typeface="Arial"/>
                <a:cs typeface="Arial"/>
              </a:rPr>
              <a:t>Os</a:t>
            </a:r>
            <a:r>
              <a:rPr lang="en-US" sz="1200" b="0" baseline="0" dirty="0">
                <a:latin typeface="Arial"/>
                <a:cs typeface="Arial"/>
              </a:rPr>
              <a:t>).</a:t>
            </a:r>
          </a:p>
          <a:p>
            <a:endParaRPr lang="en-US" sz="1200" b="0" baseline="0" dirty="0">
              <a:latin typeface="Arial"/>
              <a:cs typeface="Arial"/>
            </a:endParaRPr>
          </a:p>
          <a:p>
            <a:r>
              <a:rPr lang="en-US" sz="1200" b="0" baseline="0" dirty="0">
                <a:latin typeface="Arial"/>
                <a:cs typeface="Arial"/>
              </a:rPr>
              <a:t>Of course, too much conversation here can be a little disingenuous: we’ve oversimplified the composition of carbs, claiming they are just chains of glucose. We (teachers) know that there are a number of monosaccharide monomers at play in making carbohydrates (as well as in the disaccharides we ingest regularly).</a:t>
            </a:r>
          </a:p>
          <a:p>
            <a:endParaRPr lang="en-US" sz="1200" b="0" baseline="0" dirty="0">
              <a:latin typeface="Arial"/>
              <a:cs typeface="Arial"/>
            </a:endParaRPr>
          </a:p>
          <a:p>
            <a:r>
              <a:rPr lang="en-US" sz="1200" b="0" baseline="0" dirty="0">
                <a:latin typeface="Arial"/>
                <a:cs typeface="Arial"/>
              </a:rPr>
              <a:t>The </a:t>
            </a:r>
            <a:r>
              <a:rPr lang="en-US" sz="1200" b="0" baseline="0" dirty="0" err="1">
                <a:latin typeface="Arial"/>
                <a:cs typeface="Arial"/>
              </a:rPr>
              <a:t>punchline</a:t>
            </a:r>
            <a:r>
              <a:rPr lang="en-US" sz="1200" b="0" baseline="0" dirty="0">
                <a:latin typeface="Arial"/>
                <a:cs typeface="Arial"/>
              </a:rPr>
              <a:t> here is that it is glucose that we use as our primary fuel.</a:t>
            </a:r>
          </a:p>
          <a:p>
            <a:endParaRPr lang="en-US" baseline="0" dirty="0"/>
          </a:p>
          <a:p>
            <a:endParaRPr lang="en-US" baseline="0" dirty="0"/>
          </a:p>
          <a:p>
            <a:r>
              <a:rPr lang="en-US" baseline="0" dirty="0"/>
              <a:t>SOURCES:</a:t>
            </a:r>
          </a:p>
          <a:p>
            <a:r>
              <a:rPr lang="en-US" dirty="0"/>
              <a:t>Image: “Glycine-3D-balls”</a:t>
            </a:r>
          </a:p>
          <a:p>
            <a:r>
              <a:rPr lang="en-US" dirty="0"/>
              <a:t>URL: https://commons.wikimedia.org/wiki/File%3AGlycine-3D-balls.png</a:t>
            </a:r>
          </a:p>
          <a:p>
            <a:r>
              <a:rPr lang="en-US" dirty="0"/>
              <a:t>Attribution: By Ben</a:t>
            </a:r>
            <a:r>
              <a:rPr lang="en-US" baseline="0" dirty="0"/>
              <a:t> Mills / </a:t>
            </a:r>
            <a:r>
              <a:rPr lang="en-US" dirty="0"/>
              <a:t>Benjah-bmm27 (Own work) [Public domain], via Wikimedia Commons</a:t>
            </a:r>
          </a:p>
          <a:p>
            <a:endParaRPr lang="en-US" dirty="0"/>
          </a:p>
          <a:p>
            <a:r>
              <a:rPr lang="en-US" dirty="0"/>
              <a:t>Image:</a:t>
            </a:r>
            <a:r>
              <a:rPr lang="en-US" baseline="0" dirty="0"/>
              <a:t> “</a:t>
            </a:r>
            <a:r>
              <a:rPr lang="en-US" dirty="0"/>
              <a:t>Ball-and-stick model of the </a:t>
            </a:r>
            <a:r>
              <a:rPr lang="en-US" i="1" dirty="0"/>
              <a:t>β</a:t>
            </a:r>
            <a:r>
              <a:rPr lang="en-US" dirty="0"/>
              <a:t>-D-glucose molecule, C</a:t>
            </a:r>
            <a:r>
              <a:rPr lang="en-US" baseline="-25000" dirty="0"/>
              <a:t>6</a:t>
            </a:r>
            <a:r>
              <a:rPr lang="en-US" dirty="0"/>
              <a:t>H</a:t>
            </a:r>
            <a:r>
              <a:rPr lang="en-US" baseline="-25000" dirty="0"/>
              <a:t>12</a:t>
            </a:r>
            <a:r>
              <a:rPr lang="en-US" dirty="0"/>
              <a:t>O</a:t>
            </a:r>
            <a:r>
              <a:rPr lang="en-US" baseline="-25000" dirty="0"/>
              <a:t>6</a:t>
            </a:r>
            <a:r>
              <a:rPr lang="en-US" dirty="0"/>
              <a:t>, as found in the crystal structure.”</a:t>
            </a:r>
          </a:p>
          <a:p>
            <a:r>
              <a:rPr lang="en-US" dirty="0"/>
              <a:t>URL: https://commons.wikimedia.org/wiki/File%3ABeta-D-glucose-from-xtal-3D-balls.png)</a:t>
            </a:r>
          </a:p>
          <a:p>
            <a:r>
              <a:rPr lang="en-US" dirty="0"/>
              <a:t>Attribution: By Ben Mills (Own work) [Public domain], via Wikimedia Commons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Image: “Glycerol-3D-vdW”</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0" dirty="0"/>
              <a:t>URL: https://commons.wikimedia.org/wiki/File:Glycerol-3D-vdW.png)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 </a:t>
            </a:r>
            <a:r>
              <a:rPr lang="en-US" b="0" dirty="0"/>
              <a:t>By </a:t>
            </a:r>
            <a:r>
              <a:rPr lang="en-US" b="0" dirty="0" err="1"/>
              <a:t>By</a:t>
            </a:r>
            <a:r>
              <a:rPr lang="en-US" b="0" dirty="0"/>
              <a:t> Benjah-bmm27 (Own work) [Public domain], via Wikimedia Commons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dirty="0"/>
          </a:p>
          <a:p>
            <a:r>
              <a:rPr lang="en-US" dirty="0"/>
              <a:t>Image, “</a:t>
            </a:r>
            <a:r>
              <a:rPr lang="en-US" dirty="0" err="1"/>
              <a:t>Myristic</a:t>
            </a:r>
            <a:r>
              <a:rPr lang="en-US" dirty="0"/>
              <a:t> Acid 3D [a saturated fat]”</a:t>
            </a:r>
          </a:p>
          <a:p>
            <a:r>
              <a:rPr lang="en-US" dirty="0"/>
              <a:t>(https://commons.wikimedia.org/wiki/File:Myristic-acid-3D-vdW.png)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By Ben</a:t>
            </a:r>
            <a:r>
              <a:rPr lang="en-US" baseline="0" dirty="0"/>
              <a:t> Mills </a:t>
            </a:r>
            <a:r>
              <a:rPr lang="en-US" dirty="0"/>
              <a:t>Benjah-bmm27</a:t>
            </a:r>
            <a:r>
              <a:rPr lang="en-US" baseline="0" dirty="0">
                <a:effectLst/>
              </a:rPr>
              <a:t> [</a:t>
            </a:r>
            <a:r>
              <a:rPr lang="en-US" dirty="0"/>
              <a:t>CC-BY-SA-3.0 (http://creativecommons.org/licenses/by-sa/3.0/)], from Wikimedia Commons</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b="0" dirty="0"/>
          </a:p>
          <a:p>
            <a:endParaRPr lang="en-US" b="0"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56</a:t>
            </a:fld>
            <a:endParaRPr lang="en-US"/>
          </a:p>
        </p:txBody>
      </p:sp>
    </p:spTree>
    <p:extLst>
      <p:ext uri="{BB962C8B-B14F-4D97-AF65-F5344CB8AC3E}">
        <p14:creationId xmlns:p14="http://schemas.microsoft.com/office/powerpoint/2010/main" val="268674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This slide summarizes some ideas about the import of maintaining blood glucose. </a:t>
            </a:r>
            <a:r>
              <a:rPr lang="en-US" b="1" baseline="0" dirty="0"/>
              <a:t>You may wish to remove certain punchlines here if you plan to explore any of the optional readings and exercises or create any of your own.</a:t>
            </a:r>
          </a:p>
          <a:p>
            <a:r>
              <a:rPr lang="en-US" baseline="0" dirty="0"/>
              <a:t>Our body composition is mainly protein and fat… not so much carbs. Carbs are about providing energy to the body. Any carb storage is about having ready-to-use energy nearby (glycogen in muscle and liver than can be catabolized quickly into glucose).</a:t>
            </a:r>
          </a:p>
          <a:p>
            <a:endParaRPr lang="en-US" sz="1200" b="0" baseline="0" dirty="0">
              <a:latin typeface="Arial"/>
              <a:cs typeface="Arial"/>
            </a:endParaRPr>
          </a:p>
          <a:p>
            <a:r>
              <a:rPr lang="en-US" sz="1200" b="0" baseline="0" dirty="0">
                <a:latin typeface="Arial"/>
                <a:cs typeface="Arial"/>
              </a:rPr>
              <a:t>Each of these big ideas can be unpacked in more detail using the coming slides, the readings or resources of your own creation. Just remember that NGSS doesn’t call us to go very deep with this information. If you wander too far away from building the model, be sure to reorient your students by summarizing the big picture ideas as you return the flow of the triangle.</a:t>
            </a:r>
            <a:endParaRPr lang="en-US" sz="1200" b="0" dirty="0">
              <a:latin typeface="Arial"/>
              <a:cs typeface="Arial"/>
            </a:endParaRPr>
          </a:p>
          <a:p>
            <a:endParaRPr lang="en-US" sz="1200" b="0" dirty="0">
              <a:latin typeface="Arial"/>
              <a:cs typeface="Arial"/>
            </a:endParaRPr>
          </a:p>
          <a:p>
            <a:r>
              <a:rPr lang="en-US" baseline="0" dirty="0"/>
              <a:t>SOURCES:</a:t>
            </a:r>
          </a:p>
          <a:p>
            <a:r>
              <a:rPr lang="en-US" dirty="0"/>
              <a:t>Image:</a:t>
            </a:r>
            <a:r>
              <a:rPr lang="en-US" baseline="0" dirty="0"/>
              <a:t> “</a:t>
            </a:r>
            <a:r>
              <a:rPr lang="en-US" dirty="0"/>
              <a:t>Ball-and-stick model of the </a:t>
            </a:r>
            <a:r>
              <a:rPr lang="en-US" i="1" dirty="0"/>
              <a:t>β</a:t>
            </a:r>
            <a:r>
              <a:rPr lang="en-US" dirty="0"/>
              <a:t>-D-glucose molecule, C</a:t>
            </a:r>
            <a:r>
              <a:rPr lang="en-US" baseline="-25000" dirty="0"/>
              <a:t>6</a:t>
            </a:r>
            <a:r>
              <a:rPr lang="en-US" dirty="0"/>
              <a:t>H</a:t>
            </a:r>
            <a:r>
              <a:rPr lang="en-US" baseline="-25000" dirty="0"/>
              <a:t>12</a:t>
            </a:r>
            <a:r>
              <a:rPr lang="en-US" dirty="0"/>
              <a:t>O</a:t>
            </a:r>
            <a:r>
              <a:rPr lang="en-US" baseline="-25000" dirty="0"/>
              <a:t>6</a:t>
            </a:r>
            <a:r>
              <a:rPr lang="en-US" dirty="0"/>
              <a:t>, as found in the crystal structure.”</a:t>
            </a:r>
          </a:p>
          <a:p>
            <a:r>
              <a:rPr lang="en-US" dirty="0"/>
              <a:t>URL: https://commons.wikimedia.org/wiki/File%3ABeta-D-glucose-from-xtal-3D-balls.png)</a:t>
            </a:r>
          </a:p>
          <a:p>
            <a:r>
              <a:rPr lang="en-US" dirty="0"/>
              <a:t>Attribution: By Ben Mills (Own work) [Public domain], via Wikimedia Commons</a:t>
            </a:r>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57</a:t>
            </a:fld>
            <a:endParaRPr lang="en-US"/>
          </a:p>
        </p:txBody>
      </p:sp>
    </p:spTree>
    <p:extLst>
      <p:ext uri="{BB962C8B-B14F-4D97-AF65-F5344CB8AC3E}">
        <p14:creationId xmlns:p14="http://schemas.microsoft.com/office/powerpoint/2010/main" val="32792466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58</a:t>
            </a:fld>
            <a:endParaRPr lang="en-US"/>
          </a:p>
        </p:txBody>
      </p:sp>
    </p:spTree>
    <p:extLst>
      <p:ext uri="{BB962C8B-B14F-4D97-AF65-F5344CB8AC3E}">
        <p14:creationId xmlns:p14="http://schemas.microsoft.com/office/powerpoint/2010/main" val="59660118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solidFill>
                  <a:srgbClr val="583F34"/>
                </a:solidFill>
              </a:rPr>
              <a:t>Optional</a:t>
            </a:r>
            <a:r>
              <a:rPr lang="en-US" sz="1200" b="1" baseline="0" dirty="0">
                <a:solidFill>
                  <a:srgbClr val="583F34"/>
                </a:solidFill>
              </a:rPr>
              <a:t> Slide. </a:t>
            </a:r>
            <a:r>
              <a:rPr lang="en-US" sz="1200" b="0" baseline="0" dirty="0">
                <a:solidFill>
                  <a:srgbClr val="583F34"/>
                </a:solidFill>
              </a:rPr>
              <a:t>Our </a:t>
            </a:r>
            <a:r>
              <a:rPr lang="en-US" sz="1200" dirty="0">
                <a:solidFill>
                  <a:srgbClr val="583F34"/>
                </a:solidFill>
              </a:rPr>
              <a:t>brain, a super important and somewhat (evolutionarily unique) organism demands a lot of glucose all of the time. (We think that genes involved in increasing the amount of glucose available to the brain were key innovations in the evolution of humans and allowed for the development of a much larger brain than chimps, our closest relatives.)</a:t>
            </a:r>
          </a:p>
          <a:p>
            <a:endParaRPr lang="en-US" baseline="0" dirty="0"/>
          </a:p>
          <a:p>
            <a:r>
              <a:rPr lang="en-US" baseline="0" dirty="0"/>
              <a:t>The human brain has a very high rate of glucose usage. The proportion of glucose demand at resting metabolic rate (RMR) and the proportion of daily energy requirements (DER) are still under investigation. The demand of the brain is over 50% at birth, peaks at about 65% during childhood, and then drops below 50% as adults. You can do some of your own research. An article from PNAS in 2013 is linked below (but you’ll likely only have access to the abstract/summary).</a:t>
            </a:r>
          </a:p>
          <a:p>
            <a:endParaRPr lang="en-US" baseline="0" dirty="0"/>
          </a:p>
          <a:p>
            <a:r>
              <a:rPr lang="en-US" baseline="0" dirty="0"/>
              <a:t>SOURCES:</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err="1"/>
              <a:t>Kuzawa</a:t>
            </a:r>
            <a:r>
              <a:rPr lang="en-US" dirty="0"/>
              <a:t>, Christopher W., et al. "Metabolic costs and evolutionary implications of human brain development." </a:t>
            </a:r>
            <a:r>
              <a:rPr lang="en-US" i="1" dirty="0"/>
              <a:t>Proceedings of the National Academy of Sciences</a:t>
            </a:r>
            <a:r>
              <a:rPr lang="en-US" dirty="0"/>
              <a:t> 111.36 (2014):13010-13015. (http://www.pnas.org/content/111/36/13010.full)</a:t>
            </a:r>
          </a:p>
          <a:p>
            <a:endParaRPr lang="en-US" baseline="0" dirty="0"/>
          </a:p>
          <a:p>
            <a:r>
              <a:rPr lang="en-US" baseline="0" dirty="0"/>
              <a:t>Image: ”</a:t>
            </a:r>
            <a:r>
              <a:rPr lang="en-US" dirty="0"/>
              <a:t> Diagram of human brain”</a:t>
            </a:r>
          </a:p>
          <a:p>
            <a:r>
              <a:rPr lang="en-US" baseline="0" dirty="0"/>
              <a:t>URL: https://commons.wikimedia.org/wiki/File%3AHuman-brain.SVG</a:t>
            </a:r>
          </a:p>
          <a:p>
            <a:r>
              <a:rPr lang="en-US" baseline="0" dirty="0"/>
              <a:t>Attribution: By Hugh Guiney [CC BY-SA 3.0 (https://creativecommons.org/licenses/by-sa/3.0)], via Wikimedia Commons</a:t>
            </a:r>
          </a:p>
          <a:p>
            <a:endParaRPr lang="en-US" baseline="0" dirty="0"/>
          </a:p>
          <a:p>
            <a:r>
              <a:rPr lang="en-US" baseline="0" dirty="0"/>
              <a:t>Image: “[Human Brain]” (image name erroneous-see link)</a:t>
            </a:r>
          </a:p>
          <a:p>
            <a:r>
              <a:rPr lang="en-US" baseline="0" dirty="0"/>
              <a:t>URL: https://commons.wikimedia.org/wiki/File%3AFigure_35_03_05.jpg</a:t>
            </a:r>
          </a:p>
          <a:p>
            <a:r>
              <a:rPr lang="en-US" baseline="0" dirty="0"/>
              <a:t>Attribution: By CNX OpenStax [CC BY 4.0 (http://creativecommons.org/licenses/by/4.0)], via Wikimedia Commons</a:t>
            </a:r>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59</a:t>
            </a:fld>
            <a:endParaRPr lang="en-US"/>
          </a:p>
        </p:txBody>
      </p:sp>
    </p:spTree>
    <p:extLst>
      <p:ext uri="{BB962C8B-B14F-4D97-AF65-F5344CB8AC3E}">
        <p14:creationId xmlns:p14="http://schemas.microsoft.com/office/powerpoint/2010/main" val="64459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t>TEACHER NOTES:</a:t>
            </a:r>
          </a:p>
          <a:p>
            <a:r>
              <a:rPr lang="en-US" sz="1200" dirty="0" smtClean="0"/>
              <a:t>As </a:t>
            </a:r>
            <a:r>
              <a:rPr lang="en-US" sz="1200" dirty="0"/>
              <a:t>we move through adding model ideas in the course of this series of learning segments, we’ll need to track what’s being added to each of the models. You’ll notice slides formatted with two columns, “one for matter from food” and one for “energy from food”</a:t>
            </a:r>
          </a:p>
          <a:p>
            <a:r>
              <a:rPr lang="en-US" sz="1200" dirty="0"/>
              <a:t>As you can see, most of the new ideas in this triangle will focus on energy from food and then we’ll take up the matter question more explicitly in the next triangle called Biosynthesis.</a:t>
            </a:r>
          </a:p>
          <a:p>
            <a:r>
              <a:rPr lang="en-US" sz="1200" dirty="0"/>
              <a:t>The model statements—as always, but perhaps more clearly here—are intended as “targets”. Your model statements do not need to exactly track these words, but our hope is that the ideas will be there, and the models will be “close enough”. See the MBER essential on this topic for more guidance and read the presenter notes in this PowerPoint.</a:t>
            </a:r>
          </a:p>
          <a:p>
            <a:endParaRPr lang="en-US" dirty="0"/>
          </a:p>
        </p:txBody>
      </p:sp>
      <p:sp>
        <p:nvSpPr>
          <p:cNvPr id="4" name="Slide Number Placeholder 3"/>
          <p:cNvSpPr>
            <a:spLocks noGrp="1"/>
          </p:cNvSpPr>
          <p:nvPr>
            <p:ph type="sldNum" sz="quarter" idx="5"/>
          </p:nvPr>
        </p:nvSpPr>
        <p:spPr/>
        <p:txBody>
          <a:bodyPr/>
          <a:lstStyle/>
          <a:p>
            <a:fld id="{C7BB21F4-C42E-3B40-9B33-CFE230F675D3}" type="slidenum">
              <a:rPr lang="en-US" smtClean="0"/>
              <a:t>6</a:t>
            </a:fld>
            <a:endParaRPr lang="en-US"/>
          </a:p>
        </p:txBody>
      </p:sp>
    </p:spTree>
    <p:extLst>
      <p:ext uri="{BB962C8B-B14F-4D97-AF65-F5344CB8AC3E}">
        <p14:creationId xmlns:p14="http://schemas.microsoft.com/office/powerpoint/2010/main" val="388638542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1" baseline="0" dirty="0"/>
              <a:t>Optional slide. Use only if you are doing the reading about glycogen and myoglobin (“exercise and glucose”) or at least plan to lead a full conversation about this. </a:t>
            </a:r>
            <a:r>
              <a:rPr lang="en-US" baseline="0" dirty="0"/>
              <a:t>This conversation shouldn’t last more than about 2 or 3 minutes. But some classrooms may have questions to add to the parking lot. Then go to the reading.</a:t>
            </a:r>
          </a:p>
          <a:p>
            <a:endParaRPr lang="en-US" baseline="0" dirty="0"/>
          </a:p>
          <a:p>
            <a:r>
              <a:rPr lang="en-US" baseline="0" dirty="0"/>
              <a:t>SOURCES:</a:t>
            </a:r>
          </a:p>
          <a:p>
            <a:r>
              <a:rPr lang="en-US" baseline="0" dirty="0"/>
              <a:t>Sample investigation can be found at: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hlinkClick r:id="rId3"/>
              </a:rPr>
              <a:t>https://sites.google.com/site/allyshaseportfolio/home/lab-notebook/co2-lab-exercise-and-respiration/co2-lab-report</a:t>
            </a:r>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60</a:t>
            </a:fld>
            <a:endParaRPr lang="en-US"/>
          </a:p>
        </p:txBody>
      </p:sp>
    </p:spTree>
    <p:extLst>
      <p:ext uri="{BB962C8B-B14F-4D97-AF65-F5344CB8AC3E}">
        <p14:creationId xmlns:p14="http://schemas.microsoft.com/office/powerpoint/2010/main" val="183442531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indent="0">
              <a:buNone/>
            </a:pPr>
            <a:r>
              <a:rPr lang="en-US" sz="1200" b="1" dirty="0">
                <a:solidFill>
                  <a:srgbClr val="583F34"/>
                </a:solidFill>
              </a:rPr>
              <a:t>Optional slide</a:t>
            </a:r>
            <a:r>
              <a:rPr lang="en-US" sz="1200" b="1" baseline="0" dirty="0">
                <a:solidFill>
                  <a:srgbClr val="583F34"/>
                </a:solidFill>
              </a:rPr>
              <a:t> as follow-up to or substitute for the glycogen myoglobin reading. </a:t>
            </a:r>
            <a:r>
              <a:rPr lang="en-US" sz="1200" dirty="0">
                <a:solidFill>
                  <a:srgbClr val="583F34"/>
                </a:solidFill>
              </a:rPr>
              <a:t>When we exercise, the glucose demand for our bodies goes way up because we are using much more glucose to make energy than usual. The chemical reaction is going at a much higher rate. We saw this in the exercise and CO</a:t>
            </a:r>
            <a:r>
              <a:rPr lang="en-US" sz="1200" baseline="-25000" dirty="0">
                <a:solidFill>
                  <a:srgbClr val="583F34"/>
                </a:solidFill>
              </a:rPr>
              <a:t>2</a:t>
            </a:r>
            <a:r>
              <a:rPr lang="en-US" sz="1200" dirty="0">
                <a:solidFill>
                  <a:srgbClr val="583F34"/>
                </a:solidFill>
              </a:rPr>
              <a:t> lab!</a:t>
            </a:r>
            <a:endParaRPr lang="en-US" dirty="0">
              <a:solidFill>
                <a:srgbClr val="583F34"/>
              </a:solidFill>
            </a:endParaRPr>
          </a:p>
          <a:p>
            <a:pPr marL="0" indent="0">
              <a:buNone/>
            </a:pPr>
            <a:r>
              <a:rPr lang="en-US" sz="1200" dirty="0">
                <a:solidFill>
                  <a:srgbClr val="583F34"/>
                </a:solidFill>
              </a:rPr>
              <a:t>Our body stores some glucose fuel in as a different polymer called glycogen right in the muscle where it is needed. What else is needed for the reaction? Oxygen. We also store some oxygen in our muscles with a molecule called myoglobin. Our muscles are primed to use a lot of energy at once… but they still rely on the circulatory system to replenish glucose and oxygen at a very rapid rate. </a:t>
            </a:r>
          </a:p>
          <a:p>
            <a:endParaRPr lang="en-US" baseline="0" dirty="0"/>
          </a:p>
          <a:p>
            <a:r>
              <a:rPr lang="en-US" baseline="0" dirty="0"/>
              <a:t>SOURCES:</a:t>
            </a:r>
          </a:p>
          <a:p>
            <a:endParaRPr lang="en-US" baseline="0" dirty="0"/>
          </a:p>
          <a:p>
            <a:r>
              <a:rPr lang="en-US" baseline="0" dirty="0"/>
              <a:t>Image: “I</a:t>
            </a:r>
            <a:r>
              <a:rPr lang="en-US" dirty="0"/>
              <a:t>llustration from Anatomy &amp; Physiology, </a:t>
            </a:r>
            <a:r>
              <a:rPr lang="en-US" dirty="0" err="1"/>
              <a:t>Connexions</a:t>
            </a:r>
            <a:r>
              <a:rPr lang="en-US" dirty="0"/>
              <a:t> Web site. http://cnx.org/content/col11496/1.6/, Jun 19, 2013.”</a:t>
            </a:r>
          </a:p>
          <a:p>
            <a:r>
              <a:rPr lang="en-US" baseline="0" dirty="0"/>
              <a:t>URL: https://commons.wikimedia.org/wiki/File%3A2006_Heart_Musculature.jpg</a:t>
            </a:r>
          </a:p>
          <a:p>
            <a:r>
              <a:rPr lang="en-US" baseline="0" dirty="0"/>
              <a:t>Attribution: By OpenStax College [CC BY 3.0 (http://creativecommons.org/licenses/by/3.0)], via Wikimedia Commons</a:t>
            </a:r>
          </a:p>
          <a:p>
            <a:endParaRPr lang="en-US" baseline="0" dirty="0"/>
          </a:p>
          <a:p>
            <a:r>
              <a:rPr lang="en-US" baseline="0" dirty="0"/>
              <a:t>Image modified from, “</a:t>
            </a:r>
            <a:r>
              <a:rPr lang="en-US" dirty="0"/>
              <a:t>The biceps </a:t>
            </a:r>
            <a:r>
              <a:rPr lang="en-US" dirty="0" err="1"/>
              <a:t>brachii</a:t>
            </a:r>
            <a:r>
              <a:rPr lang="en-US" dirty="0"/>
              <a:t> flex the lower arm. The </a:t>
            </a:r>
            <a:r>
              <a:rPr lang="en-US" dirty="0" err="1"/>
              <a:t>brachoradialis</a:t>
            </a:r>
            <a:r>
              <a:rPr lang="en-US" dirty="0"/>
              <a:t>, in the forearm, and brachialis, located deep to the biceps in the upper arm, are both synergists that aid in this motion.”</a:t>
            </a:r>
            <a:endParaRPr lang="en-US" baseline="0" dirty="0"/>
          </a:p>
          <a:p>
            <a:r>
              <a:rPr lang="en-US" baseline="0" dirty="0"/>
              <a:t>URL: https://commons.wikimedia.org/wiki/File%3ABiceps_Muscle_CNX.jpg</a:t>
            </a:r>
          </a:p>
          <a:p>
            <a:r>
              <a:rPr lang="en-US" baseline="0" dirty="0"/>
              <a:t>Attribution: By OpenStax College [CC BY-SA 3.0 (https://creativecommons.org/licenses/by-sa/3.0) or CC BY 4.0 (http://creativecommons.org/licenses/by/4.0)], via Wikimedia Commons</a:t>
            </a:r>
          </a:p>
          <a:p>
            <a:endParaRPr lang="en-US" baseline="0" dirty="0"/>
          </a:p>
          <a:p>
            <a:r>
              <a:rPr lang="en-US" baseline="0" dirty="0"/>
              <a:t>Image: “</a:t>
            </a:r>
            <a:r>
              <a:rPr lang="en-US" dirty="0"/>
              <a:t>2-D cross-sectional view of glycogen: A core protein of </a:t>
            </a:r>
            <a:r>
              <a:rPr lang="en-US" dirty="0" err="1"/>
              <a:t>glycogenin</a:t>
            </a:r>
            <a:r>
              <a:rPr lang="en-US" dirty="0"/>
              <a:t> is surrounded by branches of glucose units. The entire globular complex may contain approximately 30.000 glucose units.“</a:t>
            </a:r>
          </a:p>
          <a:p>
            <a:r>
              <a:rPr lang="en-US" baseline="0" dirty="0"/>
              <a:t>URL: https://commons.wikimedia.org/wiki/File%3AGlycogen_structure.svg</a:t>
            </a:r>
          </a:p>
          <a:p>
            <a:r>
              <a:rPr lang="en-US" baseline="0" dirty="0"/>
              <a:t>Attribution: By Mikael </a:t>
            </a:r>
            <a:r>
              <a:rPr lang="en-US" baseline="0" dirty="0" err="1"/>
              <a:t>Häggström</a:t>
            </a:r>
            <a:r>
              <a:rPr lang="en-US" baseline="0" dirty="0"/>
              <a:t>. When using this image in external works, it may be cited as:  </a:t>
            </a:r>
            <a:r>
              <a:rPr lang="en-US" baseline="0" dirty="0" err="1"/>
              <a:t>Häggström</a:t>
            </a:r>
            <a:r>
              <a:rPr lang="en-US" baseline="0" dirty="0"/>
              <a:t>, Mikael (2014). "Medical gallery of Mikael </a:t>
            </a:r>
            <a:r>
              <a:rPr lang="en-US" baseline="0" dirty="0" err="1"/>
              <a:t>Häggström</a:t>
            </a:r>
            <a:r>
              <a:rPr lang="en-US" baseline="0" dirty="0"/>
              <a:t> 2014". </a:t>
            </a:r>
            <a:r>
              <a:rPr lang="en-US" baseline="0" dirty="0" err="1"/>
              <a:t>WikiJournal</a:t>
            </a:r>
            <a:r>
              <a:rPr lang="en-US" baseline="0" dirty="0"/>
              <a:t> of Medicine 1 (2). DOI:10.15347/</a:t>
            </a:r>
            <a:r>
              <a:rPr lang="en-US" baseline="0" dirty="0" err="1"/>
              <a:t>wjm</a:t>
            </a:r>
            <a:r>
              <a:rPr lang="en-US" baseline="0" dirty="0"/>
              <a:t>/2014.008. ISSN 2002-4436. Public Domain.  or  By Mikael </a:t>
            </a:r>
            <a:r>
              <a:rPr lang="en-US" baseline="0" dirty="0" err="1"/>
              <a:t>Häggström</a:t>
            </a:r>
            <a:r>
              <a:rPr lang="en-US" baseline="0" dirty="0"/>
              <a:t>, used with permission. [Public domain], via Wikimedia Commons</a:t>
            </a:r>
          </a:p>
          <a:p>
            <a:endParaRPr lang="en-US" baseline="0" dirty="0"/>
          </a:p>
          <a:p>
            <a:r>
              <a:rPr lang="en-US" baseline="0" dirty="0"/>
              <a:t/>
            </a:r>
            <a:br>
              <a:rPr lang="en-US" baseline="0" dirty="0"/>
            </a:br>
            <a:endParaRPr lang="en-US" baseline="0"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C7BB21F4-C42E-3B40-9B33-CFE230F675D3}" type="slidenum">
              <a:rPr lang="en-US" smtClean="0"/>
              <a:t>61</a:t>
            </a:fld>
            <a:endParaRPr lang="en-US"/>
          </a:p>
        </p:txBody>
      </p:sp>
    </p:spTree>
    <p:extLst>
      <p:ext uri="{BB962C8B-B14F-4D97-AF65-F5344CB8AC3E}">
        <p14:creationId xmlns:p14="http://schemas.microsoft.com/office/powerpoint/2010/main" val="342531834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indent="0">
              <a:buNone/>
            </a:pPr>
            <a:r>
              <a:rPr lang="en-US" sz="1200" b="1" dirty="0">
                <a:solidFill>
                  <a:srgbClr val="583F34"/>
                </a:solidFill>
              </a:rPr>
              <a:t>Optional slide</a:t>
            </a:r>
            <a:r>
              <a:rPr lang="en-US" sz="1200" b="1" baseline="0" dirty="0">
                <a:solidFill>
                  <a:srgbClr val="583F34"/>
                </a:solidFill>
              </a:rPr>
              <a:t> as follow-up to or substitute for the glycogen myoglobin reading. </a:t>
            </a:r>
            <a:r>
              <a:rPr lang="en-US" sz="1200" dirty="0">
                <a:solidFill>
                  <a:srgbClr val="583F34"/>
                </a:solidFill>
              </a:rPr>
              <a:t>When we exercise, the glucose demand for our bodies goes way up because we are using much more glucose to make energy than usual. The chemical reaction is going at a much higher rate. We saw this in the exercise and CO</a:t>
            </a:r>
            <a:r>
              <a:rPr lang="en-US" sz="1200" baseline="-25000" dirty="0">
                <a:solidFill>
                  <a:srgbClr val="583F34"/>
                </a:solidFill>
              </a:rPr>
              <a:t>2</a:t>
            </a:r>
            <a:r>
              <a:rPr lang="en-US" sz="1200" dirty="0">
                <a:solidFill>
                  <a:srgbClr val="583F34"/>
                </a:solidFill>
              </a:rPr>
              <a:t> lab!</a:t>
            </a:r>
            <a:endParaRPr lang="en-US" dirty="0">
              <a:solidFill>
                <a:srgbClr val="583F34"/>
              </a:solidFill>
            </a:endParaRPr>
          </a:p>
          <a:p>
            <a:pPr marL="0" indent="0">
              <a:buNone/>
            </a:pPr>
            <a:r>
              <a:rPr lang="en-US" sz="1200" dirty="0">
                <a:solidFill>
                  <a:srgbClr val="583F34"/>
                </a:solidFill>
              </a:rPr>
              <a:t>Our body stores some glucose fuel in as a different polymer called glycogen right in the muscle where it is needed. What else is needed for the reaction? Oxygen. We also store some oxygen in our muscles with a molecule called myoglobin. Our muscles are primed to use a lot of energy at once… but they still rely on the circulatory system to replenish glucose and oxygen at a very rapid rate. </a:t>
            </a:r>
          </a:p>
          <a:p>
            <a:endParaRPr lang="en-US" baseline="0" dirty="0"/>
          </a:p>
          <a:p>
            <a:r>
              <a:rPr lang="en-US" baseline="0" dirty="0"/>
              <a:t>SOURCES:</a:t>
            </a:r>
          </a:p>
          <a:p>
            <a:endParaRPr lang="en-US" baseline="0" dirty="0"/>
          </a:p>
          <a:p>
            <a:r>
              <a:rPr lang="en-US" baseline="0" dirty="0"/>
              <a:t>Image: “I</a:t>
            </a:r>
            <a:r>
              <a:rPr lang="en-US" dirty="0"/>
              <a:t>llustration from Anatomy &amp; Physiology, </a:t>
            </a:r>
            <a:r>
              <a:rPr lang="en-US" dirty="0" err="1"/>
              <a:t>Connexions</a:t>
            </a:r>
            <a:r>
              <a:rPr lang="en-US" dirty="0"/>
              <a:t> Web site. http://cnx.org/content/col11496/1.6/, Jun 19, 2013.”</a:t>
            </a:r>
          </a:p>
          <a:p>
            <a:r>
              <a:rPr lang="en-US" baseline="0" dirty="0"/>
              <a:t>URL: https://commons.wikimedia.org/wiki/File%3A2006_Heart_Musculature.jpg</a:t>
            </a:r>
          </a:p>
          <a:p>
            <a:r>
              <a:rPr lang="en-US" baseline="0" dirty="0"/>
              <a:t>Attribution: By OpenStax College [CC BY 3.0 (http://creativecommons.org/licenses/by/3.0)], via Wikimedia Commons</a:t>
            </a:r>
          </a:p>
          <a:p>
            <a:endParaRPr lang="en-US" baseline="0" dirty="0"/>
          </a:p>
          <a:p>
            <a:r>
              <a:rPr lang="en-US" baseline="0" dirty="0"/>
              <a:t>Image modified from, “</a:t>
            </a:r>
            <a:r>
              <a:rPr lang="en-US" dirty="0"/>
              <a:t>The biceps brachii flex the lower arm. The </a:t>
            </a:r>
            <a:r>
              <a:rPr lang="en-US" dirty="0" err="1"/>
              <a:t>brachoradialis</a:t>
            </a:r>
            <a:r>
              <a:rPr lang="en-US" dirty="0"/>
              <a:t>, in the forearm, and brachialis, located deep to the biceps in the upper arm, are both synergists that aid in this motion.”</a:t>
            </a:r>
            <a:endParaRPr lang="en-US" baseline="0" dirty="0"/>
          </a:p>
          <a:p>
            <a:r>
              <a:rPr lang="en-US" baseline="0" dirty="0"/>
              <a:t>URL: https://commons.wikimedia.org/wiki/File%3ABiceps_Muscle_CNX.jpg</a:t>
            </a:r>
          </a:p>
          <a:p>
            <a:r>
              <a:rPr lang="en-US" baseline="0" dirty="0"/>
              <a:t>Attribution: By OpenStax College [CC BY-SA 3.0 (https://creativecommons.org/licenses/by-sa/3.0) or CC BY 4.0 (http://creativecommons.org/licenses/by/4.0)], via Wikimedia Commons</a:t>
            </a:r>
          </a:p>
          <a:p>
            <a:endParaRPr lang="en-US" baseline="0" dirty="0"/>
          </a:p>
          <a:p>
            <a:r>
              <a:rPr lang="en-US" baseline="0" dirty="0"/>
              <a:t>Image: “</a:t>
            </a:r>
            <a:r>
              <a:rPr lang="en-US" dirty="0"/>
              <a:t>Myoglobin 3D structure”</a:t>
            </a:r>
          </a:p>
          <a:p>
            <a:r>
              <a:rPr lang="en-US" baseline="0" dirty="0"/>
              <a:t>URL: https://commons.wikimedia.org/wiki/File%3AMyoglobin.png</a:t>
            </a:r>
          </a:p>
          <a:p>
            <a:r>
              <a:rPr lang="en-US" baseline="0" dirty="0"/>
              <a:t>Attribution: By →</a:t>
            </a:r>
            <a:r>
              <a:rPr lang="en-US" baseline="0" dirty="0" err="1"/>
              <a:t>AzaToth</a:t>
            </a:r>
            <a:r>
              <a:rPr lang="en-US" baseline="0" dirty="0"/>
              <a:t> (self made based on PDB entry) [Public domain], via Wikimedia Commons</a:t>
            </a:r>
          </a:p>
          <a:p>
            <a:endParaRPr lang="en-US" baseline="0" dirty="0"/>
          </a:p>
          <a:p>
            <a:r>
              <a:rPr lang="en-US" baseline="0" dirty="0"/>
              <a:t>Image: “Heme b”</a:t>
            </a:r>
          </a:p>
          <a:p>
            <a:r>
              <a:rPr lang="en-US" baseline="0" dirty="0"/>
              <a:t>URL: https://commons.wikimedia.org/wiki/File%3AHeme_b.png)</a:t>
            </a:r>
          </a:p>
          <a:p>
            <a:r>
              <a:rPr lang="en-US" baseline="0" dirty="0"/>
              <a:t>Attribution: By </a:t>
            </a:r>
            <a:r>
              <a:rPr lang="en-US" baseline="0" dirty="0" err="1"/>
              <a:t>Yikrazuul</a:t>
            </a:r>
            <a:r>
              <a:rPr lang="en-US" baseline="0" dirty="0"/>
              <a:t> (Own work) [Public domain], via Wikimedia Commons</a:t>
            </a:r>
          </a:p>
          <a:p>
            <a:endParaRPr lang="en-US" baseline="0" dirty="0"/>
          </a:p>
          <a:p>
            <a:pPr eaLnBrk="1" hangingPunct="1"/>
            <a:r>
              <a:rPr lang="en-US" dirty="0"/>
              <a:t>Image: “Dioxygen-3D-ball-&amp;-stick”</a:t>
            </a:r>
          </a:p>
          <a:p>
            <a:pPr eaLnBrk="1" hangingPunct="1"/>
            <a:r>
              <a:rPr lang="en-US" dirty="0"/>
              <a:t>URL: https://commons.wikimedia.org/wiki/File:Dioxygen-3D-ball-%26-stick.png)</a:t>
            </a:r>
          </a:p>
          <a:p>
            <a:pPr eaLnBrk="1" hangingPunct="1"/>
            <a:r>
              <a:rPr lang="en-US" dirty="0"/>
              <a:t>Attribution: By Ben Mills (Own work) [Public domain], via Wikimedia Commons</a:t>
            </a:r>
          </a:p>
          <a:p>
            <a:pPr eaLnBrk="1" hangingPunct="1"/>
            <a:endParaRPr lang="en-US" dirty="0"/>
          </a:p>
          <a:p>
            <a:endParaRPr lang="en-US" baseline="0" dirty="0"/>
          </a:p>
          <a:p>
            <a:endParaRPr lang="en-US" baseline="0" dirty="0"/>
          </a:p>
        </p:txBody>
      </p:sp>
      <p:sp>
        <p:nvSpPr>
          <p:cNvPr id="4" name="Slide Number Placeholder 3"/>
          <p:cNvSpPr>
            <a:spLocks noGrp="1"/>
          </p:cNvSpPr>
          <p:nvPr>
            <p:ph type="sldNum" sz="quarter" idx="10"/>
          </p:nvPr>
        </p:nvSpPr>
        <p:spPr/>
        <p:txBody>
          <a:bodyPr/>
          <a:lstStyle/>
          <a:p>
            <a:fld id="{C7BB21F4-C42E-3B40-9B33-CFE230F675D3}" type="slidenum">
              <a:rPr lang="en-US" smtClean="0"/>
              <a:t>62</a:t>
            </a:fld>
            <a:endParaRPr lang="en-US"/>
          </a:p>
        </p:txBody>
      </p:sp>
    </p:spTree>
    <p:extLst>
      <p:ext uri="{BB962C8B-B14F-4D97-AF65-F5344CB8AC3E}">
        <p14:creationId xmlns:p14="http://schemas.microsoft.com/office/powerpoint/2010/main" val="363322222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solidFill>
                  <a:srgbClr val="583F34"/>
                </a:solidFill>
              </a:rPr>
              <a:t>Optional slide</a:t>
            </a:r>
            <a:r>
              <a:rPr lang="en-US" sz="1200" b="1" baseline="0" dirty="0">
                <a:solidFill>
                  <a:srgbClr val="583F34"/>
                </a:solidFill>
              </a:rPr>
              <a:t>. </a:t>
            </a:r>
            <a:r>
              <a:rPr lang="en-US" b="1" baseline="0" dirty="0"/>
              <a:t>Use only if you are doing the reading about diabetes or at least plan to lead a full conversation about the topic. </a:t>
            </a:r>
            <a:r>
              <a:rPr lang="en-US" sz="1200" baseline="0" dirty="0">
                <a:solidFill>
                  <a:srgbClr val="583F34"/>
                </a:solidFill>
              </a:rPr>
              <a:t>This is a side conversation in truth, but an important piece of information about human health, and a place where you can discuss diabetes in depth if you have a commitment to do so or if you district does not provide health education outside of biology class. In terms of the progression of this model, this conversation is really optional. We are simply trying to establish that the (preferred) fuel for cellular respiration is glucose.</a:t>
            </a:r>
            <a:endParaRPr lang="en-US" baseline="0" dirty="0"/>
          </a:p>
          <a:p>
            <a:endParaRPr lang="en-US" baseline="0" dirty="0"/>
          </a:p>
          <a:p>
            <a:r>
              <a:rPr lang="en-US" baseline="0" dirty="0"/>
              <a:t>SOURCES:</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err="1"/>
              <a:t>Kuzawa</a:t>
            </a:r>
            <a:r>
              <a:rPr lang="en-US" dirty="0"/>
              <a:t>, Christopher W., et al. "Metabolic costs and evolutionary implications of human brain development." </a:t>
            </a:r>
            <a:r>
              <a:rPr lang="en-US" i="1" dirty="0"/>
              <a:t>Proceedings of the National Academy of Sciences</a:t>
            </a:r>
            <a:r>
              <a:rPr lang="en-US" dirty="0"/>
              <a:t> 111.36 (2014):13010-13015. (http://www.pnas.org/content/111/36/13010.full)</a:t>
            </a:r>
          </a:p>
          <a:p>
            <a:endParaRPr lang="en-US" baseline="0" dirty="0"/>
          </a:p>
          <a:p>
            <a:r>
              <a:rPr lang="en-US" baseline="0" dirty="0"/>
              <a:t>Image, ”</a:t>
            </a:r>
            <a:r>
              <a:rPr lang="en-US" dirty="0"/>
              <a:t> Diagram of human brain”</a:t>
            </a:r>
          </a:p>
          <a:p>
            <a:r>
              <a:rPr lang="en-US" baseline="0" dirty="0"/>
              <a:t>(https://commons.wikimedia.org/wiki/File%3AHuman-brain.SVG)</a:t>
            </a:r>
          </a:p>
          <a:p>
            <a:r>
              <a:rPr lang="en-US" baseline="0" dirty="0"/>
              <a:t>By Hugh Guiney [CC BY-SA 3.0 (https://creativecommons.org/licenses/by-sa/3.0)], via Wikimedia Commons</a:t>
            </a:r>
          </a:p>
          <a:p>
            <a:endParaRPr lang="en-US" baseline="0" dirty="0"/>
          </a:p>
          <a:p>
            <a:r>
              <a:rPr lang="en-US" baseline="0" dirty="0"/>
              <a:t>Image, “[Human Brain]” (image name erroneous-see link)</a:t>
            </a:r>
          </a:p>
          <a:p>
            <a:r>
              <a:rPr lang="en-US" baseline="0" dirty="0"/>
              <a:t>(https://commons.wikimedia.org/wiki/File%3AFigure_35_03_05.jpg)</a:t>
            </a:r>
          </a:p>
          <a:p>
            <a:r>
              <a:rPr lang="en-US" baseline="0" dirty="0"/>
              <a:t>By CNX </a:t>
            </a:r>
            <a:r>
              <a:rPr lang="en-US" baseline="0" dirty="0" err="1"/>
              <a:t>OpenStax</a:t>
            </a:r>
            <a:r>
              <a:rPr lang="en-US" baseline="0" dirty="0"/>
              <a:t> [CC BY 4.0 (http://creativecommons.org/licenses/by/4.0)], via Wikimedia Commons</a:t>
            </a:r>
          </a:p>
          <a:p>
            <a:endParaRPr lang="en-US" baseline="0" dirty="0"/>
          </a:p>
          <a:p>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63</a:t>
            </a:fld>
            <a:endParaRPr lang="en-US"/>
          </a:p>
        </p:txBody>
      </p:sp>
    </p:spTree>
    <p:extLst>
      <p:ext uri="{BB962C8B-B14F-4D97-AF65-F5344CB8AC3E}">
        <p14:creationId xmlns:p14="http://schemas.microsoft.com/office/powerpoint/2010/main" val="99421012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dirty="0">
                <a:solidFill>
                  <a:srgbClr val="583F34"/>
                </a:solidFill>
              </a:rPr>
              <a:t>Optional slide</a:t>
            </a:r>
            <a:r>
              <a:rPr lang="en-US" sz="1200" b="1" baseline="0" dirty="0">
                <a:solidFill>
                  <a:srgbClr val="583F34"/>
                </a:solidFill>
              </a:rPr>
              <a:t> for discussion of diabetes.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1" baseline="0" dirty="0"/>
          </a:p>
          <a:p>
            <a:r>
              <a:rPr lang="en-US" baseline="0" dirty="0"/>
              <a:t>SOURCES:</a:t>
            </a:r>
          </a:p>
          <a:p>
            <a:r>
              <a:rPr lang="en-US" baseline="0" dirty="0"/>
              <a:t>Image: “</a:t>
            </a:r>
            <a:r>
              <a:rPr lang="en-US" dirty="0"/>
              <a:t>idealized curves of human blood glucose and insulin concentrations during the course of a day containing three meals; in addition, effect of sugar-rich meal is highlighted;”</a:t>
            </a:r>
          </a:p>
          <a:p>
            <a:r>
              <a:rPr lang="en-US" dirty="0"/>
              <a:t>URL: https://en.wikipedia.org/wiki/File:Suckale08_fig3_glucose_insulin_day.png)</a:t>
            </a:r>
          </a:p>
          <a:p>
            <a:r>
              <a:rPr lang="en-US" dirty="0"/>
              <a:t>Attribution: By Jakob </a:t>
            </a:r>
            <a:r>
              <a:rPr lang="en-US" dirty="0" err="1"/>
              <a:t>Suckale</a:t>
            </a:r>
            <a:r>
              <a:rPr lang="en-US" dirty="0"/>
              <a:t> [licensed</a:t>
            </a:r>
            <a:r>
              <a:rPr lang="en-US" baseline="0" dirty="0"/>
              <a:t> </a:t>
            </a:r>
            <a:r>
              <a:rPr lang="en-US" i="0" baseline="0" dirty="0"/>
              <a:t>under </a:t>
            </a:r>
            <a:r>
              <a:rPr lang="en-US" i="0" dirty="0"/>
              <a:t>Creative Commons Attribution 3.0] – eligible</a:t>
            </a:r>
            <a:r>
              <a:rPr lang="en-US" i="0" baseline="0" dirty="0"/>
              <a:t> for transfer to Wikimedia Commons</a:t>
            </a:r>
            <a:endParaRPr lang="en-US" i="0"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64</a:t>
            </a:fld>
            <a:endParaRPr lang="en-US"/>
          </a:p>
        </p:txBody>
      </p:sp>
    </p:spTree>
    <p:extLst>
      <p:ext uri="{BB962C8B-B14F-4D97-AF65-F5344CB8AC3E}">
        <p14:creationId xmlns:p14="http://schemas.microsoft.com/office/powerpoint/2010/main" val="358205885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a:t>
            </a:r>
            <a:r>
              <a:rPr lang="en-US" baseline="0" dirty="0"/>
              <a:t> for 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65</a:t>
            </a:fld>
            <a:endParaRPr lang="en-US"/>
          </a:p>
        </p:txBody>
      </p:sp>
    </p:spTree>
    <p:extLst>
      <p:ext uri="{BB962C8B-B14F-4D97-AF65-F5344CB8AC3E}">
        <p14:creationId xmlns:p14="http://schemas.microsoft.com/office/powerpoint/2010/main" val="596601181"/>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dirty="0"/>
              <a:t>Now</a:t>
            </a:r>
            <a:r>
              <a:rPr lang="en-US" baseline="0" dirty="0"/>
              <a:t> that we know we are burning glucose, we have specific reactants… and the products make sense. We can balance this equation. Remind students (if necessary) that the same number and identity of atoms needs to appear on either side of the equation.</a:t>
            </a:r>
          </a:p>
          <a:p>
            <a:endParaRPr lang="en-US" baseline="0" dirty="0"/>
          </a:p>
          <a:p>
            <a:r>
              <a:rPr lang="en-US" baseline="0" dirty="0"/>
              <a:t>SOURCES:</a:t>
            </a:r>
          </a:p>
          <a:p>
            <a:r>
              <a:rPr lang="en-US" dirty="0"/>
              <a:t>Image:</a:t>
            </a:r>
            <a:r>
              <a:rPr lang="en-US" baseline="0" dirty="0"/>
              <a:t> “</a:t>
            </a:r>
            <a:r>
              <a:rPr lang="en-US" dirty="0"/>
              <a:t>Ball-and-stick model of the </a:t>
            </a:r>
            <a:r>
              <a:rPr lang="en-US" i="1" dirty="0"/>
              <a:t>β</a:t>
            </a:r>
            <a:r>
              <a:rPr lang="en-US" dirty="0"/>
              <a:t>-D-glucose molecule, C</a:t>
            </a:r>
            <a:r>
              <a:rPr lang="en-US" baseline="-25000" dirty="0"/>
              <a:t>6</a:t>
            </a:r>
            <a:r>
              <a:rPr lang="en-US" dirty="0"/>
              <a:t>H</a:t>
            </a:r>
            <a:r>
              <a:rPr lang="en-US" baseline="-25000" dirty="0"/>
              <a:t>12</a:t>
            </a:r>
            <a:r>
              <a:rPr lang="en-US" dirty="0"/>
              <a:t>O</a:t>
            </a:r>
            <a:r>
              <a:rPr lang="en-US" baseline="-25000" dirty="0"/>
              <a:t>6</a:t>
            </a:r>
            <a:r>
              <a:rPr lang="en-US" dirty="0"/>
              <a:t>, as found in the crystal structure.”</a:t>
            </a:r>
          </a:p>
          <a:p>
            <a:r>
              <a:rPr lang="en-US" dirty="0"/>
              <a:t>URL: https://commons.wikimedia.org/wiki/File%3ABeta-D-glucose-from-xtal-3D-balls.png</a:t>
            </a:r>
          </a:p>
          <a:p>
            <a:r>
              <a:rPr lang="en-US" dirty="0"/>
              <a:t>Attribution: By Ben Mills (Own work) [Public domain], via Wikimedia Commons</a:t>
            </a:r>
          </a:p>
          <a:p>
            <a:endParaRPr lang="en-US" baseline="0" dirty="0"/>
          </a:p>
          <a:p>
            <a:r>
              <a:rPr lang="en-US" dirty="0"/>
              <a:t>Image: “fire-flame-red-heat-hot”</a:t>
            </a:r>
          </a:p>
          <a:p>
            <a:r>
              <a:rPr lang="en-US" dirty="0"/>
              <a:t>URL: https://pixabay.com/en/fire-flame-red-heat-hot-305227/)</a:t>
            </a:r>
          </a:p>
          <a:p>
            <a:r>
              <a:rPr lang="en-US" dirty="0"/>
              <a:t>Attribution: No attribution. Images and videos on </a:t>
            </a:r>
            <a:r>
              <a:rPr lang="en-US" dirty="0" err="1"/>
              <a:t>Pixabay</a:t>
            </a:r>
            <a:r>
              <a:rPr lang="en-US" dirty="0"/>
              <a:t> are released under Creative Commons CC0 (https://creativecommons.org/publicdomain/zero/1.0/deed.en)</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66</a:t>
            </a:fld>
            <a:endParaRPr lang="en-US"/>
          </a:p>
        </p:txBody>
      </p:sp>
    </p:spTree>
    <p:extLst>
      <p:ext uri="{BB962C8B-B14F-4D97-AF65-F5344CB8AC3E}">
        <p14:creationId xmlns:p14="http://schemas.microsoft.com/office/powerpoint/2010/main" val="195070470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baseline="0" dirty="0"/>
              <a:t>Doodle Box M really gets us to record some of the important model ideas for this triangle:</a:t>
            </a:r>
          </a:p>
          <a:p>
            <a:endParaRPr lang="en-US" baseline="0" dirty="0"/>
          </a:p>
          <a:p>
            <a:pPr marL="171450" indent="-171450">
              <a:lnSpc>
                <a:spcPct val="100000"/>
              </a:lnSpc>
              <a:spcBef>
                <a:spcPts val="0"/>
              </a:spcBef>
              <a:spcAft>
                <a:spcPts val="1800"/>
              </a:spcAft>
              <a:buFontTx/>
              <a:buChar char="-"/>
            </a:pPr>
            <a:r>
              <a:rPr lang="en-US" sz="1200" dirty="0">
                <a:solidFill>
                  <a:srgbClr val="583F34"/>
                </a:solidFill>
              </a:rPr>
              <a:t>Living things rearrange food, specifically glucose - C</a:t>
            </a:r>
            <a:r>
              <a:rPr lang="en-US" sz="1200" baseline="-25000" dirty="0">
                <a:solidFill>
                  <a:srgbClr val="583F34"/>
                </a:solidFill>
              </a:rPr>
              <a:t>6</a:t>
            </a:r>
            <a:r>
              <a:rPr lang="en-US" sz="1200" dirty="0">
                <a:solidFill>
                  <a:srgbClr val="583F34"/>
                </a:solidFill>
              </a:rPr>
              <a:t>H</a:t>
            </a:r>
            <a:r>
              <a:rPr lang="en-US" sz="1200" baseline="-25000" dirty="0">
                <a:solidFill>
                  <a:srgbClr val="583F34"/>
                </a:solidFill>
              </a:rPr>
              <a:t>12</a:t>
            </a:r>
            <a:r>
              <a:rPr lang="en-US" sz="1200" dirty="0">
                <a:solidFill>
                  <a:srgbClr val="583F34"/>
                </a:solidFill>
              </a:rPr>
              <a:t>O</a:t>
            </a:r>
            <a:r>
              <a:rPr lang="en-US" sz="1200" baseline="-25000" dirty="0">
                <a:solidFill>
                  <a:srgbClr val="583F34"/>
                </a:solidFill>
              </a:rPr>
              <a:t>﻿6</a:t>
            </a:r>
            <a:r>
              <a:rPr lang="en-US" sz="1200" dirty="0">
                <a:solidFill>
                  <a:srgbClr val="583F34"/>
                </a:solidFill>
              </a:rPr>
              <a:t>﻿ and O</a:t>
            </a:r>
            <a:r>
              <a:rPr lang="en-US" sz="1200" baseline="-25000" dirty="0">
                <a:solidFill>
                  <a:srgbClr val="583F34"/>
                </a:solidFill>
              </a:rPr>
              <a:t>2</a:t>
            </a:r>
            <a:r>
              <a:rPr lang="en-US" sz="1200" dirty="0">
                <a:solidFill>
                  <a:srgbClr val="583F34"/>
                </a:solidFill>
              </a:rPr>
              <a:t> into CO</a:t>
            </a:r>
            <a:r>
              <a:rPr lang="en-US" sz="1200" baseline="-25000" dirty="0">
                <a:solidFill>
                  <a:srgbClr val="583F34"/>
                </a:solidFill>
              </a:rPr>
              <a:t>2</a:t>
            </a:r>
            <a:r>
              <a:rPr lang="en-US" sz="1200" dirty="0">
                <a:solidFill>
                  <a:srgbClr val="583F34"/>
                </a:solidFill>
              </a:rPr>
              <a:t> and H</a:t>
            </a:r>
            <a:r>
              <a:rPr lang="en-US" sz="1200" baseline="-25000" dirty="0">
                <a:solidFill>
                  <a:srgbClr val="583F34"/>
                </a:solidFill>
              </a:rPr>
              <a:t>2</a:t>
            </a:r>
            <a:r>
              <a:rPr lang="en-US" sz="1200" dirty="0">
                <a:solidFill>
                  <a:srgbClr val="583F34"/>
                </a:solidFill>
              </a:rPr>
              <a:t>O.</a:t>
            </a:r>
          </a:p>
          <a:p>
            <a:pPr marL="171450" indent="-171450">
              <a:buFontTx/>
              <a:buChar char="-"/>
            </a:pPr>
            <a:r>
              <a:rPr lang="en-US" sz="1200" dirty="0">
                <a:solidFill>
                  <a:srgbClr val="583F34"/>
                </a:solidFill>
              </a:rPr>
              <a:t>The reactants (C</a:t>
            </a:r>
            <a:r>
              <a:rPr lang="en-US" sz="1200" baseline="-25000" dirty="0">
                <a:solidFill>
                  <a:srgbClr val="583F34"/>
                </a:solidFill>
              </a:rPr>
              <a:t>6</a:t>
            </a:r>
            <a:r>
              <a:rPr lang="en-US" sz="1200" dirty="0">
                <a:solidFill>
                  <a:srgbClr val="583F34"/>
                </a:solidFill>
              </a:rPr>
              <a:t>H</a:t>
            </a:r>
            <a:r>
              <a:rPr lang="en-US" sz="1200" baseline="-25000" dirty="0">
                <a:solidFill>
                  <a:srgbClr val="583F34"/>
                </a:solidFill>
              </a:rPr>
              <a:t>12</a:t>
            </a:r>
            <a:r>
              <a:rPr lang="en-US" sz="1200" dirty="0">
                <a:solidFill>
                  <a:srgbClr val="583F34"/>
                </a:solidFill>
              </a:rPr>
              <a:t>O</a:t>
            </a:r>
            <a:r>
              <a:rPr lang="en-US" sz="1200" baseline="-25000" dirty="0">
                <a:solidFill>
                  <a:srgbClr val="583F34"/>
                </a:solidFill>
              </a:rPr>
              <a:t>6</a:t>
            </a:r>
            <a:r>
              <a:rPr lang="en-US" sz="1200" dirty="0">
                <a:solidFill>
                  <a:srgbClr val="583F34"/>
                </a:solidFill>
              </a:rPr>
              <a:t> + O</a:t>
            </a:r>
            <a:r>
              <a:rPr lang="en-US" sz="1200" baseline="-25000" dirty="0">
                <a:solidFill>
                  <a:srgbClr val="583F34"/>
                </a:solidFill>
              </a:rPr>
              <a:t>2</a:t>
            </a:r>
            <a:r>
              <a:rPr lang="en-US" sz="1200" dirty="0">
                <a:solidFill>
                  <a:srgbClr val="583F34"/>
                </a:solidFill>
              </a:rPr>
              <a:t>) have higher energy than the products (CO</a:t>
            </a:r>
            <a:r>
              <a:rPr lang="en-US" sz="1200" baseline="-25000" dirty="0">
                <a:solidFill>
                  <a:srgbClr val="583F34"/>
                </a:solidFill>
              </a:rPr>
              <a:t>2</a:t>
            </a:r>
            <a:r>
              <a:rPr lang="en-US" sz="1200" dirty="0">
                <a:solidFill>
                  <a:srgbClr val="583F34"/>
                </a:solidFill>
              </a:rPr>
              <a:t> + H</a:t>
            </a:r>
            <a:r>
              <a:rPr lang="en-US" sz="1200" baseline="-25000" dirty="0">
                <a:solidFill>
                  <a:srgbClr val="583F34"/>
                </a:solidFill>
              </a:rPr>
              <a:t>2</a:t>
            </a:r>
            <a:r>
              <a:rPr lang="en-US" sz="1200" dirty="0">
                <a:solidFill>
                  <a:srgbClr val="583F34"/>
                </a:solidFill>
              </a:rPr>
              <a:t>O) so this rearrangement releases energy. Matter and</a:t>
            </a:r>
            <a:r>
              <a:rPr lang="en-US" sz="1200" baseline="0" dirty="0">
                <a:solidFill>
                  <a:srgbClr val="583F34"/>
                </a:solidFill>
              </a:rPr>
              <a:t> energy are of course conserved in the reaction.</a:t>
            </a:r>
          </a:p>
          <a:p>
            <a:pPr marL="0" indent="0">
              <a:buNone/>
            </a:pPr>
            <a:endParaRPr lang="en-US" sz="1200" baseline="0" dirty="0">
              <a:solidFill>
                <a:srgbClr val="583F34"/>
              </a:solidFill>
            </a:endParaRPr>
          </a:p>
          <a:p>
            <a:pPr marL="0" indent="0">
              <a:buNone/>
            </a:pPr>
            <a:r>
              <a:rPr lang="en-US" sz="1200" baseline="0" dirty="0">
                <a:solidFill>
                  <a:srgbClr val="583F34"/>
                </a:solidFill>
              </a:rPr>
              <a:t>You’ll need to lead the class in revisiting the chemical reactions model to use it to generate these two model ideas for the “Energy from Food” model. </a:t>
            </a:r>
            <a:endParaRPr lang="en-US" sz="1200" dirty="0">
              <a:solidFill>
                <a:srgbClr val="583F34"/>
              </a:solidFill>
            </a:endParaRPr>
          </a:p>
          <a:p>
            <a:endParaRPr lang="en-US" baseline="0" dirty="0"/>
          </a:p>
          <a:p>
            <a:endParaRPr lang="en-US" baseline="0" dirty="0"/>
          </a:p>
          <a:p>
            <a:endParaRPr lang="en-US" baseline="0" dirty="0"/>
          </a:p>
          <a:p>
            <a:endParaRPr lang="en-US" baseline="0"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67</a:t>
            </a:fld>
            <a:endParaRPr lang="en-US"/>
          </a:p>
        </p:txBody>
      </p:sp>
    </p:spTree>
    <p:extLst>
      <p:ext uri="{BB962C8B-B14F-4D97-AF65-F5344CB8AC3E}">
        <p14:creationId xmlns:p14="http://schemas.microsoft.com/office/powerpoint/2010/main" val="342557808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a:t>
            </a:r>
          </a:p>
        </p:txBody>
      </p:sp>
      <p:sp>
        <p:nvSpPr>
          <p:cNvPr id="4" name="Slide Number Placeholder 3"/>
          <p:cNvSpPr>
            <a:spLocks noGrp="1"/>
          </p:cNvSpPr>
          <p:nvPr>
            <p:ph type="sldNum" sz="quarter" idx="10"/>
          </p:nvPr>
        </p:nvSpPr>
        <p:spPr/>
        <p:txBody>
          <a:bodyPr/>
          <a:lstStyle/>
          <a:p>
            <a:fld id="{D8C963D6-A539-E940-9C15-C13F565BC522}" type="slidenum">
              <a:rPr lang="en-US" smtClean="0"/>
              <a:pPr/>
              <a:t>68</a:t>
            </a:fld>
            <a:endParaRPr lang="en-US"/>
          </a:p>
        </p:txBody>
      </p:sp>
    </p:spTree>
    <p:extLst>
      <p:ext uri="{BB962C8B-B14F-4D97-AF65-F5344CB8AC3E}">
        <p14:creationId xmlns:p14="http://schemas.microsoft.com/office/powerpoint/2010/main" val="18963067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a:t>
            </a:r>
          </a:p>
        </p:txBody>
      </p:sp>
      <p:sp>
        <p:nvSpPr>
          <p:cNvPr id="4" name="Slide Number Placeholder 3"/>
          <p:cNvSpPr>
            <a:spLocks noGrp="1"/>
          </p:cNvSpPr>
          <p:nvPr>
            <p:ph type="sldNum" sz="quarter" idx="10"/>
          </p:nvPr>
        </p:nvSpPr>
        <p:spPr/>
        <p:txBody>
          <a:bodyPr/>
          <a:lstStyle/>
          <a:p>
            <a:fld id="{D8C963D6-A539-E940-9C15-C13F565BC522}" type="slidenum">
              <a:rPr lang="en-US" smtClean="0"/>
              <a:pPr/>
              <a:t>69</a:t>
            </a:fld>
            <a:endParaRPr lang="en-US"/>
          </a:p>
        </p:txBody>
      </p:sp>
    </p:spTree>
    <p:extLst>
      <p:ext uri="{BB962C8B-B14F-4D97-AF65-F5344CB8AC3E}">
        <p14:creationId xmlns:p14="http://schemas.microsoft.com/office/powerpoint/2010/main" val="3139343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a:t>
            </a:r>
            <a:r>
              <a:rPr lang="en-US" dirty="0" smtClean="0"/>
              <a:t>students.</a:t>
            </a:r>
            <a:endParaRPr lang="en-US" dirty="0"/>
          </a:p>
        </p:txBody>
      </p:sp>
      <p:sp>
        <p:nvSpPr>
          <p:cNvPr id="4" name="Slide Number Placeholder 3"/>
          <p:cNvSpPr>
            <a:spLocks noGrp="1"/>
          </p:cNvSpPr>
          <p:nvPr>
            <p:ph type="sldNum" sz="quarter" idx="10"/>
          </p:nvPr>
        </p:nvSpPr>
        <p:spPr/>
        <p:txBody>
          <a:bodyPr/>
          <a:lstStyle/>
          <a:p>
            <a:fld id="{D8C963D6-A539-E940-9C15-C13F565BC522}" type="slidenum">
              <a:rPr lang="en-US" smtClean="0"/>
              <a:pPr/>
              <a:t>7</a:t>
            </a:fld>
            <a:endParaRPr lang="en-US"/>
          </a:p>
        </p:txBody>
      </p:sp>
    </p:spTree>
    <p:extLst>
      <p:ext uri="{BB962C8B-B14F-4D97-AF65-F5344CB8AC3E}">
        <p14:creationId xmlns:p14="http://schemas.microsoft.com/office/powerpoint/2010/main" val="58749890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70</a:t>
            </a:fld>
            <a:endParaRPr lang="en-US"/>
          </a:p>
        </p:txBody>
      </p:sp>
    </p:spTree>
    <p:extLst>
      <p:ext uri="{BB962C8B-B14F-4D97-AF65-F5344CB8AC3E}">
        <p14:creationId xmlns:p14="http://schemas.microsoft.com/office/powerpoint/2010/main" val="84042744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 is likely a review from</a:t>
            </a:r>
            <a:r>
              <a:rPr lang="en-US" baseline="0" dirty="0"/>
              <a:t> something they learned in middle school. Use this as a reminder of where in the cells this reaction happens. We’ll later ask about what happens in cells that don’t have mitochondria. </a:t>
            </a:r>
          </a:p>
          <a:p>
            <a:endParaRPr lang="en-US" baseline="0" dirty="0"/>
          </a:p>
          <a:p>
            <a:r>
              <a:rPr lang="en-US" dirty="0"/>
              <a:t>SOURCES: </a:t>
            </a:r>
          </a:p>
          <a:p>
            <a:r>
              <a:rPr lang="en-US" dirty="0"/>
              <a:t>Images: “Cell Information Animal Biology” </a:t>
            </a:r>
          </a:p>
          <a:p>
            <a:r>
              <a:rPr lang="en-US" dirty="0"/>
              <a:t>URL: https://pixabay.com/en/cell-information-animal-biology-48542/</a:t>
            </a:r>
          </a:p>
          <a:p>
            <a:r>
              <a:rPr lang="en-US" dirty="0"/>
              <a:t>Attribution: By </a:t>
            </a:r>
            <a:r>
              <a:rPr lang="en-US" dirty="0" err="1"/>
              <a:t>Pixabay</a:t>
            </a:r>
            <a:r>
              <a:rPr lang="en-US" dirty="0"/>
              <a:t> (https://pixabay.com/en/service/terms/#usage) [CC0]</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71</a:t>
            </a:fld>
            <a:endParaRPr lang="en-US"/>
          </a:p>
        </p:txBody>
      </p:sp>
    </p:spTree>
    <p:extLst>
      <p:ext uri="{BB962C8B-B14F-4D97-AF65-F5344CB8AC3E}">
        <p14:creationId xmlns:p14="http://schemas.microsoft.com/office/powerpoint/2010/main" val="580821661"/>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TEACHER NOTES:</a:t>
            </a:r>
          </a:p>
          <a:p>
            <a:r>
              <a:rPr lang="en-US" baseline="0" dirty="0"/>
              <a:t>The burning reaction provides a lot of energy all at once. This just reminds students of that fact (which they’ve observed). They can talk about heat light and movement. (All of which are not particularly biologically useful- as we’ll highlight in a moment.)</a:t>
            </a:r>
          </a:p>
          <a:p>
            <a:endParaRPr lang="en-US" baseline="0" dirty="0"/>
          </a:p>
          <a:p>
            <a:r>
              <a:rPr lang="en-US" baseline="0" dirty="0"/>
              <a:t>SOURCES: </a:t>
            </a:r>
          </a:p>
          <a:p>
            <a:r>
              <a:rPr lang="en-US" baseline="0" dirty="0"/>
              <a:t>Image: “Candle-flame-no-reflection.jpg” </a:t>
            </a:r>
          </a:p>
          <a:p>
            <a:r>
              <a:rPr lang="en-US" baseline="0" dirty="0"/>
              <a:t>URL: https://commons.wikimedia.org/wiki/File%3ACandle-flame-no-reflection.jpg</a:t>
            </a:r>
          </a:p>
          <a:p>
            <a:r>
              <a:rPr lang="en-US" baseline="0" dirty="0"/>
              <a:t>Attribution: By derivative work: </a:t>
            </a:r>
            <a:r>
              <a:rPr lang="en-US" baseline="0" dirty="0" err="1"/>
              <a:t>Forrestjunky</a:t>
            </a:r>
            <a:r>
              <a:rPr lang="en-US" baseline="0" dirty="0"/>
              <a:t> Candle-flame-and-reflection.jpg: Richard W.M. Jones (Candle-flame-and-reflection.jpg) [Public domain], via Wikimedia Commons</a:t>
            </a:r>
          </a:p>
          <a:p>
            <a:endParaRPr lang="en-US" baseline="0" dirty="0"/>
          </a:p>
          <a:p>
            <a:r>
              <a:rPr lang="en-US" baseline="0" dirty="0"/>
              <a:t>Image: “Coal and Fire. JPG” </a:t>
            </a:r>
          </a:p>
          <a:p>
            <a:r>
              <a:rPr lang="en-US" baseline="0" dirty="0"/>
              <a:t>URL: https://commons.wikimedia.org/wiki/File%3ACoal_and_Fire.JPG</a:t>
            </a:r>
          </a:p>
          <a:p>
            <a:r>
              <a:rPr lang="en-US" baseline="0" dirty="0"/>
              <a:t>Attribution: By </a:t>
            </a:r>
            <a:r>
              <a:rPr lang="en-US" baseline="0" dirty="0" err="1"/>
              <a:t>snty</a:t>
            </a:r>
            <a:r>
              <a:rPr lang="en-US" baseline="0" dirty="0"/>
              <a:t>-tact (</a:t>
            </a:r>
            <a:r>
              <a:rPr lang="en-US" baseline="0" dirty="0" err="1"/>
              <a:t>snty</a:t>
            </a:r>
            <a:r>
              <a:rPr lang="en-US" baseline="0" dirty="0"/>
              <a:t>-tact (Talk)'s file.) [GFDL (http://www.gnu.org/copyleft/fdl.html), CC-BY-SA-3.0 (http://creativecommons.org/licenses/by-sa/3.0/) or CC BY-SA 2.5 (http://creativecommons.org/licenses/by-sa/2.5)], via Wikimedia Commons</a:t>
            </a:r>
          </a:p>
          <a:p>
            <a:endParaRPr lang="en-US" baseline="0" dirty="0"/>
          </a:p>
          <a:p>
            <a:r>
              <a:rPr lang="en-US" baseline="0" dirty="0"/>
              <a:t>Image: “Burning wood in brazier.JPG” </a:t>
            </a:r>
          </a:p>
          <a:p>
            <a:r>
              <a:rPr lang="en-US" baseline="0" dirty="0"/>
              <a:t>URL: https://commons.wikimedia.org/wiki/File%3ABurning_wood_in_brazier.JPG</a:t>
            </a:r>
          </a:p>
          <a:p>
            <a:r>
              <a:rPr lang="en-US" baseline="0" dirty="0" err="1"/>
              <a:t>AttributionBy</a:t>
            </a:r>
            <a:r>
              <a:rPr lang="en-US" baseline="0" dirty="0"/>
              <a:t> Dario </a:t>
            </a:r>
            <a:r>
              <a:rPr lang="en-US" baseline="0" dirty="0" err="1"/>
              <a:t>Crespi</a:t>
            </a:r>
            <a:r>
              <a:rPr lang="en-US" baseline="0" dirty="0"/>
              <a:t> (Own work) [CC BY-SA 4.0 (http://creativecommons.org/licenses/by-sa/4.0)], via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72</a:t>
            </a:fld>
            <a:endParaRPr lang="en-US"/>
          </a:p>
        </p:txBody>
      </p:sp>
    </p:spTree>
    <p:extLst>
      <p:ext uri="{BB962C8B-B14F-4D97-AF65-F5344CB8AC3E}">
        <p14:creationId xmlns:p14="http://schemas.microsoft.com/office/powerpoint/2010/main" val="192871387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1" baseline="0" dirty="0"/>
              <a:t>If you did not burn ethanol, either modify this slide or do a quick demo right beforehand telling kids that the energy they see is about the amount they get from a bowl of cereal.</a:t>
            </a:r>
          </a:p>
          <a:p>
            <a:r>
              <a:rPr lang="en-US" baseline="0" dirty="0"/>
              <a:t>The amount of carbohydrate fuel in a bowl of cereal is (very) approximately equal to 40ml of ethanol, some multiple of the amount you used in the burning ethanol demos in the model for chemical reactions. The best course here would be to demonstrate burning of 40ml of ethanol and to make the comparison to a bowl of cereal a bit more direct. </a:t>
            </a:r>
          </a:p>
          <a:p>
            <a:endParaRPr lang="en-US" baseline="0" dirty="0"/>
          </a:p>
          <a:p>
            <a:r>
              <a:rPr lang="en-US" baseline="0" dirty="0"/>
              <a:t>Here’s the math…</a:t>
            </a:r>
          </a:p>
          <a:p>
            <a:r>
              <a:rPr lang="en-US" baseline="0" dirty="0"/>
              <a:t>A mole is 6.022 x 10^23 molecules- so a lot of molecules… but the per molecule energy is too low to be relatable in any way. </a:t>
            </a:r>
          </a:p>
          <a:p>
            <a:r>
              <a:rPr lang="en-US" baseline="0" dirty="0"/>
              <a:t>Glucose is about 180.16g/</a:t>
            </a:r>
            <a:r>
              <a:rPr lang="en-US" baseline="0" dirty="0" err="1"/>
              <a:t>mol</a:t>
            </a:r>
            <a:r>
              <a:rPr lang="en-US" baseline="0" dirty="0"/>
              <a:t>, so one mole of glucose is 180g, right? In this mole, we’ve got about 686 calories (dietary calories = 1kcal =1000cal). </a:t>
            </a:r>
          </a:p>
          <a:p>
            <a:r>
              <a:rPr lang="en-US" baseline="0" dirty="0"/>
              <a:t>There’s about 30g of carb (and 8 grams of undigested fiber) in a serving (3/4cup) of cereal like bran flakes. You’d need 6 bowls to get one mole of glucose (180g </a:t>
            </a:r>
            <a:r>
              <a:rPr lang="en-US" baseline="0" dirty="0">
                <a:sym typeface="Wingdings" panose="05000000000000000000" pitchFamily="2" charset="2"/>
              </a:rPr>
              <a:t> 686 </a:t>
            </a:r>
            <a:r>
              <a:rPr lang="en-US" baseline="0" dirty="0" err="1">
                <a:sym typeface="Wingdings" panose="05000000000000000000" pitchFamily="2" charset="2"/>
              </a:rPr>
              <a:t>cal</a:t>
            </a:r>
            <a:r>
              <a:rPr lang="en-US" baseline="0" dirty="0">
                <a:sym typeface="Wingdings" panose="05000000000000000000" pitchFamily="2" charset="2"/>
              </a:rPr>
              <a:t>). </a:t>
            </a:r>
            <a:r>
              <a:rPr lang="en-US" baseline="0" dirty="0"/>
              <a:t>So, I’m saying that’s a “small bowl”. Kids probably eat two servings in high school, so you could probably simplify it to 3 normal bowls for 686 cal. So, let’s say a bowl of cereal has enough glucose to generate 230 cal.</a:t>
            </a:r>
          </a:p>
          <a:p>
            <a:r>
              <a:rPr lang="en-US" baseline="0" dirty="0"/>
              <a:t>Ethanol:</a:t>
            </a:r>
          </a:p>
          <a:p>
            <a:r>
              <a:rPr lang="en-US" baseline="0" dirty="0"/>
              <a:t>One mole of ethanol gives half the amount of energy as glucose… approximately 327.6 </a:t>
            </a:r>
            <a:r>
              <a:rPr lang="en-US" baseline="0" dirty="0" err="1"/>
              <a:t>cal</a:t>
            </a:r>
            <a:r>
              <a:rPr lang="en-US" baseline="0" dirty="0"/>
              <a:t> (kcal, remember) per 6.022x10^23 molecules.</a:t>
            </a:r>
          </a:p>
          <a:p>
            <a:r>
              <a:rPr lang="en-US" baseline="0" dirty="0"/>
              <a:t>A mole of ethanol is 46g. At a density of 0.789g/cm^3 which is 0.789g/ml, we have about 58 ml of ethanol for a mol. This is probably about two to three times the amount you used in the ethanol burning demo- you might have used a little less or a little more. If we want to compare ethanol to the bowl of cereal, we need to think about how much for 230ish calories. That’s going to be 40-41 ml of ethanol.</a:t>
            </a:r>
          </a:p>
          <a:p>
            <a:endParaRPr lang="en-US" baseline="0" dirty="0"/>
          </a:p>
          <a:p>
            <a:endParaRPr lang="en-US" baseline="0" dirty="0"/>
          </a:p>
          <a:p>
            <a:r>
              <a:rPr lang="en-US" baseline="0" dirty="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http://www.nsta.org/safety/alcohol.aspx</a:t>
            </a:r>
          </a:p>
          <a:p>
            <a:endParaRPr lang="en-US" dirty="0"/>
          </a:p>
          <a:p>
            <a:r>
              <a:rPr lang="en-US" dirty="0"/>
              <a:t>Image:</a:t>
            </a:r>
            <a:r>
              <a:rPr lang="en-US" baseline="0" dirty="0"/>
              <a:t> “</a:t>
            </a:r>
            <a:r>
              <a:rPr lang="en-US" dirty="0"/>
              <a:t>Ball-and-stick model of the </a:t>
            </a:r>
            <a:r>
              <a:rPr lang="en-US" i="1" dirty="0"/>
              <a:t>β</a:t>
            </a:r>
            <a:r>
              <a:rPr lang="en-US" dirty="0"/>
              <a:t>-D-glucose molecule, C</a:t>
            </a:r>
            <a:r>
              <a:rPr lang="en-US" baseline="-25000" dirty="0"/>
              <a:t>6</a:t>
            </a:r>
            <a:r>
              <a:rPr lang="en-US" dirty="0"/>
              <a:t>H</a:t>
            </a:r>
            <a:r>
              <a:rPr lang="en-US" baseline="-25000" dirty="0"/>
              <a:t>12</a:t>
            </a:r>
            <a:r>
              <a:rPr lang="en-US" dirty="0"/>
              <a:t>O</a:t>
            </a:r>
            <a:r>
              <a:rPr lang="en-US" baseline="-25000" dirty="0"/>
              <a:t>6</a:t>
            </a:r>
            <a:r>
              <a:rPr lang="en-US" dirty="0"/>
              <a:t>, as found in the crystal structure.”</a:t>
            </a:r>
          </a:p>
          <a:p>
            <a:r>
              <a:rPr lang="en-US" dirty="0"/>
              <a:t>URL: https://commons.wikimedia.org/wiki/File%3ABeta-D-glucose-from-xtal-3D-balls.png</a:t>
            </a:r>
          </a:p>
          <a:p>
            <a:r>
              <a:rPr lang="en-US" dirty="0"/>
              <a:t>Attribution: By Ben Mills (Own work) [Public domain], via Wikimedia Commons</a:t>
            </a:r>
          </a:p>
          <a:p>
            <a:endParaRPr lang="en-US" baseline="0" dirty="0"/>
          </a:p>
          <a:p>
            <a:r>
              <a:rPr lang="en-US" baseline="0" dirty="0"/>
              <a:t>Image: “petri-dish-glass-science-agar-agar”</a:t>
            </a:r>
          </a:p>
          <a:p>
            <a:r>
              <a:rPr lang="en-US" baseline="0" dirty="0"/>
              <a:t>URL: https://pixabay.com/en/petri-dish-glass-science-agar-agar-149007/</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 No attribution. Images and videos on </a:t>
            </a:r>
            <a:r>
              <a:rPr lang="en-US" dirty="0" err="1"/>
              <a:t>Pixabay</a:t>
            </a:r>
            <a:r>
              <a:rPr lang="en-US" dirty="0"/>
              <a:t> are released under Creative Commons CC0 (https://creativecommons.org/publicdomain/zero/1.0/deed.en)</a:t>
            </a:r>
          </a:p>
          <a:p>
            <a:endParaRPr lang="en-US" baseline="0" dirty="0"/>
          </a:p>
          <a:p>
            <a:r>
              <a:rPr lang="en-US" dirty="0"/>
              <a:t>Image: “fire-flame-red-heat-hot”</a:t>
            </a:r>
          </a:p>
          <a:p>
            <a:r>
              <a:rPr lang="en-US" dirty="0"/>
              <a:t>URL: https://pixabay.com/en/fire-flame-red-heat-hot-305227/)</a:t>
            </a:r>
          </a:p>
          <a:p>
            <a:r>
              <a:rPr lang="en-US" dirty="0"/>
              <a:t>Attribution: No attribution. Images and videos on </a:t>
            </a:r>
            <a:r>
              <a:rPr lang="en-US" dirty="0" err="1"/>
              <a:t>Pixabay</a:t>
            </a:r>
            <a:r>
              <a:rPr lang="en-US" dirty="0"/>
              <a:t> are released under Creative Commons CC0 (https://creativecommons.org/publicdomain/zero/1.0/deed.en)</a:t>
            </a:r>
          </a:p>
          <a:p>
            <a:endParaRPr lang="en-US" dirty="0"/>
          </a:p>
          <a:p>
            <a:r>
              <a:rPr lang="en-US" dirty="0"/>
              <a:t>Image: “A bowl of oatmeal”</a:t>
            </a:r>
          </a:p>
          <a:p>
            <a:r>
              <a:rPr lang="en-US" dirty="0"/>
              <a:t>URL: http://www.freestockphotos.biz/stockphoto/17316)</a:t>
            </a:r>
          </a:p>
          <a:p>
            <a:r>
              <a:rPr lang="en-US" dirty="0"/>
              <a:t>Attribution: By Renee Comet acquired from National Cancer Institute (Website) [This image is licensed under Public Domain.</a:t>
            </a:r>
            <a:r>
              <a:rPr lang="en-US" baseline="0" dirty="0"/>
              <a:t> </a:t>
            </a:r>
            <a:r>
              <a:rPr lang="en-US" dirty="0"/>
              <a:t>Released to the Public Domain by author.]</a:t>
            </a:r>
          </a:p>
          <a:p>
            <a:endParaRPr lang="en-US" baseline="0" dirty="0"/>
          </a:p>
        </p:txBody>
      </p:sp>
      <p:sp>
        <p:nvSpPr>
          <p:cNvPr id="4" name="Slide Number Placeholder 3"/>
          <p:cNvSpPr>
            <a:spLocks noGrp="1"/>
          </p:cNvSpPr>
          <p:nvPr>
            <p:ph type="sldNum" sz="quarter" idx="10"/>
          </p:nvPr>
        </p:nvSpPr>
        <p:spPr/>
        <p:txBody>
          <a:bodyPr/>
          <a:lstStyle/>
          <a:p>
            <a:fld id="{C7BB21F4-C42E-3B40-9B33-CFE230F675D3}" type="slidenum">
              <a:rPr lang="en-US" smtClean="0"/>
              <a:t>73</a:t>
            </a:fld>
            <a:endParaRPr lang="en-US"/>
          </a:p>
        </p:txBody>
      </p:sp>
    </p:spTree>
    <p:extLst>
      <p:ext uri="{BB962C8B-B14F-4D97-AF65-F5344CB8AC3E}">
        <p14:creationId xmlns:p14="http://schemas.microsoft.com/office/powerpoint/2010/main" val="216905889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Tell students a mole is a way chemists measure the number of molecules of something. If you want to compare reactions between two compounds, you want to start with the same number of molecules for the reactant. </a:t>
            </a:r>
          </a:p>
          <a:p>
            <a:endParaRPr lang="en-US" baseline="0" dirty="0"/>
          </a:p>
          <a:p>
            <a:r>
              <a:rPr lang="en-US" baseline="0" dirty="0"/>
              <a:t>A mole is 6.022 x 10^23 molecules- so a lot of molecules… but the per molecule energy is too low to be relatable in any way. Glucose is about 180.16g/</a:t>
            </a:r>
            <a:r>
              <a:rPr lang="en-US" baseline="0" dirty="0" err="1"/>
              <a:t>mol</a:t>
            </a:r>
            <a:r>
              <a:rPr lang="en-US" baseline="0" dirty="0"/>
              <a:t>, so we’re talking about 686 calories (dietary calories = 1kcal =1000cal) here. There’s about 30g of carb and 8 grams of fiber in a serving (3/4cup) of cereal like bran flakes. So, I’m saying that’s a “small bowl”. Kids probably eat two servings in high school, so you could probably simplify it to 3 normal bowls. One mole of ethanol gives half that. A mole of ethanol is 46g. At a density of 0.789g/cm^3 which is 0.789g/ml, we have about 58 ml of </a:t>
            </a:r>
            <a:r>
              <a:rPr lang="en-US" baseline="0" dirty="0" err="1"/>
              <a:t>ethnanol</a:t>
            </a:r>
            <a:r>
              <a:rPr lang="en-US" baseline="0" dirty="0"/>
              <a:t> for a mol. This is probably about the amount you used in the ethanol burning demo. If you haven’t ever done that, you could do it now. Or you can accurately measure out 58 ml of ethanol and do the demo here whether for the first time or not.</a:t>
            </a:r>
          </a:p>
          <a:p>
            <a:endParaRPr lang="en-US" baseline="0" dirty="0"/>
          </a:p>
          <a:p>
            <a:r>
              <a:rPr lang="en-US" baseline="0" dirty="0"/>
              <a:t>SOURCES: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http://www.nsta.org/safety/alcohol.aspx</a:t>
            </a:r>
          </a:p>
          <a:p>
            <a:endParaRPr lang="en-US" dirty="0"/>
          </a:p>
          <a:p>
            <a:r>
              <a:rPr lang="en-US" baseline="0" dirty="0"/>
              <a:t>Image: “petri-dish-glass-science-agar-agar”</a:t>
            </a:r>
          </a:p>
          <a:p>
            <a:r>
              <a:rPr lang="en-US" baseline="0" dirty="0"/>
              <a:t>URL: https://pixabay.com/en/petri-dish-glass-science-agar-agar-149007/</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Attribution: No attribution. Images and videos on </a:t>
            </a:r>
            <a:r>
              <a:rPr lang="en-US" dirty="0" err="1"/>
              <a:t>Pixabay</a:t>
            </a:r>
            <a:r>
              <a:rPr lang="en-US" dirty="0"/>
              <a:t> are released under Creative Commons CC0 (https://creativecommons.org/publicdomain/zero/1.0/deed.en)</a:t>
            </a:r>
          </a:p>
          <a:p>
            <a:endParaRPr lang="en-US" baseline="0" dirty="0"/>
          </a:p>
          <a:p>
            <a:r>
              <a:rPr lang="en-US" dirty="0"/>
              <a:t>Image: “fire-flame-red-heat-hot”</a:t>
            </a:r>
          </a:p>
          <a:p>
            <a:r>
              <a:rPr lang="en-US" dirty="0"/>
              <a:t>URL: https://pixabay.com/en/fire-flame-red-heat-hot-305227/)</a:t>
            </a:r>
          </a:p>
          <a:p>
            <a:r>
              <a:rPr lang="en-US" dirty="0"/>
              <a:t>Attribution: No attribution. Images and videos on </a:t>
            </a:r>
            <a:r>
              <a:rPr lang="en-US" dirty="0" err="1"/>
              <a:t>Pixabay</a:t>
            </a:r>
            <a:r>
              <a:rPr lang="en-US" dirty="0"/>
              <a:t> are released under Creative Commons CC0 (https://creativecommons.org/publicdomain/zero/1.0/deed.en)</a:t>
            </a:r>
          </a:p>
          <a:p>
            <a:endParaRPr lang="en-US" dirty="0"/>
          </a:p>
          <a:p>
            <a:r>
              <a:rPr lang="en-US" dirty="0"/>
              <a:t>Image: “A bowl of oatmeal”</a:t>
            </a:r>
          </a:p>
          <a:p>
            <a:r>
              <a:rPr lang="en-US" dirty="0"/>
              <a:t>URL: http://www.freestockphotos.biz/stockphoto/17316)</a:t>
            </a:r>
          </a:p>
          <a:p>
            <a:r>
              <a:rPr lang="en-US" dirty="0"/>
              <a:t>Attribution: By Renee Comet acquired from National Cancer Institute (Website) [This image is licensed under Public Domain.</a:t>
            </a:r>
            <a:r>
              <a:rPr lang="en-US" baseline="0" dirty="0"/>
              <a:t> </a:t>
            </a:r>
            <a:r>
              <a:rPr lang="en-US" dirty="0"/>
              <a:t>Released to the Public Domain by author.]</a:t>
            </a:r>
          </a:p>
          <a:p>
            <a:endParaRPr lang="en-US" baseline="0" dirty="0"/>
          </a:p>
        </p:txBody>
      </p:sp>
      <p:sp>
        <p:nvSpPr>
          <p:cNvPr id="4" name="Slide Number Placeholder 3"/>
          <p:cNvSpPr>
            <a:spLocks noGrp="1"/>
          </p:cNvSpPr>
          <p:nvPr>
            <p:ph type="sldNum" sz="quarter" idx="10"/>
          </p:nvPr>
        </p:nvSpPr>
        <p:spPr/>
        <p:txBody>
          <a:bodyPr/>
          <a:lstStyle/>
          <a:p>
            <a:fld id="{C7BB21F4-C42E-3B40-9B33-CFE230F675D3}" type="slidenum">
              <a:rPr lang="en-US" smtClean="0"/>
              <a:t>74</a:t>
            </a:fld>
            <a:endParaRPr lang="en-US"/>
          </a:p>
        </p:txBody>
      </p:sp>
    </p:spTree>
    <p:extLst>
      <p:ext uri="{BB962C8B-B14F-4D97-AF65-F5344CB8AC3E}">
        <p14:creationId xmlns:p14="http://schemas.microsoft.com/office/powerpoint/2010/main" val="146256410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This reaction happens all at once in combustion. The entire carbon chain is blown apart and each carbon combines with 2 oxygens to form CO</a:t>
            </a:r>
            <a:r>
              <a:rPr lang="en-US" baseline="-25000" dirty="0"/>
              <a:t>2</a:t>
            </a:r>
            <a:r>
              <a:rPr lang="en-US" baseline="0" dirty="0"/>
              <a:t>. All the energy in that carbon compound is released at once. See any problem with this in living cells???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It’s OK if your students don’t generate the solution revealed on the next slide, but (perhaps amazingly) usually a couple of students suggest that the energy is released somehow incrementally. We’ve seen this in many classrooms.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If they don’t get to the idea, this is a great opportunity to tell them something about the way science and scientific discovery works. See notes on the next slide.</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75</a:t>
            </a:fld>
            <a:endParaRPr lang="en-US"/>
          </a:p>
        </p:txBody>
      </p:sp>
    </p:spTree>
    <p:extLst>
      <p:ext uri="{BB962C8B-B14F-4D97-AF65-F5344CB8AC3E}">
        <p14:creationId xmlns:p14="http://schemas.microsoft.com/office/powerpoint/2010/main" val="112184570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Students</a:t>
            </a:r>
            <a:r>
              <a:rPr lang="en-US" baseline="0" dirty="0"/>
              <a:t> may not get to this idea in Doodle Box N. It isn’t necessarily an intuitive idea. If anything, it is an example of how </a:t>
            </a:r>
            <a:r>
              <a:rPr lang="en-US" b="1" baseline="0" dirty="0"/>
              <a:t>one idea comes from years of scientific investigation on the part of many people</a:t>
            </a:r>
            <a:r>
              <a:rPr lang="en-US" baseline="0" dirty="0"/>
              <a:t>. Each of these rearrangements is a chemical reaction that required years of investigation to characterize. The series of reactions that are involved in cellular respiration are the culmination of several scientific careers by major laboratories!</a:t>
            </a:r>
          </a:p>
          <a:p>
            <a:endParaRPr lang="en-US" dirty="0"/>
          </a:p>
          <a:p>
            <a:r>
              <a:rPr lang="en-US" dirty="0"/>
              <a:t>SOURCES:</a:t>
            </a:r>
          </a:p>
          <a:p>
            <a:r>
              <a:rPr lang="en-US" dirty="0"/>
              <a:t>Image: “fire-flame-red-heat-hot”</a:t>
            </a:r>
          </a:p>
          <a:p>
            <a:r>
              <a:rPr lang="en-US" dirty="0"/>
              <a:t>URL: https://pixabay.com/en/fire-flame-red-heat-hot-305227/</a:t>
            </a:r>
          </a:p>
          <a:p>
            <a:r>
              <a:rPr lang="en-US" dirty="0"/>
              <a:t>Attribution: No attribution. Images and videos on </a:t>
            </a:r>
            <a:r>
              <a:rPr lang="en-US" dirty="0" err="1"/>
              <a:t>Pixabay</a:t>
            </a:r>
            <a:r>
              <a:rPr lang="en-US" dirty="0"/>
              <a:t> are released under Creative Commons CC0 (https://creativecommons.org/publicdomain/zero/1.0/deed.en)</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76</a:t>
            </a:fld>
            <a:endParaRPr lang="en-US"/>
          </a:p>
        </p:txBody>
      </p:sp>
    </p:spTree>
    <p:extLst>
      <p:ext uri="{BB962C8B-B14F-4D97-AF65-F5344CB8AC3E}">
        <p14:creationId xmlns:p14="http://schemas.microsoft.com/office/powerpoint/2010/main" val="951084169"/>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We are just giving this idea about ATP to the students. At this point, we don’t have a great way to develop this idea through sense-making (without giving the kids a bunch of other model ideas first). Again, this is the culmination of years of scientific work. The idea that we don’t literally have fire inside of us is rather logical, but the details of exactly how energy is put to use inside the body is rather complex.</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77</a:t>
            </a:fld>
            <a:endParaRPr lang="en-US"/>
          </a:p>
        </p:txBody>
      </p:sp>
    </p:spTree>
    <p:extLst>
      <p:ext uri="{BB962C8B-B14F-4D97-AF65-F5344CB8AC3E}">
        <p14:creationId xmlns:p14="http://schemas.microsoft.com/office/powerpoint/2010/main" val="1939010165"/>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Though the NGSS performance</a:t>
            </a:r>
            <a:r>
              <a:rPr lang="en-US" baseline="0" dirty="0"/>
              <a:t> expectations do not require students to know the details of respiration, such as the tracking of ATP, we use this idea to help them understand a big picture idea: ATP absorbs little bits of energy in lots of little “downhill” reactions so that it can provide energy in lots of little “uphill” reactions all over the cell. It is the carrier and the circulator of energy in the cell. Look through the next few slides well ahead of time and decide how you plan to have these conversations with students.</a:t>
            </a:r>
          </a:p>
          <a:p>
            <a:endParaRPr lang="en-US" dirty="0"/>
          </a:p>
          <a:p>
            <a:r>
              <a:rPr lang="en-US" dirty="0"/>
              <a:t>SOURCES:</a:t>
            </a:r>
          </a:p>
          <a:p>
            <a:r>
              <a:rPr lang="en-US" dirty="0"/>
              <a:t>Image: “Taxi picture”</a:t>
            </a:r>
          </a:p>
          <a:p>
            <a:r>
              <a:rPr lang="en-US" dirty="0"/>
              <a:t>URL: https//commons.wikimedia.org/wiki/File%3ATaxi_picture.png</a:t>
            </a:r>
          </a:p>
          <a:p>
            <a:r>
              <a:rPr lang="en-US" dirty="0"/>
              <a:t>Attribution: By </a:t>
            </a:r>
            <a:r>
              <a:rPr lang="en-US" dirty="0" err="1"/>
              <a:t>Vkem~enwiki</a:t>
            </a:r>
            <a:r>
              <a:rPr lang="en-US" dirty="0"/>
              <a:t> (Adobe Photoshop) [GFDL (http://www.gnu.org/copyleft/fdl.html) or CC BY-SA 3.0 (https://creativecommons.org/licenses/by-sa/3.0)], via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78</a:t>
            </a:fld>
            <a:endParaRPr lang="en-US"/>
          </a:p>
        </p:txBody>
      </p:sp>
    </p:spTree>
    <p:extLst>
      <p:ext uri="{BB962C8B-B14F-4D97-AF65-F5344CB8AC3E}">
        <p14:creationId xmlns:p14="http://schemas.microsoft.com/office/powerpoint/2010/main" val="2316483993"/>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Be certain you understand the</a:t>
            </a:r>
            <a:r>
              <a:rPr lang="en-US" baseline="0" dirty="0"/>
              <a:t> ideas on this slide. The analogy is a little tricky and not exact. The taxi might be more akin to ADP and the taxi plus star to ATP in the traditional way most of us learned this. There’s really nothing about ATP in NGSS. The punchline here is that the cell needs the energy in some kind of “biologically useful/available” form. (And we don’t really unpack what this means in detail in NGSS, though most of us who learned it can’t explain it anyway.) It’s not that we have a bunch of fire inside of us- that’s the point. If you did the electrolysis version of chemical reactions, you can relate this to the “uphill” reaction. The energy released from glucose allows the body to do a bunch of smaller uphill (need energy input) reactions that yield ATP molecules that can then be transported to where they need to go, undergo a “downhill” reaction and release energy. </a:t>
            </a:r>
          </a:p>
          <a:p>
            <a:endParaRPr lang="en-US" dirty="0"/>
          </a:p>
          <a:p>
            <a:r>
              <a:rPr lang="en-US" dirty="0"/>
              <a:t>SOURCES:</a:t>
            </a:r>
          </a:p>
          <a:p>
            <a:r>
              <a:rPr lang="en-US" dirty="0"/>
              <a:t>Image: “Taxi picture”</a:t>
            </a:r>
          </a:p>
          <a:p>
            <a:r>
              <a:rPr lang="en-US" dirty="0"/>
              <a:t>URL: https://commons.wikimedia.org/wiki/File%3ATaxi_picture.png</a:t>
            </a:r>
          </a:p>
          <a:p>
            <a:r>
              <a:rPr lang="en-US" dirty="0"/>
              <a:t>Attribution: By </a:t>
            </a:r>
            <a:r>
              <a:rPr lang="en-US" dirty="0" err="1"/>
              <a:t>Vkem~enwiki</a:t>
            </a:r>
            <a:r>
              <a:rPr lang="en-US" dirty="0"/>
              <a:t> (Adobe Photoshop) [GFDL (http://www.gnu.org/copyleft/fdl.html) or CC BY-SA 3.0 (https://creativecommons.org/licenses/by-sa/3.0)],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79</a:t>
            </a:fld>
            <a:endParaRPr lang="en-US"/>
          </a:p>
        </p:txBody>
      </p:sp>
    </p:spTree>
    <p:extLst>
      <p:ext uri="{BB962C8B-B14F-4D97-AF65-F5344CB8AC3E}">
        <p14:creationId xmlns:p14="http://schemas.microsoft.com/office/powerpoint/2010/main" val="2248006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a:t>
            </a:fld>
            <a:endParaRPr lang="en-US"/>
          </a:p>
        </p:txBody>
      </p:sp>
    </p:spTree>
    <p:extLst>
      <p:ext uri="{BB962C8B-B14F-4D97-AF65-F5344CB8AC3E}">
        <p14:creationId xmlns:p14="http://schemas.microsoft.com/office/powerpoint/2010/main" val="397054231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Here we are trying to show</a:t>
            </a:r>
            <a:r>
              <a:rPr lang="en-US" baseline="0" dirty="0"/>
              <a:t> through analogy how energy is transported from the mitochondria to other parts of the cell.</a:t>
            </a:r>
            <a:endParaRPr lang="en-US" dirty="0"/>
          </a:p>
          <a:p>
            <a:endParaRPr lang="en-US" dirty="0"/>
          </a:p>
          <a:p>
            <a:r>
              <a:rPr lang="en-US" dirty="0"/>
              <a:t>SOURCES:</a:t>
            </a:r>
          </a:p>
          <a:p>
            <a:r>
              <a:rPr lang="en-US" dirty="0"/>
              <a:t>Image, “Cell Information Animal Biology” </a:t>
            </a:r>
          </a:p>
          <a:p>
            <a:r>
              <a:rPr lang="en-US" dirty="0"/>
              <a:t>URL: https://pixabay.com/en/cell-information-animal-biology-48542/) </a:t>
            </a:r>
          </a:p>
          <a:p>
            <a:r>
              <a:rPr lang="en-US" dirty="0"/>
              <a:t>Attribution: By </a:t>
            </a:r>
            <a:r>
              <a:rPr lang="en-US" dirty="0" err="1"/>
              <a:t>Pixabay</a:t>
            </a:r>
            <a:r>
              <a:rPr lang="en-US" dirty="0"/>
              <a:t> (https://pixabay.com/en/service/terms/#usage) [CC0]</a:t>
            </a:r>
          </a:p>
          <a:p>
            <a:endParaRPr lang="en-US" dirty="0"/>
          </a:p>
          <a:p>
            <a:r>
              <a:rPr lang="en-US" dirty="0"/>
              <a:t>Image: “Taxi picture”</a:t>
            </a:r>
          </a:p>
          <a:p>
            <a:r>
              <a:rPr lang="en-US" dirty="0"/>
              <a:t>URL: https://commons.wikimedia.org/wiki/File%3ATaxi_picture.png</a:t>
            </a:r>
          </a:p>
          <a:p>
            <a:r>
              <a:rPr lang="en-US" dirty="0"/>
              <a:t>Attribution: By </a:t>
            </a:r>
            <a:r>
              <a:rPr lang="en-US" dirty="0" err="1"/>
              <a:t>Vkem~enwiki</a:t>
            </a:r>
            <a:r>
              <a:rPr lang="en-US" dirty="0"/>
              <a:t> (Adobe Photoshop) [GFDL (http://www.gnu.org/copyleft/fdl.html) or CC BY-SA 3.0 (https://creativecommons.org/licenses/by-sa/3.0)], via Wikimedia Commons</a:t>
            </a:r>
          </a:p>
        </p:txBody>
      </p:sp>
      <p:sp>
        <p:nvSpPr>
          <p:cNvPr id="4" name="Slide Number Placeholder 3"/>
          <p:cNvSpPr>
            <a:spLocks noGrp="1"/>
          </p:cNvSpPr>
          <p:nvPr>
            <p:ph type="sldNum" sz="quarter" idx="10"/>
          </p:nvPr>
        </p:nvSpPr>
        <p:spPr/>
        <p:txBody>
          <a:bodyPr/>
          <a:lstStyle/>
          <a:p>
            <a:fld id="{C7BB21F4-C42E-3B40-9B33-CFE230F675D3}" type="slidenum">
              <a:rPr lang="en-US" smtClean="0"/>
              <a:t>80</a:t>
            </a:fld>
            <a:endParaRPr lang="en-US"/>
          </a:p>
        </p:txBody>
      </p:sp>
    </p:spTree>
    <p:extLst>
      <p:ext uri="{BB962C8B-B14F-4D97-AF65-F5344CB8AC3E}">
        <p14:creationId xmlns:p14="http://schemas.microsoft.com/office/powerpoint/2010/main" val="414735512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a:t>
            </a:r>
            <a:r>
              <a:rPr lang="en-US" baseline="0" dirty="0"/>
              <a:t> ultimately decide it was more complicated to talk about ATP without mentioning ADP. This however, necessitates describing something about the relationship between them.</a:t>
            </a:r>
          </a:p>
          <a:p>
            <a:r>
              <a:rPr lang="en-US" baseline="0" dirty="0"/>
              <a:t>On the next slide, we rather subtly unpack a rather huge model idea about energy in our bodies.</a:t>
            </a:r>
          </a:p>
          <a:p>
            <a:endParaRPr lang="en-US" dirty="0"/>
          </a:p>
          <a:p>
            <a:r>
              <a:rPr lang="en-US" dirty="0"/>
              <a:t>SOURCES:</a:t>
            </a:r>
          </a:p>
          <a:p>
            <a:r>
              <a:rPr lang="en-US" dirty="0"/>
              <a:t>Image: “Taxi picture”</a:t>
            </a:r>
          </a:p>
          <a:p>
            <a:r>
              <a:rPr lang="en-US" dirty="0"/>
              <a:t>URL: https://commons.wikimedia.org/wiki/File%3ATaxi_picture.png)</a:t>
            </a:r>
          </a:p>
          <a:p>
            <a:r>
              <a:rPr lang="en-US" dirty="0"/>
              <a:t>Attribution: By </a:t>
            </a:r>
            <a:r>
              <a:rPr lang="en-US" dirty="0" err="1"/>
              <a:t>Vkem~enwiki</a:t>
            </a:r>
            <a:r>
              <a:rPr lang="en-US" dirty="0"/>
              <a:t> (Adobe Photoshop) [GFDL (http://www.gnu.org/copyleft/fdl.html) or CC BY-SA 3.0 (https://creativecommons.org/licenses/by-sa/3.0)], via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81</a:t>
            </a:fld>
            <a:endParaRPr lang="en-US"/>
          </a:p>
        </p:txBody>
      </p:sp>
    </p:spTree>
    <p:extLst>
      <p:ext uri="{BB962C8B-B14F-4D97-AF65-F5344CB8AC3E}">
        <p14:creationId xmlns:p14="http://schemas.microsoft.com/office/powerpoint/2010/main" val="13344501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This</a:t>
            </a:r>
            <a:r>
              <a:rPr lang="en-US" baseline="0" dirty="0"/>
              <a:t> slide is animated to intentionally allow for pause and conversation. For classrooms that used the Hoffmann apparatus, this slide will make sense. We are coupling the uphill and downhill reaction diagrams. Allow students to try and make connections between the reactions implied by the curved arrows (we are not including any discussion of phosphorus Pi here!) and the energy diagrams.</a:t>
            </a:r>
          </a:p>
          <a:p>
            <a:r>
              <a:rPr lang="en-US" b="1" baseline="0" dirty="0"/>
              <a:t>For classes that have not developed the “uphill” reaction (burning ethanol classrooms), you may need to pause here to develop some ideas around reactions that need energy. </a:t>
            </a:r>
            <a:r>
              <a:rPr lang="en-US" baseline="0" dirty="0"/>
              <a:t>It makes sense that we “use up” the energy we generate in the cell to do work, but what do those work reactions look like? What is taking up energy. Both electrolysis and ethanol classrooms would benefit from a bit of a pause and discussion here.</a:t>
            </a:r>
          </a:p>
          <a:p>
            <a:endParaRPr lang="en-US" dirty="0"/>
          </a:p>
          <a:p>
            <a:r>
              <a:rPr lang="en-US" dirty="0"/>
              <a:t>SOURCES:</a:t>
            </a:r>
          </a:p>
          <a:p>
            <a:r>
              <a:rPr lang="en-US" dirty="0"/>
              <a:t>Image: “Taxi picture”</a:t>
            </a:r>
          </a:p>
          <a:p>
            <a:r>
              <a:rPr lang="en-US" dirty="0"/>
              <a:t>URL: https://commons.wikimedia.org/wiki/File%3ATaxi_picture.png)</a:t>
            </a:r>
          </a:p>
          <a:p>
            <a:r>
              <a:rPr lang="en-US" dirty="0"/>
              <a:t>Attribution: By </a:t>
            </a:r>
            <a:r>
              <a:rPr lang="en-US" dirty="0" err="1"/>
              <a:t>Vkem~enwiki</a:t>
            </a:r>
            <a:r>
              <a:rPr lang="en-US" dirty="0"/>
              <a:t> (Adobe Photoshop) [GFDL (http://www.gnu.org/copyleft/fdl.html) or CC BY-SA 3.0 (https://creativecommons.org/licenses/by-sa/3.0)], via Wikimedia Commons</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82</a:t>
            </a:fld>
            <a:endParaRPr lang="en-US"/>
          </a:p>
        </p:txBody>
      </p:sp>
    </p:spTree>
    <p:extLst>
      <p:ext uri="{BB962C8B-B14F-4D97-AF65-F5344CB8AC3E}">
        <p14:creationId xmlns:p14="http://schemas.microsoft.com/office/powerpoint/2010/main" val="3403553284"/>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We need to take stock of what</a:t>
            </a:r>
            <a:r>
              <a:rPr lang="en-US" baseline="0" dirty="0"/>
              <a:t> we know about cellular respiration. We’ve really built the model at this point, only perhaps needing to add a statement about unity and diversity after the next learning segment. Be sure to record some “finalized” version of the model and make it publically visible in the classroom (template slide is next).</a:t>
            </a:r>
            <a:endParaRPr lang="en-US" dirty="0"/>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83</a:t>
            </a:fld>
            <a:endParaRPr lang="en-US"/>
          </a:p>
        </p:txBody>
      </p:sp>
    </p:spTree>
    <p:extLst>
      <p:ext uri="{BB962C8B-B14F-4D97-AF65-F5344CB8AC3E}">
        <p14:creationId xmlns:p14="http://schemas.microsoft.com/office/powerpoint/2010/main" val="1509801916"/>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Template for tracking model ideas. Probably better to do this on poster paper in the room</a:t>
            </a:r>
            <a:r>
              <a:rPr lang="en-US" baseline="0" dirty="0"/>
              <a:t> so they can be used in an ongoing way. </a:t>
            </a:r>
            <a:r>
              <a:rPr lang="en-US" b="1" baseline="0" dirty="0"/>
              <a:t>But be sure to have the students record the new ideas about CR on their Doodle sheets as well!</a:t>
            </a:r>
          </a:p>
        </p:txBody>
      </p:sp>
      <p:sp>
        <p:nvSpPr>
          <p:cNvPr id="4" name="Slide Number Placeholder 3"/>
          <p:cNvSpPr>
            <a:spLocks noGrp="1"/>
          </p:cNvSpPr>
          <p:nvPr>
            <p:ph type="sldNum" sz="quarter" idx="10"/>
          </p:nvPr>
        </p:nvSpPr>
        <p:spPr/>
        <p:txBody>
          <a:bodyPr/>
          <a:lstStyle/>
          <a:p>
            <a:fld id="{C7BB21F4-C42E-3B40-9B33-CFE230F675D3}" type="slidenum">
              <a:rPr lang="en-US" smtClean="0"/>
              <a:t>84</a:t>
            </a:fld>
            <a:endParaRPr lang="en-US"/>
          </a:p>
        </p:txBody>
      </p:sp>
    </p:spTree>
    <p:extLst>
      <p:ext uri="{BB962C8B-B14F-4D97-AF65-F5344CB8AC3E}">
        <p14:creationId xmlns:p14="http://schemas.microsoft.com/office/powerpoint/2010/main" val="183359939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t>TEACHER NOTES:</a:t>
            </a:r>
          </a:p>
          <a:p>
            <a:r>
              <a:rPr lang="en-US" dirty="0"/>
              <a:t>This is your next set of target model ideas</a:t>
            </a:r>
            <a:r>
              <a:rPr lang="en-US" baseline="0" dirty="0"/>
              <a:t> and the ones we’ve really generated around cellular respiration. Note there is an idea to add to the model for Matter from Food, but it is an addition to an idea we likely already generated in Chemical Reactions.</a:t>
            </a:r>
            <a:endParaRPr lang="en-US" dirty="0"/>
          </a:p>
          <a:p>
            <a:endParaRPr lang="en-US" baseline="0" dirty="0"/>
          </a:p>
          <a:p>
            <a:r>
              <a:rPr lang="en-US" baseline="0" dirty="0"/>
              <a:t>This is in some ways our final model  in the context of this triangle. We will add some Unity and Diversity ideas to the Energy model in the next learning segment, but those are rather like an addendum. </a:t>
            </a:r>
          </a:p>
        </p:txBody>
      </p:sp>
      <p:sp>
        <p:nvSpPr>
          <p:cNvPr id="4" name="Slide Number Placeholder 3"/>
          <p:cNvSpPr>
            <a:spLocks noGrp="1"/>
          </p:cNvSpPr>
          <p:nvPr>
            <p:ph type="sldNum" sz="quarter" idx="10"/>
          </p:nvPr>
        </p:nvSpPr>
        <p:spPr/>
        <p:txBody>
          <a:bodyPr/>
          <a:lstStyle/>
          <a:p>
            <a:fld id="{C7BB21F4-C42E-3B40-9B33-CFE230F675D3}" type="slidenum">
              <a:rPr lang="en-US" smtClean="0"/>
              <a:t>85</a:t>
            </a:fld>
            <a:endParaRPr lang="en-US"/>
          </a:p>
        </p:txBody>
      </p:sp>
    </p:spTree>
    <p:extLst>
      <p:ext uri="{BB962C8B-B14F-4D97-AF65-F5344CB8AC3E}">
        <p14:creationId xmlns:p14="http://schemas.microsoft.com/office/powerpoint/2010/main" val="3611694384"/>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a:t>
            </a:r>
          </a:p>
        </p:txBody>
      </p:sp>
      <p:sp>
        <p:nvSpPr>
          <p:cNvPr id="4" name="Slide Number Placeholder 3"/>
          <p:cNvSpPr>
            <a:spLocks noGrp="1"/>
          </p:cNvSpPr>
          <p:nvPr>
            <p:ph type="sldNum" sz="quarter" idx="10"/>
          </p:nvPr>
        </p:nvSpPr>
        <p:spPr/>
        <p:txBody>
          <a:bodyPr/>
          <a:lstStyle/>
          <a:p>
            <a:fld id="{D8C963D6-A539-E940-9C15-C13F565BC522}" type="slidenum">
              <a:rPr lang="en-US" smtClean="0"/>
              <a:pPr/>
              <a:t>86</a:t>
            </a:fld>
            <a:endParaRPr lang="en-US"/>
          </a:p>
        </p:txBody>
      </p:sp>
    </p:spTree>
    <p:extLst>
      <p:ext uri="{BB962C8B-B14F-4D97-AF65-F5344CB8AC3E}">
        <p14:creationId xmlns:p14="http://schemas.microsoft.com/office/powerpoint/2010/main" val="262369578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Not meant for students. </a:t>
            </a:r>
          </a:p>
        </p:txBody>
      </p:sp>
      <p:sp>
        <p:nvSpPr>
          <p:cNvPr id="4" name="Slide Number Placeholder 3"/>
          <p:cNvSpPr>
            <a:spLocks noGrp="1"/>
          </p:cNvSpPr>
          <p:nvPr>
            <p:ph type="sldNum" sz="quarter" idx="10"/>
          </p:nvPr>
        </p:nvSpPr>
        <p:spPr/>
        <p:txBody>
          <a:bodyPr/>
          <a:lstStyle/>
          <a:p>
            <a:fld id="{D8C963D6-A539-E940-9C15-C13F565BC522}" type="slidenum">
              <a:rPr lang="en-US" smtClean="0"/>
              <a:pPr/>
              <a:t>87</a:t>
            </a:fld>
            <a:endParaRPr lang="en-US"/>
          </a:p>
        </p:txBody>
      </p:sp>
    </p:spTree>
    <p:extLst>
      <p:ext uri="{BB962C8B-B14F-4D97-AF65-F5344CB8AC3E}">
        <p14:creationId xmlns:p14="http://schemas.microsoft.com/office/powerpoint/2010/main" val="259291989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TEACHER NOTES:</a:t>
            </a:r>
          </a:p>
          <a:p>
            <a:r>
              <a:rPr lang="en-US" dirty="0" smtClean="0"/>
              <a:t>Not meant for students. </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88</a:t>
            </a:fld>
            <a:endParaRPr lang="en-US"/>
          </a:p>
        </p:txBody>
      </p:sp>
    </p:spTree>
    <p:extLst>
      <p:ext uri="{BB962C8B-B14F-4D97-AF65-F5344CB8AC3E}">
        <p14:creationId xmlns:p14="http://schemas.microsoft.com/office/powerpoint/2010/main" val="1300764727"/>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Most</a:t>
            </a:r>
            <a:r>
              <a:rPr lang="en-US" baseline="0" dirty="0"/>
              <a:t> likely ideas to surface are questions about plants- but maybe some other things too. We’re going to address this through a laboratory activity that tests radish seeds, yeast and insects for CO</a:t>
            </a:r>
            <a:r>
              <a:rPr lang="en-US" baseline="-25000" dirty="0"/>
              <a:t>2</a:t>
            </a:r>
            <a:r>
              <a:rPr lang="en-US" baseline="0" dirty="0"/>
              <a:t> production. The best way to frame this is to say we are investigating diversity by looking at a representative plant, fungus and an animal that isn’t too closely related to us. Three organisms that are a good place to start. There are some categories of organisms that we don’t investigate through this lab. Parking lot as useful.</a:t>
            </a:r>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89</a:t>
            </a:fld>
            <a:endParaRPr lang="en-US"/>
          </a:p>
        </p:txBody>
      </p:sp>
    </p:spTree>
    <p:extLst>
      <p:ext uri="{BB962C8B-B14F-4D97-AF65-F5344CB8AC3E}">
        <p14:creationId xmlns:p14="http://schemas.microsoft.com/office/powerpoint/2010/main" val="2613804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kern="1200" dirty="0">
                <a:solidFill>
                  <a:schemeClr val="tx1"/>
                </a:solidFill>
                <a:effectLst/>
                <a:latin typeface="+mn-lt"/>
                <a:ea typeface="+mn-ea"/>
                <a:cs typeface="+mn-cs"/>
              </a:rPr>
              <a:t>TEACHER NOTES:</a:t>
            </a:r>
          </a:p>
          <a:p>
            <a:r>
              <a:rPr lang="en-US" sz="1200" b="1" kern="1200" dirty="0">
                <a:solidFill>
                  <a:schemeClr val="tx1"/>
                </a:solidFill>
                <a:effectLst/>
                <a:latin typeface="+mn-lt"/>
                <a:ea typeface="+mn-ea"/>
                <a:cs typeface="+mn-cs"/>
              </a:rPr>
              <a:t>Phenomenon</a:t>
            </a:r>
            <a:r>
              <a:rPr lang="en-US" sz="1200" kern="1200" dirty="0">
                <a:solidFill>
                  <a:schemeClr val="tx1"/>
                </a:solidFill>
                <a:effectLst/>
                <a:latin typeface="+mn-lt"/>
                <a:ea typeface="+mn-ea"/>
                <a:cs typeface="+mn-cs"/>
              </a:rPr>
              <a:t>. What do all have in common? Just a quick recollection</a:t>
            </a:r>
            <a:r>
              <a:rPr lang="en-US" sz="1200" kern="1200" baseline="0" dirty="0">
                <a:solidFill>
                  <a:schemeClr val="tx1"/>
                </a:solidFill>
                <a:effectLst/>
                <a:latin typeface="+mn-lt"/>
                <a:ea typeface="+mn-ea"/>
                <a:cs typeface="+mn-cs"/>
              </a:rPr>
              <a:t> of the phenomenon that we all have to eat. This slides shows only animals eating. We still haven’t addressed whether or not plants eat (and will not now- but you could acknowledge that the question is in the parking lot if it comes up).</a:t>
            </a:r>
          </a:p>
          <a:p>
            <a:endParaRPr lang="en-US" sz="1200" kern="1200" baseline="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Commonality: they are all feeding. </a:t>
            </a:r>
          </a:p>
          <a:p>
            <a:r>
              <a:rPr lang="en-US" sz="1200" kern="1200" dirty="0">
                <a:solidFill>
                  <a:schemeClr val="tx1"/>
                </a:solidFill>
                <a:effectLst/>
                <a:latin typeface="+mn-lt"/>
                <a:ea typeface="+mn-ea"/>
                <a:cs typeface="+mn-cs"/>
              </a:rPr>
              <a:t>Teacher can ask questions like: </a:t>
            </a:r>
          </a:p>
          <a:p>
            <a:pPr lvl="0"/>
            <a:r>
              <a:rPr lang="en-US" sz="1200" kern="1200" dirty="0">
                <a:solidFill>
                  <a:schemeClr val="tx1"/>
                </a:solidFill>
                <a:effectLst/>
                <a:latin typeface="+mn-lt"/>
                <a:ea typeface="+mn-ea"/>
                <a:cs typeface="+mn-cs"/>
              </a:rPr>
              <a:t>Why do they feed? </a:t>
            </a:r>
          </a:p>
          <a:p>
            <a:pPr lvl="0"/>
            <a:r>
              <a:rPr lang="en-US" sz="1200" kern="1200" dirty="0">
                <a:solidFill>
                  <a:schemeClr val="tx1"/>
                </a:solidFill>
                <a:effectLst/>
                <a:latin typeface="+mn-lt"/>
                <a:ea typeface="+mn-ea"/>
                <a:cs typeface="+mn-cs"/>
              </a:rPr>
              <a:t>Do they feed all the time? </a:t>
            </a:r>
          </a:p>
          <a:p>
            <a:r>
              <a:rPr lang="en-US" sz="1200" kern="1200" dirty="0">
                <a:solidFill>
                  <a:schemeClr val="tx1"/>
                </a:solidFill>
                <a:effectLst/>
                <a:latin typeface="+mn-lt"/>
                <a:ea typeface="+mn-ea"/>
                <a:cs typeface="+mn-cs"/>
              </a:rPr>
              <a:t>Guide students to generate the driving question.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SOURCES:</a:t>
            </a:r>
          </a:p>
          <a:p>
            <a:pPr lvl="0"/>
            <a:endParaRPr lang="en-US" sz="1200"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a:t>
            </a:r>
            <a:r>
              <a:rPr lang="en-US" dirty="0"/>
              <a:t>Three children enjoy lunch freshly prepared and served on-site by a food service management company at the Inter Metro Summer Recreation Program in San Juan, Puerto Rico.”</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URL: https://commons.wikimedia.org/wiki/File%3ASummer_kids_eat_lunch_-_Flickr_-_USDAgov.jpg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Attribution: By U.S. Department of Agriculture (Summer kids eat lunch) [CC BY 2.0 (http://creativecommons.org/licenses/by/2.0) or Public domain], via Wikimedia Commons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Image: ” horse-meadow-grass-summer-brown”</a:t>
            </a:r>
          </a:p>
          <a:p>
            <a:pPr lvl="0"/>
            <a:r>
              <a:rPr lang="en-US" sz="1200" kern="1200" dirty="0">
                <a:solidFill>
                  <a:schemeClr val="tx1"/>
                </a:solidFill>
                <a:effectLst/>
                <a:latin typeface="+mn-lt"/>
                <a:ea typeface="+mn-ea"/>
                <a:cs typeface="+mn-cs"/>
              </a:rPr>
              <a:t>URL: https://pixabay.com/en/horse-meadow-grass-summer-brown-2602574/</a:t>
            </a:r>
          </a:p>
          <a:p>
            <a:pPr lvl="0"/>
            <a:r>
              <a:rPr lang="en-US" sz="1200" kern="1200" dirty="0">
                <a:solidFill>
                  <a:schemeClr val="tx1"/>
                </a:solidFill>
                <a:effectLst/>
                <a:latin typeface="+mn-lt"/>
                <a:ea typeface="+mn-ea"/>
                <a:cs typeface="+mn-cs"/>
              </a:rPr>
              <a:t>Attribution: No</a:t>
            </a:r>
            <a:r>
              <a:rPr lang="en-US" sz="1200" kern="1200" baseline="0" dirty="0">
                <a:solidFill>
                  <a:schemeClr val="tx1"/>
                </a:solidFill>
                <a:effectLst/>
                <a:latin typeface="+mn-lt"/>
                <a:ea typeface="+mn-ea"/>
                <a:cs typeface="+mn-cs"/>
              </a:rPr>
              <a:t> attribution needed, </a:t>
            </a:r>
            <a:r>
              <a:rPr lang="en-US" sz="1200" kern="1200" baseline="0" dirty="0" err="1">
                <a:solidFill>
                  <a:schemeClr val="tx1"/>
                </a:solidFill>
                <a:effectLst/>
                <a:latin typeface="+mn-lt"/>
                <a:ea typeface="+mn-ea"/>
                <a:cs typeface="+mn-cs"/>
              </a:rPr>
              <a:t>Pixabay</a:t>
            </a:r>
            <a:r>
              <a:rPr lang="en-US" sz="1200" kern="1200" baseline="0" dirty="0">
                <a:solidFill>
                  <a:schemeClr val="tx1"/>
                </a:solidFill>
                <a:effectLst/>
                <a:latin typeface="+mn-lt"/>
                <a:ea typeface="+mn-ea"/>
                <a:cs typeface="+mn-cs"/>
              </a:rPr>
              <a:t> CC0 (https://pixabay.com/en/service/terms/#usage)</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Image: “</a:t>
            </a:r>
            <a:r>
              <a:rPr lang="en-US" dirty="0"/>
              <a:t>Who needs a knife and fork, or even molars, when you can easily swallow bites bigger than your head?”</a:t>
            </a:r>
            <a:endParaRPr lang="en-US" sz="1200" kern="1200" dirty="0">
              <a:solidFill>
                <a:schemeClr val="tx1"/>
              </a:solidFill>
              <a:effectLst/>
              <a:latin typeface="+mn-lt"/>
              <a:ea typeface="+mn-ea"/>
              <a:cs typeface="+mn-cs"/>
            </a:endParaRPr>
          </a:p>
          <a:p>
            <a:pPr lvl="0"/>
            <a:r>
              <a:rPr lang="en-US" sz="1200" u="none" kern="1200" dirty="0">
                <a:solidFill>
                  <a:schemeClr val="tx1"/>
                </a:solidFill>
                <a:effectLst/>
                <a:latin typeface="+mn-lt"/>
                <a:ea typeface="+mn-ea"/>
                <a:cs typeface="+mn-cs"/>
              </a:rPr>
              <a:t>URL: http://nextdoornature.org/2011/11/19/big-mouth/</a:t>
            </a:r>
          </a:p>
          <a:p>
            <a:pPr lvl="0"/>
            <a:r>
              <a:rPr lang="en-US" sz="1200" u="none" kern="1200" dirty="0">
                <a:solidFill>
                  <a:schemeClr val="tx1"/>
                </a:solidFill>
                <a:effectLst/>
                <a:latin typeface="+mn-lt"/>
                <a:ea typeface="+mn-ea"/>
                <a:cs typeface="+mn-cs"/>
              </a:rPr>
              <a:t>Attribution: By Jesse Palmer,</a:t>
            </a:r>
            <a:r>
              <a:rPr lang="en-US" sz="1200" u="none" kern="1200" baseline="0" dirty="0">
                <a:solidFill>
                  <a:schemeClr val="tx1"/>
                </a:solidFill>
                <a:effectLst/>
                <a:latin typeface="+mn-lt"/>
                <a:ea typeface="+mn-ea"/>
                <a:cs typeface="+mn-cs"/>
              </a:rPr>
              <a:t> Creative Commons License</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Image: “</a:t>
            </a:r>
            <a:r>
              <a:rPr lang="en-US" dirty="0"/>
              <a:t>A European honeybee (</a:t>
            </a:r>
            <a:r>
              <a:rPr lang="en-US" i="1" dirty="0" err="1"/>
              <a:t>Apis</a:t>
            </a:r>
            <a:r>
              <a:rPr lang="en-US" i="1" dirty="0"/>
              <a:t> mellifera</a:t>
            </a:r>
            <a:r>
              <a:rPr lang="en-US" dirty="0"/>
              <a:t>) extracts nectar from an Aster flower using its proboscis. Tiny hairs covering the bee's body maintain a slight electrostatic charge, causing pollen from the flower's anthers to stick to the bee, allowing for pollination when the bee moves on to another flower.”</a:t>
            </a:r>
          </a:p>
          <a:p>
            <a:pPr lvl="0"/>
            <a:r>
              <a:rPr lang="en-US" sz="1200" u="none" kern="1200" dirty="0">
                <a:solidFill>
                  <a:schemeClr val="tx1"/>
                </a:solidFill>
                <a:effectLst/>
                <a:latin typeface="+mn-lt"/>
                <a:ea typeface="+mn-ea"/>
                <a:cs typeface="+mn-cs"/>
              </a:rPr>
              <a:t>URL: https://commons.wikimedia.org/wiki/File%3AEuropean_honey_bee_extracts_nectar.jpg</a:t>
            </a:r>
          </a:p>
          <a:p>
            <a:pPr lvl="0"/>
            <a:r>
              <a:rPr lang="en-US" sz="1200" kern="1200" dirty="0">
                <a:solidFill>
                  <a:schemeClr val="tx1"/>
                </a:solidFill>
                <a:effectLst/>
                <a:latin typeface="+mn-lt"/>
                <a:ea typeface="+mn-ea"/>
                <a:cs typeface="+mn-cs"/>
              </a:rPr>
              <a:t>Attribution: By John </a:t>
            </a:r>
            <a:r>
              <a:rPr lang="en-US" sz="1200" kern="1200" dirty="0" err="1">
                <a:solidFill>
                  <a:schemeClr val="tx1"/>
                </a:solidFill>
                <a:effectLst/>
                <a:latin typeface="+mn-lt"/>
                <a:ea typeface="+mn-ea"/>
                <a:cs typeface="+mn-cs"/>
              </a:rPr>
              <a:t>Severns</a:t>
            </a:r>
            <a:r>
              <a:rPr lang="en-US" sz="1200" kern="1200" dirty="0">
                <a:solidFill>
                  <a:schemeClr val="tx1"/>
                </a:solidFill>
                <a:effectLst/>
                <a:latin typeface="+mn-lt"/>
                <a:ea typeface="+mn-ea"/>
                <a:cs typeface="+mn-cs"/>
              </a:rPr>
              <a:t> = </a:t>
            </a:r>
            <a:r>
              <a:rPr lang="en-US" sz="1200" kern="1200" dirty="0" err="1">
                <a:solidFill>
                  <a:schemeClr val="tx1"/>
                </a:solidFill>
                <a:effectLst/>
                <a:latin typeface="+mn-lt"/>
                <a:ea typeface="+mn-ea"/>
                <a:cs typeface="+mn-cs"/>
              </a:rPr>
              <a:t>Severnjc</a:t>
            </a:r>
            <a:r>
              <a:rPr lang="en-US" sz="1200" kern="1200" dirty="0">
                <a:solidFill>
                  <a:schemeClr val="tx1"/>
                </a:solidFill>
                <a:effectLst/>
                <a:latin typeface="+mn-lt"/>
                <a:ea typeface="+mn-ea"/>
                <a:cs typeface="+mn-cs"/>
              </a:rPr>
              <a:t> (Photo by John </a:t>
            </a:r>
            <a:r>
              <a:rPr lang="en-US" sz="1200" kern="1200" dirty="0" err="1">
                <a:solidFill>
                  <a:schemeClr val="tx1"/>
                </a:solidFill>
                <a:effectLst/>
                <a:latin typeface="+mn-lt"/>
                <a:ea typeface="+mn-ea"/>
                <a:cs typeface="+mn-cs"/>
              </a:rPr>
              <a:t>Severns</a:t>
            </a:r>
            <a:r>
              <a:rPr lang="en-US" sz="1200" kern="1200" dirty="0">
                <a:solidFill>
                  <a:schemeClr val="tx1"/>
                </a:solidFill>
                <a:effectLst/>
                <a:latin typeface="+mn-lt"/>
                <a:ea typeface="+mn-ea"/>
                <a:cs typeface="+mn-cs"/>
              </a:rPr>
              <a:t>.) [Public domain], via Wikimedia Commons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Image: “</a:t>
            </a:r>
            <a:r>
              <a:rPr lang="en-US" dirty="0"/>
              <a:t>Horned ghost crab (</a:t>
            </a:r>
            <a:r>
              <a:rPr lang="en-US" i="1" dirty="0" err="1"/>
              <a:t>Ocypode</a:t>
            </a:r>
            <a:r>
              <a:rPr lang="en-US" i="1" dirty="0"/>
              <a:t> </a:t>
            </a:r>
            <a:r>
              <a:rPr lang="en-US" i="1" dirty="0" err="1"/>
              <a:t>ceratophthalma</a:t>
            </a:r>
            <a:r>
              <a:rPr lang="en-US" dirty="0"/>
              <a:t>) preying on Loggerhead (</a:t>
            </a:r>
            <a:r>
              <a:rPr lang="en-US" i="1" dirty="0"/>
              <a:t>Caretta caretta</a:t>
            </a:r>
            <a:r>
              <a:rPr lang="en-US" dirty="0"/>
              <a:t>) hatchling, </a:t>
            </a:r>
            <a:r>
              <a:rPr lang="en-US" dirty="0" err="1"/>
              <a:t>Gnaraloo</a:t>
            </a:r>
            <a:r>
              <a:rPr lang="en-US" dirty="0"/>
              <a:t> Bay Rookery, WA”</a:t>
            </a:r>
          </a:p>
          <a:p>
            <a:pPr lvl="0"/>
            <a:r>
              <a:rPr lang="en-US" sz="1200" kern="1200" dirty="0">
                <a:solidFill>
                  <a:schemeClr val="tx1"/>
                </a:solidFill>
                <a:effectLst/>
                <a:latin typeface="+mn-lt"/>
                <a:ea typeface="+mn-ea"/>
                <a:cs typeface="+mn-cs"/>
              </a:rPr>
              <a:t>URL: https://commons.wikimedia.org/wiki/File%3A110127_Running_ghost_crab_O_ceratophtalma_prey_Loggerhead_hatchling_Gnaraloo_Bay_Rookery.JPG</a:t>
            </a:r>
          </a:p>
          <a:p>
            <a:pPr lvl="0"/>
            <a:r>
              <a:rPr lang="en-US" sz="1200" kern="1200" dirty="0">
                <a:solidFill>
                  <a:schemeClr val="tx1"/>
                </a:solidFill>
                <a:effectLst/>
                <a:latin typeface="+mn-lt"/>
                <a:ea typeface="+mn-ea"/>
                <a:cs typeface="+mn-cs"/>
              </a:rPr>
              <a:t>Attribution: By </a:t>
            </a:r>
            <a:r>
              <a:rPr lang="en-US" sz="1200" kern="1200" dirty="0" err="1">
                <a:solidFill>
                  <a:schemeClr val="tx1"/>
                </a:solidFill>
                <a:effectLst/>
                <a:latin typeface="+mn-lt"/>
                <a:ea typeface="+mn-ea"/>
                <a:cs typeface="+mn-cs"/>
              </a:rPr>
              <a:t>Gnaraloo</a:t>
            </a:r>
            <a:r>
              <a:rPr lang="en-US" sz="1200" kern="1200" dirty="0">
                <a:solidFill>
                  <a:schemeClr val="tx1"/>
                </a:solidFill>
                <a:effectLst/>
                <a:latin typeface="+mn-lt"/>
                <a:ea typeface="+mn-ea"/>
                <a:cs typeface="+mn-cs"/>
              </a:rPr>
              <a:t> Turtle Conservation Program [CC BY-SA 3.0 (https://creativecommons.org/licenses/by-sa/3.0)], via Wikimedia Commons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Image:</a:t>
            </a:r>
            <a:r>
              <a:rPr lang="en-US" sz="1200" kern="1200" baseline="0" dirty="0">
                <a:solidFill>
                  <a:schemeClr val="tx1"/>
                </a:solidFill>
                <a:effectLst/>
                <a:latin typeface="+mn-lt"/>
                <a:ea typeface="+mn-ea"/>
                <a:cs typeface="+mn-cs"/>
              </a:rPr>
              <a:t> “Waxwing eats berries”</a:t>
            </a:r>
          </a:p>
          <a:p>
            <a:pPr lvl="0"/>
            <a:r>
              <a:rPr lang="en-US" sz="1200" kern="1200" dirty="0">
                <a:solidFill>
                  <a:schemeClr val="tx1"/>
                </a:solidFill>
                <a:effectLst/>
                <a:latin typeface="+mn-lt"/>
                <a:ea typeface="+mn-ea"/>
                <a:cs typeface="+mn-cs"/>
              </a:rPr>
              <a:t>URL: https://www.flickr.com/photos/yuri_timofeyev/3140287109/in/photolist-5MuMXc-jSXKtx-5Mz3rW-bsHef4-jRDBgy-fqNC7N-6dCxza-q8atVH-dV2XzN-5KKUjh-5MuNiX-dsdHBC-nvKQag-eHRkZS-8UJbWJ-dwp88A-8SxQRp-5Mz39C-fHJ5Yi-efxsX2-7b1dAu-aH1v9k-k4F9rV-pQagd1-e79of2-cR4bpL-6DrAcy-nzCZqM-b99pNV-jkNU31-5Mz3df-bs79Qe-dV2Xpb-9o9yhT-6hpGuA-bs4vMR-igtUj4-nzcvqk-e3feYp-7Y3moy-8aUzpv-p5G9tT-5MCxot-i7QVBf-5Mz3mJ-4H89Qk-9YBNSs-5MGM5N-dwYCzx-dogyQs</a:t>
            </a:r>
          </a:p>
          <a:p>
            <a:pPr lvl="0"/>
            <a:r>
              <a:rPr lang="en-US" sz="1200" kern="1200" dirty="0">
                <a:solidFill>
                  <a:schemeClr val="tx1"/>
                </a:solidFill>
                <a:effectLst/>
                <a:latin typeface="+mn-lt"/>
                <a:ea typeface="+mn-ea"/>
                <a:cs typeface="+mn-cs"/>
              </a:rPr>
              <a:t>Attribution: By Yuri </a:t>
            </a:r>
            <a:r>
              <a:rPr lang="en-US" sz="1200" kern="1200" dirty="0" err="1">
                <a:solidFill>
                  <a:schemeClr val="tx1"/>
                </a:solidFill>
                <a:effectLst/>
                <a:latin typeface="+mn-lt"/>
                <a:ea typeface="+mn-ea"/>
                <a:cs typeface="+mn-cs"/>
              </a:rPr>
              <a:t>Timofeyev</a:t>
            </a:r>
            <a:r>
              <a:rPr lang="en-US" sz="1200" kern="1200" dirty="0">
                <a:solidFill>
                  <a:schemeClr val="tx1"/>
                </a:solidFill>
                <a:effectLst/>
                <a:latin typeface="+mn-lt"/>
                <a:ea typeface="+mn-ea"/>
                <a:cs typeface="+mn-cs"/>
              </a:rPr>
              <a:t>,</a:t>
            </a:r>
            <a:r>
              <a:rPr lang="en-US" sz="1200" kern="1200" baseline="0" dirty="0">
                <a:solidFill>
                  <a:schemeClr val="tx1"/>
                </a:solidFill>
                <a:effectLst/>
                <a:latin typeface="+mn-lt"/>
                <a:ea typeface="+mn-ea"/>
                <a:cs typeface="+mn-cs"/>
              </a:rPr>
              <a:t> Flickr Creative Commons, NC 2.0 (https://creativecommons.org/licenses/by-nc/2.0/</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Image: “</a:t>
            </a:r>
            <a:r>
              <a:rPr lang="en-US" dirty="0"/>
              <a:t>Grivet Monkey Eating on a Rock”</a:t>
            </a:r>
          </a:p>
          <a:p>
            <a:pPr lvl="0"/>
            <a:r>
              <a:rPr lang="en-US" sz="1200" kern="1200" dirty="0">
                <a:solidFill>
                  <a:schemeClr val="tx1"/>
                </a:solidFill>
                <a:effectLst/>
                <a:latin typeface="+mn-lt"/>
                <a:ea typeface="+mn-ea"/>
                <a:cs typeface="+mn-cs"/>
              </a:rPr>
              <a:t>URL: https://commons.wikimedia.org/wiki/File:Grivet_Monkey_Eating_on_a_Rock_(19918817201).jpg</a:t>
            </a:r>
          </a:p>
          <a:p>
            <a:pPr lvl="0"/>
            <a:r>
              <a:rPr lang="en-US" sz="1200" kern="1200" dirty="0">
                <a:solidFill>
                  <a:schemeClr val="tx1"/>
                </a:solidFill>
                <a:effectLst/>
                <a:latin typeface="+mn-lt"/>
                <a:ea typeface="+mn-ea"/>
                <a:cs typeface="+mn-cs"/>
              </a:rPr>
              <a:t>Attribution: By Eric Kilby from Somerville, MA, USA (Grivet Monkey Eating on a Rock) [CC BY-SA 2.0 (https://creativecommons.org/licenses/by-sa/2.0)], via Wikimedia Commons</a:t>
            </a: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Image: </a:t>
            </a:r>
            <a:r>
              <a:rPr lang="en-US" sz="1200" kern="1200" baseline="0" dirty="0">
                <a:solidFill>
                  <a:schemeClr val="tx1"/>
                </a:solidFill>
                <a:effectLst/>
                <a:latin typeface="+mn-lt"/>
                <a:ea typeface="+mn-ea"/>
                <a:cs typeface="+mn-cs"/>
              </a:rPr>
              <a:t>“</a:t>
            </a:r>
            <a:r>
              <a:rPr lang="en-US" dirty="0"/>
              <a:t>Research has found that in some cases, the type of algae control done by parrot fish and other species can pose a danger to unhealthy corals, instead of the benefit it usually is. (Photo by Cory Fuchs, courtesy of Oregon State University)”</a:t>
            </a:r>
          </a:p>
          <a:p>
            <a:pPr lvl="0"/>
            <a:r>
              <a:rPr lang="en-US" sz="1200" kern="1200" dirty="0">
                <a:solidFill>
                  <a:schemeClr val="tx1"/>
                </a:solidFill>
                <a:effectLst/>
                <a:latin typeface="+mn-lt"/>
                <a:ea typeface="+mn-ea"/>
                <a:cs typeface="+mn-cs"/>
              </a:rPr>
              <a:t>URL: https://commons.wikimedia.org/wiki/File%3AParrot_fish_on_coral_reefs_(27324293082).jpg</a:t>
            </a:r>
          </a:p>
          <a:p>
            <a:pPr lvl="0"/>
            <a:r>
              <a:rPr lang="en-US" sz="1200" kern="1200" dirty="0">
                <a:solidFill>
                  <a:schemeClr val="tx1"/>
                </a:solidFill>
                <a:effectLst/>
                <a:latin typeface="+mn-lt"/>
                <a:ea typeface="+mn-ea"/>
                <a:cs typeface="+mn-cs"/>
              </a:rPr>
              <a:t>Attribution: By Corinne Fuchs (Parrot fish on coral reefs) [CC BY-SA 2.0 (https://creativecommons.org/licenses/by-sa/2.0)], via Wikimedia Commons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Image: “Leaf-Damage-Sawflies-Larvae-Caterpillar”</a:t>
            </a:r>
          </a:p>
          <a:p>
            <a:pPr lvl="0"/>
            <a:r>
              <a:rPr lang="en-US" sz="1200" kern="1200" dirty="0">
                <a:solidFill>
                  <a:schemeClr val="tx1"/>
                </a:solidFill>
                <a:effectLst/>
                <a:latin typeface="+mn-lt"/>
                <a:ea typeface="+mn-ea"/>
                <a:cs typeface="+mn-cs"/>
              </a:rPr>
              <a:t>URL: http://maxpixel.freegreatpicture.com/Leaf-Damage-Sawflies-Larvae-Caterpillar-2465823</a:t>
            </a:r>
          </a:p>
          <a:p>
            <a:pPr lvl="0"/>
            <a:r>
              <a:rPr lang="en-US" sz="1200" kern="1200" dirty="0">
                <a:solidFill>
                  <a:schemeClr val="tx1"/>
                </a:solidFill>
                <a:effectLst/>
                <a:latin typeface="+mn-lt"/>
                <a:ea typeface="+mn-ea"/>
                <a:cs typeface="+mn-cs"/>
              </a:rPr>
              <a:t>Attribution: No attribution required. Max Pixel CC0</a:t>
            </a:r>
            <a:r>
              <a:rPr lang="en-US" sz="1200" kern="1200" baseline="0" dirty="0">
                <a:solidFill>
                  <a:schemeClr val="tx1"/>
                </a:solidFill>
                <a:effectLst/>
                <a:latin typeface="+mn-lt"/>
                <a:ea typeface="+mn-ea"/>
                <a:cs typeface="+mn-cs"/>
              </a:rPr>
              <a:t> (https://creativecommons.org/publicdomain/zero/1.0/deed.en)</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baseline="0" dirty="0"/>
          </a:p>
        </p:txBody>
      </p:sp>
      <p:sp>
        <p:nvSpPr>
          <p:cNvPr id="4" name="Slide Number Placeholder 3"/>
          <p:cNvSpPr>
            <a:spLocks noGrp="1"/>
          </p:cNvSpPr>
          <p:nvPr>
            <p:ph type="sldNum" sz="quarter" idx="10"/>
          </p:nvPr>
        </p:nvSpPr>
        <p:spPr/>
        <p:txBody>
          <a:bodyPr/>
          <a:lstStyle/>
          <a:p>
            <a:fld id="{C7BB21F4-C42E-3B40-9B33-CFE230F675D3}" type="slidenum">
              <a:rPr lang="en-US" smtClean="0"/>
              <a:t>9</a:t>
            </a:fld>
            <a:endParaRPr lang="en-US"/>
          </a:p>
        </p:txBody>
      </p:sp>
    </p:spTree>
    <p:extLst>
      <p:ext uri="{BB962C8B-B14F-4D97-AF65-F5344CB8AC3E}">
        <p14:creationId xmlns:p14="http://schemas.microsoft.com/office/powerpoint/2010/main" val="1672500231"/>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Introductory slide for the laboratory activity. We’re using the output of CO</a:t>
            </a:r>
            <a:r>
              <a:rPr lang="en-US" baseline="-25000" dirty="0"/>
              <a:t>2 </a:t>
            </a:r>
            <a:r>
              <a:rPr lang="en-US" baseline="0" dirty="0"/>
              <a:t>as a proxy for cellular respiration. (And using the pH change of aqueous solution as a proxy for CO</a:t>
            </a:r>
            <a:r>
              <a:rPr lang="en-US" baseline="-25000" dirty="0"/>
              <a:t>2</a:t>
            </a:r>
            <a:r>
              <a:rPr lang="en-US" baseline="0" dirty="0"/>
              <a:t> output.)</a:t>
            </a:r>
          </a:p>
          <a:p>
            <a:r>
              <a:rPr lang="en-US" baseline="0" dirty="0"/>
              <a:t>Check out the full instructions in CR </a:t>
            </a:r>
            <a:r>
              <a:rPr lang="en-US" baseline="0" dirty="0" smtClean="0"/>
              <a:t>07 </a:t>
            </a:r>
            <a:r>
              <a:rPr lang="en-US" baseline="0" dirty="0"/>
              <a:t>Do all living things give off CO</a:t>
            </a:r>
            <a:r>
              <a:rPr lang="en-US" baseline="-25000" dirty="0"/>
              <a:t>2</a:t>
            </a:r>
            <a:r>
              <a:rPr lang="en-US" baseline="0" dirty="0"/>
              <a:t> TEACHER GUIDE.</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Review the basic approach of the lab with students and the needed equipment. If you are going to have them bring insects in for testing, remind them about the requirements at this point.</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90</a:t>
            </a:fld>
            <a:endParaRPr lang="en-US"/>
          </a:p>
        </p:txBody>
      </p:sp>
    </p:spTree>
    <p:extLst>
      <p:ext uri="{BB962C8B-B14F-4D97-AF65-F5344CB8AC3E}">
        <p14:creationId xmlns:p14="http://schemas.microsoft.com/office/powerpoint/2010/main" val="257091193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You’ll need to do all of this work preparing the seeds the day before the lab so that they sprout overnight. </a:t>
            </a:r>
            <a:r>
              <a:rPr lang="en-US" baseline="0" dirty="0"/>
              <a:t>Be sure to have students germinate the seeds overnight in a dark, undisturbed place in the lab room.</a:t>
            </a:r>
          </a:p>
          <a:p>
            <a:endParaRPr lang="en-US" dirty="0"/>
          </a:p>
          <a:p>
            <a:r>
              <a:rPr lang="en-US" dirty="0"/>
              <a:t>Assign</a:t>
            </a:r>
            <a:r>
              <a:rPr lang="en-US" baseline="0" dirty="0"/>
              <a:t> the pre-lab reading and questions as homework. They are short and simply have students orient to the goal of the lab. You’ll process the pre-lab briefly at the beginning of the next period. </a:t>
            </a:r>
          </a:p>
          <a:p>
            <a:endParaRPr lang="en-US" baseline="0" dirty="0"/>
          </a:p>
          <a:p>
            <a:r>
              <a:rPr lang="en-US" baseline="0" dirty="0"/>
              <a:t>You can give students the full procedure as well, CR 07 Do all living things give off </a:t>
            </a:r>
            <a:r>
              <a:rPr lang="en-US" baseline="0" dirty="0" smtClean="0"/>
              <a:t>CO</a:t>
            </a:r>
            <a:r>
              <a:rPr lang="en-US" baseline="-25000" dirty="0" smtClean="0"/>
              <a:t>2</a:t>
            </a:r>
            <a:r>
              <a:rPr lang="en-US" baseline="0" dirty="0" smtClean="0"/>
              <a:t> </a:t>
            </a:r>
            <a:r>
              <a:rPr lang="en-US" baseline="0" dirty="0"/>
              <a:t>Student Lab</a:t>
            </a:r>
          </a:p>
          <a:p>
            <a:endParaRPr lang="en-US" baseline="0" dirty="0"/>
          </a:p>
          <a:p>
            <a:r>
              <a:rPr lang="en-US" baseline="0" dirty="0"/>
              <a:t>End the class period here.</a:t>
            </a:r>
          </a:p>
        </p:txBody>
      </p:sp>
      <p:sp>
        <p:nvSpPr>
          <p:cNvPr id="4" name="Slide Number Placeholder 3"/>
          <p:cNvSpPr>
            <a:spLocks noGrp="1"/>
          </p:cNvSpPr>
          <p:nvPr>
            <p:ph type="sldNum" sz="quarter" idx="10"/>
          </p:nvPr>
        </p:nvSpPr>
        <p:spPr/>
        <p:txBody>
          <a:bodyPr/>
          <a:lstStyle/>
          <a:p>
            <a:fld id="{8E34FD8E-F6C7-8B49-8046-E8FA2DC7E818}" type="slidenum">
              <a:rPr lang="en-US" smtClean="0"/>
              <a:t>91</a:t>
            </a:fld>
            <a:endParaRPr lang="en-US"/>
          </a:p>
        </p:txBody>
      </p:sp>
    </p:spTree>
    <p:extLst>
      <p:ext uri="{BB962C8B-B14F-4D97-AF65-F5344CB8AC3E}">
        <p14:creationId xmlns:p14="http://schemas.microsoft.com/office/powerpoint/2010/main" val="241526264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Use</a:t>
            </a:r>
            <a:r>
              <a:rPr lang="en-US" baseline="0" dirty="0"/>
              <a:t> this slide or one of your own making to remind students what will be happening in the classroom today. Be sure you refer to the procedures outlined in CR 07 Do all living things give off CO</a:t>
            </a:r>
            <a:r>
              <a:rPr lang="en-US" baseline="-25000" dirty="0"/>
              <a:t>2</a:t>
            </a:r>
            <a:r>
              <a:rPr lang="en-US" baseline="0" dirty="0"/>
              <a:t> TEACHER GUIDE. </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92</a:t>
            </a:fld>
            <a:endParaRPr lang="en-US"/>
          </a:p>
        </p:txBody>
      </p:sp>
    </p:spTree>
    <p:extLst>
      <p:ext uri="{BB962C8B-B14F-4D97-AF65-F5344CB8AC3E}">
        <p14:creationId xmlns:p14="http://schemas.microsoft.com/office/powerpoint/2010/main" val="35153546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Pick up here the day of</a:t>
            </a:r>
            <a:r>
              <a:rPr lang="en-US" baseline="0" dirty="0"/>
              <a:t> the actual lab. You’ll need a full 50-minute period to run this investigation with students.</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93</a:t>
            </a:fld>
            <a:endParaRPr lang="en-US"/>
          </a:p>
        </p:txBody>
      </p:sp>
    </p:spTree>
    <p:extLst>
      <p:ext uri="{BB962C8B-B14F-4D97-AF65-F5344CB8AC3E}">
        <p14:creationId xmlns:p14="http://schemas.microsoft.com/office/powerpoint/2010/main" val="611474107"/>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Although they’ve blown through straws before to change the pH indicator and test for CO</a:t>
            </a:r>
            <a:r>
              <a:rPr lang="en-US" baseline="-25000" dirty="0"/>
              <a:t>2</a:t>
            </a:r>
            <a:r>
              <a:rPr lang="en-US" dirty="0"/>
              <a:t>, you want them to do this again if you’ve switched</a:t>
            </a:r>
            <a:r>
              <a:rPr lang="en-US" baseline="0" dirty="0"/>
              <a:t> </a:t>
            </a:r>
            <a:r>
              <a:rPr lang="en-US" baseline="0" dirty="0" smtClean="0"/>
              <a:t>indicators, i.e. </a:t>
            </a:r>
            <a:r>
              <a:rPr lang="en-US" baseline="0" dirty="0"/>
              <a:t>from BTB to phenol red. In this way they can see the expected color change in the presence of CO</a:t>
            </a:r>
            <a:r>
              <a:rPr lang="en-US" baseline="-25000" dirty="0"/>
              <a:t>2</a:t>
            </a:r>
            <a:r>
              <a:rPr lang="en-US" baseline="0" dirty="0"/>
              <a:t>. You are welcome to give them the indicator – pH images from the Teacher Slides at the beginning of this learning segment.</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94</a:t>
            </a:fld>
            <a:endParaRPr lang="en-US"/>
          </a:p>
        </p:txBody>
      </p:sp>
    </p:spTree>
    <p:extLst>
      <p:ext uri="{BB962C8B-B14F-4D97-AF65-F5344CB8AC3E}">
        <p14:creationId xmlns:p14="http://schemas.microsoft.com/office/powerpoint/2010/main" val="171405618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You can hide or use this slide- it has all student instructions in one place. Some teachers</a:t>
            </a:r>
            <a:r>
              <a:rPr lang="en-US" baseline="0" dirty="0"/>
              <a:t> like to project the procedure at the front of the room while students work through the lab.</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95</a:t>
            </a:fld>
            <a:endParaRPr lang="en-US"/>
          </a:p>
        </p:txBody>
      </p:sp>
    </p:spTree>
    <p:extLst>
      <p:ext uri="{BB962C8B-B14F-4D97-AF65-F5344CB8AC3E}">
        <p14:creationId xmlns:p14="http://schemas.microsoft.com/office/powerpoint/2010/main" val="2825793346"/>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This is a chance for them to record some ideas about Unity and Diversity on their Doodle sheet. You should also consider recording the</a:t>
            </a:r>
            <a:r>
              <a:rPr lang="en-US" baseline="0" dirty="0"/>
              <a:t> ideas on your poster from Unity and Diversity Part 1 now or at the end of this learning segment (when you will formally add the U and D ideas to your model for Energy from Food. It may be that at the beginning of the year students asserted that all life takes in oxygen and gives off carbon dioxide. If that was the case, now you understand why.</a:t>
            </a:r>
            <a:endParaRPr lang="en-US" dirty="0"/>
          </a:p>
          <a:p>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96</a:t>
            </a:fld>
            <a:endParaRPr lang="en-US"/>
          </a:p>
        </p:txBody>
      </p:sp>
    </p:spTree>
    <p:extLst>
      <p:ext uri="{BB962C8B-B14F-4D97-AF65-F5344CB8AC3E}">
        <p14:creationId xmlns:p14="http://schemas.microsoft.com/office/powerpoint/2010/main" val="368013678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These are some possible questions. They may or may not have come out of the conversations initiated in the previous slide. Feel</a:t>
            </a:r>
            <a:r>
              <a:rPr lang="en-US" baseline="0" dirty="0"/>
              <a:t> free to explore diversity here however you see fit. There are bacteria that respire and others that ferment. There are many organisms that survive in anaerobic environments and some that even use sulfur in energy obtaining reactions (deep ocean thermal vent fauna). Follow this investigation where you like or more closely track the organisms in the fermentation lab and the ideas discussed in the fermentation reading.</a:t>
            </a:r>
            <a:endParaRPr lang="en-US" dirty="0"/>
          </a:p>
        </p:txBody>
      </p:sp>
      <p:sp>
        <p:nvSpPr>
          <p:cNvPr id="4" name="Slide Number Placeholder 3"/>
          <p:cNvSpPr>
            <a:spLocks noGrp="1"/>
          </p:cNvSpPr>
          <p:nvPr>
            <p:ph type="sldNum" sz="quarter" idx="10"/>
          </p:nvPr>
        </p:nvSpPr>
        <p:spPr/>
        <p:txBody>
          <a:bodyPr/>
          <a:lstStyle/>
          <a:p>
            <a:fld id="{BA07539C-9270-4885-807E-2B6867B10931}" type="slidenum">
              <a:rPr lang="en-US" smtClean="0"/>
              <a:pPr/>
              <a:t>97</a:t>
            </a:fld>
            <a:endParaRPr lang="en-US"/>
          </a:p>
        </p:txBody>
      </p:sp>
    </p:spTree>
    <p:extLst>
      <p:ext uri="{BB962C8B-B14F-4D97-AF65-F5344CB8AC3E}">
        <p14:creationId xmlns:p14="http://schemas.microsoft.com/office/powerpoint/2010/main" val="4048719559"/>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a:t>
            </a:r>
            <a:r>
              <a:rPr lang="en-US" baseline="0" dirty="0"/>
              <a:t> NOTES:</a:t>
            </a:r>
          </a:p>
          <a:p>
            <a:r>
              <a:rPr lang="en-US" baseline="0" dirty="0"/>
              <a:t>Introductory slide for the laboratory activity. Check out the full instructions in CR 07 Fermentation Lab TEACHER GUIDE.</a:t>
            </a:r>
          </a:p>
          <a:p>
            <a:endParaRPr lang="en-US" baseline="0" dirty="0"/>
          </a:p>
          <a:p>
            <a:r>
              <a:rPr lang="en-US" baseline="0" dirty="0"/>
              <a:t>You can alternatively do a shorter version of this lab (search on-line) or one of your own design.</a:t>
            </a:r>
          </a:p>
          <a:p>
            <a:endParaRPr lang="en-US" baseline="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baseline="0" dirty="0"/>
              <a:t>Review the basic approach of the lab with students and the needed equipment. If you are going to have them bring insects in for testing, remind them about the requirements at this point.</a:t>
            </a:r>
          </a:p>
          <a:p>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98</a:t>
            </a:fld>
            <a:endParaRPr lang="en-US"/>
          </a:p>
        </p:txBody>
      </p:sp>
    </p:spTree>
    <p:extLst>
      <p:ext uri="{BB962C8B-B14F-4D97-AF65-F5344CB8AC3E}">
        <p14:creationId xmlns:p14="http://schemas.microsoft.com/office/powerpoint/2010/main" val="878009116"/>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TEACHER NOTES:</a:t>
            </a:r>
          </a:p>
          <a:p>
            <a:r>
              <a:rPr lang="en-US" dirty="0"/>
              <a:t>Use</a:t>
            </a:r>
            <a:r>
              <a:rPr lang="en-US" baseline="0" dirty="0"/>
              <a:t> this slide or one of your own making to remind students what will be happening in the classroom today. Be sure you refer to the procedures outlined in CR 07 Do all living things give off CO</a:t>
            </a:r>
            <a:r>
              <a:rPr lang="en-US" baseline="-25000" dirty="0"/>
              <a:t>2</a:t>
            </a:r>
            <a:r>
              <a:rPr lang="en-US" baseline="0" dirty="0"/>
              <a:t> TEACHER GUIDE. </a:t>
            </a:r>
            <a:endParaRPr lang="en-US" dirty="0"/>
          </a:p>
        </p:txBody>
      </p:sp>
      <p:sp>
        <p:nvSpPr>
          <p:cNvPr id="4" name="Slide Number Placeholder 3"/>
          <p:cNvSpPr>
            <a:spLocks noGrp="1"/>
          </p:cNvSpPr>
          <p:nvPr>
            <p:ph type="sldNum" sz="quarter" idx="10"/>
          </p:nvPr>
        </p:nvSpPr>
        <p:spPr/>
        <p:txBody>
          <a:bodyPr/>
          <a:lstStyle/>
          <a:p>
            <a:fld id="{C7BB21F4-C42E-3B40-9B33-CFE230F675D3}" type="slidenum">
              <a:rPr lang="en-US" smtClean="0"/>
              <a:t>99</a:t>
            </a:fld>
            <a:endParaRPr lang="en-US"/>
          </a:p>
        </p:txBody>
      </p:sp>
    </p:spTree>
    <p:extLst>
      <p:ext uri="{BB962C8B-B14F-4D97-AF65-F5344CB8AC3E}">
        <p14:creationId xmlns:p14="http://schemas.microsoft.com/office/powerpoint/2010/main" val="41351647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S Overview (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16" name="Text Placeholder 15">
            <a:extLst>
              <a:ext uri="{FF2B5EF4-FFF2-40B4-BE49-F238E27FC236}">
                <a16:creationId xmlns:a16="http://schemas.microsoft.com/office/drawing/2014/main" id="{22277798-5D02-42EB-B2F4-A9744171C0B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b="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pic>
        <p:nvPicPr>
          <p:cNvPr id="19" name="Picture 2">
            <a:extLst>
              <a:ext uri="{FF2B5EF4-FFF2-40B4-BE49-F238E27FC236}">
                <a16:creationId xmlns:a16="http://schemas.microsoft.com/office/drawing/2014/main" id="{9612E6EF-4268-4261-9446-A59D3A09032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00330215"/>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S Wrap-up (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2">
            <a:extLst>
              <a:ext uri="{FF2B5EF4-FFF2-40B4-BE49-F238E27FC236}">
                <a16:creationId xmlns:a16="http://schemas.microsoft.com/office/drawing/2014/main" id="{1BC397AA-DFB5-4305-8CEE-FBB0DD7E23B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12454040"/>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S Wrap-up (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8">
            <a:extLst>
              <a:ext uri="{FF2B5EF4-FFF2-40B4-BE49-F238E27FC236}">
                <a16:creationId xmlns:a16="http://schemas.microsoft.com/office/drawing/2014/main" id="{BECF4956-A427-47FD-B80F-83C0F55EA2FB}"/>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6651608"/>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S Wrap-up (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0">
            <a:extLst>
              <a:ext uri="{FF2B5EF4-FFF2-40B4-BE49-F238E27FC236}">
                <a16:creationId xmlns:a16="http://schemas.microsoft.com/office/drawing/2014/main" id="{A14959FF-926D-4739-A095-FC49834D8EC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0957116"/>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S Wrap-up (M--&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2">
            <a:extLst>
              <a:ext uri="{FF2B5EF4-FFF2-40B4-BE49-F238E27FC236}">
                <a16:creationId xmlns:a16="http://schemas.microsoft.com/office/drawing/2014/main" id="{542E58BF-DB90-4B0B-BC2C-98356B58B16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7587200"/>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S Wrap-up (Q--&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6">
            <a:extLst>
              <a:ext uri="{FF2B5EF4-FFF2-40B4-BE49-F238E27FC236}">
                <a16:creationId xmlns:a16="http://schemas.microsoft.com/office/drawing/2014/main" id="{CB5A6433-24CC-4E74-A879-D4FEBBBE727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3" y="3739417"/>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41162972"/>
      </p:ext>
    </p:extLst>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S Wrap-up (Q--&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4">
            <a:extLst>
              <a:ext uri="{FF2B5EF4-FFF2-40B4-BE49-F238E27FC236}">
                <a16:creationId xmlns:a16="http://schemas.microsoft.com/office/drawing/2014/main" id="{56DE20CA-74C6-4593-ACA3-DA667FBCB53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5" y="3739418"/>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4267885"/>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S Wrap-up (P--&gt;Q)">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4">
            <a:extLst>
              <a:ext uri="{FF2B5EF4-FFF2-40B4-BE49-F238E27FC236}">
                <a16:creationId xmlns:a16="http://schemas.microsoft.com/office/drawing/2014/main" id="{A2CA8776-CE85-4B73-AAC5-8BEF40888A12}"/>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4" y="3739418"/>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17600437"/>
      </p:ext>
    </p:extLst>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LS Wrap-up (P--&gt;M)">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1">
            <a:extLst>
              <a:ext uri="{FF2B5EF4-FFF2-40B4-BE49-F238E27FC236}">
                <a16:creationId xmlns:a16="http://schemas.microsoft.com/office/drawing/2014/main" id="{57EACB1E-76FB-4EC5-B5A0-668305925363}"/>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5" y="3739418"/>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66006384"/>
      </p:ext>
    </p:extLst>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LS Wrap-up (M--&gt;P)">
    <p:spTree>
      <p:nvGrpSpPr>
        <p:cNvPr id="1" name=""/>
        <p:cNvGrpSpPr/>
        <p:nvPr/>
      </p:nvGrpSpPr>
      <p:grpSpPr>
        <a:xfrm>
          <a:off x="0" y="0"/>
          <a:ext cx="0" cy="0"/>
          <a:chOff x="0" y="0"/>
          <a:chExt cx="0" cy="0"/>
        </a:xfrm>
      </p:grpSpPr>
      <p:sp>
        <p:nvSpPr>
          <p:cNvPr id="8" name="Shape 117">
            <a:extLst>
              <a:ext uri="{FF2B5EF4-FFF2-40B4-BE49-F238E27FC236}">
                <a16:creationId xmlns:a16="http://schemas.microsoft.com/office/drawing/2014/main" id="{AAC408E3-656E-7D41-B6C0-55F66FF2F187}"/>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3" name="Text Placeholder 2">
            <a:extLst>
              <a:ext uri="{FF2B5EF4-FFF2-40B4-BE49-F238E27FC236}">
                <a16:creationId xmlns:a16="http://schemas.microsoft.com/office/drawing/2014/main" id="{5D502FD9-B003-453E-BD88-18B043FCBEC9}"/>
              </a:ext>
            </a:extLst>
          </p:cNvPr>
          <p:cNvSpPr>
            <a:spLocks noGrp="1"/>
          </p:cNvSpPr>
          <p:nvPr>
            <p:ph type="body" sz="quarter" idx="10"/>
          </p:nvPr>
        </p:nvSpPr>
        <p:spPr>
          <a:xfrm>
            <a:off x="434146" y="850544"/>
            <a:ext cx="8343174" cy="2260412"/>
          </a:xfrm>
          <a:prstGeom prst="rect">
            <a:avLst/>
          </a:prstGeom>
        </p:spPr>
        <p:txBody>
          <a:bodyPr>
            <a:noAutofit/>
          </a:bodyPr>
          <a:lstStyle>
            <a:lvl1pPr marL="0" indent="0">
              <a:spcBef>
                <a:spcPts val="0"/>
              </a:spcBef>
              <a:buNone/>
              <a:defRPr sz="1400"/>
            </a:lvl1pPr>
          </a:lstStyle>
          <a:p>
            <a:pPr lvl="0"/>
            <a:endParaRPr lang="en-US" dirty="0"/>
          </a:p>
        </p:txBody>
      </p:sp>
      <p:sp>
        <p:nvSpPr>
          <p:cNvPr id="9" name="Text Placeholder 8">
            <a:extLst>
              <a:ext uri="{FF2B5EF4-FFF2-40B4-BE49-F238E27FC236}">
                <a16:creationId xmlns:a16="http://schemas.microsoft.com/office/drawing/2014/main" id="{EA98576D-E301-4111-A91E-9959FCFA244D}"/>
              </a:ext>
            </a:extLst>
          </p:cNvPr>
          <p:cNvSpPr>
            <a:spLocks noGrp="1"/>
          </p:cNvSpPr>
          <p:nvPr>
            <p:ph type="body" sz="quarter" idx="11"/>
          </p:nvPr>
        </p:nvSpPr>
        <p:spPr>
          <a:xfrm>
            <a:off x="434145" y="3400673"/>
            <a:ext cx="5843587" cy="2669086"/>
          </a:xfrm>
          <a:prstGeom prst="rect">
            <a:avLst/>
          </a:prstGeom>
        </p:spPr>
        <p:txBody>
          <a:bodyPr>
            <a:noAutofit/>
          </a:bodyPr>
          <a:lstStyle>
            <a:lvl1pPr marL="0" indent="0">
              <a:spcBef>
                <a:spcPts val="0"/>
              </a:spcBef>
              <a:buNone/>
              <a:defRPr sz="1400"/>
            </a:lvl1pPr>
          </a:lstStyle>
          <a:p>
            <a:pPr lvl="0"/>
            <a:endParaRPr lang="en-US" dirty="0"/>
          </a:p>
        </p:txBody>
      </p:sp>
      <p:sp>
        <p:nvSpPr>
          <p:cNvPr id="11" name="Shape 117">
            <a:extLst>
              <a:ext uri="{FF2B5EF4-FFF2-40B4-BE49-F238E27FC236}">
                <a16:creationId xmlns:a16="http://schemas.microsoft.com/office/drawing/2014/main" id="{62139DCE-D1D5-2643-838C-11E8A7B82F1D}"/>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12" name="Picture 18">
            <a:extLst>
              <a:ext uri="{FF2B5EF4-FFF2-40B4-BE49-F238E27FC236}">
                <a16:creationId xmlns:a16="http://schemas.microsoft.com/office/drawing/2014/main" id="{371BF9E4-EC07-4D09-BE44-5FF3C9D3C858}"/>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85725" y="3739418"/>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2883316"/>
      </p:ext>
    </p:extLst>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eacher Blank with Text Box">
    <p:spTree>
      <p:nvGrpSpPr>
        <p:cNvPr id="1" name=""/>
        <p:cNvGrpSpPr/>
        <p:nvPr/>
      </p:nvGrpSpPr>
      <p:grpSpPr>
        <a:xfrm>
          <a:off x="0" y="0"/>
          <a:ext cx="0" cy="0"/>
          <a:chOff x="0" y="0"/>
          <a:chExt cx="0" cy="0"/>
        </a:xfrm>
      </p:grpSpPr>
      <p:sp>
        <p:nvSpPr>
          <p:cNvPr id="117" name="Shape 117"/>
          <p:cNvSpPr/>
          <p:nvPr/>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hasCustomPrompt="1"/>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6" name="Text Placeholder 6">
            <a:extLst>
              <a:ext uri="{FF2B5EF4-FFF2-40B4-BE49-F238E27FC236}">
                <a16:creationId xmlns:a16="http://schemas.microsoft.com/office/drawing/2014/main" id="{F73E8EBC-4059-4177-9EAB-C7C660F28CCE}"/>
              </a:ext>
            </a:extLst>
          </p:cNvPr>
          <p:cNvSpPr>
            <a:spLocks noGrp="1"/>
          </p:cNvSpPr>
          <p:nvPr>
            <p:ph type="body" sz="quarter" idx="10"/>
          </p:nvPr>
        </p:nvSpPr>
        <p:spPr>
          <a:xfrm>
            <a:off x="428229" y="851157"/>
            <a:ext cx="8251825" cy="5360432"/>
          </a:xfrm>
          <a:prstGeom prst="rect">
            <a:avLst/>
          </a:prstGeom>
        </p:spPr>
        <p:txBody>
          <a:bodyPr>
            <a:noAutofit/>
          </a:bodyPr>
          <a:lstStyle>
            <a:lvl1pPr marL="0" indent="0">
              <a:spcBef>
                <a:spcPts val="0"/>
              </a:spcBef>
              <a:buNone/>
              <a:defRPr sz="1400" b="0"/>
            </a:lvl1pPr>
          </a:lstStyle>
          <a:p>
            <a:pPr lvl="0"/>
            <a:endParaRPr lang="en-US" dirty="0"/>
          </a:p>
        </p:txBody>
      </p:sp>
      <p:sp>
        <p:nvSpPr>
          <p:cNvPr id="8" name="Shape 117">
            <a:extLst>
              <a:ext uri="{FF2B5EF4-FFF2-40B4-BE49-F238E27FC236}">
                <a16:creationId xmlns:a16="http://schemas.microsoft.com/office/drawing/2014/main" id="{1F5D62F5-A1FE-1C47-8727-E944FEF28B63}"/>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6799201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S Overview (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3" name="Text Placeholder 15">
            <a:extLst>
              <a:ext uri="{FF2B5EF4-FFF2-40B4-BE49-F238E27FC236}">
                <a16:creationId xmlns:a16="http://schemas.microsoft.com/office/drawing/2014/main" id="{FEB2E3E1-477C-4A46-9231-D4441776127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8">
            <a:extLst>
              <a:ext uri="{FF2B5EF4-FFF2-40B4-BE49-F238E27FC236}">
                <a16:creationId xmlns:a16="http://schemas.microsoft.com/office/drawing/2014/main" id="{C2158966-D080-4EAD-9B37-5C6E4CD59CB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78" y="892035"/>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380550"/>
      </p:ext>
    </p:extLst>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type="tx" preserve="1">
  <p:cSld name="Teacher Blank No Text Box">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13462556"/>
      </p:ext>
    </p:extLst>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type="tx" preserve="1">
  <p:cSld name="Red Symbols">
    <p:spTree>
      <p:nvGrpSpPr>
        <p:cNvPr id="1" name=""/>
        <p:cNvGrpSpPr/>
        <p:nvPr/>
      </p:nvGrpSpPr>
      <p:grpSpPr>
        <a:xfrm>
          <a:off x="0" y="0"/>
          <a:ext cx="0" cy="0"/>
          <a:chOff x="0" y="0"/>
          <a:chExt cx="0" cy="0"/>
        </a:xfrm>
      </p:grpSpPr>
      <p:sp>
        <p:nvSpPr>
          <p:cNvPr id="6" name="Shape 117">
            <a:extLst>
              <a:ext uri="{FF2B5EF4-FFF2-40B4-BE49-F238E27FC236}">
                <a16:creationId xmlns:a16="http://schemas.microsoft.com/office/drawing/2014/main" id="{4694C20E-C353-B341-A770-EE844D5A14FC}"/>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endParaRPr dirty="0"/>
          </a:p>
        </p:txBody>
      </p:sp>
      <p:sp>
        <p:nvSpPr>
          <p:cNvPr id="5" name="Shape 120">
            <a:extLst>
              <a:ext uri="{FF2B5EF4-FFF2-40B4-BE49-F238E27FC236}">
                <a16:creationId xmlns:a16="http://schemas.microsoft.com/office/drawing/2014/main" id="{ADF04895-3C13-40AB-B455-BA2F3D9EACFE}"/>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7" name="Shape 117">
            <a:extLst>
              <a:ext uri="{FF2B5EF4-FFF2-40B4-BE49-F238E27FC236}">
                <a16:creationId xmlns:a16="http://schemas.microsoft.com/office/drawing/2014/main" id="{CD7E46D3-7D47-FE42-B657-64D547D244F6}"/>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DA214E43-F0D0-4DC3-B1CC-BF40AD331B27}"/>
              </a:ext>
            </a:extLst>
          </p:cNvPr>
          <p:cNvPicPr>
            <a:picLocks noChangeAspect="1"/>
          </p:cNvPicPr>
          <p:nvPr userDrawn="1"/>
        </p:nvPicPr>
        <p:blipFill rotWithShape="1">
          <a:blip r:embed="rId2"/>
          <a:srcRect r="33248" b="9941"/>
          <a:stretch/>
        </p:blipFill>
        <p:spPr>
          <a:xfrm>
            <a:off x="2365589" y="3886339"/>
            <a:ext cx="1128575" cy="1141957"/>
          </a:xfrm>
          <a:prstGeom prst="rect">
            <a:avLst/>
          </a:prstGeom>
        </p:spPr>
      </p:pic>
      <p:pic>
        <p:nvPicPr>
          <p:cNvPr id="9" name="Picture 8">
            <a:extLst>
              <a:ext uri="{FF2B5EF4-FFF2-40B4-BE49-F238E27FC236}">
                <a16:creationId xmlns:a16="http://schemas.microsoft.com/office/drawing/2014/main" id="{AC31AB0F-2946-47B2-9FDA-3858B9FB7EDD}"/>
              </a:ext>
            </a:extLst>
          </p:cNvPr>
          <p:cNvPicPr>
            <a:picLocks noChangeAspect="1"/>
          </p:cNvPicPr>
          <p:nvPr userDrawn="1"/>
        </p:nvPicPr>
        <p:blipFill rotWithShape="1">
          <a:blip r:embed="rId3"/>
          <a:srcRect r="46571" b="9868"/>
          <a:stretch/>
        </p:blipFill>
        <p:spPr>
          <a:xfrm>
            <a:off x="5649836" y="4021575"/>
            <a:ext cx="916008" cy="1158949"/>
          </a:xfrm>
          <a:prstGeom prst="rect">
            <a:avLst/>
          </a:prstGeom>
        </p:spPr>
      </p:pic>
      <p:pic>
        <p:nvPicPr>
          <p:cNvPr id="10" name="Picture 9">
            <a:extLst>
              <a:ext uri="{FF2B5EF4-FFF2-40B4-BE49-F238E27FC236}">
                <a16:creationId xmlns:a16="http://schemas.microsoft.com/office/drawing/2014/main" id="{602E87BB-10BD-40C8-B66A-B450534707D1}"/>
              </a:ext>
            </a:extLst>
          </p:cNvPr>
          <p:cNvPicPr>
            <a:picLocks noChangeAspect="1"/>
          </p:cNvPicPr>
          <p:nvPr userDrawn="1"/>
        </p:nvPicPr>
        <p:blipFill rotWithShape="1">
          <a:blip r:embed="rId4"/>
          <a:srcRect t="19937" r="37959" b="20001"/>
          <a:stretch/>
        </p:blipFill>
        <p:spPr>
          <a:xfrm>
            <a:off x="6793992" y="1878782"/>
            <a:ext cx="1227201" cy="891044"/>
          </a:xfrm>
          <a:prstGeom prst="rect">
            <a:avLst/>
          </a:prstGeom>
        </p:spPr>
      </p:pic>
      <p:pic>
        <p:nvPicPr>
          <p:cNvPr id="11" name="Picture 10">
            <a:extLst>
              <a:ext uri="{FF2B5EF4-FFF2-40B4-BE49-F238E27FC236}">
                <a16:creationId xmlns:a16="http://schemas.microsoft.com/office/drawing/2014/main" id="{C2B64CCA-4040-43B6-8056-5AAFC83554C0}"/>
              </a:ext>
            </a:extLst>
          </p:cNvPr>
          <p:cNvPicPr>
            <a:picLocks noChangeAspect="1"/>
          </p:cNvPicPr>
          <p:nvPr userDrawn="1"/>
        </p:nvPicPr>
        <p:blipFill rotWithShape="1">
          <a:blip r:embed="rId5"/>
          <a:srcRect t="11876" r="21921"/>
          <a:stretch/>
        </p:blipFill>
        <p:spPr>
          <a:xfrm>
            <a:off x="4129830" y="1934122"/>
            <a:ext cx="1052623" cy="891043"/>
          </a:xfrm>
          <a:prstGeom prst="rect">
            <a:avLst/>
          </a:prstGeom>
        </p:spPr>
      </p:pic>
      <p:pic>
        <p:nvPicPr>
          <p:cNvPr id="12" name="Picture 11">
            <a:extLst>
              <a:ext uri="{FF2B5EF4-FFF2-40B4-BE49-F238E27FC236}">
                <a16:creationId xmlns:a16="http://schemas.microsoft.com/office/drawing/2014/main" id="{8718408F-ACFF-45D3-A7F7-C9B5554A7EE5}"/>
              </a:ext>
            </a:extLst>
          </p:cNvPr>
          <p:cNvPicPr>
            <a:picLocks noChangeAspect="1"/>
          </p:cNvPicPr>
          <p:nvPr userDrawn="1"/>
        </p:nvPicPr>
        <p:blipFill rotWithShape="1">
          <a:blip r:embed="rId6"/>
          <a:srcRect r="13897" b="1176"/>
          <a:stretch/>
        </p:blipFill>
        <p:spPr>
          <a:xfrm>
            <a:off x="1103165" y="1855552"/>
            <a:ext cx="1035120" cy="891043"/>
          </a:xfrm>
          <a:prstGeom prst="rect">
            <a:avLst/>
          </a:prstGeom>
        </p:spPr>
      </p:pic>
      <p:sp>
        <p:nvSpPr>
          <p:cNvPr id="13" name="Shape 171">
            <a:extLst>
              <a:ext uri="{FF2B5EF4-FFF2-40B4-BE49-F238E27FC236}">
                <a16:creationId xmlns:a16="http://schemas.microsoft.com/office/drawing/2014/main" id="{78774CE9-09F1-45D6-BF88-AC4721C54DB9}"/>
              </a:ext>
            </a:extLst>
          </p:cNvPr>
          <p:cNvSpPr/>
          <p:nvPr userDrawn="1"/>
        </p:nvSpPr>
        <p:spPr>
          <a:xfrm>
            <a:off x="430768" y="848721"/>
            <a:ext cx="8544599" cy="307841"/>
          </a:xfrm>
          <a:prstGeom prst="rect">
            <a:avLst/>
          </a:prstGeom>
          <a:ln w="12700">
            <a:miter lim="400000"/>
          </a:ln>
          <a:extLst>
            <a:ext uri="{C572A759-6A51-4108-AA02-DFA0A04FC94B}">
              <ma14:wrappingTextBoxFlag xmlns:ma14="http://schemas.microsoft.com/office/mac/drawingml/2011/main" xmlns=""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p>
        </p:txBody>
      </p:sp>
      <p:sp>
        <p:nvSpPr>
          <p:cNvPr id="14" name="Shape 177">
            <a:extLst>
              <a:ext uri="{FF2B5EF4-FFF2-40B4-BE49-F238E27FC236}">
                <a16:creationId xmlns:a16="http://schemas.microsoft.com/office/drawing/2014/main" id="{968F9215-B99C-4811-9AA9-8C7DB06135D2}"/>
              </a:ext>
            </a:extLst>
          </p:cNvPr>
          <p:cNvSpPr/>
          <p:nvPr userDrawn="1"/>
        </p:nvSpPr>
        <p:spPr>
          <a:xfrm>
            <a:off x="1352520" y="3091135"/>
            <a:ext cx="70051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15" name="Shape 181">
            <a:extLst>
              <a:ext uri="{FF2B5EF4-FFF2-40B4-BE49-F238E27FC236}">
                <a16:creationId xmlns:a16="http://schemas.microsoft.com/office/drawing/2014/main" id="{802687B2-808A-4A44-B240-BDEBF12EA266}"/>
              </a:ext>
            </a:extLst>
          </p:cNvPr>
          <p:cNvSpPr/>
          <p:nvPr userDrawn="1"/>
        </p:nvSpPr>
        <p:spPr>
          <a:xfrm>
            <a:off x="3947474" y="3090101"/>
            <a:ext cx="1349921"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16" name="Shape 185">
            <a:extLst>
              <a:ext uri="{FF2B5EF4-FFF2-40B4-BE49-F238E27FC236}">
                <a16:creationId xmlns:a16="http://schemas.microsoft.com/office/drawing/2014/main" id="{6533B883-7F90-4354-B53C-17932D7EA7FB}"/>
              </a:ext>
            </a:extLst>
          </p:cNvPr>
          <p:cNvSpPr/>
          <p:nvPr userDrawn="1"/>
        </p:nvSpPr>
        <p:spPr>
          <a:xfrm>
            <a:off x="7188263" y="3094771"/>
            <a:ext cx="756618"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7" name="Shape 185">
            <a:extLst>
              <a:ext uri="{FF2B5EF4-FFF2-40B4-BE49-F238E27FC236}">
                <a16:creationId xmlns:a16="http://schemas.microsoft.com/office/drawing/2014/main" id="{8EABA2C2-1309-4441-B80E-B09809DDE2F2}"/>
              </a:ext>
            </a:extLst>
          </p:cNvPr>
          <p:cNvSpPr/>
          <p:nvPr userDrawn="1"/>
        </p:nvSpPr>
        <p:spPr>
          <a:xfrm>
            <a:off x="2296468" y="5307940"/>
            <a:ext cx="1298433"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8" name="Shape 173">
            <a:extLst>
              <a:ext uri="{FF2B5EF4-FFF2-40B4-BE49-F238E27FC236}">
                <a16:creationId xmlns:a16="http://schemas.microsoft.com/office/drawing/2014/main" id="{CBA2FCE1-8E00-49B2-A69D-CB78F86EEA88}"/>
              </a:ext>
            </a:extLst>
          </p:cNvPr>
          <p:cNvSpPr/>
          <p:nvPr userDrawn="1"/>
        </p:nvSpPr>
        <p:spPr>
          <a:xfrm>
            <a:off x="4757740" y="5307940"/>
            <a:ext cx="3162662" cy="407548"/>
          </a:xfrm>
          <a:prstGeom prst="rect">
            <a:avLst/>
          </a:prstGeom>
          <a:noFill/>
          <a:ln w="12700" cap="flat">
            <a:noFill/>
            <a:miter lim="400000"/>
          </a:ln>
          <a:effectLst/>
          <a:extLst>
            <a:ext uri="{C572A759-6A51-4108-AA02-DFA0A04FC94B}">
              <ma14:wrappingTextBoxFlag xmlns:ma14="http://schemas.microsoft.com/office/mac/drawingml/2011/main" xmlns=""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graphicFrame>
        <p:nvGraphicFramePr>
          <p:cNvPr id="19" name="Table 18">
            <a:extLst>
              <a:ext uri="{FF2B5EF4-FFF2-40B4-BE49-F238E27FC236}">
                <a16:creationId xmlns:a16="http://schemas.microsoft.com/office/drawing/2014/main" id="{B12300BF-1252-471F-A931-92D4B962163B}"/>
              </a:ext>
            </a:extLst>
          </p:cNvPr>
          <p:cNvGraphicFramePr>
            <a:graphicFrameLocks noGrp="1"/>
          </p:cNvGraphicFramePr>
          <p:nvPr userDrawn="1">
            <p:extLst>
              <p:ext uri="{D42A27DB-BD31-4B8C-83A1-F6EECF244321}">
                <p14:modId xmlns:p14="http://schemas.microsoft.com/office/powerpoint/2010/main" val="569503628"/>
              </p:ext>
            </p:extLst>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20" name="Table 19">
            <a:extLst>
              <a:ext uri="{FF2B5EF4-FFF2-40B4-BE49-F238E27FC236}">
                <a16:creationId xmlns:a16="http://schemas.microsoft.com/office/drawing/2014/main" id="{3220E38C-7C97-4CEB-B7FA-C1EF5C9EA7C7}"/>
              </a:ext>
            </a:extLst>
          </p:cNvPr>
          <p:cNvGraphicFramePr>
            <a:graphicFrameLocks noGrp="1"/>
          </p:cNvGraphicFramePr>
          <p:nvPr userDrawn="1">
            <p:extLst>
              <p:ext uri="{D42A27DB-BD31-4B8C-83A1-F6EECF244321}">
                <p14:modId xmlns:p14="http://schemas.microsoft.com/office/powerpoint/2010/main" val="207024477"/>
              </p:ext>
            </p:extLst>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554769313"/>
      </p:ext>
    </p:extLst>
  </p:cSld>
  <p:clrMapOvr>
    <a:masterClrMapping/>
  </p:clrMapOvr>
  <p:transition spd="med"/>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tudent 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772629"/>
      </p:ext>
    </p:extLst>
  </p:cSld>
  <p:clrMapOvr>
    <a:masterClrMapping/>
  </p:clrMapOvr>
  <p:transition spd="med"/>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CBBB12-6561-438A-BE2D-4A2C8CF37D42}" type="datetimeFigureOut">
              <a:rPr lang="en-US" smtClean="0"/>
              <a:t>1/21/2022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FCD74FD-26C9-44C9-9159-6369FA25E804}" type="slidenum">
              <a:rPr lang="en-US" smtClean="0"/>
              <a:t>‹#›</a:t>
            </a:fld>
            <a:endParaRPr lang="en-US"/>
          </a:p>
        </p:txBody>
      </p:sp>
    </p:spTree>
    <p:extLst>
      <p:ext uri="{BB962C8B-B14F-4D97-AF65-F5344CB8AC3E}">
        <p14:creationId xmlns:p14="http://schemas.microsoft.com/office/powerpoint/2010/main" val="1330030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S Overview (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i="0" u="none"/>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6C39C573-E990-40E7-B8EE-8403FD718A4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0">
            <a:extLst>
              <a:ext uri="{FF2B5EF4-FFF2-40B4-BE49-F238E27FC236}">
                <a16:creationId xmlns:a16="http://schemas.microsoft.com/office/drawing/2014/main" id="{ABDA9262-B68C-429D-85E7-04F84315663F}"/>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30"/>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53282237"/>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S Overview (M--&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8F0DAFC-BB12-4864-B7CE-64736562CC86}"/>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2">
            <a:extLst>
              <a:ext uri="{FF2B5EF4-FFF2-40B4-BE49-F238E27FC236}">
                <a16:creationId xmlns:a16="http://schemas.microsoft.com/office/drawing/2014/main" id="{19AFFD0A-39DC-4600-A2D3-7956FDF30CB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91676"/>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79353198"/>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LS Overview (Q--&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D4B411E2-0598-40D1-950A-E50B118CE543}"/>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6">
            <a:extLst>
              <a:ext uri="{FF2B5EF4-FFF2-40B4-BE49-F238E27FC236}">
                <a16:creationId xmlns:a16="http://schemas.microsoft.com/office/drawing/2014/main" id="{253808B7-68DC-436F-A3EA-F54ABB2D656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30"/>
            <a:ext cx="1991597" cy="19915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82037615"/>
      </p:ext>
    </p:extLst>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S Overview (Q--&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29C7C9EC-5164-4479-9188-D420150A0690}"/>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4">
            <a:extLst>
              <a:ext uri="{FF2B5EF4-FFF2-40B4-BE49-F238E27FC236}">
                <a16:creationId xmlns:a16="http://schemas.microsoft.com/office/drawing/2014/main" id="{AB7446EB-60A1-48BB-9941-2E626507454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80" y="887932"/>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9305670"/>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S Overview (P--&gt;Q)">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cs typeface="Arial" panose="020B0604020202020204" pitchFamily="34" charset="0"/>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E4E23835-EC3E-4E8C-AADB-85384247D2D1}"/>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4">
            <a:extLst>
              <a:ext uri="{FF2B5EF4-FFF2-40B4-BE49-F238E27FC236}">
                <a16:creationId xmlns:a16="http://schemas.microsoft.com/office/drawing/2014/main" id="{E00D2668-8F30-4628-BF61-8B9C4D69321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42" y="887931"/>
            <a:ext cx="1991596" cy="19915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47665509"/>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S Overview (P--&gt;M)">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4FCC2961-7649-4220-BCED-D538A2223A27}"/>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6">
            <a:extLst>
              <a:ext uri="{FF2B5EF4-FFF2-40B4-BE49-F238E27FC236}">
                <a16:creationId xmlns:a16="http://schemas.microsoft.com/office/drawing/2014/main" id="{04B95D8C-43CF-41D7-A565-A33C39CC2ACE}"/>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6613" y="892037"/>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0016719"/>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LS Overview (M--&gt;P)">
    <p:spTree>
      <p:nvGrpSpPr>
        <p:cNvPr id="1" name=""/>
        <p:cNvGrpSpPr/>
        <p:nvPr/>
      </p:nvGrpSpPr>
      <p:grpSpPr>
        <a:xfrm>
          <a:off x="0" y="0"/>
          <a:ext cx="0" cy="0"/>
          <a:chOff x="0" y="0"/>
          <a:chExt cx="0" cy="0"/>
        </a:xfrm>
      </p:grpSpPr>
      <p:sp>
        <p:nvSpPr>
          <p:cNvPr id="9" name="Shape 117">
            <a:extLst>
              <a:ext uri="{FF2B5EF4-FFF2-40B4-BE49-F238E27FC236}">
                <a16:creationId xmlns:a16="http://schemas.microsoft.com/office/drawing/2014/main" id="{00B37BE2-E693-5F4E-9B73-AED318E68592}"/>
              </a:ext>
            </a:extLst>
          </p:cNvPr>
          <p:cNvSpPr/>
          <p:nvPr userDrawn="1"/>
        </p:nvSpPr>
        <p:spPr>
          <a:xfrm>
            <a:off x="2071" y="-21667"/>
            <a:ext cx="9144001" cy="582491"/>
          </a:xfrm>
          <a:prstGeom prst="rect">
            <a:avLst/>
          </a:prstGeom>
          <a:gradFill flip="none" rotWithShape="1">
            <a:gsLst>
              <a:gs pos="40000">
                <a:srgbClr val="CC0033"/>
              </a:gs>
              <a:gs pos="0">
                <a:schemeClr val="bg1"/>
              </a:gs>
            </a:gsLst>
            <a:path path="circle">
              <a:fillToRect l="100000" t="100000"/>
            </a:path>
            <a:tileRect r="-100000" b="-100000"/>
          </a:gradFill>
          <a:ln w="12700">
            <a:miter lim="400000"/>
          </a:ln>
        </p:spPr>
        <p:txBody>
          <a:bodyPr lIns="35719" tIns="35719" rIns="35719" bIns="35719" anchor="ctr"/>
          <a:lstStyle/>
          <a:p>
            <a:pPr>
              <a:defRPr sz="2400"/>
            </a:pPr>
            <a:endParaRPr sz="2800" dirty="0">
              <a:latin typeface="+mj-lt"/>
            </a:endParaRPr>
          </a:p>
        </p:txBody>
      </p:sp>
      <p:sp>
        <p:nvSpPr>
          <p:cNvPr id="118" name="Shape 118"/>
          <p:cNvSpPr>
            <a:spLocks noGrp="1"/>
          </p:cNvSpPr>
          <p:nvPr>
            <p:ph type="title"/>
          </p:nvPr>
        </p:nvSpPr>
        <p:spPr>
          <a:xfrm>
            <a:off x="87703" y="70485"/>
            <a:ext cx="8932876" cy="469627"/>
          </a:xfrm>
          <a:prstGeom prst="rect">
            <a:avLst/>
          </a:prstGeom>
        </p:spPr>
        <p:txBody>
          <a:bodyPr/>
          <a:lstStyle>
            <a:lvl1pPr algn="l">
              <a:defRPr sz="2800">
                <a:solidFill>
                  <a:srgbClr val="FFFFFF"/>
                </a:solidFill>
                <a:latin typeface="+mj-lt"/>
                <a:ea typeface="Arial"/>
                <a:cs typeface="Arial"/>
                <a:sym typeface="Arial"/>
              </a:defRPr>
            </a:lvl1pPr>
          </a:lstStyle>
          <a:p>
            <a:r>
              <a:rPr dirty="0"/>
              <a:t>Title Text</a:t>
            </a:r>
          </a:p>
        </p:txBody>
      </p:sp>
      <p:sp>
        <p:nvSpPr>
          <p:cNvPr id="14" name="Text Placeholder 13">
            <a:extLst>
              <a:ext uri="{FF2B5EF4-FFF2-40B4-BE49-F238E27FC236}">
                <a16:creationId xmlns:a16="http://schemas.microsoft.com/office/drawing/2014/main" id="{F8120934-ECBD-4471-ADC9-C3835387FBAE}"/>
              </a:ext>
            </a:extLst>
          </p:cNvPr>
          <p:cNvSpPr>
            <a:spLocks noGrp="1"/>
          </p:cNvSpPr>
          <p:nvPr>
            <p:ph type="body" sz="quarter" idx="10"/>
          </p:nvPr>
        </p:nvSpPr>
        <p:spPr>
          <a:xfrm>
            <a:off x="2742012" y="896898"/>
            <a:ext cx="6078538" cy="2057817"/>
          </a:xfrm>
          <a:prstGeom prst="rect">
            <a:avLst/>
          </a:prstGeom>
        </p:spPr>
        <p:txBody>
          <a:bodyPr>
            <a:noAutofit/>
          </a:bodyPr>
          <a:lstStyle>
            <a:lvl1pPr marL="0" indent="0">
              <a:spcBef>
                <a:spcPts val="0"/>
              </a:spcBef>
              <a:buNone/>
              <a:defRPr sz="1400"/>
            </a:lvl1pPr>
          </a:lstStyle>
          <a:p>
            <a:pPr lvl="0"/>
            <a:endParaRPr lang="en-US" dirty="0"/>
          </a:p>
        </p:txBody>
      </p:sp>
      <p:sp>
        <p:nvSpPr>
          <p:cNvPr id="20" name="Text Placeholder 19">
            <a:extLst>
              <a:ext uri="{FF2B5EF4-FFF2-40B4-BE49-F238E27FC236}">
                <a16:creationId xmlns:a16="http://schemas.microsoft.com/office/drawing/2014/main" id="{81FCD32C-DC7B-4724-92A0-0E6474627D67}"/>
              </a:ext>
            </a:extLst>
          </p:cNvPr>
          <p:cNvSpPr>
            <a:spLocks noGrp="1"/>
          </p:cNvSpPr>
          <p:nvPr>
            <p:ph type="body" sz="quarter" idx="12"/>
          </p:nvPr>
        </p:nvSpPr>
        <p:spPr>
          <a:xfrm>
            <a:off x="375742" y="3523633"/>
            <a:ext cx="8444808" cy="2708892"/>
          </a:xfrm>
          <a:prstGeom prst="rect">
            <a:avLst/>
          </a:prstGeom>
          <a:ln w="9525" cmpd="sng">
            <a:noFill/>
            <a:extLst>
              <a:ext uri="{C807C97D-BFC1-408E-A445-0C87EB9F89A2}">
                <ask:lineSketchStyleProps xmlns:ask="http://schemas.microsoft.com/office/drawing/2018/sketchyshapes" xmlns="">
                  <ask:type>
                    <ask:lineSketchNone/>
                  </ask:type>
                </ask:lineSketchStyleProps>
              </a:ext>
            </a:extLst>
          </a:ln>
        </p:spPr>
        <p:txBody>
          <a:bodyPr>
            <a:noAutofit/>
          </a:bodyPr>
          <a:lstStyle>
            <a:lvl1pPr marL="0" indent="0">
              <a:spcBef>
                <a:spcPts val="0"/>
              </a:spcBef>
              <a:buNone/>
              <a:defRPr sz="1400"/>
            </a:lvl1pPr>
          </a:lstStyle>
          <a:p>
            <a:pPr lvl="0"/>
            <a:endParaRPr lang="en-US" dirty="0"/>
          </a:p>
        </p:txBody>
      </p:sp>
      <p:sp>
        <p:nvSpPr>
          <p:cNvPr id="24" name="Shape 120">
            <a:extLst>
              <a:ext uri="{FF2B5EF4-FFF2-40B4-BE49-F238E27FC236}">
                <a16:creationId xmlns:a16="http://schemas.microsoft.com/office/drawing/2014/main" id="{E5E8DBD2-9640-4186-8B19-A550C71BFF9B}"/>
              </a:ext>
            </a:extLst>
          </p:cNvPr>
          <p:cNvSpPr/>
          <p:nvPr userDrawn="1"/>
        </p:nvSpPr>
        <p:spPr>
          <a:xfrm>
            <a:off x="88562" y="6359478"/>
            <a:ext cx="8931158" cy="1"/>
          </a:xfrm>
          <a:prstGeom prst="line">
            <a:avLst/>
          </a:prstGeom>
          <a:ln w="6350">
            <a:solidFill>
              <a:srgbClr val="583F34"/>
            </a:solidFill>
            <a:miter lim="400000"/>
          </a:ln>
        </p:spPr>
        <p:txBody>
          <a:bodyPr lIns="32145" tIns="32145" rIns="32145" bIns="32145"/>
          <a:lstStyle/>
          <a:p>
            <a:endParaRPr sz="984"/>
          </a:p>
        </p:txBody>
      </p:sp>
      <p:sp>
        <p:nvSpPr>
          <p:cNvPr id="11" name="Shape 117">
            <a:extLst>
              <a:ext uri="{FF2B5EF4-FFF2-40B4-BE49-F238E27FC236}">
                <a16:creationId xmlns:a16="http://schemas.microsoft.com/office/drawing/2014/main" id="{5D14FA57-D270-E548-9D44-403A0A3638A5}"/>
              </a:ext>
            </a:extLst>
          </p:cNvPr>
          <p:cNvSpPr/>
          <p:nvPr userDrawn="1"/>
        </p:nvSpPr>
        <p:spPr>
          <a:xfrm rot="5400000">
            <a:off x="-3401085" y="3369214"/>
            <a:ext cx="6879668" cy="97908"/>
          </a:xfrm>
          <a:prstGeom prst="rect">
            <a:avLst/>
          </a:prstGeom>
          <a:solidFill>
            <a:srgbClr val="CC0033"/>
          </a:solidFill>
          <a:ln w="12700">
            <a:miter lim="400000"/>
          </a:ln>
        </p:spPr>
        <p:txBody>
          <a:bodyPr lIns="25115" tIns="25115" rIns="25115" bIns="25115" anchor="ctr"/>
          <a:lstStyle/>
          <a:p>
            <a:pPr>
              <a:defRPr sz="2400"/>
            </a:pPr>
            <a:endParaRPr sz="2800" dirty="0">
              <a:latin typeface="Arial" panose="020B0604020202020204" pitchFamily="34" charset="0"/>
              <a:cs typeface="Arial" panose="020B0604020202020204" pitchFamily="34" charset="0"/>
            </a:endParaRPr>
          </a:p>
        </p:txBody>
      </p:sp>
      <p:sp>
        <p:nvSpPr>
          <p:cNvPr id="5" name="Flowchart: Connector 4">
            <a:extLst>
              <a:ext uri="{FF2B5EF4-FFF2-40B4-BE49-F238E27FC236}">
                <a16:creationId xmlns:a16="http://schemas.microsoft.com/office/drawing/2014/main" id="{77D0FC0B-B4E2-4F08-A440-4A27C0F3469F}"/>
              </a:ext>
            </a:extLst>
          </p:cNvPr>
          <p:cNvSpPr/>
          <p:nvPr userDrawn="1"/>
        </p:nvSpPr>
        <p:spPr>
          <a:xfrm>
            <a:off x="444322" y="3017113"/>
            <a:ext cx="192881" cy="192881"/>
          </a:xfrm>
          <a:prstGeom prst="flowChartConnector">
            <a:avLst/>
          </a:prstGeom>
          <a:noFill/>
          <a:ln w="19050" cmpd="sng">
            <a:solidFill>
              <a:schemeClr val="tx1"/>
            </a:solidFill>
            <a:extLst>
              <a:ext uri="{C807C97D-BFC1-408E-A445-0C87EB9F89A2}">
                <ask:lineSketchStyleProps xmlns:ask="http://schemas.microsoft.com/office/drawing/2018/sketchyshapes" xmlns="">
                  <ask:type>
                    <ask:lineSketchNone/>
                  </ask:type>
                </ask:lineSketchStyleProps>
              </a:ext>
            </a:extLst>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7" name="Straight Connector 6">
            <a:extLst>
              <a:ext uri="{FF2B5EF4-FFF2-40B4-BE49-F238E27FC236}">
                <a16:creationId xmlns:a16="http://schemas.microsoft.com/office/drawing/2014/main" id="{E702D0D6-3A5E-44DA-B28D-0D94FD693862}"/>
              </a:ext>
            </a:extLst>
          </p:cNvPr>
          <p:cNvCxnSpPr/>
          <p:nvPr userDrawn="1"/>
        </p:nvCxnSpPr>
        <p:spPr>
          <a:xfrm>
            <a:off x="536477" y="3173633"/>
            <a:ext cx="0" cy="0"/>
          </a:xfrm>
          <a:prstGeom prst="line">
            <a:avLst/>
          </a:prstGeom>
        </p:spPr>
        <p:style>
          <a:lnRef idx="2">
            <a:schemeClr val="accent1"/>
          </a:lnRef>
          <a:fillRef idx="0">
            <a:schemeClr val="accent1"/>
          </a:fillRef>
          <a:effectRef idx="1">
            <a:schemeClr val="accent1"/>
          </a:effectRef>
          <a:fontRef idx="minor">
            <a:schemeClr val="tx1"/>
          </a:fontRef>
        </p:style>
      </p:cxnSp>
      <p:sp>
        <p:nvSpPr>
          <p:cNvPr id="18" name="Flowchart: Connector 17">
            <a:extLst>
              <a:ext uri="{FF2B5EF4-FFF2-40B4-BE49-F238E27FC236}">
                <a16:creationId xmlns:a16="http://schemas.microsoft.com/office/drawing/2014/main" id="{E1154B51-CC54-4A9E-9084-573AD89889F0}"/>
              </a:ext>
            </a:extLst>
          </p:cNvPr>
          <p:cNvSpPr/>
          <p:nvPr userDrawn="1"/>
        </p:nvSpPr>
        <p:spPr>
          <a:xfrm>
            <a:off x="519573" y="3086376"/>
            <a:ext cx="45006" cy="45006"/>
          </a:xfrm>
          <a:prstGeom prst="flowChartConnector">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cxnSp>
        <p:nvCxnSpPr>
          <p:cNvPr id="21" name="Straight Connector 20">
            <a:extLst>
              <a:ext uri="{FF2B5EF4-FFF2-40B4-BE49-F238E27FC236}">
                <a16:creationId xmlns:a16="http://schemas.microsoft.com/office/drawing/2014/main" id="{5F696658-9020-4933-A9CF-E69B39DBD33F}"/>
              </a:ext>
            </a:extLst>
          </p:cNvPr>
          <p:cNvCxnSpPr>
            <a:cxnSpLocks/>
          </p:cNvCxnSpPr>
          <p:nvPr userDrawn="1"/>
        </p:nvCxnSpPr>
        <p:spPr>
          <a:xfrm flipV="1">
            <a:off x="541617" y="3040452"/>
            <a:ext cx="0" cy="64294"/>
          </a:xfrm>
          <a:prstGeom prst="line">
            <a:avLst/>
          </a:prstGeom>
          <a:ln w="19050">
            <a:solidFill>
              <a:schemeClr val="tx1"/>
            </a:solidFill>
          </a:ln>
        </p:spPr>
        <p:style>
          <a:lnRef idx="2">
            <a:schemeClr val="accent1"/>
          </a:lnRef>
          <a:fillRef idx="0">
            <a:schemeClr val="accent1"/>
          </a:fillRef>
          <a:effectRef idx="1">
            <a:schemeClr val="accent1"/>
          </a:effectRef>
          <a:fontRef idx="minor">
            <a:schemeClr val="tx1"/>
          </a:fontRef>
        </p:style>
      </p:cxnSp>
      <p:sp>
        <p:nvSpPr>
          <p:cNvPr id="25" name="Flowchart: Delay 24">
            <a:extLst>
              <a:ext uri="{FF2B5EF4-FFF2-40B4-BE49-F238E27FC236}">
                <a16:creationId xmlns:a16="http://schemas.microsoft.com/office/drawing/2014/main" id="{FC8902ED-D914-4197-AC2E-676B99BDCDBA}"/>
              </a:ext>
            </a:extLst>
          </p:cNvPr>
          <p:cNvSpPr/>
          <p:nvPr userDrawn="1"/>
        </p:nvSpPr>
        <p:spPr>
          <a:xfrm rot="16200000">
            <a:off x="526717" y="2970105"/>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9" name="Flowchart: Delay 28">
            <a:extLst>
              <a:ext uri="{FF2B5EF4-FFF2-40B4-BE49-F238E27FC236}">
                <a16:creationId xmlns:a16="http://schemas.microsoft.com/office/drawing/2014/main" id="{2DC8035E-BA5F-4275-9226-54D7C6B3E6C9}"/>
              </a:ext>
            </a:extLst>
          </p:cNvPr>
          <p:cNvSpPr/>
          <p:nvPr userDrawn="1"/>
        </p:nvSpPr>
        <p:spPr>
          <a:xfrm rot="13345484">
            <a:off x="436886" y="3005956"/>
            <a:ext cx="32147" cy="45006"/>
          </a:xfrm>
          <a:prstGeom prst="flowChartDelay">
            <a:avLst/>
          </a:prstGeom>
          <a:solidFill>
            <a:schemeClr val="tx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66"/>
          </a:p>
        </p:txBody>
      </p:sp>
      <p:sp>
        <p:nvSpPr>
          <p:cNvPr id="22" name="Text Placeholder 15">
            <a:extLst>
              <a:ext uri="{FF2B5EF4-FFF2-40B4-BE49-F238E27FC236}">
                <a16:creationId xmlns:a16="http://schemas.microsoft.com/office/drawing/2014/main" id="{5077907F-2F55-4C94-B13C-AA916917802C}"/>
              </a:ext>
            </a:extLst>
          </p:cNvPr>
          <p:cNvSpPr>
            <a:spLocks noGrp="1"/>
          </p:cNvSpPr>
          <p:nvPr>
            <p:ph type="body" sz="quarter" idx="11"/>
          </p:nvPr>
        </p:nvSpPr>
        <p:spPr>
          <a:xfrm>
            <a:off x="647380" y="2991963"/>
            <a:ext cx="1719995" cy="423491"/>
          </a:xfrm>
          <a:prstGeom prst="rect">
            <a:avLst/>
          </a:prstGeom>
        </p:spPr>
        <p:txBody>
          <a:bodyPr>
            <a:noAutofit/>
          </a:bodyPr>
          <a:lstStyle>
            <a:lvl1pPr marL="0" indent="0">
              <a:buNone/>
              <a:defRPr sz="1400"/>
            </a:lvl1pPr>
          </a:lstStyle>
          <a:p>
            <a:pPr lvl="0"/>
            <a:endParaRPr lang="en-US" dirty="0"/>
          </a:p>
        </p:txBody>
      </p:sp>
      <p:pic>
        <p:nvPicPr>
          <p:cNvPr id="17" name="Picture 18">
            <a:extLst>
              <a:ext uri="{FF2B5EF4-FFF2-40B4-BE49-F238E27FC236}">
                <a16:creationId xmlns:a16="http://schemas.microsoft.com/office/drawing/2014/main" id="{EBD9EF67-9D5E-4D8C-B028-D6F235298CBA}"/>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375780" y="887932"/>
            <a:ext cx="1991595" cy="19915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4748818"/>
      </p:ext>
    </p:extLst>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image" Target="../media/image2.png"/><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 name="pasted-image.pdf">
            <a:extLst>
              <a:ext uri="{FF2B5EF4-FFF2-40B4-BE49-F238E27FC236}">
                <a16:creationId xmlns:a16="http://schemas.microsoft.com/office/drawing/2014/main" id="{53FAD417-4751-43E4-8602-8683639FD886}"/>
              </a:ext>
            </a:extLst>
          </p:cNvPr>
          <p:cNvPicPr>
            <a:picLocks noChangeAspect="1"/>
          </p:cNvPicPr>
          <p:nvPr userDrawn="1"/>
        </p:nvPicPr>
        <p:blipFill>
          <a:blip r:embed="rId25"/>
          <a:stretch>
            <a:fillRect/>
          </a:stretch>
        </p:blipFill>
        <p:spPr>
          <a:xfrm>
            <a:off x="142802" y="6435875"/>
            <a:ext cx="696007" cy="245260"/>
          </a:xfrm>
          <a:prstGeom prst="rect">
            <a:avLst/>
          </a:prstGeom>
          <a:ln w="12700">
            <a:miter lim="400000"/>
          </a:ln>
        </p:spPr>
      </p:pic>
      <p:sp>
        <p:nvSpPr>
          <p:cNvPr id="7" name="Text Placeholder 2">
            <a:extLst>
              <a:ext uri="{FF2B5EF4-FFF2-40B4-BE49-F238E27FC236}">
                <a16:creationId xmlns:a16="http://schemas.microsoft.com/office/drawing/2014/main" id="{12C33BBC-98DE-442D-B0B6-1C8D27DA0E2C}"/>
              </a:ext>
            </a:extLst>
          </p:cNvPr>
          <p:cNvSpPr>
            <a:spLocks noGrp="1"/>
          </p:cNvSpPr>
          <p:nvPr>
            <p:ph type="body" idx="1"/>
          </p:nvPr>
        </p:nvSpPr>
        <p:spPr>
          <a:xfrm>
            <a:off x="457200" y="1600201"/>
            <a:ext cx="8229600" cy="307777"/>
          </a:xfrm>
          <a:prstGeom prst="rect">
            <a:avLst/>
          </a:prstGeom>
        </p:spPr>
        <p:txBody>
          <a:bodyPr vert="horz" lIns="91440" tIns="45720" rIns="91440" bIns="45720" rtlCol="0">
            <a:spAutoFit/>
          </a:bodyPr>
          <a:lstStyle/>
          <a:p>
            <a:pPr lvl="0"/>
            <a:r>
              <a:rPr lang="en-US" dirty="0"/>
              <a:t>Arial (Body) 14 pt. Font</a:t>
            </a:r>
          </a:p>
        </p:txBody>
      </p:sp>
      <p:sp>
        <p:nvSpPr>
          <p:cNvPr id="8" name="Title Placeholder 1">
            <a:extLst>
              <a:ext uri="{FF2B5EF4-FFF2-40B4-BE49-F238E27FC236}">
                <a16:creationId xmlns:a16="http://schemas.microsoft.com/office/drawing/2014/main" id="{732513BD-9349-4DA0-8656-9826487D2966}"/>
              </a:ext>
            </a:extLst>
          </p:cNvPr>
          <p:cNvSpPr>
            <a:spLocks noGrp="1"/>
          </p:cNvSpPr>
          <p:nvPr>
            <p:ph type="title"/>
          </p:nvPr>
        </p:nvSpPr>
        <p:spPr>
          <a:xfrm>
            <a:off x="457200" y="475115"/>
            <a:ext cx="8229600" cy="742046"/>
          </a:xfrm>
          <a:prstGeom prst="rect">
            <a:avLst/>
          </a:prstGeom>
        </p:spPr>
        <p:txBody>
          <a:bodyPr vert="horz" lIns="91440" tIns="45720" rIns="91440" bIns="45720" rtlCol="0" anchor="ctr">
            <a:noAutofit/>
          </a:bodyPr>
          <a:lstStyle/>
          <a:p>
            <a:r>
              <a:rPr lang="en-US" dirty="0"/>
              <a:t>Arial (Headings) 28 pt. Font</a:t>
            </a:r>
          </a:p>
        </p:txBody>
      </p:sp>
      <p:pic>
        <p:nvPicPr>
          <p:cNvPr id="9" name="Picture 8" descr="Logo&#10;&#10;Description automatically generated">
            <a:extLst>
              <a:ext uri="{FF2B5EF4-FFF2-40B4-BE49-F238E27FC236}">
                <a16:creationId xmlns:a16="http://schemas.microsoft.com/office/drawing/2014/main" id="{9DADE4B6-8A15-424C-920B-15F1C9AD6701}"/>
              </a:ext>
            </a:extLst>
          </p:cNvPr>
          <p:cNvPicPr>
            <a:picLocks noChangeAspect="1"/>
          </p:cNvPicPr>
          <p:nvPr userDrawn="1"/>
        </p:nvPicPr>
        <p:blipFill>
          <a:blip r:embed="rId26">
            <a:extLst>
              <a:ext uri="{28A0092B-C50C-407E-A947-70E740481C1C}">
                <a14:useLocalDpi xmlns:a14="http://schemas.microsoft.com/office/drawing/2010/main" val="0"/>
              </a:ext>
            </a:extLst>
          </a:blip>
          <a:stretch>
            <a:fillRect/>
          </a:stretch>
        </p:blipFill>
        <p:spPr>
          <a:xfrm>
            <a:off x="8267897" y="6409997"/>
            <a:ext cx="733301" cy="427132"/>
          </a:xfrm>
          <a:prstGeom prst="rect">
            <a:avLst/>
          </a:prstGeom>
        </p:spPr>
      </p:pic>
    </p:spTree>
    <p:extLst>
      <p:ext uri="{BB962C8B-B14F-4D97-AF65-F5344CB8AC3E}">
        <p14:creationId xmlns:p14="http://schemas.microsoft.com/office/powerpoint/2010/main" val="2721275257"/>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Lst>
  <p:txStyles>
    <p:titleStyle>
      <a:lvl1pPr algn="l" defTabSz="457177" rtl="0" eaLnBrk="1" latinLnBrk="0" hangingPunct="1">
        <a:spcBef>
          <a:spcPct val="0"/>
        </a:spcBef>
        <a:buNone/>
        <a:defRPr sz="2800" kern="1200">
          <a:solidFill>
            <a:schemeClr val="tx1"/>
          </a:solidFill>
          <a:latin typeface="+mj-lt"/>
          <a:ea typeface="+mj-ea"/>
          <a:cs typeface="+mj-cs"/>
        </a:defRPr>
      </a:lvl1pPr>
    </p:titleStyle>
    <p:body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77" rtl="0" eaLnBrk="1" latinLnBrk="0" hangingPunct="1">
        <a:defRPr sz="1800" kern="1200">
          <a:solidFill>
            <a:schemeClr val="tx1"/>
          </a:solidFill>
          <a:latin typeface="+mn-lt"/>
          <a:ea typeface="+mn-ea"/>
          <a:cs typeface="+mn-cs"/>
        </a:defRPr>
      </a:lvl1pPr>
      <a:lvl2pPr marL="457177" algn="l" defTabSz="457177" rtl="0" eaLnBrk="1" latinLnBrk="0" hangingPunct="1">
        <a:defRPr sz="1800" kern="1200">
          <a:solidFill>
            <a:schemeClr val="tx1"/>
          </a:solidFill>
          <a:latin typeface="+mn-lt"/>
          <a:ea typeface="+mn-ea"/>
          <a:cs typeface="+mn-cs"/>
        </a:defRPr>
      </a:lvl2pPr>
      <a:lvl3pPr marL="914353" algn="l" defTabSz="457177" rtl="0" eaLnBrk="1" latinLnBrk="0" hangingPunct="1">
        <a:defRPr sz="1800" kern="1200">
          <a:solidFill>
            <a:schemeClr val="tx1"/>
          </a:solidFill>
          <a:latin typeface="+mn-lt"/>
          <a:ea typeface="+mn-ea"/>
          <a:cs typeface="+mn-cs"/>
        </a:defRPr>
      </a:lvl3pPr>
      <a:lvl4pPr marL="1371530" algn="l" defTabSz="457177" rtl="0" eaLnBrk="1" latinLnBrk="0" hangingPunct="1">
        <a:defRPr sz="1800" kern="1200">
          <a:solidFill>
            <a:schemeClr val="tx1"/>
          </a:solidFill>
          <a:latin typeface="+mn-lt"/>
          <a:ea typeface="+mn-ea"/>
          <a:cs typeface="+mn-cs"/>
        </a:defRPr>
      </a:lvl4pPr>
      <a:lvl5pPr marL="1828706" algn="l" defTabSz="457177" rtl="0" eaLnBrk="1" latinLnBrk="0" hangingPunct="1">
        <a:defRPr sz="1800" kern="1200">
          <a:solidFill>
            <a:schemeClr val="tx1"/>
          </a:solidFill>
          <a:latin typeface="+mn-lt"/>
          <a:ea typeface="+mn-ea"/>
          <a:cs typeface="+mn-cs"/>
        </a:defRPr>
      </a:lvl5pPr>
      <a:lvl6pPr marL="2285883" algn="l" defTabSz="457177" rtl="0" eaLnBrk="1" latinLnBrk="0" hangingPunct="1">
        <a:defRPr sz="1800" kern="1200">
          <a:solidFill>
            <a:schemeClr val="tx1"/>
          </a:solidFill>
          <a:latin typeface="+mn-lt"/>
          <a:ea typeface="+mn-ea"/>
          <a:cs typeface="+mn-cs"/>
        </a:defRPr>
      </a:lvl6pPr>
      <a:lvl7pPr marL="2743060" algn="l" defTabSz="457177" rtl="0" eaLnBrk="1" latinLnBrk="0" hangingPunct="1">
        <a:defRPr sz="1800" kern="1200">
          <a:solidFill>
            <a:schemeClr val="tx1"/>
          </a:solidFill>
          <a:latin typeface="+mn-lt"/>
          <a:ea typeface="+mn-ea"/>
          <a:cs typeface="+mn-cs"/>
        </a:defRPr>
      </a:lvl7pPr>
      <a:lvl8pPr marL="3200236" algn="l" defTabSz="457177" rtl="0" eaLnBrk="1" latinLnBrk="0" hangingPunct="1">
        <a:defRPr sz="1800" kern="1200">
          <a:solidFill>
            <a:schemeClr val="tx1"/>
          </a:solidFill>
          <a:latin typeface="+mn-lt"/>
          <a:ea typeface="+mn-ea"/>
          <a:cs typeface="+mn-cs"/>
        </a:defRPr>
      </a:lvl8pPr>
      <a:lvl9pPr marL="3657413" algn="l" defTabSz="4571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xml"/><Relationship Id="rId1" Type="http://schemas.openxmlformats.org/officeDocument/2006/relationships/slideLayout" Target="../slideLayouts/slideLayout23.xml"/><Relationship Id="rId5" Type="http://schemas.openxmlformats.org/officeDocument/2006/relationships/image" Target="../media/image19.png"/><Relationship Id="rId4" Type="http://schemas.openxmlformats.org/officeDocument/2006/relationships/image" Target="../media/image18.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2.xml"/></Relationships>
</file>

<file path=ppt/slides/_rels/slide100.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7.png"/><Relationship Id="rId2" Type="http://schemas.openxmlformats.org/officeDocument/2006/relationships/notesSlide" Target="../notesSlides/notesSlide100.xml"/><Relationship Id="rId1" Type="http://schemas.openxmlformats.org/officeDocument/2006/relationships/slideLayout" Target="../slideLayouts/slideLayout2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64.png"/></Relationships>
</file>

<file path=ppt/slides/_rels/slide101.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7.png"/><Relationship Id="rId2" Type="http://schemas.openxmlformats.org/officeDocument/2006/relationships/notesSlide" Target="../notesSlides/notesSlide101.xml"/><Relationship Id="rId1" Type="http://schemas.openxmlformats.org/officeDocument/2006/relationships/slideLayout" Target="../slideLayouts/slideLayout22.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64.png"/></Relationships>
</file>

<file path=ppt/slides/_rels/slide10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2.xml"/><Relationship Id="rId1" Type="http://schemas.openxmlformats.org/officeDocument/2006/relationships/slideLayout" Target="../slideLayouts/slideLayout22.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image" Target="../media/image15.png"/></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2.xml"/></Relationships>
</file>

<file path=ppt/slides/_rels/slide10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4.xml"/><Relationship Id="rId1" Type="http://schemas.openxmlformats.org/officeDocument/2006/relationships/slideLayout" Target="../slideLayouts/slideLayout2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0.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2.xml"/><Relationship Id="rId5" Type="http://schemas.openxmlformats.org/officeDocument/2006/relationships/image" Target="../media/image14.png"/><Relationship Id="rId4" Type="http://schemas.openxmlformats.org/officeDocument/2006/relationships/image" Target="../media/image13.png"/></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9.xml"/></Relationships>
</file>

<file path=ppt/slides/_rels/slide2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22.xml"/><Relationship Id="rId6" Type="http://schemas.openxmlformats.org/officeDocument/2006/relationships/image" Target="../media/image16.png"/><Relationship Id="rId5" Type="http://schemas.openxmlformats.org/officeDocument/2006/relationships/image" Target="../media/image33.jpeg"/><Relationship Id="rId4" Type="http://schemas.openxmlformats.org/officeDocument/2006/relationships/image" Target="../media/image32.jpeg"/></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2.xml"/><Relationship Id="rId5" Type="http://schemas.openxmlformats.org/officeDocument/2006/relationships/image" Target="../media/image16.png"/><Relationship Id="rId4" Type="http://schemas.openxmlformats.org/officeDocument/2006/relationships/image" Target="../media/image35.png"/></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8.xml"/><Relationship Id="rId1" Type="http://schemas.openxmlformats.org/officeDocument/2006/relationships/slideLayout" Target="../slideLayouts/slideLayout22.xml"/><Relationship Id="rId5" Type="http://schemas.openxmlformats.org/officeDocument/2006/relationships/image" Target="../media/image14.png"/><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15.png"/><Relationship Id="rId2" Type="http://schemas.openxmlformats.org/officeDocument/2006/relationships/notesSlide" Target="../notesSlides/notesSlide29.xml"/><Relationship Id="rId1" Type="http://schemas.openxmlformats.org/officeDocument/2006/relationships/slideLayout" Target="../slideLayouts/slideLayout22.xml"/><Relationship Id="rId6" Type="http://schemas.openxmlformats.org/officeDocument/2006/relationships/image" Target="../media/image16.png"/><Relationship Id="rId5" Type="http://schemas.openxmlformats.org/officeDocument/2006/relationships/image" Target="../media/image38.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7.png"/><Relationship Id="rId7" Type="http://schemas.openxmlformats.org/officeDocument/2006/relationships/image" Target="../media/image40.png"/><Relationship Id="rId2" Type="http://schemas.openxmlformats.org/officeDocument/2006/relationships/notesSlide" Target="../notesSlides/notesSlide30.xml"/><Relationship Id="rId1" Type="http://schemas.openxmlformats.org/officeDocument/2006/relationships/slideLayout" Target="../slideLayouts/slideLayout22.xml"/><Relationship Id="rId6" Type="http://schemas.openxmlformats.org/officeDocument/2006/relationships/image" Target="../media/image39.png"/><Relationship Id="rId11" Type="http://schemas.openxmlformats.org/officeDocument/2006/relationships/image" Target="../media/image44.png"/><Relationship Id="rId5" Type="http://schemas.openxmlformats.org/officeDocument/2006/relationships/image" Target="../media/image36.png"/><Relationship Id="rId10" Type="http://schemas.openxmlformats.org/officeDocument/2006/relationships/image" Target="../media/image43.JPG"/><Relationship Id="rId4" Type="http://schemas.openxmlformats.org/officeDocument/2006/relationships/image" Target="../media/image38.png"/><Relationship Id="rId9" Type="http://schemas.openxmlformats.org/officeDocument/2006/relationships/image" Target="../media/image42.png"/></Relationships>
</file>

<file path=ppt/slides/_rels/slide31.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36.png"/><Relationship Id="rId7" Type="http://schemas.openxmlformats.org/officeDocument/2006/relationships/image" Target="../media/image46.jpeg"/><Relationship Id="rId2" Type="http://schemas.openxmlformats.org/officeDocument/2006/relationships/notesSlide" Target="../notesSlides/notesSlide31.xml"/><Relationship Id="rId1" Type="http://schemas.openxmlformats.org/officeDocument/2006/relationships/slideLayout" Target="../slideLayouts/slideLayout22.xml"/><Relationship Id="rId6" Type="http://schemas.openxmlformats.org/officeDocument/2006/relationships/image" Target="../media/image45.jpe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15.png"/></Relationships>
</file>

<file path=ppt/slides/_rels/slide32.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36.png"/><Relationship Id="rId7" Type="http://schemas.openxmlformats.org/officeDocument/2006/relationships/image" Target="../media/image46.jpeg"/><Relationship Id="rId2" Type="http://schemas.openxmlformats.org/officeDocument/2006/relationships/notesSlide" Target="../notesSlides/notesSlide32.xml"/><Relationship Id="rId1" Type="http://schemas.openxmlformats.org/officeDocument/2006/relationships/slideLayout" Target="../slideLayouts/slideLayout22.xml"/><Relationship Id="rId6" Type="http://schemas.openxmlformats.org/officeDocument/2006/relationships/image" Target="../media/image45.jpe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15.png"/></Relationships>
</file>

<file path=ppt/slides/_rels/slide33.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8.png"/><Relationship Id="rId7" Type="http://schemas.openxmlformats.org/officeDocument/2006/relationships/image" Target="../media/image15.png"/><Relationship Id="rId2" Type="http://schemas.openxmlformats.org/officeDocument/2006/relationships/notesSlide" Target="../notesSlides/notesSlide33.xml"/><Relationship Id="rId1" Type="http://schemas.openxmlformats.org/officeDocument/2006/relationships/slideLayout" Target="../slideLayouts/slideLayout22.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jpeg"/></Relationships>
</file>

<file path=ppt/slides/_rels/slide3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4.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9.xml"/></Relationships>
</file>

<file path=ppt/slides/_rels/slide38.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38.xml"/><Relationship Id="rId1" Type="http://schemas.openxmlformats.org/officeDocument/2006/relationships/slideLayout" Target="../slideLayouts/slideLayout19.xml"/><Relationship Id="rId4" Type="http://schemas.openxmlformats.org/officeDocument/2006/relationships/image" Target="../media/image53.jpg"/></Relationships>
</file>

<file path=ppt/slides/_rels/slide3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9.xml"/><Relationship Id="rId1" Type="http://schemas.openxmlformats.org/officeDocument/2006/relationships/slideLayout" Target="../slideLayouts/slideLayout22.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image" Target="../media/image15.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20.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9.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0.xml"/><Relationship Id="rId1" Type="http://schemas.openxmlformats.org/officeDocument/2006/relationships/slideLayout" Target="../slideLayouts/slideLayout22.xml"/><Relationship Id="rId5" Type="http://schemas.openxmlformats.org/officeDocument/2006/relationships/image" Target="../media/image16.png"/><Relationship Id="rId4" Type="http://schemas.openxmlformats.org/officeDocument/2006/relationships/image" Target="../media/image49.jpeg"/></Relationships>
</file>

<file path=ppt/slides/_rels/slide5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1.xml"/><Relationship Id="rId1" Type="http://schemas.openxmlformats.org/officeDocument/2006/relationships/slideLayout" Target="../slideLayouts/slideLayout22.xml"/><Relationship Id="rId5" Type="http://schemas.openxmlformats.org/officeDocument/2006/relationships/image" Target="../media/image13.png"/><Relationship Id="rId4" Type="http://schemas.openxmlformats.org/officeDocument/2006/relationships/image" Target="../media/image49.jpeg"/></Relationships>
</file>

<file path=ppt/slides/_rels/slide52.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52.xml"/><Relationship Id="rId1" Type="http://schemas.openxmlformats.org/officeDocument/2006/relationships/slideLayout" Target="../slideLayouts/slideLayout22.xml"/><Relationship Id="rId4" Type="http://schemas.openxmlformats.org/officeDocument/2006/relationships/image" Target="../media/image56.png"/></Relationships>
</file>

<file path=ppt/slides/_rels/slide5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3.xml"/><Relationship Id="rId1" Type="http://schemas.openxmlformats.org/officeDocument/2006/relationships/slideLayout" Target="../slideLayouts/slideLayout22.xml"/><Relationship Id="rId5" Type="http://schemas.openxmlformats.org/officeDocument/2006/relationships/image" Target="../media/image59.png"/><Relationship Id="rId4" Type="http://schemas.openxmlformats.org/officeDocument/2006/relationships/image" Target="../media/image58.png"/></Relationships>
</file>

<file path=ppt/slides/_rels/slide54.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jpg"/><Relationship Id="rId2" Type="http://schemas.openxmlformats.org/officeDocument/2006/relationships/notesSlide" Target="../notesSlides/notesSlide54.xml"/><Relationship Id="rId1" Type="http://schemas.openxmlformats.org/officeDocument/2006/relationships/slideLayout" Target="../slideLayouts/slideLayout22.xml"/><Relationship Id="rId6" Type="http://schemas.openxmlformats.org/officeDocument/2006/relationships/image" Target="../media/image60.png"/><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png"/></Relationships>
</file>

<file path=ppt/slides/_rels/slide55.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57.png"/><Relationship Id="rId7" Type="http://schemas.openxmlformats.org/officeDocument/2006/relationships/image" Target="../media/image61.jpg"/><Relationship Id="rId2" Type="http://schemas.openxmlformats.org/officeDocument/2006/relationships/notesSlide" Target="../notesSlides/notesSlide55.xml"/><Relationship Id="rId1" Type="http://schemas.openxmlformats.org/officeDocument/2006/relationships/slideLayout" Target="../slideLayouts/slideLayout22.xml"/><Relationship Id="rId6" Type="http://schemas.openxmlformats.org/officeDocument/2006/relationships/image" Target="../media/image60.png"/><Relationship Id="rId11" Type="http://schemas.openxmlformats.org/officeDocument/2006/relationships/image" Target="../media/image15.png"/><Relationship Id="rId5" Type="http://schemas.openxmlformats.org/officeDocument/2006/relationships/image" Target="../media/image59.png"/><Relationship Id="rId10" Type="http://schemas.openxmlformats.org/officeDocument/2006/relationships/image" Target="../media/image64.png"/><Relationship Id="rId4" Type="http://schemas.openxmlformats.org/officeDocument/2006/relationships/image" Target="../media/image58.png"/><Relationship Id="rId9" Type="http://schemas.openxmlformats.org/officeDocument/2006/relationships/image" Target="../media/image63.png"/></Relationships>
</file>

<file path=ppt/slides/_rels/slide5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62.png"/><Relationship Id="rId7" Type="http://schemas.openxmlformats.org/officeDocument/2006/relationships/image" Target="../media/image16.png"/><Relationship Id="rId2" Type="http://schemas.openxmlformats.org/officeDocument/2006/relationships/notesSlide" Target="../notesSlides/notesSlide56.xml"/><Relationship Id="rId1" Type="http://schemas.openxmlformats.org/officeDocument/2006/relationships/slideLayout" Target="../slideLayouts/slideLayout22.xml"/><Relationship Id="rId6" Type="http://schemas.openxmlformats.org/officeDocument/2006/relationships/image" Target="../media/image59.png"/><Relationship Id="rId5" Type="http://schemas.openxmlformats.org/officeDocument/2006/relationships/image" Target="../media/image64.png"/><Relationship Id="rId4" Type="http://schemas.openxmlformats.org/officeDocument/2006/relationships/image" Target="../media/image63.png"/></Relationships>
</file>

<file path=ppt/slides/_rels/slide5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7.xml"/><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9.xml"/><Relationship Id="rId1" Type="http://schemas.openxmlformats.org/officeDocument/2006/relationships/slideLayout" Target="../slideLayouts/slideLayout22.xml"/><Relationship Id="rId4" Type="http://schemas.openxmlformats.org/officeDocument/2006/relationships/image" Target="../media/image66.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6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0.xml"/><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3" Type="http://schemas.openxmlformats.org/officeDocument/2006/relationships/image" Target="../media/image67.jpg"/><Relationship Id="rId2" Type="http://schemas.openxmlformats.org/officeDocument/2006/relationships/notesSlide" Target="../notesSlides/notesSlide61.xml"/><Relationship Id="rId1" Type="http://schemas.openxmlformats.org/officeDocument/2006/relationships/slideLayout" Target="../slideLayouts/slideLayout22.xml"/><Relationship Id="rId5" Type="http://schemas.openxmlformats.org/officeDocument/2006/relationships/image" Target="../media/image69.png"/><Relationship Id="rId4" Type="http://schemas.openxmlformats.org/officeDocument/2006/relationships/image" Target="../media/image68.tif"/></Relationships>
</file>

<file path=ppt/slides/_rels/slide62.xml.rels><?xml version="1.0" encoding="UTF-8" standalone="yes"?>
<Relationships xmlns="http://schemas.openxmlformats.org/package/2006/relationships"><Relationship Id="rId3" Type="http://schemas.openxmlformats.org/officeDocument/2006/relationships/image" Target="../media/image67.jpg"/><Relationship Id="rId7" Type="http://schemas.openxmlformats.org/officeDocument/2006/relationships/image" Target="../media/image72.png"/><Relationship Id="rId2" Type="http://schemas.openxmlformats.org/officeDocument/2006/relationships/notesSlide" Target="../notesSlides/notesSlide62.xml"/><Relationship Id="rId1" Type="http://schemas.openxmlformats.org/officeDocument/2006/relationships/slideLayout" Target="../slideLayouts/slideLayout2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8.tif"/></Relationships>
</file>

<file path=ppt/slides/_rels/slide6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3.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6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4.xml"/><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9.xml"/></Relationships>
</file>

<file path=ppt/slides/_rels/slide6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6.xml"/><Relationship Id="rId1" Type="http://schemas.openxmlformats.org/officeDocument/2006/relationships/slideLayout" Target="../slideLayouts/slideLayout22.xml"/><Relationship Id="rId5" Type="http://schemas.openxmlformats.org/officeDocument/2006/relationships/image" Target="../media/image15.png"/><Relationship Id="rId4" Type="http://schemas.openxmlformats.org/officeDocument/2006/relationships/image" Target="../media/image51.png"/></Relationships>
</file>

<file path=ppt/slides/_rels/slide6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7.xml"/><Relationship Id="rId1" Type="http://schemas.openxmlformats.org/officeDocument/2006/relationships/slideLayout" Target="../slideLayouts/slideLayout22.xml"/><Relationship Id="rId4" Type="http://schemas.openxmlformats.org/officeDocument/2006/relationships/image" Target="../media/image16.pn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9.xml"/></Relationships>
</file>

<file path=ppt/slides/_rels/slide7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1.xml"/><Relationship Id="rId1" Type="http://schemas.openxmlformats.org/officeDocument/2006/relationships/slideLayout" Target="../slideLayouts/slideLayout22.xml"/></Relationships>
</file>

<file path=ppt/slides/_rels/slide7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2.xml"/><Relationship Id="rId1" Type="http://schemas.openxmlformats.org/officeDocument/2006/relationships/slideLayout" Target="../slideLayouts/slideLayout22.xml"/><Relationship Id="rId6" Type="http://schemas.openxmlformats.org/officeDocument/2006/relationships/image" Target="../media/image16.png"/><Relationship Id="rId5" Type="http://schemas.openxmlformats.org/officeDocument/2006/relationships/image" Target="../media/image37.png"/><Relationship Id="rId4" Type="http://schemas.openxmlformats.org/officeDocument/2006/relationships/image" Target="../media/image38.png"/></Relationships>
</file>

<file path=ppt/slides/_rels/slide7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3.xml"/><Relationship Id="rId1" Type="http://schemas.openxmlformats.org/officeDocument/2006/relationships/slideLayout" Target="../slideLayouts/slideLayout22.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jpg"/></Relationships>
</file>

<file path=ppt/slides/_rels/slide74.xml.rels><?xml version="1.0" encoding="UTF-8" standalone="yes"?>
<Relationships xmlns="http://schemas.openxmlformats.org/package/2006/relationships"><Relationship Id="rId3" Type="http://schemas.openxmlformats.org/officeDocument/2006/relationships/image" Target="../media/image75.jpg"/><Relationship Id="rId7" Type="http://schemas.openxmlformats.org/officeDocument/2006/relationships/image" Target="../media/image15.png"/><Relationship Id="rId2" Type="http://schemas.openxmlformats.org/officeDocument/2006/relationships/notesSlide" Target="../notesSlides/notesSlide74.xml"/><Relationship Id="rId1" Type="http://schemas.openxmlformats.org/officeDocument/2006/relationships/slideLayout" Target="../slideLayouts/slideLayout22.xml"/><Relationship Id="rId6" Type="http://schemas.openxmlformats.org/officeDocument/2006/relationships/image" Target="../media/image16.png"/><Relationship Id="rId5" Type="http://schemas.openxmlformats.org/officeDocument/2006/relationships/image" Target="../media/image77.png"/><Relationship Id="rId4" Type="http://schemas.openxmlformats.org/officeDocument/2006/relationships/image" Target="../media/image76.png"/></Relationships>
</file>

<file path=ppt/slides/_rels/slide7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5.xml"/><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7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6.xml"/><Relationship Id="rId1" Type="http://schemas.openxmlformats.org/officeDocument/2006/relationships/slideLayout" Target="../slideLayouts/slideLayout22.xml"/><Relationship Id="rId5" Type="http://schemas.openxmlformats.org/officeDocument/2006/relationships/image" Target="../media/image77.png"/><Relationship Id="rId4" Type="http://schemas.openxmlformats.org/officeDocument/2006/relationships/image" Target="../media/image76.png"/></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2.xml"/></Relationships>
</file>

<file path=ppt/slides/_rels/slide7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78.xml"/><Relationship Id="rId1" Type="http://schemas.openxmlformats.org/officeDocument/2006/relationships/slideLayout" Target="../slideLayouts/slideLayout22.xml"/></Relationships>
</file>

<file path=ppt/slides/_rels/slide7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9.xml"/><Relationship Id="rId1" Type="http://schemas.openxmlformats.org/officeDocument/2006/relationships/slideLayout" Target="../slideLayouts/slideLayout22.xml"/><Relationship Id="rId4" Type="http://schemas.openxmlformats.org/officeDocument/2006/relationships/image" Target="../media/image8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8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0.xml"/><Relationship Id="rId1" Type="http://schemas.openxmlformats.org/officeDocument/2006/relationships/slideLayout" Target="../slideLayouts/slideLayout22.xml"/><Relationship Id="rId4" Type="http://schemas.openxmlformats.org/officeDocument/2006/relationships/image" Target="../media/image81.png"/></Relationships>
</file>

<file path=ppt/slides/_rels/slide81.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1.xml"/><Relationship Id="rId1" Type="http://schemas.openxmlformats.org/officeDocument/2006/relationships/slideLayout" Target="../slideLayouts/slideLayout22.xml"/></Relationships>
</file>

<file path=ppt/slides/_rels/slide82.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82.xml"/><Relationship Id="rId1" Type="http://schemas.openxmlformats.org/officeDocument/2006/relationships/slideLayout" Target="../slideLayouts/slideLayout22.xml"/><Relationship Id="rId6" Type="http://schemas.openxmlformats.org/officeDocument/2006/relationships/image" Target="../media/image16.png"/><Relationship Id="rId5" Type="http://schemas.openxmlformats.org/officeDocument/2006/relationships/image" Target="../media/image83.png"/><Relationship Id="rId4" Type="http://schemas.openxmlformats.org/officeDocument/2006/relationships/image" Target="../media/image82.png"/></Relationships>
</file>

<file path=ppt/slides/_rels/slide8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3.xml"/><Relationship Id="rId1" Type="http://schemas.openxmlformats.org/officeDocument/2006/relationships/slideLayout" Target="../slideLayouts/slideLayout22.xml"/><Relationship Id="rId6" Type="http://schemas.openxmlformats.org/officeDocument/2006/relationships/image" Target="../media/image14.png"/><Relationship Id="rId5" Type="http://schemas.openxmlformats.org/officeDocument/2006/relationships/image" Target="../media/image12.png"/><Relationship Id="rId4" Type="http://schemas.openxmlformats.org/officeDocument/2006/relationships/image" Target="../media/image15.png"/></Relationships>
</file>

<file path=ppt/slides/_rels/slide8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84.xml"/><Relationship Id="rId1" Type="http://schemas.openxmlformats.org/officeDocument/2006/relationships/slideLayout" Target="../slideLayouts/slideLayout2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0.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8.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9.xml"/></Relationships>
</file>

<file path=ppt/slides/_rels/slide8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9.xml"/><Relationship Id="rId1" Type="http://schemas.openxmlformats.org/officeDocument/2006/relationships/slideLayout" Target="../slideLayouts/slideLayout22.xml"/></Relationships>
</file>

<file path=ppt/slides/_rels/slide9.xml.rels><?xml version="1.0" encoding="UTF-8" standalone="yes"?>
<Relationships xmlns="http://schemas.openxmlformats.org/package/2006/relationships"><Relationship Id="rId8" Type="http://schemas.openxmlformats.org/officeDocument/2006/relationships/image" Target="../media/image25.jpg"/><Relationship Id="rId3" Type="http://schemas.openxmlformats.org/officeDocument/2006/relationships/image" Target="../media/image20.png"/><Relationship Id="rId7" Type="http://schemas.openxmlformats.org/officeDocument/2006/relationships/image" Target="../media/image24.jpg"/><Relationship Id="rId2" Type="http://schemas.openxmlformats.org/officeDocument/2006/relationships/notesSlide" Target="../notesSlides/notesSlide9.xml"/><Relationship Id="rId1" Type="http://schemas.openxmlformats.org/officeDocument/2006/relationships/slideLayout" Target="../slideLayouts/slideLayout22.xml"/><Relationship Id="rId6" Type="http://schemas.openxmlformats.org/officeDocument/2006/relationships/image" Target="../media/image23.png"/><Relationship Id="rId11" Type="http://schemas.openxmlformats.org/officeDocument/2006/relationships/image" Target="../media/image28.jpg"/><Relationship Id="rId5" Type="http://schemas.openxmlformats.org/officeDocument/2006/relationships/image" Target="../media/image22.png"/><Relationship Id="rId10" Type="http://schemas.openxmlformats.org/officeDocument/2006/relationships/image" Target="../media/image27.jpg"/><Relationship Id="rId4" Type="http://schemas.openxmlformats.org/officeDocument/2006/relationships/image" Target="../media/image21.png"/><Relationship Id="rId9" Type="http://schemas.openxmlformats.org/officeDocument/2006/relationships/image" Target="../media/image26.jpg"/></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2.xml"/></Relationships>
</file>

<file path=ppt/slides/_rels/slide9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6.xml"/><Relationship Id="rId1" Type="http://schemas.openxmlformats.org/officeDocument/2006/relationships/slideLayout" Target="../slideLayouts/slideLayout22.xml"/><Relationship Id="rId4" Type="http://schemas.openxmlformats.org/officeDocument/2006/relationships/image" Target="../media/image15.png"/></Relationships>
</file>

<file path=ppt/slides/_rels/slide9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7.xml"/><Relationship Id="rId1" Type="http://schemas.openxmlformats.org/officeDocument/2006/relationships/slideLayout" Target="../slideLayouts/slideLayout2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A50827F-5757-7142-B064-BE85C364B0E6}"/>
              </a:ext>
            </a:extLst>
          </p:cNvPr>
          <p:cNvSpPr/>
          <p:nvPr/>
        </p:nvSpPr>
        <p:spPr>
          <a:xfrm>
            <a:off x="8229600" y="5943600"/>
            <a:ext cx="914400"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0" y="4842050"/>
            <a:ext cx="9143999" cy="903132"/>
          </a:xfrm>
          <a:prstGeom prst="rect">
            <a:avLst/>
          </a:prstGeom>
          <a:solidFill>
            <a:srgbClr val="CC003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3600" dirty="0">
                <a:latin typeface="Arial" panose="020B0604020202020204" pitchFamily="34" charset="0"/>
                <a:cs typeface="Arial" panose="020B0604020202020204" pitchFamily="34" charset="0"/>
              </a:rPr>
              <a:t>Cellular Respiration</a:t>
            </a:r>
          </a:p>
          <a:p>
            <a:pPr algn="ctr" defTabSz="410751" hangingPunct="0"/>
            <a:r>
              <a:rPr lang="en-US" dirty="0">
                <a:latin typeface="Arial" panose="020B0604020202020204" pitchFamily="34" charset="0"/>
                <a:cs typeface="Arial" panose="020B0604020202020204" pitchFamily="34" charset="0"/>
              </a:rPr>
              <a:t>How do we get energy from food?</a:t>
            </a:r>
            <a:endParaRPr lang="en-US" sz="3600" dirty="0">
              <a:latin typeface="Arial" panose="020B0604020202020204" pitchFamily="34" charset="0"/>
              <a:cs typeface="Arial" panose="020B0604020202020204" pitchFamily="34" charset="0"/>
              <a:sym typeface="Helvetica Light"/>
            </a:endParaRPr>
          </a:p>
        </p:txBody>
      </p:sp>
      <p:sp>
        <p:nvSpPr>
          <p:cNvPr id="6" name="TextBox 5"/>
          <p:cNvSpPr txBox="1"/>
          <p:nvPr/>
        </p:nvSpPr>
        <p:spPr>
          <a:xfrm>
            <a:off x="7097274" y="6479901"/>
            <a:ext cx="1950970" cy="256802"/>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5719" tIns="35719" rIns="35719" bIns="35719" numCol="1" spcCol="38100" rtlCol="0" anchor="ctr">
            <a:spAutoFit/>
          </a:bodyPr>
          <a:lstStyle/>
          <a:p>
            <a:pPr algn="ctr" defTabSz="410751" hangingPunct="0"/>
            <a:r>
              <a:rPr lang="en-US" sz="1200" i="1" dirty="0">
                <a:solidFill>
                  <a:schemeClr val="bg1">
                    <a:lumMod val="65000"/>
                  </a:schemeClr>
                </a:solidFill>
                <a:latin typeface="Arial" panose="020B0604020202020204" pitchFamily="34" charset="0"/>
                <a:cs typeface="Arial" panose="020B0604020202020204" pitchFamily="34" charset="0"/>
              </a:rPr>
              <a:t>CR version August 2021</a:t>
            </a:r>
            <a:endParaRPr lang="en-US" sz="1200" dirty="0">
              <a:solidFill>
                <a:schemeClr val="bg1">
                  <a:lumMod val="65000"/>
                </a:schemeClr>
              </a:solidFill>
              <a:latin typeface="Arial" panose="020B0604020202020204" pitchFamily="34" charset="0"/>
              <a:cs typeface="Arial" panose="020B0604020202020204" pitchFamily="34" charset="0"/>
              <a:sym typeface="Helvetica Light"/>
            </a:endParaRPr>
          </a:p>
        </p:txBody>
      </p:sp>
      <p:grpSp>
        <p:nvGrpSpPr>
          <p:cNvPr id="10" name="Group 9"/>
          <p:cNvGrpSpPr/>
          <p:nvPr/>
        </p:nvGrpSpPr>
        <p:grpSpPr>
          <a:xfrm>
            <a:off x="1995468" y="0"/>
            <a:ext cx="5153063" cy="4643632"/>
            <a:chOff x="1995468" y="0"/>
            <a:chExt cx="5153063" cy="4643632"/>
          </a:xfrm>
        </p:grpSpPr>
        <p:grpSp>
          <p:nvGrpSpPr>
            <p:cNvPr id="4" name="Group 3"/>
            <p:cNvGrpSpPr/>
            <p:nvPr/>
          </p:nvGrpSpPr>
          <p:grpSpPr>
            <a:xfrm>
              <a:off x="1995468" y="0"/>
              <a:ext cx="5153063" cy="4643632"/>
              <a:chOff x="1995468" y="0"/>
              <a:chExt cx="5153063" cy="4643632"/>
            </a:xfrm>
          </p:grpSpPr>
          <p:pic>
            <p:nvPicPr>
              <p:cNvPr id="7" name="Picture 6"/>
              <p:cNvPicPr>
                <a:picLocks noChangeAspect="1"/>
              </p:cNvPicPr>
              <p:nvPr/>
            </p:nvPicPr>
            <p:blipFill rotWithShape="1">
              <a:blip r:embed="rId3"/>
              <a:srcRect t="8705"/>
              <a:stretch/>
            </p:blipFill>
            <p:spPr>
              <a:xfrm>
                <a:off x="1995468" y="0"/>
                <a:ext cx="5153063" cy="4643632"/>
              </a:xfrm>
              <a:prstGeom prst="rect">
                <a:avLst/>
              </a:prstGeom>
            </p:spPr>
          </p:pic>
          <p:pic>
            <p:nvPicPr>
              <p:cNvPr id="5" name="Picture 2" descr="Planet Earth">
                <a:extLst>
                  <a:ext uri="{FF2B5EF4-FFF2-40B4-BE49-F238E27FC236}">
                    <a16:creationId xmlns:a16="http://schemas.microsoft.com/office/drawing/2014/main" id="{AECFC680-D5B2-4143-A7DD-792AA18DCAFE}"/>
                  </a:ext>
                </a:extLst>
              </p:cNvPr>
              <p:cNvPicPr>
                <a:picLocks noChangeAspect="1" noChangeArrowheads="1"/>
              </p:cNvPicPr>
              <p:nvPr/>
            </p:nvPicPr>
            <p:blipFill>
              <a:blip r:embed="rId4">
                <a:clrChange>
                  <a:clrFrom>
                    <a:srgbClr val="000000"/>
                  </a:clrFrom>
                  <a:clrTo>
                    <a:srgbClr val="000000">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2625613" y="144536"/>
                <a:ext cx="3850732" cy="3850732"/>
              </a:xfrm>
              <a:prstGeom prst="rect">
                <a:avLst/>
              </a:prstGeom>
              <a:noFill/>
              <a:extLst>
                <a:ext uri="{909E8E84-426E-40dd-AFC4-6F175D3DCCD1}">
                  <a14:hiddenFill xmlns:a14="http://schemas.microsoft.com/office/drawing/2010/main" xmlns="">
                    <a:solidFill>
                      <a:srgbClr val="FFFFFF"/>
                    </a:solidFill>
                  </a14:hiddenFill>
                </a:ext>
              </a:extLst>
            </p:spPr>
          </p:pic>
        </p:grpSp>
        <p:pic>
          <p:nvPicPr>
            <p:cNvPr id="2" name="Picture 1"/>
            <p:cNvPicPr>
              <a:picLocks noChangeAspect="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3201357" y="1062507"/>
              <a:ext cx="2744084" cy="1598367"/>
            </a:xfrm>
            <a:prstGeom prst="rect">
              <a:avLst/>
            </a:prstGeom>
          </p:spPr>
        </p:pic>
      </p:grpSp>
      <p:sp>
        <p:nvSpPr>
          <p:cNvPr id="9" name="TextBox 8"/>
          <p:cNvSpPr txBox="1"/>
          <p:nvPr/>
        </p:nvSpPr>
        <p:spPr>
          <a:xfrm>
            <a:off x="4425190" y="4481897"/>
            <a:ext cx="764865" cy="400110"/>
          </a:xfrm>
          <a:prstGeom prst="rect">
            <a:avLst/>
          </a:prstGeom>
          <a:noFill/>
        </p:spPr>
        <p:txBody>
          <a:bodyPr wrap="square" rtlCol="0">
            <a:spAutoFit/>
          </a:bodyPr>
          <a:lstStyle/>
          <a:p>
            <a:r>
              <a:rPr lang="en-US" sz="2000" b="1" dirty="0">
                <a:solidFill>
                  <a:srgbClr val="CC0033"/>
                </a:solidFill>
                <a:latin typeface="Arial" panose="020B0604020202020204" pitchFamily="34" charset="0"/>
                <a:cs typeface="Arial" panose="020B0604020202020204" pitchFamily="34" charset="0"/>
              </a:rPr>
              <a:t>CR</a:t>
            </a:r>
            <a:endParaRPr lang="en-US" sz="2000" b="1" baseline="-25000" dirty="0">
              <a:solidFill>
                <a:srgbClr val="CC0033"/>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046674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457200" y="0"/>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What we already know…</a:t>
            </a:r>
          </a:p>
        </p:txBody>
      </p:sp>
      <p:sp>
        <p:nvSpPr>
          <p:cNvPr id="13" name="TextBox 12"/>
          <p:cNvSpPr txBox="1"/>
          <p:nvPr/>
        </p:nvSpPr>
        <p:spPr>
          <a:xfrm>
            <a:off x="1098212" y="1158341"/>
            <a:ext cx="7165863" cy="5262979"/>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We all need to eat.</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Why do we need to eat?</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To obtain the MATTER and ENERGY we need.</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In our exploration of chemical reactions, we tracked both matter and energy, switching our attention back and forth between.</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Before we move forward, let’s separately review what we know about each of these.</a:t>
            </a:r>
          </a:p>
          <a:p>
            <a:r>
              <a:rPr lang="en-US" sz="2400" dirty="0">
                <a:latin typeface="Arial" panose="020B0604020202020204" pitchFamily="34" charset="0"/>
                <a:cs typeface="Arial" panose="020B0604020202020204" pitchFamily="34" charset="0"/>
              </a:rPr>
              <a:t>(There may be connections between the two, and we’ll acknowledge those as we go.)</a:t>
            </a:r>
          </a:p>
        </p:txBody>
      </p:sp>
    </p:spTree>
    <p:extLst>
      <p:ext uri="{BB962C8B-B14F-4D97-AF65-F5344CB8AC3E}">
        <p14:creationId xmlns:p14="http://schemas.microsoft.com/office/powerpoint/2010/main" val="63597071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13">
                                            <p:txEl>
                                              <p:pRg st="6" end="6"/>
                                            </p:txEl>
                                          </p:spTgt>
                                        </p:tgtEl>
                                        <p:attrNameLst>
                                          <p:attrName>style.visibility</p:attrName>
                                        </p:attrNameLst>
                                      </p:cBhvr>
                                      <p:to>
                                        <p:strVal val="visible"/>
                                      </p:to>
                                    </p:set>
                                    <p:animEffect transition="in" filter="fade">
                                      <p:cBhvr>
                                        <p:cTn id="15" dur="1000"/>
                                        <p:tgtEl>
                                          <p:spTgt spid="13">
                                            <p:txEl>
                                              <p:pRg st="6" end="6"/>
                                            </p:txEl>
                                          </p:spTgt>
                                        </p:tgtEl>
                                      </p:cBhvr>
                                    </p:animEffect>
                                    <p:anim calcmode="lin" valueType="num">
                                      <p:cBhvr>
                                        <p:cTn id="16" dur="1000" fill="hold"/>
                                        <p:tgtEl>
                                          <p:spTgt spid="13">
                                            <p:txEl>
                                              <p:pRg st="6" end="6"/>
                                            </p:txEl>
                                          </p:spTgt>
                                        </p:tgtEl>
                                        <p:attrNameLst>
                                          <p:attrName>ppt_x</p:attrName>
                                        </p:attrNameLst>
                                      </p:cBhvr>
                                      <p:tavLst>
                                        <p:tav tm="0">
                                          <p:val>
                                            <p:strVal val="#ppt_x"/>
                                          </p:val>
                                        </p:tav>
                                        <p:tav tm="100000">
                                          <p:val>
                                            <p:strVal val="#ppt_x"/>
                                          </p:val>
                                        </p:tav>
                                      </p:tavLst>
                                    </p:anim>
                                    <p:anim calcmode="lin" valueType="num">
                                      <p:cBhvr>
                                        <p:cTn id="17" dur="1000" fill="hold"/>
                                        <p:tgtEl>
                                          <p:spTgt spid="13">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8" fill="hold" nodeType="clickEffect">
                                  <p:stCondLst>
                                    <p:cond delay="0"/>
                                  </p:stCondLst>
                                  <p:childTnLst>
                                    <p:set>
                                      <p:cBhvr>
                                        <p:cTn id="21" dur="1" fill="hold">
                                          <p:stCondLst>
                                            <p:cond delay="0"/>
                                          </p:stCondLst>
                                        </p:cTn>
                                        <p:tgtEl>
                                          <p:spTgt spid="13">
                                            <p:txEl>
                                              <p:pRg st="8" end="8"/>
                                            </p:txEl>
                                          </p:spTgt>
                                        </p:tgtEl>
                                        <p:attrNameLst>
                                          <p:attrName>style.visibility</p:attrName>
                                        </p:attrNameLst>
                                      </p:cBhvr>
                                      <p:to>
                                        <p:strVal val="visible"/>
                                      </p:to>
                                    </p:set>
                                    <p:anim calcmode="lin" valueType="num">
                                      <p:cBhvr additive="base">
                                        <p:cTn id="22" dur="500" fill="hold"/>
                                        <p:tgtEl>
                                          <p:spTgt spid="13">
                                            <p:txEl>
                                              <p:pRg st="8" end="8"/>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1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nodeType="clickEffect">
                                  <p:stCondLst>
                                    <p:cond delay="0"/>
                                  </p:stCondLst>
                                  <p:childTnLst>
                                    <p:set>
                                      <p:cBhvr>
                                        <p:cTn id="27" dur="1" fill="hold">
                                          <p:stCondLst>
                                            <p:cond delay="0"/>
                                          </p:stCondLst>
                                        </p:cTn>
                                        <p:tgtEl>
                                          <p:spTgt spid="1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ounded Rectangle 80"/>
          <p:cNvSpPr/>
          <p:nvPr/>
        </p:nvSpPr>
        <p:spPr>
          <a:xfrm>
            <a:off x="5036678" y="4304396"/>
            <a:ext cx="3001572" cy="2348335"/>
          </a:xfrm>
          <a:prstGeom prst="roundRect">
            <a:avLst/>
          </a:prstGeom>
          <a:solidFill>
            <a:schemeClr val="accent6">
              <a:lumMod val="75000"/>
              <a:alpha val="1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Rounded Rectangle 79"/>
          <p:cNvSpPr/>
          <p:nvPr/>
        </p:nvSpPr>
        <p:spPr>
          <a:xfrm>
            <a:off x="948979" y="4298808"/>
            <a:ext cx="3109292" cy="2353924"/>
          </a:xfrm>
          <a:prstGeom prst="roundRect">
            <a:avLst/>
          </a:prstGeom>
          <a:solidFill>
            <a:srgbClr val="C00000">
              <a:alpha val="10000"/>
            </a:srgbClr>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Explosion 1 61"/>
          <p:cNvSpPr/>
          <p:nvPr/>
        </p:nvSpPr>
        <p:spPr>
          <a:xfrm>
            <a:off x="7068217" y="1113155"/>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72" name="Explosion 1 71"/>
          <p:cNvSpPr/>
          <p:nvPr/>
        </p:nvSpPr>
        <p:spPr>
          <a:xfrm>
            <a:off x="8269416" y="2739781"/>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69" name="Explosion 1 68"/>
          <p:cNvSpPr/>
          <p:nvPr/>
        </p:nvSpPr>
        <p:spPr>
          <a:xfrm>
            <a:off x="8387269" y="2260439"/>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70" name="Explosion 1 69"/>
          <p:cNvSpPr/>
          <p:nvPr/>
        </p:nvSpPr>
        <p:spPr>
          <a:xfrm>
            <a:off x="7537628" y="1269538"/>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2" name="Title 1"/>
          <p:cNvSpPr>
            <a:spLocks noGrp="1"/>
          </p:cNvSpPr>
          <p:nvPr>
            <p:ph type="title" idx="4294967295"/>
          </p:nvPr>
        </p:nvSpPr>
        <p:spPr>
          <a:xfrm>
            <a:off x="585204" y="265491"/>
            <a:ext cx="8229600" cy="658812"/>
          </a:xfrm>
        </p:spPr>
        <p:txBody>
          <a:bodyPr>
            <a:normAutofit/>
          </a:bodyPr>
          <a:lstStyle/>
          <a:p>
            <a:pPr algn="ctr"/>
            <a:r>
              <a:rPr lang="en-US" sz="3200" dirty="0"/>
              <a:t>Fermentation Reactions</a:t>
            </a:r>
          </a:p>
        </p:txBody>
      </p:sp>
      <p:pic>
        <p:nvPicPr>
          <p:cNvPr id="7" name="Picture 6"/>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011" t="2958" r="17216" b="924"/>
          <a:stretch/>
        </p:blipFill>
        <p:spPr>
          <a:xfrm>
            <a:off x="1067064" y="5040640"/>
            <a:ext cx="1098914" cy="1037357"/>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65046" y="1023767"/>
            <a:ext cx="1810736" cy="1702136"/>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38562" y="3356524"/>
            <a:ext cx="1239523" cy="988647"/>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90964" y="4908529"/>
            <a:ext cx="736456" cy="523804"/>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50630" y="5489086"/>
            <a:ext cx="1038803" cy="712050"/>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29318" y="3038886"/>
            <a:ext cx="1239523" cy="988647"/>
          </a:xfrm>
          <a:prstGeom prst="rect">
            <a:avLst/>
          </a:prstGeom>
        </p:spPr>
      </p:pic>
      <p:pic>
        <p:nvPicPr>
          <p:cNvPr id="14" name="Picture 13"/>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011" t="2958" r="17216" b="924"/>
          <a:stretch/>
        </p:blipFill>
        <p:spPr>
          <a:xfrm>
            <a:off x="2169040" y="5141591"/>
            <a:ext cx="1098914" cy="1037357"/>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58946" y="5664134"/>
            <a:ext cx="736456" cy="523804"/>
          </a:xfrm>
          <a:prstGeom prst="rect">
            <a:avLst/>
          </a:prstGeom>
        </p:spPr>
      </p:pic>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57709" y="5376103"/>
            <a:ext cx="1038803" cy="712050"/>
          </a:xfrm>
          <a:prstGeom prst="rect">
            <a:avLst/>
          </a:prstGeom>
        </p:spPr>
      </p:pic>
      <p:cxnSp>
        <p:nvCxnSpPr>
          <p:cNvPr id="18" name="Straight Arrow Connector 17"/>
          <p:cNvCxnSpPr/>
          <p:nvPr/>
        </p:nvCxnSpPr>
        <p:spPr>
          <a:xfrm flipH="1">
            <a:off x="2756488" y="4264321"/>
            <a:ext cx="824757" cy="838410"/>
          </a:xfrm>
          <a:prstGeom prst="straightConnector1">
            <a:avLst/>
          </a:prstGeom>
          <a:ln w="44450">
            <a:tailEnd type="triangle"/>
          </a:ln>
        </p:spPr>
        <p:style>
          <a:lnRef idx="2">
            <a:schemeClr val="dk1"/>
          </a:lnRef>
          <a:fillRef idx="0">
            <a:schemeClr val="dk1"/>
          </a:fillRef>
          <a:effectRef idx="1">
            <a:schemeClr val="dk1"/>
          </a:effectRef>
          <a:fontRef idx="minor">
            <a:schemeClr val="tx1"/>
          </a:fontRef>
        </p:style>
      </p:cxnSp>
      <p:cxnSp>
        <p:nvCxnSpPr>
          <p:cNvPr id="19" name="Straight Arrow Connector 18"/>
          <p:cNvCxnSpPr/>
          <p:nvPr/>
        </p:nvCxnSpPr>
        <p:spPr>
          <a:xfrm>
            <a:off x="5073777" y="4116748"/>
            <a:ext cx="849980" cy="1263541"/>
          </a:xfrm>
          <a:prstGeom prst="straightConnector1">
            <a:avLst/>
          </a:prstGeom>
          <a:ln w="44450">
            <a:tailEnd type="triangle"/>
          </a:ln>
        </p:spPr>
        <p:style>
          <a:lnRef idx="2">
            <a:schemeClr val="dk1"/>
          </a:lnRef>
          <a:fillRef idx="0">
            <a:schemeClr val="dk1"/>
          </a:fillRef>
          <a:effectRef idx="1">
            <a:schemeClr val="dk1"/>
          </a:effectRef>
          <a:fontRef idx="minor">
            <a:schemeClr val="tx1"/>
          </a:fontRef>
        </p:style>
      </p:cxnSp>
      <p:cxnSp>
        <p:nvCxnSpPr>
          <p:cNvPr id="22" name="Straight Arrow Connector 21"/>
          <p:cNvCxnSpPr>
            <a:stCxn id="8" idx="2"/>
          </p:cNvCxnSpPr>
          <p:nvPr/>
        </p:nvCxnSpPr>
        <p:spPr>
          <a:xfrm>
            <a:off x="4370414" y="2725903"/>
            <a:ext cx="0" cy="539811"/>
          </a:xfrm>
          <a:prstGeom prst="straightConnector1">
            <a:avLst/>
          </a:prstGeom>
          <a:ln w="44450">
            <a:tailEnd type="triangle"/>
          </a:ln>
        </p:spPr>
        <p:style>
          <a:lnRef idx="2">
            <a:schemeClr val="dk1"/>
          </a:lnRef>
          <a:fillRef idx="0">
            <a:schemeClr val="dk1"/>
          </a:fillRef>
          <a:effectRef idx="1">
            <a:schemeClr val="dk1"/>
          </a:effectRef>
          <a:fontRef idx="minor">
            <a:schemeClr val="tx1"/>
          </a:fontRef>
        </p:style>
      </p:cxnSp>
      <p:sp>
        <p:nvSpPr>
          <p:cNvPr id="25" name="TextBox 24"/>
          <p:cNvSpPr txBox="1"/>
          <p:nvPr/>
        </p:nvSpPr>
        <p:spPr>
          <a:xfrm>
            <a:off x="1282705" y="3985199"/>
            <a:ext cx="1750686" cy="923330"/>
          </a:xfrm>
          <a:prstGeom prst="rect">
            <a:avLst/>
          </a:prstGeom>
          <a:noFill/>
        </p:spPr>
        <p:txBody>
          <a:bodyPr wrap="square" rtlCol="0">
            <a:spAutoFit/>
          </a:bodyPr>
          <a:lstStyle/>
          <a:p>
            <a:r>
              <a:rPr lang="en-US" b="1" dirty="0"/>
              <a:t>Fermentation</a:t>
            </a:r>
            <a:r>
              <a:rPr lang="en-US" dirty="0"/>
              <a:t> In Human Muscle Cells</a:t>
            </a:r>
          </a:p>
        </p:txBody>
      </p:sp>
      <p:sp>
        <p:nvSpPr>
          <p:cNvPr id="26" name="TextBox 25"/>
          <p:cNvSpPr txBox="1"/>
          <p:nvPr/>
        </p:nvSpPr>
        <p:spPr>
          <a:xfrm>
            <a:off x="1467476" y="6283399"/>
            <a:ext cx="2195119" cy="369332"/>
          </a:xfrm>
          <a:prstGeom prst="rect">
            <a:avLst/>
          </a:prstGeom>
          <a:noFill/>
        </p:spPr>
        <p:txBody>
          <a:bodyPr wrap="square" rtlCol="0">
            <a:spAutoFit/>
          </a:bodyPr>
          <a:lstStyle/>
          <a:p>
            <a:r>
              <a:rPr lang="en-US" dirty="0"/>
              <a:t>Lactic Acid (2)</a:t>
            </a:r>
          </a:p>
        </p:txBody>
      </p:sp>
      <p:sp>
        <p:nvSpPr>
          <p:cNvPr id="27" name="TextBox 26"/>
          <p:cNvSpPr txBox="1"/>
          <p:nvPr/>
        </p:nvSpPr>
        <p:spPr>
          <a:xfrm>
            <a:off x="5735963" y="6257889"/>
            <a:ext cx="2195119" cy="369332"/>
          </a:xfrm>
          <a:prstGeom prst="rect">
            <a:avLst/>
          </a:prstGeom>
          <a:noFill/>
        </p:spPr>
        <p:txBody>
          <a:bodyPr wrap="square" rtlCol="0">
            <a:spAutoFit/>
          </a:bodyPr>
          <a:lstStyle/>
          <a:p>
            <a:r>
              <a:rPr lang="en-US" dirty="0"/>
              <a:t>Ethanol (2)</a:t>
            </a:r>
          </a:p>
        </p:txBody>
      </p:sp>
      <p:sp>
        <p:nvSpPr>
          <p:cNvPr id="28" name="TextBox 27"/>
          <p:cNvSpPr txBox="1"/>
          <p:nvPr/>
        </p:nvSpPr>
        <p:spPr>
          <a:xfrm>
            <a:off x="6965411" y="4844518"/>
            <a:ext cx="1269458" cy="923330"/>
          </a:xfrm>
          <a:prstGeom prst="rect">
            <a:avLst/>
          </a:prstGeom>
          <a:noFill/>
        </p:spPr>
        <p:txBody>
          <a:bodyPr wrap="square" rtlCol="0">
            <a:spAutoFit/>
          </a:bodyPr>
          <a:lstStyle/>
          <a:p>
            <a:r>
              <a:rPr lang="en-US" dirty="0"/>
              <a:t>Carbon Dioxide (2)</a:t>
            </a:r>
          </a:p>
        </p:txBody>
      </p:sp>
      <p:sp>
        <p:nvSpPr>
          <p:cNvPr id="30" name="TextBox 29"/>
          <p:cNvSpPr txBox="1"/>
          <p:nvPr/>
        </p:nvSpPr>
        <p:spPr>
          <a:xfrm>
            <a:off x="4700004" y="1204360"/>
            <a:ext cx="1447752" cy="461665"/>
          </a:xfrm>
          <a:prstGeom prst="rect">
            <a:avLst/>
          </a:prstGeom>
          <a:noFill/>
        </p:spPr>
        <p:txBody>
          <a:bodyPr wrap="square" rtlCol="0">
            <a:spAutoFit/>
          </a:bodyPr>
          <a:lstStyle/>
          <a:p>
            <a:r>
              <a:rPr lang="en-US" sz="2400" dirty="0"/>
              <a:t>Glucose</a:t>
            </a:r>
          </a:p>
        </p:txBody>
      </p:sp>
      <p:sp>
        <p:nvSpPr>
          <p:cNvPr id="31" name="TextBox 30"/>
          <p:cNvSpPr txBox="1"/>
          <p:nvPr/>
        </p:nvSpPr>
        <p:spPr>
          <a:xfrm>
            <a:off x="2698806" y="3184063"/>
            <a:ext cx="1523180" cy="369332"/>
          </a:xfrm>
          <a:prstGeom prst="rect">
            <a:avLst/>
          </a:prstGeom>
          <a:noFill/>
        </p:spPr>
        <p:txBody>
          <a:bodyPr wrap="square" rtlCol="0">
            <a:spAutoFit/>
          </a:bodyPr>
          <a:lstStyle/>
          <a:p>
            <a:r>
              <a:rPr lang="en-US" dirty="0"/>
              <a:t>Pyruvate (2)</a:t>
            </a:r>
          </a:p>
        </p:txBody>
      </p:sp>
      <p:cxnSp>
        <p:nvCxnSpPr>
          <p:cNvPr id="36" name="Straight Connector 35"/>
          <p:cNvCxnSpPr/>
          <p:nvPr/>
        </p:nvCxnSpPr>
        <p:spPr>
          <a:xfrm>
            <a:off x="3423950" y="2846254"/>
            <a:ext cx="905368" cy="0"/>
          </a:xfrm>
          <a:prstGeom prst="line">
            <a:avLst/>
          </a:prstGeom>
        </p:spPr>
        <p:style>
          <a:lnRef idx="2">
            <a:schemeClr val="accent2"/>
          </a:lnRef>
          <a:fillRef idx="0">
            <a:schemeClr val="accent2"/>
          </a:fillRef>
          <a:effectRef idx="1">
            <a:schemeClr val="accent2"/>
          </a:effectRef>
          <a:fontRef idx="minor">
            <a:schemeClr val="tx1"/>
          </a:fontRef>
        </p:style>
      </p:cxnSp>
      <p:sp>
        <p:nvSpPr>
          <p:cNvPr id="37" name="Explosion 1 36"/>
          <p:cNvSpPr/>
          <p:nvPr/>
        </p:nvSpPr>
        <p:spPr>
          <a:xfrm>
            <a:off x="2123661" y="2156275"/>
            <a:ext cx="904776"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38" name="Explosion 1 37"/>
          <p:cNvSpPr/>
          <p:nvPr/>
        </p:nvSpPr>
        <p:spPr>
          <a:xfrm>
            <a:off x="2630127" y="2408872"/>
            <a:ext cx="905368" cy="539810"/>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39" name="Explosion 1 38"/>
          <p:cNvSpPr/>
          <p:nvPr/>
        </p:nvSpPr>
        <p:spPr>
          <a:xfrm>
            <a:off x="7798260" y="1952709"/>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40" name="Explosion 1 39"/>
          <p:cNvSpPr/>
          <p:nvPr/>
        </p:nvSpPr>
        <p:spPr>
          <a:xfrm>
            <a:off x="8076740" y="2365148"/>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41" name="Explosion 1 40"/>
          <p:cNvSpPr/>
          <p:nvPr/>
        </p:nvSpPr>
        <p:spPr>
          <a:xfrm>
            <a:off x="8038249" y="1539632"/>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42" name="Explosion 1 41"/>
          <p:cNvSpPr/>
          <p:nvPr/>
        </p:nvSpPr>
        <p:spPr>
          <a:xfrm>
            <a:off x="7320248" y="1712442"/>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43" name="Explosion 1 42"/>
          <p:cNvSpPr/>
          <p:nvPr/>
        </p:nvSpPr>
        <p:spPr>
          <a:xfrm>
            <a:off x="8191715" y="1713587"/>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44" name="Explosion 1 43"/>
          <p:cNvSpPr/>
          <p:nvPr/>
        </p:nvSpPr>
        <p:spPr>
          <a:xfrm>
            <a:off x="7673621" y="1582055"/>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45" name="Explosion 1 44"/>
          <p:cNvSpPr/>
          <p:nvPr/>
        </p:nvSpPr>
        <p:spPr>
          <a:xfrm>
            <a:off x="8309658" y="1875330"/>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46" name="Explosion 1 45"/>
          <p:cNvSpPr/>
          <p:nvPr/>
        </p:nvSpPr>
        <p:spPr>
          <a:xfrm>
            <a:off x="7496718" y="2027449"/>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47" name="Explosion 1 46"/>
          <p:cNvSpPr/>
          <p:nvPr/>
        </p:nvSpPr>
        <p:spPr>
          <a:xfrm>
            <a:off x="8234869" y="2108039"/>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48" name="Explosion 1 47"/>
          <p:cNvSpPr/>
          <p:nvPr/>
        </p:nvSpPr>
        <p:spPr>
          <a:xfrm>
            <a:off x="7748250" y="2176162"/>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49" name="Explosion 1 48"/>
          <p:cNvSpPr/>
          <p:nvPr/>
        </p:nvSpPr>
        <p:spPr>
          <a:xfrm>
            <a:off x="7429494" y="2747309"/>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50" name="Explosion 1 49"/>
          <p:cNvSpPr/>
          <p:nvPr/>
        </p:nvSpPr>
        <p:spPr>
          <a:xfrm>
            <a:off x="7707974" y="3159748"/>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51" name="Explosion 1 50"/>
          <p:cNvSpPr/>
          <p:nvPr/>
        </p:nvSpPr>
        <p:spPr>
          <a:xfrm>
            <a:off x="7669483" y="2334232"/>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52" name="Explosion 1 51"/>
          <p:cNvSpPr/>
          <p:nvPr/>
        </p:nvSpPr>
        <p:spPr>
          <a:xfrm>
            <a:off x="6951482" y="2507042"/>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53" name="Explosion 1 52"/>
          <p:cNvSpPr/>
          <p:nvPr/>
        </p:nvSpPr>
        <p:spPr>
          <a:xfrm>
            <a:off x="7822949" y="2508187"/>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54" name="Explosion 1 53"/>
          <p:cNvSpPr/>
          <p:nvPr/>
        </p:nvSpPr>
        <p:spPr>
          <a:xfrm>
            <a:off x="7304855" y="2376655"/>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55" name="Explosion 1 54"/>
          <p:cNvSpPr/>
          <p:nvPr/>
        </p:nvSpPr>
        <p:spPr>
          <a:xfrm>
            <a:off x="7940892" y="2669930"/>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56" name="Explosion 1 55"/>
          <p:cNvSpPr/>
          <p:nvPr/>
        </p:nvSpPr>
        <p:spPr>
          <a:xfrm>
            <a:off x="7127952" y="2822049"/>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57" name="Explosion 1 56"/>
          <p:cNvSpPr/>
          <p:nvPr/>
        </p:nvSpPr>
        <p:spPr>
          <a:xfrm>
            <a:off x="7866103" y="2902639"/>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58" name="Explosion 1 57"/>
          <p:cNvSpPr/>
          <p:nvPr/>
        </p:nvSpPr>
        <p:spPr>
          <a:xfrm>
            <a:off x="7379484" y="2970762"/>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59" name="Explosion 1 58"/>
          <p:cNvSpPr/>
          <p:nvPr/>
        </p:nvSpPr>
        <p:spPr>
          <a:xfrm>
            <a:off x="6741806" y="1756529"/>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60" name="Explosion 1 59"/>
          <p:cNvSpPr/>
          <p:nvPr/>
        </p:nvSpPr>
        <p:spPr>
          <a:xfrm>
            <a:off x="7020286" y="2168968"/>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61" name="Explosion 1 60"/>
          <p:cNvSpPr/>
          <p:nvPr/>
        </p:nvSpPr>
        <p:spPr>
          <a:xfrm>
            <a:off x="6981795" y="1343452"/>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63" name="Explosion 1 62"/>
          <p:cNvSpPr/>
          <p:nvPr/>
        </p:nvSpPr>
        <p:spPr>
          <a:xfrm>
            <a:off x="7135261" y="1517407"/>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64" name="Explosion 1 63"/>
          <p:cNvSpPr/>
          <p:nvPr/>
        </p:nvSpPr>
        <p:spPr>
          <a:xfrm>
            <a:off x="6617167" y="1385875"/>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65" name="Explosion 1 64"/>
          <p:cNvSpPr/>
          <p:nvPr/>
        </p:nvSpPr>
        <p:spPr>
          <a:xfrm>
            <a:off x="7253204" y="1679150"/>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66" name="Explosion 1 65"/>
          <p:cNvSpPr/>
          <p:nvPr/>
        </p:nvSpPr>
        <p:spPr>
          <a:xfrm>
            <a:off x="6440264" y="1831269"/>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67" name="Explosion 1 66"/>
          <p:cNvSpPr/>
          <p:nvPr/>
        </p:nvSpPr>
        <p:spPr>
          <a:xfrm>
            <a:off x="7178415" y="1911859"/>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68" name="Explosion 1 67"/>
          <p:cNvSpPr/>
          <p:nvPr/>
        </p:nvSpPr>
        <p:spPr>
          <a:xfrm>
            <a:off x="6691796" y="1979982"/>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71" name="Explosion 1 70"/>
          <p:cNvSpPr/>
          <p:nvPr/>
        </p:nvSpPr>
        <p:spPr>
          <a:xfrm>
            <a:off x="8223236" y="1292747"/>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73" name="Explosion 1 72"/>
          <p:cNvSpPr/>
          <p:nvPr/>
        </p:nvSpPr>
        <p:spPr>
          <a:xfrm>
            <a:off x="8323180" y="1594384"/>
            <a:ext cx="786910"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32" name="Right Arrow 31"/>
          <p:cNvSpPr/>
          <p:nvPr/>
        </p:nvSpPr>
        <p:spPr>
          <a:xfrm>
            <a:off x="5618852" y="2772914"/>
            <a:ext cx="2236276" cy="123032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If oxygen present, go to </a:t>
            </a:r>
            <a:r>
              <a:rPr lang="en-US" sz="1400" b="1" dirty="0">
                <a:solidFill>
                  <a:schemeClr val="tx1"/>
                </a:solidFill>
              </a:rPr>
              <a:t>Cellular Respiration</a:t>
            </a:r>
          </a:p>
        </p:txBody>
      </p:sp>
      <p:sp>
        <p:nvSpPr>
          <p:cNvPr id="82" name="TextBox 81"/>
          <p:cNvSpPr txBox="1"/>
          <p:nvPr/>
        </p:nvSpPr>
        <p:spPr>
          <a:xfrm>
            <a:off x="948979" y="1464539"/>
            <a:ext cx="2586516" cy="646331"/>
          </a:xfrm>
          <a:prstGeom prst="rect">
            <a:avLst/>
          </a:prstGeom>
          <a:noFill/>
        </p:spPr>
        <p:txBody>
          <a:bodyPr wrap="square" rtlCol="0">
            <a:spAutoFit/>
          </a:bodyPr>
          <a:lstStyle/>
          <a:p>
            <a:r>
              <a:rPr lang="en-US" dirty="0"/>
              <a:t>You get these two ATP with or without oxygen.</a:t>
            </a:r>
          </a:p>
        </p:txBody>
      </p:sp>
      <p:sp>
        <p:nvSpPr>
          <p:cNvPr id="83" name="TextBox 82"/>
          <p:cNvSpPr txBox="1"/>
          <p:nvPr/>
        </p:nvSpPr>
        <p:spPr>
          <a:xfrm>
            <a:off x="5929324" y="4003316"/>
            <a:ext cx="1666077" cy="646331"/>
          </a:xfrm>
          <a:prstGeom prst="rect">
            <a:avLst/>
          </a:prstGeom>
          <a:noFill/>
        </p:spPr>
        <p:txBody>
          <a:bodyPr wrap="square" rtlCol="0">
            <a:spAutoFit/>
          </a:bodyPr>
          <a:lstStyle/>
          <a:p>
            <a:r>
              <a:rPr lang="en-US" b="1" dirty="0"/>
              <a:t>Fermentation</a:t>
            </a:r>
            <a:r>
              <a:rPr lang="en-US" dirty="0"/>
              <a:t> In Yeast</a:t>
            </a:r>
          </a:p>
        </p:txBody>
      </p:sp>
    </p:spTree>
    <p:extLst>
      <p:ext uri="{BB962C8B-B14F-4D97-AF65-F5344CB8AC3E}">
        <p14:creationId xmlns:p14="http://schemas.microsoft.com/office/powerpoint/2010/main" val="244091796"/>
      </p:ext>
    </p:extLst>
  </p:cSld>
  <p:clrMapOvr>
    <a:masterClrMapping/>
  </p:clrMapOvr>
  <p:transition spd="med"/>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 name="Rounded Rectangle 80"/>
          <p:cNvSpPr/>
          <p:nvPr/>
        </p:nvSpPr>
        <p:spPr>
          <a:xfrm>
            <a:off x="5036678" y="4304396"/>
            <a:ext cx="3001572" cy="2348335"/>
          </a:xfrm>
          <a:prstGeom prst="roundRect">
            <a:avLst/>
          </a:prstGeom>
          <a:solidFill>
            <a:schemeClr val="accent6">
              <a:lumMod val="75000"/>
              <a:alpha val="10000"/>
            </a:schemeClr>
          </a:solidFill>
          <a:ln>
            <a:solidFill>
              <a:schemeClr val="accent6">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0" name="Rounded Rectangle 79"/>
          <p:cNvSpPr/>
          <p:nvPr/>
        </p:nvSpPr>
        <p:spPr>
          <a:xfrm>
            <a:off x="948979" y="4298808"/>
            <a:ext cx="3109292" cy="2353924"/>
          </a:xfrm>
          <a:prstGeom prst="roundRect">
            <a:avLst/>
          </a:prstGeom>
          <a:solidFill>
            <a:srgbClr val="C00000">
              <a:alpha val="10000"/>
            </a:srgbClr>
          </a:soli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585204" y="265491"/>
            <a:ext cx="8229600" cy="658812"/>
          </a:xfrm>
        </p:spPr>
        <p:txBody>
          <a:bodyPr>
            <a:normAutofit/>
          </a:bodyPr>
          <a:lstStyle/>
          <a:p>
            <a:pPr algn="ctr"/>
            <a:r>
              <a:rPr lang="en-US" sz="3200" dirty="0"/>
              <a:t>Fermentation Reactions</a:t>
            </a:r>
          </a:p>
        </p:txBody>
      </p:sp>
      <p:pic>
        <p:nvPicPr>
          <p:cNvPr id="7" name="Picture 6"/>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011" t="2958" r="17216" b="924"/>
          <a:stretch/>
        </p:blipFill>
        <p:spPr>
          <a:xfrm>
            <a:off x="1067064" y="5040640"/>
            <a:ext cx="1098914" cy="1037357"/>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65046" y="1023767"/>
            <a:ext cx="1810736" cy="1702136"/>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338562" y="3356524"/>
            <a:ext cx="1239523" cy="988647"/>
          </a:xfrm>
          <a:prstGeom prst="rect">
            <a:avLst/>
          </a:prstGeom>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90964" y="4908529"/>
            <a:ext cx="736456" cy="523804"/>
          </a:xfrm>
          <a:prstGeom prst="rect">
            <a:avLst/>
          </a:prstGeom>
        </p:spPr>
      </p:pic>
      <p:pic>
        <p:nvPicPr>
          <p:cNvPr id="12" name="Picture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50630" y="5489086"/>
            <a:ext cx="1038803" cy="712050"/>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29318" y="3038886"/>
            <a:ext cx="1239523" cy="988647"/>
          </a:xfrm>
          <a:prstGeom prst="rect">
            <a:avLst/>
          </a:prstGeom>
        </p:spPr>
      </p:pic>
      <p:pic>
        <p:nvPicPr>
          <p:cNvPr id="14" name="Picture 13"/>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l="2011" t="2958" r="17216" b="924"/>
          <a:stretch/>
        </p:blipFill>
        <p:spPr>
          <a:xfrm>
            <a:off x="2169040" y="5141591"/>
            <a:ext cx="1098914" cy="1037357"/>
          </a:xfrm>
          <a:prstGeom prst="rect">
            <a:avLst/>
          </a:prstGeom>
        </p:spPr>
      </p:pic>
      <p:pic>
        <p:nvPicPr>
          <p:cNvPr id="15" name="Picture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58946" y="5664134"/>
            <a:ext cx="736456" cy="523804"/>
          </a:xfrm>
          <a:prstGeom prst="rect">
            <a:avLst/>
          </a:prstGeom>
        </p:spPr>
      </p:pic>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57709" y="5376103"/>
            <a:ext cx="1038803" cy="712050"/>
          </a:xfrm>
          <a:prstGeom prst="rect">
            <a:avLst/>
          </a:prstGeom>
        </p:spPr>
      </p:pic>
      <p:cxnSp>
        <p:nvCxnSpPr>
          <p:cNvPr id="18" name="Straight Arrow Connector 17"/>
          <p:cNvCxnSpPr/>
          <p:nvPr/>
        </p:nvCxnSpPr>
        <p:spPr>
          <a:xfrm flipH="1">
            <a:off x="2756488" y="4264321"/>
            <a:ext cx="824757" cy="838410"/>
          </a:xfrm>
          <a:prstGeom prst="straightConnector1">
            <a:avLst/>
          </a:prstGeom>
          <a:ln w="44450">
            <a:tailEnd type="triangle"/>
          </a:ln>
        </p:spPr>
        <p:style>
          <a:lnRef idx="2">
            <a:schemeClr val="dk1"/>
          </a:lnRef>
          <a:fillRef idx="0">
            <a:schemeClr val="dk1"/>
          </a:fillRef>
          <a:effectRef idx="1">
            <a:schemeClr val="dk1"/>
          </a:effectRef>
          <a:fontRef idx="minor">
            <a:schemeClr val="tx1"/>
          </a:fontRef>
        </p:style>
      </p:cxnSp>
      <p:cxnSp>
        <p:nvCxnSpPr>
          <p:cNvPr id="19" name="Straight Arrow Connector 18"/>
          <p:cNvCxnSpPr/>
          <p:nvPr/>
        </p:nvCxnSpPr>
        <p:spPr>
          <a:xfrm>
            <a:off x="5073777" y="4116748"/>
            <a:ext cx="849980" cy="1263541"/>
          </a:xfrm>
          <a:prstGeom prst="straightConnector1">
            <a:avLst/>
          </a:prstGeom>
          <a:ln w="44450">
            <a:tailEnd type="triangle"/>
          </a:ln>
        </p:spPr>
        <p:style>
          <a:lnRef idx="2">
            <a:schemeClr val="dk1"/>
          </a:lnRef>
          <a:fillRef idx="0">
            <a:schemeClr val="dk1"/>
          </a:fillRef>
          <a:effectRef idx="1">
            <a:schemeClr val="dk1"/>
          </a:effectRef>
          <a:fontRef idx="minor">
            <a:schemeClr val="tx1"/>
          </a:fontRef>
        </p:style>
      </p:cxnSp>
      <p:cxnSp>
        <p:nvCxnSpPr>
          <p:cNvPr id="22" name="Straight Arrow Connector 21"/>
          <p:cNvCxnSpPr>
            <a:stCxn id="8" idx="2"/>
          </p:cNvCxnSpPr>
          <p:nvPr/>
        </p:nvCxnSpPr>
        <p:spPr>
          <a:xfrm>
            <a:off x="4370414" y="2725903"/>
            <a:ext cx="0" cy="539811"/>
          </a:xfrm>
          <a:prstGeom prst="straightConnector1">
            <a:avLst/>
          </a:prstGeom>
          <a:ln w="44450">
            <a:tailEnd type="triangle"/>
          </a:ln>
        </p:spPr>
        <p:style>
          <a:lnRef idx="2">
            <a:schemeClr val="dk1"/>
          </a:lnRef>
          <a:fillRef idx="0">
            <a:schemeClr val="dk1"/>
          </a:fillRef>
          <a:effectRef idx="1">
            <a:schemeClr val="dk1"/>
          </a:effectRef>
          <a:fontRef idx="minor">
            <a:schemeClr val="tx1"/>
          </a:fontRef>
        </p:style>
      </p:cxnSp>
      <p:sp>
        <p:nvSpPr>
          <p:cNvPr id="25" name="TextBox 24"/>
          <p:cNvSpPr txBox="1"/>
          <p:nvPr/>
        </p:nvSpPr>
        <p:spPr>
          <a:xfrm>
            <a:off x="1282705" y="3985199"/>
            <a:ext cx="1750686" cy="923330"/>
          </a:xfrm>
          <a:prstGeom prst="rect">
            <a:avLst/>
          </a:prstGeom>
          <a:noFill/>
        </p:spPr>
        <p:txBody>
          <a:bodyPr wrap="square" rtlCol="0">
            <a:spAutoFit/>
          </a:bodyPr>
          <a:lstStyle/>
          <a:p>
            <a:r>
              <a:rPr lang="en-US" b="1" dirty="0"/>
              <a:t>Fermentation</a:t>
            </a:r>
            <a:r>
              <a:rPr lang="en-US" dirty="0"/>
              <a:t> In Human Muscle Cells</a:t>
            </a:r>
          </a:p>
        </p:txBody>
      </p:sp>
      <p:sp>
        <p:nvSpPr>
          <p:cNvPr id="26" name="TextBox 25"/>
          <p:cNvSpPr txBox="1"/>
          <p:nvPr/>
        </p:nvSpPr>
        <p:spPr>
          <a:xfrm>
            <a:off x="1467476" y="6283399"/>
            <a:ext cx="2195119" cy="369332"/>
          </a:xfrm>
          <a:prstGeom prst="rect">
            <a:avLst/>
          </a:prstGeom>
          <a:noFill/>
        </p:spPr>
        <p:txBody>
          <a:bodyPr wrap="square" rtlCol="0">
            <a:spAutoFit/>
          </a:bodyPr>
          <a:lstStyle/>
          <a:p>
            <a:r>
              <a:rPr lang="en-US" dirty="0"/>
              <a:t>Lactic Acid (2)</a:t>
            </a:r>
          </a:p>
        </p:txBody>
      </p:sp>
      <p:sp>
        <p:nvSpPr>
          <p:cNvPr id="27" name="TextBox 26"/>
          <p:cNvSpPr txBox="1"/>
          <p:nvPr/>
        </p:nvSpPr>
        <p:spPr>
          <a:xfrm>
            <a:off x="5735963" y="6257889"/>
            <a:ext cx="2195119" cy="369332"/>
          </a:xfrm>
          <a:prstGeom prst="rect">
            <a:avLst/>
          </a:prstGeom>
          <a:noFill/>
        </p:spPr>
        <p:txBody>
          <a:bodyPr wrap="square" rtlCol="0">
            <a:spAutoFit/>
          </a:bodyPr>
          <a:lstStyle/>
          <a:p>
            <a:r>
              <a:rPr lang="en-US" dirty="0"/>
              <a:t>Ethanol (2)</a:t>
            </a:r>
          </a:p>
        </p:txBody>
      </p:sp>
      <p:sp>
        <p:nvSpPr>
          <p:cNvPr id="28" name="TextBox 27"/>
          <p:cNvSpPr txBox="1"/>
          <p:nvPr/>
        </p:nvSpPr>
        <p:spPr>
          <a:xfrm>
            <a:off x="6965411" y="4833725"/>
            <a:ext cx="1212918" cy="923330"/>
          </a:xfrm>
          <a:prstGeom prst="rect">
            <a:avLst/>
          </a:prstGeom>
          <a:noFill/>
        </p:spPr>
        <p:txBody>
          <a:bodyPr wrap="square" rtlCol="0">
            <a:spAutoFit/>
          </a:bodyPr>
          <a:lstStyle/>
          <a:p>
            <a:r>
              <a:rPr lang="en-US" dirty="0"/>
              <a:t>Carbon Dioxide (2)</a:t>
            </a:r>
          </a:p>
        </p:txBody>
      </p:sp>
      <p:sp>
        <p:nvSpPr>
          <p:cNvPr id="30" name="TextBox 29"/>
          <p:cNvSpPr txBox="1"/>
          <p:nvPr/>
        </p:nvSpPr>
        <p:spPr>
          <a:xfrm>
            <a:off x="4700004" y="1204360"/>
            <a:ext cx="1447752" cy="461665"/>
          </a:xfrm>
          <a:prstGeom prst="rect">
            <a:avLst/>
          </a:prstGeom>
          <a:noFill/>
        </p:spPr>
        <p:txBody>
          <a:bodyPr wrap="square" rtlCol="0">
            <a:spAutoFit/>
          </a:bodyPr>
          <a:lstStyle/>
          <a:p>
            <a:r>
              <a:rPr lang="en-US" sz="2400" dirty="0"/>
              <a:t>Glucose</a:t>
            </a:r>
          </a:p>
        </p:txBody>
      </p:sp>
      <p:sp>
        <p:nvSpPr>
          <p:cNvPr id="31" name="TextBox 30"/>
          <p:cNvSpPr txBox="1"/>
          <p:nvPr/>
        </p:nvSpPr>
        <p:spPr>
          <a:xfrm>
            <a:off x="2698806" y="3184063"/>
            <a:ext cx="1523180" cy="369332"/>
          </a:xfrm>
          <a:prstGeom prst="rect">
            <a:avLst/>
          </a:prstGeom>
          <a:noFill/>
        </p:spPr>
        <p:txBody>
          <a:bodyPr wrap="square" rtlCol="0">
            <a:spAutoFit/>
          </a:bodyPr>
          <a:lstStyle/>
          <a:p>
            <a:r>
              <a:rPr lang="en-US" dirty="0"/>
              <a:t>Pyruvate (2)</a:t>
            </a:r>
          </a:p>
        </p:txBody>
      </p:sp>
      <p:cxnSp>
        <p:nvCxnSpPr>
          <p:cNvPr id="36" name="Straight Connector 35"/>
          <p:cNvCxnSpPr/>
          <p:nvPr/>
        </p:nvCxnSpPr>
        <p:spPr>
          <a:xfrm>
            <a:off x="3423950" y="2846254"/>
            <a:ext cx="905368" cy="0"/>
          </a:xfrm>
          <a:prstGeom prst="line">
            <a:avLst/>
          </a:prstGeom>
        </p:spPr>
        <p:style>
          <a:lnRef idx="2">
            <a:schemeClr val="accent2"/>
          </a:lnRef>
          <a:fillRef idx="0">
            <a:schemeClr val="accent2"/>
          </a:fillRef>
          <a:effectRef idx="1">
            <a:schemeClr val="accent2"/>
          </a:effectRef>
          <a:fontRef idx="minor">
            <a:schemeClr val="tx1"/>
          </a:fontRef>
        </p:style>
      </p:cxnSp>
      <p:sp>
        <p:nvSpPr>
          <p:cNvPr id="37" name="Explosion 1 36"/>
          <p:cNvSpPr/>
          <p:nvPr/>
        </p:nvSpPr>
        <p:spPr>
          <a:xfrm>
            <a:off x="2123661" y="2156275"/>
            <a:ext cx="904776" cy="561891"/>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38" name="Explosion 1 37"/>
          <p:cNvSpPr/>
          <p:nvPr/>
        </p:nvSpPr>
        <p:spPr>
          <a:xfrm>
            <a:off x="2630127" y="2408872"/>
            <a:ext cx="905368" cy="539810"/>
          </a:xfrm>
          <a:prstGeom prst="irregularSeal1">
            <a:avLst/>
          </a:prstGeom>
          <a:solidFill>
            <a:srgbClr val="FFF43A"/>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100" dirty="0">
                <a:solidFill>
                  <a:schemeClr val="tx1"/>
                </a:solidFill>
              </a:rPr>
              <a:t>ATP</a:t>
            </a:r>
          </a:p>
        </p:txBody>
      </p:sp>
      <p:sp>
        <p:nvSpPr>
          <p:cNvPr id="32" name="Right Arrow 31"/>
          <p:cNvSpPr/>
          <p:nvPr/>
        </p:nvSpPr>
        <p:spPr>
          <a:xfrm>
            <a:off x="5618852" y="2772914"/>
            <a:ext cx="2236276" cy="1230328"/>
          </a:xfrm>
          <a:prstGeom prst="righ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dirty="0">
                <a:solidFill>
                  <a:schemeClr val="tx1"/>
                </a:solidFill>
              </a:rPr>
              <a:t>If oxygen present, go to </a:t>
            </a:r>
            <a:r>
              <a:rPr lang="en-US" sz="1400" b="1" dirty="0">
                <a:solidFill>
                  <a:schemeClr val="tx1"/>
                </a:solidFill>
              </a:rPr>
              <a:t>Cellular Respiration</a:t>
            </a:r>
          </a:p>
        </p:txBody>
      </p:sp>
      <p:sp>
        <p:nvSpPr>
          <p:cNvPr id="82" name="TextBox 81"/>
          <p:cNvSpPr txBox="1"/>
          <p:nvPr/>
        </p:nvSpPr>
        <p:spPr>
          <a:xfrm>
            <a:off x="948979" y="1464539"/>
            <a:ext cx="2586516" cy="646331"/>
          </a:xfrm>
          <a:prstGeom prst="rect">
            <a:avLst/>
          </a:prstGeom>
          <a:noFill/>
        </p:spPr>
        <p:txBody>
          <a:bodyPr wrap="square" rtlCol="0">
            <a:spAutoFit/>
          </a:bodyPr>
          <a:lstStyle/>
          <a:p>
            <a:r>
              <a:rPr lang="en-US" dirty="0"/>
              <a:t>You get these two ATP with or without oxygen.</a:t>
            </a:r>
          </a:p>
        </p:txBody>
      </p:sp>
      <p:sp>
        <p:nvSpPr>
          <p:cNvPr id="83" name="TextBox 82"/>
          <p:cNvSpPr txBox="1"/>
          <p:nvPr/>
        </p:nvSpPr>
        <p:spPr>
          <a:xfrm>
            <a:off x="5929324" y="4003316"/>
            <a:ext cx="1666077" cy="646331"/>
          </a:xfrm>
          <a:prstGeom prst="rect">
            <a:avLst/>
          </a:prstGeom>
          <a:noFill/>
        </p:spPr>
        <p:txBody>
          <a:bodyPr wrap="square" rtlCol="0">
            <a:spAutoFit/>
          </a:bodyPr>
          <a:lstStyle/>
          <a:p>
            <a:r>
              <a:rPr lang="en-US" b="1" dirty="0"/>
              <a:t>Fermentation</a:t>
            </a:r>
            <a:r>
              <a:rPr lang="en-US" dirty="0"/>
              <a:t> In Yeast</a:t>
            </a:r>
          </a:p>
        </p:txBody>
      </p:sp>
      <p:sp>
        <p:nvSpPr>
          <p:cNvPr id="74" name="TextBox 73">
            <a:extLst>
              <a:ext uri="{FF2B5EF4-FFF2-40B4-BE49-F238E27FC236}">
                <a16:creationId xmlns:a16="http://schemas.microsoft.com/office/drawing/2014/main" id="{9B1C0D44-1D2E-44CB-AC52-3BA264FE550B}"/>
              </a:ext>
            </a:extLst>
          </p:cNvPr>
          <p:cNvSpPr txBox="1"/>
          <p:nvPr/>
        </p:nvSpPr>
        <p:spPr>
          <a:xfrm>
            <a:off x="5618851" y="1993373"/>
            <a:ext cx="2576169" cy="584775"/>
          </a:xfrm>
          <a:prstGeom prst="rect">
            <a:avLst/>
          </a:prstGeom>
          <a:noFill/>
        </p:spPr>
        <p:txBody>
          <a:bodyPr wrap="square" rtlCol="0">
            <a:spAutoFit/>
          </a:bodyPr>
          <a:lstStyle/>
          <a:p>
            <a:r>
              <a:rPr lang="en-US" sz="1600" i="1" dirty="0"/>
              <a:t>But </a:t>
            </a:r>
            <a:r>
              <a:rPr lang="en-US" sz="1600" b="1" i="1" dirty="0"/>
              <a:t>without oxygen</a:t>
            </a:r>
            <a:r>
              <a:rPr lang="en-US" sz="1600" i="1" dirty="0"/>
              <a:t>,</a:t>
            </a:r>
          </a:p>
          <a:p>
            <a:r>
              <a:rPr lang="en-US" sz="1600" i="1" dirty="0"/>
              <a:t>you don’t get the other 34.</a:t>
            </a:r>
          </a:p>
        </p:txBody>
      </p:sp>
    </p:spTree>
    <p:extLst>
      <p:ext uri="{BB962C8B-B14F-4D97-AF65-F5344CB8AC3E}">
        <p14:creationId xmlns:p14="http://schemas.microsoft.com/office/powerpoint/2010/main" val="3009517522"/>
      </p:ext>
    </p:extLst>
  </p:cSld>
  <p:clrMapOvr>
    <a:masterClrMapping/>
  </p:clrMapOvr>
  <p:transition spd="med"/>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86812"/>
            <a:ext cx="8229600" cy="1143000"/>
          </a:xfrm>
        </p:spPr>
        <p:txBody>
          <a:bodyPr>
            <a:normAutofit/>
          </a:bodyPr>
          <a:lstStyle/>
          <a:p>
            <a:pPr algn="ctr"/>
            <a:r>
              <a:rPr lang="en-US" sz="3200" dirty="0"/>
              <a:t>Unity and Diversity</a:t>
            </a:r>
          </a:p>
        </p:txBody>
      </p:sp>
      <p:sp>
        <p:nvSpPr>
          <p:cNvPr id="4" name="Content Placeholder 2"/>
          <p:cNvSpPr txBox="1">
            <a:spLocks/>
          </p:cNvSpPr>
          <p:nvPr/>
        </p:nvSpPr>
        <p:spPr>
          <a:xfrm>
            <a:off x="1461483" y="1558869"/>
            <a:ext cx="6868326" cy="434089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 typeface="Arial"/>
              <a:buNone/>
            </a:pPr>
            <a:r>
              <a:rPr lang="en-US" sz="2800" dirty="0"/>
              <a:t>In thinking about what we’ve learned… Is cellular respiration an example of unity or diversity? Or are there aspects of each?</a:t>
            </a:r>
          </a:p>
          <a:p>
            <a:pPr marL="0" indent="0">
              <a:spcBef>
                <a:spcPts val="0"/>
              </a:spcBef>
              <a:buFont typeface="Arial"/>
              <a:buNone/>
            </a:pPr>
            <a:endParaRPr lang="en-US" sz="2800" dirty="0"/>
          </a:p>
          <a:p>
            <a:pPr marL="0" indent="0">
              <a:spcBef>
                <a:spcPts val="0"/>
              </a:spcBef>
              <a:buNone/>
            </a:pPr>
            <a:r>
              <a:rPr lang="en-US" sz="2800" dirty="0"/>
              <a:t>Add your ideas to what you’ve written in </a:t>
            </a:r>
            <a:r>
              <a:rPr lang="en-US" sz="2800" b="1" dirty="0"/>
              <a:t>Doodle Box Q</a:t>
            </a:r>
            <a:r>
              <a:rPr lang="en-US" sz="2800" dirty="0"/>
              <a:t>.</a:t>
            </a:r>
            <a:br>
              <a:rPr lang="en-US" sz="2800" dirty="0"/>
            </a:br>
            <a:endParaRPr lang="en-US" sz="2800" dirty="0"/>
          </a:p>
          <a:p>
            <a:pPr marL="0" indent="0">
              <a:spcBef>
                <a:spcPts val="0"/>
              </a:spcBef>
              <a:buNone/>
            </a:pPr>
            <a:endParaRPr lang="en-US" sz="2800" dirty="0"/>
          </a:p>
          <a:p>
            <a:pPr marL="0" indent="0">
              <a:spcBef>
                <a:spcPts val="0"/>
              </a:spcBef>
              <a:buNone/>
            </a:pPr>
            <a:r>
              <a:rPr lang="en-US" sz="2800" dirty="0"/>
              <a:t>Pair/share before we share out.</a:t>
            </a:r>
          </a:p>
          <a:p>
            <a:pPr marL="0" indent="0">
              <a:buFont typeface="Arial"/>
              <a:buNone/>
            </a:pPr>
            <a:endParaRPr lang="en-US" dirty="0"/>
          </a:p>
        </p:txBody>
      </p:sp>
      <p:pic>
        <p:nvPicPr>
          <p:cNvPr id="7" name="Picture 6">
            <a:extLst>
              <a:ext uri="{FF2B5EF4-FFF2-40B4-BE49-F238E27FC236}">
                <a16:creationId xmlns:a16="http://schemas.microsoft.com/office/drawing/2014/main" id="{3CCC92FD-A696-48D7-B4DD-D0930B79E028}"/>
              </a:ext>
            </a:extLst>
          </p:cNvPr>
          <p:cNvPicPr>
            <a:picLocks noChangeAspect="1"/>
          </p:cNvPicPr>
          <p:nvPr/>
        </p:nvPicPr>
        <p:blipFill rotWithShape="1">
          <a:blip r:embed="rId3"/>
          <a:srcRect r="13897" b="1176"/>
          <a:stretch/>
        </p:blipFill>
        <p:spPr>
          <a:xfrm>
            <a:off x="175842" y="1684326"/>
            <a:ext cx="1035120" cy="891043"/>
          </a:xfrm>
          <a:prstGeom prst="rect">
            <a:avLst/>
          </a:prstGeom>
        </p:spPr>
      </p:pic>
      <p:pic>
        <p:nvPicPr>
          <p:cNvPr id="8" name="Picture 7">
            <a:extLst>
              <a:ext uri="{FF2B5EF4-FFF2-40B4-BE49-F238E27FC236}">
                <a16:creationId xmlns:a16="http://schemas.microsoft.com/office/drawing/2014/main" id="{2A10BD2F-94C8-40F4-AF65-41713600B706}"/>
              </a:ext>
            </a:extLst>
          </p:cNvPr>
          <p:cNvPicPr>
            <a:picLocks noChangeAspect="1"/>
          </p:cNvPicPr>
          <p:nvPr/>
        </p:nvPicPr>
        <p:blipFill rotWithShape="1">
          <a:blip r:embed="rId4"/>
          <a:srcRect t="11876" r="21921"/>
          <a:stretch/>
        </p:blipFill>
        <p:spPr>
          <a:xfrm>
            <a:off x="287879" y="3283792"/>
            <a:ext cx="1052623" cy="891043"/>
          </a:xfrm>
          <a:prstGeom prst="rect">
            <a:avLst/>
          </a:prstGeom>
        </p:spPr>
      </p:pic>
      <p:pic>
        <p:nvPicPr>
          <p:cNvPr id="10" name="Picture 9">
            <a:extLst>
              <a:ext uri="{FF2B5EF4-FFF2-40B4-BE49-F238E27FC236}">
                <a16:creationId xmlns:a16="http://schemas.microsoft.com/office/drawing/2014/main" id="{70132DEC-12EF-475E-8CE6-7B105CAF80A9}"/>
              </a:ext>
            </a:extLst>
          </p:cNvPr>
          <p:cNvPicPr>
            <a:picLocks noChangeAspect="1"/>
          </p:cNvPicPr>
          <p:nvPr/>
        </p:nvPicPr>
        <p:blipFill rotWithShape="1">
          <a:blip r:embed="rId5"/>
          <a:srcRect r="33248" b="9941"/>
          <a:stretch/>
        </p:blipFill>
        <p:spPr>
          <a:xfrm>
            <a:off x="211927" y="4602695"/>
            <a:ext cx="1128575" cy="1141957"/>
          </a:xfrm>
          <a:prstGeom prst="rect">
            <a:avLst/>
          </a:prstGeom>
        </p:spPr>
      </p:pic>
      <p:pic>
        <p:nvPicPr>
          <p:cNvPr id="11" name="Picture 10">
            <a:extLst>
              <a:ext uri="{FF2B5EF4-FFF2-40B4-BE49-F238E27FC236}">
                <a16:creationId xmlns:a16="http://schemas.microsoft.com/office/drawing/2014/main" id="{399446EA-B08C-4026-9B26-7DDB19F5387C}"/>
              </a:ext>
            </a:extLst>
          </p:cNvPr>
          <p:cNvPicPr>
            <a:picLocks noChangeAspect="1"/>
          </p:cNvPicPr>
          <p:nvPr/>
        </p:nvPicPr>
        <p:blipFill rotWithShape="1">
          <a:blip r:embed="rId6"/>
          <a:srcRect t="19937" r="37959" b="20001"/>
          <a:stretch/>
        </p:blipFill>
        <p:spPr>
          <a:xfrm>
            <a:off x="6865684" y="4728151"/>
            <a:ext cx="1227201" cy="891044"/>
          </a:xfrm>
          <a:prstGeom prst="rect">
            <a:avLst/>
          </a:prstGeom>
        </p:spPr>
      </p:pic>
    </p:spTree>
    <p:extLst>
      <p:ext uri="{BB962C8B-B14F-4D97-AF65-F5344CB8AC3E}">
        <p14:creationId xmlns:p14="http://schemas.microsoft.com/office/powerpoint/2010/main" val="401915813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100209" y="823119"/>
            <a:ext cx="4040188" cy="461665"/>
          </a:xfrm>
        </p:spPr>
        <p:txBody>
          <a:bodyPr/>
          <a:lstStyle/>
          <a:p>
            <a:r>
              <a:rPr lang="en-US" sz="2400" b="1" dirty="0"/>
              <a:t>Matter from Food</a:t>
            </a:r>
          </a:p>
        </p:txBody>
      </p:sp>
      <p:sp>
        <p:nvSpPr>
          <p:cNvPr id="5" name="Content Placeholder 4"/>
          <p:cNvSpPr>
            <a:spLocks noGrp="1"/>
          </p:cNvSpPr>
          <p:nvPr>
            <p:ph sz="half" idx="4294967295"/>
          </p:nvPr>
        </p:nvSpPr>
        <p:spPr>
          <a:xfrm>
            <a:off x="96078" y="1358900"/>
            <a:ext cx="4040188" cy="1027974"/>
          </a:xfrm>
        </p:spPr>
        <p:txBody>
          <a:bodyPr/>
          <a:lstStyle/>
          <a:p>
            <a:r>
              <a:rPr lang="en-US" sz="2000" dirty="0"/>
              <a:t>[insert model statements here]</a:t>
            </a:r>
          </a:p>
          <a:p>
            <a:endParaRPr lang="en-US" sz="2000" dirty="0"/>
          </a:p>
          <a:p>
            <a:endParaRPr lang="en-US" dirty="0"/>
          </a:p>
        </p:txBody>
      </p:sp>
      <p:sp>
        <p:nvSpPr>
          <p:cNvPr id="6" name="Text Placeholder 5"/>
          <p:cNvSpPr>
            <a:spLocks noGrp="1"/>
          </p:cNvSpPr>
          <p:nvPr>
            <p:ph type="body" sz="quarter" idx="4294967295"/>
          </p:nvPr>
        </p:nvSpPr>
        <p:spPr>
          <a:xfrm>
            <a:off x="5102226" y="912167"/>
            <a:ext cx="4040188" cy="461665"/>
          </a:xfrm>
        </p:spPr>
        <p:txBody>
          <a:bodyPr/>
          <a:lstStyle/>
          <a:p>
            <a:r>
              <a:rPr lang="en-US" sz="2400" b="1" dirty="0"/>
              <a:t>Energy from Food</a:t>
            </a:r>
          </a:p>
        </p:txBody>
      </p:sp>
      <p:sp>
        <p:nvSpPr>
          <p:cNvPr id="7" name="Content Placeholder 6"/>
          <p:cNvSpPr>
            <a:spLocks noGrp="1"/>
          </p:cNvSpPr>
          <p:nvPr>
            <p:ph sz="quarter" idx="4294967295"/>
          </p:nvPr>
        </p:nvSpPr>
        <p:spPr>
          <a:xfrm>
            <a:off x="5102225" y="1358900"/>
            <a:ext cx="3945697" cy="658642"/>
          </a:xfrm>
        </p:spPr>
        <p:txBody>
          <a:bodyPr/>
          <a:lstStyle/>
          <a:p>
            <a:r>
              <a:rPr lang="en-US" sz="2000" dirty="0"/>
              <a:t>[insert model statements here]</a:t>
            </a:r>
          </a:p>
          <a:p>
            <a:endParaRPr lang="en-US" dirty="0"/>
          </a:p>
        </p:txBody>
      </p:sp>
      <p:sp>
        <p:nvSpPr>
          <p:cNvPr id="9" name="Title 1"/>
          <p:cNvSpPr txBox="1">
            <a:spLocks/>
          </p:cNvSpPr>
          <p:nvPr/>
        </p:nvSpPr>
        <p:spPr>
          <a:xfrm>
            <a:off x="457200" y="0"/>
            <a:ext cx="8229600" cy="817329"/>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a:t>Let’s record what we know</a:t>
            </a:r>
          </a:p>
        </p:txBody>
      </p:sp>
      <p:sp>
        <p:nvSpPr>
          <p:cNvPr id="11" name="Title 1"/>
          <p:cNvSpPr txBox="1">
            <a:spLocks/>
          </p:cNvSpPr>
          <p:nvPr/>
        </p:nvSpPr>
        <p:spPr>
          <a:xfrm>
            <a:off x="1753595" y="2928445"/>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2" name="TextBox 1">
            <a:extLst>
              <a:ext uri="{FF2B5EF4-FFF2-40B4-BE49-F238E27FC236}">
                <a16:creationId xmlns:a16="http://schemas.microsoft.com/office/drawing/2014/main" id="{9827F9FC-216D-2540-ADA2-EBF0536D7CD8}"/>
              </a:ext>
            </a:extLst>
          </p:cNvPr>
          <p:cNvSpPr txBox="1"/>
          <p:nvPr/>
        </p:nvSpPr>
        <p:spPr>
          <a:xfrm>
            <a:off x="363415" y="5336870"/>
            <a:ext cx="8417170" cy="923330"/>
          </a:xfrm>
          <a:prstGeom prst="rect">
            <a:avLst/>
          </a:prstGeom>
          <a:noFill/>
        </p:spPr>
        <p:txBody>
          <a:bodyPr wrap="square" rtlCol="0">
            <a:spAutoFit/>
          </a:bodyPr>
          <a:lstStyle/>
          <a:p>
            <a:r>
              <a:rPr lang="en-US" dirty="0"/>
              <a:t>Notice that most of what we figured out in this unit centered on energy. But that is so connected to the matter itself. Let’s find out what else goes on with matter in our bodies…</a:t>
            </a:r>
          </a:p>
        </p:txBody>
      </p:sp>
    </p:spTree>
    <p:extLst>
      <p:ext uri="{BB962C8B-B14F-4D97-AF65-F5344CB8AC3E}">
        <p14:creationId xmlns:p14="http://schemas.microsoft.com/office/powerpoint/2010/main" val="2610128535"/>
      </p:ext>
    </p:extLst>
  </p:cSld>
  <p:clrMapOvr>
    <a:masterClrMapping/>
  </p:clrMapOvr>
  <p:transition spd="med"/>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105C738-49F5-0447-AF5E-2E0DE44351CA}"/>
              </a:ext>
            </a:extLst>
          </p:cNvPr>
          <p:cNvSpPr txBox="1"/>
          <p:nvPr/>
        </p:nvSpPr>
        <p:spPr>
          <a:xfrm>
            <a:off x="304800" y="1641231"/>
            <a:ext cx="8628185" cy="3939540"/>
          </a:xfrm>
          <a:prstGeom prst="rect">
            <a:avLst/>
          </a:prstGeom>
          <a:noFill/>
        </p:spPr>
        <p:txBody>
          <a:bodyPr wrap="square" rtlCol="0">
            <a:spAutoFit/>
          </a:bodyPr>
          <a:lstStyle/>
          <a:p>
            <a:r>
              <a:rPr lang="en-US" sz="3200" dirty="0"/>
              <a:t>We have been wondering why organisms need to eat to survive. </a:t>
            </a:r>
          </a:p>
          <a:p>
            <a:endParaRPr lang="en-US" dirty="0"/>
          </a:p>
          <a:p>
            <a:pPr lvl="2"/>
            <a:r>
              <a:rPr lang="en-US" sz="2800" b="1" dirty="0"/>
              <a:t>In Doodle Box R </a:t>
            </a:r>
            <a:r>
              <a:rPr lang="en-US" sz="2800" dirty="0"/>
              <a:t>summarize what we have figured out about that question so far. </a:t>
            </a:r>
          </a:p>
          <a:p>
            <a:pPr lvl="2"/>
            <a:endParaRPr lang="en-US" sz="2800" dirty="0"/>
          </a:p>
          <a:p>
            <a:pPr lvl="2"/>
            <a:r>
              <a:rPr lang="en-US" sz="2800" dirty="0"/>
              <a:t>And then, write some thoughts about what we still need to figure out to answer that question completely.  </a:t>
            </a:r>
          </a:p>
        </p:txBody>
      </p:sp>
      <p:pic>
        <p:nvPicPr>
          <p:cNvPr id="3" name="Picture 2">
            <a:extLst>
              <a:ext uri="{FF2B5EF4-FFF2-40B4-BE49-F238E27FC236}">
                <a16:creationId xmlns:a16="http://schemas.microsoft.com/office/drawing/2014/main" id="{D8DA44C5-06EE-4E47-9004-53AC5B8E0010}"/>
              </a:ext>
            </a:extLst>
          </p:cNvPr>
          <p:cNvPicPr>
            <a:picLocks noChangeAspect="1"/>
          </p:cNvPicPr>
          <p:nvPr/>
        </p:nvPicPr>
        <p:blipFill rotWithShape="1">
          <a:blip r:embed="rId3"/>
          <a:srcRect t="11876" r="21921"/>
          <a:stretch/>
        </p:blipFill>
        <p:spPr>
          <a:xfrm>
            <a:off x="4173586" y="5471969"/>
            <a:ext cx="1052623" cy="891043"/>
          </a:xfrm>
          <a:prstGeom prst="rect">
            <a:avLst/>
          </a:prstGeom>
        </p:spPr>
      </p:pic>
      <p:sp>
        <p:nvSpPr>
          <p:cNvPr id="4" name="Title 1">
            <a:extLst>
              <a:ext uri="{FF2B5EF4-FFF2-40B4-BE49-F238E27FC236}">
                <a16:creationId xmlns:a16="http://schemas.microsoft.com/office/drawing/2014/main" id="{513E1A9D-65AB-F14B-843E-411ADC26C4D6}"/>
              </a:ext>
            </a:extLst>
          </p:cNvPr>
          <p:cNvSpPr txBox="1">
            <a:spLocks/>
          </p:cNvSpPr>
          <p:nvPr/>
        </p:nvSpPr>
        <p:spPr>
          <a:xfrm>
            <a:off x="457200" y="161511"/>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t>Taking stock…</a:t>
            </a:r>
          </a:p>
        </p:txBody>
      </p:sp>
    </p:spTree>
    <p:extLst>
      <p:ext uri="{BB962C8B-B14F-4D97-AF65-F5344CB8AC3E}">
        <p14:creationId xmlns:p14="http://schemas.microsoft.com/office/powerpoint/2010/main" val="87621738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Tracking Two Models [For Teachers Only]</a:t>
            </a:r>
          </a:p>
        </p:txBody>
      </p:sp>
      <p:sp>
        <p:nvSpPr>
          <p:cNvPr id="3" name="Text Placeholder 2"/>
          <p:cNvSpPr>
            <a:spLocks noGrp="1"/>
          </p:cNvSpPr>
          <p:nvPr>
            <p:ph type="body" idx="4294967295"/>
          </p:nvPr>
        </p:nvSpPr>
        <p:spPr>
          <a:xfrm>
            <a:off x="263047" y="588312"/>
            <a:ext cx="4040188" cy="400110"/>
          </a:xfrm>
        </p:spPr>
        <p:txBody>
          <a:bodyPr/>
          <a:lstStyle/>
          <a:p>
            <a:r>
              <a:rPr lang="en-US" sz="2000" b="1" dirty="0"/>
              <a:t>Matter from Food</a:t>
            </a:r>
          </a:p>
        </p:txBody>
      </p:sp>
      <p:sp>
        <p:nvSpPr>
          <p:cNvPr id="5" name="Content Placeholder 4"/>
          <p:cNvSpPr>
            <a:spLocks noGrp="1"/>
          </p:cNvSpPr>
          <p:nvPr>
            <p:ph sz="half" idx="4294967295"/>
          </p:nvPr>
        </p:nvSpPr>
        <p:spPr>
          <a:xfrm>
            <a:off x="282381" y="1036622"/>
            <a:ext cx="4040188" cy="5213735"/>
          </a:xfrm>
        </p:spPr>
        <p:txBody>
          <a:bodyPr/>
          <a:lstStyle/>
          <a:p>
            <a:pPr marL="285750" indent="-285750">
              <a:spcBef>
                <a:spcPts val="0"/>
              </a:spcBef>
              <a:buFont typeface="Arial" panose="020B0604020202020204" pitchFamily="34" charset="0"/>
              <a:buChar char="•"/>
            </a:pPr>
            <a:r>
              <a:rPr lang="en-US" sz="1600" dirty="0"/>
              <a:t>Matter is conserved, neither created nor destroyed. Matter is rearranged in chemical reactions. </a:t>
            </a:r>
          </a:p>
          <a:p>
            <a:pPr marL="285750" indent="-285750">
              <a:spcBef>
                <a:spcPts val="0"/>
              </a:spcBef>
              <a:buFont typeface="Arial" panose="020B0604020202020204" pitchFamily="34" charset="0"/>
              <a:buChar char="•"/>
            </a:pPr>
            <a:r>
              <a:rPr lang="en-US" sz="1600" dirty="0"/>
              <a:t>Food has matter in the form of protein, carbs and fats- the same things we find our bodies are made of. We also take in matter as oxygen and water.</a:t>
            </a:r>
          </a:p>
          <a:p>
            <a:pPr marL="285750" indent="-285750">
              <a:spcBef>
                <a:spcPts val="0"/>
              </a:spcBef>
              <a:buFont typeface="Arial" panose="020B0604020202020204" pitchFamily="34" charset="0"/>
              <a:buChar char="•"/>
            </a:pPr>
            <a:r>
              <a:rPr lang="en-US" sz="1600" dirty="0"/>
              <a:t>Some of this matter is used in our body, but we take in much more matter than we need to use to grow or maintain body structures. </a:t>
            </a:r>
          </a:p>
          <a:p>
            <a:pPr marL="285750" indent="-285750">
              <a:spcBef>
                <a:spcPts val="0"/>
              </a:spcBef>
              <a:buFont typeface="Arial" panose="020B0604020202020204" pitchFamily="34" charset="0"/>
              <a:buChar char="•"/>
            </a:pPr>
            <a:r>
              <a:rPr lang="en-US" sz="1600" dirty="0"/>
              <a:t>Some of this matter (especially much of the water but also some indigestible material) basically passes through us.</a:t>
            </a:r>
          </a:p>
          <a:p>
            <a:pPr marL="285750" indent="-285750">
              <a:spcBef>
                <a:spcPts val="0"/>
              </a:spcBef>
              <a:buFont typeface="Arial" panose="020B0604020202020204" pitchFamily="34" charset="0"/>
              <a:buChar char="•"/>
            </a:pPr>
            <a:r>
              <a:rPr lang="en-US" sz="1600" dirty="0"/>
              <a:t>Some of this matter is really taken in for energy. It is rearranged to obtain energy in a reaction called cellular respiration. The products are expelled from the body as carbon dioxide and water.</a:t>
            </a:r>
          </a:p>
        </p:txBody>
      </p:sp>
      <p:sp>
        <p:nvSpPr>
          <p:cNvPr id="6" name="Text Placeholder 5"/>
          <p:cNvSpPr>
            <a:spLocks noGrp="1"/>
          </p:cNvSpPr>
          <p:nvPr>
            <p:ph type="body" sz="quarter" idx="4294967295"/>
          </p:nvPr>
        </p:nvSpPr>
        <p:spPr>
          <a:xfrm>
            <a:off x="4572001" y="588312"/>
            <a:ext cx="4041775" cy="400110"/>
          </a:xfrm>
        </p:spPr>
        <p:txBody>
          <a:bodyPr/>
          <a:lstStyle/>
          <a:p>
            <a:r>
              <a:rPr lang="en-US" sz="2000" b="1" dirty="0"/>
              <a:t>Energy from Food</a:t>
            </a:r>
          </a:p>
        </p:txBody>
      </p:sp>
      <p:sp>
        <p:nvSpPr>
          <p:cNvPr id="7" name="Content Placeholder 6"/>
          <p:cNvSpPr>
            <a:spLocks noGrp="1"/>
          </p:cNvSpPr>
          <p:nvPr>
            <p:ph sz="quarter" idx="4294967295"/>
          </p:nvPr>
        </p:nvSpPr>
        <p:spPr>
          <a:xfrm>
            <a:off x="4572001" y="1036622"/>
            <a:ext cx="4295338" cy="5213735"/>
          </a:xfrm>
        </p:spPr>
        <p:txBody>
          <a:bodyPr>
            <a:normAutofit fontScale="40000" lnSpcReduction="20000"/>
          </a:bodyPr>
          <a:lstStyle/>
          <a:p>
            <a:pPr marL="457200" indent="-457200">
              <a:lnSpc>
                <a:spcPct val="120000"/>
              </a:lnSpc>
              <a:spcBef>
                <a:spcPts val="0"/>
              </a:spcBef>
              <a:buFont typeface="Arial" panose="020B0604020202020204" pitchFamily="34" charset="0"/>
              <a:buChar char="•"/>
            </a:pPr>
            <a:r>
              <a:rPr lang="en-US" sz="2900" dirty="0"/>
              <a:t>Energy is conserved, neither created nor destroyed. Energy is transformed in chemical reactions. </a:t>
            </a:r>
          </a:p>
          <a:p>
            <a:pPr marL="457200" indent="-457200">
              <a:lnSpc>
                <a:spcPct val="120000"/>
              </a:lnSpc>
              <a:spcBef>
                <a:spcPts val="0"/>
              </a:spcBef>
              <a:buFont typeface="Arial" panose="020B0604020202020204" pitchFamily="34" charset="0"/>
              <a:buChar char="•"/>
            </a:pPr>
            <a:r>
              <a:rPr lang="en-US" sz="2900" dirty="0"/>
              <a:t>When the reactants have more potential energy than the products, energy is released in the reaction (“downhill” reaction).</a:t>
            </a:r>
          </a:p>
          <a:p>
            <a:pPr marL="457200" indent="-457200">
              <a:lnSpc>
                <a:spcPct val="120000"/>
              </a:lnSpc>
              <a:spcBef>
                <a:spcPts val="0"/>
              </a:spcBef>
              <a:buFont typeface="Arial" panose="020B0604020202020204" pitchFamily="34" charset="0"/>
              <a:buChar char="•"/>
            </a:pPr>
            <a:r>
              <a:rPr lang="en-US" sz="2900" dirty="0"/>
              <a:t>When the products have more potential energy than the reactants, energy must be added to the reaction (“uphill” reaction). [electrolysis classrooms only]</a:t>
            </a:r>
          </a:p>
          <a:p>
            <a:pPr marL="457200" indent="-457200">
              <a:lnSpc>
                <a:spcPct val="120000"/>
              </a:lnSpc>
              <a:spcBef>
                <a:spcPts val="0"/>
              </a:spcBef>
              <a:buFont typeface="Arial" panose="020B0604020202020204" pitchFamily="34" charset="0"/>
              <a:buChar char="•"/>
            </a:pPr>
            <a:r>
              <a:rPr lang="en-US" sz="2900" dirty="0"/>
              <a:t>Food has energy in the form of calories.</a:t>
            </a:r>
          </a:p>
          <a:p>
            <a:pPr marL="457200" indent="-457200">
              <a:lnSpc>
                <a:spcPct val="120000"/>
              </a:lnSpc>
              <a:spcBef>
                <a:spcPts val="0"/>
              </a:spcBef>
              <a:buFont typeface="Arial" panose="020B0604020202020204" pitchFamily="34" charset="0"/>
              <a:buChar char="•"/>
            </a:pPr>
            <a:r>
              <a:rPr lang="en-US" sz="2900" dirty="0"/>
              <a:t>Living things get energy by rearranging food and oxygen molecules.</a:t>
            </a:r>
          </a:p>
          <a:p>
            <a:pPr marL="457200" indent="-457200">
              <a:lnSpc>
                <a:spcPct val="120000"/>
              </a:lnSpc>
              <a:spcBef>
                <a:spcPts val="0"/>
              </a:spcBef>
              <a:buFont typeface="Arial" panose="020B0604020202020204" pitchFamily="34" charset="0"/>
              <a:buChar char="•"/>
            </a:pPr>
            <a:r>
              <a:rPr lang="en-US" sz="2900" dirty="0"/>
              <a:t>Living things rearrange food (specifically glucose - C</a:t>
            </a:r>
            <a:r>
              <a:rPr lang="en-US" sz="2900" baseline="-25000" dirty="0"/>
              <a:t>6</a:t>
            </a:r>
            <a:r>
              <a:rPr lang="en-US" sz="2900" dirty="0"/>
              <a:t>H</a:t>
            </a:r>
            <a:r>
              <a:rPr lang="en-US" sz="2900" baseline="-25000" dirty="0"/>
              <a:t>12</a:t>
            </a:r>
            <a:r>
              <a:rPr lang="en-US" sz="2900" dirty="0"/>
              <a:t>O</a:t>
            </a:r>
            <a:r>
              <a:rPr lang="en-US" sz="2900" baseline="-25000" dirty="0"/>
              <a:t>﻿6</a:t>
            </a:r>
            <a:r>
              <a:rPr lang="en-US" sz="2900" dirty="0"/>
              <a:t>﻿) and O</a:t>
            </a:r>
            <a:r>
              <a:rPr lang="en-US" sz="2900" baseline="-25000" dirty="0"/>
              <a:t>2</a:t>
            </a:r>
            <a:r>
              <a:rPr lang="en-US" sz="2900" dirty="0"/>
              <a:t> into CO</a:t>
            </a:r>
            <a:r>
              <a:rPr lang="en-US" sz="2900" baseline="-25000" dirty="0"/>
              <a:t>2</a:t>
            </a:r>
            <a:r>
              <a:rPr lang="en-US" sz="2900" dirty="0"/>
              <a:t> and H</a:t>
            </a:r>
            <a:r>
              <a:rPr lang="en-US" sz="2900" baseline="-25000" dirty="0"/>
              <a:t>2</a:t>
            </a:r>
            <a:r>
              <a:rPr lang="en-US" sz="2900" dirty="0"/>
              <a:t>O</a:t>
            </a:r>
          </a:p>
          <a:p>
            <a:pPr marL="457200" indent="-457200">
              <a:lnSpc>
                <a:spcPct val="120000"/>
              </a:lnSpc>
              <a:spcBef>
                <a:spcPts val="0"/>
              </a:spcBef>
              <a:buFont typeface="Arial" panose="020B0604020202020204" pitchFamily="34" charset="0"/>
              <a:buChar char="•"/>
            </a:pPr>
            <a:r>
              <a:rPr lang="en-US" sz="2900" dirty="0"/>
              <a:t>(C</a:t>
            </a:r>
            <a:r>
              <a:rPr lang="en-US" sz="2900" baseline="-25000" dirty="0"/>
              <a:t>6</a:t>
            </a:r>
            <a:r>
              <a:rPr lang="en-US" sz="2900" dirty="0"/>
              <a:t>H</a:t>
            </a:r>
            <a:r>
              <a:rPr lang="en-US" sz="2900" baseline="-25000" dirty="0"/>
              <a:t>12</a:t>
            </a:r>
            <a:r>
              <a:rPr lang="en-US" sz="2900" dirty="0"/>
              <a:t>O</a:t>
            </a:r>
            <a:r>
              <a:rPr lang="en-US" sz="2900" baseline="-25000" dirty="0"/>
              <a:t>6</a:t>
            </a:r>
            <a:r>
              <a:rPr lang="en-US" sz="2900" dirty="0"/>
              <a:t> + O</a:t>
            </a:r>
            <a:r>
              <a:rPr lang="en-US" sz="2900" baseline="-25000" dirty="0"/>
              <a:t>2</a:t>
            </a:r>
            <a:r>
              <a:rPr lang="en-US" sz="2900" dirty="0"/>
              <a:t>) have higher energy than (CO</a:t>
            </a:r>
            <a:r>
              <a:rPr lang="en-US" sz="2900" baseline="-25000" dirty="0"/>
              <a:t>2</a:t>
            </a:r>
            <a:r>
              <a:rPr lang="en-US" sz="2900" dirty="0"/>
              <a:t> + H</a:t>
            </a:r>
            <a:r>
              <a:rPr lang="en-US" sz="2900" baseline="-25000" dirty="0"/>
              <a:t>2</a:t>
            </a:r>
            <a:r>
              <a:rPr lang="en-US" sz="2900" dirty="0"/>
              <a:t>O) so this rearrangement releases energy.</a:t>
            </a:r>
          </a:p>
          <a:p>
            <a:pPr marL="457200" lvl="1" indent="0">
              <a:lnSpc>
                <a:spcPct val="120000"/>
              </a:lnSpc>
              <a:spcBef>
                <a:spcPts val="0"/>
              </a:spcBef>
              <a:buNone/>
            </a:pPr>
            <a:r>
              <a:rPr lang="en-US" sz="2900" dirty="0">
                <a:solidFill>
                  <a:schemeClr val="tx1"/>
                </a:solidFill>
              </a:rPr>
              <a:t>- The rearrangements occur in a series of steps rather than all at once.</a:t>
            </a:r>
          </a:p>
          <a:p>
            <a:pPr marL="457200" lvl="1" indent="0">
              <a:lnSpc>
                <a:spcPct val="120000"/>
              </a:lnSpc>
              <a:spcBef>
                <a:spcPts val="0"/>
              </a:spcBef>
              <a:buNone/>
            </a:pPr>
            <a:r>
              <a:rPr lang="en-US" sz="2900" dirty="0">
                <a:solidFill>
                  <a:schemeClr val="tx1"/>
                </a:solidFill>
              </a:rPr>
              <a:t>- Collectively the reactions are called cellular respiration.</a:t>
            </a:r>
          </a:p>
          <a:p>
            <a:pPr marL="457200" lvl="1" indent="0">
              <a:lnSpc>
                <a:spcPct val="120000"/>
              </a:lnSpc>
              <a:spcBef>
                <a:spcPts val="0"/>
              </a:spcBef>
              <a:buNone/>
            </a:pPr>
            <a:r>
              <a:rPr lang="en-US" sz="2900" dirty="0">
                <a:solidFill>
                  <a:schemeClr val="tx1"/>
                </a:solidFill>
              </a:rPr>
              <a:t>- Usable cellular energy is released in the form of ATP.</a:t>
            </a:r>
          </a:p>
          <a:p>
            <a:pPr marL="457200" lvl="1" indent="0">
              <a:lnSpc>
                <a:spcPct val="120000"/>
              </a:lnSpc>
              <a:spcBef>
                <a:spcPts val="0"/>
              </a:spcBef>
              <a:buNone/>
            </a:pPr>
            <a:endParaRPr lang="en-US" sz="1900" dirty="0">
              <a:solidFill>
                <a:schemeClr val="tx1"/>
              </a:solidFill>
            </a:endParaRPr>
          </a:p>
          <a:p>
            <a:pPr marL="457200" indent="-457200">
              <a:lnSpc>
                <a:spcPct val="120000"/>
              </a:lnSpc>
              <a:spcBef>
                <a:spcPts val="0"/>
              </a:spcBef>
              <a:buFont typeface="Arial" panose="020B0604020202020204" pitchFamily="34" charset="0"/>
              <a:buChar char="•"/>
            </a:pPr>
            <a:r>
              <a:rPr lang="en-US" sz="3000" b="1" dirty="0"/>
              <a:t>UNITY AND DIVERSITY: </a:t>
            </a:r>
            <a:r>
              <a:rPr lang="en-US" sz="3000" dirty="0"/>
              <a:t>Other reactions (such as fermentation) can produce biologically usable energy, but they are usually less efficient. We see these reactions in some groups of organisms that have evolved under different environmental conditions and in our own bodies during times when oxygen is not readily available.</a:t>
            </a:r>
          </a:p>
          <a:p>
            <a:endParaRPr lang="en-US" sz="1200" b="1" dirty="0">
              <a:solidFill>
                <a:srgbClr val="D06A28"/>
              </a:solidFill>
            </a:endParaRPr>
          </a:p>
        </p:txBody>
      </p:sp>
      <p:sp>
        <p:nvSpPr>
          <p:cNvPr id="11" name="Title 1"/>
          <p:cNvSpPr txBox="1">
            <a:spLocks/>
          </p:cNvSpPr>
          <p:nvPr/>
        </p:nvSpPr>
        <p:spPr>
          <a:xfrm>
            <a:off x="1753595" y="3443348"/>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986596197"/>
      </p:ext>
    </p:extLst>
  </p:cSld>
  <p:clrMapOvr>
    <a:masterClrMapping/>
  </p:clrMapOvr>
  <p:transition spd="med"/>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07 Summary</a:t>
            </a:r>
            <a:endParaRPr sz="2800" dirty="0"/>
          </a:p>
        </p:txBody>
      </p:sp>
      <p:sp>
        <p:nvSpPr>
          <p:cNvPr id="2" name="Text Placeholder 1">
            <a:extLst>
              <a:ext uri="{FF2B5EF4-FFF2-40B4-BE49-F238E27FC236}">
                <a16:creationId xmlns:a16="http://schemas.microsoft.com/office/drawing/2014/main" id="{70751DCE-ECCA-4D2A-8D0F-30BC66794CDB}"/>
              </a:ext>
            </a:extLst>
          </p:cNvPr>
          <p:cNvSpPr>
            <a:spLocks noGrp="1"/>
          </p:cNvSpPr>
          <p:nvPr>
            <p:ph type="body" sz="quarter" idx="10"/>
          </p:nvPr>
        </p:nvSpPr>
        <p:spPr/>
        <p:txBody>
          <a:bodyPr/>
          <a:lstStyle/>
          <a:p>
            <a:pPr marL="0" indent="0">
              <a:buNone/>
            </a:pPr>
            <a:r>
              <a:rPr lang="en-US" sz="1400" b="1" dirty="0"/>
              <a:t>What we figured out</a:t>
            </a:r>
            <a:r>
              <a:rPr lang="en-US" b="1" dirty="0"/>
              <a:t> …</a:t>
            </a:r>
            <a:endParaRPr lang="en-US" sz="1400" b="1" dirty="0"/>
          </a:p>
          <a:p>
            <a:pPr marL="0" indent="0">
              <a:buNone/>
            </a:pPr>
            <a:endParaRPr lang="en-US" sz="1400" dirty="0"/>
          </a:p>
          <a:p>
            <a:pPr marL="0" indent="0">
              <a:buNone/>
            </a:pPr>
            <a:r>
              <a:rPr lang="en-US" sz="1400" dirty="0"/>
              <a:t>We’ve recognized that most organisms use cellular respiration as a means for getting energy from food. But we’ve also considered alternative pathways when oxygen is present. All organisms need to acquire energy, but there is some variation in the exact pathway used in different circumstances. In this way, we highlight the unity and diversity of life.</a:t>
            </a:r>
          </a:p>
          <a:p>
            <a:endParaRPr lang="en-US" dirty="0"/>
          </a:p>
        </p:txBody>
      </p:sp>
      <p:sp>
        <p:nvSpPr>
          <p:cNvPr id="3" name="Text Placeholder 2">
            <a:extLst>
              <a:ext uri="{FF2B5EF4-FFF2-40B4-BE49-F238E27FC236}">
                <a16:creationId xmlns:a16="http://schemas.microsoft.com/office/drawing/2014/main" id="{8D6BBDF5-4503-4706-8BF5-E05B5BCF329F}"/>
              </a:ext>
            </a:extLst>
          </p:cNvPr>
          <p:cNvSpPr>
            <a:spLocks noGrp="1"/>
          </p:cNvSpPr>
          <p:nvPr>
            <p:ph type="body" sz="quarter" idx="11"/>
          </p:nvPr>
        </p:nvSpPr>
        <p:spPr/>
        <p:txBody>
          <a:bodyPr/>
          <a:lstStyle/>
          <a:p>
            <a:pPr marL="0" indent="0">
              <a:buNone/>
            </a:pPr>
            <a:r>
              <a:rPr lang="en-US" sz="1400" u="sng" dirty="0"/>
              <a:t>LS07 Teacher Reflection Notes:</a:t>
            </a:r>
          </a:p>
          <a:p>
            <a:pPr marL="0" indent="0">
              <a:buNone/>
            </a:pPr>
            <a:endParaRPr lang="en-US" sz="1400"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endParaRPr lang="en-US" dirty="0"/>
          </a:p>
        </p:txBody>
      </p:sp>
    </p:spTree>
    <p:extLst>
      <p:ext uri="{BB962C8B-B14F-4D97-AF65-F5344CB8AC3E}">
        <p14:creationId xmlns:p14="http://schemas.microsoft.com/office/powerpoint/2010/main" val="3346295149"/>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457200" y="0"/>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Let’s make a record of what we know.</a:t>
            </a:r>
          </a:p>
        </p:txBody>
      </p:sp>
      <p:sp>
        <p:nvSpPr>
          <p:cNvPr id="19" name="Content Placeholder 18"/>
          <p:cNvSpPr>
            <a:spLocks noGrp="1"/>
          </p:cNvSpPr>
          <p:nvPr>
            <p:ph idx="4294967295"/>
          </p:nvPr>
        </p:nvSpPr>
        <p:spPr>
          <a:xfrm>
            <a:off x="1899708" y="1600200"/>
            <a:ext cx="6986716" cy="4401205"/>
          </a:xfrm>
        </p:spPr>
        <p:txBody>
          <a:bodyPr/>
          <a:lstStyle/>
          <a:p>
            <a:pPr marL="0" indent="0">
              <a:spcBef>
                <a:spcPts val="0"/>
              </a:spcBef>
              <a:buNone/>
            </a:pPr>
            <a:r>
              <a:rPr lang="en-US" sz="2800" dirty="0"/>
              <a:t>What do we know about matter and food?</a:t>
            </a:r>
          </a:p>
          <a:p>
            <a:pPr marL="0" indent="0">
              <a:spcBef>
                <a:spcPts val="0"/>
              </a:spcBef>
              <a:buNone/>
            </a:pPr>
            <a:r>
              <a:rPr lang="en-US" sz="2800" dirty="0"/>
              <a:t>What do we know about energy and food?</a:t>
            </a:r>
          </a:p>
          <a:p>
            <a:pPr marL="0" indent="0">
              <a:spcBef>
                <a:spcPts val="0"/>
              </a:spcBef>
              <a:buNone/>
            </a:pPr>
            <a:endParaRPr lang="en-US" sz="2800" dirty="0"/>
          </a:p>
          <a:p>
            <a:pPr marL="0" indent="0">
              <a:spcBef>
                <a:spcPts val="0"/>
              </a:spcBef>
              <a:buNone/>
            </a:pPr>
            <a:endParaRPr lang="en-US" sz="2800" dirty="0"/>
          </a:p>
          <a:p>
            <a:pPr marL="0" indent="0">
              <a:spcBef>
                <a:spcPts val="0"/>
              </a:spcBef>
              <a:buNone/>
            </a:pPr>
            <a:endParaRPr lang="en-US" sz="2800" dirty="0"/>
          </a:p>
          <a:p>
            <a:pPr marL="0" indent="0">
              <a:spcBef>
                <a:spcPts val="0"/>
              </a:spcBef>
              <a:buNone/>
            </a:pPr>
            <a:r>
              <a:rPr lang="en-US" sz="2800" dirty="0"/>
              <a:t>Pull out your Doodle Sheets from Chemical Reactions and be ready to share out a few ideas.</a:t>
            </a:r>
          </a:p>
        </p:txBody>
      </p:sp>
      <p:pic>
        <p:nvPicPr>
          <p:cNvPr id="6" name="Picture 5">
            <a:extLst>
              <a:ext uri="{FF2B5EF4-FFF2-40B4-BE49-F238E27FC236}">
                <a16:creationId xmlns:a16="http://schemas.microsoft.com/office/drawing/2014/main" id="{8B0FE626-1A33-4DC1-82CF-AC95E538E4D6}"/>
              </a:ext>
            </a:extLst>
          </p:cNvPr>
          <p:cNvPicPr>
            <a:picLocks noChangeAspect="1"/>
          </p:cNvPicPr>
          <p:nvPr/>
        </p:nvPicPr>
        <p:blipFill rotWithShape="1">
          <a:blip r:embed="rId3"/>
          <a:srcRect r="13897" b="1176"/>
          <a:stretch/>
        </p:blipFill>
        <p:spPr>
          <a:xfrm>
            <a:off x="707955" y="1600200"/>
            <a:ext cx="1035120" cy="891043"/>
          </a:xfrm>
          <a:prstGeom prst="rect">
            <a:avLst/>
          </a:prstGeom>
        </p:spPr>
      </p:pic>
      <p:pic>
        <p:nvPicPr>
          <p:cNvPr id="7" name="Picture 6">
            <a:extLst>
              <a:ext uri="{FF2B5EF4-FFF2-40B4-BE49-F238E27FC236}">
                <a16:creationId xmlns:a16="http://schemas.microsoft.com/office/drawing/2014/main" id="{EF183EA9-72EB-4B99-BCF5-4C7349217755}"/>
              </a:ext>
            </a:extLst>
          </p:cNvPr>
          <p:cNvPicPr>
            <a:picLocks noChangeAspect="1"/>
          </p:cNvPicPr>
          <p:nvPr/>
        </p:nvPicPr>
        <p:blipFill rotWithShape="1">
          <a:blip r:embed="rId4"/>
          <a:srcRect t="19937" r="37959" b="20001"/>
          <a:stretch/>
        </p:blipFill>
        <p:spPr>
          <a:xfrm>
            <a:off x="672507" y="3829833"/>
            <a:ext cx="1227201" cy="891044"/>
          </a:xfrm>
          <a:prstGeom prst="rect">
            <a:avLst/>
          </a:prstGeom>
        </p:spPr>
      </p:pic>
    </p:spTree>
    <p:extLst>
      <p:ext uri="{BB962C8B-B14F-4D97-AF65-F5344CB8AC3E}">
        <p14:creationId xmlns:p14="http://schemas.microsoft.com/office/powerpoint/2010/main" val="299095167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txBox="1">
            <a:spLocks/>
          </p:cNvSpPr>
          <p:nvPr/>
        </p:nvSpPr>
        <p:spPr>
          <a:xfrm>
            <a:off x="0" y="251956"/>
            <a:ext cx="9144000" cy="891043"/>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Let’s try to organize our ideas a bit…</a:t>
            </a:r>
          </a:p>
        </p:txBody>
      </p:sp>
      <p:sp>
        <p:nvSpPr>
          <p:cNvPr id="19" name="Content Placeholder 18"/>
          <p:cNvSpPr>
            <a:spLocks noGrp="1"/>
          </p:cNvSpPr>
          <p:nvPr>
            <p:ph idx="4294967295"/>
          </p:nvPr>
        </p:nvSpPr>
        <p:spPr>
          <a:xfrm>
            <a:off x="1876891" y="1600200"/>
            <a:ext cx="6935787" cy="4525963"/>
          </a:xfrm>
        </p:spPr>
        <p:txBody>
          <a:bodyPr>
            <a:normAutofit/>
          </a:bodyPr>
          <a:lstStyle/>
          <a:p>
            <a:pPr marL="0" indent="0">
              <a:spcBef>
                <a:spcPts val="0"/>
              </a:spcBef>
              <a:buNone/>
            </a:pPr>
            <a:r>
              <a:rPr lang="en-US" sz="2400" dirty="0"/>
              <a:t>What do we know about how we get </a:t>
            </a:r>
            <a:r>
              <a:rPr lang="en-US" sz="2400" b="1" dirty="0"/>
              <a:t>matter</a:t>
            </a:r>
            <a:r>
              <a:rPr lang="en-US" sz="2400" dirty="0"/>
              <a:t> from food?</a:t>
            </a:r>
          </a:p>
          <a:p>
            <a:pPr marL="0" indent="0">
              <a:spcBef>
                <a:spcPts val="0"/>
              </a:spcBef>
              <a:buNone/>
            </a:pPr>
            <a:r>
              <a:rPr lang="en-US" sz="2400" dirty="0"/>
              <a:t>And what happens to all of the </a:t>
            </a:r>
            <a:r>
              <a:rPr lang="en-US" sz="2400" b="1" dirty="0"/>
              <a:t>matter</a:t>
            </a:r>
            <a:r>
              <a:rPr lang="en-US" sz="2400" dirty="0"/>
              <a:t> we take in as food?</a:t>
            </a:r>
          </a:p>
          <a:p>
            <a:pPr marL="0" indent="0">
              <a:spcBef>
                <a:spcPts val="0"/>
              </a:spcBef>
              <a:buNone/>
            </a:pPr>
            <a:r>
              <a:rPr lang="en-US" sz="2400" dirty="0"/>
              <a:t>What do we know about how we get </a:t>
            </a:r>
            <a:r>
              <a:rPr lang="en-US" sz="2400" b="1" dirty="0"/>
              <a:t>energy</a:t>
            </a:r>
            <a:r>
              <a:rPr lang="en-US" sz="2400" dirty="0"/>
              <a:t> from food?</a:t>
            </a:r>
          </a:p>
          <a:p>
            <a:pPr marL="0" indent="0">
              <a:spcBef>
                <a:spcPts val="0"/>
              </a:spcBef>
              <a:buNone/>
            </a:pPr>
            <a:endParaRPr lang="en-US" sz="2400" dirty="0"/>
          </a:p>
          <a:p>
            <a:pPr marL="0" indent="0">
              <a:spcBef>
                <a:spcPts val="0"/>
              </a:spcBef>
              <a:buNone/>
            </a:pPr>
            <a:endParaRPr lang="en-US" sz="2400" dirty="0"/>
          </a:p>
          <a:p>
            <a:pPr marL="0" indent="0">
              <a:spcBef>
                <a:spcPts val="0"/>
              </a:spcBef>
              <a:buNone/>
            </a:pPr>
            <a:r>
              <a:rPr lang="en-US" sz="2400" dirty="0"/>
              <a:t>Work in groups to create separate lists of ideas about </a:t>
            </a:r>
            <a:r>
              <a:rPr lang="en-US" sz="2400" b="1" dirty="0"/>
              <a:t>matter</a:t>
            </a:r>
            <a:r>
              <a:rPr lang="en-US" sz="2400" dirty="0"/>
              <a:t> and </a:t>
            </a:r>
            <a:r>
              <a:rPr lang="en-US" sz="2400" b="1" dirty="0"/>
              <a:t>energy</a:t>
            </a:r>
            <a:r>
              <a:rPr lang="en-US" sz="2400" dirty="0"/>
              <a:t> from food. Be ready to share out your ideas.</a:t>
            </a:r>
          </a:p>
        </p:txBody>
      </p:sp>
      <p:pic>
        <p:nvPicPr>
          <p:cNvPr id="10" name="Picture 9">
            <a:extLst>
              <a:ext uri="{FF2B5EF4-FFF2-40B4-BE49-F238E27FC236}">
                <a16:creationId xmlns:a16="http://schemas.microsoft.com/office/drawing/2014/main" id="{9640427A-C9E7-44A1-B1D5-5DB380C18E06}"/>
              </a:ext>
            </a:extLst>
          </p:cNvPr>
          <p:cNvPicPr>
            <a:picLocks noChangeAspect="1"/>
          </p:cNvPicPr>
          <p:nvPr/>
        </p:nvPicPr>
        <p:blipFill rotWithShape="1">
          <a:blip r:embed="rId3"/>
          <a:srcRect r="46571" b="9868"/>
          <a:stretch/>
        </p:blipFill>
        <p:spPr>
          <a:xfrm>
            <a:off x="704717" y="4495094"/>
            <a:ext cx="916008" cy="1158949"/>
          </a:xfrm>
          <a:prstGeom prst="rect">
            <a:avLst/>
          </a:prstGeom>
        </p:spPr>
      </p:pic>
      <p:pic>
        <p:nvPicPr>
          <p:cNvPr id="11" name="Picture 10">
            <a:extLst>
              <a:ext uri="{FF2B5EF4-FFF2-40B4-BE49-F238E27FC236}">
                <a16:creationId xmlns:a16="http://schemas.microsoft.com/office/drawing/2014/main" id="{05A7F674-B69C-4E3C-AD52-F4DFDEB12807}"/>
              </a:ext>
            </a:extLst>
          </p:cNvPr>
          <p:cNvPicPr>
            <a:picLocks noChangeAspect="1"/>
          </p:cNvPicPr>
          <p:nvPr/>
        </p:nvPicPr>
        <p:blipFill rotWithShape="1">
          <a:blip r:embed="rId4"/>
          <a:srcRect r="13897" b="1176"/>
          <a:stretch/>
        </p:blipFill>
        <p:spPr>
          <a:xfrm>
            <a:off x="585605" y="1600200"/>
            <a:ext cx="1035120" cy="891043"/>
          </a:xfrm>
          <a:prstGeom prst="rect">
            <a:avLst/>
          </a:prstGeom>
        </p:spPr>
      </p:pic>
    </p:spTree>
    <p:extLst>
      <p:ext uri="{BB962C8B-B14F-4D97-AF65-F5344CB8AC3E}">
        <p14:creationId xmlns:p14="http://schemas.microsoft.com/office/powerpoint/2010/main" val="367503602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90152" y="1096751"/>
            <a:ext cx="4040188" cy="523220"/>
          </a:xfrm>
        </p:spPr>
        <p:txBody>
          <a:bodyPr/>
          <a:lstStyle/>
          <a:p>
            <a:r>
              <a:rPr lang="en-US" sz="2800" b="1" dirty="0"/>
              <a:t>Matter from food</a:t>
            </a:r>
          </a:p>
        </p:txBody>
      </p:sp>
      <p:sp>
        <p:nvSpPr>
          <p:cNvPr id="5" name="Content Placeholder 4"/>
          <p:cNvSpPr>
            <a:spLocks noGrp="1"/>
          </p:cNvSpPr>
          <p:nvPr>
            <p:ph sz="half" idx="4294967295"/>
          </p:nvPr>
        </p:nvSpPr>
        <p:spPr>
          <a:xfrm>
            <a:off x="169068" y="1740630"/>
            <a:ext cx="4040188" cy="1027974"/>
          </a:xfrm>
        </p:spPr>
        <p:txBody>
          <a:bodyPr/>
          <a:lstStyle/>
          <a:p>
            <a:r>
              <a:rPr lang="en-US" sz="2000" dirty="0"/>
              <a:t>[insert model statements here]</a:t>
            </a:r>
          </a:p>
          <a:p>
            <a:endParaRPr lang="en-US" sz="2000" dirty="0"/>
          </a:p>
          <a:p>
            <a:endParaRPr lang="en-US" dirty="0"/>
          </a:p>
        </p:txBody>
      </p:sp>
      <p:sp>
        <p:nvSpPr>
          <p:cNvPr id="6" name="Text Placeholder 5"/>
          <p:cNvSpPr>
            <a:spLocks noGrp="1"/>
          </p:cNvSpPr>
          <p:nvPr>
            <p:ph type="body" sz="quarter" idx="4294967295"/>
          </p:nvPr>
        </p:nvSpPr>
        <p:spPr>
          <a:xfrm>
            <a:off x="5102225" y="1102958"/>
            <a:ext cx="3941863" cy="523220"/>
          </a:xfrm>
        </p:spPr>
        <p:txBody>
          <a:bodyPr/>
          <a:lstStyle/>
          <a:p>
            <a:r>
              <a:rPr lang="en-US" sz="2800" b="1" dirty="0"/>
              <a:t>Energy from food</a:t>
            </a:r>
          </a:p>
        </p:txBody>
      </p:sp>
      <p:sp>
        <p:nvSpPr>
          <p:cNvPr id="7" name="Content Placeholder 6"/>
          <p:cNvSpPr>
            <a:spLocks noGrp="1"/>
          </p:cNvSpPr>
          <p:nvPr>
            <p:ph sz="quarter" idx="4294967295"/>
          </p:nvPr>
        </p:nvSpPr>
        <p:spPr>
          <a:xfrm>
            <a:off x="5102225" y="1798366"/>
            <a:ext cx="3941863" cy="658642"/>
          </a:xfrm>
        </p:spPr>
        <p:txBody>
          <a:bodyPr/>
          <a:lstStyle/>
          <a:p>
            <a:r>
              <a:rPr lang="en-US" sz="2000" dirty="0"/>
              <a:t>[insert model statements here]</a:t>
            </a:r>
          </a:p>
          <a:p>
            <a:endParaRPr lang="en-US" dirty="0"/>
          </a:p>
        </p:txBody>
      </p:sp>
      <p:sp>
        <p:nvSpPr>
          <p:cNvPr id="9" name="Title 1"/>
          <p:cNvSpPr txBox="1">
            <a:spLocks/>
          </p:cNvSpPr>
          <p:nvPr/>
        </p:nvSpPr>
        <p:spPr>
          <a:xfrm>
            <a:off x="457200" y="0"/>
            <a:ext cx="8229600" cy="101895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Let’s record what we know.</a:t>
            </a:r>
          </a:p>
        </p:txBody>
      </p:sp>
      <p:sp>
        <p:nvSpPr>
          <p:cNvPr id="11" name="Title 1"/>
          <p:cNvSpPr txBox="1">
            <a:spLocks/>
          </p:cNvSpPr>
          <p:nvPr/>
        </p:nvSpPr>
        <p:spPr>
          <a:xfrm>
            <a:off x="1753595" y="2937317"/>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13270929"/>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Tracking Two Models [For Teachers Only]</a:t>
            </a:r>
          </a:p>
        </p:txBody>
      </p:sp>
      <p:sp>
        <p:nvSpPr>
          <p:cNvPr id="3" name="Text Placeholder 2"/>
          <p:cNvSpPr>
            <a:spLocks noGrp="1"/>
          </p:cNvSpPr>
          <p:nvPr>
            <p:ph type="body" sz="quarter" idx="4294967295"/>
          </p:nvPr>
        </p:nvSpPr>
        <p:spPr>
          <a:xfrm>
            <a:off x="297455" y="697346"/>
            <a:ext cx="8251825" cy="400110"/>
          </a:xfrm>
        </p:spPr>
        <p:txBody>
          <a:bodyPr/>
          <a:lstStyle/>
          <a:p>
            <a:r>
              <a:rPr lang="en-US" sz="2000" b="1" dirty="0"/>
              <a:t>Matter from Food</a:t>
            </a:r>
          </a:p>
        </p:txBody>
      </p:sp>
      <p:sp>
        <p:nvSpPr>
          <p:cNvPr id="5" name="Content Placeholder 4"/>
          <p:cNvSpPr>
            <a:spLocks noGrp="1"/>
          </p:cNvSpPr>
          <p:nvPr>
            <p:ph sz="half" idx="4294967295"/>
          </p:nvPr>
        </p:nvSpPr>
        <p:spPr>
          <a:xfrm>
            <a:off x="303509" y="1129696"/>
            <a:ext cx="4040188" cy="3951287"/>
          </a:xfrm>
        </p:spPr>
        <p:txBody>
          <a:bodyPr>
            <a:normAutofit/>
          </a:bodyPr>
          <a:lstStyle/>
          <a:p>
            <a:pPr>
              <a:spcBef>
                <a:spcPts val="0"/>
              </a:spcBef>
              <a:spcAft>
                <a:spcPts val="400"/>
              </a:spcAft>
            </a:pPr>
            <a:r>
              <a:rPr lang="en-US" sz="1800" dirty="0"/>
              <a:t>Matter is conserved, neither created nor destroyed. </a:t>
            </a:r>
          </a:p>
          <a:p>
            <a:pPr>
              <a:spcBef>
                <a:spcPts val="0"/>
              </a:spcBef>
              <a:spcAft>
                <a:spcPts val="400"/>
              </a:spcAft>
            </a:pPr>
            <a:r>
              <a:rPr lang="en-US" sz="1800" dirty="0"/>
              <a:t>Matter is rearranged in chemical reactions. </a:t>
            </a:r>
          </a:p>
          <a:p>
            <a:pPr>
              <a:spcBef>
                <a:spcPts val="0"/>
              </a:spcBef>
              <a:spcAft>
                <a:spcPts val="400"/>
              </a:spcAft>
            </a:pPr>
            <a:r>
              <a:rPr lang="en-US" sz="1800" i="1" dirty="0"/>
              <a:t>Energy Connection: Rearranging matter actually gives energy because molecules have potential energy.</a:t>
            </a:r>
          </a:p>
          <a:p>
            <a:pPr>
              <a:spcBef>
                <a:spcPts val="0"/>
              </a:spcBef>
            </a:pPr>
            <a:endParaRPr lang="en-US" sz="1800" dirty="0"/>
          </a:p>
          <a:p>
            <a:endParaRPr lang="en-US" sz="1800" dirty="0"/>
          </a:p>
          <a:p>
            <a:endParaRPr lang="en-US" sz="3600" dirty="0"/>
          </a:p>
        </p:txBody>
      </p:sp>
      <p:sp>
        <p:nvSpPr>
          <p:cNvPr id="6" name="Text Placeholder 5"/>
          <p:cNvSpPr>
            <a:spLocks noGrp="1"/>
          </p:cNvSpPr>
          <p:nvPr>
            <p:ph type="body" sz="quarter" idx="4294967295"/>
          </p:nvPr>
        </p:nvSpPr>
        <p:spPr>
          <a:xfrm>
            <a:off x="5102225" y="712787"/>
            <a:ext cx="4041775" cy="400110"/>
          </a:xfrm>
        </p:spPr>
        <p:txBody>
          <a:bodyPr/>
          <a:lstStyle/>
          <a:p>
            <a:r>
              <a:rPr lang="en-US" sz="2000" b="1" dirty="0"/>
              <a:t>Energy from Food</a:t>
            </a:r>
          </a:p>
        </p:txBody>
      </p:sp>
      <p:sp>
        <p:nvSpPr>
          <p:cNvPr id="7" name="Content Placeholder 6"/>
          <p:cNvSpPr>
            <a:spLocks noGrp="1"/>
          </p:cNvSpPr>
          <p:nvPr>
            <p:ph sz="quarter" idx="4294967295"/>
          </p:nvPr>
        </p:nvSpPr>
        <p:spPr>
          <a:xfrm>
            <a:off x="5102226" y="1129697"/>
            <a:ext cx="3918354" cy="3951287"/>
          </a:xfrm>
        </p:spPr>
        <p:txBody>
          <a:bodyPr>
            <a:normAutofit/>
          </a:bodyPr>
          <a:lstStyle/>
          <a:p>
            <a:pPr>
              <a:spcBef>
                <a:spcPts val="0"/>
              </a:spcBef>
              <a:spcAft>
                <a:spcPts val="400"/>
              </a:spcAft>
            </a:pPr>
            <a:r>
              <a:rPr lang="en-US" sz="1800" dirty="0"/>
              <a:t>Energy is conserved, neither created nor destroyed. </a:t>
            </a:r>
          </a:p>
          <a:p>
            <a:pPr>
              <a:spcBef>
                <a:spcPts val="0"/>
              </a:spcBef>
              <a:spcAft>
                <a:spcPts val="400"/>
              </a:spcAft>
            </a:pPr>
            <a:r>
              <a:rPr lang="en-US" sz="1800" dirty="0"/>
              <a:t>Energy is transformed in chemical reactions. </a:t>
            </a:r>
          </a:p>
          <a:p>
            <a:pPr>
              <a:spcBef>
                <a:spcPts val="0"/>
              </a:spcBef>
              <a:spcAft>
                <a:spcPts val="400"/>
              </a:spcAft>
            </a:pPr>
            <a:r>
              <a:rPr lang="en-US" sz="1800" dirty="0"/>
              <a:t>When the reactants have more potential energy than the products, energy is released in the reaction (“downhill” reaction).</a:t>
            </a:r>
          </a:p>
          <a:p>
            <a:pPr>
              <a:spcBef>
                <a:spcPts val="0"/>
              </a:spcBef>
              <a:spcAft>
                <a:spcPts val="400"/>
              </a:spcAft>
            </a:pPr>
            <a:r>
              <a:rPr lang="en-US" sz="1800" dirty="0"/>
              <a:t>When the products have more potential energy than the reactants, energy must be added to the reaction (“uphill” reaction). [electrolysis classrooms only]</a:t>
            </a:r>
          </a:p>
          <a:p>
            <a:pPr marL="0" indent="0">
              <a:buNone/>
            </a:pPr>
            <a:endParaRPr lang="en-US" sz="2800" dirty="0"/>
          </a:p>
        </p:txBody>
      </p:sp>
      <p:sp>
        <p:nvSpPr>
          <p:cNvPr id="11" name="Title 1"/>
          <p:cNvSpPr txBox="1">
            <a:spLocks/>
          </p:cNvSpPr>
          <p:nvPr/>
        </p:nvSpPr>
        <p:spPr>
          <a:xfrm>
            <a:off x="1753595" y="3443348"/>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4" name="TextBox 3"/>
          <p:cNvSpPr txBox="1"/>
          <p:nvPr/>
        </p:nvSpPr>
        <p:spPr>
          <a:xfrm>
            <a:off x="303509" y="3326657"/>
            <a:ext cx="4347570" cy="1754326"/>
          </a:xfrm>
          <a:prstGeom prst="rect">
            <a:avLst/>
          </a:prstGeom>
          <a:noFill/>
        </p:spPr>
        <p:txBody>
          <a:bodyPr wrap="square" rtlCol="0">
            <a:spAutoFit/>
          </a:bodyPr>
          <a:lstStyle/>
          <a:p>
            <a:r>
              <a:rPr lang="en-US" dirty="0"/>
              <a:t>The model statements in italics indicate ideas that cross-over from one model to the other. These are the more explicit connections between these two intertwined models. Your students may mention others.</a:t>
            </a:r>
          </a:p>
        </p:txBody>
      </p:sp>
    </p:spTree>
    <p:extLst>
      <p:ext uri="{BB962C8B-B14F-4D97-AF65-F5344CB8AC3E}">
        <p14:creationId xmlns:p14="http://schemas.microsoft.com/office/powerpoint/2010/main" val="3938003824"/>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01 Summary</a:t>
            </a:r>
            <a:endParaRPr sz="2800" dirty="0"/>
          </a:p>
        </p:txBody>
      </p:sp>
      <p:sp>
        <p:nvSpPr>
          <p:cNvPr id="2" name="Text Placeholder 1">
            <a:extLst>
              <a:ext uri="{FF2B5EF4-FFF2-40B4-BE49-F238E27FC236}">
                <a16:creationId xmlns:a16="http://schemas.microsoft.com/office/drawing/2014/main" id="{15A2079C-BA25-4C03-97EB-34A8840B6ADC}"/>
              </a:ext>
            </a:extLst>
          </p:cNvPr>
          <p:cNvSpPr>
            <a:spLocks noGrp="1"/>
          </p:cNvSpPr>
          <p:nvPr>
            <p:ph type="body" sz="quarter" idx="10"/>
          </p:nvPr>
        </p:nvSpPr>
        <p:spPr/>
        <p:txBody>
          <a:bodyPr/>
          <a:lstStyle/>
          <a:p>
            <a:pPr marL="0" indent="0">
              <a:buNone/>
            </a:pPr>
            <a:r>
              <a:rPr lang="en-US" sz="1400" b="1" dirty="0"/>
              <a:t>What we figured out</a:t>
            </a:r>
            <a:r>
              <a:rPr lang="en-US" b="1" dirty="0"/>
              <a:t> …</a:t>
            </a:r>
            <a:endParaRPr lang="en-US" sz="1400" b="1" dirty="0"/>
          </a:p>
          <a:p>
            <a:pPr marL="0" indent="0">
              <a:buNone/>
            </a:pPr>
            <a:endParaRPr lang="en-US" sz="1400" dirty="0">
              <a:solidFill>
                <a:srgbClr val="583F34"/>
              </a:solidFill>
            </a:endParaRPr>
          </a:p>
          <a:p>
            <a:pPr marL="0" indent="0">
              <a:buNone/>
            </a:pPr>
            <a:r>
              <a:rPr lang="en-US" sz="1400" dirty="0"/>
              <a:t>We’ve separated our continuing investigation of food into two complementary models, “Matter from Food” and “Energy from Food” model. We now turn our focus primarily to energy.</a:t>
            </a:r>
          </a:p>
          <a:p>
            <a:endParaRPr lang="en-US" dirty="0"/>
          </a:p>
        </p:txBody>
      </p:sp>
      <p:sp>
        <p:nvSpPr>
          <p:cNvPr id="3" name="Text Placeholder 2">
            <a:extLst>
              <a:ext uri="{FF2B5EF4-FFF2-40B4-BE49-F238E27FC236}">
                <a16:creationId xmlns:a16="http://schemas.microsoft.com/office/drawing/2014/main" id="{55EBF36B-D192-4032-9803-9F04359CA1BA}"/>
              </a:ext>
            </a:extLst>
          </p:cNvPr>
          <p:cNvSpPr>
            <a:spLocks noGrp="1"/>
          </p:cNvSpPr>
          <p:nvPr>
            <p:ph type="body" sz="quarter" idx="11"/>
          </p:nvPr>
        </p:nvSpPr>
        <p:spPr/>
        <p:txBody>
          <a:bodyPr/>
          <a:lstStyle/>
          <a:p>
            <a:pPr marL="0" indent="0">
              <a:buNone/>
            </a:pPr>
            <a:r>
              <a:rPr lang="en-US" sz="1400" u="sng" dirty="0"/>
              <a:t>LS01 Teacher Reflection Notes:</a:t>
            </a:r>
          </a:p>
          <a:p>
            <a:pPr marL="0" indent="0">
              <a:buNone/>
            </a:pPr>
            <a:endParaRPr lang="en-US" sz="1400"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pPr marL="0" indent="0">
              <a:buNone/>
            </a:pPr>
            <a:endParaRPr lang="en-US" sz="1400" i="1" dirty="0"/>
          </a:p>
          <a:p>
            <a:pPr marL="0" indent="0">
              <a:buNone/>
            </a:pPr>
            <a:endParaRPr lang="en-US" sz="1400" dirty="0"/>
          </a:p>
          <a:p>
            <a:endParaRPr lang="en-US" dirty="0"/>
          </a:p>
        </p:txBody>
      </p:sp>
    </p:spTree>
    <p:extLst>
      <p:ext uri="{BB962C8B-B14F-4D97-AF65-F5344CB8AC3E}">
        <p14:creationId xmlns:p14="http://schemas.microsoft.com/office/powerpoint/2010/main" val="670487318"/>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02 Overview</a:t>
            </a:r>
            <a:endParaRPr sz="2800" dirty="0"/>
          </a:p>
        </p:txBody>
      </p:sp>
      <p:sp>
        <p:nvSpPr>
          <p:cNvPr id="5" name="Text Placeholder 4">
            <a:extLst>
              <a:ext uri="{FF2B5EF4-FFF2-40B4-BE49-F238E27FC236}">
                <a16:creationId xmlns:a16="http://schemas.microsoft.com/office/drawing/2014/main" id="{D3927030-AF6D-46DD-A353-89A5F12E0D9A}"/>
              </a:ext>
            </a:extLst>
          </p:cNvPr>
          <p:cNvSpPr>
            <a:spLocks noGrp="1"/>
          </p:cNvSpPr>
          <p:nvPr>
            <p:ph type="body" sz="quarter" idx="10"/>
          </p:nvPr>
        </p:nvSpPr>
        <p:spPr/>
        <p:txBody>
          <a:bodyPr/>
          <a:lstStyle/>
          <a:p>
            <a:pPr>
              <a:spcAft>
                <a:spcPts val="600"/>
              </a:spcAft>
            </a:pPr>
            <a:r>
              <a:rPr lang="en-US" sz="1400" b="1" dirty="0">
                <a:sym typeface="Wingdings" panose="05000000000000000000" pitchFamily="2" charset="2"/>
              </a:rPr>
              <a:t>M  Q</a:t>
            </a:r>
            <a:endParaRPr lang="en-US" b="1" dirty="0">
              <a:sym typeface="Wingdings" panose="05000000000000000000" pitchFamily="2" charset="2"/>
            </a:endParaRPr>
          </a:p>
          <a:p>
            <a:pPr>
              <a:lnSpc>
                <a:spcPts val="1800"/>
              </a:lnSpc>
            </a:pPr>
            <a:r>
              <a:rPr lang="en-US" sz="1400" b="1" dirty="0"/>
              <a:t>We review our ideas about how we get energy from food and recognize that we haven’t identified the specific reaction(s) that tell us exactly how we get the energy from carbs, fats, and proteins. Now, we ask that question.</a:t>
            </a:r>
          </a:p>
          <a:p>
            <a:endParaRPr lang="en-US" dirty="0"/>
          </a:p>
        </p:txBody>
      </p:sp>
      <p:sp>
        <p:nvSpPr>
          <p:cNvPr id="8" name="Text Placeholder 7">
            <a:extLst>
              <a:ext uri="{FF2B5EF4-FFF2-40B4-BE49-F238E27FC236}">
                <a16:creationId xmlns:a16="http://schemas.microsoft.com/office/drawing/2014/main" id="{FF7683B7-B3CB-47A1-B5B3-1E4A42D8FCE7}"/>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a:t>CR Doodle Sheet vLE-Jan2022</a:t>
            </a:r>
          </a:p>
          <a:p>
            <a:endParaRPr lang="en-US" sz="1400" dirty="0"/>
          </a:p>
          <a:p>
            <a:endParaRPr lang="en-US" dirty="0"/>
          </a:p>
        </p:txBody>
      </p:sp>
      <p:sp>
        <p:nvSpPr>
          <p:cNvPr id="7" name="Text Placeholder 6">
            <a:extLst>
              <a:ext uri="{FF2B5EF4-FFF2-40B4-BE49-F238E27FC236}">
                <a16:creationId xmlns:a16="http://schemas.microsoft.com/office/drawing/2014/main" id="{560DDE9C-E654-43EA-972A-DB96A83FC887}"/>
              </a:ext>
            </a:extLst>
          </p:cNvPr>
          <p:cNvSpPr>
            <a:spLocks noGrp="1"/>
          </p:cNvSpPr>
          <p:nvPr>
            <p:ph type="body" sz="quarter" idx="11"/>
          </p:nvPr>
        </p:nvSpPr>
        <p:spPr/>
        <p:txBody>
          <a:bodyPr/>
          <a:lstStyle/>
          <a:p>
            <a:r>
              <a:rPr lang="en-US" dirty="0"/>
              <a:t>15 Minutes</a:t>
            </a: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b="1" dirty="0">
              <a:solidFill>
                <a:srgbClr val="583F34"/>
              </a:solidFill>
            </a:endParaRPr>
          </a:p>
        </p:txBody>
      </p:sp>
    </p:spTree>
    <p:extLst>
      <p:ext uri="{BB962C8B-B14F-4D97-AF65-F5344CB8AC3E}">
        <p14:creationId xmlns:p14="http://schemas.microsoft.com/office/powerpoint/2010/main" val="122082867"/>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272A8F-B85F-4266-8CE2-2ACAF7C8FABB}"/>
              </a:ext>
            </a:extLst>
          </p:cNvPr>
          <p:cNvSpPr>
            <a:spLocks noGrp="1"/>
          </p:cNvSpPr>
          <p:nvPr>
            <p:ph type="title"/>
          </p:nvPr>
        </p:nvSpPr>
        <p:spPr/>
        <p:txBody>
          <a:bodyPr/>
          <a:lstStyle/>
          <a:p>
            <a:r>
              <a:rPr lang="en-US" dirty="0"/>
              <a:t>Learning Segment 02 Overview Continued</a:t>
            </a:r>
          </a:p>
        </p:txBody>
      </p:sp>
      <p:sp>
        <p:nvSpPr>
          <p:cNvPr id="3" name="Text Placeholder 2">
            <a:extLst>
              <a:ext uri="{FF2B5EF4-FFF2-40B4-BE49-F238E27FC236}">
                <a16:creationId xmlns:a16="http://schemas.microsoft.com/office/drawing/2014/main" id="{6A425E3C-14E2-4F74-9889-14E21FB07C01}"/>
              </a:ext>
            </a:extLst>
          </p:cNvPr>
          <p:cNvSpPr>
            <a:spLocks noGrp="1"/>
          </p:cNvSpPr>
          <p:nvPr>
            <p:ph type="body" sz="quarter" idx="10"/>
          </p:nvPr>
        </p:nvSpPr>
        <p:spPr/>
        <p:txBody>
          <a:bodyPr/>
          <a:lstStyle/>
          <a:p>
            <a:pPr marL="0" indent="0">
              <a:buNone/>
            </a:pPr>
            <a:r>
              <a:rPr lang="en-US" sz="1400" dirty="0"/>
              <a:t>Coming out of Chemical Reactions we have so far figured out that there are reactions that give off energy. We noted that we take in way more food than we incorporate as matter so as we move into this triangle, we come back to the idea that most of what we eat gets used in chemical reactions to provide the body with energy. </a:t>
            </a:r>
          </a:p>
          <a:p>
            <a:pPr marL="0" indent="0">
              <a:buNone/>
            </a:pPr>
            <a:endParaRPr lang="en-US" dirty="0"/>
          </a:p>
          <a:p>
            <a:pPr marL="0" indent="0">
              <a:buNone/>
            </a:pPr>
            <a:r>
              <a:rPr lang="en-US" sz="1400" dirty="0"/>
              <a:t>The big goal here is to generate a refined Driving Question by focusing back on food. Our model for Chemical reactions gives us a way to understand how we might obtain energy from rearranging molecules, but we are still wondering how that happens inside the body with the reactants we suspect are involved. Leverage the class questions from the final learning segment of CRx to start conversations here as appropriate.</a:t>
            </a:r>
          </a:p>
          <a:p>
            <a:pPr marL="0" indent="0">
              <a:buNone/>
            </a:pPr>
            <a:endParaRPr lang="en-US" sz="1400" dirty="0"/>
          </a:p>
          <a:p>
            <a:pPr marL="0" indent="0">
              <a:buNone/>
            </a:pPr>
            <a:r>
              <a:rPr lang="en-US" sz="1400" dirty="0"/>
              <a:t>After students have generated a number of questions, you may need to work to build a consensus Driving Question, hopefully something like, </a:t>
            </a:r>
            <a:r>
              <a:rPr lang="en-US" sz="1400" b="1" dirty="0"/>
              <a:t>“How do living things do the ‘downhill’ reaction to get energy from food?” </a:t>
            </a:r>
            <a:r>
              <a:rPr lang="en-US" sz="1400" dirty="0"/>
              <a:t>Variants of this question are just fine. We are trying to motivate an investigation into some specific reactions, including cellular respiration and fermentation through the coming series of learning segments. </a:t>
            </a:r>
          </a:p>
          <a:p>
            <a:pPr marL="0" indent="0">
              <a:buNone/>
            </a:pPr>
            <a:endParaRPr lang="en-US" sz="1400" dirty="0"/>
          </a:p>
          <a:p>
            <a:pPr marL="0" indent="0">
              <a:buNone/>
            </a:pPr>
            <a:r>
              <a:rPr lang="en-US" sz="1400" dirty="0"/>
              <a:t>Students are also given a chance to share some initial model ideas in response to the Driving Question. Keep this relatively brief and parking lot both questions and ideas as appropriate. Many of these questions will be answered by the end of the Red Loop (the models that explore matter and energy in organisms), but it is best if you keep track of what has yet to be answered, especially as you move through the later models.</a:t>
            </a:r>
          </a:p>
          <a:p>
            <a:endParaRPr lang="en-US" dirty="0"/>
          </a:p>
        </p:txBody>
      </p:sp>
    </p:spTree>
    <p:extLst>
      <p:ext uri="{BB962C8B-B14F-4D97-AF65-F5344CB8AC3E}">
        <p14:creationId xmlns:p14="http://schemas.microsoft.com/office/powerpoint/2010/main" val="1692361946"/>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85800" y="169842"/>
            <a:ext cx="7772400" cy="964708"/>
          </a:xfrm>
        </p:spPr>
        <p:txBody>
          <a:bodyPr>
            <a:normAutofit/>
          </a:bodyPr>
          <a:lstStyle/>
          <a:p>
            <a:pPr algn="ctr"/>
            <a:r>
              <a:rPr lang="en-US" sz="3200" dirty="0">
                <a:latin typeface="Arial"/>
                <a:cs typeface="Arial"/>
              </a:rPr>
              <a:t>How do we get our energy from food?</a:t>
            </a:r>
          </a:p>
        </p:txBody>
      </p:sp>
      <p:pic>
        <p:nvPicPr>
          <p:cNvPr id="5" name="Picture 4"/>
          <p:cNvPicPr>
            <a:picLocks noChangeAspect="1"/>
          </p:cNvPicPr>
          <p:nvPr/>
        </p:nvPicPr>
        <p:blipFill>
          <a:blip r:embed="rId3"/>
          <a:stretch>
            <a:fillRect/>
          </a:stretch>
        </p:blipFill>
        <p:spPr>
          <a:xfrm>
            <a:off x="1086451" y="1302598"/>
            <a:ext cx="6971098" cy="4649668"/>
          </a:xfrm>
          <a:prstGeom prst="rect">
            <a:avLst/>
          </a:prstGeom>
        </p:spPr>
      </p:pic>
    </p:spTree>
    <p:extLst>
      <p:ext uri="{BB962C8B-B14F-4D97-AF65-F5344CB8AC3E}">
        <p14:creationId xmlns:p14="http://schemas.microsoft.com/office/powerpoint/2010/main" val="1593829192"/>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Screen Shot 2015-11-03 at 10.07.24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2201" y="2458234"/>
            <a:ext cx="6682415" cy="3637765"/>
          </a:xfrm>
          <a:prstGeom prst="rect">
            <a:avLst/>
          </a:prstGeom>
        </p:spPr>
      </p:pic>
      <p:sp>
        <p:nvSpPr>
          <p:cNvPr id="4" name="Rectangle 3"/>
          <p:cNvSpPr/>
          <p:nvPr/>
        </p:nvSpPr>
        <p:spPr>
          <a:xfrm>
            <a:off x="1302836" y="2331784"/>
            <a:ext cx="6015705" cy="318566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Title 1"/>
          <p:cNvSpPr txBox="1">
            <a:spLocks/>
          </p:cNvSpPr>
          <p:nvPr/>
        </p:nvSpPr>
        <p:spPr>
          <a:xfrm>
            <a:off x="180304" y="137786"/>
            <a:ext cx="8847786" cy="82541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a:t>The connection between food and energy…</a:t>
            </a:r>
          </a:p>
        </p:txBody>
      </p:sp>
      <p:sp>
        <p:nvSpPr>
          <p:cNvPr id="11" name="Title 1"/>
          <p:cNvSpPr txBox="1">
            <a:spLocks/>
          </p:cNvSpPr>
          <p:nvPr/>
        </p:nvSpPr>
        <p:spPr>
          <a:xfrm>
            <a:off x="1753595" y="3744430"/>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13" name="TextBox 12"/>
          <p:cNvSpPr txBox="1"/>
          <p:nvPr/>
        </p:nvSpPr>
        <p:spPr>
          <a:xfrm>
            <a:off x="2263082" y="964389"/>
            <a:ext cx="6151468" cy="4524315"/>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We’ve figured out that we somehow get energy from food… and that it has to do with chemical reactions where matter is rearranged.</a:t>
            </a:r>
          </a:p>
          <a:p>
            <a:endParaRPr lang="en-US" sz="2400" dirty="0">
              <a:latin typeface="Arial" panose="020B0604020202020204" pitchFamily="34" charset="0"/>
              <a:cs typeface="Arial" panose="020B0604020202020204" pitchFamily="34" charset="0"/>
            </a:endParaRPr>
          </a:p>
          <a:p>
            <a:pPr lvl="1"/>
            <a:r>
              <a:rPr lang="en-US" sz="2400" dirty="0">
                <a:latin typeface="Arial" panose="020B0604020202020204" pitchFamily="34" charset="0"/>
                <a:cs typeface="Arial" panose="020B0604020202020204" pitchFamily="34" charset="0"/>
              </a:rPr>
              <a:t>Draw an energy diagram that represents the rearrangement of food in our bodies in </a:t>
            </a:r>
            <a:r>
              <a:rPr lang="en-US" sz="2400" b="1" dirty="0">
                <a:latin typeface="Arial" panose="020B0604020202020204" pitchFamily="34" charset="0"/>
                <a:cs typeface="Arial" panose="020B0604020202020204" pitchFamily="34" charset="0"/>
              </a:rPr>
              <a:t>Doodle Box A</a:t>
            </a:r>
            <a:r>
              <a:rPr lang="en-US" sz="2400" dirty="0">
                <a:latin typeface="Arial" panose="020B0604020202020204" pitchFamily="34" charset="0"/>
                <a:cs typeface="Arial" panose="020B0604020202020204" pitchFamily="34" charset="0"/>
              </a:rPr>
              <a:t>.</a:t>
            </a:r>
          </a:p>
          <a:p>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Remember to label INPUTS (reactants=food) and OUTPUTS (products) and write what we know about them.</a:t>
            </a:r>
          </a:p>
        </p:txBody>
      </p:sp>
      <p:pic>
        <p:nvPicPr>
          <p:cNvPr id="12" name="Picture 11">
            <a:extLst>
              <a:ext uri="{FF2B5EF4-FFF2-40B4-BE49-F238E27FC236}">
                <a16:creationId xmlns:a16="http://schemas.microsoft.com/office/drawing/2014/main" id="{2DC9D521-8BEB-4F79-9490-CB890C1A4DDF}"/>
              </a:ext>
            </a:extLst>
          </p:cNvPr>
          <p:cNvPicPr>
            <a:picLocks noChangeAspect="1"/>
          </p:cNvPicPr>
          <p:nvPr/>
        </p:nvPicPr>
        <p:blipFill rotWithShape="1">
          <a:blip r:embed="rId4"/>
          <a:srcRect t="11876" r="21921"/>
          <a:stretch/>
        </p:blipFill>
        <p:spPr>
          <a:xfrm>
            <a:off x="1649542" y="2900154"/>
            <a:ext cx="1052623" cy="891043"/>
          </a:xfrm>
          <a:prstGeom prst="rect">
            <a:avLst/>
          </a:prstGeom>
        </p:spPr>
      </p:pic>
    </p:spTree>
    <p:extLst>
      <p:ext uri="{BB962C8B-B14F-4D97-AF65-F5344CB8AC3E}">
        <p14:creationId xmlns:p14="http://schemas.microsoft.com/office/powerpoint/2010/main" val="21859229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96F840-2053-43C9-B275-146B81F22357}"/>
              </a:ext>
            </a:extLst>
          </p:cNvPr>
          <p:cNvSpPr>
            <a:spLocks noGrp="1"/>
          </p:cNvSpPr>
          <p:nvPr>
            <p:ph type="title"/>
          </p:nvPr>
        </p:nvSpPr>
        <p:spPr/>
        <p:txBody>
          <a:bodyPr/>
          <a:lstStyle/>
          <a:p>
            <a:r>
              <a:rPr lang="en-US" dirty="0"/>
              <a:t>How to use these slides </a:t>
            </a:r>
          </a:p>
        </p:txBody>
      </p:sp>
      <p:sp>
        <p:nvSpPr>
          <p:cNvPr id="6" name="Text Placeholder 1">
            <a:extLst>
              <a:ext uri="{FF2B5EF4-FFF2-40B4-BE49-F238E27FC236}">
                <a16:creationId xmlns:a16="http://schemas.microsoft.com/office/drawing/2014/main" id="{23F530B7-FEFD-431A-B22D-763E34975C25}"/>
              </a:ext>
            </a:extLst>
          </p:cNvPr>
          <p:cNvSpPr>
            <a:spLocks noGrp="1"/>
          </p:cNvSpPr>
          <p:nvPr>
            <p:ph type="body" sz="quarter" idx="10"/>
          </p:nvPr>
        </p:nvSpPr>
        <p:spPr>
          <a:xfrm>
            <a:off x="428229" y="851157"/>
            <a:ext cx="8251825" cy="5360432"/>
          </a:xfrm>
        </p:spPr>
        <p:txBody>
          <a:bodyPr/>
          <a:lstStyle/>
          <a:p>
            <a:pPr>
              <a:spcAft>
                <a:spcPts val="600"/>
              </a:spcAft>
            </a:pPr>
            <a:r>
              <a:rPr lang="en-US" dirty="0">
                <a:cs typeface="Arial" panose="020B0604020202020204" pitchFamily="34" charset="0"/>
              </a:rPr>
              <a:t>The following presentation was designed to support the implementation of the MBER-Living Earth curriculum. It is </a:t>
            </a:r>
            <a:r>
              <a:rPr lang="en-US" u="sng" dirty="0">
                <a:cs typeface="Arial" panose="020B0604020202020204" pitchFamily="34" charset="0"/>
              </a:rPr>
              <a:t>NOT</a:t>
            </a:r>
            <a:r>
              <a:rPr lang="en-US" dirty="0">
                <a:cs typeface="Arial" panose="020B0604020202020204" pitchFamily="34" charset="0"/>
              </a:rPr>
              <a:t> ready to show to students in its current form. You will notice there are two kinds of slides.</a:t>
            </a:r>
          </a:p>
          <a:p>
            <a:pPr marL="457200">
              <a:spcAft>
                <a:spcPts val="600"/>
              </a:spcAft>
            </a:pPr>
            <a:r>
              <a:rPr lang="en-US" dirty="0">
                <a:cs typeface="Arial" panose="020B0604020202020204" pitchFamily="34" charset="0"/>
              </a:rPr>
              <a:t>(1) </a:t>
            </a:r>
            <a:r>
              <a:rPr lang="en-US" b="1" dirty="0">
                <a:cs typeface="Arial" panose="020B0604020202020204" pitchFamily="34" charset="0"/>
              </a:rPr>
              <a:t>Teacher Notes slides </a:t>
            </a:r>
            <a:r>
              <a:rPr lang="en-US" dirty="0">
                <a:cs typeface="Arial" panose="020B0604020202020204" pitchFamily="34" charset="0"/>
              </a:rPr>
              <a:t>that provide information and notes for teacher and are not meant to be shown to students. These slides are marked by a colored band in the header (as displayed above on this slide).</a:t>
            </a:r>
          </a:p>
          <a:p>
            <a:pPr marL="457200">
              <a:spcAft>
                <a:spcPts val="600"/>
              </a:spcAft>
            </a:pPr>
            <a:r>
              <a:rPr lang="en-US" dirty="0">
                <a:cs typeface="Arial" panose="020B0604020202020204" pitchFamily="34" charset="0"/>
              </a:rPr>
              <a:t>(2) </a:t>
            </a:r>
            <a:r>
              <a:rPr lang="en-US" b="1" dirty="0">
                <a:cs typeface="Arial" panose="020B0604020202020204" pitchFamily="34" charset="0"/>
              </a:rPr>
              <a:t>Student slides </a:t>
            </a:r>
            <a:r>
              <a:rPr lang="en-US" dirty="0">
                <a:cs typeface="Arial" panose="020B0604020202020204" pitchFamily="34" charset="0"/>
              </a:rPr>
              <a:t>designed to facilitate student sense-making as you move through the Learning Segments. These slides are intended for use in the classroom during instruction. In the “Presenter Notes” field (under each slide) you will find useful information for each particular slide.</a:t>
            </a:r>
          </a:p>
          <a:p>
            <a:pPr>
              <a:spcAft>
                <a:spcPts val="600"/>
              </a:spcAft>
            </a:pPr>
            <a:r>
              <a:rPr lang="en-US" dirty="0">
                <a:cs typeface="Arial" panose="020B0604020202020204" pitchFamily="34" charset="0"/>
              </a:rPr>
              <a:t>We have combined teacher slides and student slides into this single file so you can have almost everything you need in one place as you explore the flow of each triangle. You will need to either hide or delete the </a:t>
            </a:r>
            <a:r>
              <a:rPr lang="en-US" b="1" dirty="0">
                <a:cs typeface="Arial" panose="020B0604020202020204" pitchFamily="34" charset="0"/>
              </a:rPr>
              <a:t>Teacher Notes </a:t>
            </a:r>
            <a:r>
              <a:rPr lang="en-US" dirty="0">
                <a:cs typeface="Arial" panose="020B0604020202020204" pitchFamily="34" charset="0"/>
              </a:rPr>
              <a:t>slides to use it as a presentation in your classroom. </a:t>
            </a:r>
          </a:p>
          <a:p>
            <a:pPr>
              <a:spcAft>
                <a:spcPts val="600"/>
              </a:spcAft>
            </a:pPr>
            <a:r>
              <a:rPr lang="en-US" dirty="0">
                <a:cs typeface="Arial" panose="020B0604020202020204" pitchFamily="34" charset="0"/>
              </a:rPr>
              <a:t>This presentation </a:t>
            </a:r>
            <a:r>
              <a:rPr lang="en-US" b="1" dirty="0">
                <a:cs typeface="Arial" panose="020B0604020202020204" pitchFamily="34" charset="0"/>
              </a:rPr>
              <a:t>is not meant to stand alone,</a:t>
            </a:r>
            <a:r>
              <a:rPr lang="en-US" dirty="0">
                <a:cs typeface="Arial" panose="020B0604020202020204" pitchFamily="34" charset="0"/>
              </a:rPr>
              <a:t> however. Instead, we hope you use it in conjunction with the website. As you step through the slides, reference the table on the triangle webpage. The Learning Segments and associated resources outlined in the PowerPoint directly correspond to the Learning Segments described in the table featured on the webpage. It may also help you to print out and have the student Doodle Sheet in front of you. Looking over the table as you preview the slides will help you stay oriented to the overall flow while keeping in mind the high-level goals of each learning segment and how the model is developed over the course of days. </a:t>
            </a:r>
          </a:p>
          <a:p>
            <a:pPr>
              <a:spcAft>
                <a:spcPts val="600"/>
              </a:spcAft>
            </a:pPr>
            <a:r>
              <a:rPr lang="en-US" b="1" dirty="0">
                <a:cs typeface="Arial" panose="020B0604020202020204" pitchFamily="34" charset="0"/>
              </a:rPr>
              <a:t>We expect (and hope) you will modify this presentation</a:t>
            </a:r>
            <a:r>
              <a:rPr lang="en-US" dirty="0">
                <a:cs typeface="Arial" panose="020B0604020202020204" pitchFamily="34" charset="0"/>
              </a:rPr>
              <a:t> keeping in mind the MBER philosophy. As a contributor you will be part of a community that helps improve the curriculum over time. </a:t>
            </a:r>
          </a:p>
          <a:p>
            <a:endParaRPr lang="en-US" dirty="0"/>
          </a:p>
        </p:txBody>
      </p:sp>
    </p:spTree>
    <p:extLst>
      <p:ext uri="{BB962C8B-B14F-4D97-AF65-F5344CB8AC3E}">
        <p14:creationId xmlns:p14="http://schemas.microsoft.com/office/powerpoint/2010/main" val="3669977245"/>
      </p:ext>
    </p:extLst>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567924" y="136525"/>
            <a:ext cx="8407400" cy="726538"/>
          </a:xfrm>
        </p:spPr>
        <p:txBody>
          <a:bodyPr>
            <a:normAutofit/>
          </a:bodyPr>
          <a:lstStyle/>
          <a:p>
            <a:r>
              <a:rPr lang="en-US" sz="3200" dirty="0">
                <a:latin typeface="Arial" panose="020B0604020202020204" pitchFamily="34" charset="0"/>
                <a:cs typeface="Arial" panose="020B0604020202020204" pitchFamily="34" charset="0"/>
              </a:rPr>
              <a:t>The chemical reaction inside of us…</a:t>
            </a:r>
          </a:p>
        </p:txBody>
      </p:sp>
      <p:sp>
        <p:nvSpPr>
          <p:cNvPr id="9" name="TextBox 8"/>
          <p:cNvSpPr txBox="1"/>
          <p:nvPr/>
        </p:nvSpPr>
        <p:spPr>
          <a:xfrm>
            <a:off x="1772146" y="976071"/>
            <a:ext cx="7203178" cy="4832092"/>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We know that we get energy from food through some kind of </a:t>
            </a:r>
            <a:r>
              <a:rPr lang="en-US" sz="2800" u="sng" dirty="0">
                <a:latin typeface="Arial" panose="020B0604020202020204" pitchFamily="34" charset="0"/>
                <a:cs typeface="Arial" panose="020B0604020202020204" pitchFamily="34" charset="0"/>
              </a:rPr>
              <a:t>chemical reaction</a:t>
            </a:r>
            <a:r>
              <a:rPr lang="en-US" sz="2800" dirty="0">
                <a:latin typeface="Arial" panose="020B0604020202020204" pitchFamily="34" charset="0"/>
                <a:cs typeface="Arial" panose="020B0604020202020204" pitchFamily="34" charset="0"/>
              </a:rPr>
              <a:t>.</a:t>
            </a:r>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We know the reaction has different reactants and products (molecules are rearranged) and that energy is released.</a:t>
            </a:r>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But </a:t>
            </a:r>
            <a:r>
              <a:rPr lang="en-US" sz="2800" b="1" dirty="0">
                <a:latin typeface="Arial" panose="020B0604020202020204" pitchFamily="34" charset="0"/>
                <a:cs typeface="Arial" panose="020B0604020202020204" pitchFamily="34" charset="0"/>
              </a:rPr>
              <a:t>what are the reactants and products? </a:t>
            </a:r>
            <a:r>
              <a:rPr lang="en-US" sz="2800" dirty="0">
                <a:latin typeface="Arial" panose="020B0604020202020204" pitchFamily="34" charset="0"/>
                <a:cs typeface="Arial" panose="020B0604020202020204" pitchFamily="34" charset="0"/>
              </a:rPr>
              <a:t>What atoms are they made up of? </a:t>
            </a:r>
          </a:p>
          <a:p>
            <a:r>
              <a:rPr lang="en-US" sz="2800" dirty="0">
                <a:latin typeface="Arial" panose="020B0604020202020204" pitchFamily="34" charset="0"/>
                <a:cs typeface="Arial" panose="020B0604020202020204" pitchFamily="34" charset="0"/>
              </a:rPr>
              <a:t>What do we know or wonder about the specific reaction in our bodies.</a:t>
            </a:r>
          </a:p>
        </p:txBody>
      </p:sp>
      <p:pic>
        <p:nvPicPr>
          <p:cNvPr id="7" name="Picture 6">
            <a:extLst>
              <a:ext uri="{FF2B5EF4-FFF2-40B4-BE49-F238E27FC236}">
                <a16:creationId xmlns:a16="http://schemas.microsoft.com/office/drawing/2014/main" id="{3DEC443E-2184-422E-B97E-26E38C9B86FA}"/>
              </a:ext>
            </a:extLst>
          </p:cNvPr>
          <p:cNvPicPr>
            <a:picLocks noChangeAspect="1"/>
          </p:cNvPicPr>
          <p:nvPr/>
        </p:nvPicPr>
        <p:blipFill rotWithShape="1">
          <a:blip r:embed="rId3"/>
          <a:srcRect r="13897" b="1176"/>
          <a:stretch/>
        </p:blipFill>
        <p:spPr>
          <a:xfrm>
            <a:off x="567924" y="4057840"/>
            <a:ext cx="1035120" cy="891043"/>
          </a:xfrm>
          <a:prstGeom prst="rect">
            <a:avLst/>
          </a:prstGeom>
        </p:spPr>
      </p:pic>
    </p:spTree>
    <p:extLst>
      <p:ext uri="{BB962C8B-B14F-4D97-AF65-F5344CB8AC3E}">
        <p14:creationId xmlns:p14="http://schemas.microsoft.com/office/powerpoint/2010/main" val="221526451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4294967295"/>
          </p:nvPr>
        </p:nvSpPr>
        <p:spPr>
          <a:xfrm>
            <a:off x="1693706" y="900248"/>
            <a:ext cx="7321505" cy="5230096"/>
          </a:xfrm>
        </p:spPr>
        <p:txBody>
          <a:bodyPr>
            <a:normAutofit/>
          </a:bodyPr>
          <a:lstStyle/>
          <a:p>
            <a:pPr marL="0" indent="0">
              <a:spcBef>
                <a:spcPts val="0"/>
              </a:spcBef>
              <a:buNone/>
            </a:pPr>
            <a:r>
              <a:rPr lang="en-US" sz="2400" dirty="0">
                <a:latin typeface="Arial" panose="020B0604020202020204" pitchFamily="34" charset="0"/>
                <a:cs typeface="Arial" panose="020B0604020202020204" pitchFamily="34" charset="0"/>
              </a:rPr>
              <a:t>Take a moment to write in </a:t>
            </a:r>
            <a:r>
              <a:rPr lang="en-US" sz="2400" b="1" dirty="0">
                <a:latin typeface="Arial" panose="020B0604020202020204" pitchFamily="34" charset="0"/>
                <a:cs typeface="Arial" panose="020B0604020202020204" pitchFamily="34" charset="0"/>
              </a:rPr>
              <a:t>Doodle Box B</a:t>
            </a:r>
            <a:r>
              <a:rPr lang="en-US" sz="2400" dirty="0">
                <a:latin typeface="Arial" panose="020B0604020202020204" pitchFamily="34" charset="0"/>
                <a:cs typeface="Arial" panose="020B0604020202020204" pitchFamily="34" charset="0"/>
              </a:rPr>
              <a:t>.</a:t>
            </a: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dirty="0">
                <a:latin typeface="Arial" panose="020B0604020202020204" pitchFamily="34" charset="0"/>
                <a:cs typeface="Arial" panose="020B0604020202020204" pitchFamily="34" charset="0"/>
              </a:rPr>
              <a:t>Work in a group to generate a list of ideas about the reaction inside our bodies.</a:t>
            </a:r>
          </a:p>
          <a:p>
            <a:pPr marL="0" indent="0">
              <a:spcBef>
                <a:spcPts val="0"/>
              </a:spcBef>
              <a:buNone/>
            </a:pPr>
            <a:r>
              <a:rPr lang="en-US" sz="2400" dirty="0">
                <a:latin typeface="Arial" panose="020B0604020202020204" pitchFamily="34" charset="0"/>
                <a:cs typeface="Arial" panose="020B0604020202020204" pitchFamily="34" charset="0"/>
              </a:rPr>
              <a:t>Use “talking sticks” to be certain everyone has had a chance to share.</a:t>
            </a: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dirty="0">
                <a:latin typeface="Arial" panose="020B0604020202020204" pitchFamily="34" charset="0"/>
                <a:cs typeface="Arial" panose="020B0604020202020204" pitchFamily="34" charset="0"/>
              </a:rPr>
              <a:t>Put your group’s ideas in </a:t>
            </a:r>
            <a:r>
              <a:rPr lang="en-US" sz="2400" b="1" dirty="0">
                <a:latin typeface="Arial" panose="020B0604020202020204" pitchFamily="34" charset="0"/>
                <a:cs typeface="Arial" panose="020B0604020202020204" pitchFamily="34" charset="0"/>
              </a:rPr>
              <a:t>Doodle Box C </a:t>
            </a:r>
            <a:r>
              <a:rPr lang="en-US" sz="2400" dirty="0">
                <a:latin typeface="Arial" panose="020B0604020202020204" pitchFamily="34" charset="0"/>
                <a:cs typeface="Arial" panose="020B0604020202020204" pitchFamily="34" charset="0"/>
              </a:rPr>
              <a:t>and be prepared to share out.</a:t>
            </a: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dirty="0">
                <a:latin typeface="Arial" panose="020B0604020202020204" pitchFamily="34" charset="0"/>
                <a:cs typeface="Arial" panose="020B0604020202020204" pitchFamily="34" charset="0"/>
              </a:rPr>
              <a:t>What did you come up with?</a:t>
            </a:r>
          </a:p>
        </p:txBody>
      </p:sp>
      <p:sp>
        <p:nvSpPr>
          <p:cNvPr id="5" name="Title 1"/>
          <p:cNvSpPr txBox="1">
            <a:spLocks/>
          </p:cNvSpPr>
          <p:nvPr/>
        </p:nvSpPr>
        <p:spPr>
          <a:xfrm>
            <a:off x="254000" y="210053"/>
            <a:ext cx="8229600" cy="687251"/>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latin typeface="Arial" panose="020B0604020202020204" pitchFamily="34" charset="0"/>
                <a:cs typeface="Arial" panose="020B0604020202020204" pitchFamily="34" charset="0"/>
              </a:rPr>
              <a:t>Initial Model Ideas</a:t>
            </a:r>
          </a:p>
        </p:txBody>
      </p:sp>
      <p:pic>
        <p:nvPicPr>
          <p:cNvPr id="12" name="Picture 11">
            <a:extLst>
              <a:ext uri="{FF2B5EF4-FFF2-40B4-BE49-F238E27FC236}">
                <a16:creationId xmlns:a16="http://schemas.microsoft.com/office/drawing/2014/main" id="{DF89D188-72AC-4D89-952A-1CAD0ECBCD46}"/>
              </a:ext>
            </a:extLst>
          </p:cNvPr>
          <p:cNvPicPr>
            <a:picLocks noChangeAspect="1"/>
          </p:cNvPicPr>
          <p:nvPr/>
        </p:nvPicPr>
        <p:blipFill rotWithShape="1">
          <a:blip r:embed="rId3"/>
          <a:srcRect t="11876" r="21921"/>
          <a:stretch/>
        </p:blipFill>
        <p:spPr>
          <a:xfrm>
            <a:off x="510653" y="897304"/>
            <a:ext cx="1052623" cy="891043"/>
          </a:xfrm>
          <a:prstGeom prst="rect">
            <a:avLst/>
          </a:prstGeom>
        </p:spPr>
      </p:pic>
      <p:pic>
        <p:nvPicPr>
          <p:cNvPr id="13" name="Picture 12">
            <a:extLst>
              <a:ext uri="{FF2B5EF4-FFF2-40B4-BE49-F238E27FC236}">
                <a16:creationId xmlns:a16="http://schemas.microsoft.com/office/drawing/2014/main" id="{AA6D5E3D-45F4-4E64-AC6C-6523F57B2FF2}"/>
              </a:ext>
            </a:extLst>
          </p:cNvPr>
          <p:cNvPicPr>
            <a:picLocks noChangeAspect="1"/>
          </p:cNvPicPr>
          <p:nvPr/>
        </p:nvPicPr>
        <p:blipFill rotWithShape="1">
          <a:blip r:embed="rId4"/>
          <a:srcRect r="46571" b="9868"/>
          <a:stretch/>
        </p:blipFill>
        <p:spPr>
          <a:xfrm>
            <a:off x="510653" y="2196476"/>
            <a:ext cx="916008" cy="1158949"/>
          </a:xfrm>
          <a:prstGeom prst="rect">
            <a:avLst/>
          </a:prstGeom>
        </p:spPr>
      </p:pic>
      <p:pic>
        <p:nvPicPr>
          <p:cNvPr id="14" name="Picture 13">
            <a:extLst>
              <a:ext uri="{FF2B5EF4-FFF2-40B4-BE49-F238E27FC236}">
                <a16:creationId xmlns:a16="http://schemas.microsoft.com/office/drawing/2014/main" id="{F76A8B19-F340-4A6E-8BAE-3F5AD9100D74}"/>
              </a:ext>
            </a:extLst>
          </p:cNvPr>
          <p:cNvPicPr>
            <a:picLocks noChangeAspect="1"/>
          </p:cNvPicPr>
          <p:nvPr/>
        </p:nvPicPr>
        <p:blipFill rotWithShape="1">
          <a:blip r:embed="rId3"/>
          <a:srcRect t="11876" r="21921"/>
          <a:stretch/>
        </p:blipFill>
        <p:spPr>
          <a:xfrm>
            <a:off x="510654" y="3763554"/>
            <a:ext cx="1052623" cy="891043"/>
          </a:xfrm>
          <a:prstGeom prst="rect">
            <a:avLst/>
          </a:prstGeom>
        </p:spPr>
      </p:pic>
      <p:pic>
        <p:nvPicPr>
          <p:cNvPr id="15" name="Picture 14">
            <a:extLst>
              <a:ext uri="{FF2B5EF4-FFF2-40B4-BE49-F238E27FC236}">
                <a16:creationId xmlns:a16="http://schemas.microsoft.com/office/drawing/2014/main" id="{143D0407-BB26-44CE-BD22-A30018374871}"/>
              </a:ext>
            </a:extLst>
          </p:cNvPr>
          <p:cNvPicPr>
            <a:picLocks noChangeAspect="1"/>
          </p:cNvPicPr>
          <p:nvPr/>
        </p:nvPicPr>
        <p:blipFill rotWithShape="1">
          <a:blip r:embed="rId5"/>
          <a:srcRect t="19937" r="37959" b="20001"/>
          <a:stretch/>
        </p:blipFill>
        <p:spPr>
          <a:xfrm>
            <a:off x="401290" y="5062726"/>
            <a:ext cx="1227201" cy="891044"/>
          </a:xfrm>
          <a:prstGeom prst="rect">
            <a:avLst/>
          </a:prstGeom>
        </p:spPr>
      </p:pic>
    </p:spTree>
    <p:extLst>
      <p:ext uri="{BB962C8B-B14F-4D97-AF65-F5344CB8AC3E}">
        <p14:creationId xmlns:p14="http://schemas.microsoft.com/office/powerpoint/2010/main" val="405437835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half" idx="4294967295"/>
          </p:nvPr>
        </p:nvSpPr>
        <p:spPr>
          <a:xfrm>
            <a:off x="1421610" y="864120"/>
            <a:ext cx="7554912" cy="5607018"/>
          </a:xfrm>
        </p:spPr>
        <p:txBody>
          <a:bodyPr>
            <a:normAutofit fontScale="92500" lnSpcReduction="20000"/>
          </a:bodyPr>
          <a:lstStyle/>
          <a:p>
            <a:pPr marL="0" indent="0">
              <a:buNone/>
            </a:pPr>
            <a:r>
              <a:rPr lang="en-US" sz="2000" dirty="0">
                <a:latin typeface="Arial" panose="020B0604020202020204" pitchFamily="34" charset="0"/>
                <a:cs typeface="Arial" panose="020B0604020202020204" pitchFamily="34" charset="0"/>
              </a:rPr>
              <a:t>[record class ideas here or on poster]</a:t>
            </a:r>
          </a:p>
          <a:p>
            <a:pPr marL="0" indent="0">
              <a:buNone/>
            </a:pPr>
            <a:endParaRPr lang="en-US" sz="2000" dirty="0">
              <a:latin typeface="Arial" panose="020B0604020202020204" pitchFamily="34" charset="0"/>
              <a:cs typeface="Arial" panose="020B0604020202020204" pitchFamily="34" charset="0"/>
            </a:endParaRPr>
          </a:p>
          <a:p>
            <a:pPr marL="0" indent="0">
              <a:buNone/>
            </a:pPr>
            <a:endParaRPr lang="en-US" dirty="0">
              <a:solidFill>
                <a:srgbClr val="583F34"/>
              </a:solidFill>
              <a:latin typeface="Arial" panose="020B0604020202020204" pitchFamily="34" charset="0"/>
              <a:cs typeface="Arial" panose="020B0604020202020204" pitchFamily="34" charset="0"/>
            </a:endParaRPr>
          </a:p>
          <a:p>
            <a:pPr marL="0" indent="0">
              <a:buNone/>
            </a:pPr>
            <a:endParaRPr lang="en-US" dirty="0">
              <a:solidFill>
                <a:srgbClr val="583F34"/>
              </a:solidFill>
              <a:latin typeface="Arial" panose="020B0604020202020204" pitchFamily="34" charset="0"/>
              <a:cs typeface="Arial" panose="020B0604020202020204" pitchFamily="34" charset="0"/>
            </a:endParaRPr>
          </a:p>
          <a:p>
            <a:pPr marL="0" indent="0">
              <a:buNone/>
            </a:pPr>
            <a:endParaRPr lang="en-US" dirty="0">
              <a:solidFill>
                <a:srgbClr val="583F34"/>
              </a:solidFill>
              <a:latin typeface="Arial" panose="020B0604020202020204" pitchFamily="34" charset="0"/>
              <a:cs typeface="Arial" panose="020B0604020202020204" pitchFamily="34" charset="0"/>
            </a:endParaRPr>
          </a:p>
          <a:p>
            <a:pPr marL="0" indent="0">
              <a:buNone/>
            </a:pPr>
            <a:endParaRPr lang="en-US" dirty="0">
              <a:solidFill>
                <a:srgbClr val="583F34"/>
              </a:solidFill>
              <a:latin typeface="Arial" panose="020B0604020202020204" pitchFamily="34" charset="0"/>
              <a:cs typeface="Arial" panose="020B0604020202020204" pitchFamily="34" charset="0"/>
            </a:endParaRPr>
          </a:p>
          <a:p>
            <a:pPr marL="0" indent="0">
              <a:buNone/>
            </a:pPr>
            <a:r>
              <a:rPr lang="en-US" sz="2400" dirty="0">
                <a:latin typeface="Arial" panose="020B0604020202020204" pitchFamily="34" charset="0"/>
                <a:cs typeface="Arial" panose="020B0604020202020204" pitchFamily="34" charset="0"/>
              </a:rPr>
              <a:t>Add the class ideas to </a:t>
            </a:r>
            <a:r>
              <a:rPr lang="en-US" sz="2400" b="1" dirty="0">
                <a:latin typeface="Arial" panose="020B0604020202020204" pitchFamily="34" charset="0"/>
                <a:cs typeface="Arial" panose="020B0604020202020204" pitchFamily="34" charset="0"/>
              </a:rPr>
              <a:t>Doodle Box C</a:t>
            </a:r>
            <a:r>
              <a:rPr lang="en-US" sz="2400" dirty="0">
                <a:latin typeface="Arial" panose="020B0604020202020204" pitchFamily="34" charset="0"/>
                <a:cs typeface="Arial" panose="020B0604020202020204" pitchFamily="34" charset="0"/>
              </a:rPr>
              <a:t>.</a:t>
            </a:r>
          </a:p>
          <a:p>
            <a:pPr marL="0" indent="0">
              <a:buNone/>
            </a:pPr>
            <a:endParaRPr lang="en-US" sz="2400" dirty="0">
              <a:latin typeface="Arial" panose="020B0604020202020204" pitchFamily="34" charset="0"/>
              <a:cs typeface="Arial" panose="020B0604020202020204" pitchFamily="34" charset="0"/>
            </a:endParaRPr>
          </a:p>
          <a:p>
            <a:pPr marL="0" indent="0">
              <a:buNone/>
            </a:pPr>
            <a:endParaRPr lang="en-US" sz="2400" dirty="0">
              <a:latin typeface="Arial" panose="020B0604020202020204" pitchFamily="34" charset="0"/>
              <a:cs typeface="Arial" panose="020B0604020202020204" pitchFamily="34" charset="0"/>
            </a:endParaRPr>
          </a:p>
          <a:p>
            <a:pPr marL="0" indent="0">
              <a:buNone/>
            </a:pPr>
            <a:r>
              <a:rPr lang="en-US" sz="2400" dirty="0">
                <a:latin typeface="Arial" panose="020B0604020202020204" pitchFamily="34" charset="0"/>
                <a:cs typeface="Arial" panose="020B0604020202020204" pitchFamily="34" charset="0"/>
              </a:rPr>
              <a:t>Now that we’ve collected our ideas, what are we still wondering about? Our earlier question was “why do we need to eat?” and now we are going deeper so we need a new question.</a:t>
            </a:r>
          </a:p>
          <a:p>
            <a:pPr marL="0" indent="0">
              <a:buNone/>
            </a:pPr>
            <a:endParaRPr lang="en-US" sz="2400" dirty="0">
              <a:latin typeface="Arial" panose="020B0604020202020204" pitchFamily="34" charset="0"/>
              <a:cs typeface="Arial" panose="020B0604020202020204" pitchFamily="34" charset="0"/>
            </a:endParaRPr>
          </a:p>
          <a:p>
            <a:pPr marL="0" indent="0">
              <a:buNone/>
            </a:pPr>
            <a:endParaRPr lang="en-US" sz="2400" dirty="0">
              <a:latin typeface="Arial" panose="020B0604020202020204" pitchFamily="34" charset="0"/>
              <a:cs typeface="Arial" panose="020B0604020202020204" pitchFamily="34" charset="0"/>
            </a:endParaRPr>
          </a:p>
          <a:p>
            <a:r>
              <a:rPr lang="en-US" sz="2400" dirty="0">
                <a:latin typeface="Arial" panose="020B0604020202020204" pitchFamily="34" charset="0"/>
                <a:cs typeface="Arial" panose="020B0604020202020204" pitchFamily="34" charset="0"/>
              </a:rPr>
              <a:t>Add the class question to </a:t>
            </a:r>
            <a:r>
              <a:rPr lang="en-US" sz="2400" b="1" dirty="0">
                <a:latin typeface="Arial" panose="020B0604020202020204" pitchFamily="34" charset="0"/>
                <a:cs typeface="Arial" panose="020B0604020202020204" pitchFamily="34" charset="0"/>
              </a:rPr>
              <a:t>Doodle Box D</a:t>
            </a:r>
            <a:r>
              <a:rPr lang="en-US" sz="2400" dirty="0">
                <a:latin typeface="Arial" panose="020B0604020202020204" pitchFamily="34" charset="0"/>
                <a:cs typeface="Arial" panose="020B0604020202020204" pitchFamily="34" charset="0"/>
              </a:rPr>
              <a:t>.</a:t>
            </a:r>
          </a:p>
          <a:p>
            <a:pPr marL="0" indent="0">
              <a:buNone/>
            </a:pPr>
            <a:endParaRPr lang="en-US" sz="2400" dirty="0">
              <a:latin typeface="Arial" panose="020B0604020202020204" pitchFamily="34" charset="0"/>
              <a:cs typeface="Arial" panose="020B0604020202020204" pitchFamily="34" charset="0"/>
            </a:endParaRPr>
          </a:p>
          <a:p>
            <a:pPr marL="0" indent="0">
              <a:buNone/>
            </a:pPr>
            <a:r>
              <a:rPr lang="en-US" sz="2400" dirty="0">
                <a:latin typeface="Arial" panose="020B0604020202020204" pitchFamily="34" charset="0"/>
                <a:cs typeface="Arial" panose="020B0604020202020204" pitchFamily="34" charset="0"/>
              </a:rPr>
              <a:t> </a:t>
            </a:r>
          </a:p>
        </p:txBody>
      </p:sp>
      <p:sp>
        <p:nvSpPr>
          <p:cNvPr id="5" name="Title 1"/>
          <p:cNvSpPr txBox="1">
            <a:spLocks/>
          </p:cNvSpPr>
          <p:nvPr/>
        </p:nvSpPr>
        <p:spPr>
          <a:xfrm>
            <a:off x="254000" y="171720"/>
            <a:ext cx="8229600" cy="6924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latin typeface="Arial" panose="020B0604020202020204" pitchFamily="34" charset="0"/>
                <a:cs typeface="Arial" panose="020B0604020202020204" pitchFamily="34" charset="0"/>
              </a:rPr>
              <a:t>Initial Class Ideas</a:t>
            </a:r>
          </a:p>
        </p:txBody>
      </p:sp>
      <p:pic>
        <p:nvPicPr>
          <p:cNvPr id="8" name="Picture 7">
            <a:extLst>
              <a:ext uri="{FF2B5EF4-FFF2-40B4-BE49-F238E27FC236}">
                <a16:creationId xmlns:a16="http://schemas.microsoft.com/office/drawing/2014/main" id="{6E2F8ACB-6B93-4BE8-98A7-6AEE89B7002D}"/>
              </a:ext>
            </a:extLst>
          </p:cNvPr>
          <p:cNvPicPr>
            <a:picLocks noChangeAspect="1"/>
          </p:cNvPicPr>
          <p:nvPr/>
        </p:nvPicPr>
        <p:blipFill rotWithShape="1">
          <a:blip r:embed="rId3"/>
          <a:srcRect t="11876" r="21921"/>
          <a:stretch/>
        </p:blipFill>
        <p:spPr>
          <a:xfrm>
            <a:off x="586150" y="1987108"/>
            <a:ext cx="817958" cy="692400"/>
          </a:xfrm>
          <a:prstGeom prst="rect">
            <a:avLst/>
          </a:prstGeom>
        </p:spPr>
      </p:pic>
      <p:pic>
        <p:nvPicPr>
          <p:cNvPr id="10" name="Picture 9">
            <a:extLst>
              <a:ext uri="{FF2B5EF4-FFF2-40B4-BE49-F238E27FC236}">
                <a16:creationId xmlns:a16="http://schemas.microsoft.com/office/drawing/2014/main" id="{59D71990-FE79-9E42-BF3C-3580A84B4EF5}"/>
              </a:ext>
            </a:extLst>
          </p:cNvPr>
          <p:cNvPicPr>
            <a:picLocks noChangeAspect="1"/>
          </p:cNvPicPr>
          <p:nvPr/>
        </p:nvPicPr>
        <p:blipFill rotWithShape="1">
          <a:blip r:embed="rId4"/>
          <a:srcRect r="13897" b="1176"/>
          <a:stretch/>
        </p:blipFill>
        <p:spPr>
          <a:xfrm>
            <a:off x="521674" y="3361791"/>
            <a:ext cx="882434" cy="759609"/>
          </a:xfrm>
          <a:prstGeom prst="rect">
            <a:avLst/>
          </a:prstGeom>
        </p:spPr>
      </p:pic>
      <p:pic>
        <p:nvPicPr>
          <p:cNvPr id="11" name="Picture 10">
            <a:extLst>
              <a:ext uri="{FF2B5EF4-FFF2-40B4-BE49-F238E27FC236}">
                <a16:creationId xmlns:a16="http://schemas.microsoft.com/office/drawing/2014/main" id="{6BFEE83D-DD37-8741-9A22-170603C56EFC}"/>
              </a:ext>
            </a:extLst>
          </p:cNvPr>
          <p:cNvPicPr>
            <a:picLocks noChangeAspect="1"/>
          </p:cNvPicPr>
          <p:nvPr/>
        </p:nvPicPr>
        <p:blipFill rotWithShape="1">
          <a:blip r:embed="rId3"/>
          <a:srcRect t="11876" r="21921"/>
          <a:stretch/>
        </p:blipFill>
        <p:spPr>
          <a:xfrm>
            <a:off x="603652" y="4803683"/>
            <a:ext cx="817958" cy="692400"/>
          </a:xfrm>
          <a:prstGeom prst="rect">
            <a:avLst/>
          </a:prstGeom>
        </p:spPr>
      </p:pic>
    </p:spTree>
    <p:extLst>
      <p:ext uri="{BB962C8B-B14F-4D97-AF65-F5344CB8AC3E}">
        <p14:creationId xmlns:p14="http://schemas.microsoft.com/office/powerpoint/2010/main" val="190257498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12" end="1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14" end="1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02 Summary</a:t>
            </a:r>
            <a:endParaRPr sz="2800" dirty="0"/>
          </a:p>
        </p:txBody>
      </p:sp>
      <p:sp>
        <p:nvSpPr>
          <p:cNvPr id="2" name="Text Placeholder 1">
            <a:extLst>
              <a:ext uri="{FF2B5EF4-FFF2-40B4-BE49-F238E27FC236}">
                <a16:creationId xmlns:a16="http://schemas.microsoft.com/office/drawing/2014/main" id="{1F4C1DC8-7C54-4E13-BD2E-F4D059F5C6A0}"/>
              </a:ext>
            </a:extLst>
          </p:cNvPr>
          <p:cNvSpPr>
            <a:spLocks noGrp="1"/>
          </p:cNvSpPr>
          <p:nvPr>
            <p:ph type="body" sz="quarter" idx="10"/>
          </p:nvPr>
        </p:nvSpPr>
        <p:spPr/>
        <p:txBody>
          <a:bodyPr/>
          <a:lstStyle/>
          <a:p>
            <a:pPr marL="0" indent="0">
              <a:buNone/>
            </a:pPr>
            <a:r>
              <a:rPr lang="en-US" sz="1400" b="1" dirty="0"/>
              <a:t>What we figured out</a:t>
            </a:r>
            <a:r>
              <a:rPr lang="en-US" b="1" dirty="0"/>
              <a:t> … </a:t>
            </a:r>
            <a:endParaRPr lang="en-US" sz="1400" b="1" dirty="0"/>
          </a:p>
          <a:p>
            <a:pPr marL="0" indent="0">
              <a:buNone/>
            </a:pPr>
            <a:endParaRPr lang="en-US" sz="1400" dirty="0"/>
          </a:p>
          <a:p>
            <a:pPr marL="0" indent="0">
              <a:buNone/>
            </a:pPr>
            <a:r>
              <a:rPr lang="en-US" sz="1400" dirty="0"/>
              <a:t>We have a new driving question, something like: How do living things do the ‘downhill’ reaction to get energy from food?”</a:t>
            </a:r>
          </a:p>
          <a:p>
            <a:endParaRPr lang="en-US" dirty="0"/>
          </a:p>
        </p:txBody>
      </p:sp>
      <p:sp>
        <p:nvSpPr>
          <p:cNvPr id="3" name="Text Placeholder 2">
            <a:extLst>
              <a:ext uri="{FF2B5EF4-FFF2-40B4-BE49-F238E27FC236}">
                <a16:creationId xmlns:a16="http://schemas.microsoft.com/office/drawing/2014/main" id="{C1A04EE2-E0B5-4053-9A91-8987B2D0A721}"/>
              </a:ext>
            </a:extLst>
          </p:cNvPr>
          <p:cNvSpPr>
            <a:spLocks noGrp="1"/>
          </p:cNvSpPr>
          <p:nvPr>
            <p:ph type="body" sz="quarter" idx="11"/>
          </p:nvPr>
        </p:nvSpPr>
        <p:spPr/>
        <p:txBody>
          <a:bodyPr/>
          <a:lstStyle/>
          <a:p>
            <a:pPr marL="0" indent="0">
              <a:buNone/>
            </a:pPr>
            <a:r>
              <a:rPr lang="en-US" sz="1400" u="sng" dirty="0"/>
              <a:t>LS02 Teacher Reflection Notes:</a:t>
            </a:r>
          </a:p>
          <a:p>
            <a:pPr marL="0" indent="0">
              <a:buNone/>
            </a:pPr>
            <a:endParaRPr lang="en-US" sz="1400" u="sng"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endParaRPr lang="en-US" dirty="0"/>
          </a:p>
        </p:txBody>
      </p:sp>
    </p:spTree>
    <p:extLst>
      <p:ext uri="{BB962C8B-B14F-4D97-AF65-F5344CB8AC3E}">
        <p14:creationId xmlns:p14="http://schemas.microsoft.com/office/powerpoint/2010/main" val="2798116776"/>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03 Overview</a:t>
            </a:r>
            <a:endParaRPr sz="2800" dirty="0"/>
          </a:p>
        </p:txBody>
      </p:sp>
      <p:sp>
        <p:nvSpPr>
          <p:cNvPr id="3" name="Text Placeholder 2">
            <a:extLst>
              <a:ext uri="{FF2B5EF4-FFF2-40B4-BE49-F238E27FC236}">
                <a16:creationId xmlns:a16="http://schemas.microsoft.com/office/drawing/2014/main" id="{1DDA0D5F-E42F-4AFD-A633-5F845E692CD0}"/>
              </a:ext>
            </a:extLst>
          </p:cNvPr>
          <p:cNvSpPr>
            <a:spLocks noGrp="1"/>
          </p:cNvSpPr>
          <p:nvPr>
            <p:ph type="body" sz="quarter" idx="10"/>
          </p:nvPr>
        </p:nvSpPr>
        <p:spPr/>
        <p:txBody>
          <a:bodyPr/>
          <a:lstStyle/>
          <a:p>
            <a:pPr>
              <a:spcAft>
                <a:spcPts val="600"/>
              </a:spcAft>
            </a:pPr>
            <a:r>
              <a:rPr lang="en-US" sz="1400" b="1" dirty="0"/>
              <a:t>Q </a:t>
            </a:r>
            <a:r>
              <a:rPr lang="en-US" sz="1400" b="1" dirty="0">
                <a:sym typeface="Wingdings" panose="05000000000000000000" pitchFamily="2" charset="2"/>
              </a:rPr>
              <a:t> P</a:t>
            </a:r>
            <a:r>
              <a:rPr lang="en-US" sz="1400" b="1" dirty="0"/>
              <a:t> </a:t>
            </a:r>
          </a:p>
          <a:p>
            <a:pPr>
              <a:lnSpc>
                <a:spcPts val="1800"/>
              </a:lnSpc>
            </a:pPr>
            <a:r>
              <a:rPr lang="en-US" dirty="0"/>
              <a:t>We return to burning as a chemical reaction that can help us understand how we get energy from food. We explore burning in a bit more detail. </a:t>
            </a:r>
          </a:p>
        </p:txBody>
      </p:sp>
      <p:sp>
        <p:nvSpPr>
          <p:cNvPr id="5" name="Text Placeholder 4">
            <a:extLst>
              <a:ext uri="{FF2B5EF4-FFF2-40B4-BE49-F238E27FC236}">
                <a16:creationId xmlns:a16="http://schemas.microsoft.com/office/drawing/2014/main" id="{B3CC77C0-DA04-454D-848B-958991BB2077}"/>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a:t>CR Doodle Sheet vLE-Jan2022</a:t>
            </a:r>
          </a:p>
          <a:p>
            <a:endParaRPr lang="en-US" dirty="0"/>
          </a:p>
          <a:p>
            <a:pPr>
              <a:spcAft>
                <a:spcPts val="400"/>
              </a:spcAft>
            </a:pPr>
            <a:r>
              <a:rPr lang="en-US" sz="1400" u="sng" dirty="0"/>
              <a:t>MBER Essentials:</a:t>
            </a:r>
          </a:p>
          <a:p>
            <a:r>
              <a:rPr lang="en-US" sz="1400" dirty="0"/>
              <a:t>Whiteboards</a:t>
            </a:r>
          </a:p>
          <a:p>
            <a:r>
              <a:rPr lang="en-US" sz="1400" dirty="0"/>
              <a:t>Norms of Conversation</a:t>
            </a:r>
            <a:endParaRPr lang="en-US" dirty="0"/>
          </a:p>
        </p:txBody>
      </p:sp>
      <p:sp>
        <p:nvSpPr>
          <p:cNvPr id="4" name="Text Placeholder 3">
            <a:extLst>
              <a:ext uri="{FF2B5EF4-FFF2-40B4-BE49-F238E27FC236}">
                <a16:creationId xmlns:a16="http://schemas.microsoft.com/office/drawing/2014/main" id="{9EB372CA-16E9-48C9-8B43-7EE72D88CE9D}"/>
              </a:ext>
            </a:extLst>
          </p:cNvPr>
          <p:cNvSpPr>
            <a:spLocks noGrp="1"/>
          </p:cNvSpPr>
          <p:nvPr>
            <p:ph type="body" sz="quarter" idx="11"/>
          </p:nvPr>
        </p:nvSpPr>
        <p:spPr/>
        <p:txBody>
          <a:bodyPr/>
          <a:lstStyle/>
          <a:p>
            <a:r>
              <a:rPr lang="en-US" dirty="0"/>
              <a:t>20 minutes</a:t>
            </a:r>
          </a:p>
        </p:txBody>
      </p:sp>
      <p:sp>
        <p:nvSpPr>
          <p:cNvPr id="14" name="Content Placeholder 2"/>
          <p:cNvSpPr txBox="1">
            <a:spLocks/>
          </p:cNvSpPr>
          <p:nvPr/>
        </p:nvSpPr>
        <p:spPr>
          <a:xfrm>
            <a:off x="3022333" y="1436441"/>
            <a:ext cx="5810118" cy="1900525"/>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None/>
            </a:pPr>
            <a:endParaRPr lang="en-US" sz="1800" b="1" dirty="0">
              <a:solidFill>
                <a:srgbClr val="583F34"/>
              </a:solidFill>
            </a:endParaRPr>
          </a:p>
        </p:txBody>
      </p:sp>
    </p:spTree>
    <p:extLst>
      <p:ext uri="{BB962C8B-B14F-4D97-AF65-F5344CB8AC3E}">
        <p14:creationId xmlns:p14="http://schemas.microsoft.com/office/powerpoint/2010/main" val="595768581"/>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8CA2C6-4205-4C9A-9561-77B1F7411B87}"/>
              </a:ext>
            </a:extLst>
          </p:cNvPr>
          <p:cNvSpPr>
            <a:spLocks noGrp="1"/>
          </p:cNvSpPr>
          <p:nvPr>
            <p:ph type="title"/>
          </p:nvPr>
        </p:nvSpPr>
        <p:spPr/>
        <p:txBody>
          <a:bodyPr/>
          <a:lstStyle/>
          <a:p>
            <a:r>
              <a:rPr lang="en-US" dirty="0"/>
              <a:t>Learning Segment 03 Overview Continued</a:t>
            </a:r>
          </a:p>
        </p:txBody>
      </p:sp>
      <p:sp>
        <p:nvSpPr>
          <p:cNvPr id="3" name="Text Placeholder 2">
            <a:extLst>
              <a:ext uri="{FF2B5EF4-FFF2-40B4-BE49-F238E27FC236}">
                <a16:creationId xmlns:a16="http://schemas.microsoft.com/office/drawing/2014/main" id="{16DCF948-8A5D-43E6-AA16-3876BF6FEC38}"/>
              </a:ext>
            </a:extLst>
          </p:cNvPr>
          <p:cNvSpPr>
            <a:spLocks noGrp="1"/>
          </p:cNvSpPr>
          <p:nvPr>
            <p:ph type="body" sz="quarter" idx="10"/>
          </p:nvPr>
        </p:nvSpPr>
        <p:spPr/>
        <p:txBody>
          <a:bodyPr/>
          <a:lstStyle/>
          <a:p>
            <a:endParaRPr lang="en-US" dirty="0"/>
          </a:p>
          <a:p>
            <a:pPr marL="0" indent="0">
              <a:buNone/>
            </a:pPr>
            <a:r>
              <a:rPr lang="en-US" sz="1400" dirty="0"/>
              <a:t>In transitioning to understanding how we get energy from rearranging our food, we recall that food has calories. We employ the analogy of “food as our fuel” to broach a conversation about how we know food has energy. Our cars burn fuel. And we often talk about “burning calories”. So, what happens when we burn food? We remind ourselves of what we saw when we burned Cheetos and/or marshmallows during the Chemical Reactions unit.</a:t>
            </a:r>
          </a:p>
          <a:p>
            <a:pPr marL="0" indent="0">
              <a:buNone/>
            </a:pPr>
            <a:endParaRPr lang="en-US" sz="1400" dirty="0"/>
          </a:p>
          <a:p>
            <a:pPr marL="0" indent="0">
              <a:buNone/>
            </a:pPr>
            <a:r>
              <a:rPr lang="en-US" sz="1400" dirty="0"/>
              <a:t>Now that we’ve recognized that combustion releases energy and that burning food does the same, we can directly think about the idea of food as our fuel. We consider the matter and energy properties of fuels that burn (such as wood and coal) and ultimately define burning as reacting carbon-based organic substances with oxygen to produce CO</a:t>
            </a:r>
            <a:r>
              <a:rPr lang="en-US" sz="1400" baseline="-25000" dirty="0"/>
              <a:t>2</a:t>
            </a:r>
            <a:r>
              <a:rPr lang="en-US" sz="1400" dirty="0"/>
              <a:t> and water. We compare our understanding of the matter and energy of fuels to carbs, fats and proteins. We identify similarities that make our food a good candidate for burning- it’s carbon-based and likely has a lot of potential energy when compared with the products.</a:t>
            </a:r>
          </a:p>
          <a:p>
            <a:endParaRPr lang="en-US" sz="1400" dirty="0"/>
          </a:p>
          <a:p>
            <a:endParaRPr lang="en-US" dirty="0"/>
          </a:p>
        </p:txBody>
      </p:sp>
    </p:spTree>
    <p:extLst>
      <p:ext uri="{BB962C8B-B14F-4D97-AF65-F5344CB8AC3E}">
        <p14:creationId xmlns:p14="http://schemas.microsoft.com/office/powerpoint/2010/main" val="2354113450"/>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8" name="Straight Arrow Connector 17"/>
          <p:cNvCxnSpPr>
            <a:cxnSpLocks/>
          </p:cNvCxnSpPr>
          <p:nvPr/>
        </p:nvCxnSpPr>
        <p:spPr>
          <a:xfrm>
            <a:off x="5312892" y="3009866"/>
            <a:ext cx="1076963" cy="0"/>
          </a:xfrm>
          <a:prstGeom prst="straightConnector1">
            <a:avLst/>
          </a:prstGeom>
          <a:ln w="28575" cmpd="sng">
            <a:solidFill>
              <a:schemeClr val="tx1"/>
            </a:solidFill>
            <a:tailEnd type="arrow"/>
          </a:ln>
          <a:effectLst/>
        </p:spPr>
        <p:style>
          <a:lnRef idx="2">
            <a:schemeClr val="accent1"/>
          </a:lnRef>
          <a:fillRef idx="0">
            <a:schemeClr val="accent1"/>
          </a:fillRef>
          <a:effectRef idx="1">
            <a:schemeClr val="accent1"/>
          </a:effectRef>
          <a:fontRef idx="minor">
            <a:schemeClr val="tx1"/>
          </a:fontRef>
        </p:style>
      </p:cxnSp>
      <p:sp>
        <p:nvSpPr>
          <p:cNvPr id="19" name="Explosion 1 18"/>
          <p:cNvSpPr/>
          <p:nvPr/>
        </p:nvSpPr>
        <p:spPr>
          <a:xfrm>
            <a:off x="6389855" y="1849164"/>
            <a:ext cx="2641600" cy="2194560"/>
          </a:xfrm>
          <a:prstGeom prst="irregularSeal1">
            <a:avLst/>
          </a:prstGeom>
          <a:solidFill>
            <a:srgbClr val="D06A28"/>
          </a:solidFill>
          <a:ln>
            <a:solidFill>
              <a:srgbClr val="D06A28"/>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6353393" y="2693128"/>
            <a:ext cx="2678062" cy="461665"/>
          </a:xfrm>
          <a:prstGeom prst="rect">
            <a:avLst/>
          </a:prstGeom>
        </p:spPr>
        <p:txBody>
          <a:bodyPr wrap="square">
            <a:spAutoFit/>
          </a:bodyPr>
          <a:lstStyle/>
          <a:p>
            <a:pPr algn="ctr"/>
            <a:r>
              <a:rPr lang="en-US" sz="2400" b="1" dirty="0">
                <a:latin typeface="Raleway Medium"/>
                <a:cs typeface="Raleway Medium"/>
              </a:rPr>
              <a:t>Energy</a:t>
            </a:r>
          </a:p>
        </p:txBody>
      </p:sp>
      <p:sp>
        <p:nvSpPr>
          <p:cNvPr id="22" name="Title 1"/>
          <p:cNvSpPr txBox="1">
            <a:spLocks/>
          </p:cNvSpPr>
          <p:nvPr/>
        </p:nvSpPr>
        <p:spPr>
          <a:xfrm>
            <a:off x="2054197" y="5004850"/>
            <a:ext cx="6977258" cy="1034477"/>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2800" dirty="0"/>
              <a:t>Hmmm. </a:t>
            </a:r>
          </a:p>
          <a:p>
            <a:pPr algn="l"/>
            <a:r>
              <a:rPr lang="en-US" sz="2800" dirty="0"/>
              <a:t>How do we actually get energy from food?</a:t>
            </a:r>
          </a:p>
        </p:txBody>
      </p:sp>
      <p:pic>
        <p:nvPicPr>
          <p:cNvPr id="2052" name="Picture 4" descr="ile:Culinary fruits front view.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899" y="1312615"/>
            <a:ext cx="2356149" cy="1566839"/>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eat Products, Sausage, Cutlets, Streaky Bacon, Grill"/>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899" y="3179567"/>
            <a:ext cx="2396939" cy="1597959"/>
          </a:xfrm>
          <a:prstGeom prst="rect">
            <a:avLst/>
          </a:prstGeom>
          <a:noFill/>
          <a:extLst>
            <a:ext uri="{909E8E84-426E-40dd-AFC4-6F175D3DCCD1}">
              <a14:hiddenFill xmlns:a14="http://schemas.microsoft.com/office/drawing/2010/main" xmlns="">
                <a:solidFill>
                  <a:srgbClr val="FFFFFF"/>
                </a:solidFill>
              </a14:hiddenFill>
            </a:ext>
          </a:extLst>
        </p:spPr>
      </p:pic>
      <p:pic>
        <p:nvPicPr>
          <p:cNvPr id="2056" name="Picture 8" descr="ile:Butter and Oil - NCI Visuals Online.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32504" y="2294401"/>
            <a:ext cx="2078182" cy="1384589"/>
          </a:xfrm>
          <a:prstGeom prst="rect">
            <a:avLst/>
          </a:prstGeom>
          <a:noFill/>
          <a:extLst>
            <a:ext uri="{909E8E84-426E-40dd-AFC4-6F175D3DCCD1}">
              <a14:hiddenFill xmlns:a14="http://schemas.microsoft.com/office/drawing/2010/main" xmlns="">
                <a:solidFill>
                  <a:srgbClr val="FFFFFF"/>
                </a:solidFill>
              </a14:hiddenFill>
            </a:ext>
          </a:extLst>
        </p:spPr>
      </p:pic>
      <p:sp>
        <p:nvSpPr>
          <p:cNvPr id="13" name="Title 1"/>
          <p:cNvSpPr txBox="1">
            <a:spLocks/>
          </p:cNvSpPr>
          <p:nvPr/>
        </p:nvSpPr>
        <p:spPr>
          <a:xfrm>
            <a:off x="507316" y="296558"/>
            <a:ext cx="8229600" cy="910498"/>
          </a:xfrm>
          <a:prstGeom prst="rect">
            <a:avLst/>
          </a:prstGeom>
        </p:spPr>
        <p:txBody>
          <a:bodyPr>
            <a:normAutofit fontScale="97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latin typeface="Arial" panose="020B0604020202020204" pitchFamily="34" charset="0"/>
                <a:cs typeface="Arial" panose="020B0604020202020204" pitchFamily="34" charset="0"/>
              </a:rPr>
              <a:t>How do we get the energy from food?</a:t>
            </a:r>
          </a:p>
        </p:txBody>
      </p:sp>
      <p:sp>
        <p:nvSpPr>
          <p:cNvPr id="14" name="Title 1"/>
          <p:cNvSpPr txBox="1">
            <a:spLocks/>
          </p:cNvSpPr>
          <p:nvPr/>
        </p:nvSpPr>
        <p:spPr>
          <a:xfrm>
            <a:off x="2054197" y="6111523"/>
            <a:ext cx="4991288" cy="701147"/>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2800" dirty="0"/>
              <a:t>Let’s explore a bit more.</a:t>
            </a:r>
          </a:p>
        </p:txBody>
      </p:sp>
      <p:pic>
        <p:nvPicPr>
          <p:cNvPr id="15" name="Picture 14">
            <a:extLst>
              <a:ext uri="{FF2B5EF4-FFF2-40B4-BE49-F238E27FC236}">
                <a16:creationId xmlns:a16="http://schemas.microsoft.com/office/drawing/2014/main" id="{EED64D0A-27F8-44A2-A702-54AA7EFE6866}"/>
              </a:ext>
            </a:extLst>
          </p:cNvPr>
          <p:cNvPicPr>
            <a:picLocks noChangeAspect="1"/>
          </p:cNvPicPr>
          <p:nvPr/>
        </p:nvPicPr>
        <p:blipFill rotWithShape="1">
          <a:blip r:embed="rId6"/>
          <a:srcRect r="13897" b="1176"/>
          <a:stretch/>
        </p:blipFill>
        <p:spPr>
          <a:xfrm>
            <a:off x="793191" y="5014758"/>
            <a:ext cx="1035120" cy="891043"/>
          </a:xfrm>
          <a:prstGeom prst="rect">
            <a:avLst/>
          </a:prstGeom>
        </p:spPr>
      </p:pic>
    </p:spTree>
    <p:extLst>
      <p:ext uri="{BB962C8B-B14F-4D97-AF65-F5344CB8AC3E}">
        <p14:creationId xmlns:p14="http://schemas.microsoft.com/office/powerpoint/2010/main" val="267772406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05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2">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4" descr="http://www.clipartbest.com/cliparts/RcA/6RK/RcA6RKnA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4071" y="428331"/>
            <a:ext cx="2483223" cy="248322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p:cNvSpPr/>
          <p:nvPr/>
        </p:nvSpPr>
        <p:spPr>
          <a:xfrm>
            <a:off x="3450242" y="664326"/>
            <a:ext cx="3513291" cy="523220"/>
          </a:xfrm>
          <a:prstGeom prst="rect">
            <a:avLst/>
          </a:prstGeom>
        </p:spPr>
        <p:txBody>
          <a:bodyPr wrap="square">
            <a:spAutoFit/>
          </a:bodyPr>
          <a:lstStyle/>
          <a:p>
            <a:r>
              <a:rPr lang="en-US" sz="2800" b="1" dirty="0">
                <a:cs typeface="Raleway Medium"/>
              </a:rPr>
              <a:t>Food is our fuel….</a:t>
            </a:r>
          </a:p>
        </p:txBody>
      </p:sp>
      <p:sp>
        <p:nvSpPr>
          <p:cNvPr id="3" name="Content Placeholder 1"/>
          <p:cNvSpPr txBox="1">
            <a:spLocks/>
          </p:cNvSpPr>
          <p:nvPr/>
        </p:nvSpPr>
        <p:spPr>
          <a:xfrm>
            <a:off x="457200" y="1153160"/>
            <a:ext cx="8229600" cy="4525963"/>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endParaRPr lang="en-US" sz="2800" dirty="0">
              <a:solidFill>
                <a:srgbClr val="D06A28"/>
              </a:solidFill>
            </a:endParaRPr>
          </a:p>
        </p:txBody>
      </p:sp>
      <p:pic>
        <p:nvPicPr>
          <p:cNvPr id="13314" name="Picture 2" descr="Image result for clipart ca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5682" y="1669942"/>
            <a:ext cx="5715000" cy="2867025"/>
          </a:xfrm>
          <a:prstGeom prst="rect">
            <a:avLst/>
          </a:prstGeom>
          <a:noFill/>
          <a:extLst>
            <a:ext uri="{909E8E84-426E-40dd-AFC4-6F175D3DCCD1}">
              <a14:hiddenFill xmlns:a14="http://schemas.microsoft.com/office/drawing/2010/main" xmlns="">
                <a:solidFill>
                  <a:srgbClr val="FFFFFF"/>
                </a:solidFill>
              </a14:hiddenFill>
            </a:ext>
          </a:extLst>
        </p:spPr>
      </p:pic>
      <p:sp>
        <p:nvSpPr>
          <p:cNvPr id="6" name="Right Arrow 5"/>
          <p:cNvSpPr/>
          <p:nvPr/>
        </p:nvSpPr>
        <p:spPr>
          <a:xfrm rot="1920153">
            <a:off x="2377254" y="2103601"/>
            <a:ext cx="1143000" cy="304800"/>
          </a:xfrm>
          <a:prstGeom prst="rightArrow">
            <a:avLst/>
          </a:prstGeom>
          <a:gradFill>
            <a:gsLst>
              <a:gs pos="0">
                <a:srgbClr val="583F34"/>
              </a:gs>
              <a:gs pos="100000">
                <a:srgbClr val="2B7C01"/>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ight Arrow 6"/>
          <p:cNvSpPr/>
          <p:nvPr/>
        </p:nvSpPr>
        <p:spPr>
          <a:xfrm rot="10800000">
            <a:off x="914399" y="3267060"/>
            <a:ext cx="1143000" cy="304800"/>
          </a:xfrm>
          <a:prstGeom prst="rightArrow">
            <a:avLst/>
          </a:prstGeom>
          <a:gradFill>
            <a:gsLst>
              <a:gs pos="0">
                <a:srgbClr val="583F34"/>
              </a:gs>
              <a:gs pos="100000">
                <a:srgbClr val="2B7C01"/>
              </a:gs>
            </a:gsLst>
          </a:gra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1222412" y="1761137"/>
            <a:ext cx="1143000" cy="646331"/>
          </a:xfrm>
          <a:prstGeom prst="rect">
            <a:avLst/>
          </a:prstGeom>
          <a:noFill/>
        </p:spPr>
        <p:txBody>
          <a:bodyPr wrap="square" rtlCol="0">
            <a:spAutoFit/>
          </a:bodyPr>
          <a:lstStyle/>
          <a:p>
            <a:r>
              <a:rPr lang="en-US" dirty="0"/>
              <a:t>INPUTS</a:t>
            </a:r>
          </a:p>
          <a:p>
            <a:r>
              <a:rPr lang="en-US" dirty="0"/>
              <a:t>(gas &amp; ?)</a:t>
            </a:r>
          </a:p>
        </p:txBody>
      </p:sp>
      <p:sp>
        <p:nvSpPr>
          <p:cNvPr id="9" name="TextBox 8"/>
          <p:cNvSpPr txBox="1"/>
          <p:nvPr/>
        </p:nvSpPr>
        <p:spPr>
          <a:xfrm>
            <a:off x="1016224" y="3580670"/>
            <a:ext cx="1367118" cy="646331"/>
          </a:xfrm>
          <a:prstGeom prst="rect">
            <a:avLst/>
          </a:prstGeom>
          <a:noFill/>
        </p:spPr>
        <p:txBody>
          <a:bodyPr wrap="square" rtlCol="0">
            <a:spAutoFit/>
          </a:bodyPr>
          <a:lstStyle/>
          <a:p>
            <a:r>
              <a:rPr lang="en-US" dirty="0"/>
              <a:t>OUTPUTS</a:t>
            </a:r>
          </a:p>
          <a:p>
            <a:r>
              <a:rPr lang="en-US" dirty="0"/>
              <a:t>(emissions)</a:t>
            </a:r>
          </a:p>
        </p:txBody>
      </p:sp>
      <p:sp>
        <p:nvSpPr>
          <p:cNvPr id="10" name="TextBox 9"/>
          <p:cNvSpPr txBox="1"/>
          <p:nvPr/>
        </p:nvSpPr>
        <p:spPr>
          <a:xfrm>
            <a:off x="4298577" y="2773129"/>
            <a:ext cx="1816623" cy="646331"/>
          </a:xfrm>
          <a:prstGeom prst="rect">
            <a:avLst/>
          </a:prstGeom>
          <a:noFill/>
        </p:spPr>
        <p:txBody>
          <a:bodyPr wrap="square" rtlCol="0">
            <a:spAutoFit/>
          </a:bodyPr>
          <a:lstStyle/>
          <a:p>
            <a:r>
              <a:rPr lang="en-US" i="1" dirty="0"/>
              <a:t>USES</a:t>
            </a:r>
          </a:p>
          <a:p>
            <a:r>
              <a:rPr lang="en-US" i="1" dirty="0"/>
              <a:t>(vroom-vroom)</a:t>
            </a:r>
          </a:p>
        </p:txBody>
      </p:sp>
      <p:sp>
        <p:nvSpPr>
          <p:cNvPr id="5" name="TextBox 4"/>
          <p:cNvSpPr txBox="1"/>
          <p:nvPr/>
        </p:nvSpPr>
        <p:spPr>
          <a:xfrm>
            <a:off x="1735942" y="4640201"/>
            <a:ext cx="6941890" cy="1815882"/>
          </a:xfrm>
          <a:prstGeom prst="rect">
            <a:avLst/>
          </a:prstGeom>
          <a:noFill/>
        </p:spPr>
        <p:txBody>
          <a:bodyPr wrap="square" rtlCol="0">
            <a:spAutoFit/>
          </a:bodyPr>
          <a:lstStyle/>
          <a:p>
            <a:r>
              <a:rPr lang="en-US" sz="2800" dirty="0"/>
              <a:t>How does a car get energy from its fuel?</a:t>
            </a:r>
          </a:p>
          <a:p>
            <a:endParaRPr lang="en-US" sz="2800" dirty="0"/>
          </a:p>
          <a:p>
            <a:r>
              <a:rPr lang="en-US" sz="2800" dirty="0"/>
              <a:t>What’s the reaction? </a:t>
            </a:r>
          </a:p>
          <a:p>
            <a:r>
              <a:rPr lang="en-US" sz="2800" dirty="0"/>
              <a:t>(Or at least, what is the reaction called?)</a:t>
            </a:r>
          </a:p>
        </p:txBody>
      </p:sp>
      <p:pic>
        <p:nvPicPr>
          <p:cNvPr id="16" name="Picture 15">
            <a:extLst>
              <a:ext uri="{FF2B5EF4-FFF2-40B4-BE49-F238E27FC236}">
                <a16:creationId xmlns:a16="http://schemas.microsoft.com/office/drawing/2014/main" id="{79F65BB6-477B-4257-8FFA-50E86CED2D1C}"/>
              </a:ext>
            </a:extLst>
          </p:cNvPr>
          <p:cNvPicPr>
            <a:picLocks noChangeAspect="1"/>
          </p:cNvPicPr>
          <p:nvPr/>
        </p:nvPicPr>
        <p:blipFill rotWithShape="1">
          <a:blip r:embed="rId5"/>
          <a:srcRect r="13897" b="1176"/>
          <a:stretch/>
        </p:blipFill>
        <p:spPr>
          <a:xfrm>
            <a:off x="498664" y="4450595"/>
            <a:ext cx="1035120" cy="891043"/>
          </a:xfrm>
          <a:prstGeom prst="rect">
            <a:avLst/>
          </a:prstGeom>
        </p:spPr>
      </p:pic>
    </p:spTree>
    <p:extLst>
      <p:ext uri="{BB962C8B-B14F-4D97-AF65-F5344CB8AC3E}">
        <p14:creationId xmlns:p14="http://schemas.microsoft.com/office/powerpoint/2010/main" val="349457645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ontent Placeholder 4"/>
          <p:cNvSpPr txBox="1">
            <a:spLocks/>
          </p:cNvSpPr>
          <p:nvPr/>
        </p:nvSpPr>
        <p:spPr>
          <a:xfrm>
            <a:off x="329604" y="198795"/>
            <a:ext cx="8494888" cy="829532"/>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US" sz="3600" b="1" dirty="0"/>
              <a:t>What makes something a fuel?</a:t>
            </a:r>
            <a:endParaRPr lang="en-US" sz="4000" dirty="0"/>
          </a:p>
        </p:txBody>
      </p:sp>
      <p:sp>
        <p:nvSpPr>
          <p:cNvPr id="15" name="Content Placeholder 5"/>
          <p:cNvSpPr txBox="1">
            <a:spLocks/>
          </p:cNvSpPr>
          <p:nvPr/>
        </p:nvSpPr>
        <p:spPr>
          <a:xfrm>
            <a:off x="1458410" y="1028327"/>
            <a:ext cx="7685590" cy="4441014"/>
          </a:xfrm>
          <a:prstGeom prst="rect">
            <a:avLst/>
          </a:prstGeom>
        </p:spPr>
        <p:txBody>
          <a:bodyPr>
            <a:normAutofit fontScale="92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spcBef>
                <a:spcPts val="0"/>
              </a:spcBef>
              <a:buFont typeface="Arial"/>
              <a:buNone/>
            </a:pPr>
            <a:r>
              <a:rPr lang="en-US" sz="2800" dirty="0">
                <a:latin typeface="Arial" panose="020B0604020202020204" pitchFamily="34" charset="0"/>
                <a:cs typeface="Arial" panose="020B0604020202020204" pitchFamily="34" charset="0"/>
              </a:rPr>
              <a:t>Think about substances that burn once they’ve been lit on fire. List a few in </a:t>
            </a:r>
            <a:r>
              <a:rPr lang="en-US" sz="2800" b="1" dirty="0">
                <a:latin typeface="Arial" panose="020B0604020202020204" pitchFamily="34" charset="0"/>
                <a:cs typeface="Arial" panose="020B0604020202020204" pitchFamily="34" charset="0"/>
              </a:rPr>
              <a:t>Doodle Box E</a:t>
            </a:r>
            <a:r>
              <a:rPr lang="en-US" sz="2800" dirty="0">
                <a:latin typeface="Arial" panose="020B0604020202020204" pitchFamily="34" charset="0"/>
                <a:cs typeface="Arial" panose="020B0604020202020204" pitchFamily="34" charset="0"/>
              </a:rPr>
              <a:t>.</a:t>
            </a:r>
          </a:p>
          <a:p>
            <a:pPr marL="0" indent="0">
              <a:lnSpc>
                <a:spcPct val="120000"/>
              </a:lnSpc>
              <a:spcBef>
                <a:spcPts val="0"/>
              </a:spcBef>
              <a:buFont typeface="Arial"/>
              <a:buNone/>
            </a:pPr>
            <a:endParaRPr lang="en-US" sz="2800" dirty="0">
              <a:latin typeface="Arial" panose="020B0604020202020204" pitchFamily="34" charset="0"/>
              <a:cs typeface="Arial" panose="020B0604020202020204" pitchFamily="34" charset="0"/>
            </a:endParaRPr>
          </a:p>
          <a:p>
            <a:pPr marL="0" indent="0">
              <a:lnSpc>
                <a:spcPct val="120000"/>
              </a:lnSpc>
              <a:spcBef>
                <a:spcPts val="0"/>
              </a:spcBef>
              <a:buFont typeface="Arial"/>
              <a:buNone/>
            </a:pPr>
            <a:r>
              <a:rPr lang="en-US" sz="2800" dirty="0">
                <a:latin typeface="Arial" panose="020B0604020202020204" pitchFamily="34" charset="0"/>
                <a:cs typeface="Arial" panose="020B0604020202020204" pitchFamily="34" charset="0"/>
              </a:rPr>
              <a:t>Do we suspect they have anything in common?</a:t>
            </a:r>
          </a:p>
          <a:p>
            <a:pPr marL="0" indent="0">
              <a:lnSpc>
                <a:spcPct val="120000"/>
              </a:lnSpc>
              <a:spcBef>
                <a:spcPts val="0"/>
              </a:spcBef>
              <a:buFont typeface="Arial"/>
              <a:buNone/>
            </a:pPr>
            <a:endParaRPr lang="en-US" sz="2800" dirty="0">
              <a:latin typeface="Arial" panose="020B0604020202020204" pitchFamily="34" charset="0"/>
              <a:cs typeface="Arial" panose="020B0604020202020204" pitchFamily="34" charset="0"/>
            </a:endParaRPr>
          </a:p>
          <a:p>
            <a:pPr marL="0" indent="0">
              <a:lnSpc>
                <a:spcPct val="120000"/>
              </a:lnSpc>
              <a:spcBef>
                <a:spcPts val="0"/>
              </a:spcBef>
              <a:buFont typeface="Arial"/>
              <a:buNone/>
            </a:pPr>
            <a:r>
              <a:rPr lang="en-US" sz="2800" dirty="0">
                <a:latin typeface="Arial" panose="020B0604020202020204" pitchFamily="34" charset="0"/>
                <a:cs typeface="Arial" panose="020B0604020202020204" pitchFamily="34" charset="0"/>
              </a:rPr>
              <a:t>Record your thoughts in </a:t>
            </a:r>
            <a:r>
              <a:rPr lang="en-US" sz="2800" b="1" dirty="0">
                <a:latin typeface="Arial" panose="020B0604020202020204" pitchFamily="34" charset="0"/>
                <a:cs typeface="Arial" panose="020B0604020202020204" pitchFamily="34" charset="0"/>
              </a:rPr>
              <a:t>Doodle Box E</a:t>
            </a:r>
            <a:r>
              <a:rPr lang="en-US" sz="2800" dirty="0">
                <a:latin typeface="Arial" panose="020B0604020202020204" pitchFamily="34" charset="0"/>
                <a:cs typeface="Arial" panose="020B0604020202020204" pitchFamily="34" charset="0"/>
              </a:rPr>
              <a:t>.</a:t>
            </a:r>
          </a:p>
          <a:p>
            <a:pPr>
              <a:lnSpc>
                <a:spcPct val="120000"/>
              </a:lnSpc>
              <a:spcBef>
                <a:spcPts val="0"/>
              </a:spcBef>
            </a:pPr>
            <a:endParaRPr lang="en-US" sz="2800" dirty="0">
              <a:latin typeface="Arial" panose="020B0604020202020204" pitchFamily="34" charset="0"/>
              <a:cs typeface="Arial" panose="020B0604020202020204" pitchFamily="34" charset="0"/>
            </a:endParaRPr>
          </a:p>
          <a:p>
            <a:pPr>
              <a:lnSpc>
                <a:spcPct val="120000"/>
              </a:lnSpc>
              <a:spcBef>
                <a:spcPts val="0"/>
              </a:spcBef>
            </a:pPr>
            <a:endParaRPr lang="en-US" sz="2800" dirty="0">
              <a:latin typeface="Arial" panose="020B0604020202020204" pitchFamily="34" charset="0"/>
              <a:cs typeface="Arial" panose="020B0604020202020204" pitchFamily="34" charset="0"/>
            </a:endParaRPr>
          </a:p>
          <a:p>
            <a:pPr marL="0" indent="0">
              <a:lnSpc>
                <a:spcPct val="120000"/>
              </a:lnSpc>
              <a:spcBef>
                <a:spcPts val="0"/>
              </a:spcBef>
              <a:buFont typeface="Arial"/>
              <a:buNone/>
            </a:pPr>
            <a:r>
              <a:rPr lang="en-US" sz="2800" dirty="0">
                <a:latin typeface="Arial" panose="020B0604020202020204" pitchFamily="34" charset="0"/>
                <a:cs typeface="Arial" panose="020B0604020202020204" pitchFamily="34" charset="0"/>
              </a:rPr>
              <a:t>Talk to a neighbor briefly and be prepared to share one idea the two of you came up with.</a:t>
            </a:r>
          </a:p>
          <a:p>
            <a:pPr marL="0" indent="0">
              <a:buFont typeface="Arial"/>
              <a:buNone/>
            </a:pPr>
            <a:endParaRPr lang="en-US" dirty="0">
              <a:solidFill>
                <a:srgbClr val="D06A28"/>
              </a:solidFill>
            </a:endParaRPr>
          </a:p>
        </p:txBody>
      </p:sp>
      <p:pic>
        <p:nvPicPr>
          <p:cNvPr id="8" name="Picture 7">
            <a:extLst>
              <a:ext uri="{FF2B5EF4-FFF2-40B4-BE49-F238E27FC236}">
                <a16:creationId xmlns:a16="http://schemas.microsoft.com/office/drawing/2014/main" id="{00BBFDC6-2F48-4606-A762-5AC02D14A482}"/>
              </a:ext>
            </a:extLst>
          </p:cNvPr>
          <p:cNvPicPr>
            <a:picLocks noChangeAspect="1"/>
          </p:cNvPicPr>
          <p:nvPr/>
        </p:nvPicPr>
        <p:blipFill rotWithShape="1">
          <a:blip r:embed="rId3"/>
          <a:srcRect r="13897" b="1176"/>
          <a:stretch/>
        </p:blipFill>
        <p:spPr>
          <a:xfrm>
            <a:off x="172289" y="1028327"/>
            <a:ext cx="1035120" cy="891043"/>
          </a:xfrm>
          <a:prstGeom prst="rect">
            <a:avLst/>
          </a:prstGeom>
        </p:spPr>
      </p:pic>
      <p:pic>
        <p:nvPicPr>
          <p:cNvPr id="9" name="Picture 8">
            <a:extLst>
              <a:ext uri="{FF2B5EF4-FFF2-40B4-BE49-F238E27FC236}">
                <a16:creationId xmlns:a16="http://schemas.microsoft.com/office/drawing/2014/main" id="{9463182E-222C-4B59-A118-C36C97F7431C}"/>
              </a:ext>
            </a:extLst>
          </p:cNvPr>
          <p:cNvPicPr>
            <a:picLocks noChangeAspect="1"/>
          </p:cNvPicPr>
          <p:nvPr/>
        </p:nvPicPr>
        <p:blipFill rotWithShape="1">
          <a:blip r:embed="rId4"/>
          <a:srcRect t="11876" r="21921"/>
          <a:stretch/>
        </p:blipFill>
        <p:spPr>
          <a:xfrm>
            <a:off x="255810" y="2748902"/>
            <a:ext cx="1052623" cy="891043"/>
          </a:xfrm>
          <a:prstGeom prst="rect">
            <a:avLst/>
          </a:prstGeom>
        </p:spPr>
      </p:pic>
      <p:pic>
        <p:nvPicPr>
          <p:cNvPr id="10" name="Picture 9">
            <a:extLst>
              <a:ext uri="{FF2B5EF4-FFF2-40B4-BE49-F238E27FC236}">
                <a16:creationId xmlns:a16="http://schemas.microsoft.com/office/drawing/2014/main" id="{4C786EFD-EFA2-4100-8D9E-E60FA66CDA8D}"/>
              </a:ext>
            </a:extLst>
          </p:cNvPr>
          <p:cNvPicPr>
            <a:picLocks noChangeAspect="1"/>
          </p:cNvPicPr>
          <p:nvPr/>
        </p:nvPicPr>
        <p:blipFill rotWithShape="1">
          <a:blip r:embed="rId5"/>
          <a:srcRect t="19937" r="37959" b="20001"/>
          <a:stretch/>
        </p:blipFill>
        <p:spPr>
          <a:xfrm>
            <a:off x="156220" y="4145464"/>
            <a:ext cx="1227201" cy="891044"/>
          </a:xfrm>
          <a:prstGeom prst="rect">
            <a:avLst/>
          </a:prstGeom>
        </p:spPr>
      </p:pic>
    </p:spTree>
    <p:extLst>
      <p:ext uri="{BB962C8B-B14F-4D97-AF65-F5344CB8AC3E}">
        <p14:creationId xmlns:p14="http://schemas.microsoft.com/office/powerpoint/2010/main" val="42265291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Content Placeholder 4"/>
          <p:cNvSpPr txBox="1">
            <a:spLocks/>
          </p:cNvSpPr>
          <p:nvPr/>
        </p:nvSpPr>
        <p:spPr>
          <a:xfrm>
            <a:off x="329604" y="279389"/>
            <a:ext cx="8494888" cy="829532"/>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US" sz="3600" b="1" dirty="0"/>
              <a:t>What makes something a fuel?</a:t>
            </a:r>
            <a:endParaRPr lang="en-US" sz="4000" dirty="0"/>
          </a:p>
        </p:txBody>
      </p:sp>
      <p:sp>
        <p:nvSpPr>
          <p:cNvPr id="12" name="Content Placeholder 5"/>
          <p:cNvSpPr txBox="1">
            <a:spLocks/>
          </p:cNvSpPr>
          <p:nvPr/>
        </p:nvSpPr>
        <p:spPr>
          <a:xfrm>
            <a:off x="1458410" y="3949089"/>
            <a:ext cx="7685590" cy="2459814"/>
          </a:xfrm>
          <a:prstGeom prst="rect">
            <a:avLst/>
          </a:prstGeom>
        </p:spPr>
        <p:txBody>
          <a:bodyPr>
            <a:normAutofit fontScale="8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spcBef>
                <a:spcPts val="0"/>
              </a:spcBef>
              <a:buFont typeface="Arial"/>
              <a:buNone/>
            </a:pPr>
            <a:r>
              <a:rPr lang="en-US" sz="2800" dirty="0">
                <a:latin typeface="Arial" panose="020B0604020202020204" pitchFamily="34" charset="0"/>
                <a:cs typeface="Arial" panose="020B0604020202020204" pitchFamily="34" charset="0"/>
              </a:rPr>
              <a:t>What do these substances have in common in terms of energy?</a:t>
            </a:r>
          </a:p>
          <a:p>
            <a:pPr marL="0" indent="0">
              <a:lnSpc>
                <a:spcPct val="120000"/>
              </a:lnSpc>
              <a:spcBef>
                <a:spcPts val="0"/>
              </a:spcBef>
              <a:buFont typeface="Arial"/>
              <a:buNone/>
            </a:pPr>
            <a:endParaRPr lang="en-US" sz="2800" dirty="0">
              <a:latin typeface="Arial" panose="020B0604020202020204" pitchFamily="34" charset="0"/>
              <a:cs typeface="Arial" panose="020B0604020202020204" pitchFamily="34" charset="0"/>
            </a:endParaRPr>
          </a:p>
          <a:p>
            <a:pPr marL="0" indent="0">
              <a:lnSpc>
                <a:spcPct val="120000"/>
              </a:lnSpc>
              <a:spcBef>
                <a:spcPts val="0"/>
              </a:spcBef>
              <a:buFont typeface="Arial"/>
              <a:buNone/>
            </a:pPr>
            <a:r>
              <a:rPr lang="en-US" sz="2800" dirty="0">
                <a:latin typeface="Arial" panose="020B0604020202020204" pitchFamily="34" charset="0"/>
                <a:cs typeface="Arial" panose="020B0604020202020204" pitchFamily="34" charset="0"/>
              </a:rPr>
              <a:t>What do they have in common in terms of matter?</a:t>
            </a:r>
          </a:p>
          <a:p>
            <a:pPr marL="0" indent="0">
              <a:lnSpc>
                <a:spcPct val="120000"/>
              </a:lnSpc>
              <a:spcBef>
                <a:spcPts val="0"/>
              </a:spcBef>
              <a:buFont typeface="Arial"/>
              <a:buNone/>
            </a:pPr>
            <a:endParaRPr lang="en-US" sz="2800" dirty="0">
              <a:latin typeface="Arial" panose="020B0604020202020204" pitchFamily="34" charset="0"/>
              <a:cs typeface="Arial" panose="020B0604020202020204" pitchFamily="34" charset="0"/>
            </a:endParaRPr>
          </a:p>
          <a:p>
            <a:pPr marL="0" indent="0">
              <a:lnSpc>
                <a:spcPct val="120000"/>
              </a:lnSpc>
              <a:spcBef>
                <a:spcPts val="0"/>
              </a:spcBef>
              <a:buFont typeface="Arial"/>
              <a:buNone/>
            </a:pPr>
            <a:r>
              <a:rPr lang="en-US" sz="2800" dirty="0">
                <a:latin typeface="Arial" panose="020B0604020202020204" pitchFamily="34" charset="0"/>
                <a:cs typeface="Arial" panose="020B0604020202020204" pitchFamily="34" charset="0"/>
              </a:rPr>
              <a:t>Record your ideas in </a:t>
            </a:r>
            <a:r>
              <a:rPr lang="en-US" sz="2800" b="1" dirty="0">
                <a:latin typeface="Arial" panose="020B0604020202020204" pitchFamily="34" charset="0"/>
                <a:cs typeface="Arial" panose="020B0604020202020204" pitchFamily="34" charset="0"/>
              </a:rPr>
              <a:t>Doodle Box E</a:t>
            </a:r>
            <a:r>
              <a:rPr lang="en-US" sz="2800" dirty="0">
                <a:latin typeface="Arial" panose="020B0604020202020204" pitchFamily="34" charset="0"/>
                <a:cs typeface="Arial" panose="020B0604020202020204" pitchFamily="34" charset="0"/>
              </a:rPr>
              <a:t>.</a:t>
            </a:r>
          </a:p>
          <a:p>
            <a:pPr marL="0" indent="0">
              <a:buFont typeface="Arial"/>
              <a:buNone/>
            </a:pPr>
            <a:endParaRPr lang="en-US" dirty="0">
              <a:solidFill>
                <a:srgbClr val="D06A28"/>
              </a:solidFill>
            </a:endParaRPr>
          </a:p>
        </p:txBody>
      </p:sp>
      <p:pic>
        <p:nvPicPr>
          <p:cNvPr id="17" name="Picture 16"/>
          <p:cNvPicPr>
            <a:picLocks noChangeAspect="1"/>
          </p:cNvPicPr>
          <p:nvPr/>
        </p:nvPicPr>
        <p:blipFill>
          <a:blip r:embed="rId3"/>
          <a:stretch>
            <a:fillRect/>
          </a:stretch>
        </p:blipFill>
        <p:spPr>
          <a:xfrm>
            <a:off x="1957589" y="2386425"/>
            <a:ext cx="1603705" cy="1365656"/>
          </a:xfrm>
          <a:prstGeom prst="rect">
            <a:avLst/>
          </a:prstGeom>
        </p:spPr>
      </p:pic>
      <p:pic>
        <p:nvPicPr>
          <p:cNvPr id="18" name="Picture 17"/>
          <p:cNvPicPr>
            <a:picLocks noChangeAspect="1"/>
          </p:cNvPicPr>
          <p:nvPr/>
        </p:nvPicPr>
        <p:blipFill>
          <a:blip r:embed="rId4"/>
          <a:stretch>
            <a:fillRect/>
          </a:stretch>
        </p:blipFill>
        <p:spPr>
          <a:xfrm>
            <a:off x="3750055" y="1213350"/>
            <a:ext cx="2078214" cy="1388182"/>
          </a:xfrm>
          <a:prstGeom prst="rect">
            <a:avLst/>
          </a:prstGeom>
        </p:spPr>
      </p:pic>
      <p:pic>
        <p:nvPicPr>
          <p:cNvPr id="19" name="Picture 18"/>
          <p:cNvPicPr>
            <a:picLocks noChangeAspect="1"/>
          </p:cNvPicPr>
          <p:nvPr/>
        </p:nvPicPr>
        <p:blipFill>
          <a:blip r:embed="rId5"/>
          <a:stretch>
            <a:fillRect/>
          </a:stretch>
        </p:blipFill>
        <p:spPr>
          <a:xfrm>
            <a:off x="6045240" y="2386425"/>
            <a:ext cx="1866807" cy="1400105"/>
          </a:xfrm>
          <a:prstGeom prst="rect">
            <a:avLst/>
          </a:prstGeom>
        </p:spPr>
      </p:pic>
      <p:pic>
        <p:nvPicPr>
          <p:cNvPr id="10" name="Picture 9">
            <a:extLst>
              <a:ext uri="{FF2B5EF4-FFF2-40B4-BE49-F238E27FC236}">
                <a16:creationId xmlns:a16="http://schemas.microsoft.com/office/drawing/2014/main" id="{173A4CB8-7671-42BF-9164-9564E1057136}"/>
              </a:ext>
            </a:extLst>
          </p:cNvPr>
          <p:cNvPicPr>
            <a:picLocks noChangeAspect="1"/>
          </p:cNvPicPr>
          <p:nvPr/>
        </p:nvPicPr>
        <p:blipFill rotWithShape="1">
          <a:blip r:embed="rId6"/>
          <a:srcRect r="13897" b="1176"/>
          <a:stretch/>
        </p:blipFill>
        <p:spPr>
          <a:xfrm>
            <a:off x="196833" y="3786530"/>
            <a:ext cx="1035120" cy="891043"/>
          </a:xfrm>
          <a:prstGeom prst="rect">
            <a:avLst/>
          </a:prstGeom>
        </p:spPr>
      </p:pic>
      <p:pic>
        <p:nvPicPr>
          <p:cNvPr id="11" name="Picture 10">
            <a:extLst>
              <a:ext uri="{FF2B5EF4-FFF2-40B4-BE49-F238E27FC236}">
                <a16:creationId xmlns:a16="http://schemas.microsoft.com/office/drawing/2014/main" id="{77C74163-C9C6-454C-9269-029638DF91C8}"/>
              </a:ext>
            </a:extLst>
          </p:cNvPr>
          <p:cNvPicPr>
            <a:picLocks noChangeAspect="1"/>
          </p:cNvPicPr>
          <p:nvPr/>
        </p:nvPicPr>
        <p:blipFill rotWithShape="1">
          <a:blip r:embed="rId7"/>
          <a:srcRect t="11876" r="21921"/>
          <a:stretch/>
        </p:blipFill>
        <p:spPr>
          <a:xfrm>
            <a:off x="329604" y="5428180"/>
            <a:ext cx="1052623" cy="891043"/>
          </a:xfrm>
          <a:prstGeom prst="rect">
            <a:avLst/>
          </a:prstGeom>
        </p:spPr>
      </p:pic>
    </p:spTree>
    <p:extLst>
      <p:ext uri="{BB962C8B-B14F-4D97-AF65-F5344CB8AC3E}">
        <p14:creationId xmlns:p14="http://schemas.microsoft.com/office/powerpoint/2010/main" val="352497234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AE75DA-CF9F-4D5D-8175-A147D8B91FF2}"/>
              </a:ext>
            </a:extLst>
          </p:cNvPr>
          <p:cNvSpPr>
            <a:spLocks noGrp="1"/>
          </p:cNvSpPr>
          <p:nvPr>
            <p:ph type="title"/>
          </p:nvPr>
        </p:nvSpPr>
        <p:spPr/>
        <p:txBody>
          <a:bodyPr/>
          <a:lstStyle/>
          <a:p>
            <a:r>
              <a:rPr lang="en-US" dirty="0"/>
              <a:t>How to use these slides continued…</a:t>
            </a:r>
          </a:p>
        </p:txBody>
      </p:sp>
      <p:sp>
        <p:nvSpPr>
          <p:cNvPr id="6" name="Text Placeholder 2">
            <a:extLst>
              <a:ext uri="{FF2B5EF4-FFF2-40B4-BE49-F238E27FC236}">
                <a16:creationId xmlns:a16="http://schemas.microsoft.com/office/drawing/2014/main" id="{F9D912B3-290D-4F55-98A0-6806F494281B}"/>
              </a:ext>
            </a:extLst>
          </p:cNvPr>
          <p:cNvSpPr>
            <a:spLocks noGrp="1"/>
          </p:cNvSpPr>
          <p:nvPr>
            <p:ph type="body" sz="quarter" idx="10"/>
          </p:nvPr>
        </p:nvSpPr>
        <p:spPr>
          <a:xfrm>
            <a:off x="225468" y="676405"/>
            <a:ext cx="8680537" cy="5624034"/>
          </a:xfrm>
        </p:spPr>
        <p:txBody>
          <a:bodyPr/>
          <a:lstStyle/>
          <a:p>
            <a:pPr>
              <a:spcAft>
                <a:spcPts val="400"/>
              </a:spcAft>
            </a:pPr>
            <a:r>
              <a:rPr lang="en-US" dirty="0">
                <a:latin typeface="Arial" panose="020B0604020202020204" pitchFamily="34" charset="0"/>
                <a:cs typeface="Arial" panose="020B0604020202020204" pitchFamily="34" charset="0"/>
              </a:rPr>
              <a:t>Please remember that these slides </a:t>
            </a:r>
            <a:r>
              <a:rPr lang="en-US" b="1" dirty="0">
                <a:latin typeface="Arial" panose="020B0604020202020204" pitchFamily="34" charset="0"/>
                <a:cs typeface="Arial" panose="020B0604020202020204" pitchFamily="34" charset="0"/>
              </a:rPr>
              <a:t>are not</a:t>
            </a:r>
            <a:r>
              <a:rPr lang="en-US" dirty="0">
                <a:latin typeface="Arial" panose="020B0604020202020204" pitchFamily="34" charset="0"/>
                <a:cs typeface="Arial" panose="020B0604020202020204" pitchFamily="34" charset="0"/>
              </a:rPr>
              <a:t> for taking “Notes.” Many of the slides are animated to allow for think time, time to write out ideas (doodle) and share with a partner or the class. The slides are meant to be interactive.  When it is time to make student thinking public, we have provided a slide to type in their ideas (usually noted in electric blue text). This can also be done on a classroom whiteboard or poster paper. When possible, post the model where everyone can see it. Yes, it will be messy with revisions until the end of the triangle when you can make and post the best version of the working model, but learning is messy.  Making sense of things takes time and is not always neat and simple.  So, take your time, have fun, make a mess, and your students will figure it out.</a:t>
            </a:r>
          </a:p>
          <a:p>
            <a:pPr lvl="0">
              <a:spcAft>
                <a:spcPts val="400"/>
              </a:spcAft>
            </a:pPr>
            <a:endParaRPr lang="en-US" sz="800" dirty="0"/>
          </a:p>
          <a:p>
            <a:pPr lvl="0">
              <a:spcAft>
                <a:spcPts val="400"/>
              </a:spcAft>
            </a:pPr>
            <a:r>
              <a:rPr lang="en-US" dirty="0"/>
              <a:t>We feel strongly that it is your decision regarding what to actually show students. The goal in each triangle is to engage your students in making sense of the phenomenon at hand and to have that sensemaking process be purposeful and coherent. Sometimes reading from the PowerPoint slides can actually oppose that over-arching goal. Trust your teacher instincts!</a:t>
            </a:r>
          </a:p>
          <a:p>
            <a:pPr lvl="0">
              <a:spcAft>
                <a:spcPts val="400"/>
              </a:spcAft>
            </a:pPr>
            <a:endParaRPr lang="en-US" sz="800" dirty="0"/>
          </a:p>
          <a:p>
            <a:pPr lvl="0">
              <a:spcAft>
                <a:spcPts val="400"/>
              </a:spcAft>
            </a:pPr>
            <a:r>
              <a:rPr lang="en-US" dirty="0"/>
              <a:t>We have at times been constrained by less-than-ideal images or videos because of our commitment to keep the materials open source. You, however, can swap in whatever you like for your own classroom version!  </a:t>
            </a:r>
          </a:p>
          <a:p>
            <a:pPr lvl="0">
              <a:spcAft>
                <a:spcPts val="400"/>
              </a:spcAft>
            </a:pPr>
            <a:endParaRPr lang="en-US" sz="800" dirty="0"/>
          </a:p>
          <a:p>
            <a:pPr lvl="0">
              <a:spcAft>
                <a:spcPts val="400"/>
              </a:spcAft>
            </a:pPr>
            <a:r>
              <a:rPr lang="en-US" dirty="0"/>
              <a:t>Many teachers have reworked the slides, re-sequenced learning segments (with attention to coherent knowledge-building of course), modified materials such as doodle sheets, or invented their own tools such as model trackers. We highly encourage you to do so as you become more familiar with the units in MBER. And we invite you to post ideas about what has worked well and what could work better to the Forums on the website.</a:t>
            </a:r>
          </a:p>
          <a:p>
            <a:pPr lvl="0">
              <a:spcAft>
                <a:spcPts val="400"/>
              </a:spcAft>
            </a:pPr>
            <a:endParaRPr lang="en-US" sz="800" dirty="0"/>
          </a:p>
          <a:p>
            <a:pPr lvl="0">
              <a:spcAft>
                <a:spcPts val="400"/>
              </a:spcAft>
            </a:pPr>
            <a:r>
              <a:rPr lang="en-US" dirty="0"/>
              <a:t>Thank you again for all of the work you do on behalf of your students! We appreciate it and hope that some of what we provide supports you in your work! </a:t>
            </a:r>
            <a:r>
              <a:rPr lang="en-US" sz="1300" dirty="0"/>
              <a:t>								</a:t>
            </a:r>
          </a:p>
          <a:p>
            <a:pPr lvl="0">
              <a:spcAft>
                <a:spcPts val="400"/>
              </a:spcAft>
            </a:pPr>
            <a:r>
              <a:rPr lang="en-US" sz="1300" dirty="0"/>
              <a:t>					</a:t>
            </a:r>
            <a:endParaRPr lang="en-US" dirty="0"/>
          </a:p>
        </p:txBody>
      </p:sp>
    </p:spTree>
    <p:extLst>
      <p:ext uri="{BB962C8B-B14F-4D97-AF65-F5344CB8AC3E}">
        <p14:creationId xmlns:p14="http://schemas.microsoft.com/office/powerpoint/2010/main" val="3367929808"/>
      </p:ext>
    </p:extLst>
  </p:cSld>
  <p:clrMapOvr>
    <a:masterClrMapping/>
  </p:clrMapOvr>
  <p:transition spd="med"/>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7"/>
          <p:cNvPicPr>
            <a:picLocks noChangeAspect="1"/>
          </p:cNvPicPr>
          <p:nvPr/>
        </p:nvPicPr>
        <p:blipFill>
          <a:blip r:embed="rId3"/>
          <a:stretch>
            <a:fillRect/>
          </a:stretch>
        </p:blipFill>
        <p:spPr>
          <a:xfrm>
            <a:off x="2414749" y="5194372"/>
            <a:ext cx="1075454" cy="718370"/>
          </a:xfrm>
          <a:prstGeom prst="rect">
            <a:avLst/>
          </a:prstGeom>
        </p:spPr>
      </p:pic>
      <p:pic>
        <p:nvPicPr>
          <p:cNvPr id="24" name="Picture 23"/>
          <p:cNvPicPr>
            <a:picLocks noChangeAspect="1"/>
          </p:cNvPicPr>
          <p:nvPr/>
        </p:nvPicPr>
        <p:blipFill>
          <a:blip r:embed="rId4"/>
          <a:stretch>
            <a:fillRect/>
          </a:stretch>
        </p:blipFill>
        <p:spPr>
          <a:xfrm>
            <a:off x="3373914" y="3141085"/>
            <a:ext cx="1071842" cy="803881"/>
          </a:xfrm>
          <a:prstGeom prst="rect">
            <a:avLst/>
          </a:prstGeom>
        </p:spPr>
      </p:pic>
      <p:pic>
        <p:nvPicPr>
          <p:cNvPr id="16" name="Picture 15"/>
          <p:cNvPicPr>
            <a:picLocks noChangeAspect="1"/>
          </p:cNvPicPr>
          <p:nvPr/>
        </p:nvPicPr>
        <p:blipFill>
          <a:blip r:embed="rId5"/>
          <a:stretch>
            <a:fillRect/>
          </a:stretch>
        </p:blipFill>
        <p:spPr>
          <a:xfrm>
            <a:off x="2658459" y="1179431"/>
            <a:ext cx="1043890" cy="888938"/>
          </a:xfrm>
          <a:prstGeom prst="rect">
            <a:avLst/>
          </a:prstGeom>
        </p:spPr>
      </p:pic>
      <p:sp>
        <p:nvSpPr>
          <p:cNvPr id="9" name="TextBox 8"/>
          <p:cNvSpPr txBox="1"/>
          <p:nvPr/>
        </p:nvSpPr>
        <p:spPr>
          <a:xfrm>
            <a:off x="294054" y="1155173"/>
            <a:ext cx="2613885" cy="461665"/>
          </a:xfrm>
          <a:prstGeom prst="rect">
            <a:avLst/>
          </a:prstGeom>
          <a:noFill/>
        </p:spPr>
        <p:txBody>
          <a:bodyPr wrap="square" rtlCol="0">
            <a:spAutoFit/>
          </a:bodyPr>
          <a:lstStyle/>
          <a:p>
            <a:r>
              <a:rPr lang="en-US" sz="2400" b="1" dirty="0"/>
              <a:t>Paraffin (WAX):</a:t>
            </a:r>
          </a:p>
        </p:txBody>
      </p:sp>
      <p:sp>
        <p:nvSpPr>
          <p:cNvPr id="10" name="TextBox 9"/>
          <p:cNvSpPr txBox="1"/>
          <p:nvPr/>
        </p:nvSpPr>
        <p:spPr>
          <a:xfrm>
            <a:off x="55222" y="2893097"/>
            <a:ext cx="2116879" cy="461665"/>
          </a:xfrm>
          <a:prstGeom prst="rect">
            <a:avLst/>
          </a:prstGeom>
          <a:noFill/>
        </p:spPr>
        <p:txBody>
          <a:bodyPr wrap="square" rtlCol="0">
            <a:spAutoFit/>
          </a:bodyPr>
          <a:lstStyle/>
          <a:p>
            <a:r>
              <a:rPr lang="en-US" sz="2400" b="1" dirty="0"/>
              <a:t>COAL:</a:t>
            </a:r>
          </a:p>
        </p:txBody>
      </p:sp>
      <p:sp>
        <p:nvSpPr>
          <p:cNvPr id="11" name="TextBox 10"/>
          <p:cNvSpPr txBox="1"/>
          <p:nvPr/>
        </p:nvSpPr>
        <p:spPr>
          <a:xfrm>
            <a:off x="55222" y="5369702"/>
            <a:ext cx="1509428" cy="461665"/>
          </a:xfrm>
          <a:prstGeom prst="rect">
            <a:avLst/>
          </a:prstGeom>
          <a:noFill/>
        </p:spPr>
        <p:txBody>
          <a:bodyPr wrap="square" rtlCol="0">
            <a:spAutoFit/>
          </a:bodyPr>
          <a:lstStyle/>
          <a:p>
            <a:r>
              <a:rPr lang="en-US" sz="2400" b="1" dirty="0"/>
              <a:t>WOOD:</a:t>
            </a:r>
          </a:p>
        </p:txBody>
      </p:sp>
      <p:sp>
        <p:nvSpPr>
          <p:cNvPr id="15" name="TextBox 14"/>
          <p:cNvSpPr txBox="1"/>
          <p:nvPr/>
        </p:nvSpPr>
        <p:spPr>
          <a:xfrm>
            <a:off x="4876800" y="2358045"/>
            <a:ext cx="4319221" cy="4370428"/>
          </a:xfrm>
          <a:prstGeom prst="rect">
            <a:avLst/>
          </a:prstGeom>
          <a:noFill/>
        </p:spPr>
        <p:txBody>
          <a:bodyPr wrap="square" rtlCol="0">
            <a:spAutoFit/>
          </a:bodyPr>
          <a:lstStyle/>
          <a:p>
            <a:r>
              <a:rPr lang="en-US" b="1" dirty="0">
                <a:latin typeface="Arial"/>
                <a:cs typeface="Arial"/>
              </a:rPr>
              <a:t>Lots of Carbon-Hydrogen-Oxygen!</a:t>
            </a:r>
          </a:p>
          <a:p>
            <a:endParaRPr lang="en-US" b="1" dirty="0">
              <a:latin typeface="Arial"/>
              <a:cs typeface="Arial"/>
            </a:endParaRPr>
          </a:p>
          <a:p>
            <a:r>
              <a:rPr lang="en-US" b="1" i="1" dirty="0">
                <a:latin typeface="Arial"/>
                <a:cs typeface="Arial"/>
              </a:rPr>
              <a:t>What else do these fuels need in order to burn (release their energy)? What is the other reactant when something burns? </a:t>
            </a:r>
          </a:p>
          <a:p>
            <a:r>
              <a:rPr lang="en-US" sz="2000" b="1" dirty="0"/>
              <a:t>				</a:t>
            </a:r>
            <a:r>
              <a:rPr lang="en-US" sz="2800" b="1" dirty="0"/>
              <a:t>O</a:t>
            </a:r>
            <a:r>
              <a:rPr lang="en-US" sz="2800" b="1" baseline="-25000" dirty="0"/>
              <a:t>2</a:t>
            </a:r>
          </a:p>
          <a:p>
            <a:endParaRPr lang="en-US" sz="1200" b="1" dirty="0"/>
          </a:p>
          <a:p>
            <a:r>
              <a:rPr lang="en-US" b="1" i="1" dirty="0">
                <a:latin typeface="Arial"/>
                <a:cs typeface="Arial"/>
              </a:rPr>
              <a:t>What else do WE need to take in besides our fuel (food!)?</a:t>
            </a:r>
          </a:p>
          <a:p>
            <a:r>
              <a:rPr lang="en-US" sz="2000" b="1" dirty="0"/>
              <a:t>				</a:t>
            </a:r>
            <a:r>
              <a:rPr lang="en-US" sz="2800" b="1" dirty="0"/>
              <a:t>O</a:t>
            </a:r>
            <a:r>
              <a:rPr lang="en-US" sz="2800" b="1" baseline="-25000" dirty="0"/>
              <a:t>2</a:t>
            </a:r>
            <a:r>
              <a:rPr lang="en-US" sz="2800" b="1" dirty="0"/>
              <a:t>!</a:t>
            </a:r>
          </a:p>
          <a:p>
            <a:endParaRPr lang="en-US" sz="1200" b="1" dirty="0"/>
          </a:p>
          <a:p>
            <a:r>
              <a:rPr lang="en-US" b="1" dirty="0">
                <a:latin typeface="Arial"/>
                <a:cs typeface="Arial"/>
              </a:rPr>
              <a:t>So O</a:t>
            </a:r>
            <a:r>
              <a:rPr lang="en-US" sz="1400" b="1" dirty="0">
                <a:latin typeface="Arial"/>
                <a:cs typeface="Arial"/>
              </a:rPr>
              <a:t>2</a:t>
            </a:r>
            <a:r>
              <a:rPr lang="en-US" b="1" dirty="0">
                <a:latin typeface="Arial"/>
                <a:cs typeface="Arial"/>
              </a:rPr>
              <a:t> is definitely one of the reactants in our energy- releasing reactions.</a:t>
            </a:r>
            <a:endParaRPr lang="en-US" sz="2000" b="1" dirty="0">
              <a:latin typeface="Arial"/>
              <a:cs typeface="Arial"/>
            </a:endParaRPr>
          </a:p>
        </p:txBody>
      </p:sp>
      <p:pic>
        <p:nvPicPr>
          <p:cNvPr id="17" name="Picture 16"/>
          <p:cNvPicPr>
            <a:picLocks noChangeAspect="1"/>
          </p:cNvPicPr>
          <p:nvPr/>
        </p:nvPicPr>
        <p:blipFill>
          <a:blip r:embed="rId6"/>
          <a:stretch>
            <a:fillRect/>
          </a:stretch>
        </p:blipFill>
        <p:spPr>
          <a:xfrm>
            <a:off x="5021067" y="1308514"/>
            <a:ext cx="1617803" cy="505563"/>
          </a:xfrm>
          <a:prstGeom prst="rect">
            <a:avLst/>
          </a:prstGeom>
        </p:spPr>
      </p:pic>
      <p:pic>
        <p:nvPicPr>
          <p:cNvPr id="19" name="Picture 18"/>
          <p:cNvPicPr>
            <a:picLocks noChangeAspect="1"/>
          </p:cNvPicPr>
          <p:nvPr/>
        </p:nvPicPr>
        <p:blipFill>
          <a:blip r:embed="rId7"/>
          <a:stretch>
            <a:fillRect/>
          </a:stretch>
        </p:blipFill>
        <p:spPr>
          <a:xfrm>
            <a:off x="7802621" y="1107400"/>
            <a:ext cx="847509" cy="509830"/>
          </a:xfrm>
          <a:prstGeom prst="rect">
            <a:avLst/>
          </a:prstGeom>
        </p:spPr>
      </p:pic>
      <p:pic>
        <p:nvPicPr>
          <p:cNvPr id="20" name="Picture 19"/>
          <p:cNvPicPr>
            <a:picLocks noChangeAspect="1"/>
          </p:cNvPicPr>
          <p:nvPr/>
        </p:nvPicPr>
        <p:blipFill>
          <a:blip r:embed="rId8"/>
          <a:stretch>
            <a:fillRect/>
          </a:stretch>
        </p:blipFill>
        <p:spPr>
          <a:xfrm>
            <a:off x="5829968" y="1871478"/>
            <a:ext cx="483704" cy="501361"/>
          </a:xfrm>
          <a:prstGeom prst="rect">
            <a:avLst/>
          </a:prstGeom>
        </p:spPr>
      </p:pic>
      <p:sp>
        <p:nvSpPr>
          <p:cNvPr id="21" name="TextBox 20"/>
          <p:cNvSpPr txBox="1"/>
          <p:nvPr/>
        </p:nvSpPr>
        <p:spPr>
          <a:xfrm>
            <a:off x="6478503" y="1042159"/>
            <a:ext cx="1295238" cy="584775"/>
          </a:xfrm>
          <a:prstGeom prst="rect">
            <a:avLst/>
          </a:prstGeom>
          <a:noFill/>
        </p:spPr>
        <p:txBody>
          <a:bodyPr wrap="square" rtlCol="0">
            <a:spAutoFit/>
          </a:bodyPr>
          <a:lstStyle/>
          <a:p>
            <a:pPr algn="ctr"/>
            <a:r>
              <a:rPr lang="en-US" dirty="0">
                <a:latin typeface="Arial"/>
                <a:cs typeface="Arial"/>
              </a:rPr>
              <a:t>Heptane</a:t>
            </a:r>
          </a:p>
          <a:p>
            <a:pPr algn="ctr"/>
            <a:r>
              <a:rPr lang="en-US" sz="1400" dirty="0">
                <a:latin typeface="Arial"/>
                <a:cs typeface="Arial"/>
              </a:rPr>
              <a:t>(gasoline) </a:t>
            </a:r>
          </a:p>
        </p:txBody>
      </p:sp>
      <p:sp>
        <p:nvSpPr>
          <p:cNvPr id="22" name="TextBox 21"/>
          <p:cNvSpPr txBox="1"/>
          <p:nvPr/>
        </p:nvSpPr>
        <p:spPr>
          <a:xfrm>
            <a:off x="7700889" y="1624976"/>
            <a:ext cx="1064078" cy="646331"/>
          </a:xfrm>
          <a:prstGeom prst="rect">
            <a:avLst/>
          </a:prstGeom>
          <a:noFill/>
        </p:spPr>
        <p:txBody>
          <a:bodyPr wrap="square" rtlCol="0">
            <a:spAutoFit/>
          </a:bodyPr>
          <a:lstStyle/>
          <a:p>
            <a:pPr algn="ctr"/>
            <a:r>
              <a:rPr lang="en-US" dirty="0">
                <a:latin typeface="Arial"/>
                <a:cs typeface="Arial"/>
              </a:rPr>
              <a:t>Propane</a:t>
            </a:r>
          </a:p>
          <a:p>
            <a:pPr algn="ctr"/>
            <a:r>
              <a:rPr lang="en-US" dirty="0">
                <a:latin typeface="Arial"/>
                <a:cs typeface="Arial"/>
              </a:rPr>
              <a:t>Fuel</a:t>
            </a:r>
          </a:p>
        </p:txBody>
      </p:sp>
      <p:sp>
        <p:nvSpPr>
          <p:cNvPr id="23" name="TextBox 22"/>
          <p:cNvSpPr txBox="1"/>
          <p:nvPr/>
        </p:nvSpPr>
        <p:spPr>
          <a:xfrm>
            <a:off x="6113383" y="1813060"/>
            <a:ext cx="1587506" cy="584775"/>
          </a:xfrm>
          <a:prstGeom prst="rect">
            <a:avLst/>
          </a:prstGeom>
          <a:noFill/>
        </p:spPr>
        <p:txBody>
          <a:bodyPr wrap="square" rtlCol="0">
            <a:spAutoFit/>
          </a:bodyPr>
          <a:lstStyle/>
          <a:p>
            <a:pPr algn="ctr"/>
            <a:r>
              <a:rPr lang="en-US" dirty="0">
                <a:latin typeface="Arial"/>
                <a:cs typeface="Arial"/>
              </a:rPr>
              <a:t>Methane</a:t>
            </a:r>
          </a:p>
          <a:p>
            <a:pPr algn="ctr"/>
            <a:r>
              <a:rPr lang="en-US" sz="1400" dirty="0">
                <a:latin typeface="Arial"/>
                <a:cs typeface="Arial"/>
              </a:rPr>
              <a:t>(natural gas) </a:t>
            </a:r>
          </a:p>
        </p:txBody>
      </p:sp>
      <p:pic>
        <p:nvPicPr>
          <p:cNvPr id="26" name="Picture 25"/>
          <p:cNvPicPr>
            <a:picLocks noChangeAspect="1"/>
          </p:cNvPicPr>
          <p:nvPr/>
        </p:nvPicPr>
        <p:blipFill>
          <a:blip r:embed="rId9"/>
          <a:stretch>
            <a:fillRect/>
          </a:stretch>
        </p:blipFill>
        <p:spPr>
          <a:xfrm>
            <a:off x="809936" y="2470114"/>
            <a:ext cx="3209627" cy="2626628"/>
          </a:xfrm>
          <a:prstGeom prst="rect">
            <a:avLst/>
          </a:prstGeom>
        </p:spPr>
      </p:pic>
      <p:pic>
        <p:nvPicPr>
          <p:cNvPr id="2" name="Picture 1"/>
          <p:cNvPicPr>
            <a:picLocks noChangeAspect="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22117" y="1629534"/>
            <a:ext cx="4298950" cy="742950"/>
          </a:xfrm>
          <a:prstGeom prst="rect">
            <a:avLst/>
          </a:prstGeom>
        </p:spPr>
      </p:pic>
      <p:pic>
        <p:nvPicPr>
          <p:cNvPr id="25" name="Picture 24" descr="Screen Shot 2017-08-29 at 11.59.29 AM.png"/>
          <p:cNvPicPr>
            <a:picLocks noChangeAspect="1"/>
          </p:cNvPicPr>
          <p:nvPr/>
        </p:nvPicPr>
        <p:blipFill>
          <a:blip r:embed="rId11">
            <a:clrChange>
              <a:clrFrom>
                <a:srgbClr val="DEDEDE"/>
              </a:clrFrom>
              <a:clrTo>
                <a:srgbClr val="DEDEDE">
                  <a:alpha val="0"/>
                </a:srgbClr>
              </a:clrTo>
            </a:clrChange>
            <a:extLst>
              <a:ext uri="{28A0092B-C50C-407E-A947-70E740481C1C}">
                <a14:useLocalDpi xmlns:a14="http://schemas.microsoft.com/office/drawing/2010/main" val="0"/>
              </a:ext>
            </a:extLst>
          </a:blip>
          <a:stretch>
            <a:fillRect/>
          </a:stretch>
        </p:blipFill>
        <p:spPr>
          <a:xfrm>
            <a:off x="581555" y="5281110"/>
            <a:ext cx="4739383" cy="1576890"/>
          </a:xfrm>
          <a:prstGeom prst="rect">
            <a:avLst/>
          </a:prstGeom>
        </p:spPr>
      </p:pic>
      <p:sp>
        <p:nvSpPr>
          <p:cNvPr id="28" name="Content Placeholder 4">
            <a:extLst>
              <a:ext uri="{FF2B5EF4-FFF2-40B4-BE49-F238E27FC236}">
                <a16:creationId xmlns:a16="http://schemas.microsoft.com/office/drawing/2014/main" id="{15ED9B0D-5EFC-4A86-880E-8941607A9624}"/>
              </a:ext>
            </a:extLst>
          </p:cNvPr>
          <p:cNvSpPr txBox="1">
            <a:spLocks/>
          </p:cNvSpPr>
          <p:nvPr/>
        </p:nvSpPr>
        <p:spPr>
          <a:xfrm>
            <a:off x="329604" y="279389"/>
            <a:ext cx="8494888" cy="829532"/>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US" sz="3600" b="1" dirty="0"/>
              <a:t>What makes something a fuel?</a:t>
            </a:r>
            <a:endParaRPr lang="en-US" sz="4000" dirty="0"/>
          </a:p>
        </p:txBody>
      </p:sp>
    </p:spTree>
    <p:extLst>
      <p:ext uri="{BB962C8B-B14F-4D97-AF65-F5344CB8AC3E}">
        <p14:creationId xmlns:p14="http://schemas.microsoft.com/office/powerpoint/2010/main" val="409716522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Straight Connector 24"/>
          <p:cNvCxnSpPr/>
          <p:nvPr/>
        </p:nvCxnSpPr>
        <p:spPr>
          <a:xfrm>
            <a:off x="870981" y="2412123"/>
            <a:ext cx="2477542" cy="18405"/>
          </a:xfrm>
          <a:prstGeom prst="line">
            <a:avLst/>
          </a:prstGeom>
          <a:ln w="254000" cmpd="sng"/>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1100350" y="2626610"/>
            <a:ext cx="1937797" cy="523220"/>
          </a:xfrm>
          <a:prstGeom prst="rect">
            <a:avLst/>
          </a:prstGeom>
          <a:noFill/>
        </p:spPr>
        <p:txBody>
          <a:bodyPr wrap="square" rtlCol="0">
            <a:spAutoFit/>
          </a:bodyPr>
          <a:lstStyle/>
          <a:p>
            <a:r>
              <a:rPr lang="en-US" sz="2800" b="1" dirty="0"/>
              <a:t>FUEL</a:t>
            </a:r>
          </a:p>
        </p:txBody>
      </p:sp>
      <p:cxnSp>
        <p:nvCxnSpPr>
          <p:cNvPr id="42" name="Straight Arrow Connector 41"/>
          <p:cNvCxnSpPr/>
          <p:nvPr/>
        </p:nvCxnSpPr>
        <p:spPr>
          <a:xfrm>
            <a:off x="3410823" y="2638746"/>
            <a:ext cx="2175489" cy="2447924"/>
          </a:xfrm>
          <a:prstGeom prst="straightConnector1">
            <a:avLst/>
          </a:prstGeom>
          <a:ln w="76200" cmpd="sng">
            <a:tailEnd type="arrow"/>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5727422" y="5280632"/>
            <a:ext cx="2477542" cy="18405"/>
          </a:xfrm>
          <a:prstGeom prst="line">
            <a:avLst/>
          </a:prstGeom>
          <a:ln w="57150" cmpd="sng"/>
        </p:spPr>
        <p:style>
          <a:lnRef idx="1">
            <a:schemeClr val="dk1"/>
          </a:lnRef>
          <a:fillRef idx="0">
            <a:schemeClr val="dk1"/>
          </a:fillRef>
          <a:effectRef idx="0">
            <a:schemeClr val="dk1"/>
          </a:effectRef>
          <a:fontRef idx="minor">
            <a:schemeClr val="tx1"/>
          </a:fontRef>
        </p:style>
      </p:cxnSp>
      <p:sp>
        <p:nvSpPr>
          <p:cNvPr id="23" name="Content Placeholder 4"/>
          <p:cNvSpPr txBox="1">
            <a:spLocks/>
          </p:cNvSpPr>
          <p:nvPr/>
        </p:nvSpPr>
        <p:spPr>
          <a:xfrm>
            <a:off x="432815" y="236803"/>
            <a:ext cx="8494888" cy="829532"/>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US" sz="3600" b="1" dirty="0">
                <a:latin typeface="Arial" panose="020B0604020202020204" pitchFamily="34" charset="0"/>
                <a:cs typeface="Arial" panose="020B0604020202020204" pitchFamily="34" charset="0"/>
              </a:rPr>
              <a:t>What exactly is burning?</a:t>
            </a:r>
            <a:endParaRPr lang="en-US" sz="4000" dirty="0">
              <a:latin typeface="Arial" panose="020B0604020202020204" pitchFamily="34" charset="0"/>
              <a:cs typeface="Arial" panose="020B0604020202020204" pitchFamily="34" charset="0"/>
            </a:endParaRPr>
          </a:p>
        </p:txBody>
      </p:sp>
      <p:sp>
        <p:nvSpPr>
          <p:cNvPr id="36" name="Striped Right Arrow 35"/>
          <p:cNvSpPr/>
          <p:nvPr/>
        </p:nvSpPr>
        <p:spPr>
          <a:xfrm>
            <a:off x="3980593" y="3344362"/>
            <a:ext cx="699666" cy="380094"/>
          </a:xfrm>
          <a:prstGeom prst="stripedRightArrow">
            <a:avLst/>
          </a:prstGeom>
          <a:solidFill>
            <a:schemeClr val="accent6">
              <a:lumMod val="7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Explosion 1 39"/>
          <p:cNvSpPr/>
          <p:nvPr/>
        </p:nvSpPr>
        <p:spPr>
          <a:xfrm>
            <a:off x="6092813" y="1714640"/>
            <a:ext cx="1789331" cy="1244625"/>
          </a:xfrm>
          <a:prstGeom prst="irregularSeal1">
            <a:avLst/>
          </a:prstGeom>
          <a:solidFill>
            <a:srgbClr val="FFD215"/>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TextBox 42"/>
          <p:cNvSpPr txBox="1"/>
          <p:nvPr/>
        </p:nvSpPr>
        <p:spPr>
          <a:xfrm>
            <a:off x="6420280" y="2071881"/>
            <a:ext cx="1233217" cy="461665"/>
          </a:xfrm>
          <a:prstGeom prst="rect">
            <a:avLst/>
          </a:prstGeom>
          <a:noFill/>
        </p:spPr>
        <p:txBody>
          <a:bodyPr wrap="square" rtlCol="0">
            <a:spAutoFit/>
          </a:bodyPr>
          <a:lstStyle/>
          <a:p>
            <a:r>
              <a:rPr lang="en-US" sz="2400" b="1" dirty="0">
                <a:latin typeface="Calibri" panose="020F0502020204030204" pitchFamily="34" charset="0"/>
                <a:cs typeface="Calibri" panose="020F0502020204030204" pitchFamily="34" charset="0"/>
              </a:rPr>
              <a:t>ENERGY</a:t>
            </a:r>
            <a:endParaRPr lang="en-US" sz="2400" b="1" dirty="0">
              <a:solidFill>
                <a:schemeClr val="accent6">
                  <a:lumMod val="75000"/>
                </a:schemeClr>
              </a:solidFill>
              <a:latin typeface="Calibri" panose="020F0502020204030204" pitchFamily="34" charset="0"/>
              <a:cs typeface="Calibri" panose="020F0502020204030204" pitchFamily="34" charset="0"/>
            </a:endParaRPr>
          </a:p>
        </p:txBody>
      </p:sp>
      <p:pic>
        <p:nvPicPr>
          <p:cNvPr id="37" name="Picture 36"/>
          <p:cNvPicPr>
            <a:picLocks noChangeAspect="1"/>
          </p:cNvPicPr>
          <p:nvPr/>
        </p:nvPicPr>
        <p:blipFill>
          <a:blip r:embed="rId3"/>
          <a:stretch>
            <a:fillRect/>
          </a:stretch>
        </p:blipFill>
        <p:spPr>
          <a:xfrm>
            <a:off x="5296347" y="3502125"/>
            <a:ext cx="1067686" cy="909202"/>
          </a:xfrm>
          <a:prstGeom prst="rect">
            <a:avLst/>
          </a:prstGeom>
        </p:spPr>
      </p:pic>
      <p:pic>
        <p:nvPicPr>
          <p:cNvPr id="44" name="Picture 43"/>
          <p:cNvPicPr>
            <a:picLocks noChangeAspect="1"/>
          </p:cNvPicPr>
          <p:nvPr/>
        </p:nvPicPr>
        <p:blipFill>
          <a:blip r:embed="rId4"/>
          <a:stretch>
            <a:fillRect/>
          </a:stretch>
        </p:blipFill>
        <p:spPr>
          <a:xfrm>
            <a:off x="7755073" y="3507923"/>
            <a:ext cx="1352463" cy="903403"/>
          </a:xfrm>
          <a:prstGeom prst="rect">
            <a:avLst/>
          </a:prstGeom>
        </p:spPr>
      </p:pic>
      <p:pic>
        <p:nvPicPr>
          <p:cNvPr id="45" name="Picture 44"/>
          <p:cNvPicPr>
            <a:picLocks noChangeAspect="1"/>
          </p:cNvPicPr>
          <p:nvPr/>
        </p:nvPicPr>
        <p:blipFill>
          <a:blip r:embed="rId5"/>
          <a:stretch>
            <a:fillRect/>
          </a:stretch>
        </p:blipFill>
        <p:spPr>
          <a:xfrm>
            <a:off x="6437605" y="3495629"/>
            <a:ext cx="1258391" cy="943793"/>
          </a:xfrm>
          <a:prstGeom prst="rect">
            <a:avLst/>
          </a:prstGeom>
        </p:spPr>
      </p:pic>
      <p:pic>
        <p:nvPicPr>
          <p:cNvPr id="1026" name="Picture 2" descr="ealight, Unused, Wax, Candle, Wax Candle, Red, Wic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329" y="1189573"/>
            <a:ext cx="1374742" cy="916495"/>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mage result for log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54672" y="1090846"/>
            <a:ext cx="1385599" cy="1061157"/>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oal, Cabbage, Burned, Fuel, Black, Anthracit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84102" y="1195232"/>
            <a:ext cx="1357765" cy="905176"/>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extBox 25"/>
          <p:cNvSpPr txBox="1"/>
          <p:nvPr/>
        </p:nvSpPr>
        <p:spPr>
          <a:xfrm>
            <a:off x="1388826" y="3652102"/>
            <a:ext cx="3183174" cy="1569660"/>
          </a:xfrm>
          <a:prstGeom prst="rect">
            <a:avLst/>
          </a:prstGeom>
          <a:noFill/>
        </p:spPr>
        <p:txBody>
          <a:bodyPr wrap="square" rtlCol="0">
            <a:spAutoFit/>
          </a:bodyPr>
          <a:lstStyle/>
          <a:p>
            <a:r>
              <a:rPr lang="en-US" sz="2400" dirty="0"/>
              <a:t>What other reactants do we need again? Record in </a:t>
            </a:r>
            <a:r>
              <a:rPr lang="en-US" sz="2400" b="1" dirty="0"/>
              <a:t>Doodle Box F.</a:t>
            </a:r>
          </a:p>
        </p:txBody>
      </p:sp>
      <p:sp>
        <p:nvSpPr>
          <p:cNvPr id="28" name="TextBox 27"/>
          <p:cNvSpPr txBox="1"/>
          <p:nvPr/>
        </p:nvSpPr>
        <p:spPr>
          <a:xfrm>
            <a:off x="2014056" y="5373409"/>
            <a:ext cx="6403183" cy="1200329"/>
          </a:xfrm>
          <a:prstGeom prst="rect">
            <a:avLst/>
          </a:prstGeom>
          <a:noFill/>
        </p:spPr>
        <p:txBody>
          <a:bodyPr wrap="square" rtlCol="0">
            <a:spAutoFit/>
          </a:bodyPr>
          <a:lstStyle/>
          <a:p>
            <a:r>
              <a:rPr lang="en-US" sz="2400" dirty="0"/>
              <a:t>Following the conservation of matter, what are the likely products?  Record in </a:t>
            </a:r>
            <a:r>
              <a:rPr lang="en-US" sz="2400" b="1" dirty="0"/>
              <a:t>Doodle F.</a:t>
            </a:r>
          </a:p>
          <a:p>
            <a:r>
              <a:rPr lang="en-US" sz="2400" dirty="0"/>
              <a:t>(Do you see any products when stuff burns?)</a:t>
            </a:r>
          </a:p>
        </p:txBody>
      </p:sp>
      <p:pic>
        <p:nvPicPr>
          <p:cNvPr id="22" name="Picture 21">
            <a:extLst>
              <a:ext uri="{FF2B5EF4-FFF2-40B4-BE49-F238E27FC236}">
                <a16:creationId xmlns:a16="http://schemas.microsoft.com/office/drawing/2014/main" id="{77C8DAE6-7ECE-498A-B364-CC674985BF4A}"/>
              </a:ext>
            </a:extLst>
          </p:cNvPr>
          <p:cNvPicPr>
            <a:picLocks noChangeAspect="1"/>
          </p:cNvPicPr>
          <p:nvPr/>
        </p:nvPicPr>
        <p:blipFill rotWithShape="1">
          <a:blip r:embed="rId9"/>
          <a:srcRect t="11876" r="21921"/>
          <a:stretch/>
        </p:blipFill>
        <p:spPr>
          <a:xfrm>
            <a:off x="158637" y="3700766"/>
            <a:ext cx="1052623" cy="891043"/>
          </a:xfrm>
          <a:prstGeom prst="rect">
            <a:avLst/>
          </a:prstGeom>
        </p:spPr>
      </p:pic>
    </p:spTree>
    <p:extLst>
      <p:ext uri="{BB962C8B-B14F-4D97-AF65-F5344CB8AC3E}">
        <p14:creationId xmlns:p14="http://schemas.microsoft.com/office/powerpoint/2010/main" val="304523870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5" name="Straight Connector 24"/>
          <p:cNvCxnSpPr/>
          <p:nvPr/>
        </p:nvCxnSpPr>
        <p:spPr>
          <a:xfrm>
            <a:off x="870981" y="2412123"/>
            <a:ext cx="2477542" cy="18405"/>
          </a:xfrm>
          <a:prstGeom prst="line">
            <a:avLst/>
          </a:prstGeom>
          <a:ln w="254000" cmpd="sng"/>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1100350" y="2626610"/>
            <a:ext cx="1937797" cy="523220"/>
          </a:xfrm>
          <a:prstGeom prst="rect">
            <a:avLst/>
          </a:prstGeom>
          <a:noFill/>
        </p:spPr>
        <p:txBody>
          <a:bodyPr wrap="square" rtlCol="0">
            <a:spAutoFit/>
          </a:bodyPr>
          <a:lstStyle/>
          <a:p>
            <a:r>
              <a:rPr lang="en-US" sz="2800" b="1" dirty="0"/>
              <a:t>FUEL + O</a:t>
            </a:r>
            <a:r>
              <a:rPr lang="en-US" sz="2800" b="1" baseline="-25000" dirty="0"/>
              <a:t>2</a:t>
            </a:r>
            <a:endParaRPr lang="en-US" sz="2800" b="1" dirty="0"/>
          </a:p>
        </p:txBody>
      </p:sp>
      <p:sp>
        <p:nvSpPr>
          <p:cNvPr id="32" name="TextBox 31"/>
          <p:cNvSpPr txBox="1"/>
          <p:nvPr/>
        </p:nvSpPr>
        <p:spPr>
          <a:xfrm>
            <a:off x="5923130" y="4677451"/>
            <a:ext cx="2247766" cy="523220"/>
          </a:xfrm>
          <a:prstGeom prst="rect">
            <a:avLst/>
          </a:prstGeom>
          <a:noFill/>
        </p:spPr>
        <p:txBody>
          <a:bodyPr wrap="square" rtlCol="0">
            <a:spAutoFit/>
          </a:bodyPr>
          <a:lstStyle/>
          <a:p>
            <a:r>
              <a:rPr lang="en-US" sz="2800" b="1" dirty="0"/>
              <a:t>CO</a:t>
            </a:r>
            <a:r>
              <a:rPr lang="en-US" sz="2800" b="1" baseline="-25000" dirty="0"/>
              <a:t>2 </a:t>
            </a:r>
            <a:r>
              <a:rPr lang="en-US" sz="2800" b="1" dirty="0"/>
              <a:t>+ H</a:t>
            </a:r>
            <a:r>
              <a:rPr lang="en-US" sz="2800" b="1" baseline="-25000" dirty="0"/>
              <a:t>2</a:t>
            </a:r>
            <a:r>
              <a:rPr lang="en-US" sz="2800" b="1" dirty="0"/>
              <a:t>O</a:t>
            </a:r>
          </a:p>
        </p:txBody>
      </p:sp>
      <p:cxnSp>
        <p:nvCxnSpPr>
          <p:cNvPr id="42" name="Straight Arrow Connector 41"/>
          <p:cNvCxnSpPr/>
          <p:nvPr/>
        </p:nvCxnSpPr>
        <p:spPr>
          <a:xfrm>
            <a:off x="3410823" y="2638746"/>
            <a:ext cx="2175489" cy="2447924"/>
          </a:xfrm>
          <a:prstGeom prst="straightConnector1">
            <a:avLst/>
          </a:prstGeom>
          <a:ln w="76200" cmpd="sng">
            <a:tailEnd type="arrow"/>
          </a:ln>
        </p:spPr>
        <p:style>
          <a:lnRef idx="1">
            <a:schemeClr val="dk1"/>
          </a:lnRef>
          <a:fillRef idx="0">
            <a:schemeClr val="dk1"/>
          </a:fillRef>
          <a:effectRef idx="0">
            <a:schemeClr val="dk1"/>
          </a:effectRef>
          <a:fontRef idx="minor">
            <a:schemeClr val="tx1"/>
          </a:fontRef>
        </p:style>
      </p:cxnSp>
      <p:cxnSp>
        <p:nvCxnSpPr>
          <p:cNvPr id="24" name="Straight Connector 23"/>
          <p:cNvCxnSpPr/>
          <p:nvPr/>
        </p:nvCxnSpPr>
        <p:spPr>
          <a:xfrm>
            <a:off x="5727422" y="5280632"/>
            <a:ext cx="2477542" cy="18405"/>
          </a:xfrm>
          <a:prstGeom prst="line">
            <a:avLst/>
          </a:prstGeom>
          <a:ln w="57150" cmpd="sng"/>
        </p:spPr>
        <p:style>
          <a:lnRef idx="1">
            <a:schemeClr val="dk1"/>
          </a:lnRef>
          <a:fillRef idx="0">
            <a:schemeClr val="dk1"/>
          </a:fillRef>
          <a:effectRef idx="0">
            <a:schemeClr val="dk1"/>
          </a:effectRef>
          <a:fontRef idx="minor">
            <a:schemeClr val="tx1"/>
          </a:fontRef>
        </p:style>
      </p:cxnSp>
      <p:grpSp>
        <p:nvGrpSpPr>
          <p:cNvPr id="4" name="Group 3"/>
          <p:cNvGrpSpPr/>
          <p:nvPr/>
        </p:nvGrpSpPr>
        <p:grpSpPr>
          <a:xfrm>
            <a:off x="216298" y="5693722"/>
            <a:ext cx="8711404" cy="1245193"/>
            <a:chOff x="216298" y="5693722"/>
            <a:chExt cx="8711404" cy="1245193"/>
          </a:xfrm>
        </p:grpSpPr>
        <p:sp>
          <p:nvSpPr>
            <p:cNvPr id="15" name="TextBox 14"/>
            <p:cNvSpPr txBox="1"/>
            <p:nvPr/>
          </p:nvSpPr>
          <p:spPr>
            <a:xfrm>
              <a:off x="216298" y="5693722"/>
              <a:ext cx="5144497" cy="477054"/>
            </a:xfrm>
            <a:prstGeom prst="rect">
              <a:avLst/>
            </a:prstGeom>
            <a:noFill/>
          </p:spPr>
          <p:txBody>
            <a:bodyPr wrap="square" rtlCol="0">
              <a:spAutoFit/>
            </a:bodyPr>
            <a:lstStyle/>
            <a:p>
              <a:r>
                <a:rPr lang="en-US" sz="2500" b="1" dirty="0"/>
                <a:t>Carbon fuel (C, H, some O) + O</a:t>
              </a:r>
              <a:r>
                <a:rPr lang="en-US" sz="2500" b="1" baseline="-25000" dirty="0"/>
                <a:t>2</a:t>
              </a:r>
              <a:r>
                <a:rPr lang="en-US" sz="2500" b="1" baseline="-25000" dirty="0">
                  <a:solidFill>
                    <a:srgbClr val="256800"/>
                  </a:solidFill>
                </a:rPr>
                <a:t>                 </a:t>
              </a:r>
              <a:endParaRPr lang="en-US" sz="2500" b="1" dirty="0">
                <a:solidFill>
                  <a:srgbClr val="256800"/>
                </a:solidFill>
              </a:endParaRPr>
            </a:p>
          </p:txBody>
        </p:sp>
        <p:cxnSp>
          <p:nvCxnSpPr>
            <p:cNvPr id="17" name="Straight Arrow Connector 16"/>
            <p:cNvCxnSpPr/>
            <p:nvPr/>
          </p:nvCxnSpPr>
          <p:spPr>
            <a:xfrm>
              <a:off x="5360795" y="5944327"/>
              <a:ext cx="938790" cy="0"/>
            </a:xfrm>
            <a:prstGeom prst="straightConnector1">
              <a:avLst/>
            </a:prstGeom>
            <a:ln w="571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2" name="TextBox 21"/>
            <p:cNvSpPr txBox="1"/>
            <p:nvPr/>
          </p:nvSpPr>
          <p:spPr>
            <a:xfrm>
              <a:off x="6474829" y="5707584"/>
              <a:ext cx="2452873" cy="477054"/>
            </a:xfrm>
            <a:prstGeom prst="rect">
              <a:avLst/>
            </a:prstGeom>
            <a:noFill/>
          </p:spPr>
          <p:txBody>
            <a:bodyPr wrap="square" rtlCol="0">
              <a:spAutoFit/>
            </a:bodyPr>
            <a:lstStyle/>
            <a:p>
              <a:r>
                <a:rPr lang="en-US" sz="2500" b="1" dirty="0"/>
                <a:t>CO</a:t>
              </a:r>
              <a:r>
                <a:rPr lang="en-US" sz="2500" b="1" baseline="-25000" dirty="0"/>
                <a:t>2</a:t>
              </a:r>
              <a:r>
                <a:rPr lang="en-US" sz="2500" b="1" dirty="0"/>
                <a:t> + H</a:t>
              </a:r>
              <a:r>
                <a:rPr lang="en-US" sz="2500" b="1" baseline="-25000" dirty="0"/>
                <a:t>2</a:t>
              </a:r>
              <a:r>
                <a:rPr lang="en-US" sz="2500" b="1" dirty="0"/>
                <a:t>O</a:t>
              </a:r>
            </a:p>
          </p:txBody>
        </p:sp>
        <p:sp>
          <p:nvSpPr>
            <p:cNvPr id="10" name="Arc 9"/>
            <p:cNvSpPr/>
            <p:nvPr/>
          </p:nvSpPr>
          <p:spPr>
            <a:xfrm>
              <a:off x="5072436" y="5944327"/>
              <a:ext cx="726243" cy="994588"/>
            </a:xfrm>
            <a:prstGeom prst="arc">
              <a:avLst/>
            </a:prstGeom>
            <a:ln w="57150" cap="flat" cmpd="sng">
              <a:solidFill>
                <a:schemeClr val="tx1"/>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41" name="TextBox 40"/>
            <p:cNvSpPr txBox="1"/>
            <p:nvPr/>
          </p:nvSpPr>
          <p:spPr>
            <a:xfrm>
              <a:off x="5185245" y="6397225"/>
              <a:ext cx="1962530" cy="523220"/>
            </a:xfrm>
            <a:prstGeom prst="rect">
              <a:avLst/>
            </a:prstGeom>
            <a:noFill/>
          </p:spPr>
          <p:txBody>
            <a:bodyPr wrap="square" rtlCol="0">
              <a:spAutoFit/>
            </a:bodyPr>
            <a:lstStyle/>
            <a:p>
              <a:r>
                <a:rPr lang="en-US" sz="2800" b="1" dirty="0"/>
                <a:t>ENERGY</a:t>
              </a:r>
            </a:p>
          </p:txBody>
        </p:sp>
      </p:grpSp>
      <p:sp>
        <p:nvSpPr>
          <p:cNvPr id="23" name="Content Placeholder 4"/>
          <p:cNvSpPr txBox="1">
            <a:spLocks/>
          </p:cNvSpPr>
          <p:nvPr/>
        </p:nvSpPr>
        <p:spPr>
          <a:xfrm>
            <a:off x="432815" y="236803"/>
            <a:ext cx="8494888" cy="829532"/>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US" sz="3600" b="1" dirty="0">
                <a:solidFill>
                  <a:srgbClr val="583F34"/>
                </a:solidFill>
                <a:latin typeface="Arial" panose="020B0604020202020204" pitchFamily="34" charset="0"/>
                <a:cs typeface="Arial" panose="020B0604020202020204" pitchFamily="34" charset="0"/>
              </a:rPr>
              <a:t>What exactly is burning?</a:t>
            </a:r>
            <a:endParaRPr lang="en-US" sz="4000" dirty="0">
              <a:solidFill>
                <a:srgbClr val="583F34"/>
              </a:solidFill>
              <a:latin typeface="Arial" panose="020B0604020202020204" pitchFamily="34" charset="0"/>
              <a:cs typeface="Arial" panose="020B0604020202020204" pitchFamily="34" charset="0"/>
            </a:endParaRPr>
          </a:p>
        </p:txBody>
      </p:sp>
      <p:sp>
        <p:nvSpPr>
          <p:cNvPr id="36" name="Striped Right Arrow 35"/>
          <p:cNvSpPr/>
          <p:nvPr/>
        </p:nvSpPr>
        <p:spPr>
          <a:xfrm>
            <a:off x="3980593" y="3344362"/>
            <a:ext cx="699666" cy="380094"/>
          </a:xfrm>
          <a:prstGeom prst="stripedRightArrow">
            <a:avLst/>
          </a:prstGeom>
          <a:solidFill>
            <a:schemeClr val="accent6">
              <a:lumMod val="7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0" name="Explosion 1 39"/>
          <p:cNvSpPr/>
          <p:nvPr/>
        </p:nvSpPr>
        <p:spPr>
          <a:xfrm>
            <a:off x="6092813" y="1714640"/>
            <a:ext cx="1789331" cy="1244625"/>
          </a:xfrm>
          <a:prstGeom prst="irregularSeal1">
            <a:avLst/>
          </a:prstGeom>
          <a:solidFill>
            <a:srgbClr val="FFD215"/>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TextBox 42"/>
          <p:cNvSpPr txBox="1"/>
          <p:nvPr/>
        </p:nvSpPr>
        <p:spPr>
          <a:xfrm>
            <a:off x="6364015" y="2053397"/>
            <a:ext cx="1260972" cy="461665"/>
          </a:xfrm>
          <a:prstGeom prst="rect">
            <a:avLst/>
          </a:prstGeom>
          <a:noFill/>
        </p:spPr>
        <p:txBody>
          <a:bodyPr wrap="square" rtlCol="0">
            <a:spAutoFit/>
          </a:bodyPr>
          <a:lstStyle/>
          <a:p>
            <a:r>
              <a:rPr lang="en-US" sz="2400" b="1" dirty="0">
                <a:latin typeface="Calibri" panose="020F0502020204030204" pitchFamily="34" charset="0"/>
                <a:cs typeface="Calibri" panose="020F0502020204030204" pitchFamily="34" charset="0"/>
              </a:rPr>
              <a:t>ENERGY</a:t>
            </a:r>
            <a:endParaRPr lang="en-US" sz="2400" b="1" dirty="0">
              <a:solidFill>
                <a:schemeClr val="accent6">
                  <a:lumMod val="75000"/>
                </a:schemeClr>
              </a:solidFill>
              <a:latin typeface="Calibri" panose="020F0502020204030204" pitchFamily="34" charset="0"/>
              <a:cs typeface="Calibri" panose="020F0502020204030204" pitchFamily="34" charset="0"/>
            </a:endParaRPr>
          </a:p>
        </p:txBody>
      </p:sp>
      <p:pic>
        <p:nvPicPr>
          <p:cNvPr id="37" name="Picture 36"/>
          <p:cNvPicPr>
            <a:picLocks noChangeAspect="1"/>
          </p:cNvPicPr>
          <p:nvPr/>
        </p:nvPicPr>
        <p:blipFill>
          <a:blip r:embed="rId3"/>
          <a:stretch>
            <a:fillRect/>
          </a:stretch>
        </p:blipFill>
        <p:spPr>
          <a:xfrm>
            <a:off x="5296347" y="3502125"/>
            <a:ext cx="1067686" cy="909202"/>
          </a:xfrm>
          <a:prstGeom prst="rect">
            <a:avLst/>
          </a:prstGeom>
        </p:spPr>
      </p:pic>
      <p:pic>
        <p:nvPicPr>
          <p:cNvPr id="44" name="Picture 43"/>
          <p:cNvPicPr>
            <a:picLocks noChangeAspect="1"/>
          </p:cNvPicPr>
          <p:nvPr/>
        </p:nvPicPr>
        <p:blipFill>
          <a:blip r:embed="rId4"/>
          <a:stretch>
            <a:fillRect/>
          </a:stretch>
        </p:blipFill>
        <p:spPr>
          <a:xfrm>
            <a:off x="7755073" y="3507923"/>
            <a:ext cx="1352463" cy="903403"/>
          </a:xfrm>
          <a:prstGeom prst="rect">
            <a:avLst/>
          </a:prstGeom>
        </p:spPr>
      </p:pic>
      <p:pic>
        <p:nvPicPr>
          <p:cNvPr id="45" name="Picture 44"/>
          <p:cNvPicPr>
            <a:picLocks noChangeAspect="1"/>
          </p:cNvPicPr>
          <p:nvPr/>
        </p:nvPicPr>
        <p:blipFill>
          <a:blip r:embed="rId5"/>
          <a:stretch>
            <a:fillRect/>
          </a:stretch>
        </p:blipFill>
        <p:spPr>
          <a:xfrm>
            <a:off x="6437605" y="3495629"/>
            <a:ext cx="1258391" cy="943793"/>
          </a:xfrm>
          <a:prstGeom prst="rect">
            <a:avLst/>
          </a:prstGeom>
        </p:spPr>
      </p:pic>
      <p:pic>
        <p:nvPicPr>
          <p:cNvPr id="1026" name="Picture 2" descr="ealight, Unused, Wax, Candle, Wax Candle, Red, Wick"/>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329" y="1189573"/>
            <a:ext cx="1374742" cy="916495"/>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mage result for log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54672" y="1090846"/>
            <a:ext cx="1385599" cy="1061157"/>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oal, Cabbage, Burned, Fuel, Black, Anthracit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84102" y="1195232"/>
            <a:ext cx="1357765" cy="905176"/>
          </a:xfrm>
          <a:prstGeom prst="rect">
            <a:avLst/>
          </a:prstGeom>
          <a:noFill/>
          <a:extLst>
            <a:ext uri="{909E8E84-426E-40dd-AFC4-6F175D3DCCD1}">
              <a14:hiddenFill xmlns:a14="http://schemas.microsoft.com/office/drawing/2010/main" xmlns="">
                <a:solidFill>
                  <a:srgbClr val="FFFFFF"/>
                </a:solidFill>
              </a14:hiddenFill>
            </a:ext>
          </a:extLst>
        </p:spPr>
      </p:pic>
      <p:sp>
        <p:nvSpPr>
          <p:cNvPr id="26" name="TextBox 25"/>
          <p:cNvSpPr txBox="1"/>
          <p:nvPr/>
        </p:nvSpPr>
        <p:spPr>
          <a:xfrm>
            <a:off x="1250882" y="4228276"/>
            <a:ext cx="3615836" cy="1384995"/>
          </a:xfrm>
          <a:prstGeom prst="rect">
            <a:avLst/>
          </a:prstGeom>
          <a:noFill/>
        </p:spPr>
        <p:txBody>
          <a:bodyPr wrap="square" rtlCol="0">
            <a:spAutoFit/>
          </a:bodyPr>
          <a:lstStyle/>
          <a:p>
            <a:r>
              <a:rPr lang="en-US" sz="2800" dirty="0"/>
              <a:t>Record this definition for burning in </a:t>
            </a:r>
            <a:r>
              <a:rPr lang="en-US" sz="2800" b="1" dirty="0"/>
              <a:t>Doodle Box F.</a:t>
            </a:r>
          </a:p>
        </p:txBody>
      </p:sp>
      <p:pic>
        <p:nvPicPr>
          <p:cNvPr id="28" name="Picture 27">
            <a:extLst>
              <a:ext uri="{FF2B5EF4-FFF2-40B4-BE49-F238E27FC236}">
                <a16:creationId xmlns:a16="http://schemas.microsoft.com/office/drawing/2014/main" id="{478E7E9F-3EE1-454F-95BD-707DF1A291E9}"/>
              </a:ext>
            </a:extLst>
          </p:cNvPr>
          <p:cNvPicPr>
            <a:picLocks noChangeAspect="1"/>
          </p:cNvPicPr>
          <p:nvPr/>
        </p:nvPicPr>
        <p:blipFill rotWithShape="1">
          <a:blip r:embed="rId9"/>
          <a:srcRect t="11876" r="21921"/>
          <a:stretch/>
        </p:blipFill>
        <p:spPr>
          <a:xfrm>
            <a:off x="140175" y="4259807"/>
            <a:ext cx="1052623" cy="891043"/>
          </a:xfrm>
          <a:prstGeom prst="rect">
            <a:avLst/>
          </a:prstGeom>
        </p:spPr>
      </p:pic>
    </p:spTree>
    <p:extLst>
      <p:ext uri="{BB962C8B-B14F-4D97-AF65-F5344CB8AC3E}">
        <p14:creationId xmlns:p14="http://schemas.microsoft.com/office/powerpoint/2010/main" val="65482193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left)">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28"/>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2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400373" y="83132"/>
            <a:ext cx="6666493" cy="584776"/>
          </a:xfrm>
          <a:prstGeom prst="rect">
            <a:avLst/>
          </a:prstGeom>
          <a:noFill/>
        </p:spPr>
        <p:txBody>
          <a:bodyPr wrap="square" rtlCol="0">
            <a:spAutoFit/>
          </a:bodyPr>
          <a:lstStyle/>
          <a:p>
            <a:pPr algn="ctr"/>
            <a:r>
              <a:rPr lang="en-US" sz="3200" dirty="0"/>
              <a:t>What happens when we eat food?</a:t>
            </a:r>
          </a:p>
        </p:txBody>
      </p:sp>
      <p:sp>
        <p:nvSpPr>
          <p:cNvPr id="23" name="TextBox 22"/>
          <p:cNvSpPr txBox="1"/>
          <p:nvPr/>
        </p:nvSpPr>
        <p:spPr>
          <a:xfrm>
            <a:off x="225669" y="959828"/>
            <a:ext cx="5047503" cy="477054"/>
          </a:xfrm>
          <a:prstGeom prst="rect">
            <a:avLst/>
          </a:prstGeom>
          <a:noFill/>
        </p:spPr>
        <p:txBody>
          <a:bodyPr wrap="square" rtlCol="0">
            <a:spAutoFit/>
          </a:bodyPr>
          <a:lstStyle/>
          <a:p>
            <a:r>
              <a:rPr lang="en-US" sz="2500" b="1" dirty="0"/>
              <a:t>Carbon fuel (C, H, some O) + O</a:t>
            </a:r>
            <a:r>
              <a:rPr lang="en-US" sz="2500" b="1" baseline="-25000" dirty="0"/>
              <a:t>2                 </a:t>
            </a:r>
            <a:endParaRPr lang="en-US" sz="2500" b="1" dirty="0"/>
          </a:p>
        </p:txBody>
      </p:sp>
      <p:cxnSp>
        <p:nvCxnSpPr>
          <p:cNvPr id="24" name="Straight Arrow Connector 23"/>
          <p:cNvCxnSpPr/>
          <p:nvPr/>
        </p:nvCxnSpPr>
        <p:spPr>
          <a:xfrm>
            <a:off x="5360795" y="1198355"/>
            <a:ext cx="938790" cy="0"/>
          </a:xfrm>
          <a:prstGeom prst="straightConnector1">
            <a:avLst/>
          </a:prstGeom>
          <a:ln w="571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5" name="TextBox 24"/>
          <p:cNvSpPr txBox="1"/>
          <p:nvPr/>
        </p:nvSpPr>
        <p:spPr>
          <a:xfrm>
            <a:off x="6474829" y="955636"/>
            <a:ext cx="2334319" cy="477054"/>
          </a:xfrm>
          <a:prstGeom prst="rect">
            <a:avLst/>
          </a:prstGeom>
          <a:noFill/>
        </p:spPr>
        <p:txBody>
          <a:bodyPr wrap="square" rtlCol="0">
            <a:spAutoFit/>
          </a:bodyPr>
          <a:lstStyle/>
          <a:p>
            <a:r>
              <a:rPr lang="en-US" sz="2500" b="1" dirty="0"/>
              <a:t>CO</a:t>
            </a:r>
            <a:r>
              <a:rPr lang="en-US" sz="2500" b="1" baseline="-25000" dirty="0"/>
              <a:t>2</a:t>
            </a:r>
            <a:r>
              <a:rPr lang="en-US" sz="2500" b="1" dirty="0"/>
              <a:t> + H</a:t>
            </a:r>
            <a:r>
              <a:rPr lang="en-US" sz="2500" b="1" baseline="-25000" dirty="0"/>
              <a:t>2</a:t>
            </a:r>
            <a:r>
              <a:rPr lang="en-US" sz="2500" b="1" dirty="0"/>
              <a:t>O</a:t>
            </a:r>
          </a:p>
        </p:txBody>
      </p:sp>
      <p:sp>
        <p:nvSpPr>
          <p:cNvPr id="27" name="Arc 26"/>
          <p:cNvSpPr/>
          <p:nvPr/>
        </p:nvSpPr>
        <p:spPr>
          <a:xfrm>
            <a:off x="5072436" y="1198355"/>
            <a:ext cx="726243" cy="994588"/>
          </a:xfrm>
          <a:prstGeom prst="arc">
            <a:avLst/>
          </a:prstGeom>
          <a:ln w="57150" cap="flat" cmpd="sng">
            <a:solidFill>
              <a:schemeClr val="tx1"/>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8" name="TextBox 27"/>
          <p:cNvSpPr txBox="1"/>
          <p:nvPr/>
        </p:nvSpPr>
        <p:spPr>
          <a:xfrm>
            <a:off x="5185245" y="1651253"/>
            <a:ext cx="1820862" cy="523220"/>
          </a:xfrm>
          <a:prstGeom prst="rect">
            <a:avLst/>
          </a:prstGeom>
          <a:noFill/>
        </p:spPr>
        <p:txBody>
          <a:bodyPr wrap="square" rtlCol="0">
            <a:spAutoFit/>
          </a:bodyPr>
          <a:lstStyle/>
          <a:p>
            <a:r>
              <a:rPr lang="en-US" sz="2800" b="1" dirty="0"/>
              <a:t>ENERGY</a:t>
            </a:r>
          </a:p>
        </p:txBody>
      </p:sp>
      <p:pic>
        <p:nvPicPr>
          <p:cNvPr id="3086" name="Picture 14" descr="an, Silhouette, Male, Figure, Human, Body, Body Part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33" y="2040217"/>
            <a:ext cx="1767570" cy="3535139"/>
          </a:xfrm>
          <a:prstGeom prst="rect">
            <a:avLst/>
          </a:prstGeom>
          <a:noFill/>
          <a:extLst>
            <a:ext uri="{909E8E84-426E-40dd-AFC4-6F175D3DCCD1}">
              <a14:hiddenFill xmlns:a14="http://schemas.microsoft.com/office/drawing/2010/main" xmlns="">
                <a:solidFill>
                  <a:srgbClr val="FFFFFF"/>
                </a:solidFill>
              </a14:hiddenFill>
            </a:ext>
          </a:extLst>
        </p:spPr>
      </p:pic>
      <p:pic>
        <p:nvPicPr>
          <p:cNvPr id="3084" name="Picture 12" descr="amburger"/>
          <p:cNvPicPr>
            <a:picLocks noChangeAspect="1" noChangeArrowheads="1"/>
          </p:cNvPicPr>
          <p:nvPr/>
        </p:nvPicPr>
        <p:blipFill>
          <a:blip r:embed="rId4">
            <a:clrChange>
              <a:clrFrom>
                <a:srgbClr val="FEFFFF"/>
              </a:clrFrom>
              <a:clrTo>
                <a:srgbClr val="FEFFFF">
                  <a:alpha val="0"/>
                </a:srgbClr>
              </a:clrTo>
            </a:clrChange>
            <a:alphaModFix/>
            <a:extLst>
              <a:ext uri="{28A0092B-C50C-407E-A947-70E740481C1C}">
                <a14:useLocalDpi xmlns:a14="http://schemas.microsoft.com/office/drawing/2010/main" val="0"/>
              </a:ext>
            </a:extLst>
          </a:blip>
          <a:srcRect/>
          <a:stretch>
            <a:fillRect/>
          </a:stretch>
        </p:blipFill>
        <p:spPr bwMode="auto">
          <a:xfrm>
            <a:off x="424353" y="3199278"/>
            <a:ext cx="912134" cy="643013"/>
          </a:xfrm>
          <a:prstGeom prst="rect">
            <a:avLst/>
          </a:prstGeom>
          <a:noFill/>
          <a:extLst>
            <a:ext uri="{909E8E84-426E-40dd-AFC4-6F175D3DCCD1}">
              <a14:hiddenFill xmlns:a14="http://schemas.microsoft.com/office/drawing/2010/main" xmlns="">
                <a:solidFill>
                  <a:srgbClr val="FFFFFF"/>
                </a:solidFill>
              </a14:hiddenFill>
            </a:ext>
          </a:extLst>
        </p:spPr>
      </p:pic>
      <p:pic>
        <p:nvPicPr>
          <p:cNvPr id="3074" name="Picture 2" descr="unch Of Grapes, Viognier Grapes, Grapes, Fruit, Sweet"/>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3100" y="2583935"/>
            <a:ext cx="840930" cy="670510"/>
          </a:xfrm>
          <a:prstGeom prst="rect">
            <a:avLst/>
          </a:prstGeom>
          <a:noFill/>
          <a:extLst>
            <a:ext uri="{909E8E84-426E-40dd-AFC4-6F175D3DCCD1}">
              <a14:hiddenFill xmlns:a14="http://schemas.microsoft.com/office/drawing/2010/main" xmlns="">
                <a:solidFill>
                  <a:srgbClr val="FFFFFF"/>
                </a:solidFill>
              </a14:hiddenFill>
            </a:ext>
          </a:extLst>
        </p:spPr>
      </p:pic>
      <p:pic>
        <p:nvPicPr>
          <p:cNvPr id="3078" name="Picture 6" descr="ire, Flame, Campfire, Bonfire, Warm, Warmth, Ignit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7647" y="2542158"/>
            <a:ext cx="798840" cy="1164301"/>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TextBox 14"/>
          <p:cNvSpPr txBox="1"/>
          <p:nvPr/>
        </p:nvSpPr>
        <p:spPr>
          <a:xfrm>
            <a:off x="1921188" y="2324055"/>
            <a:ext cx="6528113" cy="4216539"/>
          </a:xfrm>
          <a:prstGeom prst="rect">
            <a:avLst/>
          </a:prstGeom>
          <a:noFill/>
        </p:spPr>
        <p:txBody>
          <a:bodyPr wrap="square" rtlCol="0">
            <a:spAutoFit/>
          </a:bodyPr>
          <a:lstStyle/>
          <a:p>
            <a:r>
              <a:rPr lang="en-US" sz="2400" dirty="0">
                <a:latin typeface="Arial" panose="020B0604020202020204" pitchFamily="34" charset="0"/>
                <a:cs typeface="Arial" panose="020B0604020202020204" pitchFamily="34" charset="0"/>
              </a:rPr>
              <a:t>How does our definition of fuel and burning fit our understanding of </a:t>
            </a:r>
            <a:r>
              <a:rPr lang="en-US" sz="2400" u="sng" dirty="0">
                <a:latin typeface="Arial" panose="020B0604020202020204" pitchFamily="34" charset="0"/>
                <a:cs typeface="Arial" panose="020B0604020202020204" pitchFamily="34" charset="0"/>
              </a:rPr>
              <a:t>what might be happening with carbs, proteins and fats in our body</a:t>
            </a:r>
            <a:r>
              <a:rPr lang="en-US" sz="2400" dirty="0">
                <a:latin typeface="Arial" panose="020B0604020202020204" pitchFamily="34" charset="0"/>
                <a:cs typeface="Arial" panose="020B0604020202020204" pitchFamily="34" charset="0"/>
              </a:rPr>
              <a:t>?</a:t>
            </a:r>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Write your ideas in </a:t>
            </a:r>
            <a:r>
              <a:rPr lang="en-US" sz="2800" b="1" dirty="0">
                <a:latin typeface="Arial" panose="020B0604020202020204" pitchFamily="34" charset="0"/>
                <a:cs typeface="Arial" panose="020B0604020202020204" pitchFamily="34" charset="0"/>
              </a:rPr>
              <a:t>Doodle Box G</a:t>
            </a:r>
            <a:r>
              <a:rPr lang="en-US" sz="2800" dirty="0">
                <a:latin typeface="Arial" panose="020B0604020202020204" pitchFamily="34" charset="0"/>
                <a:cs typeface="Arial" panose="020B0604020202020204" pitchFamily="34" charset="0"/>
              </a:rPr>
              <a:t>.</a:t>
            </a:r>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What questions do we still have? Record these in </a:t>
            </a:r>
            <a:r>
              <a:rPr lang="en-US" sz="2800" b="1" dirty="0">
                <a:latin typeface="Arial" panose="020B0604020202020204" pitchFamily="34" charset="0"/>
                <a:cs typeface="Arial" panose="020B0604020202020204" pitchFamily="34" charset="0"/>
              </a:rPr>
              <a:t>Doodle Box G </a:t>
            </a:r>
            <a:r>
              <a:rPr lang="en-US" sz="2800" dirty="0">
                <a:latin typeface="Arial" panose="020B0604020202020204" pitchFamily="34" charset="0"/>
                <a:cs typeface="Arial" panose="020B0604020202020204" pitchFamily="34" charset="0"/>
              </a:rPr>
              <a:t>too.</a:t>
            </a:r>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Be prepared to share out to the class.</a:t>
            </a:r>
          </a:p>
        </p:txBody>
      </p:sp>
      <p:pic>
        <p:nvPicPr>
          <p:cNvPr id="18" name="Picture 17">
            <a:extLst>
              <a:ext uri="{FF2B5EF4-FFF2-40B4-BE49-F238E27FC236}">
                <a16:creationId xmlns:a16="http://schemas.microsoft.com/office/drawing/2014/main" id="{CA1989B6-7FAB-4B6B-8277-E34FD2150A9C}"/>
              </a:ext>
            </a:extLst>
          </p:cNvPr>
          <p:cNvPicPr>
            <a:picLocks noChangeAspect="1"/>
          </p:cNvPicPr>
          <p:nvPr/>
        </p:nvPicPr>
        <p:blipFill rotWithShape="1">
          <a:blip r:embed="rId7"/>
          <a:srcRect t="11876" r="21921"/>
          <a:stretch/>
        </p:blipFill>
        <p:spPr>
          <a:xfrm>
            <a:off x="7756525" y="3541281"/>
            <a:ext cx="1052623" cy="891043"/>
          </a:xfrm>
          <a:prstGeom prst="rect">
            <a:avLst/>
          </a:prstGeom>
        </p:spPr>
      </p:pic>
      <p:pic>
        <p:nvPicPr>
          <p:cNvPr id="19" name="Picture 18">
            <a:extLst>
              <a:ext uri="{FF2B5EF4-FFF2-40B4-BE49-F238E27FC236}">
                <a16:creationId xmlns:a16="http://schemas.microsoft.com/office/drawing/2014/main" id="{702CE666-4901-427A-8224-EA9BD167C6AD}"/>
              </a:ext>
            </a:extLst>
          </p:cNvPr>
          <p:cNvPicPr>
            <a:picLocks noChangeAspect="1"/>
          </p:cNvPicPr>
          <p:nvPr/>
        </p:nvPicPr>
        <p:blipFill rotWithShape="1">
          <a:blip r:embed="rId8"/>
          <a:srcRect t="19937" r="37959" b="20001"/>
          <a:stretch/>
        </p:blipFill>
        <p:spPr>
          <a:xfrm>
            <a:off x="769820" y="5673552"/>
            <a:ext cx="1227201" cy="891044"/>
          </a:xfrm>
          <a:prstGeom prst="rect">
            <a:avLst/>
          </a:prstGeom>
        </p:spPr>
      </p:pic>
    </p:spTree>
    <p:extLst>
      <p:ext uri="{BB962C8B-B14F-4D97-AF65-F5344CB8AC3E}">
        <p14:creationId xmlns:p14="http://schemas.microsoft.com/office/powerpoint/2010/main" val="10109280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49247" y="213133"/>
            <a:ext cx="8229600" cy="1143000"/>
          </a:xfrm>
        </p:spPr>
        <p:txBody>
          <a:bodyPr>
            <a:normAutofit/>
          </a:bodyPr>
          <a:lstStyle/>
          <a:p>
            <a:pPr algn="ctr"/>
            <a:r>
              <a:rPr lang="en-US" sz="4000" dirty="0">
                <a:latin typeface="Arial" panose="020B0604020202020204" pitchFamily="34" charset="0"/>
                <a:cs typeface="Arial" panose="020B0604020202020204" pitchFamily="34" charset="0"/>
              </a:rPr>
              <a:t>Refining our Driving Question</a:t>
            </a:r>
          </a:p>
        </p:txBody>
      </p:sp>
      <p:sp>
        <p:nvSpPr>
          <p:cNvPr id="3" name="TextBox 2"/>
          <p:cNvSpPr txBox="1"/>
          <p:nvPr/>
        </p:nvSpPr>
        <p:spPr>
          <a:xfrm>
            <a:off x="1473113" y="1605472"/>
            <a:ext cx="6181867" cy="954107"/>
          </a:xfrm>
          <a:prstGeom prst="rect">
            <a:avLst/>
          </a:prstGeom>
          <a:noFill/>
        </p:spPr>
        <p:txBody>
          <a:bodyPr wrap="square" rtlCol="0">
            <a:spAutoFit/>
          </a:bodyPr>
          <a:lstStyle/>
          <a:p>
            <a:pPr algn="ctr"/>
            <a:r>
              <a:rPr lang="en-US" sz="2800" dirty="0"/>
              <a:t>[insert the new class driving question here]</a:t>
            </a:r>
          </a:p>
        </p:txBody>
      </p:sp>
      <p:sp>
        <p:nvSpPr>
          <p:cNvPr id="5" name="TextBox 4"/>
          <p:cNvSpPr txBox="1"/>
          <p:nvPr/>
        </p:nvSpPr>
        <p:spPr>
          <a:xfrm>
            <a:off x="1701578" y="2740987"/>
            <a:ext cx="6181867" cy="523220"/>
          </a:xfrm>
          <a:prstGeom prst="rect">
            <a:avLst/>
          </a:prstGeom>
          <a:noFill/>
        </p:spPr>
        <p:txBody>
          <a:bodyPr wrap="square" rtlCol="0">
            <a:spAutoFit/>
          </a:bodyPr>
          <a:lstStyle/>
          <a:p>
            <a:r>
              <a:rPr lang="en-US" sz="2800" dirty="0"/>
              <a:t>Write this question in </a:t>
            </a:r>
            <a:r>
              <a:rPr lang="en-US" sz="2800" b="1" dirty="0"/>
              <a:t>Doodle Box H</a:t>
            </a:r>
            <a:r>
              <a:rPr lang="en-US" sz="2800" dirty="0"/>
              <a:t>.</a:t>
            </a:r>
          </a:p>
        </p:txBody>
      </p:sp>
      <p:pic>
        <p:nvPicPr>
          <p:cNvPr id="8" name="Picture 7">
            <a:extLst>
              <a:ext uri="{FF2B5EF4-FFF2-40B4-BE49-F238E27FC236}">
                <a16:creationId xmlns:a16="http://schemas.microsoft.com/office/drawing/2014/main" id="{9E5D1DF0-0414-4B34-8C14-C069CBE26653}"/>
              </a:ext>
            </a:extLst>
          </p:cNvPr>
          <p:cNvPicPr>
            <a:picLocks noChangeAspect="1"/>
          </p:cNvPicPr>
          <p:nvPr/>
        </p:nvPicPr>
        <p:blipFill rotWithShape="1">
          <a:blip r:embed="rId3"/>
          <a:srcRect t="11876" r="21921"/>
          <a:stretch/>
        </p:blipFill>
        <p:spPr>
          <a:xfrm>
            <a:off x="664860" y="2373164"/>
            <a:ext cx="1052623" cy="891043"/>
          </a:xfrm>
          <a:prstGeom prst="rect">
            <a:avLst/>
          </a:prstGeom>
        </p:spPr>
      </p:pic>
    </p:spTree>
    <p:extLst>
      <p:ext uri="{BB962C8B-B14F-4D97-AF65-F5344CB8AC3E}">
        <p14:creationId xmlns:p14="http://schemas.microsoft.com/office/powerpoint/2010/main" val="6378400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03 Summary</a:t>
            </a:r>
            <a:endParaRPr sz="2800" dirty="0"/>
          </a:p>
        </p:txBody>
      </p:sp>
      <p:sp>
        <p:nvSpPr>
          <p:cNvPr id="2" name="Text Placeholder 1">
            <a:extLst>
              <a:ext uri="{FF2B5EF4-FFF2-40B4-BE49-F238E27FC236}">
                <a16:creationId xmlns:a16="http://schemas.microsoft.com/office/drawing/2014/main" id="{61154A64-D2FC-4B7B-8BEA-0A2A24BFE975}"/>
              </a:ext>
            </a:extLst>
          </p:cNvPr>
          <p:cNvSpPr>
            <a:spLocks noGrp="1"/>
          </p:cNvSpPr>
          <p:nvPr>
            <p:ph type="body" sz="quarter" idx="10"/>
          </p:nvPr>
        </p:nvSpPr>
        <p:spPr/>
        <p:txBody>
          <a:bodyPr/>
          <a:lstStyle/>
          <a:p>
            <a:pPr marL="0" indent="0">
              <a:buNone/>
            </a:pPr>
            <a:r>
              <a:rPr lang="en-US" sz="1400" b="1" dirty="0"/>
              <a:t>What we figured out … </a:t>
            </a:r>
          </a:p>
          <a:p>
            <a:pPr marL="0" indent="0">
              <a:buNone/>
            </a:pPr>
            <a:endParaRPr lang="en-US" sz="1400" dirty="0"/>
          </a:p>
          <a:p>
            <a:pPr marL="0" indent="0">
              <a:buNone/>
            </a:pPr>
            <a:r>
              <a:rPr lang="en-US" sz="1400" dirty="0"/>
              <a:t>We’ve developed some ideas around food as fuel and burning as an important chemical reaction. We recognize that burning food does give energy and that burning organic molecules made of Cs Hs and </a:t>
            </a:r>
            <a:r>
              <a:rPr lang="en-US" sz="1400" dirty="0" err="1"/>
              <a:t>Os</a:t>
            </a:r>
            <a:r>
              <a:rPr lang="en-US" sz="1400" dirty="0"/>
              <a:t> yields CO</a:t>
            </a:r>
            <a:r>
              <a:rPr lang="en-US" sz="1400" baseline="-25000" dirty="0"/>
              <a:t>2</a:t>
            </a:r>
            <a:r>
              <a:rPr lang="en-US" sz="1400" dirty="0"/>
              <a:t> and H</a:t>
            </a:r>
            <a:r>
              <a:rPr lang="en-US" sz="1400" baseline="-25000" dirty="0"/>
              <a:t>2</a:t>
            </a:r>
            <a:r>
              <a:rPr lang="en-US" sz="1400" dirty="0"/>
              <a:t>O.</a:t>
            </a:r>
          </a:p>
          <a:p>
            <a:endParaRPr lang="en-US" dirty="0"/>
          </a:p>
        </p:txBody>
      </p:sp>
      <p:sp>
        <p:nvSpPr>
          <p:cNvPr id="3" name="Text Placeholder 2">
            <a:extLst>
              <a:ext uri="{FF2B5EF4-FFF2-40B4-BE49-F238E27FC236}">
                <a16:creationId xmlns:a16="http://schemas.microsoft.com/office/drawing/2014/main" id="{8E463B03-0DD5-4A62-BD6C-CD35401FDBCE}"/>
              </a:ext>
            </a:extLst>
          </p:cNvPr>
          <p:cNvSpPr>
            <a:spLocks noGrp="1"/>
          </p:cNvSpPr>
          <p:nvPr>
            <p:ph type="body" sz="quarter" idx="11"/>
          </p:nvPr>
        </p:nvSpPr>
        <p:spPr/>
        <p:txBody>
          <a:bodyPr/>
          <a:lstStyle/>
          <a:p>
            <a:pPr marL="0" indent="0">
              <a:buNone/>
            </a:pPr>
            <a:r>
              <a:rPr lang="en-US" sz="1400" u="sng" dirty="0"/>
              <a:t>LS03 Teacher Reflection Notes:</a:t>
            </a:r>
          </a:p>
          <a:p>
            <a:pPr marL="0" indent="0">
              <a:buNone/>
            </a:pPr>
            <a:endParaRPr lang="en-US" sz="1400"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endParaRPr lang="en-US" dirty="0"/>
          </a:p>
        </p:txBody>
      </p:sp>
      <p:sp>
        <p:nvSpPr>
          <p:cNvPr id="14" name="Content Placeholder 2"/>
          <p:cNvSpPr txBox="1">
            <a:spLocks/>
          </p:cNvSpPr>
          <p:nvPr/>
        </p:nvSpPr>
        <p:spPr>
          <a:xfrm>
            <a:off x="467668" y="1179354"/>
            <a:ext cx="5810118" cy="2017360"/>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dirty="0">
              <a:solidFill>
                <a:srgbClr val="583F34"/>
              </a:solidFill>
            </a:endParaRPr>
          </a:p>
        </p:txBody>
      </p:sp>
    </p:spTree>
    <p:extLst>
      <p:ext uri="{BB962C8B-B14F-4D97-AF65-F5344CB8AC3E}">
        <p14:creationId xmlns:p14="http://schemas.microsoft.com/office/powerpoint/2010/main" val="3236779640"/>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04 Overview</a:t>
            </a:r>
            <a:endParaRPr sz="2800" dirty="0"/>
          </a:p>
        </p:txBody>
      </p:sp>
      <p:sp>
        <p:nvSpPr>
          <p:cNvPr id="3" name="Text Placeholder 2">
            <a:extLst>
              <a:ext uri="{FF2B5EF4-FFF2-40B4-BE49-F238E27FC236}">
                <a16:creationId xmlns:a16="http://schemas.microsoft.com/office/drawing/2014/main" id="{1CE80673-41D0-4676-B9E4-3183810FD695}"/>
              </a:ext>
            </a:extLst>
          </p:cNvPr>
          <p:cNvSpPr>
            <a:spLocks noGrp="1"/>
          </p:cNvSpPr>
          <p:nvPr>
            <p:ph type="body" sz="quarter" idx="10"/>
          </p:nvPr>
        </p:nvSpPr>
        <p:spPr/>
        <p:txBody>
          <a:bodyPr/>
          <a:lstStyle/>
          <a:p>
            <a:pPr>
              <a:spcAft>
                <a:spcPts val="600"/>
              </a:spcAft>
            </a:pPr>
            <a:r>
              <a:rPr lang="en-US" sz="1400" b="1" dirty="0">
                <a:solidFill>
                  <a:srgbClr val="583F34"/>
                </a:solidFill>
                <a:sym typeface="Wingdings" panose="05000000000000000000" pitchFamily="2" charset="2"/>
              </a:rPr>
              <a:t>P  M</a:t>
            </a:r>
          </a:p>
          <a:p>
            <a:pPr>
              <a:lnSpc>
                <a:spcPts val="1800"/>
              </a:lnSpc>
            </a:pPr>
            <a:r>
              <a:rPr lang="en-US" sz="1400" b="1" dirty="0"/>
              <a:t>The burning reaction takes in oxygen and gives off CO</a:t>
            </a:r>
            <a:r>
              <a:rPr lang="en-US" sz="1400" b="1" baseline="-25000" dirty="0"/>
              <a:t>2</a:t>
            </a:r>
            <a:r>
              <a:rPr lang="en-US" sz="1400" b="1" dirty="0"/>
              <a:t>, so might the reaction that living things do be similar? What happens under conditions when we need more energy (exercise), do we put off more CO</a:t>
            </a:r>
            <a:r>
              <a:rPr lang="en-US" sz="1400" b="1" baseline="-25000" dirty="0"/>
              <a:t>2</a:t>
            </a:r>
            <a:r>
              <a:rPr lang="en-US" sz="1400" b="1" dirty="0"/>
              <a:t>?  We explore these questions through a lab that connects energy needs with CO</a:t>
            </a:r>
            <a:r>
              <a:rPr lang="en-US" sz="1400" b="1" baseline="-25000" dirty="0"/>
              <a:t>2</a:t>
            </a:r>
            <a:r>
              <a:rPr lang="en-US" sz="1400" b="1" dirty="0"/>
              <a:t> output.</a:t>
            </a:r>
          </a:p>
          <a:p>
            <a:endParaRPr lang="en-US" dirty="0"/>
          </a:p>
        </p:txBody>
      </p:sp>
      <p:sp>
        <p:nvSpPr>
          <p:cNvPr id="5" name="Text Placeholder 4">
            <a:extLst>
              <a:ext uri="{FF2B5EF4-FFF2-40B4-BE49-F238E27FC236}">
                <a16:creationId xmlns:a16="http://schemas.microsoft.com/office/drawing/2014/main" id="{9F1CFCD7-8AC8-413E-A6A6-C42323C7D0A0}"/>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a:t>CR Doodle Sheet vLE-Jan2022</a:t>
            </a:r>
          </a:p>
          <a:p>
            <a:r>
              <a:rPr lang="en-US" sz="1400" dirty="0"/>
              <a:t>CR 04 Exercise and Respiration Lab vLE-Jan2022</a:t>
            </a:r>
          </a:p>
          <a:p>
            <a:r>
              <a:rPr lang="en-US" sz="1400" dirty="0"/>
              <a:t>CR 04 Exercise and Respiration Lab TEACHER GUIDE vLE-Jan2022</a:t>
            </a:r>
            <a:endParaRPr lang="en-US" dirty="0"/>
          </a:p>
        </p:txBody>
      </p:sp>
      <p:sp>
        <p:nvSpPr>
          <p:cNvPr id="4" name="Text Placeholder 3">
            <a:extLst>
              <a:ext uri="{FF2B5EF4-FFF2-40B4-BE49-F238E27FC236}">
                <a16:creationId xmlns:a16="http://schemas.microsoft.com/office/drawing/2014/main" id="{6B54BA70-3072-4B99-9867-8ABC9A02D09A}"/>
              </a:ext>
            </a:extLst>
          </p:cNvPr>
          <p:cNvSpPr>
            <a:spLocks noGrp="1"/>
          </p:cNvSpPr>
          <p:nvPr>
            <p:ph type="body" sz="quarter" idx="11"/>
          </p:nvPr>
        </p:nvSpPr>
        <p:spPr/>
        <p:txBody>
          <a:bodyPr/>
          <a:lstStyle/>
          <a:p>
            <a:r>
              <a:rPr lang="en-US" dirty="0"/>
              <a:t>30 Minutes</a:t>
            </a: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b="1" dirty="0">
              <a:solidFill>
                <a:srgbClr val="583F34"/>
              </a:solidFill>
            </a:endParaRPr>
          </a:p>
        </p:txBody>
      </p:sp>
    </p:spTree>
    <p:extLst>
      <p:ext uri="{BB962C8B-B14F-4D97-AF65-F5344CB8AC3E}">
        <p14:creationId xmlns:p14="http://schemas.microsoft.com/office/powerpoint/2010/main" val="347931997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47AD9D-BC9A-4C74-8B3D-108464D0C94D}"/>
              </a:ext>
            </a:extLst>
          </p:cNvPr>
          <p:cNvSpPr>
            <a:spLocks noGrp="1"/>
          </p:cNvSpPr>
          <p:nvPr>
            <p:ph type="title"/>
          </p:nvPr>
        </p:nvSpPr>
        <p:spPr/>
        <p:txBody>
          <a:bodyPr/>
          <a:lstStyle/>
          <a:p>
            <a:r>
              <a:rPr lang="en-US" dirty="0"/>
              <a:t>Learning Segment 04 Overview Continued</a:t>
            </a:r>
          </a:p>
        </p:txBody>
      </p:sp>
      <p:sp>
        <p:nvSpPr>
          <p:cNvPr id="3" name="Text Placeholder 2">
            <a:extLst>
              <a:ext uri="{FF2B5EF4-FFF2-40B4-BE49-F238E27FC236}">
                <a16:creationId xmlns:a16="http://schemas.microsoft.com/office/drawing/2014/main" id="{500FC6BA-E22F-4AAB-B8D8-64FC475661A0}"/>
              </a:ext>
            </a:extLst>
          </p:cNvPr>
          <p:cNvSpPr>
            <a:spLocks noGrp="1"/>
          </p:cNvSpPr>
          <p:nvPr>
            <p:ph type="body" sz="quarter" idx="10"/>
          </p:nvPr>
        </p:nvSpPr>
        <p:spPr/>
        <p:txBody>
          <a:bodyPr/>
          <a:lstStyle/>
          <a:p>
            <a:r>
              <a:rPr lang="en-US" sz="1400" dirty="0"/>
              <a:t>We rather quickly run an activity that connects the idea of energy to the reactants and products of burning in our bodies. When is a time when we need more energy than usual? When we exercise. What happens when we exercise? We breathe faster and our heart beats faster. This might result in increased intake of O</a:t>
            </a:r>
            <a:r>
              <a:rPr lang="en-US" sz="1400" baseline="-25000" dirty="0"/>
              <a:t>2</a:t>
            </a:r>
            <a:r>
              <a:rPr lang="en-US" sz="1400" dirty="0"/>
              <a:t> and output of CO</a:t>
            </a:r>
            <a:r>
              <a:rPr lang="en-US" sz="1400" baseline="-25000" dirty="0"/>
              <a:t>2</a:t>
            </a:r>
            <a:r>
              <a:rPr lang="en-US" sz="1400" dirty="0"/>
              <a:t> and water. </a:t>
            </a:r>
          </a:p>
          <a:p>
            <a:endParaRPr lang="en-US" dirty="0"/>
          </a:p>
          <a:p>
            <a:pPr marL="0" indent="0">
              <a:buNone/>
            </a:pPr>
            <a:r>
              <a:rPr lang="en-US" sz="1400" dirty="0"/>
              <a:t>We can see that we do breathe out water and we know that we put out water from our body in a number of ways, but the one product we can easily track is the carbon dioxide. What happens under conditions when we need more energy (exercise), do we put off more CO</a:t>
            </a:r>
            <a:r>
              <a:rPr lang="en-US" sz="1400" baseline="-25000" dirty="0"/>
              <a:t>2</a:t>
            </a:r>
            <a:r>
              <a:rPr lang="en-US" sz="1400" dirty="0"/>
              <a:t>? We explore this question through a short lab activity that does a nice job of tying energy requirements to the rate of the chemical reaction (burning) we think is at play by measuring the increase in carbon dioxide output.</a:t>
            </a:r>
          </a:p>
          <a:p>
            <a:pPr marL="0" indent="0">
              <a:buNone/>
            </a:pPr>
            <a:endParaRPr lang="en-US" sz="1400" dirty="0"/>
          </a:p>
          <a:p>
            <a:pPr marL="0" indent="0">
              <a:buNone/>
            </a:pPr>
            <a:r>
              <a:rPr lang="en-US" sz="1400" dirty="0"/>
              <a:t>The materials provided can be used to run this exercise as a formal lab, but we encourage you to simplify your approach, having the class work together to quickly generate some data. The intent of the learning segment is to broadly connect the energy demand with the burning reaction. It also provides students a chance to work with the pH indicators that will be used later in this triangle as well as photosynthesis in a less formal context. The next slide deals with your choice of pH indicator in the classroom. It is probably a good idea to review the specific materials lists for each lab in this and the next couple of triangles to be certain you have the supplies you need, including indicator dyes.</a:t>
            </a:r>
          </a:p>
          <a:p>
            <a:pPr marL="0" indent="0">
              <a:spcBef>
                <a:spcPts val="0"/>
              </a:spcBef>
              <a:buNone/>
            </a:pPr>
            <a:endParaRPr lang="en-US" sz="1400" dirty="0"/>
          </a:p>
          <a:p>
            <a:pPr marL="0" indent="0">
              <a:spcBef>
                <a:spcPts val="0"/>
              </a:spcBef>
              <a:buNone/>
            </a:pPr>
            <a:endParaRPr lang="en-US" sz="1400" dirty="0">
              <a:solidFill>
                <a:srgbClr val="583F34"/>
              </a:solidFill>
            </a:endParaRPr>
          </a:p>
          <a:p>
            <a:pPr marL="0" indent="0">
              <a:spcBef>
                <a:spcPts val="0"/>
              </a:spcBef>
              <a:buNone/>
            </a:pPr>
            <a:endParaRPr lang="en-US" sz="1400" dirty="0">
              <a:solidFill>
                <a:srgbClr val="583F34"/>
              </a:solidFill>
            </a:endParaRPr>
          </a:p>
          <a:p>
            <a:endParaRPr lang="en-US" sz="1400" dirty="0">
              <a:solidFill>
                <a:srgbClr val="583F34"/>
              </a:solidFill>
            </a:endParaRPr>
          </a:p>
          <a:p>
            <a:endParaRPr lang="en-US" dirty="0"/>
          </a:p>
        </p:txBody>
      </p:sp>
    </p:spTree>
    <p:extLst>
      <p:ext uri="{BB962C8B-B14F-4D97-AF65-F5344CB8AC3E}">
        <p14:creationId xmlns:p14="http://schemas.microsoft.com/office/powerpoint/2010/main" val="73371466"/>
      </p:ext>
    </p:extLst>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47AD9D-BC9A-4C74-8B3D-108464D0C94D}"/>
              </a:ext>
            </a:extLst>
          </p:cNvPr>
          <p:cNvSpPr>
            <a:spLocks noGrp="1"/>
          </p:cNvSpPr>
          <p:nvPr>
            <p:ph type="title"/>
          </p:nvPr>
        </p:nvSpPr>
        <p:spPr/>
        <p:txBody>
          <a:bodyPr/>
          <a:lstStyle/>
          <a:p>
            <a:r>
              <a:rPr lang="en-US" dirty="0"/>
              <a:t>Learning Segment 04 Overview Continued</a:t>
            </a:r>
          </a:p>
        </p:txBody>
      </p:sp>
      <p:sp>
        <p:nvSpPr>
          <p:cNvPr id="3" name="Text Placeholder 2">
            <a:extLst>
              <a:ext uri="{FF2B5EF4-FFF2-40B4-BE49-F238E27FC236}">
                <a16:creationId xmlns:a16="http://schemas.microsoft.com/office/drawing/2014/main" id="{500FC6BA-E22F-4AAB-B8D8-64FC475661A0}"/>
              </a:ext>
            </a:extLst>
          </p:cNvPr>
          <p:cNvSpPr>
            <a:spLocks noGrp="1"/>
          </p:cNvSpPr>
          <p:nvPr>
            <p:ph type="body" sz="quarter" idx="10"/>
          </p:nvPr>
        </p:nvSpPr>
        <p:spPr>
          <a:xfrm>
            <a:off x="428229" y="851157"/>
            <a:ext cx="8251825" cy="5360432"/>
          </a:xfrm>
        </p:spPr>
        <p:txBody>
          <a:bodyPr/>
          <a:lstStyle/>
          <a:p>
            <a:r>
              <a:rPr lang="en-US" sz="1400" dirty="0"/>
              <a:t>pH indicators are used once again as a proxy for detecting the presence/change in concentration of CO</a:t>
            </a:r>
            <a:r>
              <a:rPr lang="en-US" sz="1400" baseline="-25000" dirty="0"/>
              <a:t>2</a:t>
            </a:r>
            <a:r>
              <a:rPr lang="en-US" sz="1400" dirty="0"/>
              <a:t>. You should understand the chemistry of the reaction of CO</a:t>
            </a:r>
            <a:r>
              <a:rPr lang="en-US" sz="1400" baseline="-25000" dirty="0"/>
              <a:t>2</a:t>
            </a:r>
            <a:r>
              <a:rPr lang="en-US" sz="1400" dirty="0"/>
              <a:t> with the aqueous medium (the water). If you like, you can explore this reaction with your students. It’s actually slightly exothermic and reversible (see http://www.easychem.com.au/the-acidic-environment/acidic-oxides/solubility-of-carbon-dioxide-in-water). So, how does the presence of CO</a:t>
            </a:r>
            <a:r>
              <a:rPr lang="en-US" sz="1400" baseline="-25000" dirty="0"/>
              <a:t>2</a:t>
            </a:r>
            <a:r>
              <a:rPr lang="en-US" sz="1400" dirty="0"/>
              <a:t> in the water change the pH of the solution? More importantly, you will need to decide which pH indicators you will use for the upcoming labs and will need to take the time to practice using them at proper concentrations for each application. You want to set students up to see the results easily so they can make sense of them.</a:t>
            </a:r>
          </a:p>
          <a:p>
            <a:endParaRPr lang="en-US" dirty="0"/>
          </a:p>
        </p:txBody>
      </p:sp>
      <p:pic>
        <p:nvPicPr>
          <p:cNvPr id="4" name="Picture 3">
            <a:extLst>
              <a:ext uri="{FF2B5EF4-FFF2-40B4-BE49-F238E27FC236}">
                <a16:creationId xmlns:a16="http://schemas.microsoft.com/office/drawing/2014/main" id="{0E92D3FE-59D0-4428-ACC8-84AFE9AA710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6791" y="2704278"/>
            <a:ext cx="2271203" cy="2089879"/>
          </a:xfrm>
          <a:prstGeom prst="rect">
            <a:avLst/>
          </a:prstGeom>
        </p:spPr>
      </p:pic>
      <p:grpSp>
        <p:nvGrpSpPr>
          <p:cNvPr id="5" name="Group 4">
            <a:extLst>
              <a:ext uri="{FF2B5EF4-FFF2-40B4-BE49-F238E27FC236}">
                <a16:creationId xmlns:a16="http://schemas.microsoft.com/office/drawing/2014/main" id="{9E600B2B-02CA-40F9-AAAF-F924A204FD4B}"/>
              </a:ext>
            </a:extLst>
          </p:cNvPr>
          <p:cNvGrpSpPr/>
          <p:nvPr/>
        </p:nvGrpSpPr>
        <p:grpSpPr>
          <a:xfrm>
            <a:off x="3744340" y="2681622"/>
            <a:ext cx="4935714" cy="2375196"/>
            <a:chOff x="3947029" y="3513975"/>
            <a:chExt cx="4935714" cy="2375196"/>
          </a:xfrm>
        </p:grpSpPr>
        <p:pic>
          <p:nvPicPr>
            <p:cNvPr id="6" name="Picture 5">
              <a:extLst>
                <a:ext uri="{FF2B5EF4-FFF2-40B4-BE49-F238E27FC236}">
                  <a16:creationId xmlns:a16="http://schemas.microsoft.com/office/drawing/2014/main" id="{9EA74810-310C-4681-B467-B3B196856E51}"/>
                </a:ext>
              </a:extLst>
            </p:cNvPr>
            <p:cNvPicPr>
              <a:picLocks noChangeAspect="1"/>
            </p:cNvPicPr>
            <p:nvPr/>
          </p:nvPicPr>
          <p:blipFill rotWithShape="1">
            <a:blip r:embed="rId4">
              <a:extLst>
                <a:ext uri="{28A0092B-C50C-407E-A947-70E740481C1C}">
                  <a14:useLocalDpi xmlns:a14="http://schemas.microsoft.com/office/drawing/2010/main" val="0"/>
                </a:ext>
              </a:extLst>
            </a:blip>
            <a:srcRect l="15833" t="15788" r="18453" b="23602"/>
            <a:stretch/>
          </p:blipFill>
          <p:spPr>
            <a:xfrm>
              <a:off x="3947029" y="3513975"/>
              <a:ext cx="4568321" cy="2375196"/>
            </a:xfrm>
            <a:prstGeom prst="rect">
              <a:avLst/>
            </a:prstGeom>
          </p:spPr>
        </p:pic>
        <p:sp>
          <p:nvSpPr>
            <p:cNvPr id="7" name="TextBox 6">
              <a:extLst>
                <a:ext uri="{FF2B5EF4-FFF2-40B4-BE49-F238E27FC236}">
                  <a16:creationId xmlns:a16="http://schemas.microsoft.com/office/drawing/2014/main" id="{B9E542E2-0028-4B73-8E24-CA3E8367053E}"/>
                </a:ext>
              </a:extLst>
            </p:cNvPr>
            <p:cNvSpPr txBox="1"/>
            <p:nvPr/>
          </p:nvSpPr>
          <p:spPr>
            <a:xfrm>
              <a:off x="4325540" y="5407220"/>
              <a:ext cx="4557203" cy="307777"/>
            </a:xfrm>
            <a:prstGeom prst="rect">
              <a:avLst/>
            </a:prstGeom>
            <a:noFill/>
          </p:spPr>
          <p:txBody>
            <a:bodyPr wrap="square" rtlCol="0">
              <a:spAutoFit/>
            </a:bodyPr>
            <a:lstStyle/>
            <a:p>
              <a:r>
                <a:rPr lang="en-US" sz="1400" b="1" dirty="0"/>
                <a:t>(blank)  4.0     6.2      6.6     7.2     7.5     8.0    12.0 </a:t>
              </a:r>
            </a:p>
          </p:txBody>
        </p:sp>
      </p:grpSp>
      <p:sp>
        <p:nvSpPr>
          <p:cNvPr id="8" name="TextBox 7">
            <a:extLst>
              <a:ext uri="{FF2B5EF4-FFF2-40B4-BE49-F238E27FC236}">
                <a16:creationId xmlns:a16="http://schemas.microsoft.com/office/drawing/2014/main" id="{5C305A22-B7D0-4118-A12B-6702AD3CF8D0}"/>
              </a:ext>
            </a:extLst>
          </p:cNvPr>
          <p:cNvSpPr txBox="1"/>
          <p:nvPr/>
        </p:nvSpPr>
        <p:spPr>
          <a:xfrm>
            <a:off x="425333" y="4841446"/>
            <a:ext cx="3018406" cy="954107"/>
          </a:xfrm>
          <a:prstGeom prst="rect">
            <a:avLst/>
          </a:prstGeom>
          <a:noFill/>
        </p:spPr>
        <p:txBody>
          <a:bodyPr wrap="square" rtlCol="0">
            <a:spAutoFit/>
          </a:bodyPr>
          <a:lstStyle/>
          <a:p>
            <a:r>
              <a:rPr lang="en-US" sz="1400" dirty="0"/>
              <a:t>Phenol red is sensitive across the range of biologically relevant pH changes we might see in the labs for this model.</a:t>
            </a:r>
          </a:p>
        </p:txBody>
      </p:sp>
      <p:sp>
        <p:nvSpPr>
          <p:cNvPr id="9" name="TextBox 8">
            <a:extLst>
              <a:ext uri="{FF2B5EF4-FFF2-40B4-BE49-F238E27FC236}">
                <a16:creationId xmlns:a16="http://schemas.microsoft.com/office/drawing/2014/main" id="{AD959C1C-53E1-413F-9E5D-412EA0915E6D}"/>
              </a:ext>
            </a:extLst>
          </p:cNvPr>
          <p:cNvSpPr txBox="1"/>
          <p:nvPr/>
        </p:nvSpPr>
        <p:spPr>
          <a:xfrm>
            <a:off x="3668711" y="5056889"/>
            <a:ext cx="5047060" cy="523220"/>
          </a:xfrm>
          <a:prstGeom prst="rect">
            <a:avLst/>
          </a:prstGeom>
          <a:noFill/>
        </p:spPr>
        <p:txBody>
          <a:bodyPr wrap="square" rtlCol="0">
            <a:spAutoFit/>
          </a:bodyPr>
          <a:lstStyle/>
          <a:p>
            <a:r>
              <a:rPr lang="en-US" sz="1400" dirty="0"/>
              <a:t>Bromothymol blue does a fine job of indicating pH changes in this range as well.</a:t>
            </a:r>
          </a:p>
        </p:txBody>
      </p:sp>
      <p:sp>
        <p:nvSpPr>
          <p:cNvPr id="10" name="TextBox 9">
            <a:extLst>
              <a:ext uri="{FF2B5EF4-FFF2-40B4-BE49-F238E27FC236}">
                <a16:creationId xmlns:a16="http://schemas.microsoft.com/office/drawing/2014/main" id="{7FC77417-4FC1-41E1-B493-36F1F5B961EC}"/>
              </a:ext>
            </a:extLst>
          </p:cNvPr>
          <p:cNvSpPr txBox="1"/>
          <p:nvPr/>
        </p:nvSpPr>
        <p:spPr>
          <a:xfrm>
            <a:off x="425333" y="5775456"/>
            <a:ext cx="8251825" cy="523220"/>
          </a:xfrm>
          <a:prstGeom prst="rect">
            <a:avLst/>
          </a:prstGeom>
          <a:noFill/>
        </p:spPr>
        <p:txBody>
          <a:bodyPr wrap="square" rtlCol="0">
            <a:spAutoFit/>
          </a:bodyPr>
          <a:lstStyle/>
          <a:p>
            <a:r>
              <a:rPr lang="en-US" sz="1400" dirty="0"/>
              <a:t>Phenolphthalein is another dye used in this pH range and the one often suggested on-line for the Exercise and CO</a:t>
            </a:r>
            <a:r>
              <a:rPr lang="en-US" sz="1400" baseline="-25000" dirty="0"/>
              <a:t>2 </a:t>
            </a:r>
            <a:r>
              <a:rPr lang="en-US" sz="1400" dirty="0"/>
              <a:t>lab attached to this learning segment.</a:t>
            </a:r>
          </a:p>
        </p:txBody>
      </p:sp>
    </p:spTree>
    <p:extLst>
      <p:ext uri="{BB962C8B-B14F-4D97-AF65-F5344CB8AC3E}">
        <p14:creationId xmlns:p14="http://schemas.microsoft.com/office/powerpoint/2010/main" val="4291754680"/>
      </p:ext>
    </p:extLst>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678805" y="278820"/>
            <a:ext cx="3786389" cy="631397"/>
          </a:xfrm>
        </p:spPr>
        <p:txBody>
          <a:bodyPr/>
          <a:lstStyle/>
          <a:p>
            <a:r>
              <a:rPr lang="en-US" sz="3200" dirty="0"/>
              <a:t>Burning for Energy</a:t>
            </a:r>
          </a:p>
        </p:txBody>
      </p:sp>
      <p:sp>
        <p:nvSpPr>
          <p:cNvPr id="3" name="Content Placeholder 2"/>
          <p:cNvSpPr>
            <a:spLocks noGrp="1"/>
          </p:cNvSpPr>
          <p:nvPr>
            <p:ph idx="4294967295"/>
          </p:nvPr>
        </p:nvSpPr>
        <p:spPr>
          <a:xfrm>
            <a:off x="1571223" y="1166018"/>
            <a:ext cx="7302321" cy="5247661"/>
          </a:xfrm>
        </p:spPr>
        <p:txBody>
          <a:bodyPr>
            <a:normAutofit fontScale="62500" lnSpcReduction="20000"/>
          </a:bodyPr>
          <a:lstStyle/>
          <a:p>
            <a:pPr marL="0" indent="0">
              <a:lnSpc>
                <a:spcPct val="120000"/>
              </a:lnSpc>
              <a:spcBef>
                <a:spcPts val="0"/>
              </a:spcBef>
              <a:buNone/>
            </a:pPr>
            <a:r>
              <a:rPr lang="en-US" sz="3200" dirty="0"/>
              <a:t>One time we need a lot of energy is when we exercise.</a:t>
            </a:r>
          </a:p>
          <a:p>
            <a:pPr marL="0" indent="0">
              <a:lnSpc>
                <a:spcPct val="120000"/>
              </a:lnSpc>
              <a:spcBef>
                <a:spcPts val="0"/>
              </a:spcBef>
              <a:buNone/>
            </a:pPr>
            <a:endParaRPr lang="en-US" sz="2400" dirty="0"/>
          </a:p>
          <a:p>
            <a:pPr marL="0" indent="0">
              <a:lnSpc>
                <a:spcPct val="120000"/>
              </a:lnSpc>
              <a:spcBef>
                <a:spcPts val="0"/>
              </a:spcBef>
              <a:buNone/>
            </a:pPr>
            <a:endParaRPr lang="en-US" sz="2400" dirty="0"/>
          </a:p>
          <a:p>
            <a:pPr marL="0" indent="0">
              <a:lnSpc>
                <a:spcPct val="120000"/>
              </a:lnSpc>
              <a:spcBef>
                <a:spcPts val="0"/>
              </a:spcBef>
              <a:buNone/>
            </a:pPr>
            <a:r>
              <a:rPr lang="en-US" sz="3200" dirty="0"/>
              <a:t>What happens when we exercise? How does our body respond?</a:t>
            </a:r>
          </a:p>
          <a:p>
            <a:pPr marL="0" indent="0">
              <a:lnSpc>
                <a:spcPct val="120000"/>
              </a:lnSpc>
              <a:spcBef>
                <a:spcPts val="0"/>
              </a:spcBef>
              <a:buNone/>
            </a:pPr>
            <a:endParaRPr lang="en-US" sz="2600" dirty="0"/>
          </a:p>
          <a:p>
            <a:pPr marL="0" indent="0">
              <a:lnSpc>
                <a:spcPct val="120000"/>
              </a:lnSpc>
              <a:spcBef>
                <a:spcPts val="0"/>
              </a:spcBef>
              <a:buNone/>
            </a:pPr>
            <a:endParaRPr lang="en-US" sz="2400" dirty="0"/>
          </a:p>
          <a:p>
            <a:pPr marL="0" indent="0">
              <a:lnSpc>
                <a:spcPct val="120000"/>
              </a:lnSpc>
              <a:spcBef>
                <a:spcPts val="0"/>
              </a:spcBef>
              <a:buNone/>
            </a:pPr>
            <a:endParaRPr lang="en-US" sz="2400" dirty="0"/>
          </a:p>
          <a:p>
            <a:pPr marL="0" indent="0">
              <a:lnSpc>
                <a:spcPct val="120000"/>
              </a:lnSpc>
              <a:spcBef>
                <a:spcPts val="0"/>
              </a:spcBef>
              <a:buNone/>
            </a:pPr>
            <a:endParaRPr lang="en-US" sz="2400" dirty="0"/>
          </a:p>
          <a:p>
            <a:pPr marL="0" indent="0">
              <a:lnSpc>
                <a:spcPct val="120000"/>
              </a:lnSpc>
              <a:spcBef>
                <a:spcPts val="0"/>
              </a:spcBef>
              <a:buNone/>
            </a:pPr>
            <a:r>
              <a:rPr lang="en-US" sz="3200" dirty="0"/>
              <a:t>Record some ideas in </a:t>
            </a:r>
            <a:r>
              <a:rPr lang="en-US" sz="3200" b="1" dirty="0"/>
              <a:t>Doodle Box I</a:t>
            </a:r>
            <a:r>
              <a:rPr lang="en-US" sz="3200" dirty="0"/>
              <a:t>.</a:t>
            </a:r>
          </a:p>
          <a:p>
            <a:pPr marL="0" indent="0">
              <a:lnSpc>
                <a:spcPct val="120000"/>
              </a:lnSpc>
              <a:spcBef>
                <a:spcPts val="0"/>
              </a:spcBef>
              <a:buNone/>
            </a:pPr>
            <a:endParaRPr lang="en-US" sz="2600" dirty="0"/>
          </a:p>
          <a:p>
            <a:pPr marL="0" indent="0">
              <a:lnSpc>
                <a:spcPct val="120000"/>
              </a:lnSpc>
              <a:spcBef>
                <a:spcPts val="0"/>
              </a:spcBef>
              <a:buNone/>
            </a:pPr>
            <a:endParaRPr lang="en-US" sz="2400" dirty="0"/>
          </a:p>
          <a:p>
            <a:pPr marL="0" indent="0">
              <a:lnSpc>
                <a:spcPct val="120000"/>
              </a:lnSpc>
              <a:spcBef>
                <a:spcPts val="0"/>
              </a:spcBef>
              <a:buNone/>
            </a:pPr>
            <a:endParaRPr lang="en-US" sz="2400" dirty="0"/>
          </a:p>
          <a:p>
            <a:pPr marL="0" indent="0">
              <a:lnSpc>
                <a:spcPct val="120000"/>
              </a:lnSpc>
              <a:spcBef>
                <a:spcPts val="0"/>
              </a:spcBef>
              <a:buNone/>
            </a:pPr>
            <a:endParaRPr lang="en-US" sz="2400" dirty="0"/>
          </a:p>
          <a:p>
            <a:pPr marL="0" indent="0">
              <a:lnSpc>
                <a:spcPct val="120000"/>
              </a:lnSpc>
              <a:spcBef>
                <a:spcPts val="0"/>
              </a:spcBef>
              <a:buNone/>
            </a:pPr>
            <a:endParaRPr lang="en-US" sz="2400" dirty="0"/>
          </a:p>
          <a:p>
            <a:pPr marL="0" indent="0">
              <a:lnSpc>
                <a:spcPct val="120000"/>
              </a:lnSpc>
              <a:spcBef>
                <a:spcPts val="0"/>
              </a:spcBef>
              <a:buNone/>
            </a:pPr>
            <a:r>
              <a:rPr lang="en-US" sz="3200" dirty="0"/>
              <a:t>Pair share</a:t>
            </a:r>
          </a:p>
          <a:p>
            <a:pPr marL="0" indent="0">
              <a:lnSpc>
                <a:spcPct val="120000"/>
              </a:lnSpc>
              <a:spcBef>
                <a:spcPts val="0"/>
              </a:spcBef>
              <a:buNone/>
            </a:pPr>
            <a:endParaRPr lang="en-US" sz="2400" dirty="0"/>
          </a:p>
          <a:p>
            <a:pPr marL="0" indent="0">
              <a:lnSpc>
                <a:spcPct val="120000"/>
              </a:lnSpc>
              <a:spcBef>
                <a:spcPts val="0"/>
              </a:spcBef>
              <a:buNone/>
            </a:pPr>
            <a:endParaRPr lang="en-US" sz="2400" dirty="0"/>
          </a:p>
          <a:p>
            <a:pPr marL="0" indent="0">
              <a:lnSpc>
                <a:spcPct val="120000"/>
              </a:lnSpc>
              <a:spcBef>
                <a:spcPts val="0"/>
              </a:spcBef>
              <a:buNone/>
            </a:pPr>
            <a:endParaRPr lang="en-US" sz="2400" dirty="0"/>
          </a:p>
          <a:p>
            <a:pPr marL="0" indent="0">
              <a:lnSpc>
                <a:spcPct val="120000"/>
              </a:lnSpc>
              <a:spcBef>
                <a:spcPts val="0"/>
              </a:spcBef>
              <a:buNone/>
            </a:pPr>
            <a:r>
              <a:rPr lang="en-US" sz="3200" dirty="0"/>
              <a:t>Be ready to share out.</a:t>
            </a:r>
          </a:p>
        </p:txBody>
      </p:sp>
      <p:pic>
        <p:nvPicPr>
          <p:cNvPr id="6" name="Picture 5">
            <a:extLst>
              <a:ext uri="{FF2B5EF4-FFF2-40B4-BE49-F238E27FC236}">
                <a16:creationId xmlns:a16="http://schemas.microsoft.com/office/drawing/2014/main" id="{FC783817-F213-43E7-A456-2FCA01A0482B}"/>
              </a:ext>
            </a:extLst>
          </p:cNvPr>
          <p:cNvPicPr>
            <a:picLocks noChangeAspect="1"/>
          </p:cNvPicPr>
          <p:nvPr/>
        </p:nvPicPr>
        <p:blipFill rotWithShape="1">
          <a:blip r:embed="rId3"/>
          <a:srcRect r="13897" b="1176"/>
          <a:stretch/>
        </p:blipFill>
        <p:spPr>
          <a:xfrm>
            <a:off x="326840" y="1792082"/>
            <a:ext cx="1035120" cy="891043"/>
          </a:xfrm>
          <a:prstGeom prst="rect">
            <a:avLst/>
          </a:prstGeom>
        </p:spPr>
      </p:pic>
      <p:pic>
        <p:nvPicPr>
          <p:cNvPr id="7" name="Picture 6">
            <a:extLst>
              <a:ext uri="{FF2B5EF4-FFF2-40B4-BE49-F238E27FC236}">
                <a16:creationId xmlns:a16="http://schemas.microsoft.com/office/drawing/2014/main" id="{961452BE-A77A-4034-B4AC-BDFE2C49D538}"/>
              </a:ext>
            </a:extLst>
          </p:cNvPr>
          <p:cNvPicPr>
            <a:picLocks noChangeAspect="1"/>
          </p:cNvPicPr>
          <p:nvPr/>
        </p:nvPicPr>
        <p:blipFill rotWithShape="1">
          <a:blip r:embed="rId4"/>
          <a:srcRect t="11876" r="21921"/>
          <a:stretch/>
        </p:blipFill>
        <p:spPr>
          <a:xfrm>
            <a:off x="486178" y="3075657"/>
            <a:ext cx="1052623" cy="891043"/>
          </a:xfrm>
          <a:prstGeom prst="rect">
            <a:avLst/>
          </a:prstGeom>
        </p:spPr>
      </p:pic>
      <p:pic>
        <p:nvPicPr>
          <p:cNvPr id="8" name="Picture 7">
            <a:extLst>
              <a:ext uri="{FF2B5EF4-FFF2-40B4-BE49-F238E27FC236}">
                <a16:creationId xmlns:a16="http://schemas.microsoft.com/office/drawing/2014/main" id="{B5C97B14-E7A1-4208-AD20-B8E1C3FC3E33}"/>
              </a:ext>
            </a:extLst>
          </p:cNvPr>
          <p:cNvPicPr>
            <a:picLocks noChangeAspect="1"/>
          </p:cNvPicPr>
          <p:nvPr/>
        </p:nvPicPr>
        <p:blipFill rotWithShape="1">
          <a:blip r:embed="rId5"/>
          <a:srcRect r="33248" b="9941"/>
          <a:stretch/>
        </p:blipFill>
        <p:spPr>
          <a:xfrm>
            <a:off x="398647" y="4359232"/>
            <a:ext cx="891505" cy="902076"/>
          </a:xfrm>
          <a:prstGeom prst="rect">
            <a:avLst/>
          </a:prstGeom>
        </p:spPr>
      </p:pic>
      <p:pic>
        <p:nvPicPr>
          <p:cNvPr id="9" name="Picture 8">
            <a:extLst>
              <a:ext uri="{FF2B5EF4-FFF2-40B4-BE49-F238E27FC236}">
                <a16:creationId xmlns:a16="http://schemas.microsoft.com/office/drawing/2014/main" id="{EDAC40B0-ED1B-4145-A2E2-4305DFF8B641}"/>
              </a:ext>
            </a:extLst>
          </p:cNvPr>
          <p:cNvPicPr>
            <a:picLocks noChangeAspect="1"/>
          </p:cNvPicPr>
          <p:nvPr/>
        </p:nvPicPr>
        <p:blipFill rotWithShape="1">
          <a:blip r:embed="rId6"/>
          <a:srcRect t="19937" r="37959" b="20001"/>
          <a:stretch/>
        </p:blipFill>
        <p:spPr>
          <a:xfrm>
            <a:off x="398648" y="5588618"/>
            <a:ext cx="1035120" cy="751578"/>
          </a:xfrm>
          <a:prstGeom prst="rect">
            <a:avLst/>
          </a:prstGeom>
        </p:spPr>
      </p:pic>
    </p:spTree>
    <p:extLst>
      <p:ext uri="{BB962C8B-B14F-4D97-AF65-F5344CB8AC3E}">
        <p14:creationId xmlns:p14="http://schemas.microsoft.com/office/powerpoint/2010/main" val="221032698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8" end="1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a:extLst>
              <a:ext uri="{FF2B5EF4-FFF2-40B4-BE49-F238E27FC236}">
                <a16:creationId xmlns:a16="http://schemas.microsoft.com/office/drawing/2014/main" id="{27422C48-401B-4048-9ED6-3A4EFEED7809}"/>
              </a:ext>
            </a:extLst>
          </p:cNvPr>
          <p:cNvGraphicFramePr>
            <a:graphicFrameLocks noGrp="1"/>
          </p:cNvGraphicFramePr>
          <p:nvPr/>
        </p:nvGraphicFramePr>
        <p:xfrm>
          <a:off x="43852" y="3641934"/>
          <a:ext cx="9056297" cy="1940944"/>
        </p:xfrm>
        <a:graphic>
          <a:graphicData uri="http://schemas.openxmlformats.org/drawingml/2006/table">
            <a:tbl>
              <a:tblPr firstRow="1" bandRow="1">
                <a:tableStyleId>{5C22544A-7EE6-4342-B048-85BDC9FD1C3A}</a:tableStyleId>
              </a:tblPr>
              <a:tblGrid>
                <a:gridCol w="4486641">
                  <a:extLst>
                    <a:ext uri="{9D8B030D-6E8A-4147-A177-3AD203B41FA5}">
                      <a16:colId xmlns:a16="http://schemas.microsoft.com/office/drawing/2014/main" val="2464623305"/>
                    </a:ext>
                  </a:extLst>
                </a:gridCol>
                <a:gridCol w="4569656">
                  <a:extLst>
                    <a:ext uri="{9D8B030D-6E8A-4147-A177-3AD203B41FA5}">
                      <a16:colId xmlns:a16="http://schemas.microsoft.com/office/drawing/2014/main" val="84180323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337075968"/>
                  </a:ext>
                </a:extLst>
              </a:tr>
            </a:tbl>
          </a:graphicData>
        </a:graphic>
      </p:graphicFrame>
      <p:graphicFrame>
        <p:nvGraphicFramePr>
          <p:cNvPr id="4" name="Table 3">
            <a:extLst>
              <a:ext uri="{FF2B5EF4-FFF2-40B4-BE49-F238E27FC236}">
                <a16:creationId xmlns:a16="http://schemas.microsoft.com/office/drawing/2014/main" id="{9C2D2265-CB54-C54E-84D7-2CD13261BEFB}"/>
              </a:ext>
            </a:extLst>
          </p:cNvPr>
          <p:cNvGraphicFramePr>
            <a:graphicFrameLocks noGrp="1"/>
          </p:cNvGraphicFramePr>
          <p:nvPr/>
        </p:nvGraphicFramePr>
        <p:xfrm>
          <a:off x="87705" y="1508419"/>
          <a:ext cx="9056295" cy="1940944"/>
        </p:xfrm>
        <a:graphic>
          <a:graphicData uri="http://schemas.openxmlformats.org/drawingml/2006/table">
            <a:tbl>
              <a:tblPr firstRow="1" bandRow="1">
                <a:tableStyleId>{5C22544A-7EE6-4342-B048-85BDC9FD1C3A}</a:tableStyleId>
              </a:tblPr>
              <a:tblGrid>
                <a:gridCol w="3018765">
                  <a:extLst>
                    <a:ext uri="{9D8B030D-6E8A-4147-A177-3AD203B41FA5}">
                      <a16:colId xmlns:a16="http://schemas.microsoft.com/office/drawing/2014/main" val="20000"/>
                    </a:ext>
                  </a:extLst>
                </a:gridCol>
                <a:gridCol w="3018765">
                  <a:extLst>
                    <a:ext uri="{9D8B030D-6E8A-4147-A177-3AD203B41FA5}">
                      <a16:colId xmlns:a16="http://schemas.microsoft.com/office/drawing/2014/main" val="20001"/>
                    </a:ext>
                  </a:extLst>
                </a:gridCol>
                <a:gridCol w="3018765">
                  <a:extLst>
                    <a:ext uri="{9D8B030D-6E8A-4147-A177-3AD203B41FA5}">
                      <a16:colId xmlns:a16="http://schemas.microsoft.com/office/drawing/2014/main" val="20002"/>
                    </a:ext>
                  </a:extLst>
                </a:gridCol>
              </a:tblGrid>
              <a:tr h="1940944">
                <a:tc>
                  <a:txBody>
                    <a:bodyPr/>
                    <a:lstStyle/>
                    <a:p>
                      <a:endParaRPr lang="en-US" sz="1300" dirty="0"/>
                    </a:p>
                  </a:txBody>
                  <a:tcPr marL="64294" marR="64294" marT="32147" marB="32147">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tc>
                  <a:txBody>
                    <a:bodyPr/>
                    <a:lstStyle/>
                    <a:p>
                      <a:endParaRPr lang="en-US" sz="1300" dirty="0"/>
                    </a:p>
                  </a:txBody>
                  <a:tcPr marL="64294" marR="64294" marT="32147" marB="32147">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accent1">
                        <a:alpha val="0"/>
                      </a:schemeClr>
                    </a:solidFill>
                  </a:tcPr>
                </a:tc>
                <a:extLst>
                  <a:ext uri="{0D108BD9-81ED-4DB2-BD59-A6C34878D82A}">
                    <a16:rowId xmlns:a16="http://schemas.microsoft.com/office/drawing/2014/main" val="10000"/>
                  </a:ext>
                </a:extLst>
              </a:tr>
            </a:tbl>
          </a:graphicData>
        </a:graphic>
      </p:graphicFrame>
      <p:pic>
        <p:nvPicPr>
          <p:cNvPr id="40" name="Picture 39">
            <a:extLst>
              <a:ext uri="{FF2B5EF4-FFF2-40B4-BE49-F238E27FC236}">
                <a16:creationId xmlns:a16="http://schemas.microsoft.com/office/drawing/2014/main" id="{7CC838C3-9B01-AD44-979D-3D986DEAF0F4}"/>
              </a:ext>
            </a:extLst>
          </p:cNvPr>
          <p:cNvPicPr>
            <a:picLocks noChangeAspect="1"/>
          </p:cNvPicPr>
          <p:nvPr/>
        </p:nvPicPr>
        <p:blipFill rotWithShape="1">
          <a:blip r:embed="rId3"/>
          <a:srcRect r="33248" b="9941"/>
          <a:stretch/>
        </p:blipFill>
        <p:spPr>
          <a:xfrm>
            <a:off x="2365589" y="3886339"/>
            <a:ext cx="1128575" cy="1141957"/>
          </a:xfrm>
          <a:prstGeom prst="rect">
            <a:avLst/>
          </a:prstGeom>
        </p:spPr>
      </p:pic>
      <p:pic>
        <p:nvPicPr>
          <p:cNvPr id="45" name="Picture 44">
            <a:extLst>
              <a:ext uri="{FF2B5EF4-FFF2-40B4-BE49-F238E27FC236}">
                <a16:creationId xmlns:a16="http://schemas.microsoft.com/office/drawing/2014/main" id="{854C02DE-EF34-6845-AECF-390BFF33DA6A}"/>
              </a:ext>
            </a:extLst>
          </p:cNvPr>
          <p:cNvPicPr>
            <a:picLocks noChangeAspect="1"/>
          </p:cNvPicPr>
          <p:nvPr/>
        </p:nvPicPr>
        <p:blipFill rotWithShape="1">
          <a:blip r:embed="rId4"/>
          <a:srcRect r="46571" b="9868"/>
          <a:stretch/>
        </p:blipFill>
        <p:spPr>
          <a:xfrm>
            <a:off x="5649836" y="4021575"/>
            <a:ext cx="916008" cy="1158949"/>
          </a:xfrm>
          <a:prstGeom prst="rect">
            <a:avLst/>
          </a:prstGeom>
        </p:spPr>
      </p:pic>
      <p:pic>
        <p:nvPicPr>
          <p:cNvPr id="29" name="Picture 28">
            <a:extLst>
              <a:ext uri="{FF2B5EF4-FFF2-40B4-BE49-F238E27FC236}">
                <a16:creationId xmlns:a16="http://schemas.microsoft.com/office/drawing/2014/main" id="{F06C6061-31BD-BD40-99FE-70E3E0F117B9}"/>
              </a:ext>
            </a:extLst>
          </p:cNvPr>
          <p:cNvPicPr>
            <a:picLocks noChangeAspect="1"/>
          </p:cNvPicPr>
          <p:nvPr/>
        </p:nvPicPr>
        <p:blipFill rotWithShape="1">
          <a:blip r:embed="rId5"/>
          <a:srcRect t="19937" r="37959" b="20001"/>
          <a:stretch/>
        </p:blipFill>
        <p:spPr>
          <a:xfrm>
            <a:off x="6793992" y="1878782"/>
            <a:ext cx="1227201" cy="891044"/>
          </a:xfrm>
          <a:prstGeom prst="rect">
            <a:avLst/>
          </a:prstGeom>
        </p:spPr>
      </p:pic>
      <p:pic>
        <p:nvPicPr>
          <p:cNvPr id="50" name="Picture 49">
            <a:extLst>
              <a:ext uri="{FF2B5EF4-FFF2-40B4-BE49-F238E27FC236}">
                <a16:creationId xmlns:a16="http://schemas.microsoft.com/office/drawing/2014/main" id="{25B89EFF-BE6B-5B4C-8CFE-22C905FC0F3B}"/>
              </a:ext>
            </a:extLst>
          </p:cNvPr>
          <p:cNvPicPr>
            <a:picLocks noChangeAspect="1"/>
          </p:cNvPicPr>
          <p:nvPr/>
        </p:nvPicPr>
        <p:blipFill rotWithShape="1">
          <a:blip r:embed="rId6"/>
          <a:srcRect t="11876" r="21921"/>
          <a:stretch/>
        </p:blipFill>
        <p:spPr>
          <a:xfrm>
            <a:off x="4129830" y="1934122"/>
            <a:ext cx="1052623" cy="891043"/>
          </a:xfrm>
          <a:prstGeom prst="rect">
            <a:avLst/>
          </a:prstGeom>
        </p:spPr>
      </p:pic>
      <p:pic>
        <p:nvPicPr>
          <p:cNvPr id="22" name="Picture 21">
            <a:extLst>
              <a:ext uri="{FF2B5EF4-FFF2-40B4-BE49-F238E27FC236}">
                <a16:creationId xmlns:a16="http://schemas.microsoft.com/office/drawing/2014/main" id="{3BC2619F-178E-C945-B8DF-79B980ADE5E0}"/>
              </a:ext>
            </a:extLst>
          </p:cNvPr>
          <p:cNvPicPr>
            <a:picLocks noChangeAspect="1"/>
          </p:cNvPicPr>
          <p:nvPr/>
        </p:nvPicPr>
        <p:blipFill rotWithShape="1">
          <a:blip r:embed="rId7"/>
          <a:srcRect r="13897" b="1176"/>
          <a:stretch/>
        </p:blipFill>
        <p:spPr>
          <a:xfrm>
            <a:off x="1103165" y="1855552"/>
            <a:ext cx="1035120" cy="891043"/>
          </a:xfrm>
          <a:prstGeom prst="rect">
            <a:avLst/>
          </a:prstGeom>
        </p:spPr>
      </p:pic>
      <p:sp>
        <p:nvSpPr>
          <p:cNvPr id="2" name="Title 1">
            <a:extLst>
              <a:ext uri="{FF2B5EF4-FFF2-40B4-BE49-F238E27FC236}">
                <a16:creationId xmlns:a16="http://schemas.microsoft.com/office/drawing/2014/main" id="{C1F5414E-55F4-C846-98F5-FD1CDA6B0538}"/>
              </a:ext>
            </a:extLst>
          </p:cNvPr>
          <p:cNvSpPr>
            <a:spLocks noGrp="1"/>
          </p:cNvSpPr>
          <p:nvPr>
            <p:ph type="title"/>
          </p:nvPr>
        </p:nvSpPr>
        <p:spPr/>
        <p:txBody>
          <a:bodyPr>
            <a:noAutofit/>
          </a:bodyPr>
          <a:lstStyle/>
          <a:p>
            <a:r>
              <a:rPr lang="en-US" dirty="0"/>
              <a:t>Symbols</a:t>
            </a:r>
          </a:p>
        </p:txBody>
      </p:sp>
      <p:sp>
        <p:nvSpPr>
          <p:cNvPr id="3" name="Shape 171">
            <a:extLst>
              <a:ext uri="{FF2B5EF4-FFF2-40B4-BE49-F238E27FC236}">
                <a16:creationId xmlns:a16="http://schemas.microsoft.com/office/drawing/2014/main" id="{88FF6AAC-BB43-5B48-845E-FCFEC30C5E9C}"/>
              </a:ext>
            </a:extLst>
          </p:cNvPr>
          <p:cNvSpPr/>
          <p:nvPr/>
        </p:nvSpPr>
        <p:spPr>
          <a:xfrm>
            <a:off x="430768" y="848721"/>
            <a:ext cx="8544599" cy="307841"/>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l">
              <a:lnSpc>
                <a:spcPct val="120000"/>
              </a:lnSpc>
              <a:defRPr sz="2800">
                <a:solidFill>
                  <a:srgbClr val="583F34"/>
                </a:solidFill>
                <a:latin typeface="Arial"/>
                <a:ea typeface="Arial"/>
                <a:cs typeface="Arial"/>
                <a:sym typeface="Arial"/>
              </a:defRPr>
            </a:lvl1pPr>
          </a:lstStyle>
          <a:p>
            <a:r>
              <a:rPr sz="1400" dirty="0">
                <a:solidFill>
                  <a:schemeClr val="tx1"/>
                </a:solidFill>
                <a:latin typeface="+mn-lt"/>
              </a:rPr>
              <a:t>We use these symbols to communicate to students the following actions:</a:t>
            </a:r>
          </a:p>
        </p:txBody>
      </p:sp>
      <p:sp>
        <p:nvSpPr>
          <p:cNvPr id="7" name="Shape 177">
            <a:extLst>
              <a:ext uri="{FF2B5EF4-FFF2-40B4-BE49-F238E27FC236}">
                <a16:creationId xmlns:a16="http://schemas.microsoft.com/office/drawing/2014/main" id="{634C6328-C425-C54A-8679-FA989700915E}"/>
              </a:ext>
            </a:extLst>
          </p:cNvPr>
          <p:cNvSpPr/>
          <p:nvPr/>
        </p:nvSpPr>
        <p:spPr>
          <a:xfrm>
            <a:off x="1352520" y="3091135"/>
            <a:ext cx="70051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Think</a:t>
            </a:r>
          </a:p>
        </p:txBody>
      </p:sp>
      <p:sp>
        <p:nvSpPr>
          <p:cNvPr id="8" name="Shape 181">
            <a:extLst>
              <a:ext uri="{FF2B5EF4-FFF2-40B4-BE49-F238E27FC236}">
                <a16:creationId xmlns:a16="http://schemas.microsoft.com/office/drawing/2014/main" id="{F78FFC24-C257-BB47-8A97-8C98827CBD55}"/>
              </a:ext>
            </a:extLst>
          </p:cNvPr>
          <p:cNvSpPr/>
          <p:nvPr/>
        </p:nvSpPr>
        <p:spPr>
          <a:xfrm>
            <a:off x="3947474" y="3090101"/>
            <a:ext cx="1349921"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Write down</a:t>
            </a:r>
          </a:p>
        </p:txBody>
      </p:sp>
      <p:sp>
        <p:nvSpPr>
          <p:cNvPr id="9" name="Shape 185">
            <a:extLst>
              <a:ext uri="{FF2B5EF4-FFF2-40B4-BE49-F238E27FC236}">
                <a16:creationId xmlns:a16="http://schemas.microsoft.com/office/drawing/2014/main" id="{0DFA19A0-B6A9-234C-A1EF-015002D3035C}"/>
              </a:ext>
            </a:extLst>
          </p:cNvPr>
          <p:cNvSpPr/>
          <p:nvPr/>
        </p:nvSpPr>
        <p:spPr>
          <a:xfrm>
            <a:off x="7188263" y="3094771"/>
            <a:ext cx="756618"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sz="2000" dirty="0">
                <a:solidFill>
                  <a:schemeClr val="tx1"/>
                </a:solidFill>
              </a:rPr>
              <a:t>Share</a:t>
            </a:r>
          </a:p>
        </p:txBody>
      </p:sp>
      <p:sp>
        <p:nvSpPr>
          <p:cNvPr id="10" name="Shape 185">
            <a:extLst>
              <a:ext uri="{FF2B5EF4-FFF2-40B4-BE49-F238E27FC236}">
                <a16:creationId xmlns:a16="http://schemas.microsoft.com/office/drawing/2014/main" id="{654EB643-60F9-1C4A-AF64-EAD4B2BABE8B}"/>
              </a:ext>
            </a:extLst>
          </p:cNvPr>
          <p:cNvSpPr/>
          <p:nvPr/>
        </p:nvSpPr>
        <p:spPr>
          <a:xfrm>
            <a:off x="2296468" y="5307940"/>
            <a:ext cx="1298433"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35719" tIns="35719" rIns="35719" bIns="35719" numCol="1" anchor="ctr">
            <a:spAutoFit/>
          </a:bodyPr>
          <a:lstStyle>
            <a:lvl1pPr algn="l">
              <a:lnSpc>
                <a:spcPct val="120000"/>
              </a:lnSpc>
              <a:defRPr sz="2800">
                <a:solidFill>
                  <a:srgbClr val="583F34"/>
                </a:solidFill>
                <a:latin typeface="Arial"/>
                <a:ea typeface="Arial"/>
                <a:cs typeface="Arial"/>
                <a:sym typeface="Arial"/>
              </a:defRPr>
            </a:lvl1pPr>
          </a:lstStyle>
          <a:p>
            <a:r>
              <a:rPr lang="en-US" sz="2000" dirty="0">
                <a:solidFill>
                  <a:schemeClr val="tx1"/>
                </a:solidFill>
              </a:rPr>
              <a:t>Pair-</a:t>
            </a:r>
            <a:r>
              <a:rPr sz="2000" dirty="0">
                <a:solidFill>
                  <a:schemeClr val="tx1"/>
                </a:solidFill>
              </a:rPr>
              <a:t>Share</a:t>
            </a:r>
          </a:p>
        </p:txBody>
      </p:sp>
      <p:sp>
        <p:nvSpPr>
          <p:cNvPr id="11" name="Shape 173">
            <a:extLst>
              <a:ext uri="{FF2B5EF4-FFF2-40B4-BE49-F238E27FC236}">
                <a16:creationId xmlns:a16="http://schemas.microsoft.com/office/drawing/2014/main" id="{BEDA10FA-E446-0E44-A539-894C94B4D6E1}"/>
              </a:ext>
            </a:extLst>
          </p:cNvPr>
          <p:cNvSpPr/>
          <p:nvPr/>
        </p:nvSpPr>
        <p:spPr>
          <a:xfrm>
            <a:off x="4757740" y="5307940"/>
            <a:ext cx="3162662" cy="40754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35719" tIns="35719" rIns="35719" bIns="35719" numCol="1" anchor="ctr">
            <a:spAutoFit/>
          </a:bodyPr>
          <a:lstStyle>
            <a:lvl1pPr>
              <a:lnSpc>
                <a:spcPct val="120000"/>
              </a:lnSpc>
              <a:defRPr sz="2800">
                <a:solidFill>
                  <a:srgbClr val="583F34"/>
                </a:solidFill>
                <a:latin typeface="Arial"/>
                <a:ea typeface="Arial"/>
                <a:cs typeface="Arial"/>
                <a:sym typeface="Arial"/>
              </a:defRPr>
            </a:lvl1pPr>
          </a:lstStyle>
          <a:p>
            <a:r>
              <a:rPr sz="2000" dirty="0">
                <a:solidFill>
                  <a:schemeClr val="tx1"/>
                </a:solidFill>
              </a:rPr>
              <a:t>Work in research groups </a:t>
            </a:r>
          </a:p>
        </p:txBody>
      </p:sp>
      <p:sp>
        <p:nvSpPr>
          <p:cNvPr id="6" name="TextBox 5">
            <a:extLst>
              <a:ext uri="{FF2B5EF4-FFF2-40B4-BE49-F238E27FC236}">
                <a16:creationId xmlns:a16="http://schemas.microsoft.com/office/drawing/2014/main" id="{F41E6F51-5545-2E46-B6BF-F76111B4446C}"/>
              </a:ext>
            </a:extLst>
          </p:cNvPr>
          <p:cNvSpPr txBox="1"/>
          <p:nvPr/>
        </p:nvSpPr>
        <p:spPr>
          <a:xfrm>
            <a:off x="3386667" y="59436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2809158385"/>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06061" y="2839179"/>
            <a:ext cx="8654603" cy="3059346"/>
          </a:xfrm>
        </p:spPr>
        <p:txBody>
          <a:bodyPr>
            <a:normAutofit/>
          </a:bodyPr>
          <a:lstStyle/>
          <a:p>
            <a:pPr marL="0" indent="0">
              <a:spcBef>
                <a:spcPts val="0"/>
              </a:spcBef>
              <a:buNone/>
            </a:pPr>
            <a:r>
              <a:rPr lang="en-US" sz="2800" dirty="0"/>
              <a:t>Thinking about our burning reaction and the ways in which our bodies respond to exercise, is there a way to test whether there is a relationship between the rate of the chemical reaction and the increased energy needs during exercise?</a:t>
            </a:r>
          </a:p>
          <a:p>
            <a:pPr marL="0" indent="0">
              <a:buNone/>
            </a:pPr>
            <a:endParaRPr lang="en-US" dirty="0"/>
          </a:p>
        </p:txBody>
      </p:sp>
      <p:grpSp>
        <p:nvGrpSpPr>
          <p:cNvPr id="6" name="Group 5"/>
          <p:cNvGrpSpPr/>
          <p:nvPr/>
        </p:nvGrpSpPr>
        <p:grpSpPr>
          <a:xfrm>
            <a:off x="414855" y="1225262"/>
            <a:ext cx="8314290" cy="1317342"/>
            <a:chOff x="292972" y="5621573"/>
            <a:chExt cx="8314290" cy="1317342"/>
          </a:xfrm>
        </p:grpSpPr>
        <p:sp>
          <p:nvSpPr>
            <p:cNvPr id="7" name="TextBox 6"/>
            <p:cNvSpPr txBox="1"/>
            <p:nvPr/>
          </p:nvSpPr>
          <p:spPr>
            <a:xfrm>
              <a:off x="292972" y="5621573"/>
              <a:ext cx="5040119" cy="523220"/>
            </a:xfrm>
            <a:prstGeom prst="rect">
              <a:avLst/>
            </a:prstGeom>
            <a:noFill/>
          </p:spPr>
          <p:txBody>
            <a:bodyPr wrap="square" rtlCol="0">
              <a:spAutoFit/>
            </a:bodyPr>
            <a:lstStyle/>
            <a:p>
              <a:r>
                <a:rPr lang="en-US" sz="2500" b="1" dirty="0"/>
                <a:t>Carbon fuel (C, H, some O) + O</a:t>
              </a:r>
              <a:r>
                <a:rPr lang="en-US" sz="2500" b="1" baseline="-25000" dirty="0"/>
                <a:t>2  </a:t>
              </a:r>
              <a:r>
                <a:rPr lang="en-US" sz="2800" b="1" baseline="-25000" dirty="0"/>
                <a:t>               </a:t>
              </a:r>
              <a:endParaRPr lang="en-US" sz="2800" b="1" dirty="0"/>
            </a:p>
          </p:txBody>
        </p:sp>
        <p:cxnSp>
          <p:nvCxnSpPr>
            <p:cNvPr id="8" name="Straight Arrow Connector 7"/>
            <p:cNvCxnSpPr/>
            <p:nvPr/>
          </p:nvCxnSpPr>
          <p:spPr>
            <a:xfrm>
              <a:off x="5360795" y="5944327"/>
              <a:ext cx="938790" cy="0"/>
            </a:xfrm>
            <a:prstGeom prst="straightConnector1">
              <a:avLst/>
            </a:prstGeom>
            <a:ln w="571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6343311" y="5693723"/>
              <a:ext cx="2263951" cy="477054"/>
            </a:xfrm>
            <a:prstGeom prst="rect">
              <a:avLst/>
            </a:prstGeom>
            <a:noFill/>
          </p:spPr>
          <p:txBody>
            <a:bodyPr wrap="square" rtlCol="0">
              <a:spAutoFit/>
            </a:bodyPr>
            <a:lstStyle/>
            <a:p>
              <a:r>
                <a:rPr lang="en-US" sz="2500" b="1" dirty="0"/>
                <a:t>CO</a:t>
              </a:r>
              <a:r>
                <a:rPr lang="en-US" sz="2500" b="1" baseline="-25000" dirty="0"/>
                <a:t>2</a:t>
              </a:r>
              <a:r>
                <a:rPr lang="en-US" sz="2500" b="1" dirty="0"/>
                <a:t> + H</a:t>
              </a:r>
              <a:r>
                <a:rPr lang="en-US" sz="2500" b="1" baseline="-25000" dirty="0"/>
                <a:t>2</a:t>
              </a:r>
              <a:r>
                <a:rPr lang="en-US" sz="2500" b="1" dirty="0"/>
                <a:t>O</a:t>
              </a:r>
            </a:p>
          </p:txBody>
        </p:sp>
        <p:sp>
          <p:nvSpPr>
            <p:cNvPr id="10" name="Arc 9"/>
            <p:cNvSpPr/>
            <p:nvPr/>
          </p:nvSpPr>
          <p:spPr>
            <a:xfrm>
              <a:off x="5072436" y="5944327"/>
              <a:ext cx="726243" cy="994588"/>
            </a:xfrm>
            <a:prstGeom prst="arc">
              <a:avLst/>
            </a:prstGeom>
            <a:ln w="57150" cap="flat" cmpd="sng">
              <a:solidFill>
                <a:schemeClr val="tx1"/>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1" name="TextBox 10"/>
            <p:cNvSpPr txBox="1"/>
            <p:nvPr/>
          </p:nvSpPr>
          <p:spPr>
            <a:xfrm>
              <a:off x="5185244" y="6397225"/>
              <a:ext cx="1763373" cy="523220"/>
            </a:xfrm>
            <a:prstGeom prst="rect">
              <a:avLst/>
            </a:prstGeom>
            <a:noFill/>
          </p:spPr>
          <p:txBody>
            <a:bodyPr wrap="square" rtlCol="0">
              <a:spAutoFit/>
            </a:bodyPr>
            <a:lstStyle/>
            <a:p>
              <a:r>
                <a:rPr lang="en-US" sz="2800" b="1" dirty="0"/>
                <a:t>ENERGY</a:t>
              </a:r>
            </a:p>
          </p:txBody>
        </p:sp>
      </p:grpSp>
      <p:sp>
        <p:nvSpPr>
          <p:cNvPr id="12" name="Title 1">
            <a:extLst>
              <a:ext uri="{FF2B5EF4-FFF2-40B4-BE49-F238E27FC236}">
                <a16:creationId xmlns:a16="http://schemas.microsoft.com/office/drawing/2014/main" id="{41AC24C0-39E6-4967-818A-61D4D74A2AE9}"/>
              </a:ext>
            </a:extLst>
          </p:cNvPr>
          <p:cNvSpPr txBox="1">
            <a:spLocks/>
          </p:cNvSpPr>
          <p:nvPr/>
        </p:nvSpPr>
        <p:spPr>
          <a:xfrm>
            <a:off x="2678805" y="278820"/>
            <a:ext cx="3786389" cy="631397"/>
          </a:xfrm>
          <a:prstGeom prst="rect">
            <a:avLst/>
          </a:prstGeom>
        </p:spPr>
        <p:txBody>
          <a:bodyPr vert="horz" lIns="91440" tIns="45720" rIns="91440" bIns="45720" rtlCol="0" anchor="ctr">
            <a:no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r>
              <a:rPr lang="en-US" sz="3200"/>
              <a:t>Burning for Energy</a:t>
            </a:r>
            <a:endParaRPr lang="en-US" sz="3200" dirty="0"/>
          </a:p>
        </p:txBody>
      </p:sp>
    </p:spTree>
    <p:extLst>
      <p:ext uri="{BB962C8B-B14F-4D97-AF65-F5344CB8AC3E}">
        <p14:creationId xmlns:p14="http://schemas.microsoft.com/office/powerpoint/2010/main" val="2212103642"/>
      </p:ext>
    </p:extLst>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665192" y="2144665"/>
            <a:ext cx="7813614" cy="1927225"/>
          </a:xfrm>
        </p:spPr>
        <p:txBody>
          <a:bodyPr>
            <a:normAutofit/>
          </a:bodyPr>
          <a:lstStyle/>
          <a:p>
            <a:r>
              <a:rPr lang="en-US" dirty="0"/>
              <a:t>What is the connection between increased energy demand (exercise) and the rate of burning (output of CO</a:t>
            </a:r>
            <a:r>
              <a:rPr lang="en-US" baseline="-25000" dirty="0"/>
              <a:t>2</a:t>
            </a:r>
            <a:r>
              <a:rPr lang="en-US" dirty="0"/>
              <a:t>)?</a:t>
            </a:r>
          </a:p>
        </p:txBody>
      </p:sp>
      <p:sp>
        <p:nvSpPr>
          <p:cNvPr id="3" name="Subtitle 2"/>
          <p:cNvSpPr>
            <a:spLocks noGrp="1"/>
          </p:cNvSpPr>
          <p:nvPr>
            <p:ph type="subTitle" idx="4294967295"/>
          </p:nvPr>
        </p:nvSpPr>
        <p:spPr>
          <a:xfrm>
            <a:off x="2859109" y="705663"/>
            <a:ext cx="3425781" cy="646331"/>
          </a:xfrm>
        </p:spPr>
        <p:txBody>
          <a:bodyPr/>
          <a:lstStyle/>
          <a:p>
            <a:pPr algn="ctr"/>
            <a:r>
              <a:rPr lang="en-US" sz="3600" dirty="0"/>
              <a:t>Investigation:</a:t>
            </a:r>
          </a:p>
        </p:txBody>
      </p:sp>
    </p:spTree>
    <p:extLst>
      <p:ext uri="{BB962C8B-B14F-4D97-AF65-F5344CB8AC3E}">
        <p14:creationId xmlns:p14="http://schemas.microsoft.com/office/powerpoint/2010/main" val="934674361"/>
      </p:ext>
    </p:extLst>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1371600" y="411297"/>
            <a:ext cx="6400800" cy="584775"/>
          </a:xfrm>
        </p:spPr>
        <p:txBody>
          <a:bodyPr/>
          <a:lstStyle/>
          <a:p>
            <a:pPr algn="ctr"/>
            <a:r>
              <a:rPr lang="en-US" sz="3200" dirty="0"/>
              <a:t>Your Data:</a:t>
            </a:r>
          </a:p>
        </p:txBody>
      </p:sp>
      <p:graphicFrame>
        <p:nvGraphicFramePr>
          <p:cNvPr id="5" name="Table 4"/>
          <p:cNvGraphicFramePr>
            <a:graphicFrameLocks noGrp="1"/>
          </p:cNvGraphicFramePr>
          <p:nvPr>
            <p:extLst>
              <p:ext uri="{D42A27DB-BD31-4B8C-83A1-F6EECF244321}">
                <p14:modId xmlns:p14="http://schemas.microsoft.com/office/powerpoint/2010/main" val="2706916952"/>
              </p:ext>
            </p:extLst>
          </p:nvPr>
        </p:nvGraphicFramePr>
        <p:xfrm>
          <a:off x="1909119" y="1569994"/>
          <a:ext cx="5173361" cy="3977640"/>
        </p:xfrm>
        <a:graphic>
          <a:graphicData uri="http://schemas.openxmlformats.org/drawingml/2006/table">
            <a:tbl>
              <a:tblPr firstRow="1" bandRow="1">
                <a:tableStyleId>{5940675A-B579-460E-94D1-54222C63F5DA}</a:tableStyleId>
              </a:tblPr>
              <a:tblGrid>
                <a:gridCol w="2302378">
                  <a:extLst>
                    <a:ext uri="{9D8B030D-6E8A-4147-A177-3AD203B41FA5}">
                      <a16:colId xmlns:a16="http://schemas.microsoft.com/office/drawing/2014/main" val="20000"/>
                    </a:ext>
                  </a:extLst>
                </a:gridCol>
                <a:gridCol w="1449957">
                  <a:extLst>
                    <a:ext uri="{9D8B030D-6E8A-4147-A177-3AD203B41FA5}">
                      <a16:colId xmlns:a16="http://schemas.microsoft.com/office/drawing/2014/main" val="20001"/>
                    </a:ext>
                  </a:extLst>
                </a:gridCol>
                <a:gridCol w="1421026">
                  <a:extLst>
                    <a:ext uri="{9D8B030D-6E8A-4147-A177-3AD203B41FA5}">
                      <a16:colId xmlns:a16="http://schemas.microsoft.com/office/drawing/2014/main" val="20002"/>
                    </a:ext>
                  </a:extLst>
                </a:gridCol>
              </a:tblGrid>
              <a:tr h="370840">
                <a:tc>
                  <a:txBody>
                    <a:bodyPr/>
                    <a:lstStyle/>
                    <a:p>
                      <a:endParaRPr lang="en-US" dirty="0">
                        <a:solidFill>
                          <a:schemeClr val="tx1"/>
                        </a:solidFill>
                      </a:endParaRPr>
                    </a:p>
                  </a:txBody>
                  <a:tcPr/>
                </a:tc>
                <a:tc>
                  <a:txBody>
                    <a:bodyPr/>
                    <a:lstStyle/>
                    <a:p>
                      <a:r>
                        <a:rPr lang="en-US" dirty="0">
                          <a:solidFill>
                            <a:schemeClr val="tx1"/>
                          </a:solidFill>
                        </a:rPr>
                        <a:t>Student</a:t>
                      </a:r>
                      <a:r>
                        <a:rPr lang="en-US" baseline="0" dirty="0">
                          <a:solidFill>
                            <a:schemeClr val="tx1"/>
                          </a:solidFill>
                        </a:rPr>
                        <a:t> 1</a:t>
                      </a:r>
                      <a:endParaRPr lang="en-US" dirty="0">
                        <a:solidFill>
                          <a:schemeClr val="tx1"/>
                        </a:solidFill>
                      </a:endParaRPr>
                    </a:p>
                  </a:txBody>
                  <a:tcPr/>
                </a:tc>
                <a:tc>
                  <a:txBody>
                    <a:bodyPr/>
                    <a:lstStyle/>
                    <a:p>
                      <a:r>
                        <a:rPr lang="en-US" dirty="0">
                          <a:solidFill>
                            <a:schemeClr val="tx1"/>
                          </a:solidFill>
                        </a:rPr>
                        <a:t>Student</a:t>
                      </a:r>
                      <a:r>
                        <a:rPr lang="en-US" baseline="0" dirty="0">
                          <a:solidFill>
                            <a:schemeClr val="tx1"/>
                          </a:solidFill>
                        </a:rPr>
                        <a:t> 2</a:t>
                      </a:r>
                      <a:endParaRPr lang="en-US" dirty="0">
                        <a:solidFill>
                          <a:schemeClr val="tx1"/>
                        </a:solidFill>
                      </a:endParaRPr>
                    </a:p>
                  </a:txBody>
                  <a:tcPr/>
                </a:tc>
                <a:extLst>
                  <a:ext uri="{0D108BD9-81ED-4DB2-BD59-A6C34878D82A}">
                    <a16:rowId xmlns:a16="http://schemas.microsoft.com/office/drawing/2014/main" val="10000"/>
                  </a:ext>
                </a:extLst>
              </a:tr>
              <a:tr h="370840">
                <a:tc>
                  <a:txBody>
                    <a:bodyPr/>
                    <a:lstStyle/>
                    <a:p>
                      <a:r>
                        <a:rPr lang="en-US" b="1" dirty="0">
                          <a:solidFill>
                            <a:schemeClr val="tx1"/>
                          </a:solidFill>
                        </a:rPr>
                        <a:t>Heart Rate</a:t>
                      </a:r>
                    </a:p>
                  </a:txBody>
                  <a:tcPr/>
                </a:tc>
                <a:tc>
                  <a:txBody>
                    <a:bodyPr/>
                    <a:lstStyle/>
                    <a:p>
                      <a:endParaRPr lang="en-US" dirty="0">
                        <a:solidFill>
                          <a:schemeClr val="tx1"/>
                        </a:solidFill>
                      </a:endParaRPr>
                    </a:p>
                  </a:txBody>
                  <a:tcPr>
                    <a:solidFill>
                      <a:schemeClr val="bg1">
                        <a:lumMod val="65000"/>
                      </a:schemeClr>
                    </a:solidFill>
                  </a:tcPr>
                </a:tc>
                <a:tc>
                  <a:txBody>
                    <a:bodyPr/>
                    <a:lstStyle/>
                    <a:p>
                      <a:endParaRPr lang="en-US" dirty="0">
                        <a:solidFill>
                          <a:schemeClr val="tx1"/>
                        </a:solidFill>
                      </a:endParaRPr>
                    </a:p>
                  </a:txBody>
                  <a:tcPr>
                    <a:solidFill>
                      <a:schemeClr val="bg1">
                        <a:lumMod val="65000"/>
                      </a:schemeClr>
                    </a:solidFill>
                  </a:tcPr>
                </a:tc>
                <a:extLst>
                  <a:ext uri="{0D108BD9-81ED-4DB2-BD59-A6C34878D82A}">
                    <a16:rowId xmlns:a16="http://schemas.microsoft.com/office/drawing/2014/main" val="10001"/>
                  </a:ext>
                </a:extLst>
              </a:tr>
              <a:tr h="370840">
                <a:tc>
                  <a:txBody>
                    <a:bodyPr/>
                    <a:lstStyle/>
                    <a:p>
                      <a:r>
                        <a:rPr lang="en-US" dirty="0">
                          <a:solidFill>
                            <a:schemeClr val="tx1"/>
                          </a:solidFill>
                        </a:rPr>
                        <a:t>Resting</a:t>
                      </a:r>
                    </a:p>
                  </a:txBody>
                  <a:tcPr/>
                </a:tc>
                <a:tc>
                  <a:txBody>
                    <a:bodyPr/>
                    <a:lstStyle/>
                    <a:p>
                      <a:endParaRPr lang="en-US" dirty="0">
                        <a:solidFill>
                          <a:schemeClr val="tx1"/>
                        </a:solidFill>
                      </a:endParaRPr>
                    </a:p>
                  </a:txBody>
                  <a:tcPr/>
                </a:tc>
                <a:tc>
                  <a:txBody>
                    <a:bodyPr/>
                    <a:lstStyle/>
                    <a:p>
                      <a:endParaRPr lang="en-US" dirty="0">
                        <a:solidFill>
                          <a:schemeClr val="tx1"/>
                        </a:solidFill>
                      </a:endParaRPr>
                    </a:p>
                  </a:txBody>
                  <a:tcPr/>
                </a:tc>
                <a:extLst>
                  <a:ext uri="{0D108BD9-81ED-4DB2-BD59-A6C34878D82A}">
                    <a16:rowId xmlns:a16="http://schemas.microsoft.com/office/drawing/2014/main" val="10002"/>
                  </a:ext>
                </a:extLst>
              </a:tr>
              <a:tr h="370840">
                <a:tc>
                  <a:txBody>
                    <a:bodyPr/>
                    <a:lstStyle/>
                    <a:p>
                      <a:r>
                        <a:rPr lang="en-US" dirty="0">
                          <a:solidFill>
                            <a:schemeClr val="tx1"/>
                          </a:solidFill>
                        </a:rPr>
                        <a:t>Two Minutes</a:t>
                      </a:r>
                    </a:p>
                  </a:txBody>
                  <a:tcPr/>
                </a:tc>
                <a:tc>
                  <a:txBody>
                    <a:bodyPr/>
                    <a:lstStyle/>
                    <a:p>
                      <a:endParaRPr lang="en-US" dirty="0">
                        <a:solidFill>
                          <a:schemeClr val="tx1"/>
                        </a:solidFill>
                      </a:endParaRPr>
                    </a:p>
                  </a:txBody>
                  <a:tcPr/>
                </a:tc>
                <a:tc>
                  <a:txBody>
                    <a:bodyPr/>
                    <a:lstStyle/>
                    <a:p>
                      <a:endParaRPr lang="en-US">
                        <a:solidFill>
                          <a:schemeClr val="tx1"/>
                        </a:solidFill>
                      </a:endParaRPr>
                    </a:p>
                  </a:txBody>
                  <a:tcPr/>
                </a:tc>
                <a:extLst>
                  <a:ext uri="{0D108BD9-81ED-4DB2-BD59-A6C34878D82A}">
                    <a16:rowId xmlns:a16="http://schemas.microsoft.com/office/drawing/2014/main" val="10003"/>
                  </a:ext>
                </a:extLst>
              </a:tr>
              <a:tr h="370840">
                <a:tc>
                  <a:txBody>
                    <a:bodyPr/>
                    <a:lstStyle/>
                    <a:p>
                      <a:r>
                        <a:rPr lang="en-US" b="1" dirty="0">
                          <a:solidFill>
                            <a:schemeClr val="tx1"/>
                          </a:solidFill>
                        </a:rPr>
                        <a:t>Breathing</a:t>
                      </a:r>
                    </a:p>
                  </a:txBody>
                  <a:tcPr/>
                </a:tc>
                <a:tc>
                  <a:txBody>
                    <a:bodyPr/>
                    <a:lstStyle/>
                    <a:p>
                      <a:endParaRPr lang="en-US" dirty="0">
                        <a:solidFill>
                          <a:schemeClr val="tx1"/>
                        </a:solidFill>
                      </a:endParaRPr>
                    </a:p>
                  </a:txBody>
                  <a:tcPr>
                    <a:solidFill>
                      <a:schemeClr val="bg1">
                        <a:lumMod val="65000"/>
                      </a:schemeClr>
                    </a:solidFill>
                  </a:tcPr>
                </a:tc>
                <a:tc>
                  <a:txBody>
                    <a:bodyPr/>
                    <a:lstStyle/>
                    <a:p>
                      <a:endParaRPr lang="en-US" dirty="0">
                        <a:solidFill>
                          <a:schemeClr val="tx1"/>
                        </a:solidFill>
                      </a:endParaRPr>
                    </a:p>
                  </a:txBody>
                  <a:tcPr>
                    <a:solidFill>
                      <a:schemeClr val="bg1">
                        <a:lumMod val="65000"/>
                      </a:schemeClr>
                    </a:solidFill>
                  </a:tcPr>
                </a:tc>
                <a:extLst>
                  <a:ext uri="{0D108BD9-81ED-4DB2-BD59-A6C34878D82A}">
                    <a16:rowId xmlns:a16="http://schemas.microsoft.com/office/drawing/2014/main" val="10004"/>
                  </a:ext>
                </a:extLst>
              </a:tr>
              <a:tr h="370840">
                <a:tc>
                  <a:txBody>
                    <a:bodyPr/>
                    <a:lstStyle/>
                    <a:p>
                      <a:r>
                        <a:rPr lang="en-US" dirty="0">
                          <a:solidFill>
                            <a:schemeClr val="tx1"/>
                          </a:solidFill>
                        </a:rPr>
                        <a:t>Resting</a:t>
                      </a:r>
                    </a:p>
                  </a:txBody>
                  <a:tcPr/>
                </a:tc>
                <a:tc>
                  <a:txBody>
                    <a:bodyPr/>
                    <a:lstStyle/>
                    <a:p>
                      <a:endParaRPr lang="en-US" dirty="0">
                        <a:solidFill>
                          <a:schemeClr val="tx1"/>
                        </a:solidFill>
                      </a:endParaRPr>
                    </a:p>
                  </a:txBody>
                  <a:tcPr/>
                </a:tc>
                <a:tc>
                  <a:txBody>
                    <a:bodyPr/>
                    <a:lstStyle/>
                    <a:p>
                      <a:endParaRPr lang="en-US" dirty="0">
                        <a:solidFill>
                          <a:schemeClr val="tx1"/>
                        </a:solidFill>
                      </a:endParaRPr>
                    </a:p>
                  </a:txBody>
                  <a:tcPr/>
                </a:tc>
                <a:extLst>
                  <a:ext uri="{0D108BD9-81ED-4DB2-BD59-A6C34878D82A}">
                    <a16:rowId xmlns:a16="http://schemas.microsoft.com/office/drawing/2014/main" val="10005"/>
                  </a:ext>
                </a:extLst>
              </a:tr>
              <a:tr h="370840">
                <a:tc>
                  <a:txBody>
                    <a:bodyPr/>
                    <a:lstStyle/>
                    <a:p>
                      <a:r>
                        <a:rPr lang="en-US" dirty="0">
                          <a:solidFill>
                            <a:schemeClr val="tx1"/>
                          </a:solidFill>
                        </a:rPr>
                        <a:t>Two Minutes</a:t>
                      </a:r>
                    </a:p>
                  </a:txBody>
                  <a:tcPr/>
                </a:tc>
                <a:tc>
                  <a:txBody>
                    <a:bodyPr/>
                    <a:lstStyle/>
                    <a:p>
                      <a:endParaRPr lang="en-US" dirty="0">
                        <a:solidFill>
                          <a:schemeClr val="tx1"/>
                        </a:solidFill>
                      </a:endParaRPr>
                    </a:p>
                  </a:txBody>
                  <a:tcPr/>
                </a:tc>
                <a:tc>
                  <a:txBody>
                    <a:bodyPr/>
                    <a:lstStyle/>
                    <a:p>
                      <a:endParaRPr lang="en-US" dirty="0">
                        <a:solidFill>
                          <a:schemeClr val="tx1"/>
                        </a:solidFill>
                      </a:endParaRPr>
                    </a:p>
                  </a:txBody>
                  <a:tcPr/>
                </a:tc>
                <a:extLst>
                  <a:ext uri="{0D108BD9-81ED-4DB2-BD59-A6C34878D82A}">
                    <a16:rowId xmlns:a16="http://schemas.microsoft.com/office/drawing/2014/main" val="10006"/>
                  </a:ext>
                </a:extLst>
              </a:tr>
              <a:tr h="370840">
                <a:tc>
                  <a:txBody>
                    <a:bodyPr/>
                    <a:lstStyle/>
                    <a:p>
                      <a:r>
                        <a:rPr lang="en-US" b="1" dirty="0">
                          <a:solidFill>
                            <a:schemeClr val="tx1"/>
                          </a:solidFill>
                        </a:rPr>
                        <a:t>Time</a:t>
                      </a:r>
                      <a:r>
                        <a:rPr lang="en-US" b="1" baseline="0" dirty="0">
                          <a:solidFill>
                            <a:schemeClr val="tx1"/>
                          </a:solidFill>
                        </a:rPr>
                        <a:t> for Color Change</a:t>
                      </a:r>
                      <a:endParaRPr lang="en-US" b="1" dirty="0">
                        <a:solidFill>
                          <a:schemeClr val="tx1"/>
                        </a:solidFill>
                      </a:endParaRPr>
                    </a:p>
                  </a:txBody>
                  <a:tcPr/>
                </a:tc>
                <a:tc>
                  <a:txBody>
                    <a:bodyPr/>
                    <a:lstStyle/>
                    <a:p>
                      <a:endParaRPr lang="en-US" dirty="0">
                        <a:solidFill>
                          <a:schemeClr val="tx1"/>
                        </a:solidFill>
                      </a:endParaRPr>
                    </a:p>
                  </a:txBody>
                  <a:tcPr>
                    <a:solidFill>
                      <a:schemeClr val="bg1">
                        <a:lumMod val="65000"/>
                      </a:schemeClr>
                    </a:solidFill>
                  </a:tcPr>
                </a:tc>
                <a:tc>
                  <a:txBody>
                    <a:bodyPr/>
                    <a:lstStyle/>
                    <a:p>
                      <a:endParaRPr lang="en-US" dirty="0">
                        <a:solidFill>
                          <a:schemeClr val="tx1"/>
                        </a:solidFill>
                      </a:endParaRPr>
                    </a:p>
                  </a:txBody>
                  <a:tcPr>
                    <a:solidFill>
                      <a:schemeClr val="bg1">
                        <a:lumMod val="65000"/>
                      </a:schemeClr>
                    </a:solidFill>
                  </a:tcPr>
                </a:tc>
                <a:extLst>
                  <a:ext uri="{0D108BD9-81ED-4DB2-BD59-A6C34878D82A}">
                    <a16:rowId xmlns:a16="http://schemas.microsoft.com/office/drawing/2014/main" val="10007"/>
                  </a:ext>
                </a:extLst>
              </a:tr>
              <a:tr h="370840">
                <a:tc>
                  <a:txBody>
                    <a:bodyPr/>
                    <a:lstStyle/>
                    <a:p>
                      <a:r>
                        <a:rPr lang="en-US" dirty="0">
                          <a:solidFill>
                            <a:schemeClr val="tx1"/>
                          </a:solidFill>
                        </a:rPr>
                        <a:t>Resting</a:t>
                      </a:r>
                    </a:p>
                  </a:txBody>
                  <a:tcPr/>
                </a:tc>
                <a:tc>
                  <a:txBody>
                    <a:bodyPr/>
                    <a:lstStyle/>
                    <a:p>
                      <a:endParaRPr lang="en-US" dirty="0">
                        <a:solidFill>
                          <a:schemeClr val="tx1"/>
                        </a:solidFill>
                      </a:endParaRPr>
                    </a:p>
                  </a:txBody>
                  <a:tcPr/>
                </a:tc>
                <a:tc>
                  <a:txBody>
                    <a:bodyPr/>
                    <a:lstStyle/>
                    <a:p>
                      <a:endParaRPr lang="en-US" dirty="0">
                        <a:solidFill>
                          <a:schemeClr val="tx1"/>
                        </a:solidFill>
                      </a:endParaRPr>
                    </a:p>
                  </a:txBody>
                  <a:tcPr/>
                </a:tc>
                <a:extLst>
                  <a:ext uri="{0D108BD9-81ED-4DB2-BD59-A6C34878D82A}">
                    <a16:rowId xmlns:a16="http://schemas.microsoft.com/office/drawing/2014/main" val="10008"/>
                  </a:ext>
                </a:extLst>
              </a:tr>
              <a:tr h="370840">
                <a:tc>
                  <a:txBody>
                    <a:bodyPr/>
                    <a:lstStyle/>
                    <a:p>
                      <a:r>
                        <a:rPr lang="en-US" dirty="0">
                          <a:solidFill>
                            <a:schemeClr val="tx1"/>
                          </a:solidFill>
                        </a:rPr>
                        <a:t>Two Minutes</a:t>
                      </a:r>
                    </a:p>
                  </a:txBody>
                  <a:tcPr/>
                </a:tc>
                <a:tc>
                  <a:txBody>
                    <a:bodyPr/>
                    <a:lstStyle/>
                    <a:p>
                      <a:endParaRPr lang="en-US" dirty="0">
                        <a:solidFill>
                          <a:schemeClr val="tx1"/>
                        </a:solidFill>
                      </a:endParaRPr>
                    </a:p>
                  </a:txBody>
                  <a:tcPr/>
                </a:tc>
                <a:tc>
                  <a:txBody>
                    <a:bodyPr/>
                    <a:lstStyle/>
                    <a:p>
                      <a:endParaRPr lang="en-US" dirty="0">
                        <a:solidFill>
                          <a:schemeClr val="tx1"/>
                        </a:solidFill>
                      </a:endParaRPr>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698712592"/>
      </p:ext>
    </p:extLst>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1371600" y="411297"/>
            <a:ext cx="6400800" cy="584775"/>
          </a:xfrm>
        </p:spPr>
        <p:txBody>
          <a:bodyPr/>
          <a:lstStyle/>
          <a:p>
            <a:pPr algn="ctr"/>
            <a:r>
              <a:rPr lang="en-US" sz="3200" dirty="0"/>
              <a:t>Class Data:</a:t>
            </a:r>
          </a:p>
        </p:txBody>
      </p:sp>
      <p:graphicFrame>
        <p:nvGraphicFramePr>
          <p:cNvPr id="5" name="Table 4"/>
          <p:cNvGraphicFramePr>
            <a:graphicFrameLocks noGrp="1"/>
          </p:cNvGraphicFramePr>
          <p:nvPr>
            <p:extLst>
              <p:ext uri="{D42A27DB-BD31-4B8C-83A1-F6EECF244321}">
                <p14:modId xmlns:p14="http://schemas.microsoft.com/office/powerpoint/2010/main" val="1167308250"/>
              </p:ext>
            </p:extLst>
          </p:nvPr>
        </p:nvGraphicFramePr>
        <p:xfrm>
          <a:off x="765802" y="1675706"/>
          <a:ext cx="7612395" cy="3810000"/>
        </p:xfrm>
        <a:graphic>
          <a:graphicData uri="http://schemas.openxmlformats.org/drawingml/2006/table">
            <a:tbl>
              <a:tblPr firstRow="1" bandRow="1">
                <a:tableStyleId>{5940675A-B579-460E-94D1-54222C63F5DA}</a:tableStyleId>
              </a:tblPr>
              <a:tblGrid>
                <a:gridCol w="1394475">
                  <a:extLst>
                    <a:ext uri="{9D8B030D-6E8A-4147-A177-3AD203B41FA5}">
                      <a16:colId xmlns:a16="http://schemas.microsoft.com/office/drawing/2014/main" val="20000"/>
                    </a:ext>
                  </a:extLst>
                </a:gridCol>
                <a:gridCol w="365760">
                  <a:extLst>
                    <a:ext uri="{9D8B030D-6E8A-4147-A177-3AD203B41FA5}">
                      <a16:colId xmlns:a16="http://schemas.microsoft.com/office/drawing/2014/main" val="20001"/>
                    </a:ext>
                  </a:extLst>
                </a:gridCol>
                <a:gridCol w="365760">
                  <a:extLst>
                    <a:ext uri="{9D8B030D-6E8A-4147-A177-3AD203B41FA5}">
                      <a16:colId xmlns:a16="http://schemas.microsoft.com/office/drawing/2014/main" val="20002"/>
                    </a:ext>
                  </a:extLst>
                </a:gridCol>
                <a:gridCol w="365760">
                  <a:extLst>
                    <a:ext uri="{9D8B030D-6E8A-4147-A177-3AD203B41FA5}">
                      <a16:colId xmlns:a16="http://schemas.microsoft.com/office/drawing/2014/main" val="20003"/>
                    </a:ext>
                  </a:extLst>
                </a:gridCol>
                <a:gridCol w="365760">
                  <a:extLst>
                    <a:ext uri="{9D8B030D-6E8A-4147-A177-3AD203B41FA5}">
                      <a16:colId xmlns:a16="http://schemas.microsoft.com/office/drawing/2014/main" val="20004"/>
                    </a:ext>
                  </a:extLst>
                </a:gridCol>
                <a:gridCol w="365760">
                  <a:extLst>
                    <a:ext uri="{9D8B030D-6E8A-4147-A177-3AD203B41FA5}">
                      <a16:colId xmlns:a16="http://schemas.microsoft.com/office/drawing/2014/main" val="20005"/>
                    </a:ext>
                  </a:extLst>
                </a:gridCol>
                <a:gridCol w="365760">
                  <a:extLst>
                    <a:ext uri="{9D8B030D-6E8A-4147-A177-3AD203B41FA5}">
                      <a16:colId xmlns:a16="http://schemas.microsoft.com/office/drawing/2014/main" val="20006"/>
                    </a:ext>
                  </a:extLst>
                </a:gridCol>
                <a:gridCol w="365760">
                  <a:extLst>
                    <a:ext uri="{9D8B030D-6E8A-4147-A177-3AD203B41FA5}">
                      <a16:colId xmlns:a16="http://schemas.microsoft.com/office/drawing/2014/main" val="20007"/>
                    </a:ext>
                  </a:extLst>
                </a:gridCol>
                <a:gridCol w="365760">
                  <a:extLst>
                    <a:ext uri="{9D8B030D-6E8A-4147-A177-3AD203B41FA5}">
                      <a16:colId xmlns:a16="http://schemas.microsoft.com/office/drawing/2014/main" val="20008"/>
                    </a:ext>
                  </a:extLst>
                </a:gridCol>
                <a:gridCol w="365760">
                  <a:extLst>
                    <a:ext uri="{9D8B030D-6E8A-4147-A177-3AD203B41FA5}">
                      <a16:colId xmlns:a16="http://schemas.microsoft.com/office/drawing/2014/main" val="20009"/>
                    </a:ext>
                  </a:extLst>
                </a:gridCol>
                <a:gridCol w="365760">
                  <a:extLst>
                    <a:ext uri="{9D8B030D-6E8A-4147-A177-3AD203B41FA5}">
                      <a16:colId xmlns:a16="http://schemas.microsoft.com/office/drawing/2014/main" val="20010"/>
                    </a:ext>
                  </a:extLst>
                </a:gridCol>
                <a:gridCol w="365760">
                  <a:extLst>
                    <a:ext uri="{9D8B030D-6E8A-4147-A177-3AD203B41FA5}">
                      <a16:colId xmlns:a16="http://schemas.microsoft.com/office/drawing/2014/main" val="20011"/>
                    </a:ext>
                  </a:extLst>
                </a:gridCol>
                <a:gridCol w="365760">
                  <a:extLst>
                    <a:ext uri="{9D8B030D-6E8A-4147-A177-3AD203B41FA5}">
                      <a16:colId xmlns:a16="http://schemas.microsoft.com/office/drawing/2014/main" val="20012"/>
                    </a:ext>
                  </a:extLst>
                </a:gridCol>
                <a:gridCol w="365760">
                  <a:extLst>
                    <a:ext uri="{9D8B030D-6E8A-4147-A177-3AD203B41FA5}">
                      <a16:colId xmlns:a16="http://schemas.microsoft.com/office/drawing/2014/main" val="20013"/>
                    </a:ext>
                  </a:extLst>
                </a:gridCol>
                <a:gridCol w="365760">
                  <a:extLst>
                    <a:ext uri="{9D8B030D-6E8A-4147-A177-3AD203B41FA5}">
                      <a16:colId xmlns:a16="http://schemas.microsoft.com/office/drawing/2014/main" val="20014"/>
                    </a:ext>
                  </a:extLst>
                </a:gridCol>
                <a:gridCol w="365760">
                  <a:extLst>
                    <a:ext uri="{9D8B030D-6E8A-4147-A177-3AD203B41FA5}">
                      <a16:colId xmlns:a16="http://schemas.microsoft.com/office/drawing/2014/main" val="20015"/>
                    </a:ext>
                  </a:extLst>
                </a:gridCol>
                <a:gridCol w="365760">
                  <a:extLst>
                    <a:ext uri="{9D8B030D-6E8A-4147-A177-3AD203B41FA5}">
                      <a16:colId xmlns:a16="http://schemas.microsoft.com/office/drawing/2014/main" val="20016"/>
                    </a:ext>
                  </a:extLst>
                </a:gridCol>
                <a:gridCol w="365760">
                  <a:extLst>
                    <a:ext uri="{9D8B030D-6E8A-4147-A177-3AD203B41FA5}">
                      <a16:colId xmlns:a16="http://schemas.microsoft.com/office/drawing/2014/main" val="20017"/>
                    </a:ext>
                  </a:extLst>
                </a:gridCol>
              </a:tblGrid>
              <a:tr h="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0"/>
                  </a:ext>
                </a:extLst>
              </a:tr>
              <a:tr h="0">
                <a:tc>
                  <a:txBody>
                    <a:bodyPr/>
                    <a:lstStyle/>
                    <a:p>
                      <a:r>
                        <a:rPr lang="en-US" sz="1400" b="1" dirty="0">
                          <a:solidFill>
                            <a:schemeClr val="tx1"/>
                          </a:solidFill>
                        </a:rPr>
                        <a:t>Heart Rate</a:t>
                      </a:r>
                    </a:p>
                  </a:txBody>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extLst>
                  <a:ext uri="{0D108BD9-81ED-4DB2-BD59-A6C34878D82A}">
                    <a16:rowId xmlns:a16="http://schemas.microsoft.com/office/drawing/2014/main" val="10001"/>
                  </a:ext>
                </a:extLst>
              </a:tr>
              <a:tr h="0">
                <a:tc>
                  <a:txBody>
                    <a:bodyPr/>
                    <a:lstStyle/>
                    <a:p>
                      <a:r>
                        <a:rPr lang="en-US" sz="1400" dirty="0">
                          <a:solidFill>
                            <a:schemeClr val="tx1"/>
                          </a:solidFill>
                        </a:rPr>
                        <a:t>Resting</a:t>
                      </a:r>
                    </a:p>
                  </a:txBody>
                  <a:tcPr/>
                </a:tc>
                <a:tc>
                  <a:txBody>
                    <a:bodyPr/>
                    <a:lstStyle/>
                    <a:p>
                      <a:endParaRPr lang="en-US" dirty="0"/>
                    </a:p>
                  </a:txBody>
                  <a:tcPr/>
                </a:tc>
                <a:tc>
                  <a:txBody>
                    <a:bodyPr/>
                    <a:lstStyle/>
                    <a:p>
                      <a:endParaRPr lang="en-US" dirty="0"/>
                    </a:p>
                  </a:txBody>
                  <a:tcPr/>
                </a:tc>
                <a:tc>
                  <a:txBody>
                    <a:bodyPr/>
                    <a:lstStyle/>
                    <a:p>
                      <a:pPr algn="l"/>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2"/>
                  </a:ext>
                </a:extLst>
              </a:tr>
              <a:tr h="0">
                <a:tc>
                  <a:txBody>
                    <a:bodyPr/>
                    <a:lstStyle/>
                    <a:p>
                      <a:r>
                        <a:rPr lang="en-US" sz="1400" dirty="0">
                          <a:solidFill>
                            <a:schemeClr val="tx1"/>
                          </a:solidFill>
                        </a:rPr>
                        <a:t>Two Minutes</a:t>
                      </a: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3"/>
                  </a:ext>
                </a:extLst>
              </a:tr>
              <a:tr h="0">
                <a:tc>
                  <a:txBody>
                    <a:bodyPr/>
                    <a:lstStyle/>
                    <a:p>
                      <a:r>
                        <a:rPr lang="en-US" sz="1400" b="1" dirty="0">
                          <a:solidFill>
                            <a:schemeClr val="tx1"/>
                          </a:solidFill>
                        </a:rPr>
                        <a:t>Breathing</a:t>
                      </a:r>
                    </a:p>
                  </a:txBody>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extLst>
                  <a:ext uri="{0D108BD9-81ED-4DB2-BD59-A6C34878D82A}">
                    <a16:rowId xmlns:a16="http://schemas.microsoft.com/office/drawing/2014/main" val="10004"/>
                  </a:ext>
                </a:extLst>
              </a:tr>
              <a:tr h="0">
                <a:tc>
                  <a:txBody>
                    <a:bodyPr/>
                    <a:lstStyle/>
                    <a:p>
                      <a:r>
                        <a:rPr lang="en-US" sz="1400" dirty="0">
                          <a:solidFill>
                            <a:schemeClr val="tx1"/>
                          </a:solidFill>
                        </a:rPr>
                        <a:t>Resting</a:t>
                      </a: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5"/>
                  </a:ext>
                </a:extLst>
              </a:tr>
              <a:tr h="0">
                <a:tc>
                  <a:txBody>
                    <a:bodyPr/>
                    <a:lstStyle/>
                    <a:p>
                      <a:r>
                        <a:rPr lang="en-US" sz="1400" dirty="0">
                          <a:solidFill>
                            <a:schemeClr val="tx1"/>
                          </a:solidFill>
                        </a:rPr>
                        <a:t>Two Minutes</a:t>
                      </a: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6"/>
                  </a:ext>
                </a:extLst>
              </a:tr>
              <a:tr h="0">
                <a:tc>
                  <a:txBody>
                    <a:bodyPr/>
                    <a:lstStyle/>
                    <a:p>
                      <a:r>
                        <a:rPr lang="en-US" sz="1400" b="1" dirty="0">
                          <a:solidFill>
                            <a:schemeClr val="tx1"/>
                          </a:solidFill>
                        </a:rPr>
                        <a:t>Time</a:t>
                      </a:r>
                      <a:r>
                        <a:rPr lang="en-US" sz="1400" b="1" baseline="0" dirty="0">
                          <a:solidFill>
                            <a:schemeClr val="tx1"/>
                          </a:solidFill>
                        </a:rPr>
                        <a:t> to Change</a:t>
                      </a:r>
                      <a:endParaRPr lang="en-US" sz="1400" b="1" dirty="0">
                        <a:solidFill>
                          <a:schemeClr val="tx1"/>
                        </a:solidFill>
                      </a:endParaRPr>
                    </a:p>
                  </a:txBody>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tc>
                  <a:txBody>
                    <a:bodyPr/>
                    <a:lstStyle/>
                    <a:p>
                      <a:endParaRPr lang="en-US" dirty="0"/>
                    </a:p>
                  </a:txBody>
                  <a:tcPr>
                    <a:solidFill>
                      <a:schemeClr val="bg1">
                        <a:lumMod val="65000"/>
                      </a:schemeClr>
                    </a:solidFill>
                  </a:tcPr>
                </a:tc>
                <a:extLst>
                  <a:ext uri="{0D108BD9-81ED-4DB2-BD59-A6C34878D82A}">
                    <a16:rowId xmlns:a16="http://schemas.microsoft.com/office/drawing/2014/main" val="10007"/>
                  </a:ext>
                </a:extLst>
              </a:tr>
              <a:tr h="0">
                <a:tc>
                  <a:txBody>
                    <a:bodyPr/>
                    <a:lstStyle/>
                    <a:p>
                      <a:r>
                        <a:rPr lang="en-US" sz="1400" dirty="0">
                          <a:solidFill>
                            <a:schemeClr val="tx1"/>
                          </a:solidFill>
                        </a:rPr>
                        <a:t>Resting</a:t>
                      </a: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8"/>
                  </a:ext>
                </a:extLst>
              </a:tr>
              <a:tr h="0">
                <a:tc>
                  <a:txBody>
                    <a:bodyPr/>
                    <a:lstStyle/>
                    <a:p>
                      <a:r>
                        <a:rPr lang="en-US" sz="1400" dirty="0">
                          <a:solidFill>
                            <a:schemeClr val="tx1"/>
                          </a:solidFill>
                        </a:rPr>
                        <a:t>Two Minutes</a:t>
                      </a:r>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1397736412"/>
      </p:ext>
    </p:extLst>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189236"/>
            <a:ext cx="8229600" cy="1143000"/>
          </a:xfrm>
        </p:spPr>
        <p:txBody>
          <a:bodyPr/>
          <a:lstStyle/>
          <a:p>
            <a:pPr algn="ctr"/>
            <a:r>
              <a:rPr lang="en-US" sz="3200" dirty="0"/>
              <a:t>Burning for Energy</a:t>
            </a:r>
          </a:p>
        </p:txBody>
      </p:sp>
      <p:sp>
        <p:nvSpPr>
          <p:cNvPr id="3" name="Content Placeholder 2"/>
          <p:cNvSpPr>
            <a:spLocks noGrp="1"/>
          </p:cNvSpPr>
          <p:nvPr>
            <p:ph idx="4294967295"/>
          </p:nvPr>
        </p:nvSpPr>
        <p:spPr>
          <a:xfrm>
            <a:off x="1047750" y="1600200"/>
            <a:ext cx="7284208" cy="2944813"/>
          </a:xfrm>
        </p:spPr>
        <p:txBody>
          <a:bodyPr>
            <a:normAutofit/>
          </a:bodyPr>
          <a:lstStyle/>
          <a:p>
            <a:pPr marL="0" indent="0">
              <a:spcBef>
                <a:spcPts val="0"/>
              </a:spcBef>
              <a:buNone/>
            </a:pPr>
            <a:r>
              <a:rPr lang="en-US" sz="2800" dirty="0"/>
              <a:t>We’ve seen that we produce more CO</a:t>
            </a:r>
            <a:r>
              <a:rPr lang="en-US" sz="2800" baseline="-25000" dirty="0"/>
              <a:t>2</a:t>
            </a:r>
            <a:r>
              <a:rPr lang="en-US" sz="2800" dirty="0"/>
              <a:t> when we exercise.</a:t>
            </a:r>
          </a:p>
          <a:p>
            <a:pPr marL="0" indent="0">
              <a:spcBef>
                <a:spcPts val="0"/>
              </a:spcBef>
              <a:buNone/>
            </a:pPr>
            <a:endParaRPr lang="en-US" sz="2800" dirty="0"/>
          </a:p>
          <a:p>
            <a:pPr marL="0" indent="0">
              <a:spcBef>
                <a:spcPts val="0"/>
              </a:spcBef>
              <a:buNone/>
            </a:pPr>
            <a:r>
              <a:rPr lang="en-US" sz="2800" dirty="0"/>
              <a:t>So, there’s a connection between exercise and the rate of the reaction that gives us energy.</a:t>
            </a:r>
          </a:p>
        </p:txBody>
      </p:sp>
    </p:spTree>
    <p:extLst>
      <p:ext uri="{BB962C8B-B14F-4D97-AF65-F5344CB8AC3E}">
        <p14:creationId xmlns:p14="http://schemas.microsoft.com/office/powerpoint/2010/main" val="2743171832"/>
      </p:ext>
    </p:extLst>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04 Summary</a:t>
            </a:r>
            <a:endParaRPr sz="2800" dirty="0"/>
          </a:p>
        </p:txBody>
      </p:sp>
      <p:sp>
        <p:nvSpPr>
          <p:cNvPr id="2" name="Text Placeholder 1">
            <a:extLst>
              <a:ext uri="{FF2B5EF4-FFF2-40B4-BE49-F238E27FC236}">
                <a16:creationId xmlns:a16="http://schemas.microsoft.com/office/drawing/2014/main" id="{5D1218C1-F537-455C-92E8-24A6EA450146}"/>
              </a:ext>
            </a:extLst>
          </p:cNvPr>
          <p:cNvSpPr>
            <a:spLocks noGrp="1"/>
          </p:cNvSpPr>
          <p:nvPr>
            <p:ph type="body" sz="quarter" idx="10"/>
          </p:nvPr>
        </p:nvSpPr>
        <p:spPr/>
        <p:txBody>
          <a:bodyPr/>
          <a:lstStyle/>
          <a:p>
            <a:pPr marL="0" indent="0">
              <a:buNone/>
            </a:pPr>
            <a:r>
              <a:rPr lang="en-US" sz="1400" b="1" dirty="0"/>
              <a:t>What we figured out … </a:t>
            </a:r>
          </a:p>
          <a:p>
            <a:pPr marL="0" indent="0">
              <a:buNone/>
            </a:pPr>
            <a:endParaRPr lang="en-US" sz="1400" dirty="0"/>
          </a:p>
          <a:p>
            <a:pPr marL="0" indent="0">
              <a:buNone/>
            </a:pPr>
            <a:r>
              <a:rPr lang="en-US" sz="1400" dirty="0"/>
              <a:t>We have further evidence that burning (the reaction of organic carbon with oxygen) is important for living things to obtain energy, and we’ve done a bit of thinking about the relationship between the rate of that reaction and our CO</a:t>
            </a:r>
            <a:r>
              <a:rPr lang="en-US" sz="1400" baseline="-25000" dirty="0"/>
              <a:t>2</a:t>
            </a:r>
            <a:r>
              <a:rPr lang="en-US" sz="1400" dirty="0"/>
              <a:t> production.</a:t>
            </a:r>
          </a:p>
          <a:p>
            <a:endParaRPr lang="en-US" dirty="0"/>
          </a:p>
        </p:txBody>
      </p:sp>
      <p:sp>
        <p:nvSpPr>
          <p:cNvPr id="3" name="Text Placeholder 2">
            <a:extLst>
              <a:ext uri="{FF2B5EF4-FFF2-40B4-BE49-F238E27FC236}">
                <a16:creationId xmlns:a16="http://schemas.microsoft.com/office/drawing/2014/main" id="{437BD49A-AABD-4E20-B1F2-9FFAF3934EBB}"/>
              </a:ext>
            </a:extLst>
          </p:cNvPr>
          <p:cNvSpPr>
            <a:spLocks noGrp="1"/>
          </p:cNvSpPr>
          <p:nvPr>
            <p:ph type="body" sz="quarter" idx="11"/>
          </p:nvPr>
        </p:nvSpPr>
        <p:spPr/>
        <p:txBody>
          <a:bodyPr/>
          <a:lstStyle/>
          <a:p>
            <a:pPr marL="0" indent="0">
              <a:buNone/>
            </a:pPr>
            <a:r>
              <a:rPr lang="en-US" sz="1400" u="sng" dirty="0"/>
              <a:t>LS04 Teacher Reflection Notes:</a:t>
            </a:r>
          </a:p>
          <a:p>
            <a:pPr marL="0" indent="0">
              <a:buNone/>
            </a:pPr>
            <a:endParaRPr lang="en-US" sz="1400"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pPr marL="0" indent="0">
              <a:buNone/>
            </a:pPr>
            <a:endParaRPr lang="en-US" sz="1400" i="1" dirty="0"/>
          </a:p>
          <a:p>
            <a:endParaRPr lang="en-US" dirty="0"/>
          </a:p>
        </p:txBody>
      </p:sp>
    </p:spTree>
    <p:extLst>
      <p:ext uri="{BB962C8B-B14F-4D97-AF65-F5344CB8AC3E}">
        <p14:creationId xmlns:p14="http://schemas.microsoft.com/office/powerpoint/2010/main" val="2342651005"/>
      </p:ext>
    </p:extLst>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05 Overview</a:t>
            </a:r>
            <a:endParaRPr sz="2800" dirty="0"/>
          </a:p>
        </p:txBody>
      </p:sp>
      <p:sp>
        <p:nvSpPr>
          <p:cNvPr id="3" name="Text Placeholder 2">
            <a:extLst>
              <a:ext uri="{FF2B5EF4-FFF2-40B4-BE49-F238E27FC236}">
                <a16:creationId xmlns:a16="http://schemas.microsoft.com/office/drawing/2014/main" id="{03B15A55-78DC-4416-B58F-7AFAAA3392C7}"/>
              </a:ext>
            </a:extLst>
          </p:cNvPr>
          <p:cNvSpPr>
            <a:spLocks noGrp="1"/>
          </p:cNvSpPr>
          <p:nvPr>
            <p:ph type="body" sz="quarter" idx="10"/>
          </p:nvPr>
        </p:nvSpPr>
        <p:spPr/>
        <p:txBody>
          <a:bodyPr/>
          <a:lstStyle/>
          <a:p>
            <a:pPr>
              <a:spcAft>
                <a:spcPts val="600"/>
              </a:spcAft>
            </a:pPr>
            <a:r>
              <a:rPr lang="en-US" sz="1400" b="1" dirty="0"/>
              <a:t>Q </a:t>
            </a:r>
            <a:r>
              <a:rPr lang="en-US" sz="1400" b="1" dirty="0">
                <a:sym typeface="Wingdings" panose="05000000000000000000" pitchFamily="2" charset="2"/>
              </a:rPr>
              <a:t> M</a:t>
            </a:r>
          </a:p>
          <a:p>
            <a:pPr>
              <a:lnSpc>
                <a:spcPts val="1800"/>
              </a:lnSpc>
            </a:pPr>
            <a:r>
              <a:rPr lang="en-US" sz="1400" b="1" dirty="0"/>
              <a:t>Now that we are thinking it IS some kind of burning reaction, what is the specific fuel that reacts with oxygen in our cells? Cellular respiration in most organisms is set-up to preferentially use glucose, the building block of carbohydrates. We can easily balance this equation. </a:t>
            </a:r>
          </a:p>
          <a:p>
            <a:endParaRPr lang="en-US" dirty="0"/>
          </a:p>
        </p:txBody>
      </p:sp>
      <p:sp>
        <p:nvSpPr>
          <p:cNvPr id="5" name="Text Placeholder 4">
            <a:extLst>
              <a:ext uri="{FF2B5EF4-FFF2-40B4-BE49-F238E27FC236}">
                <a16:creationId xmlns:a16="http://schemas.microsoft.com/office/drawing/2014/main" id="{ECFF2601-E152-4645-BDBA-FCAFAE29FFBA}"/>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a:t>CR Doodle Sheet vLE-Jan2022</a:t>
            </a:r>
          </a:p>
          <a:p>
            <a:r>
              <a:rPr lang="en-US" sz="1400" dirty="0"/>
              <a:t>CR 05 What is Diabetes Optional Reading vLE-Jan2022</a:t>
            </a:r>
          </a:p>
          <a:p>
            <a:r>
              <a:rPr lang="en-US" sz="1400" dirty="0"/>
              <a:t>CR 05 Glycogen Myoglobin Optional Reading vLE-Jan2022</a:t>
            </a:r>
          </a:p>
          <a:p>
            <a:endParaRPr lang="en-US" dirty="0"/>
          </a:p>
        </p:txBody>
      </p:sp>
      <p:sp>
        <p:nvSpPr>
          <p:cNvPr id="4" name="Text Placeholder 3">
            <a:extLst>
              <a:ext uri="{FF2B5EF4-FFF2-40B4-BE49-F238E27FC236}">
                <a16:creationId xmlns:a16="http://schemas.microsoft.com/office/drawing/2014/main" id="{28AF68F8-D0B9-4417-9019-AB68CBE56A29}"/>
              </a:ext>
            </a:extLst>
          </p:cNvPr>
          <p:cNvSpPr>
            <a:spLocks noGrp="1"/>
          </p:cNvSpPr>
          <p:nvPr>
            <p:ph type="body" sz="quarter" idx="11"/>
          </p:nvPr>
        </p:nvSpPr>
        <p:spPr/>
        <p:txBody>
          <a:bodyPr/>
          <a:lstStyle/>
          <a:p>
            <a:r>
              <a:rPr lang="en-US" dirty="0"/>
              <a:t>35 – 55 Minutes</a:t>
            </a: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b="1" dirty="0">
              <a:solidFill>
                <a:srgbClr val="583F34"/>
              </a:solidFill>
            </a:endParaRPr>
          </a:p>
        </p:txBody>
      </p:sp>
    </p:spTree>
    <p:extLst>
      <p:ext uri="{BB962C8B-B14F-4D97-AF65-F5344CB8AC3E}">
        <p14:creationId xmlns:p14="http://schemas.microsoft.com/office/powerpoint/2010/main" val="4264208016"/>
      </p:ext>
    </p:extLst>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9F1A97-ACD5-4A83-AA25-98A6E901D9EF}"/>
              </a:ext>
            </a:extLst>
          </p:cNvPr>
          <p:cNvSpPr>
            <a:spLocks noGrp="1"/>
          </p:cNvSpPr>
          <p:nvPr>
            <p:ph type="title"/>
          </p:nvPr>
        </p:nvSpPr>
        <p:spPr/>
        <p:txBody>
          <a:bodyPr/>
          <a:lstStyle/>
          <a:p>
            <a:r>
              <a:rPr lang="en-US" dirty="0"/>
              <a:t>Learning Segment 05 Overview Continued</a:t>
            </a:r>
          </a:p>
        </p:txBody>
      </p:sp>
      <p:sp>
        <p:nvSpPr>
          <p:cNvPr id="3" name="Text Placeholder 2">
            <a:extLst>
              <a:ext uri="{FF2B5EF4-FFF2-40B4-BE49-F238E27FC236}">
                <a16:creationId xmlns:a16="http://schemas.microsoft.com/office/drawing/2014/main" id="{77641098-1B86-4B06-9B89-BE57B6382435}"/>
              </a:ext>
            </a:extLst>
          </p:cNvPr>
          <p:cNvSpPr>
            <a:spLocks noGrp="1"/>
          </p:cNvSpPr>
          <p:nvPr>
            <p:ph type="body" sz="quarter" idx="10"/>
          </p:nvPr>
        </p:nvSpPr>
        <p:spPr/>
        <p:txBody>
          <a:bodyPr/>
          <a:lstStyle/>
          <a:p>
            <a:r>
              <a:rPr lang="en-US" sz="1400" dirty="0"/>
              <a:t>Before we simply tell students that glucose is the preferred fuel, we attempt to at least think about which of the three—proteins, carbs, and fats—might make a good primary fuel. The point here is to reason through it a bit, rather than just tell kids the equation with no priming what-so-ever. </a:t>
            </a:r>
          </a:p>
          <a:p>
            <a:endParaRPr lang="en-US" dirty="0"/>
          </a:p>
          <a:p>
            <a:pPr marL="0" indent="0">
              <a:buNone/>
            </a:pPr>
            <a:r>
              <a:rPr lang="en-US" sz="1400" dirty="0"/>
              <a:t>Part way through this learning segment, we introduce a couple of optional resources you can use to engage students in recognizing the import of glucose in our metabolism. Preview the resources and decide how much time you will devote to them. The reading on diabetes in particular covers some important information about a critical health topic that increasingly affects our youth in America. The reading on glucose and exercise covers more advanced concepts but can be used in any classroom if you feel the topic is worth devoting time to. You can return to the theme of exercise later if you choose to discuss the chemistry of muscle fatigue and lactic acid fermentation in Learning Segment 07 (a return to unity and diversity). Be certain, however, that you find up-to-date resources that discuss the role of lactic acid accumulation in recovery from exercise. (For example, lactic acid is not the source of the soreness we feel in the days following more strenuous exercise.)</a:t>
            </a:r>
          </a:p>
          <a:p>
            <a:pPr marL="0" indent="0">
              <a:spcBef>
                <a:spcPts val="0"/>
              </a:spcBef>
              <a:buNone/>
            </a:pPr>
            <a:r>
              <a:rPr lang="en-US" sz="1400" dirty="0"/>
              <a:t>If you skip the optional readings and discussions, be certain to pick the slides back up where the class works to finalize an equation for cellular respiration. We wait to add some of the key model ideas to our lists until the following learning segment.</a:t>
            </a:r>
          </a:p>
          <a:p>
            <a:endParaRPr lang="en-US" sz="1400" dirty="0"/>
          </a:p>
          <a:p>
            <a:endParaRPr lang="en-US" dirty="0"/>
          </a:p>
        </p:txBody>
      </p:sp>
    </p:spTree>
    <p:extLst>
      <p:ext uri="{BB962C8B-B14F-4D97-AF65-F5344CB8AC3E}">
        <p14:creationId xmlns:p14="http://schemas.microsoft.com/office/powerpoint/2010/main" val="2473331215"/>
      </p:ext>
    </p:extLst>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18334" y="128547"/>
            <a:ext cx="8229600" cy="754259"/>
          </a:xfrm>
        </p:spPr>
        <p:txBody>
          <a:bodyPr>
            <a:normAutofit/>
          </a:bodyPr>
          <a:lstStyle/>
          <a:p>
            <a:r>
              <a:rPr lang="en-US" sz="4000" dirty="0">
                <a:latin typeface="Arial"/>
                <a:cs typeface="Arial"/>
              </a:rPr>
              <a:t>What we’ve figured out so far…</a:t>
            </a:r>
          </a:p>
        </p:txBody>
      </p:sp>
      <p:cxnSp>
        <p:nvCxnSpPr>
          <p:cNvPr id="5" name="Straight Connector 4"/>
          <p:cNvCxnSpPr/>
          <p:nvPr/>
        </p:nvCxnSpPr>
        <p:spPr>
          <a:xfrm>
            <a:off x="118334" y="2092854"/>
            <a:ext cx="3397527"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a:off x="4925931" y="4837848"/>
            <a:ext cx="3959885"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Arrow Connector 7"/>
          <p:cNvCxnSpPr/>
          <p:nvPr/>
        </p:nvCxnSpPr>
        <p:spPr>
          <a:xfrm>
            <a:off x="3399416" y="2092854"/>
            <a:ext cx="1699709" cy="2744994"/>
          </a:xfrm>
          <a:prstGeom prst="straightConnector1">
            <a:avLst/>
          </a:prstGeom>
          <a:ln w="38100">
            <a:tailEnd type="arrow"/>
          </a:ln>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428004" y="1486115"/>
            <a:ext cx="2060016" cy="523220"/>
          </a:xfrm>
          <a:prstGeom prst="rect">
            <a:avLst/>
          </a:prstGeom>
          <a:noFill/>
        </p:spPr>
        <p:txBody>
          <a:bodyPr wrap="square" rtlCol="0">
            <a:spAutoFit/>
          </a:bodyPr>
          <a:lstStyle/>
          <a:p>
            <a:r>
              <a:rPr lang="en-US" sz="2800" b="1" dirty="0"/>
              <a:t>FOOD + O</a:t>
            </a:r>
            <a:r>
              <a:rPr lang="en-US" sz="2800" b="1" baseline="-25000" dirty="0"/>
              <a:t>2</a:t>
            </a:r>
          </a:p>
        </p:txBody>
      </p:sp>
      <p:sp>
        <p:nvSpPr>
          <p:cNvPr id="11" name="TextBox 10"/>
          <p:cNvSpPr txBox="1"/>
          <p:nvPr/>
        </p:nvSpPr>
        <p:spPr>
          <a:xfrm>
            <a:off x="5819887" y="4314628"/>
            <a:ext cx="2087741" cy="523220"/>
          </a:xfrm>
          <a:prstGeom prst="rect">
            <a:avLst/>
          </a:prstGeom>
          <a:noFill/>
        </p:spPr>
        <p:txBody>
          <a:bodyPr wrap="square" rtlCol="0">
            <a:spAutoFit/>
          </a:bodyPr>
          <a:lstStyle/>
          <a:p>
            <a:r>
              <a:rPr lang="en-US" sz="2800" b="1" dirty="0"/>
              <a:t>CO</a:t>
            </a:r>
            <a:r>
              <a:rPr lang="en-US" sz="2800" b="1" baseline="-25000" dirty="0"/>
              <a:t>2</a:t>
            </a:r>
            <a:r>
              <a:rPr lang="en-US" sz="2800" b="1" dirty="0"/>
              <a:t> + H</a:t>
            </a:r>
            <a:r>
              <a:rPr lang="en-US" sz="2800" b="1" baseline="-25000" dirty="0"/>
              <a:t>2</a:t>
            </a:r>
            <a:r>
              <a:rPr lang="en-US" sz="2800" b="1" dirty="0"/>
              <a:t>O</a:t>
            </a:r>
          </a:p>
        </p:txBody>
      </p:sp>
      <p:sp>
        <p:nvSpPr>
          <p:cNvPr id="12" name="Right Arrow 11"/>
          <p:cNvSpPr/>
          <p:nvPr/>
        </p:nvSpPr>
        <p:spPr>
          <a:xfrm>
            <a:off x="4152451" y="2587328"/>
            <a:ext cx="1667436" cy="494851"/>
          </a:xfrm>
          <a:prstGeom prst="rightArrow">
            <a:avLst/>
          </a:prstGeom>
          <a:solidFill>
            <a:schemeClr val="accent6">
              <a:lumMod val="7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5992009" y="2595833"/>
            <a:ext cx="3151991" cy="461665"/>
          </a:xfrm>
          <a:prstGeom prst="rect">
            <a:avLst/>
          </a:prstGeom>
          <a:noFill/>
        </p:spPr>
        <p:txBody>
          <a:bodyPr wrap="square" rtlCol="0">
            <a:spAutoFit/>
          </a:bodyPr>
          <a:lstStyle/>
          <a:p>
            <a:r>
              <a:rPr lang="en-US" sz="2400" b="1" i="1" dirty="0">
                <a:latin typeface="Arial" panose="020B0604020202020204" pitchFamily="34" charset="0"/>
                <a:cs typeface="Arial" panose="020B0604020202020204" pitchFamily="34" charset="0"/>
              </a:rPr>
              <a:t>ENERGY for LIFE</a:t>
            </a:r>
          </a:p>
        </p:txBody>
      </p:sp>
      <p:sp>
        <p:nvSpPr>
          <p:cNvPr id="16" name="TextBox 15"/>
          <p:cNvSpPr txBox="1"/>
          <p:nvPr/>
        </p:nvSpPr>
        <p:spPr>
          <a:xfrm>
            <a:off x="428004" y="2810103"/>
            <a:ext cx="3289538" cy="2677656"/>
          </a:xfrm>
          <a:prstGeom prst="rect">
            <a:avLst/>
          </a:prstGeom>
          <a:noFill/>
        </p:spPr>
        <p:txBody>
          <a:bodyPr wrap="square" rtlCol="0">
            <a:spAutoFit/>
          </a:bodyPr>
          <a:lstStyle/>
          <a:p>
            <a:r>
              <a:rPr lang="en-US" sz="2400" b="1" dirty="0">
                <a:latin typeface="Arial"/>
                <a:cs typeface="Arial"/>
              </a:rPr>
              <a:t>FOOD is made of proteins, fats and carbohydrates.</a:t>
            </a:r>
          </a:p>
          <a:p>
            <a:endParaRPr lang="en-US" sz="2400" b="1" dirty="0">
              <a:latin typeface="Arial"/>
              <a:cs typeface="Arial"/>
            </a:endParaRPr>
          </a:p>
          <a:p>
            <a:r>
              <a:rPr lang="en-US" sz="2400" b="1" dirty="0">
                <a:latin typeface="Arial"/>
                <a:cs typeface="Arial"/>
              </a:rPr>
              <a:t>But… are all these “inputs” used to get energy?</a:t>
            </a:r>
          </a:p>
        </p:txBody>
      </p:sp>
      <p:sp>
        <p:nvSpPr>
          <p:cNvPr id="17" name="TextBox 16"/>
          <p:cNvSpPr txBox="1"/>
          <p:nvPr/>
        </p:nvSpPr>
        <p:spPr>
          <a:xfrm>
            <a:off x="428004" y="2286028"/>
            <a:ext cx="2861534" cy="369332"/>
          </a:xfrm>
          <a:prstGeom prst="rect">
            <a:avLst/>
          </a:prstGeom>
          <a:noFill/>
        </p:spPr>
        <p:txBody>
          <a:bodyPr wrap="square" rtlCol="0">
            <a:spAutoFit/>
          </a:bodyPr>
          <a:lstStyle/>
          <a:p>
            <a:r>
              <a:rPr lang="en-US" i="1" dirty="0">
                <a:latin typeface="Arial" panose="020B0604020202020204" pitchFamily="34" charset="0"/>
                <a:cs typeface="Arial" panose="020B0604020202020204" pitchFamily="34" charset="0"/>
              </a:rPr>
              <a:t>And now we know that:</a:t>
            </a:r>
          </a:p>
        </p:txBody>
      </p:sp>
      <p:sp>
        <p:nvSpPr>
          <p:cNvPr id="18" name="TextBox 17"/>
          <p:cNvSpPr txBox="1"/>
          <p:nvPr/>
        </p:nvSpPr>
        <p:spPr>
          <a:xfrm>
            <a:off x="457200" y="5551407"/>
            <a:ext cx="8370326" cy="830997"/>
          </a:xfrm>
          <a:prstGeom prst="rect">
            <a:avLst/>
          </a:prstGeom>
          <a:noFill/>
        </p:spPr>
        <p:txBody>
          <a:bodyPr wrap="square" rtlCol="0">
            <a:spAutoFit/>
          </a:bodyPr>
          <a:lstStyle/>
          <a:p>
            <a:r>
              <a:rPr lang="en-US" sz="2400" b="1" i="1" dirty="0">
                <a:latin typeface="Arial" panose="020B0604020202020204" pitchFamily="34" charset="0"/>
                <a:cs typeface="Arial" panose="020B0604020202020204" pitchFamily="34" charset="0"/>
              </a:rPr>
              <a:t>Let’s try to narrow it down. Which of these molecules provide our energy? In other words, which is our “fuel”?</a:t>
            </a:r>
            <a:endParaRPr lang="en-US" sz="2800" b="1" i="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770820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animBg="1"/>
      <p:bldP spid="13" grpId="0"/>
      <p:bldP spid="16" grpId="0"/>
      <p:bldP spid="17" grpId="0"/>
      <p:bldP spid="18"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908631" y="1304511"/>
            <a:ext cx="7591425" cy="4525963"/>
          </a:xfrm>
        </p:spPr>
        <p:txBody>
          <a:bodyPr>
            <a:normAutofit fontScale="92500" lnSpcReduction="10000"/>
          </a:bodyPr>
          <a:lstStyle/>
          <a:p>
            <a:pPr marL="0" indent="0">
              <a:lnSpc>
                <a:spcPct val="110000"/>
              </a:lnSpc>
              <a:spcBef>
                <a:spcPts val="0"/>
              </a:spcBef>
              <a:buNone/>
            </a:pPr>
            <a:r>
              <a:rPr lang="en-US" sz="2800" dirty="0"/>
              <a:t>We’ve seen that our production of CO</a:t>
            </a:r>
            <a:r>
              <a:rPr lang="en-US" sz="2800" baseline="-25000" dirty="0"/>
              <a:t>2</a:t>
            </a:r>
            <a:r>
              <a:rPr lang="en-US" sz="2800" dirty="0"/>
              <a:t> increases when we need more energy, so we have even more evidence that we doing something like burning food in our bodies to get energy.</a:t>
            </a:r>
          </a:p>
          <a:p>
            <a:pPr marL="0" indent="0">
              <a:lnSpc>
                <a:spcPct val="110000"/>
              </a:lnSpc>
              <a:spcBef>
                <a:spcPts val="0"/>
              </a:spcBef>
              <a:buNone/>
            </a:pPr>
            <a:r>
              <a:rPr lang="en-US" sz="2800" dirty="0"/>
              <a:t>We also recognized that if we exercise a lot, we get rid of some mass/matter.</a:t>
            </a:r>
          </a:p>
          <a:p>
            <a:pPr marL="0" indent="0">
              <a:buNone/>
            </a:pPr>
            <a:endParaRPr lang="en-US" sz="2800" dirty="0"/>
          </a:p>
          <a:p>
            <a:pPr marL="0" indent="0">
              <a:lnSpc>
                <a:spcPct val="110000"/>
              </a:lnSpc>
              <a:spcBef>
                <a:spcPts val="0"/>
              </a:spcBef>
              <a:buNone/>
            </a:pPr>
            <a:r>
              <a:rPr lang="en-US" sz="2800" b="1" dirty="0"/>
              <a:t>But we are still wondering what the initial “fuel” reactant is.</a:t>
            </a:r>
          </a:p>
          <a:p>
            <a:pPr marL="0" indent="0">
              <a:lnSpc>
                <a:spcPct val="110000"/>
              </a:lnSpc>
              <a:spcBef>
                <a:spcPts val="0"/>
              </a:spcBef>
              <a:buNone/>
            </a:pPr>
            <a:r>
              <a:rPr lang="en-US" sz="2800" b="1" i="1" dirty="0"/>
              <a:t>(Well, OK, it’s food… but how do we write a reaction for that?)</a:t>
            </a:r>
          </a:p>
          <a:p>
            <a:pPr marL="0" indent="0">
              <a:buNone/>
            </a:pPr>
            <a:endParaRPr lang="en-US" sz="2800" dirty="0">
              <a:solidFill>
                <a:srgbClr val="583F34"/>
              </a:solidFill>
            </a:endParaRPr>
          </a:p>
        </p:txBody>
      </p:sp>
      <p:sp>
        <p:nvSpPr>
          <p:cNvPr id="7" name="Title 1"/>
          <p:cNvSpPr txBox="1">
            <a:spLocks/>
          </p:cNvSpPr>
          <p:nvPr/>
        </p:nvSpPr>
        <p:spPr>
          <a:xfrm>
            <a:off x="128789" y="161511"/>
            <a:ext cx="8899301"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3000" dirty="0"/>
              <a:t>What’s the carbon-containing fuel in living things?</a:t>
            </a:r>
          </a:p>
        </p:txBody>
      </p:sp>
    </p:spTree>
    <p:extLst>
      <p:ext uri="{BB962C8B-B14F-4D97-AF65-F5344CB8AC3E}">
        <p14:creationId xmlns:p14="http://schemas.microsoft.com/office/powerpoint/2010/main" val="59890898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fade">
                                      <p:cBhvr>
                                        <p:cTn id="7" dur="1000"/>
                                        <p:tgtEl>
                                          <p:spTgt spid="3">
                                            <p:txEl>
                                              <p:pRg st="3" end="3"/>
                                            </p:txEl>
                                          </p:spTgt>
                                        </p:tgtEl>
                                      </p:cBhvr>
                                    </p:animEffect>
                                    <p:anim calcmode="lin" valueType="num">
                                      <p:cBhvr>
                                        <p:cTn id="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rPr>
              <a:t>Phenomenon – Question - Model</a:t>
            </a:r>
            <a:endParaRPr sz="2800" dirty="0"/>
          </a:p>
        </p:txBody>
      </p:sp>
      <p:sp>
        <p:nvSpPr>
          <p:cNvPr id="2" name="Text Placeholder 1">
            <a:extLst>
              <a:ext uri="{FF2B5EF4-FFF2-40B4-BE49-F238E27FC236}">
                <a16:creationId xmlns:a16="http://schemas.microsoft.com/office/drawing/2014/main" id="{4F0B29F3-03CE-4996-ACBC-686C6B2253CF}"/>
              </a:ext>
            </a:extLst>
          </p:cNvPr>
          <p:cNvSpPr>
            <a:spLocks noGrp="1"/>
          </p:cNvSpPr>
          <p:nvPr>
            <p:ph type="body" sz="quarter" idx="10"/>
          </p:nvPr>
        </p:nvSpPr>
        <p:spPr/>
        <p:txBody>
          <a:bodyPr/>
          <a:lstStyle/>
          <a:p>
            <a:pPr marL="0" indent="0">
              <a:spcBef>
                <a:spcPts val="0"/>
              </a:spcBef>
              <a:buNone/>
            </a:pPr>
            <a:r>
              <a:rPr lang="en-US" b="1" dirty="0"/>
              <a:t>Phenomena: </a:t>
            </a:r>
            <a:r>
              <a:rPr lang="en-US" dirty="0"/>
              <a:t>Living things need to take in matter to survive and get energy for life processes. It seems that matter is somehow rearranged inside our bodies.</a:t>
            </a:r>
          </a:p>
          <a:p>
            <a:pPr marL="0" indent="0">
              <a:spcBef>
                <a:spcPts val="0"/>
              </a:spcBef>
              <a:buNone/>
            </a:pPr>
            <a:endParaRPr lang="en-US" b="1" dirty="0"/>
          </a:p>
          <a:p>
            <a:pPr marL="0" indent="0">
              <a:spcBef>
                <a:spcPts val="0"/>
              </a:spcBef>
              <a:buNone/>
            </a:pPr>
            <a:r>
              <a:rPr lang="en-US" b="1" dirty="0"/>
              <a:t>Question: </a:t>
            </a:r>
            <a:r>
              <a:rPr lang="en-US" dirty="0"/>
              <a:t>How do we get energy from food? How is the energy in food released in a form that can be used by cells in a way that does not harm them?</a:t>
            </a:r>
          </a:p>
          <a:p>
            <a:pPr marL="0" indent="0">
              <a:lnSpc>
                <a:spcPct val="100000"/>
              </a:lnSpc>
              <a:spcBef>
                <a:spcPts val="0"/>
              </a:spcBef>
              <a:buNone/>
            </a:pPr>
            <a:endParaRPr lang="en-US" b="1" dirty="0"/>
          </a:p>
          <a:p>
            <a:pPr marL="0" indent="0">
              <a:lnSpc>
                <a:spcPct val="100000"/>
              </a:lnSpc>
              <a:spcBef>
                <a:spcPts val="0"/>
              </a:spcBef>
              <a:buNone/>
            </a:pPr>
            <a:r>
              <a:rPr lang="en-US" b="1" dirty="0"/>
              <a:t>Model: </a:t>
            </a:r>
            <a:r>
              <a:rPr lang="en-US" dirty="0"/>
              <a:t>As we move through the remainder of the Red Loop and develop ideas about matter and energy flow in organisms, we explicitly develop two models in parallel. In our work with cellular respiration, we primarily add ideas to a model for Energy from Food. See next slide for details.</a:t>
            </a:r>
          </a:p>
          <a:p>
            <a:endParaRPr lang="en-US" dirty="0"/>
          </a:p>
        </p:txBody>
      </p:sp>
    </p:spTree>
    <p:extLst>
      <p:ext uri="{BB962C8B-B14F-4D97-AF65-F5344CB8AC3E}">
        <p14:creationId xmlns:p14="http://schemas.microsoft.com/office/powerpoint/2010/main" val="743777637"/>
      </p:ext>
    </p:extLst>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54563" y="2173248"/>
            <a:ext cx="4302125" cy="901700"/>
          </a:xfrm>
        </p:spPr>
        <p:txBody>
          <a:bodyPr>
            <a:noAutofit/>
          </a:bodyPr>
          <a:lstStyle/>
          <a:p>
            <a:pPr algn="l"/>
            <a:r>
              <a:rPr lang="en-US" sz="2400" b="1" dirty="0">
                <a:latin typeface="Arial"/>
                <a:cs typeface="Arial"/>
              </a:rPr>
              <a:t>What happens to that hamburger or veggie burger after we eat it ?</a:t>
            </a:r>
          </a:p>
        </p:txBody>
      </p:sp>
      <p:sp>
        <p:nvSpPr>
          <p:cNvPr id="5" name="Flowchart: Magnetic Disk 4"/>
          <p:cNvSpPr/>
          <p:nvPr/>
        </p:nvSpPr>
        <p:spPr>
          <a:xfrm>
            <a:off x="5353050" y="1479200"/>
            <a:ext cx="2374899" cy="4528498"/>
          </a:xfrm>
          <a:prstGeom prst="flowChartMagneticDisk">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chemeClr val="tx1"/>
                </a:solidFill>
              </a:ln>
            </a:endParaRPr>
          </a:p>
        </p:txBody>
      </p:sp>
      <p:sp>
        <p:nvSpPr>
          <p:cNvPr id="10" name="Down Arrow 9"/>
          <p:cNvSpPr/>
          <p:nvPr/>
        </p:nvSpPr>
        <p:spPr>
          <a:xfrm>
            <a:off x="6378157" y="5266957"/>
            <a:ext cx="349251" cy="83038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Down Arrow 7"/>
          <p:cNvSpPr/>
          <p:nvPr/>
        </p:nvSpPr>
        <p:spPr>
          <a:xfrm>
            <a:off x="6365874" y="1282527"/>
            <a:ext cx="349251" cy="83038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Down Arrow 12"/>
          <p:cNvSpPr/>
          <p:nvPr/>
        </p:nvSpPr>
        <p:spPr>
          <a:xfrm rot="3046975">
            <a:off x="5129151" y="3530093"/>
            <a:ext cx="207350" cy="830380"/>
          </a:xfrm>
          <a:prstGeom prst="down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Down Arrow 13"/>
          <p:cNvSpPr/>
          <p:nvPr/>
        </p:nvSpPr>
        <p:spPr>
          <a:xfrm rot="18558397">
            <a:off x="7598748" y="4349353"/>
            <a:ext cx="258404" cy="830380"/>
          </a:xfrm>
          <a:prstGeom prst="down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chemeClr val="tx1"/>
                </a:solidFill>
              </a:ln>
            </a:endParaRPr>
          </a:p>
        </p:txBody>
      </p:sp>
      <p:sp>
        <p:nvSpPr>
          <p:cNvPr id="15" name="TextBox 14"/>
          <p:cNvSpPr txBox="1"/>
          <p:nvPr/>
        </p:nvSpPr>
        <p:spPr>
          <a:xfrm>
            <a:off x="3551610" y="4190108"/>
            <a:ext cx="1456608" cy="923330"/>
          </a:xfrm>
          <a:prstGeom prst="rect">
            <a:avLst/>
          </a:prstGeom>
          <a:noFill/>
          <a:ln>
            <a:noFill/>
          </a:ln>
        </p:spPr>
        <p:txBody>
          <a:bodyPr wrap="square" rtlCol="0">
            <a:spAutoFit/>
          </a:bodyPr>
          <a:lstStyle/>
          <a:p>
            <a:pPr algn="ctr"/>
            <a:r>
              <a:rPr lang="en-US" dirty="0"/>
              <a:t>absorbed into bloodstream</a:t>
            </a:r>
          </a:p>
        </p:txBody>
      </p:sp>
      <p:sp>
        <p:nvSpPr>
          <p:cNvPr id="18" name="TextBox 17"/>
          <p:cNvSpPr txBox="1"/>
          <p:nvPr/>
        </p:nvSpPr>
        <p:spPr>
          <a:xfrm>
            <a:off x="6110038" y="3920710"/>
            <a:ext cx="846377" cy="1569660"/>
          </a:xfrm>
          <a:prstGeom prst="rect">
            <a:avLst/>
          </a:prstGeom>
          <a:noFill/>
        </p:spPr>
        <p:txBody>
          <a:bodyPr wrap="square" rtlCol="0">
            <a:spAutoFit/>
          </a:bodyPr>
          <a:lstStyle/>
          <a:p>
            <a:r>
              <a:rPr lang="en-US" sz="9600" dirty="0">
                <a:solidFill>
                  <a:srgbClr val="256800"/>
                </a:solidFill>
              </a:rPr>
              <a:t>?</a:t>
            </a:r>
          </a:p>
        </p:txBody>
      </p:sp>
      <p:sp>
        <p:nvSpPr>
          <p:cNvPr id="19" name="TextBox 18"/>
          <p:cNvSpPr txBox="1"/>
          <p:nvPr/>
        </p:nvSpPr>
        <p:spPr>
          <a:xfrm>
            <a:off x="5635934" y="3021953"/>
            <a:ext cx="1809130" cy="1200329"/>
          </a:xfrm>
          <a:prstGeom prst="rect">
            <a:avLst/>
          </a:prstGeom>
          <a:noFill/>
        </p:spPr>
        <p:txBody>
          <a:bodyPr wrap="square" rtlCol="0">
            <a:spAutoFit/>
          </a:bodyPr>
          <a:lstStyle/>
          <a:p>
            <a:pPr algn="ctr"/>
            <a:r>
              <a:rPr lang="en-US" dirty="0"/>
              <a:t>What’s happening while it’s in here?</a:t>
            </a:r>
          </a:p>
        </p:txBody>
      </p:sp>
      <p:sp>
        <p:nvSpPr>
          <p:cNvPr id="20" name="TextBox 19"/>
          <p:cNvSpPr txBox="1"/>
          <p:nvPr/>
        </p:nvSpPr>
        <p:spPr>
          <a:xfrm>
            <a:off x="165100" y="159580"/>
            <a:ext cx="3843868" cy="584775"/>
          </a:xfrm>
          <a:prstGeom prst="rect">
            <a:avLst/>
          </a:prstGeom>
          <a:noFill/>
        </p:spPr>
        <p:txBody>
          <a:bodyPr wrap="square" rtlCol="0">
            <a:spAutoFit/>
          </a:bodyPr>
          <a:lstStyle/>
          <a:p>
            <a:r>
              <a:rPr lang="en-US" sz="3200" b="1" i="1" dirty="0">
                <a:latin typeface="Arial"/>
                <a:cs typeface="Arial"/>
              </a:rPr>
              <a:t>Let’s step back…</a:t>
            </a:r>
          </a:p>
        </p:txBody>
      </p:sp>
      <p:pic>
        <p:nvPicPr>
          <p:cNvPr id="22" name="Picture 21"/>
          <p:cNvPicPr>
            <a:picLocks noChangeAspect="1"/>
          </p:cNvPicPr>
          <p:nvPr/>
        </p:nvPicPr>
        <p:blipFill>
          <a:blip r:embed="rId3"/>
          <a:stretch>
            <a:fillRect/>
          </a:stretch>
        </p:blipFill>
        <p:spPr>
          <a:xfrm>
            <a:off x="6208929" y="6154308"/>
            <a:ext cx="694979" cy="694979"/>
          </a:xfrm>
          <a:prstGeom prst="rect">
            <a:avLst/>
          </a:prstGeom>
        </p:spPr>
      </p:pic>
      <p:pic>
        <p:nvPicPr>
          <p:cNvPr id="17" name="Picture 12" descr="amburger"/>
          <p:cNvPicPr>
            <a:picLocks noChangeAspect="1" noChangeArrowheads="1"/>
          </p:cNvPicPr>
          <p:nvPr/>
        </p:nvPicPr>
        <p:blipFill>
          <a:blip r:embed="rId4">
            <a:clrChange>
              <a:clrFrom>
                <a:srgbClr val="FEFFFF"/>
              </a:clrFrom>
              <a:clrTo>
                <a:srgbClr val="FEFFFF">
                  <a:alpha val="0"/>
                </a:srgbClr>
              </a:clrTo>
            </a:clrChange>
            <a:alphaModFix/>
            <a:extLst>
              <a:ext uri="{28A0092B-C50C-407E-A947-70E740481C1C}">
                <a14:useLocalDpi xmlns:a14="http://schemas.microsoft.com/office/drawing/2010/main" val="0"/>
              </a:ext>
            </a:extLst>
          </a:blip>
          <a:srcRect/>
          <a:stretch>
            <a:fillRect/>
          </a:stretch>
        </p:blipFill>
        <p:spPr bwMode="auto">
          <a:xfrm>
            <a:off x="5754476" y="196439"/>
            <a:ext cx="1464682" cy="1032534"/>
          </a:xfrm>
          <a:prstGeom prst="rect">
            <a:avLst/>
          </a:prstGeom>
          <a:noFill/>
          <a:extLst>
            <a:ext uri="{909E8E84-426E-40dd-AFC4-6F175D3DCCD1}">
              <a14:hiddenFill xmlns:a14="http://schemas.microsoft.com/office/drawing/2010/main" xmlns="">
                <a:solidFill>
                  <a:srgbClr val="FFFFFF"/>
                </a:solidFill>
              </a14:hiddenFill>
            </a:ext>
          </a:extLst>
        </p:spPr>
      </p:pic>
      <p:sp>
        <p:nvSpPr>
          <p:cNvPr id="21" name="TextBox 20"/>
          <p:cNvSpPr txBox="1"/>
          <p:nvPr/>
        </p:nvSpPr>
        <p:spPr>
          <a:xfrm>
            <a:off x="7518335" y="5216595"/>
            <a:ext cx="1456608" cy="923330"/>
          </a:xfrm>
          <a:prstGeom prst="rect">
            <a:avLst/>
          </a:prstGeom>
          <a:noFill/>
          <a:ln>
            <a:noFill/>
          </a:ln>
        </p:spPr>
        <p:txBody>
          <a:bodyPr wrap="square" rtlCol="0">
            <a:spAutoFit/>
          </a:bodyPr>
          <a:lstStyle/>
          <a:p>
            <a:pPr algn="ctr"/>
            <a:r>
              <a:rPr lang="en-US" dirty="0"/>
              <a:t>absorbed into bloodstream</a:t>
            </a:r>
          </a:p>
        </p:txBody>
      </p:sp>
      <p:sp>
        <p:nvSpPr>
          <p:cNvPr id="23" name="Title 1"/>
          <p:cNvSpPr txBox="1">
            <a:spLocks/>
          </p:cNvSpPr>
          <p:nvPr/>
        </p:nvSpPr>
        <p:spPr>
          <a:xfrm>
            <a:off x="179907" y="3293155"/>
            <a:ext cx="4613529" cy="90147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2400" b="1" dirty="0">
                <a:latin typeface="Arial"/>
                <a:cs typeface="Arial"/>
              </a:rPr>
              <a:t>What is the burger made of ?</a:t>
            </a:r>
          </a:p>
        </p:txBody>
      </p:sp>
      <p:sp>
        <p:nvSpPr>
          <p:cNvPr id="24" name="Title 1"/>
          <p:cNvSpPr txBox="1">
            <a:spLocks/>
          </p:cNvSpPr>
          <p:nvPr/>
        </p:nvSpPr>
        <p:spPr>
          <a:xfrm>
            <a:off x="179907" y="5091582"/>
            <a:ext cx="3975891" cy="102648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r>
              <a:rPr lang="en-US" sz="2400" b="1" i="1" dirty="0">
                <a:latin typeface="Arial"/>
                <a:cs typeface="Arial"/>
              </a:rPr>
              <a:t>Recall what we know about the components of food.</a:t>
            </a:r>
          </a:p>
        </p:txBody>
      </p:sp>
      <p:sp>
        <p:nvSpPr>
          <p:cNvPr id="3" name="TextBox 2"/>
          <p:cNvSpPr txBox="1"/>
          <p:nvPr/>
        </p:nvSpPr>
        <p:spPr>
          <a:xfrm>
            <a:off x="5754476" y="2282507"/>
            <a:ext cx="1608133" cy="369332"/>
          </a:xfrm>
          <a:prstGeom prst="rect">
            <a:avLst/>
          </a:prstGeom>
          <a:noFill/>
        </p:spPr>
        <p:txBody>
          <a:bodyPr wrap="none" rtlCol="0">
            <a:spAutoFit/>
          </a:bodyPr>
          <a:lstStyle/>
          <a:p>
            <a:r>
              <a:rPr lang="en-US" dirty="0"/>
              <a:t>digestive tract</a:t>
            </a:r>
          </a:p>
        </p:txBody>
      </p:sp>
      <p:pic>
        <p:nvPicPr>
          <p:cNvPr id="25" name="Picture 24">
            <a:extLst>
              <a:ext uri="{FF2B5EF4-FFF2-40B4-BE49-F238E27FC236}">
                <a16:creationId xmlns:a16="http://schemas.microsoft.com/office/drawing/2014/main" id="{549D5005-11FF-4BD1-943F-29963C74C452}"/>
              </a:ext>
            </a:extLst>
          </p:cNvPr>
          <p:cNvPicPr>
            <a:picLocks noChangeAspect="1"/>
          </p:cNvPicPr>
          <p:nvPr/>
        </p:nvPicPr>
        <p:blipFill rotWithShape="1">
          <a:blip r:embed="rId5"/>
          <a:srcRect r="13897" b="1176"/>
          <a:stretch/>
        </p:blipFill>
        <p:spPr>
          <a:xfrm>
            <a:off x="1051914" y="1068519"/>
            <a:ext cx="1035120" cy="891043"/>
          </a:xfrm>
          <a:prstGeom prst="rect">
            <a:avLst/>
          </a:prstGeom>
        </p:spPr>
      </p:pic>
    </p:spTree>
    <p:extLst>
      <p:ext uri="{BB962C8B-B14F-4D97-AF65-F5344CB8AC3E}">
        <p14:creationId xmlns:p14="http://schemas.microsoft.com/office/powerpoint/2010/main" val="330194013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animBg="1"/>
      <p:bldP spid="10" grpId="0" animBg="1"/>
      <p:bldP spid="8" grpId="0" animBg="1"/>
      <p:bldP spid="13" grpId="0" animBg="1"/>
      <p:bldP spid="14" grpId="0" animBg="1"/>
      <p:bldP spid="15" grpId="0"/>
      <p:bldP spid="18" grpId="0"/>
      <p:bldP spid="19" grpId="0"/>
      <p:bldP spid="21" grpId="0"/>
      <p:bldP spid="23" grpId="0"/>
      <p:bldP spid="24" grpId="0"/>
      <p:bldP spid="3"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710423" y="907070"/>
            <a:ext cx="5434655" cy="3539430"/>
          </a:xfrm>
          <a:prstGeom prst="rect">
            <a:avLst/>
          </a:prstGeom>
          <a:noFill/>
        </p:spPr>
        <p:txBody>
          <a:bodyPr wrap="square" rtlCol="0">
            <a:spAutoFit/>
          </a:bodyPr>
          <a:lstStyle/>
          <a:p>
            <a:r>
              <a:rPr lang="en-US" sz="2800" dirty="0">
                <a:latin typeface="Arial"/>
                <a:cs typeface="Arial"/>
              </a:rPr>
              <a:t>Based on your knowledge of what food is made of, work in groups to make a simple diagram showing what you think happens to the MATTER in your burger between chewing and when it is absorbed into your bloodstream. </a:t>
            </a:r>
          </a:p>
        </p:txBody>
      </p:sp>
      <p:sp>
        <p:nvSpPr>
          <p:cNvPr id="5" name="Flowchart: Magnetic Disk 4"/>
          <p:cNvSpPr/>
          <p:nvPr/>
        </p:nvSpPr>
        <p:spPr>
          <a:xfrm>
            <a:off x="7837489" y="1391563"/>
            <a:ext cx="530837" cy="1265577"/>
          </a:xfrm>
          <a:prstGeom prst="flowChartMagneticDisk">
            <a:avLst/>
          </a:prstGeom>
          <a:solidFill>
            <a:schemeClr val="bg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chemeClr val="tx1"/>
                </a:solidFill>
              </a:ln>
            </a:endParaRPr>
          </a:p>
        </p:txBody>
      </p:sp>
      <p:sp>
        <p:nvSpPr>
          <p:cNvPr id="10" name="Down Arrow 9"/>
          <p:cNvSpPr/>
          <p:nvPr/>
        </p:nvSpPr>
        <p:spPr>
          <a:xfrm>
            <a:off x="7925014" y="2438470"/>
            <a:ext cx="349251" cy="83038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Down Arrow 7"/>
          <p:cNvSpPr/>
          <p:nvPr/>
        </p:nvSpPr>
        <p:spPr>
          <a:xfrm>
            <a:off x="7928281" y="976373"/>
            <a:ext cx="349251" cy="830380"/>
          </a:xfrm>
          <a:prstGeom prst="down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Down Arrow 12"/>
          <p:cNvSpPr/>
          <p:nvPr/>
        </p:nvSpPr>
        <p:spPr>
          <a:xfrm rot="3046975">
            <a:off x="7764072" y="2134859"/>
            <a:ext cx="184517" cy="585100"/>
          </a:xfrm>
          <a:prstGeom prst="down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Down Arrow 13"/>
          <p:cNvSpPr/>
          <p:nvPr/>
        </p:nvSpPr>
        <p:spPr>
          <a:xfrm rot="18558397">
            <a:off x="8260201" y="1892606"/>
            <a:ext cx="156970" cy="466558"/>
          </a:xfrm>
          <a:prstGeom prst="down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n>
                <a:solidFill>
                  <a:schemeClr val="tx1"/>
                </a:solidFill>
              </a:ln>
            </a:endParaRPr>
          </a:p>
        </p:txBody>
      </p:sp>
      <p:sp>
        <p:nvSpPr>
          <p:cNvPr id="20" name="TextBox 19"/>
          <p:cNvSpPr txBox="1"/>
          <p:nvPr/>
        </p:nvSpPr>
        <p:spPr>
          <a:xfrm>
            <a:off x="165099" y="303307"/>
            <a:ext cx="6979979" cy="400110"/>
          </a:xfrm>
          <a:prstGeom prst="rect">
            <a:avLst/>
          </a:prstGeom>
          <a:noFill/>
        </p:spPr>
        <p:txBody>
          <a:bodyPr wrap="square" rtlCol="0">
            <a:spAutoFit/>
          </a:bodyPr>
          <a:lstStyle/>
          <a:p>
            <a:r>
              <a:rPr lang="en-US" sz="2000" b="1" i="1" dirty="0">
                <a:latin typeface="Arial"/>
                <a:cs typeface="Arial"/>
              </a:rPr>
              <a:t>Exactly what components of food are available to cells?</a:t>
            </a:r>
            <a:endParaRPr lang="en-US" b="1" i="1" dirty="0">
              <a:latin typeface="Arial"/>
              <a:cs typeface="Arial"/>
            </a:endParaRPr>
          </a:p>
        </p:txBody>
      </p:sp>
      <p:pic>
        <p:nvPicPr>
          <p:cNvPr id="22" name="Picture 21"/>
          <p:cNvPicPr>
            <a:picLocks noChangeAspect="1"/>
          </p:cNvPicPr>
          <p:nvPr/>
        </p:nvPicPr>
        <p:blipFill>
          <a:blip r:embed="rId3"/>
          <a:stretch>
            <a:fillRect/>
          </a:stretch>
        </p:blipFill>
        <p:spPr>
          <a:xfrm>
            <a:off x="7794250" y="3363918"/>
            <a:ext cx="558277" cy="558277"/>
          </a:xfrm>
          <a:prstGeom prst="rect">
            <a:avLst/>
          </a:prstGeom>
        </p:spPr>
      </p:pic>
      <p:pic>
        <p:nvPicPr>
          <p:cNvPr id="17" name="Picture 12" descr="amburger"/>
          <p:cNvPicPr>
            <a:picLocks noChangeAspect="1" noChangeArrowheads="1"/>
          </p:cNvPicPr>
          <p:nvPr/>
        </p:nvPicPr>
        <p:blipFill>
          <a:blip r:embed="rId4">
            <a:clrChange>
              <a:clrFrom>
                <a:srgbClr val="FEFFFF"/>
              </a:clrFrom>
              <a:clrTo>
                <a:srgbClr val="FEFFFF">
                  <a:alpha val="0"/>
                </a:srgbClr>
              </a:clrTo>
            </a:clrChange>
            <a:alphaModFix/>
            <a:extLst>
              <a:ext uri="{28A0092B-C50C-407E-A947-70E740481C1C}">
                <a14:useLocalDpi xmlns:a14="http://schemas.microsoft.com/office/drawing/2010/main" val="0"/>
              </a:ext>
            </a:extLst>
          </a:blip>
          <a:srcRect/>
          <a:stretch>
            <a:fillRect/>
          </a:stretch>
        </p:blipFill>
        <p:spPr bwMode="auto">
          <a:xfrm>
            <a:off x="7694521" y="248714"/>
            <a:ext cx="827888" cy="583623"/>
          </a:xfrm>
          <a:prstGeom prst="rect">
            <a:avLst/>
          </a:prstGeom>
          <a:noFill/>
          <a:extLst>
            <a:ext uri="{909E8E84-426E-40dd-AFC4-6F175D3DCCD1}">
              <a14:hiddenFill xmlns:a14="http://schemas.microsoft.com/office/drawing/2010/main" xmlns="">
                <a:solidFill>
                  <a:srgbClr val="FFFFFF"/>
                </a:solidFill>
              </a14:hiddenFill>
            </a:ext>
          </a:extLst>
        </p:spPr>
      </p:pic>
      <p:sp>
        <p:nvSpPr>
          <p:cNvPr id="23" name="TextBox 22"/>
          <p:cNvSpPr txBox="1"/>
          <p:nvPr/>
        </p:nvSpPr>
        <p:spPr>
          <a:xfrm>
            <a:off x="165099" y="4446500"/>
            <a:ext cx="8281447" cy="1938992"/>
          </a:xfrm>
          <a:prstGeom prst="rect">
            <a:avLst/>
          </a:prstGeom>
          <a:noFill/>
        </p:spPr>
        <p:txBody>
          <a:bodyPr wrap="square" rtlCol="0">
            <a:spAutoFit/>
          </a:bodyPr>
          <a:lstStyle/>
          <a:p>
            <a:r>
              <a:rPr lang="en-US" sz="2400" dirty="0">
                <a:latin typeface="Arial"/>
                <a:cs typeface="Arial"/>
              </a:rPr>
              <a:t>Be sure to address:</a:t>
            </a:r>
          </a:p>
          <a:p>
            <a:endParaRPr lang="en-US" sz="2400" dirty="0">
              <a:latin typeface="Arial"/>
              <a:cs typeface="Arial"/>
            </a:endParaRPr>
          </a:p>
          <a:p>
            <a:r>
              <a:rPr lang="en-US" sz="2400" b="1" i="1" dirty="0">
                <a:latin typeface="Arial"/>
                <a:cs typeface="Arial"/>
              </a:rPr>
              <a:t>(1) What is your digestive system breaking food into?</a:t>
            </a:r>
            <a:br>
              <a:rPr lang="en-US" sz="2400" b="1" i="1" dirty="0">
                <a:latin typeface="Arial"/>
                <a:cs typeface="Arial"/>
              </a:rPr>
            </a:br>
            <a:r>
              <a:rPr lang="en-US" sz="2400" b="1" i="1" dirty="0">
                <a:latin typeface="Arial"/>
                <a:cs typeface="Arial"/>
              </a:rPr>
              <a:t> </a:t>
            </a:r>
          </a:p>
          <a:p>
            <a:r>
              <a:rPr lang="en-US" sz="2400" b="1" i="1" dirty="0">
                <a:latin typeface="Arial"/>
                <a:cs typeface="Arial"/>
              </a:rPr>
              <a:t>(2) What exactly gets absorbed into the bloodstream?</a:t>
            </a:r>
            <a:endParaRPr lang="en-US" sz="3200" b="1" i="1" dirty="0">
              <a:latin typeface="Arial"/>
              <a:cs typeface="Arial"/>
            </a:endParaRPr>
          </a:p>
        </p:txBody>
      </p:sp>
      <p:pic>
        <p:nvPicPr>
          <p:cNvPr id="15" name="Picture 14">
            <a:extLst>
              <a:ext uri="{FF2B5EF4-FFF2-40B4-BE49-F238E27FC236}">
                <a16:creationId xmlns:a16="http://schemas.microsoft.com/office/drawing/2014/main" id="{C8E361B8-B6DB-4292-BFFD-9B48B73D4339}"/>
              </a:ext>
            </a:extLst>
          </p:cNvPr>
          <p:cNvPicPr>
            <a:picLocks noChangeAspect="1"/>
          </p:cNvPicPr>
          <p:nvPr/>
        </p:nvPicPr>
        <p:blipFill rotWithShape="1">
          <a:blip r:embed="rId5"/>
          <a:srcRect r="46571" b="9868"/>
          <a:stretch/>
        </p:blipFill>
        <p:spPr>
          <a:xfrm>
            <a:off x="368149" y="1886587"/>
            <a:ext cx="916008" cy="1158949"/>
          </a:xfrm>
          <a:prstGeom prst="rect">
            <a:avLst/>
          </a:prstGeom>
        </p:spPr>
      </p:pic>
    </p:spTree>
    <p:extLst>
      <p:ext uri="{BB962C8B-B14F-4D97-AF65-F5344CB8AC3E}">
        <p14:creationId xmlns:p14="http://schemas.microsoft.com/office/powerpoint/2010/main" val="299143830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descr="vaso-sanguineo.miniatura.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467" y="4171952"/>
            <a:ext cx="8602133" cy="1060448"/>
          </a:xfrm>
          <a:prstGeom prst="rect">
            <a:avLst/>
          </a:prstGeom>
        </p:spPr>
      </p:pic>
      <p:pic>
        <p:nvPicPr>
          <p:cNvPr id="23" name="Picture 22" descr="open-mouth-clip-art-756131.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55589" y="38577"/>
            <a:ext cx="1188673" cy="852540"/>
          </a:xfrm>
          <a:prstGeom prst="rect">
            <a:avLst/>
          </a:prstGeom>
        </p:spPr>
      </p:pic>
      <p:sp>
        <p:nvSpPr>
          <p:cNvPr id="2" name="Rounded Rectangle 1"/>
          <p:cNvSpPr/>
          <p:nvPr/>
        </p:nvSpPr>
        <p:spPr>
          <a:xfrm>
            <a:off x="4038600" y="304800"/>
            <a:ext cx="800100" cy="457200"/>
          </a:xfrm>
          <a:prstGeom prst="roundRect">
            <a:avLst/>
          </a:prstGeom>
          <a:solidFill>
            <a:srgbClr val="BFBFB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600" b="1" dirty="0">
                <a:solidFill>
                  <a:srgbClr val="000000"/>
                </a:solidFill>
                <a:latin typeface="Calibri"/>
                <a:ea typeface="ＭＳ 明朝"/>
                <a:cs typeface="Times New Roman"/>
              </a:rPr>
              <a:t>FOOD</a:t>
            </a:r>
            <a:endParaRPr lang="en-US" sz="1200" dirty="0">
              <a:effectLst/>
              <a:ea typeface="ＭＳ 明朝"/>
              <a:cs typeface="Times New Roman"/>
            </a:endParaRPr>
          </a:p>
        </p:txBody>
      </p:sp>
      <p:sp>
        <p:nvSpPr>
          <p:cNvPr id="3" name="Rectangle 2"/>
          <p:cNvSpPr/>
          <p:nvPr/>
        </p:nvSpPr>
        <p:spPr>
          <a:xfrm>
            <a:off x="1600200" y="914400"/>
            <a:ext cx="5829300" cy="114300"/>
          </a:xfrm>
          <a:prstGeom prst="rect">
            <a:avLst/>
          </a:prstGeom>
          <a:solidFill>
            <a:srgbClr val="BFBFBF"/>
          </a:solidFill>
          <a:ln>
            <a:solidFill>
              <a:srgbClr val="BFBFBF"/>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4" name="Down Arrow 3"/>
          <p:cNvSpPr/>
          <p:nvPr/>
        </p:nvSpPr>
        <p:spPr>
          <a:xfrm>
            <a:off x="1524000" y="914400"/>
            <a:ext cx="228600" cy="673100"/>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 name="Down Arrow 4"/>
          <p:cNvSpPr/>
          <p:nvPr/>
        </p:nvSpPr>
        <p:spPr>
          <a:xfrm>
            <a:off x="4343400" y="685800"/>
            <a:ext cx="228600" cy="952500"/>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 name="Down Arrow 5"/>
          <p:cNvSpPr/>
          <p:nvPr/>
        </p:nvSpPr>
        <p:spPr>
          <a:xfrm>
            <a:off x="7315200" y="914400"/>
            <a:ext cx="152400" cy="673100"/>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Down Arrow 6"/>
          <p:cNvSpPr/>
          <p:nvPr/>
        </p:nvSpPr>
        <p:spPr>
          <a:xfrm>
            <a:off x="4343400" y="2032000"/>
            <a:ext cx="228600" cy="1587500"/>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Rounded Rectangle 7"/>
          <p:cNvSpPr/>
          <p:nvPr/>
        </p:nvSpPr>
        <p:spPr>
          <a:xfrm>
            <a:off x="1200150" y="1638300"/>
            <a:ext cx="800100" cy="342900"/>
          </a:xfrm>
          <a:prstGeom prst="roundRect">
            <a:avLst/>
          </a:prstGeom>
          <a:solidFill>
            <a:schemeClr val="accent4">
              <a:lumMod val="40000"/>
              <a:lumOff val="6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a:solidFill>
                  <a:srgbClr val="000000"/>
                </a:solidFill>
                <a:effectLst/>
                <a:latin typeface="Calibri"/>
                <a:ea typeface="ＭＳ 明朝"/>
                <a:cs typeface="Times New Roman"/>
              </a:rPr>
              <a:t>Fats</a:t>
            </a:r>
            <a:endParaRPr lang="en-US" sz="1200">
              <a:effectLst/>
              <a:ea typeface="ＭＳ 明朝"/>
              <a:cs typeface="Times New Roman"/>
            </a:endParaRPr>
          </a:p>
        </p:txBody>
      </p:sp>
      <p:sp>
        <p:nvSpPr>
          <p:cNvPr id="9" name="Rounded Rectangle 8"/>
          <p:cNvSpPr/>
          <p:nvPr/>
        </p:nvSpPr>
        <p:spPr>
          <a:xfrm>
            <a:off x="3810000" y="1684867"/>
            <a:ext cx="1485900" cy="342900"/>
          </a:xfrm>
          <a:prstGeom prst="roundRect">
            <a:avLst/>
          </a:prstGeom>
          <a:solidFill>
            <a:schemeClr val="accent3">
              <a:lumMod val="60000"/>
              <a:lumOff val="4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a:solidFill>
                  <a:srgbClr val="000000"/>
                </a:solidFill>
                <a:effectLst/>
                <a:latin typeface="Calibri"/>
                <a:ea typeface="ＭＳ 明朝"/>
                <a:cs typeface="Times New Roman"/>
              </a:rPr>
              <a:t>Carbohydrates</a:t>
            </a:r>
            <a:endParaRPr lang="en-US" sz="1200">
              <a:effectLst/>
              <a:ea typeface="ＭＳ 明朝"/>
              <a:cs typeface="Times New Roman"/>
            </a:endParaRPr>
          </a:p>
        </p:txBody>
      </p:sp>
      <p:sp>
        <p:nvSpPr>
          <p:cNvPr id="10" name="Rounded Rectangle 9"/>
          <p:cNvSpPr/>
          <p:nvPr/>
        </p:nvSpPr>
        <p:spPr>
          <a:xfrm>
            <a:off x="6934200" y="1629833"/>
            <a:ext cx="1028700" cy="342900"/>
          </a:xfrm>
          <a:prstGeom prst="roundRect">
            <a:avLst/>
          </a:prstGeom>
          <a:solidFill>
            <a:schemeClr val="tx2">
              <a:lumMod val="40000"/>
              <a:lumOff val="60000"/>
            </a:schemeClr>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spcBef>
                <a:spcPts val="0"/>
              </a:spcBef>
              <a:spcAft>
                <a:spcPts val="0"/>
              </a:spcAft>
            </a:pPr>
            <a:r>
              <a:rPr lang="en-US" sz="1400" b="1" dirty="0">
                <a:solidFill>
                  <a:srgbClr val="000000"/>
                </a:solidFill>
                <a:effectLst/>
                <a:latin typeface="Calibri"/>
                <a:ea typeface="ＭＳ 明朝"/>
                <a:cs typeface="Times New Roman"/>
              </a:rPr>
              <a:t>Proteins</a:t>
            </a:r>
            <a:endParaRPr lang="en-US" sz="1200" dirty="0">
              <a:effectLst/>
              <a:ea typeface="ＭＳ 明朝"/>
              <a:cs typeface="Times New Roman"/>
            </a:endParaRPr>
          </a:p>
        </p:txBody>
      </p:sp>
      <p:sp>
        <p:nvSpPr>
          <p:cNvPr id="11" name="Trapezoid 10"/>
          <p:cNvSpPr/>
          <p:nvPr/>
        </p:nvSpPr>
        <p:spPr>
          <a:xfrm rot="10800000">
            <a:off x="3505200" y="3257550"/>
            <a:ext cx="1943100" cy="914400"/>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3" name="Trapezoid 12"/>
          <p:cNvSpPr/>
          <p:nvPr/>
        </p:nvSpPr>
        <p:spPr>
          <a:xfrm rot="10800000">
            <a:off x="3594100" y="3600451"/>
            <a:ext cx="1752600" cy="571500"/>
          </a:xfrm>
          <a:prstGeom prst="trapezoid">
            <a:avLst/>
          </a:prstGeom>
          <a:solidFill>
            <a:schemeClr val="accent3">
              <a:lumMod val="60000"/>
              <a:lumOff val="40000"/>
            </a:schemeClr>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4" name="Text Box 14"/>
          <p:cNvSpPr txBox="1"/>
          <p:nvPr/>
        </p:nvSpPr>
        <p:spPr>
          <a:xfrm>
            <a:off x="3962400" y="3600450"/>
            <a:ext cx="1028700" cy="5715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600" b="1" dirty="0">
                <a:effectLst/>
                <a:latin typeface="Calibri"/>
                <a:ea typeface="ＭＳ 明朝"/>
                <a:cs typeface="Times New Roman"/>
              </a:rPr>
              <a:t>GLUCOSE</a:t>
            </a:r>
            <a:endParaRPr lang="en-US" sz="1200" dirty="0">
              <a:effectLst/>
              <a:ea typeface="ＭＳ 明朝"/>
              <a:cs typeface="Times New Roman"/>
            </a:endParaRPr>
          </a:p>
        </p:txBody>
      </p:sp>
      <p:sp>
        <p:nvSpPr>
          <p:cNvPr id="17" name="Down Arrow 16"/>
          <p:cNvSpPr/>
          <p:nvPr/>
        </p:nvSpPr>
        <p:spPr>
          <a:xfrm>
            <a:off x="1524000" y="2032000"/>
            <a:ext cx="228600" cy="1587500"/>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8" name="Down Arrow 17"/>
          <p:cNvSpPr/>
          <p:nvPr/>
        </p:nvSpPr>
        <p:spPr>
          <a:xfrm>
            <a:off x="7315200" y="1981200"/>
            <a:ext cx="152400" cy="1619250"/>
          </a:xfrm>
          <a:prstGeom prst="downArrow">
            <a:avLst/>
          </a:prstGeom>
          <a:solidFill>
            <a:schemeClr val="bg1">
              <a:lumMod val="75000"/>
            </a:schemeClr>
          </a:soli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9" name="Trapezoid 18"/>
          <p:cNvSpPr/>
          <p:nvPr/>
        </p:nvSpPr>
        <p:spPr>
          <a:xfrm rot="10800000">
            <a:off x="6343650" y="3257552"/>
            <a:ext cx="1943100" cy="914400"/>
          </a:xfrm>
          <a:prstGeom prst="trapezoid">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0" name="Trapezoid 19"/>
          <p:cNvSpPr/>
          <p:nvPr/>
        </p:nvSpPr>
        <p:spPr>
          <a:xfrm rot="10800000">
            <a:off x="6457950" y="3600450"/>
            <a:ext cx="1714500" cy="571500"/>
          </a:xfrm>
          <a:prstGeom prst="trapezoid">
            <a:avLst/>
          </a:prstGeom>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1" name="Text Box 15"/>
          <p:cNvSpPr txBox="1"/>
          <p:nvPr/>
        </p:nvSpPr>
        <p:spPr>
          <a:xfrm>
            <a:off x="6682317" y="3759200"/>
            <a:ext cx="1280583" cy="5715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400" b="1" dirty="0">
                <a:effectLst/>
                <a:latin typeface="Calibri"/>
                <a:ea typeface="ＭＳ 明朝"/>
                <a:cs typeface="Times New Roman"/>
              </a:rPr>
              <a:t>AMINO ACIDS </a:t>
            </a:r>
            <a:endParaRPr lang="en-US" sz="1400" dirty="0">
              <a:effectLst/>
              <a:ea typeface="ＭＳ 明朝"/>
              <a:cs typeface="Times New Roman"/>
            </a:endParaRPr>
          </a:p>
        </p:txBody>
      </p:sp>
      <p:sp>
        <p:nvSpPr>
          <p:cNvPr id="22" name="Trapezoid 21"/>
          <p:cNvSpPr/>
          <p:nvPr/>
        </p:nvSpPr>
        <p:spPr>
          <a:xfrm rot="10800000">
            <a:off x="628650" y="3217333"/>
            <a:ext cx="1943100" cy="914400"/>
          </a:xfrm>
          <a:prstGeom prst="trapezoid">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4" name="Trapezoid 23"/>
          <p:cNvSpPr/>
          <p:nvPr/>
        </p:nvSpPr>
        <p:spPr>
          <a:xfrm rot="10800000">
            <a:off x="742950" y="3638550"/>
            <a:ext cx="1714500" cy="495300"/>
          </a:xfrm>
          <a:prstGeom prst="trapezoid">
            <a:avLst/>
          </a:prstGeom>
          <a:solidFill>
            <a:schemeClr val="accent4">
              <a:lumMod val="60000"/>
              <a:lumOff val="40000"/>
            </a:schemeClr>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25" name="Text Box 12"/>
          <p:cNvSpPr txBox="1"/>
          <p:nvPr/>
        </p:nvSpPr>
        <p:spPr>
          <a:xfrm>
            <a:off x="825500" y="3619500"/>
            <a:ext cx="1485900" cy="685800"/>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spcBef>
                <a:spcPts val="0"/>
              </a:spcBef>
              <a:spcAft>
                <a:spcPts val="0"/>
              </a:spcAft>
            </a:pPr>
            <a:r>
              <a:rPr lang="en-US" sz="1400" b="1" dirty="0">
                <a:effectLst/>
                <a:latin typeface="Calibri"/>
                <a:ea typeface="ＭＳ 明朝"/>
                <a:cs typeface="Times New Roman"/>
              </a:rPr>
              <a:t>FATTY ACID &amp; GLYCEROL </a:t>
            </a:r>
            <a:endParaRPr lang="en-US" sz="1400" dirty="0">
              <a:effectLst/>
              <a:ea typeface="ＭＳ 明朝"/>
              <a:cs typeface="Times New Roman"/>
            </a:endParaRPr>
          </a:p>
        </p:txBody>
      </p:sp>
      <p:sp>
        <p:nvSpPr>
          <p:cNvPr id="26" name="TextBox 25"/>
          <p:cNvSpPr txBox="1"/>
          <p:nvPr/>
        </p:nvSpPr>
        <p:spPr>
          <a:xfrm>
            <a:off x="389467" y="2272684"/>
            <a:ext cx="8442251" cy="707886"/>
          </a:xfrm>
          <a:prstGeom prst="rect">
            <a:avLst/>
          </a:prstGeom>
          <a:noFill/>
        </p:spPr>
        <p:txBody>
          <a:bodyPr wrap="square" rtlCol="0">
            <a:spAutoFit/>
          </a:bodyPr>
          <a:lstStyle/>
          <a:p>
            <a:pPr algn="ctr"/>
            <a:r>
              <a:rPr lang="en-US" sz="4000" b="1" i="1" dirty="0">
                <a:latin typeface="Noteworthy Light"/>
                <a:cs typeface="Noteworthy Light"/>
              </a:rPr>
              <a:t>Digestion breaks them down to…</a:t>
            </a:r>
          </a:p>
        </p:txBody>
      </p:sp>
      <p:sp>
        <p:nvSpPr>
          <p:cNvPr id="15" name="TextBox 14"/>
          <p:cNvSpPr txBox="1"/>
          <p:nvPr/>
        </p:nvSpPr>
        <p:spPr>
          <a:xfrm>
            <a:off x="389467" y="4960147"/>
            <a:ext cx="8602133" cy="1446550"/>
          </a:xfrm>
          <a:prstGeom prst="rect">
            <a:avLst/>
          </a:prstGeom>
          <a:noFill/>
        </p:spPr>
        <p:txBody>
          <a:bodyPr wrap="square" rtlCol="0">
            <a:spAutoFit/>
          </a:bodyPr>
          <a:lstStyle/>
          <a:p>
            <a:pPr marL="0" lvl="1"/>
            <a:r>
              <a:rPr lang="en-US" sz="2200" b="1" i="1" dirty="0">
                <a:latin typeface="Arial"/>
                <a:cs typeface="Arial"/>
              </a:rPr>
              <a:t>First, breaks into its component polymers.</a:t>
            </a:r>
          </a:p>
          <a:p>
            <a:pPr marL="0" lvl="1"/>
            <a:r>
              <a:rPr lang="en-US" sz="2200" b="1" i="1" dirty="0">
                <a:latin typeface="Arial"/>
                <a:cs typeface="Arial"/>
              </a:rPr>
              <a:t>	Do you think it stops there?</a:t>
            </a:r>
          </a:p>
          <a:p>
            <a:pPr marL="0" lvl="2"/>
            <a:r>
              <a:rPr lang="en-US" sz="2200" b="1" i="1" dirty="0">
                <a:latin typeface="Arial"/>
                <a:cs typeface="Arial"/>
              </a:rPr>
              <a:t>No, the “polymers” get broken into “monomers”.</a:t>
            </a:r>
          </a:p>
          <a:p>
            <a:pPr marL="0" lvl="1"/>
            <a:r>
              <a:rPr lang="en-US" sz="2200" b="1" i="1" dirty="0">
                <a:latin typeface="Arial"/>
                <a:cs typeface="Arial"/>
              </a:rPr>
              <a:t>Then THOSE monomers are absorbed into the bloodstream.</a:t>
            </a:r>
          </a:p>
        </p:txBody>
      </p:sp>
      <p:sp>
        <p:nvSpPr>
          <p:cNvPr id="27" name="Down Arrow 26"/>
          <p:cNvSpPr/>
          <p:nvPr/>
        </p:nvSpPr>
        <p:spPr>
          <a:xfrm>
            <a:off x="1524000" y="4131734"/>
            <a:ext cx="228600" cy="423333"/>
          </a:xfrm>
          <a:prstGeom prst="downArrow">
            <a:avLst/>
          </a:prstGeom>
          <a:solidFill>
            <a:schemeClr val="accent4">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Down Arrow 27"/>
          <p:cNvSpPr/>
          <p:nvPr/>
        </p:nvSpPr>
        <p:spPr>
          <a:xfrm>
            <a:off x="4368800" y="4093633"/>
            <a:ext cx="228600" cy="613834"/>
          </a:xfrm>
          <a:prstGeom prst="downArrow">
            <a:avLst/>
          </a:prstGeom>
          <a:solidFill>
            <a:schemeClr val="accent3">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Down Arrow 28"/>
          <p:cNvSpPr/>
          <p:nvPr/>
        </p:nvSpPr>
        <p:spPr>
          <a:xfrm>
            <a:off x="7289800" y="4064001"/>
            <a:ext cx="228600" cy="643466"/>
          </a:xfrm>
          <a:prstGeom prst="downArrow">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7079670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18"/>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25"/>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15">
                                            <p:txEl>
                                              <p:pRg st="3" end="3"/>
                                            </p:txEl>
                                          </p:spTgt>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6"/>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27"/>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8"/>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P spid="11" grpId="0" animBg="1"/>
      <p:bldP spid="13" grpId="0" animBg="1"/>
      <p:bldP spid="14" grpId="0"/>
      <p:bldP spid="17" grpId="0" animBg="1"/>
      <p:bldP spid="18" grpId="0" animBg="1"/>
      <p:bldP spid="19" grpId="0" animBg="1"/>
      <p:bldP spid="20" grpId="0" animBg="1"/>
      <p:bldP spid="21" grpId="0"/>
      <p:bldP spid="22" grpId="0" animBg="1"/>
      <p:bldP spid="24" grpId="0" animBg="1"/>
      <p:bldP spid="25" grpId="0"/>
      <p:bldP spid="26" grpId="0"/>
      <p:bldP spid="27" grpId="0" animBg="1"/>
      <p:bldP spid="28" grpId="0" animBg="1"/>
      <p:bldP spid="29"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8600" y="21965"/>
            <a:ext cx="8686800" cy="1143000"/>
          </a:xfrm>
        </p:spPr>
        <p:txBody>
          <a:bodyPr>
            <a:normAutofit/>
          </a:bodyPr>
          <a:lstStyle/>
          <a:p>
            <a:pPr algn="ctr"/>
            <a:r>
              <a:rPr lang="en-US" sz="3200" dirty="0">
                <a:latin typeface="Arial" panose="020B0604020202020204" pitchFamily="34" charset="0"/>
                <a:cs typeface="Arial" panose="020B0604020202020204" pitchFamily="34" charset="0"/>
              </a:rPr>
              <a:t>Matter and Molecules: Carbs, Fats, Proteins</a:t>
            </a:r>
            <a:r>
              <a:rPr lang="en-US" sz="3200" dirty="0">
                <a:solidFill>
                  <a:srgbClr val="583F34"/>
                </a:solidFill>
                <a:latin typeface="Arial" panose="020B0604020202020204" pitchFamily="34" charset="0"/>
                <a:cs typeface="Arial" panose="020B0604020202020204" pitchFamily="34" charset="0"/>
              </a:rPr>
              <a:t>	</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3784" y="4003848"/>
            <a:ext cx="1387518" cy="1126412"/>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687905">
            <a:off x="4354864" y="3416170"/>
            <a:ext cx="4568430" cy="1708589"/>
          </a:xfrm>
          <a:prstGeom prst="rect">
            <a:avLst/>
          </a:prstGeom>
        </p:spPr>
      </p:pic>
      <p:grpSp>
        <p:nvGrpSpPr>
          <p:cNvPr id="3" name="Group 2"/>
          <p:cNvGrpSpPr/>
          <p:nvPr/>
        </p:nvGrpSpPr>
        <p:grpSpPr>
          <a:xfrm>
            <a:off x="251769" y="1080123"/>
            <a:ext cx="4482276" cy="1298815"/>
            <a:chOff x="418199" y="2816563"/>
            <a:chExt cx="3407955" cy="1014725"/>
          </a:xfrm>
        </p:grpSpPr>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8199" y="3017547"/>
              <a:ext cx="1249986" cy="813741"/>
            </a:xfrm>
            <a:prstGeom prst="rect">
              <a:avLst/>
            </a:prstGeom>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4049" y="2923981"/>
              <a:ext cx="1249986" cy="813741"/>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76168" y="2816563"/>
              <a:ext cx="1249986" cy="813741"/>
            </a:xfrm>
            <a:prstGeom prst="rect">
              <a:avLst/>
            </a:prstGeom>
          </p:spPr>
        </p:pic>
      </p:grpSp>
      <p:sp>
        <p:nvSpPr>
          <p:cNvPr id="19" name="TextBox 18"/>
          <p:cNvSpPr txBox="1"/>
          <p:nvPr/>
        </p:nvSpPr>
        <p:spPr>
          <a:xfrm>
            <a:off x="7064828" y="3578188"/>
            <a:ext cx="1831375"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carbohydrate</a:t>
            </a:r>
          </a:p>
        </p:txBody>
      </p:sp>
      <p:sp>
        <p:nvSpPr>
          <p:cNvPr id="20" name="TextBox 19"/>
          <p:cNvSpPr txBox="1"/>
          <p:nvPr/>
        </p:nvSpPr>
        <p:spPr>
          <a:xfrm>
            <a:off x="2461302" y="3960416"/>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fat molecule</a:t>
            </a:r>
          </a:p>
        </p:txBody>
      </p:sp>
      <p:sp>
        <p:nvSpPr>
          <p:cNvPr id="21" name="TextBox 20"/>
          <p:cNvSpPr txBox="1"/>
          <p:nvPr/>
        </p:nvSpPr>
        <p:spPr>
          <a:xfrm>
            <a:off x="135151" y="2758304"/>
            <a:ext cx="4000336" cy="646331"/>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protein </a:t>
            </a:r>
          </a:p>
          <a:p>
            <a:pPr algn="ctr"/>
            <a:r>
              <a:rPr lang="en-US" b="1" dirty="0">
                <a:latin typeface="Arial" panose="020B0604020202020204" pitchFamily="34" charset="0"/>
                <a:cs typeface="Arial" panose="020B0604020202020204" pitchFamily="34" charset="0"/>
              </a:rPr>
              <a:t>(zoomed in on amino acid chain)</a:t>
            </a:r>
          </a:p>
        </p:txBody>
      </p:sp>
      <p:sp>
        <p:nvSpPr>
          <p:cNvPr id="22" name="Oval 21"/>
          <p:cNvSpPr/>
          <p:nvPr/>
        </p:nvSpPr>
        <p:spPr>
          <a:xfrm>
            <a:off x="5212191" y="5416250"/>
            <a:ext cx="762000" cy="762000"/>
          </a:xfrm>
          <a:prstGeom prst="ellipse">
            <a:avLst/>
          </a:prstGeom>
          <a:gradFill>
            <a:gsLst>
              <a:gs pos="0">
                <a:srgbClr val="C00000"/>
              </a:gs>
              <a:gs pos="100000">
                <a:srgbClr val="FF0000"/>
              </a:gs>
            </a:gsLst>
          </a:gradFill>
          <a:ln>
            <a:solidFill>
              <a:srgbClr val="C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O</a:t>
            </a:r>
          </a:p>
        </p:txBody>
      </p:sp>
      <p:sp>
        <p:nvSpPr>
          <p:cNvPr id="23" name="Oval 22"/>
          <p:cNvSpPr/>
          <p:nvPr/>
        </p:nvSpPr>
        <p:spPr>
          <a:xfrm>
            <a:off x="3172222" y="5711732"/>
            <a:ext cx="762000" cy="762000"/>
          </a:xfrm>
          <a:prstGeom prst="ellipse">
            <a:avLst/>
          </a:prstGeom>
          <a:gradFill>
            <a:gsLst>
              <a:gs pos="0">
                <a:schemeClr val="tx1"/>
              </a:gs>
              <a:gs pos="100000">
                <a:schemeClr val="tx1">
                  <a:lumMod val="50000"/>
                  <a:lumOff val="50000"/>
                </a:schemeClr>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C</a:t>
            </a:r>
          </a:p>
        </p:txBody>
      </p:sp>
      <p:sp>
        <p:nvSpPr>
          <p:cNvPr id="24" name="Oval 23"/>
          <p:cNvSpPr/>
          <p:nvPr/>
        </p:nvSpPr>
        <p:spPr>
          <a:xfrm>
            <a:off x="4214169" y="4866551"/>
            <a:ext cx="762000" cy="762000"/>
          </a:xfrm>
          <a:prstGeom prst="ellipse">
            <a:avLst/>
          </a:prstGeom>
          <a:gradFill>
            <a:gsLst>
              <a:gs pos="0">
                <a:schemeClr val="bg1">
                  <a:lumMod val="95000"/>
                </a:schemeClr>
              </a:gs>
              <a:gs pos="100000">
                <a:schemeClr val="bg1"/>
              </a:gs>
            </a:gsLst>
          </a:gradFill>
          <a:ln>
            <a:solidFill>
              <a:schemeClr val="bg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solidFill>
                  <a:schemeClr val="tx1"/>
                </a:solidFill>
              </a:rPr>
              <a:t>H</a:t>
            </a:r>
          </a:p>
        </p:txBody>
      </p:sp>
      <p:sp>
        <p:nvSpPr>
          <p:cNvPr id="25" name="Oval 24"/>
          <p:cNvSpPr/>
          <p:nvPr/>
        </p:nvSpPr>
        <p:spPr>
          <a:xfrm>
            <a:off x="2942952" y="2133718"/>
            <a:ext cx="762000" cy="762000"/>
          </a:xfrm>
          <a:prstGeom prst="ellipse">
            <a:avLst/>
          </a:prstGeom>
          <a:gradFill>
            <a:gsLst>
              <a:gs pos="0">
                <a:srgbClr val="0000BC"/>
              </a:gs>
              <a:gs pos="100000">
                <a:srgbClr val="0000FF"/>
              </a:gs>
            </a:gsLst>
          </a:gra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a:t>N</a:t>
            </a:r>
          </a:p>
        </p:txBody>
      </p:sp>
    </p:spTree>
    <p:extLst>
      <p:ext uri="{BB962C8B-B14F-4D97-AF65-F5344CB8AC3E}">
        <p14:creationId xmlns:p14="http://schemas.microsoft.com/office/powerpoint/2010/main" val="4000388572"/>
      </p:ext>
    </p:extLst>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a:xfrm>
            <a:off x="62739" y="4439551"/>
            <a:ext cx="9008533" cy="1934140"/>
          </a:xfrm>
          <a:prstGeom prst="roundRect">
            <a:avLst/>
          </a:prstGeom>
          <a:solidFill>
            <a:schemeClr val="bg1">
              <a:lumMod val="85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74028" y="643459"/>
            <a:ext cx="9008533" cy="1934140"/>
          </a:xfrm>
          <a:prstGeom prst="roundRect">
            <a:avLst/>
          </a:prstGeom>
          <a:solidFill>
            <a:schemeClr val="bg1">
              <a:lumMod val="85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Title 1"/>
          <p:cNvSpPr>
            <a:spLocks noGrp="1"/>
          </p:cNvSpPr>
          <p:nvPr>
            <p:ph type="title" idx="4294967295"/>
          </p:nvPr>
        </p:nvSpPr>
        <p:spPr>
          <a:xfrm>
            <a:off x="583902" y="83350"/>
            <a:ext cx="2165756" cy="543931"/>
          </a:xfrm>
        </p:spPr>
        <p:txBody>
          <a:bodyPr>
            <a:normAutofit fontScale="90000"/>
          </a:bodyPr>
          <a:lstStyle/>
          <a:p>
            <a:r>
              <a:rPr lang="en-US" sz="3100" dirty="0">
                <a:latin typeface="Arial" panose="020B0604020202020204" pitchFamily="34" charset="0"/>
                <a:cs typeface="Arial" panose="020B0604020202020204" pitchFamily="34" charset="0"/>
              </a:rPr>
              <a:t>Polymers</a:t>
            </a:r>
            <a:r>
              <a:rPr lang="en-US" sz="3200" dirty="0">
                <a:latin typeface="Arial" panose="020B0604020202020204" pitchFamily="34" charset="0"/>
                <a:cs typeface="Arial" panose="020B0604020202020204" pitchFamily="34" charset="0"/>
              </a:rPr>
              <a:t>	</a:t>
            </a:r>
          </a:p>
        </p:txBody>
      </p:sp>
      <p:pic>
        <p:nvPicPr>
          <p:cNvPr id="9" name="Picture 8"/>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76531" y="4580009"/>
            <a:ext cx="2020561" cy="164032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248" y="2519457"/>
            <a:ext cx="4568430" cy="1708589"/>
          </a:xfrm>
          <a:prstGeom prst="rect">
            <a:avLst/>
          </a:prstGeom>
        </p:spPr>
      </p:pic>
      <p:grpSp>
        <p:nvGrpSpPr>
          <p:cNvPr id="3" name="Group 2"/>
          <p:cNvGrpSpPr/>
          <p:nvPr/>
        </p:nvGrpSpPr>
        <p:grpSpPr>
          <a:xfrm>
            <a:off x="646260" y="754893"/>
            <a:ext cx="2971012" cy="860901"/>
            <a:chOff x="418199" y="2816563"/>
            <a:chExt cx="3407955" cy="1014725"/>
          </a:xfrm>
        </p:grpSpPr>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8199" y="3017547"/>
              <a:ext cx="1249986" cy="813741"/>
            </a:xfrm>
            <a:prstGeom prst="rect">
              <a:avLst/>
            </a:prstGeom>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4049" y="2923981"/>
              <a:ext cx="1249986" cy="813741"/>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76168" y="2816563"/>
              <a:ext cx="1249986" cy="813741"/>
            </a:xfrm>
            <a:prstGeom prst="rect">
              <a:avLst/>
            </a:prstGeom>
          </p:spPr>
        </p:pic>
      </p:grpSp>
      <p:sp>
        <p:nvSpPr>
          <p:cNvPr id="19" name="TextBox 18"/>
          <p:cNvSpPr txBox="1"/>
          <p:nvPr/>
        </p:nvSpPr>
        <p:spPr>
          <a:xfrm>
            <a:off x="1458247" y="3981123"/>
            <a:ext cx="1831375"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carbohydrate</a:t>
            </a:r>
          </a:p>
        </p:txBody>
      </p:sp>
      <p:sp>
        <p:nvSpPr>
          <p:cNvPr id="20" name="TextBox 19"/>
          <p:cNvSpPr txBox="1"/>
          <p:nvPr/>
        </p:nvSpPr>
        <p:spPr>
          <a:xfrm>
            <a:off x="2042918" y="5997300"/>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fat molecule</a:t>
            </a:r>
          </a:p>
        </p:txBody>
      </p:sp>
      <p:sp>
        <p:nvSpPr>
          <p:cNvPr id="21" name="TextBox 20"/>
          <p:cNvSpPr txBox="1"/>
          <p:nvPr/>
        </p:nvSpPr>
        <p:spPr>
          <a:xfrm>
            <a:off x="67733" y="1691067"/>
            <a:ext cx="4000336" cy="646331"/>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protein </a:t>
            </a:r>
          </a:p>
          <a:p>
            <a:pPr algn="ctr"/>
            <a:r>
              <a:rPr lang="en-US" b="1" dirty="0">
                <a:latin typeface="Arial" panose="020B0604020202020204" pitchFamily="34" charset="0"/>
                <a:cs typeface="Arial" panose="020B0604020202020204" pitchFamily="34" charset="0"/>
              </a:rPr>
              <a:t>(zoomed in on amino acid chain)</a:t>
            </a:r>
          </a:p>
        </p:txBody>
      </p:sp>
      <p:grpSp>
        <p:nvGrpSpPr>
          <p:cNvPr id="41" name="Group 40"/>
          <p:cNvGrpSpPr/>
          <p:nvPr/>
        </p:nvGrpSpPr>
        <p:grpSpPr>
          <a:xfrm>
            <a:off x="7304628" y="4884164"/>
            <a:ext cx="1525135" cy="758087"/>
            <a:chOff x="7304628" y="4884164"/>
            <a:chExt cx="1525135" cy="758087"/>
          </a:xfrm>
        </p:grpSpPr>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64380" y="4884164"/>
              <a:ext cx="1265383" cy="701712"/>
            </a:xfrm>
            <a:prstGeom prst="rect">
              <a:avLst/>
            </a:prstGeom>
          </p:spPr>
        </p:pic>
        <p:sp>
          <p:nvSpPr>
            <p:cNvPr id="35" name="TextBox 34"/>
            <p:cNvSpPr txBox="1"/>
            <p:nvPr/>
          </p:nvSpPr>
          <p:spPr>
            <a:xfrm>
              <a:off x="7304628" y="5180586"/>
              <a:ext cx="373498" cy="461665"/>
            </a:xfrm>
            <a:prstGeom prst="rect">
              <a:avLst/>
            </a:prstGeom>
            <a:noFill/>
          </p:spPr>
          <p:txBody>
            <a:bodyPr wrap="square" rtlCol="0">
              <a:spAutoFit/>
            </a:bodyPr>
            <a:lstStyle/>
            <a:p>
              <a:r>
                <a:rPr lang="en-US" sz="2400" b="1" dirty="0">
                  <a:solidFill>
                    <a:srgbClr val="583F34"/>
                  </a:solidFill>
                  <a:latin typeface="Arial" panose="020B0604020202020204" pitchFamily="34" charset="0"/>
                  <a:cs typeface="Arial" panose="020B0604020202020204" pitchFamily="34" charset="0"/>
                </a:rPr>
                <a:t>=</a:t>
              </a:r>
            </a:p>
          </p:txBody>
        </p:sp>
      </p:grpSp>
      <p:grpSp>
        <p:nvGrpSpPr>
          <p:cNvPr id="14" name="Group 13"/>
          <p:cNvGrpSpPr/>
          <p:nvPr/>
        </p:nvGrpSpPr>
        <p:grpSpPr>
          <a:xfrm>
            <a:off x="4163610" y="4316052"/>
            <a:ext cx="4442118" cy="2448928"/>
            <a:chOff x="4163610" y="4316052"/>
            <a:chExt cx="4442118" cy="2448928"/>
          </a:xfrm>
        </p:grpSpPr>
        <p:pic>
          <p:nvPicPr>
            <p:cNvPr id="5" name="Picture 4"/>
            <p:cNvPicPr>
              <a:picLocks noChangeAspect="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b="71639"/>
            <a:stretch/>
          </p:blipFill>
          <p:spPr>
            <a:xfrm rot="3765214">
              <a:off x="5109710" y="5050386"/>
              <a:ext cx="1870529" cy="401861"/>
            </a:xfrm>
            <a:prstGeom prst="rect">
              <a:avLst/>
            </a:prstGeom>
          </p:spPr>
        </p:pic>
        <p:pic>
          <p:nvPicPr>
            <p:cNvPr id="34" name="Picture 33"/>
            <p:cNvPicPr>
              <a:picLocks noChangeAspect="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t="39448" b="5795"/>
            <a:stretch/>
          </p:blipFill>
          <p:spPr>
            <a:xfrm rot="12086854">
              <a:off x="4298489" y="5654529"/>
              <a:ext cx="1870529" cy="775860"/>
            </a:xfrm>
            <a:prstGeom prst="rect">
              <a:avLst/>
            </a:prstGeom>
          </p:spPr>
        </p:pic>
        <p:pic>
          <p:nvPicPr>
            <p:cNvPr id="6" name="Picture 5"/>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1748102">
              <a:off x="4163610" y="4854709"/>
              <a:ext cx="1671782" cy="553208"/>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26745" y="5182374"/>
              <a:ext cx="677883" cy="453334"/>
            </a:xfrm>
            <a:prstGeom prst="rect">
              <a:avLst/>
            </a:prstGeom>
          </p:spPr>
        </p:pic>
        <p:sp>
          <p:nvSpPr>
            <p:cNvPr id="36" name="TextBox 35"/>
            <p:cNvSpPr txBox="1"/>
            <p:nvPr/>
          </p:nvSpPr>
          <p:spPr>
            <a:xfrm>
              <a:off x="4800317" y="6395648"/>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fatty acids</a:t>
              </a:r>
            </a:p>
          </p:txBody>
        </p:sp>
        <p:sp>
          <p:nvSpPr>
            <p:cNvPr id="37" name="TextBox 36"/>
            <p:cNvSpPr txBox="1"/>
            <p:nvPr/>
          </p:nvSpPr>
          <p:spPr>
            <a:xfrm>
              <a:off x="7058414" y="5697632"/>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glycerol</a:t>
              </a:r>
            </a:p>
          </p:txBody>
        </p:sp>
      </p:grpSp>
      <p:grpSp>
        <p:nvGrpSpPr>
          <p:cNvPr id="13" name="Group 12"/>
          <p:cNvGrpSpPr/>
          <p:nvPr/>
        </p:nvGrpSpPr>
        <p:grpSpPr>
          <a:xfrm>
            <a:off x="5760008" y="2563279"/>
            <a:ext cx="3579764" cy="1903822"/>
            <a:chOff x="5760008" y="2563278"/>
            <a:chExt cx="3579764" cy="1929589"/>
          </a:xfrm>
        </p:grpSpPr>
        <p:pic>
          <p:nvPicPr>
            <p:cNvPr id="30" name="Picture 2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60008" y="2848540"/>
              <a:ext cx="1135742" cy="1067625"/>
            </a:xfrm>
            <a:prstGeom prst="rect">
              <a:avLst/>
            </a:prstGeom>
          </p:spPr>
        </p:pic>
        <p:pic>
          <p:nvPicPr>
            <p:cNvPr id="31" name="Picture 3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53015" y="2563278"/>
              <a:ext cx="1135742" cy="1067625"/>
            </a:xfrm>
            <a:prstGeom prst="rect">
              <a:avLst/>
            </a:prstGeom>
          </p:spPr>
        </p:pic>
        <p:pic>
          <p:nvPicPr>
            <p:cNvPr id="32" name="Picture 3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38485" y="3425242"/>
              <a:ext cx="1135742" cy="1067625"/>
            </a:xfrm>
            <a:prstGeom prst="rect">
              <a:avLst/>
            </a:prstGeom>
          </p:spPr>
        </p:pic>
        <p:sp>
          <p:nvSpPr>
            <p:cNvPr id="38" name="TextBox 37"/>
            <p:cNvSpPr txBox="1"/>
            <p:nvPr/>
          </p:nvSpPr>
          <p:spPr>
            <a:xfrm>
              <a:off x="7792458" y="3652868"/>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glucose</a:t>
              </a:r>
            </a:p>
          </p:txBody>
        </p:sp>
      </p:grpSp>
      <p:grpSp>
        <p:nvGrpSpPr>
          <p:cNvPr id="12" name="Group 11"/>
          <p:cNvGrpSpPr/>
          <p:nvPr/>
        </p:nvGrpSpPr>
        <p:grpSpPr>
          <a:xfrm>
            <a:off x="5170004" y="731138"/>
            <a:ext cx="3530325" cy="1220420"/>
            <a:chOff x="5170004" y="1055045"/>
            <a:chExt cx="3530325" cy="1220420"/>
          </a:xfrm>
        </p:grpSpPr>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0004" y="1117816"/>
              <a:ext cx="1089722" cy="690385"/>
            </a:xfrm>
            <a:prstGeom prst="rect">
              <a:avLst/>
            </a:prstGeom>
          </p:spPr>
        </p:pic>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44974" y="1507636"/>
              <a:ext cx="1089722" cy="690385"/>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58414" y="1055045"/>
              <a:ext cx="1089722" cy="690385"/>
            </a:xfrm>
            <a:prstGeom prst="rect">
              <a:avLst/>
            </a:prstGeom>
          </p:spPr>
        </p:pic>
        <p:sp>
          <p:nvSpPr>
            <p:cNvPr id="39" name="TextBox 38"/>
            <p:cNvSpPr txBox="1"/>
            <p:nvPr/>
          </p:nvSpPr>
          <p:spPr>
            <a:xfrm>
              <a:off x="7153015" y="1906133"/>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amino acids</a:t>
              </a:r>
            </a:p>
          </p:txBody>
        </p:sp>
      </p:grpSp>
      <p:sp>
        <p:nvSpPr>
          <p:cNvPr id="40" name="Title 1"/>
          <p:cNvSpPr txBox="1">
            <a:spLocks/>
          </p:cNvSpPr>
          <p:nvPr/>
        </p:nvSpPr>
        <p:spPr>
          <a:xfrm>
            <a:off x="6310341" y="115449"/>
            <a:ext cx="2243783" cy="464197"/>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a:latin typeface="Arial" panose="020B0604020202020204" pitchFamily="34" charset="0"/>
                <a:cs typeface="Arial" panose="020B0604020202020204" pitchFamily="34" charset="0"/>
              </a:rPr>
              <a:t>Monomers	</a:t>
            </a:r>
          </a:p>
        </p:txBody>
      </p:sp>
      <p:cxnSp>
        <p:nvCxnSpPr>
          <p:cNvPr id="10" name="Straight Arrow Connector 9"/>
          <p:cNvCxnSpPr/>
          <p:nvPr/>
        </p:nvCxnSpPr>
        <p:spPr>
          <a:xfrm>
            <a:off x="3271258" y="413409"/>
            <a:ext cx="2165756" cy="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72325758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0"/>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1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left)">
                                      <p:cBhvr>
                                        <p:cTn id="2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a:xfrm>
            <a:off x="62739" y="4439551"/>
            <a:ext cx="9008533" cy="1934140"/>
          </a:xfrm>
          <a:prstGeom prst="roundRect">
            <a:avLst/>
          </a:prstGeom>
          <a:solidFill>
            <a:schemeClr val="bg1">
              <a:lumMod val="85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ounded Rectangle 7"/>
          <p:cNvSpPr/>
          <p:nvPr/>
        </p:nvSpPr>
        <p:spPr>
          <a:xfrm>
            <a:off x="74028" y="643459"/>
            <a:ext cx="9008533" cy="1934140"/>
          </a:xfrm>
          <a:prstGeom prst="roundRect">
            <a:avLst/>
          </a:prstGeom>
          <a:solidFill>
            <a:schemeClr val="bg1">
              <a:lumMod val="85000"/>
            </a:schemeClr>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76531" y="4580009"/>
            <a:ext cx="2020561" cy="1640328"/>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0248" y="2519457"/>
            <a:ext cx="4568430" cy="1708589"/>
          </a:xfrm>
          <a:prstGeom prst="rect">
            <a:avLst/>
          </a:prstGeom>
        </p:spPr>
      </p:pic>
      <p:grpSp>
        <p:nvGrpSpPr>
          <p:cNvPr id="3" name="Group 2"/>
          <p:cNvGrpSpPr/>
          <p:nvPr/>
        </p:nvGrpSpPr>
        <p:grpSpPr>
          <a:xfrm>
            <a:off x="646260" y="754893"/>
            <a:ext cx="2971012" cy="860901"/>
            <a:chOff x="418199" y="2816563"/>
            <a:chExt cx="3407955" cy="1014725"/>
          </a:xfrm>
        </p:grpSpPr>
        <p:pic>
          <p:nvPicPr>
            <p:cNvPr id="15" name="Picture 1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8199" y="3017547"/>
              <a:ext cx="1249986" cy="813741"/>
            </a:xfrm>
            <a:prstGeom prst="rect">
              <a:avLst/>
            </a:prstGeom>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04049" y="2923981"/>
              <a:ext cx="1249986" cy="813741"/>
            </a:xfrm>
            <a:prstGeom prst="rect">
              <a:avLst/>
            </a:prstGeom>
          </p:spPr>
        </p:pic>
        <p:pic>
          <p:nvPicPr>
            <p:cNvPr id="17" name="Picture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76168" y="2816563"/>
              <a:ext cx="1249986" cy="813741"/>
            </a:xfrm>
            <a:prstGeom prst="rect">
              <a:avLst/>
            </a:prstGeom>
          </p:spPr>
        </p:pic>
      </p:grpSp>
      <p:sp>
        <p:nvSpPr>
          <p:cNvPr id="19" name="TextBox 18"/>
          <p:cNvSpPr txBox="1"/>
          <p:nvPr/>
        </p:nvSpPr>
        <p:spPr>
          <a:xfrm>
            <a:off x="1458247" y="3981123"/>
            <a:ext cx="1831375"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carbohydrate</a:t>
            </a:r>
          </a:p>
        </p:txBody>
      </p:sp>
      <p:sp>
        <p:nvSpPr>
          <p:cNvPr id="20" name="TextBox 19"/>
          <p:cNvSpPr txBox="1"/>
          <p:nvPr/>
        </p:nvSpPr>
        <p:spPr>
          <a:xfrm>
            <a:off x="2042918" y="5997300"/>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fat molecule</a:t>
            </a:r>
          </a:p>
        </p:txBody>
      </p:sp>
      <p:sp>
        <p:nvSpPr>
          <p:cNvPr id="21" name="TextBox 20"/>
          <p:cNvSpPr txBox="1"/>
          <p:nvPr/>
        </p:nvSpPr>
        <p:spPr>
          <a:xfrm>
            <a:off x="67733" y="1691067"/>
            <a:ext cx="4000336" cy="646331"/>
          </a:xfrm>
          <a:prstGeom prst="rect">
            <a:avLst/>
          </a:prstGeom>
          <a:noFill/>
        </p:spPr>
        <p:txBody>
          <a:bodyPr wrap="square" rtlCol="0">
            <a:spAutoFit/>
          </a:bodyPr>
          <a:lstStyle/>
          <a:p>
            <a:pPr algn="ctr"/>
            <a:r>
              <a:rPr lang="en-US" b="1" dirty="0">
                <a:latin typeface="Arial" panose="020B0604020202020204" pitchFamily="34" charset="0"/>
                <a:cs typeface="Arial" panose="020B0604020202020204" pitchFamily="34" charset="0"/>
              </a:rPr>
              <a:t>protein </a:t>
            </a:r>
          </a:p>
          <a:p>
            <a:pPr algn="ctr"/>
            <a:r>
              <a:rPr lang="en-US" b="1" dirty="0">
                <a:latin typeface="Arial" panose="020B0604020202020204" pitchFamily="34" charset="0"/>
                <a:cs typeface="Arial" panose="020B0604020202020204" pitchFamily="34" charset="0"/>
              </a:rPr>
              <a:t>(zoomed in on amino acid chain)</a:t>
            </a:r>
          </a:p>
        </p:txBody>
      </p:sp>
      <p:grpSp>
        <p:nvGrpSpPr>
          <p:cNvPr id="41" name="Group 40"/>
          <p:cNvGrpSpPr/>
          <p:nvPr/>
        </p:nvGrpSpPr>
        <p:grpSpPr>
          <a:xfrm>
            <a:off x="7304628" y="4884164"/>
            <a:ext cx="1525135" cy="758087"/>
            <a:chOff x="7304628" y="4884164"/>
            <a:chExt cx="1525135" cy="758087"/>
          </a:xfrm>
        </p:grpSpPr>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64380" y="4884164"/>
              <a:ext cx="1265383" cy="701712"/>
            </a:xfrm>
            <a:prstGeom prst="rect">
              <a:avLst/>
            </a:prstGeom>
          </p:spPr>
        </p:pic>
        <p:sp>
          <p:nvSpPr>
            <p:cNvPr id="35" name="TextBox 34"/>
            <p:cNvSpPr txBox="1"/>
            <p:nvPr/>
          </p:nvSpPr>
          <p:spPr>
            <a:xfrm>
              <a:off x="7304628" y="5180586"/>
              <a:ext cx="373498" cy="461665"/>
            </a:xfrm>
            <a:prstGeom prst="rect">
              <a:avLst/>
            </a:prstGeom>
            <a:noFill/>
          </p:spPr>
          <p:txBody>
            <a:bodyPr wrap="square" rtlCol="0">
              <a:spAutoFit/>
            </a:bodyPr>
            <a:lstStyle/>
            <a:p>
              <a:r>
                <a:rPr lang="en-US" sz="2400" b="1" dirty="0">
                  <a:solidFill>
                    <a:srgbClr val="583F34"/>
                  </a:solidFill>
                  <a:latin typeface="Arial" panose="020B0604020202020204" pitchFamily="34" charset="0"/>
                  <a:cs typeface="Arial" panose="020B0604020202020204" pitchFamily="34" charset="0"/>
                </a:rPr>
                <a:t>=</a:t>
              </a:r>
            </a:p>
          </p:txBody>
        </p:sp>
      </p:grpSp>
      <p:grpSp>
        <p:nvGrpSpPr>
          <p:cNvPr id="14" name="Group 13"/>
          <p:cNvGrpSpPr/>
          <p:nvPr/>
        </p:nvGrpSpPr>
        <p:grpSpPr>
          <a:xfrm>
            <a:off x="4163610" y="4316052"/>
            <a:ext cx="4442118" cy="2448928"/>
            <a:chOff x="4163610" y="4316052"/>
            <a:chExt cx="4442118" cy="2448928"/>
          </a:xfrm>
        </p:grpSpPr>
        <p:pic>
          <p:nvPicPr>
            <p:cNvPr id="5" name="Picture 4"/>
            <p:cNvPicPr>
              <a:picLocks noChangeAspect="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b="71639"/>
            <a:stretch/>
          </p:blipFill>
          <p:spPr>
            <a:xfrm rot="3765214">
              <a:off x="5109710" y="5050386"/>
              <a:ext cx="1870529" cy="401861"/>
            </a:xfrm>
            <a:prstGeom prst="rect">
              <a:avLst/>
            </a:prstGeom>
          </p:spPr>
        </p:pic>
        <p:pic>
          <p:nvPicPr>
            <p:cNvPr id="34" name="Picture 33"/>
            <p:cNvPicPr>
              <a:picLocks noChangeAspect="1"/>
            </p:cNvPicPr>
            <p:nvPr/>
          </p:nvPicPr>
          <p:blipFill rotWithShape="1">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t="39448" b="5795"/>
            <a:stretch/>
          </p:blipFill>
          <p:spPr>
            <a:xfrm rot="12086854">
              <a:off x="4298489" y="5654529"/>
              <a:ext cx="1870529" cy="775860"/>
            </a:xfrm>
            <a:prstGeom prst="rect">
              <a:avLst/>
            </a:prstGeom>
          </p:spPr>
        </p:pic>
        <p:pic>
          <p:nvPicPr>
            <p:cNvPr id="6" name="Picture 5"/>
            <p:cNvPicPr>
              <a:picLocks noChangeAspect="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1748102">
              <a:off x="4163610" y="4854709"/>
              <a:ext cx="1671782" cy="553208"/>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626745" y="5182374"/>
              <a:ext cx="677883" cy="453334"/>
            </a:xfrm>
            <a:prstGeom prst="rect">
              <a:avLst/>
            </a:prstGeom>
          </p:spPr>
        </p:pic>
        <p:sp>
          <p:nvSpPr>
            <p:cNvPr id="36" name="TextBox 35"/>
            <p:cNvSpPr txBox="1"/>
            <p:nvPr/>
          </p:nvSpPr>
          <p:spPr>
            <a:xfrm>
              <a:off x="4800317" y="6395648"/>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fatty acids</a:t>
              </a:r>
            </a:p>
          </p:txBody>
        </p:sp>
        <p:sp>
          <p:nvSpPr>
            <p:cNvPr id="37" name="TextBox 36"/>
            <p:cNvSpPr txBox="1"/>
            <p:nvPr/>
          </p:nvSpPr>
          <p:spPr>
            <a:xfrm>
              <a:off x="7058414" y="5697632"/>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glycerol</a:t>
              </a:r>
            </a:p>
          </p:txBody>
        </p:sp>
      </p:grpSp>
      <p:grpSp>
        <p:nvGrpSpPr>
          <p:cNvPr id="13" name="Group 12"/>
          <p:cNvGrpSpPr/>
          <p:nvPr/>
        </p:nvGrpSpPr>
        <p:grpSpPr>
          <a:xfrm>
            <a:off x="5760008" y="2563279"/>
            <a:ext cx="3579764" cy="1903822"/>
            <a:chOff x="5760008" y="2563278"/>
            <a:chExt cx="3579764" cy="1929589"/>
          </a:xfrm>
        </p:grpSpPr>
        <p:pic>
          <p:nvPicPr>
            <p:cNvPr id="30" name="Picture 2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760008" y="2848540"/>
              <a:ext cx="1135742" cy="1067625"/>
            </a:xfrm>
            <a:prstGeom prst="rect">
              <a:avLst/>
            </a:prstGeom>
          </p:spPr>
        </p:pic>
        <p:pic>
          <p:nvPicPr>
            <p:cNvPr id="31" name="Picture 3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7153015" y="2563278"/>
              <a:ext cx="1135742" cy="1067625"/>
            </a:xfrm>
            <a:prstGeom prst="rect">
              <a:avLst/>
            </a:prstGeom>
          </p:spPr>
        </p:pic>
        <p:pic>
          <p:nvPicPr>
            <p:cNvPr id="32" name="Picture 31"/>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638485" y="3425242"/>
              <a:ext cx="1135742" cy="1067625"/>
            </a:xfrm>
            <a:prstGeom prst="rect">
              <a:avLst/>
            </a:prstGeom>
          </p:spPr>
        </p:pic>
        <p:sp>
          <p:nvSpPr>
            <p:cNvPr id="38" name="TextBox 37"/>
            <p:cNvSpPr txBox="1"/>
            <p:nvPr/>
          </p:nvSpPr>
          <p:spPr>
            <a:xfrm>
              <a:off x="7792458" y="3652868"/>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glucose</a:t>
              </a:r>
            </a:p>
          </p:txBody>
        </p:sp>
      </p:grpSp>
      <p:grpSp>
        <p:nvGrpSpPr>
          <p:cNvPr id="12" name="Group 11"/>
          <p:cNvGrpSpPr/>
          <p:nvPr/>
        </p:nvGrpSpPr>
        <p:grpSpPr>
          <a:xfrm>
            <a:off x="5170004" y="731138"/>
            <a:ext cx="3530325" cy="1220420"/>
            <a:chOff x="5170004" y="1055045"/>
            <a:chExt cx="3530325" cy="1220420"/>
          </a:xfrm>
        </p:grpSpPr>
        <p:pic>
          <p:nvPicPr>
            <p:cNvPr id="26" name="Picture 2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70004" y="1117816"/>
              <a:ext cx="1089722" cy="690385"/>
            </a:xfrm>
            <a:prstGeom prst="rect">
              <a:avLst/>
            </a:prstGeom>
          </p:spPr>
        </p:pic>
        <p:pic>
          <p:nvPicPr>
            <p:cNvPr id="27" name="Picture 2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044974" y="1507636"/>
              <a:ext cx="1089722" cy="690385"/>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58414" y="1055045"/>
              <a:ext cx="1089722" cy="690385"/>
            </a:xfrm>
            <a:prstGeom prst="rect">
              <a:avLst/>
            </a:prstGeom>
          </p:spPr>
        </p:pic>
        <p:sp>
          <p:nvSpPr>
            <p:cNvPr id="39" name="TextBox 38"/>
            <p:cNvSpPr txBox="1"/>
            <p:nvPr/>
          </p:nvSpPr>
          <p:spPr>
            <a:xfrm>
              <a:off x="7153015" y="1906133"/>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amino acids</a:t>
              </a:r>
            </a:p>
          </p:txBody>
        </p:sp>
      </p:grpSp>
      <p:sp>
        <p:nvSpPr>
          <p:cNvPr id="43" name="TextBox 42">
            <a:extLst>
              <a:ext uri="{FF2B5EF4-FFF2-40B4-BE49-F238E27FC236}">
                <a16:creationId xmlns:a16="http://schemas.microsoft.com/office/drawing/2014/main" id="{CFE69B2A-5E53-407E-9C77-F79DE720CB49}"/>
              </a:ext>
            </a:extLst>
          </p:cNvPr>
          <p:cNvSpPr txBox="1"/>
          <p:nvPr/>
        </p:nvSpPr>
        <p:spPr>
          <a:xfrm>
            <a:off x="1657535" y="56679"/>
            <a:ext cx="6539536" cy="52322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Record these ideas in </a:t>
            </a:r>
            <a:r>
              <a:rPr lang="en-US" sz="2800" b="1" dirty="0">
                <a:latin typeface="Arial" panose="020B0604020202020204" pitchFamily="34" charset="0"/>
                <a:cs typeface="Arial" panose="020B0604020202020204" pitchFamily="34" charset="0"/>
              </a:rPr>
              <a:t>Doodle Box J</a:t>
            </a:r>
            <a:r>
              <a:rPr lang="en-US" sz="2800" dirty="0">
                <a:latin typeface="Arial" panose="020B0604020202020204" pitchFamily="34" charset="0"/>
                <a:cs typeface="Arial" panose="020B0604020202020204" pitchFamily="34" charset="0"/>
              </a:rPr>
              <a:t>.</a:t>
            </a:r>
          </a:p>
        </p:txBody>
      </p:sp>
      <p:pic>
        <p:nvPicPr>
          <p:cNvPr id="44" name="Picture 43">
            <a:extLst>
              <a:ext uri="{FF2B5EF4-FFF2-40B4-BE49-F238E27FC236}">
                <a16:creationId xmlns:a16="http://schemas.microsoft.com/office/drawing/2014/main" id="{53431606-A290-4CB1-ACC6-4A6720322276}"/>
              </a:ext>
            </a:extLst>
          </p:cNvPr>
          <p:cNvPicPr>
            <a:picLocks noChangeAspect="1"/>
          </p:cNvPicPr>
          <p:nvPr/>
        </p:nvPicPr>
        <p:blipFill rotWithShape="1">
          <a:blip r:embed="rId11"/>
          <a:srcRect t="11876" r="21921"/>
          <a:stretch/>
        </p:blipFill>
        <p:spPr>
          <a:xfrm>
            <a:off x="922403" y="29512"/>
            <a:ext cx="670487" cy="567566"/>
          </a:xfrm>
          <a:prstGeom prst="rect">
            <a:avLst/>
          </a:prstGeom>
        </p:spPr>
      </p:pic>
    </p:spTree>
    <p:extLst>
      <p:ext uri="{BB962C8B-B14F-4D97-AF65-F5344CB8AC3E}">
        <p14:creationId xmlns:p14="http://schemas.microsoft.com/office/powerpoint/2010/main" val="1421431782"/>
      </p:ext>
    </p:extLst>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rot="11748102">
            <a:off x="164811" y="5368795"/>
            <a:ext cx="2345245" cy="776063"/>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70545" y="5016292"/>
            <a:ext cx="936014" cy="625959"/>
          </a:xfrm>
          <a:prstGeom prst="rect">
            <a:avLst/>
          </a:prstGeom>
        </p:spPr>
      </p:pic>
      <p:sp>
        <p:nvSpPr>
          <p:cNvPr id="36" name="TextBox 35"/>
          <p:cNvSpPr txBox="1"/>
          <p:nvPr/>
        </p:nvSpPr>
        <p:spPr>
          <a:xfrm>
            <a:off x="994280" y="6248278"/>
            <a:ext cx="332014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fatty acids + glycerol</a:t>
            </a:r>
          </a:p>
        </p:txBody>
      </p:sp>
      <p:pic>
        <p:nvPicPr>
          <p:cNvPr id="30" name="Picture 2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6905" y="2422474"/>
            <a:ext cx="2229447" cy="2095734"/>
          </a:xfrm>
          <a:prstGeom prst="rect">
            <a:avLst/>
          </a:prstGeom>
        </p:spPr>
      </p:pic>
      <p:sp>
        <p:nvSpPr>
          <p:cNvPr id="38" name="TextBox 37"/>
          <p:cNvSpPr txBox="1"/>
          <p:nvPr/>
        </p:nvSpPr>
        <p:spPr>
          <a:xfrm>
            <a:off x="2041901" y="2964612"/>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glucose</a:t>
            </a:r>
          </a:p>
        </p:txBody>
      </p:sp>
      <p:pic>
        <p:nvPicPr>
          <p:cNvPr id="26" name="Picture 2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2644" y="506698"/>
            <a:ext cx="1997967" cy="1265797"/>
          </a:xfrm>
          <a:prstGeom prst="rect">
            <a:avLst/>
          </a:prstGeom>
        </p:spPr>
      </p:pic>
      <p:sp>
        <p:nvSpPr>
          <p:cNvPr id="39" name="TextBox 38"/>
          <p:cNvSpPr txBox="1"/>
          <p:nvPr/>
        </p:nvSpPr>
        <p:spPr>
          <a:xfrm>
            <a:off x="867972" y="1863996"/>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amino acids</a:t>
            </a:r>
          </a:p>
        </p:txBody>
      </p:sp>
      <p:sp>
        <p:nvSpPr>
          <p:cNvPr id="40" name="Title 1"/>
          <p:cNvSpPr txBox="1">
            <a:spLocks/>
          </p:cNvSpPr>
          <p:nvPr/>
        </p:nvSpPr>
        <p:spPr>
          <a:xfrm>
            <a:off x="3261360" y="125989"/>
            <a:ext cx="5746251"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a:latin typeface="Arial" panose="020B0604020202020204" pitchFamily="34" charset="0"/>
                <a:cs typeface="Arial" panose="020B0604020202020204" pitchFamily="34" charset="0"/>
              </a:rPr>
              <a:t>Which monomer is the fuel?	</a:t>
            </a:r>
          </a:p>
        </p:txBody>
      </p:sp>
      <p:sp>
        <p:nvSpPr>
          <p:cNvPr id="18" name="TextBox 17"/>
          <p:cNvSpPr txBox="1"/>
          <p:nvPr/>
        </p:nvSpPr>
        <p:spPr>
          <a:xfrm>
            <a:off x="4745715" y="1443541"/>
            <a:ext cx="4275786" cy="3539430"/>
          </a:xfrm>
          <a:prstGeom prst="rect">
            <a:avLst/>
          </a:prstGeom>
          <a:noFill/>
        </p:spPr>
        <p:txBody>
          <a:bodyPr wrap="square" rtlCol="0">
            <a:spAutoFit/>
          </a:bodyPr>
          <a:lstStyle/>
          <a:p>
            <a:r>
              <a:rPr lang="en-US" sz="2800" dirty="0">
                <a:latin typeface="Arial" panose="020B0604020202020204" pitchFamily="34" charset="0"/>
                <a:cs typeface="Arial" panose="020B0604020202020204" pitchFamily="34" charset="0"/>
              </a:rPr>
              <a:t>Which one (or ones) do you think is our fuel? Why?</a:t>
            </a:r>
          </a:p>
          <a:p>
            <a:endParaRPr lang="en-US" sz="2800" dirty="0">
              <a:latin typeface="Arial" panose="020B0604020202020204" pitchFamily="34" charset="0"/>
              <a:cs typeface="Arial" panose="020B0604020202020204" pitchFamily="34" charset="0"/>
            </a:endParaRPr>
          </a:p>
          <a:p>
            <a:endParaRPr lang="en-US" sz="2800" dirty="0">
              <a:latin typeface="Arial" panose="020B0604020202020204" pitchFamily="34" charset="0"/>
              <a:cs typeface="Arial" panose="020B0604020202020204" pitchFamily="34" charset="0"/>
            </a:endParaRPr>
          </a:p>
          <a:p>
            <a:endParaRPr lang="en-US" sz="2800" dirty="0">
              <a:latin typeface="Arial" panose="020B0604020202020204" pitchFamily="34" charset="0"/>
              <a:cs typeface="Arial" panose="020B0604020202020204" pitchFamily="34" charset="0"/>
            </a:endParaRPr>
          </a:p>
          <a:p>
            <a:r>
              <a:rPr lang="en-US" sz="2800" dirty="0">
                <a:latin typeface="Arial" panose="020B0604020202020204" pitchFamily="34" charset="0"/>
                <a:cs typeface="Arial" panose="020B0604020202020204" pitchFamily="34" charset="0"/>
              </a:rPr>
              <a:t>Write your ideas in </a:t>
            </a:r>
            <a:r>
              <a:rPr lang="en-US" sz="2800" b="1" dirty="0">
                <a:latin typeface="Arial" panose="020B0604020202020204" pitchFamily="34" charset="0"/>
                <a:cs typeface="Arial" panose="020B0604020202020204" pitchFamily="34" charset="0"/>
              </a:rPr>
              <a:t>Doodle Box K</a:t>
            </a:r>
            <a:r>
              <a:rPr lang="en-US" sz="2800" dirty="0">
                <a:latin typeface="Arial" panose="020B0604020202020204" pitchFamily="34" charset="0"/>
                <a:cs typeface="Arial" panose="020B0604020202020204" pitchFamily="34" charset="0"/>
              </a:rPr>
              <a:t>.</a:t>
            </a:r>
          </a:p>
        </p:txBody>
      </p:sp>
      <p:pic>
        <p:nvPicPr>
          <p:cNvPr id="13" name="Picture 12">
            <a:extLst>
              <a:ext uri="{FF2B5EF4-FFF2-40B4-BE49-F238E27FC236}">
                <a16:creationId xmlns:a16="http://schemas.microsoft.com/office/drawing/2014/main" id="{6E1BE6C1-1E92-468A-8BAE-BC6BAE200526}"/>
              </a:ext>
            </a:extLst>
          </p:cNvPr>
          <p:cNvPicPr>
            <a:picLocks noChangeAspect="1"/>
          </p:cNvPicPr>
          <p:nvPr/>
        </p:nvPicPr>
        <p:blipFill rotWithShape="1">
          <a:blip r:embed="rId7"/>
          <a:srcRect r="13897" b="1176"/>
          <a:stretch/>
        </p:blipFill>
        <p:spPr>
          <a:xfrm>
            <a:off x="3485270" y="1418474"/>
            <a:ext cx="1035120" cy="891043"/>
          </a:xfrm>
          <a:prstGeom prst="rect">
            <a:avLst/>
          </a:prstGeom>
        </p:spPr>
      </p:pic>
      <p:pic>
        <p:nvPicPr>
          <p:cNvPr id="14" name="Picture 13">
            <a:extLst>
              <a:ext uri="{FF2B5EF4-FFF2-40B4-BE49-F238E27FC236}">
                <a16:creationId xmlns:a16="http://schemas.microsoft.com/office/drawing/2014/main" id="{F4E0B079-AB34-4A5E-8980-20E6D74430EB}"/>
              </a:ext>
            </a:extLst>
          </p:cNvPr>
          <p:cNvPicPr>
            <a:picLocks noChangeAspect="1"/>
          </p:cNvPicPr>
          <p:nvPr/>
        </p:nvPicPr>
        <p:blipFill rotWithShape="1">
          <a:blip r:embed="rId8"/>
          <a:srcRect t="11876" r="21921"/>
          <a:stretch/>
        </p:blipFill>
        <p:spPr>
          <a:xfrm>
            <a:off x="3603828" y="4072686"/>
            <a:ext cx="1052623" cy="891043"/>
          </a:xfrm>
          <a:prstGeom prst="rect">
            <a:avLst/>
          </a:prstGeom>
        </p:spPr>
      </p:pic>
    </p:spTree>
    <p:extLst>
      <p:ext uri="{BB962C8B-B14F-4D97-AF65-F5344CB8AC3E}">
        <p14:creationId xmlns:p14="http://schemas.microsoft.com/office/powerpoint/2010/main" val="417575929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8">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84150" y="2515116"/>
            <a:ext cx="8775700" cy="3833029"/>
          </a:xfrm>
        </p:spPr>
        <p:txBody>
          <a:bodyPr>
            <a:normAutofit fontScale="77500" lnSpcReduction="20000"/>
          </a:bodyPr>
          <a:lstStyle/>
          <a:p>
            <a:pPr marL="0" indent="0">
              <a:buNone/>
            </a:pPr>
            <a:endParaRPr lang="en-US" sz="2800" dirty="0">
              <a:solidFill>
                <a:srgbClr val="583F34"/>
              </a:solidFill>
              <a:latin typeface="Arial" panose="020B0604020202020204" pitchFamily="34" charset="0"/>
              <a:cs typeface="Arial" panose="020B0604020202020204" pitchFamily="34" charset="0"/>
            </a:endParaRPr>
          </a:p>
          <a:p>
            <a:pPr>
              <a:lnSpc>
                <a:spcPct val="120000"/>
              </a:lnSpc>
              <a:spcBef>
                <a:spcPts val="0"/>
              </a:spcBef>
            </a:pPr>
            <a:r>
              <a:rPr lang="en-US" sz="2800" dirty="0">
                <a:latin typeface="Arial" panose="020B0604020202020204" pitchFamily="34" charset="0"/>
                <a:cs typeface="Arial" panose="020B0604020202020204" pitchFamily="34" charset="0"/>
              </a:rPr>
              <a:t>People who have difficulty regulating the amount of glucose in their blood and the amount that gets into the cells have a condition called diabetes.</a:t>
            </a:r>
            <a:br>
              <a:rPr lang="en-US" sz="2800" dirty="0">
                <a:latin typeface="Arial" panose="020B0604020202020204" pitchFamily="34" charset="0"/>
                <a:cs typeface="Arial" panose="020B0604020202020204" pitchFamily="34" charset="0"/>
              </a:rPr>
            </a:br>
            <a:endParaRPr lang="en-US" sz="2800" dirty="0">
              <a:latin typeface="Arial" panose="020B0604020202020204" pitchFamily="34" charset="0"/>
              <a:cs typeface="Arial" panose="020B0604020202020204" pitchFamily="34" charset="0"/>
            </a:endParaRPr>
          </a:p>
          <a:p>
            <a:pPr>
              <a:lnSpc>
                <a:spcPct val="120000"/>
              </a:lnSpc>
              <a:spcBef>
                <a:spcPts val="0"/>
              </a:spcBef>
            </a:pPr>
            <a:r>
              <a:rPr lang="en-US" sz="2800" dirty="0">
                <a:latin typeface="Arial" panose="020B0604020202020204" pitchFamily="34" charset="0"/>
                <a:cs typeface="Arial" panose="020B0604020202020204" pitchFamily="34" charset="0"/>
              </a:rPr>
              <a:t>Our brains in particular require a very consistent supply of glucose. </a:t>
            </a:r>
          </a:p>
          <a:p>
            <a:pPr>
              <a:lnSpc>
                <a:spcPct val="120000"/>
              </a:lnSpc>
              <a:spcBef>
                <a:spcPts val="0"/>
              </a:spcBef>
            </a:pPr>
            <a:endParaRPr lang="en-US" sz="2800" dirty="0">
              <a:latin typeface="Arial" panose="020B0604020202020204" pitchFamily="34" charset="0"/>
              <a:cs typeface="Arial" panose="020B0604020202020204" pitchFamily="34" charset="0"/>
            </a:endParaRPr>
          </a:p>
          <a:p>
            <a:pPr>
              <a:lnSpc>
                <a:spcPct val="120000"/>
              </a:lnSpc>
              <a:spcBef>
                <a:spcPts val="0"/>
              </a:spcBef>
            </a:pPr>
            <a:r>
              <a:rPr lang="en-US" sz="2800" dirty="0">
                <a:latin typeface="Arial" panose="020B0604020202020204" pitchFamily="34" charset="0"/>
                <a:cs typeface="Arial" panose="020B0604020202020204" pitchFamily="34" charset="0"/>
              </a:rPr>
              <a:t>Muscles have a need for </a:t>
            </a:r>
            <a:r>
              <a:rPr lang="en-US" sz="2800" u="sng" dirty="0">
                <a:latin typeface="Arial" panose="020B0604020202020204" pitchFamily="34" charset="0"/>
                <a:cs typeface="Arial" panose="020B0604020202020204" pitchFamily="34" charset="0"/>
              </a:rPr>
              <a:t>lots</a:t>
            </a:r>
            <a:r>
              <a:rPr lang="en-US" sz="2800" dirty="0">
                <a:latin typeface="Arial" panose="020B0604020202020204" pitchFamily="34" charset="0"/>
                <a:cs typeface="Arial" panose="020B0604020202020204" pitchFamily="34" charset="0"/>
              </a:rPr>
              <a:t> of glucose all at once, so they store it right in the tissue. They even store extra oxygen which makes them red!</a:t>
            </a:r>
          </a:p>
        </p:txBody>
      </p:sp>
      <p:sp>
        <p:nvSpPr>
          <p:cNvPr id="7" name="Title 1"/>
          <p:cNvSpPr txBox="1">
            <a:spLocks/>
          </p:cNvSpPr>
          <p:nvPr/>
        </p:nvSpPr>
        <p:spPr>
          <a:xfrm>
            <a:off x="457200" y="-37911"/>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4000" dirty="0"/>
              <a:t>What’s the carbon-containing fuel?</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3252" y="1250284"/>
            <a:ext cx="969386" cy="911246"/>
          </a:xfrm>
          <a:prstGeom prst="rect">
            <a:avLst/>
          </a:prstGeom>
        </p:spPr>
      </p:pic>
      <p:sp>
        <p:nvSpPr>
          <p:cNvPr id="13" name="TextBox 12"/>
          <p:cNvSpPr txBox="1"/>
          <p:nvPr/>
        </p:nvSpPr>
        <p:spPr>
          <a:xfrm>
            <a:off x="776452" y="2145784"/>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Glucose</a:t>
            </a:r>
          </a:p>
        </p:txBody>
      </p:sp>
      <p:sp>
        <p:nvSpPr>
          <p:cNvPr id="2" name="TextBox 1"/>
          <p:cNvSpPr txBox="1"/>
          <p:nvPr/>
        </p:nvSpPr>
        <p:spPr>
          <a:xfrm>
            <a:off x="2536709" y="1001789"/>
            <a:ext cx="5898176" cy="1846659"/>
          </a:xfrm>
          <a:prstGeom prst="rect">
            <a:avLst/>
          </a:prstGeom>
          <a:noFill/>
        </p:spPr>
        <p:txBody>
          <a:bodyPr wrap="square" rtlCol="0">
            <a:spAutoFit/>
          </a:bodyPr>
          <a:lstStyle/>
          <a:p>
            <a:r>
              <a:rPr lang="en-US" sz="3200" dirty="0">
                <a:latin typeface="Arial" panose="020B0604020202020204" pitchFamily="34" charset="0"/>
                <a:cs typeface="Arial" panose="020B0604020202020204" pitchFamily="34" charset="0"/>
              </a:rPr>
              <a:t>Our bodies work to supply </a:t>
            </a:r>
            <a:r>
              <a:rPr lang="en-US" sz="3200" b="1" u="sng" dirty="0">
                <a:latin typeface="Arial" panose="020B0604020202020204" pitchFamily="34" charset="0"/>
                <a:cs typeface="Arial" panose="020B0604020202020204" pitchFamily="34" charset="0"/>
              </a:rPr>
              <a:t>GLUCOSE</a:t>
            </a:r>
            <a:r>
              <a:rPr lang="en-US" sz="3200" dirty="0">
                <a:latin typeface="Arial" panose="020B0604020202020204" pitchFamily="34" charset="0"/>
                <a:cs typeface="Arial" panose="020B0604020202020204" pitchFamily="34" charset="0"/>
              </a:rPr>
              <a:t> to all of our cells, every minute of every day!</a:t>
            </a:r>
          </a:p>
          <a:p>
            <a:endParaRPr lang="en-US" dirty="0"/>
          </a:p>
        </p:txBody>
      </p:sp>
    </p:spTree>
    <p:extLst>
      <p:ext uri="{BB962C8B-B14F-4D97-AF65-F5344CB8AC3E}">
        <p14:creationId xmlns:p14="http://schemas.microsoft.com/office/powerpoint/2010/main" val="210504534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a:solidFill>
                  <a:schemeClr val="bg1"/>
                </a:solidFill>
              </a:rPr>
              <a:t>Learning Segment 05 Teacher Resource: Optional Slides</a:t>
            </a:r>
            <a:endParaRPr sz="2400" dirty="0"/>
          </a:p>
        </p:txBody>
      </p:sp>
      <p:sp>
        <p:nvSpPr>
          <p:cNvPr id="2" name="Text Placeholder 1">
            <a:extLst>
              <a:ext uri="{FF2B5EF4-FFF2-40B4-BE49-F238E27FC236}">
                <a16:creationId xmlns:a16="http://schemas.microsoft.com/office/drawing/2014/main" id="{29862B9B-2CCF-44DC-BF93-7D6FAB0594BE}"/>
              </a:ext>
            </a:extLst>
          </p:cNvPr>
          <p:cNvSpPr>
            <a:spLocks noGrp="1"/>
          </p:cNvSpPr>
          <p:nvPr>
            <p:ph type="body" sz="quarter" idx="10"/>
          </p:nvPr>
        </p:nvSpPr>
        <p:spPr/>
        <p:txBody>
          <a:bodyPr/>
          <a:lstStyle/>
          <a:p>
            <a:pPr marL="0" indent="0">
              <a:buFont typeface="Arial"/>
              <a:buNone/>
            </a:pPr>
            <a:r>
              <a:rPr lang="en-US" sz="1400" b="1" dirty="0"/>
              <a:t>Further discussion on the import of glucose:</a:t>
            </a:r>
          </a:p>
          <a:p>
            <a:pPr marL="0" indent="0">
              <a:buNone/>
            </a:pPr>
            <a:endParaRPr lang="en-US" sz="1400" dirty="0"/>
          </a:p>
          <a:p>
            <a:pPr marL="0" indent="0">
              <a:buNone/>
            </a:pPr>
            <a:r>
              <a:rPr lang="en-US" sz="1400" dirty="0"/>
              <a:t>The following slides are optional. Do NOT show them to students unless you are committed to doing something more with them than simply showing the slide. There are a couple of optional readings to accompany this exploration, or you can devise some of your own. </a:t>
            </a:r>
          </a:p>
          <a:p>
            <a:pPr marL="0" indent="0">
              <a:buNone/>
            </a:pPr>
            <a:r>
              <a:rPr lang="en-US" sz="1400" dirty="0"/>
              <a:t>In this learning segment, we are not so much “discovering” the reaction for cellular respiration. Rather, we are really applying the model for chemical reactions to this particular phenomenon of getting matter and energy from food. The punchline of the current learning segment is really that the preferred fuel for the reaction is glucose, an idea we currently don’t have a way for students to reason through (beyond potentially eliminating amino acids as the likely fuel due to the lack of nitrogen-containing outputs).</a:t>
            </a:r>
          </a:p>
          <a:p>
            <a:pPr marL="0" indent="0">
              <a:buNone/>
            </a:pPr>
            <a:r>
              <a:rPr lang="en-US" sz="1400" dirty="0"/>
              <a:t>Glucose may or may not be the “ideal fuel” in terms of energy released per molecule. That’s really not the point. The point here is that our metabolic pathways, the series of chemical reactions we use to get biological energy from food, have evolved around glucose as the input molecule. There are ways that other components of food enter the pathway, but the pathway is really centered around glucose metabolism. It’s the result of evolutionary processes, and an example of “unity” in our overarching consideration of patterns of unity and diversity. (We’ll explore the universality of cellular respiration in LS 06.)</a:t>
            </a:r>
          </a:p>
          <a:p>
            <a:pPr marL="0" indent="0">
              <a:buNone/>
            </a:pPr>
            <a:r>
              <a:rPr lang="en-US" sz="1400" dirty="0"/>
              <a:t>These slides are really designed to connect students to the role of glucose in the body. You can engage students with the slides, the optional readings, or with your own projects designed to explore important human health topics such as diabetes.</a:t>
            </a:r>
          </a:p>
          <a:p>
            <a:pPr marL="0" indent="0">
              <a:buNone/>
            </a:pPr>
            <a:endParaRPr lang="en-US" sz="1400" dirty="0"/>
          </a:p>
          <a:p>
            <a:endParaRPr lang="en-US" dirty="0"/>
          </a:p>
        </p:txBody>
      </p:sp>
    </p:spTree>
    <p:extLst>
      <p:ext uri="{BB962C8B-B14F-4D97-AF65-F5344CB8AC3E}">
        <p14:creationId xmlns:p14="http://schemas.microsoft.com/office/powerpoint/2010/main" val="550550663"/>
      </p:ext>
    </p:extLst>
  </p:cSld>
  <p:clrMapOvr>
    <a:masterClrMapping/>
  </p:clrMapOvr>
  <p:transition spd="slow"/>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29882" y="1167360"/>
            <a:ext cx="4465638" cy="1369778"/>
          </a:xfrm>
        </p:spPr>
        <p:txBody>
          <a:bodyPr>
            <a:normAutofit/>
          </a:bodyPr>
          <a:lstStyle/>
          <a:p>
            <a:pPr marL="0" indent="0">
              <a:spcBef>
                <a:spcPts val="0"/>
              </a:spcBef>
              <a:buNone/>
            </a:pPr>
            <a:r>
              <a:rPr lang="en-US" sz="2400" dirty="0"/>
              <a:t>Our brains use about 50% of the energy we require each and every day!</a:t>
            </a:r>
          </a:p>
          <a:p>
            <a:pPr marL="0" indent="0">
              <a:buNone/>
            </a:pPr>
            <a:endParaRPr lang="en-US" dirty="0">
              <a:solidFill>
                <a:srgbClr val="583F34"/>
              </a:solidFill>
            </a:endParaRPr>
          </a:p>
        </p:txBody>
      </p:sp>
      <p:sp>
        <p:nvSpPr>
          <p:cNvPr id="7" name="Title 1"/>
          <p:cNvSpPr txBox="1">
            <a:spLocks/>
          </p:cNvSpPr>
          <p:nvPr/>
        </p:nvSpPr>
        <p:spPr>
          <a:xfrm>
            <a:off x="457200" y="6965"/>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The importance of glucose…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16775" y="1683816"/>
            <a:ext cx="4124014" cy="2943515"/>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930" y="4466101"/>
            <a:ext cx="5224180" cy="2193501"/>
          </a:xfrm>
          <a:prstGeom prst="rect">
            <a:avLst/>
          </a:prstGeom>
        </p:spPr>
      </p:pic>
      <p:sp>
        <p:nvSpPr>
          <p:cNvPr id="6" name="Content Placeholder 2"/>
          <p:cNvSpPr txBox="1">
            <a:spLocks/>
          </p:cNvSpPr>
          <p:nvPr/>
        </p:nvSpPr>
        <p:spPr>
          <a:xfrm>
            <a:off x="5585691" y="1198479"/>
            <a:ext cx="3101109" cy="485338"/>
          </a:xfrm>
          <a:prstGeom prst="rect">
            <a:avLst/>
          </a:prstGeom>
        </p:spPr>
        <p:txBody>
          <a:bodyPr vert="horz" lIns="91440" tIns="45720" rIns="91440" bIns="45720" rtlCol="0">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a:t>The Human Brain</a:t>
            </a:r>
          </a:p>
        </p:txBody>
      </p:sp>
      <p:sp>
        <p:nvSpPr>
          <p:cNvPr id="8" name="Content Placeholder 2"/>
          <p:cNvSpPr txBox="1">
            <a:spLocks/>
          </p:cNvSpPr>
          <p:nvPr/>
        </p:nvSpPr>
        <p:spPr>
          <a:xfrm>
            <a:off x="289930" y="2537138"/>
            <a:ext cx="4466797" cy="1879485"/>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 typeface="Arial"/>
              <a:buNone/>
            </a:pPr>
            <a:r>
              <a:rPr lang="en-US" sz="2400" dirty="0"/>
              <a:t>The evolution of increased blood supply and delivery of glucose to our brains is thought to be a key step in human evolution.</a:t>
            </a:r>
          </a:p>
        </p:txBody>
      </p:sp>
      <p:sp>
        <p:nvSpPr>
          <p:cNvPr id="9" name="Content Placeholder 2"/>
          <p:cNvSpPr txBox="1">
            <a:spLocks/>
          </p:cNvSpPr>
          <p:nvPr/>
        </p:nvSpPr>
        <p:spPr>
          <a:xfrm>
            <a:off x="5657273" y="4675844"/>
            <a:ext cx="3196797" cy="1774013"/>
          </a:xfrm>
          <a:prstGeom prst="rect">
            <a:avLst/>
          </a:prstGeom>
        </p:spPr>
        <p:txBody>
          <a:bodyPr vert="horz" lIns="91440" tIns="45720" rIns="91440" bIns="45720" rtlCol="0">
            <a:normAutofit fontScale="925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10000"/>
              </a:lnSpc>
              <a:spcBef>
                <a:spcPts val="0"/>
              </a:spcBef>
              <a:buFont typeface="Arial"/>
              <a:buNone/>
            </a:pPr>
            <a:r>
              <a:rPr lang="en-US" sz="2400" dirty="0"/>
              <a:t>It allowed our brains to become larger than most mammals (but we burn more energy!)</a:t>
            </a:r>
          </a:p>
          <a:p>
            <a:pPr marL="0" indent="0">
              <a:buFont typeface="Arial"/>
              <a:buNone/>
            </a:pPr>
            <a:endParaRPr lang="en-US" dirty="0">
              <a:solidFill>
                <a:srgbClr val="583F34"/>
              </a:solidFill>
            </a:endParaRPr>
          </a:p>
        </p:txBody>
      </p:sp>
    </p:spTree>
    <p:extLst>
      <p:ext uri="{BB962C8B-B14F-4D97-AF65-F5344CB8AC3E}">
        <p14:creationId xmlns:p14="http://schemas.microsoft.com/office/powerpoint/2010/main" val="561832160"/>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5A7C8-79BE-4B9C-9D46-D4E9FB76710A}"/>
              </a:ext>
            </a:extLst>
          </p:cNvPr>
          <p:cNvSpPr>
            <a:spLocks noGrp="1"/>
          </p:cNvSpPr>
          <p:nvPr>
            <p:ph type="title"/>
          </p:nvPr>
        </p:nvSpPr>
        <p:spPr/>
        <p:txBody>
          <a:bodyPr/>
          <a:lstStyle/>
          <a:p>
            <a:r>
              <a:rPr lang="en-US" sz="2800" dirty="0">
                <a:solidFill>
                  <a:schemeClr val="bg1"/>
                </a:solidFill>
              </a:rPr>
              <a:t>The Two Models</a:t>
            </a:r>
            <a:endParaRPr lang="en-US" dirty="0"/>
          </a:p>
        </p:txBody>
      </p:sp>
      <p:sp>
        <p:nvSpPr>
          <p:cNvPr id="3" name="TextBox 2">
            <a:extLst>
              <a:ext uri="{FF2B5EF4-FFF2-40B4-BE49-F238E27FC236}">
                <a16:creationId xmlns:a16="http://schemas.microsoft.com/office/drawing/2014/main" id="{7E544982-7FE2-4BC5-9749-CDDF6F827F4A}"/>
              </a:ext>
            </a:extLst>
          </p:cNvPr>
          <p:cNvSpPr txBox="1"/>
          <p:nvPr/>
        </p:nvSpPr>
        <p:spPr>
          <a:xfrm>
            <a:off x="159799" y="575028"/>
            <a:ext cx="8860780" cy="1492716"/>
          </a:xfrm>
          <a:prstGeom prst="rect">
            <a:avLst/>
          </a:prstGeom>
          <a:noFill/>
        </p:spPr>
        <p:txBody>
          <a:bodyPr wrap="square" rtlCol="0">
            <a:spAutoFit/>
          </a:bodyPr>
          <a:lstStyle/>
          <a:p>
            <a:r>
              <a:rPr lang="en-US" sz="1300" dirty="0"/>
              <a:t>As we move through adding model ideas in the course of this series of learning segments, we’ll need to track what’s being added to each of the models. You’ll notice slides formatted much like the one here which are intended as guides for your classroom. </a:t>
            </a:r>
          </a:p>
          <a:p>
            <a:r>
              <a:rPr lang="en-US" sz="1300" dirty="0"/>
              <a:t>As you can see, most of the new ideas will focus on energy from food.</a:t>
            </a:r>
          </a:p>
          <a:p>
            <a:r>
              <a:rPr lang="en-US" sz="1300" dirty="0"/>
              <a:t>The model statements—as always, but perhaps more clearly here—are intended as “targets”. Your model statements do not need to exactly track these words, but our hope is that the ideas will be there, and the models will be “close enough”. See the MBER essential on this topic for more guidance and read the presenter notes in this PowerPoint.</a:t>
            </a:r>
          </a:p>
        </p:txBody>
      </p:sp>
      <p:sp>
        <p:nvSpPr>
          <p:cNvPr id="4" name="Text Placeholder 2">
            <a:extLst>
              <a:ext uri="{FF2B5EF4-FFF2-40B4-BE49-F238E27FC236}">
                <a16:creationId xmlns:a16="http://schemas.microsoft.com/office/drawing/2014/main" id="{BC73F591-0467-4E17-8300-44F18C364E4F}"/>
              </a:ext>
            </a:extLst>
          </p:cNvPr>
          <p:cNvSpPr txBox="1">
            <a:spLocks/>
          </p:cNvSpPr>
          <p:nvPr/>
        </p:nvSpPr>
        <p:spPr>
          <a:xfrm>
            <a:off x="159799" y="2051664"/>
            <a:ext cx="1904976" cy="391928"/>
          </a:xfrm>
          <a:prstGeom prst="rect">
            <a:avLst/>
          </a:prstGeom>
        </p:spPr>
        <p:txBody>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a:t>Matter from Food</a:t>
            </a:r>
          </a:p>
        </p:txBody>
      </p:sp>
      <p:sp>
        <p:nvSpPr>
          <p:cNvPr id="5" name="Content Placeholder 4">
            <a:extLst>
              <a:ext uri="{FF2B5EF4-FFF2-40B4-BE49-F238E27FC236}">
                <a16:creationId xmlns:a16="http://schemas.microsoft.com/office/drawing/2014/main" id="{FC303952-5E52-4243-9417-4B7CA4BA75EB}"/>
              </a:ext>
            </a:extLst>
          </p:cNvPr>
          <p:cNvSpPr txBox="1">
            <a:spLocks/>
          </p:cNvSpPr>
          <p:nvPr/>
        </p:nvSpPr>
        <p:spPr>
          <a:xfrm>
            <a:off x="159799" y="2311435"/>
            <a:ext cx="4248078" cy="3853954"/>
          </a:xfrm>
          <a:prstGeom prst="rect">
            <a:avLst/>
          </a:prstGeom>
        </p:spPr>
        <p:txBody>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171450" indent="-171450">
              <a:spcBef>
                <a:spcPts val="0"/>
              </a:spcBef>
              <a:buFont typeface="Arial" panose="020B0604020202020204" pitchFamily="34" charset="0"/>
              <a:buChar char="•"/>
            </a:pPr>
            <a:r>
              <a:rPr lang="en-US" dirty="0"/>
              <a:t>Matter is conserved, neither created nor destroyed. Matter is rearranged in chemical reactions. </a:t>
            </a:r>
          </a:p>
          <a:p>
            <a:pPr marL="171450" indent="-171450">
              <a:spcBef>
                <a:spcPts val="0"/>
              </a:spcBef>
              <a:buFont typeface="Arial" panose="020B0604020202020204" pitchFamily="34" charset="0"/>
              <a:buChar char="•"/>
            </a:pPr>
            <a:r>
              <a:rPr lang="en-US" dirty="0"/>
              <a:t>Food has matter in the form of protein, carbs and fats- the same things we find our bodies are made of. We also take in matter as oxygen and water.</a:t>
            </a:r>
          </a:p>
          <a:p>
            <a:pPr marL="171450" indent="-171450">
              <a:spcBef>
                <a:spcPts val="0"/>
              </a:spcBef>
              <a:buFont typeface="Arial" panose="020B0604020202020204" pitchFamily="34" charset="0"/>
              <a:buChar char="•"/>
            </a:pPr>
            <a:r>
              <a:rPr lang="en-US" dirty="0"/>
              <a:t>Some of this matter is used in our body, but we take in much more matter than we need to use to grow or maintain body structures. </a:t>
            </a:r>
          </a:p>
          <a:p>
            <a:pPr marL="171450" indent="-171450">
              <a:spcBef>
                <a:spcPts val="0"/>
              </a:spcBef>
              <a:buFont typeface="Arial" panose="020B0604020202020204" pitchFamily="34" charset="0"/>
              <a:buChar char="•"/>
            </a:pPr>
            <a:r>
              <a:rPr lang="en-US" dirty="0"/>
              <a:t>Some of this matter (especially much of the water but also some indigestible material) basically passes through us.</a:t>
            </a:r>
          </a:p>
          <a:p>
            <a:pPr>
              <a:spcBef>
                <a:spcPts val="0"/>
              </a:spcBef>
            </a:pPr>
            <a:r>
              <a:rPr lang="en-US" u="sng" dirty="0"/>
              <a:t>NEW IDEAS IN CR:</a:t>
            </a:r>
          </a:p>
          <a:p>
            <a:pPr marL="171450" indent="-171450">
              <a:spcBef>
                <a:spcPts val="0"/>
              </a:spcBef>
              <a:buFont typeface="Arial" panose="020B0604020202020204" pitchFamily="34" charset="0"/>
              <a:buChar char="•"/>
            </a:pPr>
            <a:r>
              <a:rPr lang="en-US" dirty="0"/>
              <a:t>Some of this matter is really taken in for energy. It is rearranged to obtain energy in a reaction called cellular respiration. The products are expelled from the body as carbon dioxide and water.</a:t>
            </a:r>
          </a:p>
          <a:p>
            <a:pPr>
              <a:spcBef>
                <a:spcPts val="0"/>
              </a:spcBef>
            </a:pPr>
            <a:endParaRPr lang="en-US" dirty="0">
              <a:solidFill>
                <a:srgbClr val="FF0000"/>
              </a:solidFill>
            </a:endParaRPr>
          </a:p>
          <a:p>
            <a:pPr>
              <a:spcBef>
                <a:spcPts val="0"/>
              </a:spcBef>
            </a:pPr>
            <a:endParaRPr lang="en-US" sz="1200" dirty="0">
              <a:solidFill>
                <a:srgbClr val="FF0000"/>
              </a:solidFill>
            </a:endParaRPr>
          </a:p>
          <a:p>
            <a:endParaRPr lang="en-US" dirty="0"/>
          </a:p>
        </p:txBody>
      </p:sp>
      <p:sp>
        <p:nvSpPr>
          <p:cNvPr id="6" name="Text Placeholder 5">
            <a:extLst>
              <a:ext uri="{FF2B5EF4-FFF2-40B4-BE49-F238E27FC236}">
                <a16:creationId xmlns:a16="http://schemas.microsoft.com/office/drawing/2014/main" id="{5B5A9EF6-090D-42DF-B4FC-BAF718DB918E}"/>
              </a:ext>
            </a:extLst>
          </p:cNvPr>
          <p:cNvSpPr txBox="1">
            <a:spLocks/>
          </p:cNvSpPr>
          <p:nvPr/>
        </p:nvSpPr>
        <p:spPr>
          <a:xfrm>
            <a:off x="4807258" y="2016748"/>
            <a:ext cx="2168730" cy="426844"/>
          </a:xfrm>
          <a:prstGeom prst="rect">
            <a:avLst/>
          </a:prstGeom>
        </p:spPr>
        <p:txBody>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r>
              <a:rPr lang="en-US" sz="1600" b="1" dirty="0"/>
              <a:t>Energy from Food</a:t>
            </a:r>
          </a:p>
        </p:txBody>
      </p:sp>
      <p:sp>
        <p:nvSpPr>
          <p:cNvPr id="7" name="Content Placeholder 6">
            <a:extLst>
              <a:ext uri="{FF2B5EF4-FFF2-40B4-BE49-F238E27FC236}">
                <a16:creationId xmlns:a16="http://schemas.microsoft.com/office/drawing/2014/main" id="{25B09A3C-84B1-4D47-A7A4-9E13502942A5}"/>
              </a:ext>
            </a:extLst>
          </p:cNvPr>
          <p:cNvSpPr txBox="1">
            <a:spLocks/>
          </p:cNvSpPr>
          <p:nvPr/>
        </p:nvSpPr>
        <p:spPr>
          <a:xfrm>
            <a:off x="4554141" y="2247628"/>
            <a:ext cx="4530642" cy="3514583"/>
          </a:xfrm>
          <a:prstGeom prst="rect">
            <a:avLst/>
          </a:prstGeom>
        </p:spPr>
        <p:txBody>
          <a:bodyPr>
            <a:noAutofit/>
          </a:bodyPr>
          <a:lstStyle>
            <a:lvl1pPr marL="0" indent="0" algn="l" defTabSz="457177" rtl="0" eaLnBrk="1" latinLnBrk="0" hangingPunct="1">
              <a:spcBef>
                <a:spcPct val="20000"/>
              </a:spcBef>
              <a:buFont typeface="Arial"/>
              <a:buNone/>
              <a:defRPr sz="1400" kern="1200">
                <a:solidFill>
                  <a:schemeClr val="tx1"/>
                </a:solidFill>
                <a:latin typeface="+mn-lt"/>
                <a:ea typeface="+mn-ea"/>
                <a:cs typeface="+mn-cs"/>
              </a:defRPr>
            </a:lvl1pPr>
            <a:lvl2pPr marL="742912" indent="-285736" algn="l" defTabSz="457177" rtl="0" eaLnBrk="1" latinLnBrk="0" hangingPunct="1">
              <a:spcBef>
                <a:spcPct val="20000"/>
              </a:spcBef>
              <a:buFont typeface="Arial"/>
              <a:buChar char="–"/>
              <a:defRPr sz="2000" kern="1200">
                <a:solidFill>
                  <a:sysClr val="windowText" lastClr="000000"/>
                </a:solidFill>
                <a:latin typeface="+mn-lt"/>
                <a:ea typeface="+mn-ea"/>
                <a:cs typeface="+mn-cs"/>
              </a:defRPr>
            </a:lvl2pPr>
            <a:lvl3pPr marL="1142942"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3pPr>
            <a:lvl4pPr marL="1600118"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4pPr>
            <a:lvl5pPr marL="2057295" indent="-228588" algn="l" defTabSz="457177" rtl="0" eaLnBrk="1" latinLnBrk="0" hangingPunct="1">
              <a:spcBef>
                <a:spcPct val="20000"/>
              </a:spcBef>
              <a:buFont typeface="Arial"/>
              <a:buChar char="»"/>
              <a:defRPr sz="2000" kern="1200">
                <a:solidFill>
                  <a:sysClr val="windowText" lastClr="000000"/>
                </a:solidFill>
                <a:latin typeface="+mn-lt"/>
                <a:ea typeface="+mn-ea"/>
                <a:cs typeface="+mn-cs"/>
              </a:defRPr>
            </a:lvl5pPr>
            <a:lvl6pPr marL="2514471" indent="-228588" algn="l" defTabSz="457177" rtl="0" eaLnBrk="1" latinLnBrk="0" hangingPunct="1">
              <a:spcBef>
                <a:spcPct val="20000"/>
              </a:spcBef>
              <a:buFont typeface="Arial"/>
              <a:buChar char="•"/>
              <a:defRPr sz="2000" kern="1200">
                <a:solidFill>
                  <a:schemeClr val="tx1"/>
                </a:solidFill>
                <a:latin typeface="+mn-lt"/>
                <a:ea typeface="+mn-ea"/>
                <a:cs typeface="+mn-cs"/>
              </a:defRPr>
            </a:lvl6pPr>
            <a:lvl7pPr marL="2971648" indent="-228588" algn="l" defTabSz="457177" rtl="0" eaLnBrk="1" latinLnBrk="0" hangingPunct="1">
              <a:spcBef>
                <a:spcPct val="20000"/>
              </a:spcBef>
              <a:buFont typeface="Arial"/>
              <a:buChar char="•"/>
              <a:defRPr sz="2000" kern="1200">
                <a:solidFill>
                  <a:schemeClr val="tx1"/>
                </a:solidFill>
                <a:latin typeface="+mn-lt"/>
                <a:ea typeface="+mn-ea"/>
                <a:cs typeface="+mn-cs"/>
              </a:defRPr>
            </a:lvl7pPr>
            <a:lvl8pPr marL="3428825" indent="-228588" algn="l" defTabSz="457177" rtl="0" eaLnBrk="1" latinLnBrk="0" hangingPunct="1">
              <a:spcBef>
                <a:spcPct val="20000"/>
              </a:spcBef>
              <a:buFont typeface="Arial"/>
              <a:buChar char="•"/>
              <a:defRPr sz="2000" kern="1200">
                <a:solidFill>
                  <a:schemeClr val="tx1"/>
                </a:solidFill>
                <a:latin typeface="+mn-lt"/>
                <a:ea typeface="+mn-ea"/>
                <a:cs typeface="+mn-cs"/>
              </a:defRPr>
            </a:lvl8pPr>
            <a:lvl9pPr marL="3886001" indent="-228588" algn="l" defTabSz="457177" rtl="0" eaLnBrk="1" latinLnBrk="0" hangingPunct="1">
              <a:spcBef>
                <a:spcPct val="20000"/>
              </a:spcBef>
              <a:buFont typeface="Arial"/>
              <a:buChar char="•"/>
              <a:defRPr sz="2000" kern="1200">
                <a:solidFill>
                  <a:schemeClr val="tx1"/>
                </a:solidFill>
                <a:latin typeface="+mn-lt"/>
                <a:ea typeface="+mn-ea"/>
                <a:cs typeface="+mn-cs"/>
              </a:defRPr>
            </a:lvl9pPr>
          </a:lstStyle>
          <a:p>
            <a:pPr marL="171450" indent="-171450">
              <a:spcBef>
                <a:spcPts val="0"/>
              </a:spcBef>
              <a:buFont typeface="Arial" panose="020B0604020202020204" pitchFamily="34" charset="0"/>
              <a:buChar char="•"/>
            </a:pPr>
            <a:r>
              <a:rPr lang="en-US" sz="1100" dirty="0"/>
              <a:t>Energy is conserved, neither created nor destroyed. Energy is transformed in chemical reactions. </a:t>
            </a:r>
          </a:p>
          <a:p>
            <a:pPr marL="171450" indent="-171450">
              <a:spcBef>
                <a:spcPts val="0"/>
              </a:spcBef>
              <a:buFont typeface="Arial" panose="020B0604020202020204" pitchFamily="34" charset="0"/>
              <a:buChar char="•"/>
            </a:pPr>
            <a:r>
              <a:rPr lang="en-US" sz="1100" dirty="0"/>
              <a:t>When the reactants have more potential energy than the products, energy is released in the reaction (“downhill” reaction).</a:t>
            </a:r>
          </a:p>
          <a:p>
            <a:pPr marL="171450" indent="-171450">
              <a:spcBef>
                <a:spcPts val="0"/>
              </a:spcBef>
              <a:buFont typeface="Arial" panose="020B0604020202020204" pitchFamily="34" charset="0"/>
              <a:buChar char="•"/>
            </a:pPr>
            <a:r>
              <a:rPr lang="en-US" sz="1100" dirty="0"/>
              <a:t>When the products have more potential energy than the reactants, energy must be added to the reaction (“uphill” reaction). [electrolysis classrooms only]</a:t>
            </a:r>
          </a:p>
          <a:p>
            <a:pPr marL="171450" indent="-171450">
              <a:spcBef>
                <a:spcPts val="0"/>
              </a:spcBef>
              <a:buFont typeface="Arial" panose="020B0604020202020204" pitchFamily="34" charset="0"/>
              <a:buChar char="•"/>
            </a:pPr>
            <a:r>
              <a:rPr lang="en-US" sz="1100" dirty="0"/>
              <a:t>Food has energy in the form of calories.</a:t>
            </a:r>
          </a:p>
          <a:p>
            <a:pPr marL="171450" indent="-171450">
              <a:spcBef>
                <a:spcPts val="0"/>
              </a:spcBef>
              <a:buFont typeface="Arial" panose="020B0604020202020204" pitchFamily="34" charset="0"/>
              <a:buChar char="•"/>
            </a:pPr>
            <a:r>
              <a:rPr lang="en-US" sz="1100" dirty="0"/>
              <a:t>Living things get energy by rearranging food and oxygen molecules.</a:t>
            </a:r>
          </a:p>
          <a:p>
            <a:pPr marL="171450" indent="-171450">
              <a:spcBef>
                <a:spcPts val="0"/>
              </a:spcBef>
              <a:buFont typeface="Arial" panose="020B0604020202020204" pitchFamily="34" charset="0"/>
              <a:buChar char="•"/>
            </a:pPr>
            <a:r>
              <a:rPr lang="en-US" sz="1100" dirty="0"/>
              <a:t>Living things rearrange food (specifically glucose - C</a:t>
            </a:r>
            <a:r>
              <a:rPr lang="en-US" sz="1100" baseline="-25000" dirty="0"/>
              <a:t>6</a:t>
            </a:r>
            <a:r>
              <a:rPr lang="en-US" sz="1100" dirty="0"/>
              <a:t>H</a:t>
            </a:r>
            <a:r>
              <a:rPr lang="en-US" sz="1100" baseline="-25000" dirty="0"/>
              <a:t>12</a:t>
            </a:r>
            <a:r>
              <a:rPr lang="en-US" sz="1100" dirty="0"/>
              <a:t>O</a:t>
            </a:r>
            <a:r>
              <a:rPr lang="en-US" sz="1100" baseline="-25000" dirty="0"/>
              <a:t>﻿6</a:t>
            </a:r>
            <a:r>
              <a:rPr lang="en-US" sz="1100" dirty="0"/>
              <a:t>﻿) and O</a:t>
            </a:r>
            <a:r>
              <a:rPr lang="en-US" sz="1100" baseline="-25000" dirty="0"/>
              <a:t>2</a:t>
            </a:r>
            <a:r>
              <a:rPr lang="en-US" sz="1100" dirty="0"/>
              <a:t> into CO</a:t>
            </a:r>
            <a:r>
              <a:rPr lang="en-US" sz="1100" baseline="-25000" dirty="0"/>
              <a:t>2</a:t>
            </a:r>
            <a:r>
              <a:rPr lang="en-US" sz="1100" dirty="0"/>
              <a:t> and H</a:t>
            </a:r>
            <a:r>
              <a:rPr lang="en-US" sz="1100" baseline="-25000" dirty="0"/>
              <a:t>2</a:t>
            </a:r>
            <a:r>
              <a:rPr lang="en-US" sz="1100" dirty="0"/>
              <a:t>O</a:t>
            </a:r>
          </a:p>
          <a:p>
            <a:pPr>
              <a:spcBef>
                <a:spcPts val="0"/>
              </a:spcBef>
            </a:pPr>
            <a:r>
              <a:rPr lang="en-US" sz="1100" u="sng" dirty="0"/>
              <a:t>NEW IDEAS IN CR:</a:t>
            </a:r>
          </a:p>
          <a:p>
            <a:pPr marL="171450" indent="-171450">
              <a:spcBef>
                <a:spcPts val="0"/>
              </a:spcBef>
              <a:buFont typeface="Arial" panose="020B0604020202020204" pitchFamily="34" charset="0"/>
              <a:buChar char="•"/>
            </a:pPr>
            <a:r>
              <a:rPr lang="en-US" sz="1100" dirty="0"/>
              <a:t>(C</a:t>
            </a:r>
            <a:r>
              <a:rPr lang="en-US" sz="1100" baseline="-25000" dirty="0"/>
              <a:t>6</a:t>
            </a:r>
            <a:r>
              <a:rPr lang="en-US" sz="1100" dirty="0"/>
              <a:t>H</a:t>
            </a:r>
            <a:r>
              <a:rPr lang="en-US" sz="1100" baseline="-25000" dirty="0"/>
              <a:t>12</a:t>
            </a:r>
            <a:r>
              <a:rPr lang="en-US" sz="1100" dirty="0"/>
              <a:t>O</a:t>
            </a:r>
            <a:r>
              <a:rPr lang="en-US" sz="1100" baseline="-25000" dirty="0"/>
              <a:t>6</a:t>
            </a:r>
            <a:r>
              <a:rPr lang="en-US" sz="1100" dirty="0"/>
              <a:t> + O</a:t>
            </a:r>
            <a:r>
              <a:rPr lang="en-US" sz="1100" baseline="-25000" dirty="0"/>
              <a:t>2</a:t>
            </a:r>
            <a:r>
              <a:rPr lang="en-US" sz="1100" dirty="0"/>
              <a:t>) have higher energy than (CO</a:t>
            </a:r>
            <a:r>
              <a:rPr lang="en-US" sz="1100" baseline="-25000" dirty="0"/>
              <a:t>2</a:t>
            </a:r>
            <a:r>
              <a:rPr lang="en-US" sz="1100" dirty="0"/>
              <a:t> + H</a:t>
            </a:r>
            <a:r>
              <a:rPr lang="en-US" sz="1100" baseline="-25000" dirty="0"/>
              <a:t>2</a:t>
            </a:r>
            <a:r>
              <a:rPr lang="en-US" sz="1100" dirty="0"/>
              <a:t>O) so this rearrangement releases energy.</a:t>
            </a:r>
          </a:p>
          <a:p>
            <a:pPr marL="457200" lvl="1" indent="0">
              <a:spcBef>
                <a:spcPts val="0"/>
              </a:spcBef>
              <a:buFont typeface="Arial"/>
              <a:buNone/>
            </a:pPr>
            <a:r>
              <a:rPr lang="en-US" sz="1100" dirty="0">
                <a:solidFill>
                  <a:schemeClr val="tx1"/>
                </a:solidFill>
              </a:rPr>
              <a:t>- The rearrangements occur in a series of steps rather than all at once.</a:t>
            </a:r>
          </a:p>
          <a:p>
            <a:pPr marL="457200" lvl="1" indent="0">
              <a:spcBef>
                <a:spcPts val="0"/>
              </a:spcBef>
              <a:buFont typeface="Arial"/>
              <a:buNone/>
            </a:pPr>
            <a:r>
              <a:rPr lang="en-US" sz="1100" dirty="0">
                <a:solidFill>
                  <a:schemeClr val="tx1"/>
                </a:solidFill>
              </a:rPr>
              <a:t>- Collectively the reactions are called cellular respiration.</a:t>
            </a:r>
          </a:p>
          <a:p>
            <a:pPr marL="457200" lvl="1" indent="0">
              <a:spcBef>
                <a:spcPts val="0"/>
              </a:spcBef>
              <a:buFont typeface="Arial"/>
              <a:buNone/>
            </a:pPr>
            <a:r>
              <a:rPr lang="en-US" sz="1100" dirty="0">
                <a:solidFill>
                  <a:schemeClr val="tx1"/>
                </a:solidFill>
              </a:rPr>
              <a:t>- Usable cellular energy is released in the form of ATP.</a:t>
            </a:r>
          </a:p>
          <a:p>
            <a:pPr marL="171450" indent="-171450">
              <a:spcBef>
                <a:spcPts val="0"/>
              </a:spcBef>
              <a:buFont typeface="Arial" panose="020B0604020202020204" pitchFamily="34" charset="0"/>
              <a:buChar char="•"/>
            </a:pPr>
            <a:r>
              <a:rPr lang="en-US" sz="1100" dirty="0"/>
              <a:t>UNITY AND DIVERSITY: Other reactions (such as fermentation) can produce biologically usable energy, but they are usually less efficient. We see these reactions in some groups of organisms that have evolved under different environmental conditions and in our own bodies during times when oxygen is not readily available.</a:t>
            </a:r>
          </a:p>
        </p:txBody>
      </p:sp>
    </p:spTree>
    <p:extLst>
      <p:ext uri="{BB962C8B-B14F-4D97-AF65-F5344CB8AC3E}">
        <p14:creationId xmlns:p14="http://schemas.microsoft.com/office/powerpoint/2010/main" val="1734260602"/>
      </p:ext>
    </p:extLst>
  </p:cSld>
  <p:clrMapOvr>
    <a:masterClrMapping/>
  </p:clrMapOvr>
  <p:transition spd="med"/>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695450" y="1522658"/>
            <a:ext cx="6991350" cy="4525963"/>
          </a:xfrm>
        </p:spPr>
        <p:txBody>
          <a:bodyPr>
            <a:normAutofit lnSpcReduction="10000"/>
          </a:bodyPr>
          <a:lstStyle/>
          <a:p>
            <a:pPr marL="0" indent="0">
              <a:spcBef>
                <a:spcPts val="0"/>
              </a:spcBef>
              <a:buNone/>
            </a:pPr>
            <a:r>
              <a:rPr lang="en-US" sz="2800" dirty="0"/>
              <a:t>When we exercise, we don’t eat as we do it. We also don’t have to eat right before we exercise… </a:t>
            </a:r>
          </a:p>
          <a:p>
            <a:pPr marL="0" indent="0">
              <a:spcBef>
                <a:spcPts val="0"/>
              </a:spcBef>
              <a:buNone/>
            </a:pPr>
            <a:endParaRPr lang="en-US" sz="2800" dirty="0"/>
          </a:p>
          <a:p>
            <a:pPr marL="0" indent="0">
              <a:spcBef>
                <a:spcPts val="0"/>
              </a:spcBef>
              <a:buNone/>
            </a:pPr>
            <a:r>
              <a:rPr lang="en-US" sz="2800" dirty="0"/>
              <a:t>So where is the fuel coming from in that moment when we are running, jumping, dancing, or swinging a bat?</a:t>
            </a:r>
          </a:p>
          <a:p>
            <a:pPr marL="0" indent="0">
              <a:spcBef>
                <a:spcPts val="0"/>
              </a:spcBef>
              <a:buNone/>
            </a:pPr>
            <a:endParaRPr lang="en-US" sz="2800" dirty="0"/>
          </a:p>
          <a:p>
            <a:pPr marL="0" indent="0">
              <a:spcBef>
                <a:spcPts val="0"/>
              </a:spcBef>
              <a:buNone/>
            </a:pPr>
            <a:r>
              <a:rPr lang="en-US" sz="2800" dirty="0"/>
              <a:t>Complete the reading about glucose and exercise and answer the questions at the end.</a:t>
            </a:r>
          </a:p>
        </p:txBody>
      </p:sp>
      <p:sp>
        <p:nvSpPr>
          <p:cNvPr id="7" name="Title 1"/>
          <p:cNvSpPr txBox="1">
            <a:spLocks/>
          </p:cNvSpPr>
          <p:nvPr/>
        </p:nvSpPr>
        <p:spPr>
          <a:xfrm>
            <a:off x="457200" y="161511"/>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latin typeface="Arial" panose="020B0604020202020204" pitchFamily="34" charset="0"/>
                <a:cs typeface="Arial" panose="020B0604020202020204" pitchFamily="34" charset="0"/>
              </a:rPr>
              <a:t>The importance of glucose…</a:t>
            </a:r>
          </a:p>
        </p:txBody>
      </p:sp>
      <p:pic>
        <p:nvPicPr>
          <p:cNvPr id="6" name="Picture 5">
            <a:extLst>
              <a:ext uri="{FF2B5EF4-FFF2-40B4-BE49-F238E27FC236}">
                <a16:creationId xmlns:a16="http://schemas.microsoft.com/office/drawing/2014/main" id="{63351EFD-7FA4-4D7E-BF8D-91D8C221C5B0}"/>
              </a:ext>
            </a:extLst>
          </p:cNvPr>
          <p:cNvPicPr>
            <a:picLocks noChangeAspect="1"/>
          </p:cNvPicPr>
          <p:nvPr/>
        </p:nvPicPr>
        <p:blipFill rotWithShape="1">
          <a:blip r:embed="rId3"/>
          <a:srcRect r="13897" b="1176"/>
          <a:stretch/>
        </p:blipFill>
        <p:spPr>
          <a:xfrm>
            <a:off x="328411" y="3088778"/>
            <a:ext cx="1035120" cy="891043"/>
          </a:xfrm>
          <a:prstGeom prst="rect">
            <a:avLst/>
          </a:prstGeom>
        </p:spPr>
      </p:pic>
    </p:spTree>
    <p:extLst>
      <p:ext uri="{BB962C8B-B14F-4D97-AF65-F5344CB8AC3E}">
        <p14:creationId xmlns:p14="http://schemas.microsoft.com/office/powerpoint/2010/main" val="163299442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21494" y="1030384"/>
            <a:ext cx="4137025" cy="1119187"/>
          </a:xfrm>
        </p:spPr>
        <p:txBody>
          <a:bodyPr>
            <a:normAutofit fontScale="92500"/>
          </a:bodyPr>
          <a:lstStyle/>
          <a:p>
            <a:pPr marL="0" indent="0">
              <a:spcBef>
                <a:spcPts val="0"/>
              </a:spcBef>
              <a:buNone/>
            </a:pPr>
            <a:r>
              <a:rPr lang="en-US" sz="2400" dirty="0"/>
              <a:t>When we exercise, our muscles and heart (a muscle!) increase their “demand” for glucose.</a:t>
            </a:r>
          </a:p>
        </p:txBody>
      </p:sp>
      <p:sp>
        <p:nvSpPr>
          <p:cNvPr id="7" name="Title 1"/>
          <p:cNvSpPr txBox="1">
            <a:spLocks/>
          </p:cNvSpPr>
          <p:nvPr/>
        </p:nvSpPr>
        <p:spPr>
          <a:xfrm>
            <a:off x="554205" y="95301"/>
            <a:ext cx="8229600" cy="99305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The importance of glucose…</a:t>
            </a:r>
          </a:p>
        </p:txBody>
      </p:sp>
      <p:sp>
        <p:nvSpPr>
          <p:cNvPr id="9" name="Content Placeholder 2"/>
          <p:cNvSpPr txBox="1">
            <a:spLocks/>
          </p:cNvSpPr>
          <p:nvPr/>
        </p:nvSpPr>
        <p:spPr>
          <a:xfrm>
            <a:off x="18093" y="5921258"/>
            <a:ext cx="1323864" cy="46663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000" dirty="0"/>
              <a:t>Glycogen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96590" y="1458995"/>
            <a:ext cx="1942180" cy="1921337"/>
          </a:xfrm>
          <a:prstGeom prst="rect">
            <a:avLst/>
          </a:prstGeom>
        </p:spPr>
      </p:pic>
      <p:pic>
        <p:nvPicPr>
          <p:cNvPr id="10" name="Picture 9"/>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83584" y="1310237"/>
            <a:ext cx="2795196" cy="2897620"/>
          </a:xfrm>
          <a:prstGeom prst="rect">
            <a:avLst/>
          </a:prstGeom>
        </p:spPr>
      </p:pic>
      <p:grpSp>
        <p:nvGrpSpPr>
          <p:cNvPr id="18" name="Group 17"/>
          <p:cNvGrpSpPr/>
          <p:nvPr/>
        </p:nvGrpSpPr>
        <p:grpSpPr>
          <a:xfrm>
            <a:off x="386436" y="2773876"/>
            <a:ext cx="3626162" cy="3586501"/>
            <a:chOff x="257921" y="2956612"/>
            <a:chExt cx="3626162" cy="3586501"/>
          </a:xfrm>
        </p:grpSpPr>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7921" y="2956612"/>
              <a:ext cx="3626162" cy="3586501"/>
            </a:xfrm>
            <a:prstGeom prst="rect">
              <a:avLst/>
            </a:prstGeom>
          </p:spPr>
        </p:pic>
        <p:sp>
          <p:nvSpPr>
            <p:cNvPr id="16" name="Rectangle 15"/>
            <p:cNvSpPr/>
            <p:nvPr/>
          </p:nvSpPr>
          <p:spPr>
            <a:xfrm>
              <a:off x="3062901" y="5672470"/>
              <a:ext cx="618836" cy="466638"/>
            </a:xfrm>
            <a:prstGeom prst="rect">
              <a:avLst/>
            </a:prstGeom>
            <a:noFill/>
            <a:ln w="381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22" name="Content Placeholder 2"/>
          <p:cNvSpPr txBox="1">
            <a:spLocks/>
          </p:cNvSpPr>
          <p:nvPr/>
        </p:nvSpPr>
        <p:spPr>
          <a:xfrm>
            <a:off x="6450446" y="3429000"/>
            <a:ext cx="2693554" cy="587468"/>
          </a:xfrm>
          <a:prstGeom prst="rect">
            <a:avLst/>
          </a:prstGeom>
        </p:spPr>
        <p:txBody>
          <a:bodyPr vert="horz" lIns="91440" tIns="45720" rIns="91440" bIns="45720" rtlCol="0">
            <a:normAutofit fontScale="925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dirty="0"/>
              <a:t>Why is muscle red?</a:t>
            </a:r>
          </a:p>
          <a:p>
            <a:pPr marL="0" indent="0">
              <a:buFont typeface="Arial"/>
              <a:buNone/>
            </a:pPr>
            <a:endParaRPr lang="en-US" dirty="0">
              <a:solidFill>
                <a:srgbClr val="583F34"/>
              </a:solidFill>
            </a:endParaRPr>
          </a:p>
        </p:txBody>
      </p:sp>
      <p:grpSp>
        <p:nvGrpSpPr>
          <p:cNvPr id="2" name="Group 1"/>
          <p:cNvGrpSpPr/>
          <p:nvPr/>
        </p:nvGrpSpPr>
        <p:grpSpPr>
          <a:xfrm>
            <a:off x="3812466" y="4052368"/>
            <a:ext cx="4734272" cy="2235259"/>
            <a:chOff x="3882784" y="4451926"/>
            <a:chExt cx="5215885" cy="2310773"/>
          </a:xfrm>
        </p:grpSpPr>
        <p:pic>
          <p:nvPicPr>
            <p:cNvPr id="15" name="Picture 14"/>
            <p:cNvPicPr>
              <a:picLocks noChangeAspect="1"/>
            </p:cNvPicPr>
            <p:nvPr/>
          </p:nvPicPr>
          <p:blipFill rotWithShape="1">
            <a:blip r:embed="rId5">
              <a:extLst>
                <a:ext uri="{28A0092B-C50C-407E-A947-70E740481C1C}">
                  <a14:useLocalDpi xmlns:a14="http://schemas.microsoft.com/office/drawing/2010/main" val="0"/>
                </a:ext>
              </a:extLst>
            </a:blip>
            <a:srcRect l="79151" t="80429" r="6934" b="10454"/>
            <a:stretch/>
          </p:blipFill>
          <p:spPr>
            <a:xfrm>
              <a:off x="5455227" y="4451926"/>
              <a:ext cx="3565236" cy="231077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cxnSp>
          <p:nvCxnSpPr>
            <p:cNvPr id="20" name="Straight Arrow Connector 19"/>
            <p:cNvCxnSpPr>
              <a:cxnSpLocks/>
            </p:cNvCxnSpPr>
            <p:nvPr/>
          </p:nvCxnSpPr>
          <p:spPr>
            <a:xfrm flipV="1">
              <a:off x="3882784" y="5708067"/>
              <a:ext cx="1494235" cy="508330"/>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
          <p:nvSpPr>
            <p:cNvPr id="23" name="Content Placeholder 2"/>
            <p:cNvSpPr txBox="1">
              <a:spLocks/>
            </p:cNvSpPr>
            <p:nvPr/>
          </p:nvSpPr>
          <p:spPr>
            <a:xfrm>
              <a:off x="7163391" y="6251595"/>
              <a:ext cx="1935278" cy="389273"/>
            </a:xfrm>
            <a:prstGeom prst="rect">
              <a:avLst/>
            </a:prstGeom>
          </p:spPr>
          <p:txBody>
            <a:bodyPr vert="horz" lIns="91440" tIns="45720" rIns="91440" bIns="45720" rtlCol="0">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dirty="0"/>
                <a:t>glucose units!</a:t>
              </a:r>
            </a:p>
          </p:txBody>
        </p:sp>
      </p:grpSp>
      <p:sp>
        <p:nvSpPr>
          <p:cNvPr id="17" name="Content Placeholder 2"/>
          <p:cNvSpPr txBox="1">
            <a:spLocks/>
          </p:cNvSpPr>
          <p:nvPr/>
        </p:nvSpPr>
        <p:spPr>
          <a:xfrm>
            <a:off x="221494" y="2193786"/>
            <a:ext cx="4538395" cy="83429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 typeface="Arial"/>
              <a:buNone/>
            </a:pPr>
            <a:r>
              <a:rPr lang="en-US" sz="2200" dirty="0"/>
              <a:t>We actually </a:t>
            </a:r>
            <a:r>
              <a:rPr lang="en-US" sz="2200" b="1" dirty="0"/>
              <a:t>store glucose </a:t>
            </a:r>
            <a:r>
              <a:rPr lang="en-US" sz="2200" dirty="0"/>
              <a:t>in muscle!</a:t>
            </a:r>
          </a:p>
          <a:p>
            <a:pPr marL="0" indent="0">
              <a:buFont typeface="Arial"/>
              <a:buNone/>
            </a:pPr>
            <a:endParaRPr lang="en-US" dirty="0">
              <a:solidFill>
                <a:srgbClr val="583F34"/>
              </a:solidFill>
            </a:endParaRPr>
          </a:p>
        </p:txBody>
      </p:sp>
      <p:sp>
        <p:nvSpPr>
          <p:cNvPr id="19" name="Content Placeholder 2"/>
          <p:cNvSpPr txBox="1">
            <a:spLocks/>
          </p:cNvSpPr>
          <p:nvPr/>
        </p:nvSpPr>
        <p:spPr>
          <a:xfrm>
            <a:off x="5055450" y="973080"/>
            <a:ext cx="1550555" cy="58746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800" dirty="0"/>
              <a:t>Muscles</a:t>
            </a:r>
          </a:p>
        </p:txBody>
      </p:sp>
    </p:spTree>
    <p:extLst>
      <p:ext uri="{BB962C8B-B14F-4D97-AF65-F5344CB8AC3E}">
        <p14:creationId xmlns:p14="http://schemas.microsoft.com/office/powerpoint/2010/main" val="12601157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78752" y="1088353"/>
            <a:ext cx="4152900" cy="1773237"/>
          </a:xfrm>
        </p:spPr>
        <p:txBody>
          <a:bodyPr>
            <a:normAutofit fontScale="85000" lnSpcReduction="10000"/>
          </a:bodyPr>
          <a:lstStyle/>
          <a:p>
            <a:pPr marL="0" indent="0">
              <a:lnSpc>
                <a:spcPct val="110000"/>
              </a:lnSpc>
              <a:spcBef>
                <a:spcPts val="0"/>
              </a:spcBef>
              <a:buNone/>
            </a:pPr>
            <a:r>
              <a:rPr lang="en-US" sz="2400" dirty="0"/>
              <a:t>When we exercise, our muscles and heart (a muscle!) increase their “demand” for glucose.</a:t>
            </a:r>
          </a:p>
          <a:p>
            <a:pPr marL="0" indent="0">
              <a:lnSpc>
                <a:spcPct val="110000"/>
              </a:lnSpc>
              <a:spcBef>
                <a:spcPts val="0"/>
              </a:spcBef>
              <a:buNone/>
            </a:pPr>
            <a:endParaRPr lang="en-US" sz="2400" dirty="0"/>
          </a:p>
          <a:p>
            <a:pPr marL="0" indent="0">
              <a:lnSpc>
                <a:spcPct val="110000"/>
              </a:lnSpc>
              <a:spcBef>
                <a:spcPts val="0"/>
              </a:spcBef>
              <a:buNone/>
            </a:pPr>
            <a:r>
              <a:rPr lang="en-US" sz="2400" b="1" dirty="0"/>
              <a:t>We store oxygen in muscle too!</a:t>
            </a:r>
          </a:p>
          <a:p>
            <a:pPr marL="0" indent="0">
              <a:buNone/>
            </a:pPr>
            <a:endParaRPr lang="en-US" dirty="0">
              <a:solidFill>
                <a:srgbClr val="583F34"/>
              </a:solidFill>
            </a:endParaRPr>
          </a:p>
        </p:txBody>
      </p:sp>
      <p:sp>
        <p:nvSpPr>
          <p:cNvPr id="6" name="Content Placeholder 2"/>
          <p:cNvSpPr txBox="1">
            <a:spLocks/>
          </p:cNvSpPr>
          <p:nvPr/>
        </p:nvSpPr>
        <p:spPr>
          <a:xfrm>
            <a:off x="5006227" y="1256853"/>
            <a:ext cx="3101109" cy="745961"/>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a:solidFill>
                  <a:srgbClr val="583F34"/>
                </a:solidFill>
              </a:rPr>
              <a:t>Muscles</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78781" y="1724768"/>
            <a:ext cx="1942180" cy="1921337"/>
          </a:xfrm>
          <a:prstGeom prst="rect">
            <a:avLst/>
          </a:prstGeom>
        </p:spPr>
      </p:pic>
      <p:pic>
        <p:nvPicPr>
          <p:cNvPr id="10" name="Picture 9"/>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4083584" y="1600750"/>
            <a:ext cx="2795196" cy="2897620"/>
          </a:xfrm>
          <a:prstGeom prst="rect">
            <a:avLst/>
          </a:prstGeom>
        </p:spPr>
      </p:pic>
      <p:sp>
        <p:nvSpPr>
          <p:cNvPr id="22" name="Content Placeholder 2"/>
          <p:cNvSpPr txBox="1">
            <a:spLocks/>
          </p:cNvSpPr>
          <p:nvPr/>
        </p:nvSpPr>
        <p:spPr>
          <a:xfrm>
            <a:off x="6326909" y="3840812"/>
            <a:ext cx="2693554" cy="587468"/>
          </a:xfrm>
          <a:prstGeom prst="rect">
            <a:avLst/>
          </a:prstGeom>
        </p:spPr>
        <p:txBody>
          <a:bodyPr vert="horz" lIns="91440" tIns="45720" rIns="91440" bIns="45720" rtlCol="0">
            <a:normAutofit fontScale="85000"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400" b="1" dirty="0"/>
              <a:t>Why is muscle red?</a:t>
            </a:r>
          </a:p>
          <a:p>
            <a:pPr marL="0" indent="0">
              <a:buFont typeface="Arial"/>
              <a:buNone/>
            </a:pPr>
            <a:endParaRPr lang="en-US" dirty="0">
              <a:solidFill>
                <a:srgbClr val="583F34"/>
              </a:solidFill>
            </a:endParaRPr>
          </a:p>
        </p:txBody>
      </p:sp>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8496" y="4239491"/>
            <a:ext cx="2280997" cy="2523208"/>
          </a:xfrm>
          <a:prstGeom prst="rect">
            <a:avLst/>
          </a:prstGeom>
        </p:spPr>
      </p:pic>
      <p:pic>
        <p:nvPicPr>
          <p:cNvPr id="17" name="Picture 1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3952310">
            <a:off x="3575262" y="5186115"/>
            <a:ext cx="513894" cy="239603"/>
          </a:xfrm>
          <a:prstGeom prst="rect">
            <a:avLst/>
          </a:prstGeom>
        </p:spPr>
      </p:pic>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4148" y="2982839"/>
            <a:ext cx="2903837" cy="2938173"/>
          </a:xfrm>
          <a:prstGeom prst="rect">
            <a:avLst/>
          </a:prstGeom>
        </p:spPr>
      </p:pic>
      <p:sp>
        <p:nvSpPr>
          <p:cNvPr id="19" name="Content Placeholder 2"/>
          <p:cNvSpPr txBox="1">
            <a:spLocks/>
          </p:cNvSpPr>
          <p:nvPr/>
        </p:nvSpPr>
        <p:spPr>
          <a:xfrm>
            <a:off x="37172" y="5355834"/>
            <a:ext cx="1897675" cy="863254"/>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10000"/>
              </a:lnSpc>
              <a:spcBef>
                <a:spcPts val="0"/>
              </a:spcBef>
              <a:buFont typeface="Arial"/>
              <a:buNone/>
            </a:pPr>
            <a:r>
              <a:rPr lang="en-US" sz="2400" dirty="0"/>
              <a:t>Myoglobin</a:t>
            </a:r>
          </a:p>
          <a:p>
            <a:pPr marL="0" indent="0">
              <a:lnSpc>
                <a:spcPct val="110000"/>
              </a:lnSpc>
              <a:spcBef>
                <a:spcPts val="0"/>
              </a:spcBef>
              <a:buFont typeface="Arial"/>
              <a:buNone/>
            </a:pPr>
            <a:r>
              <a:rPr lang="en-US" sz="2400" dirty="0"/>
              <a:t>(a protein)</a:t>
            </a:r>
          </a:p>
          <a:p>
            <a:pPr marL="0" indent="0">
              <a:buFont typeface="Arial"/>
              <a:buNone/>
            </a:pPr>
            <a:endParaRPr lang="en-US" dirty="0">
              <a:solidFill>
                <a:srgbClr val="583F34"/>
              </a:solidFill>
            </a:endParaRPr>
          </a:p>
        </p:txBody>
      </p:sp>
      <p:sp>
        <p:nvSpPr>
          <p:cNvPr id="12" name="TextBox 11"/>
          <p:cNvSpPr txBox="1"/>
          <p:nvPr/>
        </p:nvSpPr>
        <p:spPr>
          <a:xfrm>
            <a:off x="5222489" y="4794609"/>
            <a:ext cx="3598472" cy="1477328"/>
          </a:xfrm>
          <a:prstGeom prst="rect">
            <a:avLst/>
          </a:prstGeom>
          <a:noFill/>
        </p:spPr>
        <p:txBody>
          <a:bodyPr wrap="square" rtlCol="0">
            <a:spAutoFit/>
          </a:bodyPr>
          <a:lstStyle/>
          <a:p>
            <a:r>
              <a:rPr lang="en-US" dirty="0"/>
              <a:t>An iron group “holds” the oxygen.</a:t>
            </a:r>
          </a:p>
          <a:p>
            <a:endParaRPr lang="en-US" dirty="0"/>
          </a:p>
          <a:p>
            <a:r>
              <a:rPr lang="en-US" dirty="0"/>
              <a:t>This is the same structure is seen in blood cells that carry oxygen! (hemoglobin protein)</a:t>
            </a:r>
          </a:p>
        </p:txBody>
      </p:sp>
      <p:sp>
        <p:nvSpPr>
          <p:cNvPr id="26" name="Curved Left Arrow 25"/>
          <p:cNvSpPr/>
          <p:nvPr/>
        </p:nvSpPr>
        <p:spPr>
          <a:xfrm rot="17509511">
            <a:off x="2573787" y="2829988"/>
            <a:ext cx="1241031" cy="2159862"/>
          </a:xfrm>
          <a:prstGeom prst="curvedLeftArrow">
            <a:avLst>
              <a:gd name="adj1" fmla="val 11244"/>
              <a:gd name="adj2" fmla="val 22720"/>
              <a:gd name="adj3" fmla="val 25000"/>
            </a:avLst>
          </a:prstGeom>
          <a:solidFill>
            <a:schemeClr val="bg1">
              <a:lumMod val="8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 name="Title 1">
            <a:extLst>
              <a:ext uri="{FF2B5EF4-FFF2-40B4-BE49-F238E27FC236}">
                <a16:creationId xmlns:a16="http://schemas.microsoft.com/office/drawing/2014/main" id="{52D861A8-7337-42A2-9C90-AFE76E219066}"/>
              </a:ext>
            </a:extLst>
          </p:cNvPr>
          <p:cNvSpPr txBox="1">
            <a:spLocks/>
          </p:cNvSpPr>
          <p:nvPr/>
        </p:nvSpPr>
        <p:spPr>
          <a:xfrm>
            <a:off x="554205" y="95301"/>
            <a:ext cx="8229600" cy="99305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The importance of glucose…</a:t>
            </a:r>
          </a:p>
        </p:txBody>
      </p:sp>
    </p:spTree>
    <p:extLst>
      <p:ext uri="{BB962C8B-B14F-4D97-AF65-F5344CB8AC3E}">
        <p14:creationId xmlns:p14="http://schemas.microsoft.com/office/powerpoint/2010/main" val="3020438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778783" y="1354520"/>
            <a:ext cx="6850062" cy="4854575"/>
          </a:xfrm>
        </p:spPr>
        <p:txBody>
          <a:bodyPr>
            <a:noAutofit/>
          </a:bodyPr>
          <a:lstStyle/>
          <a:p>
            <a:pPr marL="0" indent="0">
              <a:spcBef>
                <a:spcPts val="0"/>
              </a:spcBef>
              <a:buNone/>
            </a:pPr>
            <a:r>
              <a:rPr lang="en-US" sz="2800" dirty="0"/>
              <a:t>Do you know of any people who have to be careful about their blood glucose?</a:t>
            </a:r>
          </a:p>
          <a:p>
            <a:pPr marL="0" indent="0">
              <a:spcBef>
                <a:spcPts val="0"/>
              </a:spcBef>
              <a:buNone/>
            </a:pPr>
            <a:endParaRPr lang="en-US" sz="2800" dirty="0"/>
          </a:p>
          <a:p>
            <a:pPr marL="0" indent="0">
              <a:spcBef>
                <a:spcPts val="0"/>
              </a:spcBef>
              <a:buNone/>
            </a:pPr>
            <a:r>
              <a:rPr lang="en-US" sz="2800" dirty="0"/>
              <a:t>Why is this?</a:t>
            </a:r>
          </a:p>
          <a:p>
            <a:pPr marL="0" indent="0">
              <a:spcBef>
                <a:spcPts val="0"/>
              </a:spcBef>
              <a:buNone/>
            </a:pPr>
            <a:endParaRPr lang="en-US" sz="2800" dirty="0"/>
          </a:p>
          <a:p>
            <a:pPr marL="0" indent="0">
              <a:spcBef>
                <a:spcPts val="0"/>
              </a:spcBef>
              <a:buNone/>
            </a:pPr>
            <a:r>
              <a:rPr lang="en-US" sz="2800" dirty="0"/>
              <a:t>How do we normally regulate our blood glucose?</a:t>
            </a:r>
          </a:p>
          <a:p>
            <a:pPr marL="0" indent="0">
              <a:spcBef>
                <a:spcPts val="0"/>
              </a:spcBef>
              <a:buNone/>
            </a:pPr>
            <a:endParaRPr lang="en-US" sz="2800" dirty="0"/>
          </a:p>
          <a:p>
            <a:pPr marL="0" indent="0">
              <a:spcBef>
                <a:spcPts val="0"/>
              </a:spcBef>
              <a:buNone/>
            </a:pPr>
            <a:r>
              <a:rPr lang="en-US" sz="2800" dirty="0"/>
              <a:t>Read the information on diabetes and answer the questions at the end.</a:t>
            </a:r>
          </a:p>
        </p:txBody>
      </p:sp>
      <p:sp>
        <p:nvSpPr>
          <p:cNvPr id="6" name="Title 1">
            <a:extLst>
              <a:ext uri="{FF2B5EF4-FFF2-40B4-BE49-F238E27FC236}">
                <a16:creationId xmlns:a16="http://schemas.microsoft.com/office/drawing/2014/main" id="{FB1E2AE5-31ED-41C7-95AF-B9CB783FE6CE}"/>
              </a:ext>
            </a:extLst>
          </p:cNvPr>
          <p:cNvSpPr txBox="1">
            <a:spLocks/>
          </p:cNvSpPr>
          <p:nvPr/>
        </p:nvSpPr>
        <p:spPr>
          <a:xfrm>
            <a:off x="554205" y="95301"/>
            <a:ext cx="8229600" cy="99305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The importance of glucose…</a:t>
            </a:r>
          </a:p>
        </p:txBody>
      </p:sp>
      <p:pic>
        <p:nvPicPr>
          <p:cNvPr id="8" name="Picture 7">
            <a:extLst>
              <a:ext uri="{FF2B5EF4-FFF2-40B4-BE49-F238E27FC236}">
                <a16:creationId xmlns:a16="http://schemas.microsoft.com/office/drawing/2014/main" id="{5BD62E00-D07A-4262-B7A4-08FC757BCC2C}"/>
              </a:ext>
            </a:extLst>
          </p:cNvPr>
          <p:cNvPicPr>
            <a:picLocks noChangeAspect="1"/>
          </p:cNvPicPr>
          <p:nvPr/>
        </p:nvPicPr>
        <p:blipFill rotWithShape="1">
          <a:blip r:embed="rId3"/>
          <a:srcRect t="19937" r="37959" b="20001"/>
          <a:stretch/>
        </p:blipFill>
        <p:spPr>
          <a:xfrm>
            <a:off x="327857" y="1354520"/>
            <a:ext cx="1227201" cy="891044"/>
          </a:xfrm>
          <a:prstGeom prst="rect">
            <a:avLst/>
          </a:prstGeom>
        </p:spPr>
      </p:pic>
      <p:pic>
        <p:nvPicPr>
          <p:cNvPr id="9" name="Picture 8">
            <a:extLst>
              <a:ext uri="{FF2B5EF4-FFF2-40B4-BE49-F238E27FC236}">
                <a16:creationId xmlns:a16="http://schemas.microsoft.com/office/drawing/2014/main" id="{61217D61-F095-4D82-A844-BDE5B0F533B7}"/>
              </a:ext>
            </a:extLst>
          </p:cNvPr>
          <p:cNvPicPr>
            <a:picLocks noChangeAspect="1"/>
          </p:cNvPicPr>
          <p:nvPr/>
        </p:nvPicPr>
        <p:blipFill rotWithShape="1">
          <a:blip r:embed="rId4"/>
          <a:srcRect r="13897" b="1176"/>
          <a:stretch/>
        </p:blipFill>
        <p:spPr>
          <a:xfrm>
            <a:off x="423897" y="3429000"/>
            <a:ext cx="1035120" cy="891043"/>
          </a:xfrm>
          <a:prstGeom prst="rect">
            <a:avLst/>
          </a:prstGeom>
        </p:spPr>
      </p:pic>
    </p:spTree>
    <p:extLst>
      <p:ext uri="{BB962C8B-B14F-4D97-AF65-F5344CB8AC3E}">
        <p14:creationId xmlns:p14="http://schemas.microsoft.com/office/powerpoint/2010/main" val="119714951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1227" y="769940"/>
            <a:ext cx="7364284" cy="5523213"/>
          </a:xfrm>
          <a:prstGeom prst="rect">
            <a:avLst/>
          </a:prstGeom>
        </p:spPr>
      </p:pic>
      <p:sp>
        <p:nvSpPr>
          <p:cNvPr id="4" name="Title 1">
            <a:extLst>
              <a:ext uri="{FF2B5EF4-FFF2-40B4-BE49-F238E27FC236}">
                <a16:creationId xmlns:a16="http://schemas.microsoft.com/office/drawing/2014/main" id="{6CB6407A-22AA-4B30-B55E-290C68666CCB}"/>
              </a:ext>
            </a:extLst>
          </p:cNvPr>
          <p:cNvSpPr txBox="1">
            <a:spLocks/>
          </p:cNvSpPr>
          <p:nvPr/>
        </p:nvSpPr>
        <p:spPr>
          <a:xfrm>
            <a:off x="554205" y="95301"/>
            <a:ext cx="8229600" cy="993052"/>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The importance of glucose…</a:t>
            </a:r>
          </a:p>
        </p:txBody>
      </p:sp>
    </p:spTree>
    <p:extLst>
      <p:ext uri="{BB962C8B-B14F-4D97-AF65-F5344CB8AC3E}">
        <p14:creationId xmlns:p14="http://schemas.microsoft.com/office/powerpoint/2010/main" val="3421516680"/>
      </p:ext>
    </p:extLst>
  </p:cSld>
  <p:clrMapOvr>
    <a:masterClrMapping/>
  </p:clrMapOvr>
  <p:transition spd="med"/>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400" dirty="0">
                <a:solidFill>
                  <a:schemeClr val="bg1"/>
                </a:solidFill>
              </a:rPr>
              <a:t>Learning Segment 05 Teacher Resource: Optional Slides</a:t>
            </a:r>
            <a:endParaRPr sz="2400" dirty="0"/>
          </a:p>
        </p:txBody>
      </p:sp>
      <p:sp>
        <p:nvSpPr>
          <p:cNvPr id="2" name="Text Placeholder 1">
            <a:extLst>
              <a:ext uri="{FF2B5EF4-FFF2-40B4-BE49-F238E27FC236}">
                <a16:creationId xmlns:a16="http://schemas.microsoft.com/office/drawing/2014/main" id="{E5D3FDD7-00ED-4926-974D-46ED895EFA24}"/>
              </a:ext>
            </a:extLst>
          </p:cNvPr>
          <p:cNvSpPr>
            <a:spLocks noGrp="1"/>
          </p:cNvSpPr>
          <p:nvPr>
            <p:ph type="body" sz="quarter" idx="10"/>
          </p:nvPr>
        </p:nvSpPr>
        <p:spPr/>
        <p:txBody>
          <a:bodyPr/>
          <a:lstStyle/>
          <a:p>
            <a:r>
              <a:rPr lang="en-US" sz="1400" dirty="0"/>
              <a:t>If you skipped the glucose in the brain, muscles and diabetes readings and discussion, return to the learning segment here to summarize and balance the Cellular Respiration equation.  </a:t>
            </a:r>
          </a:p>
          <a:p>
            <a:endParaRPr lang="en-US" dirty="0"/>
          </a:p>
        </p:txBody>
      </p:sp>
      <p:sp>
        <p:nvSpPr>
          <p:cNvPr id="7" name="Content Placeholder 2"/>
          <p:cNvSpPr txBox="1">
            <a:spLocks/>
          </p:cNvSpPr>
          <p:nvPr/>
        </p:nvSpPr>
        <p:spPr>
          <a:xfrm>
            <a:off x="439340" y="573372"/>
            <a:ext cx="8229600" cy="523661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sz="1600" dirty="0">
              <a:solidFill>
                <a:srgbClr val="583F34"/>
              </a:solidFill>
            </a:endParaRPr>
          </a:p>
          <a:p>
            <a:pPr marL="0" indent="0">
              <a:buFont typeface="Arial"/>
              <a:buNone/>
            </a:pPr>
            <a:endParaRPr lang="en-US" sz="1600" dirty="0">
              <a:solidFill>
                <a:srgbClr val="583F34"/>
              </a:solidFill>
            </a:endParaRPr>
          </a:p>
        </p:txBody>
      </p:sp>
    </p:spTree>
    <p:extLst>
      <p:ext uri="{BB962C8B-B14F-4D97-AF65-F5344CB8AC3E}">
        <p14:creationId xmlns:p14="http://schemas.microsoft.com/office/powerpoint/2010/main" val="1540072562"/>
      </p:ext>
    </p:extLst>
  </p:cSld>
  <p:clrMapOvr>
    <a:masterClrMapping/>
  </p:clrMapOvr>
  <p:transition spd="slow"/>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182688" y="897923"/>
            <a:ext cx="7961312" cy="3433520"/>
          </a:xfrm>
        </p:spPr>
        <p:txBody>
          <a:bodyPr>
            <a:noAutofit/>
          </a:bodyPr>
          <a:lstStyle/>
          <a:p>
            <a:pPr marL="0" indent="0">
              <a:spcBef>
                <a:spcPts val="0"/>
              </a:spcBef>
              <a:buNone/>
            </a:pPr>
            <a:r>
              <a:rPr lang="en-US" sz="2400" dirty="0">
                <a:latin typeface="Arial" panose="020B0604020202020204" pitchFamily="34" charset="0"/>
                <a:cs typeface="Arial" panose="020B0604020202020204" pitchFamily="34" charset="0"/>
              </a:rPr>
              <a:t>What’s the formula for glucose?</a:t>
            </a:r>
          </a:p>
          <a:p>
            <a:pPr marL="0" indent="0">
              <a:spcBef>
                <a:spcPts val="0"/>
              </a:spcBef>
              <a:buNone/>
            </a:pPr>
            <a:r>
              <a:rPr lang="en-US" sz="2400" dirty="0">
                <a:latin typeface="Arial" panose="020B0604020202020204" pitchFamily="34" charset="0"/>
                <a:cs typeface="Arial" panose="020B0604020202020204" pitchFamily="34" charset="0"/>
              </a:rPr>
              <a:t>What’s the other reactant?</a:t>
            </a:r>
          </a:p>
          <a:p>
            <a:pPr marL="0" indent="0">
              <a:spcBef>
                <a:spcPts val="0"/>
              </a:spcBef>
              <a:buNone/>
            </a:pPr>
            <a:r>
              <a:rPr lang="en-US" sz="2400" dirty="0">
                <a:latin typeface="Arial" panose="020B0604020202020204" pitchFamily="34" charset="0"/>
                <a:cs typeface="Arial" panose="020B0604020202020204" pitchFamily="34" charset="0"/>
              </a:rPr>
              <a:t>What are the products?</a:t>
            </a: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dirty="0">
                <a:latin typeface="Arial" panose="020B0604020202020204" pitchFamily="34" charset="0"/>
                <a:cs typeface="Arial" panose="020B0604020202020204" pitchFamily="34" charset="0"/>
              </a:rPr>
              <a:t>Let’s create a balanced chemical equation for burning glucose!</a:t>
            </a:r>
          </a:p>
          <a:p>
            <a:pPr marL="0" indent="0">
              <a:spcBef>
                <a:spcPts val="0"/>
              </a:spcBef>
              <a:buNone/>
            </a:pPr>
            <a:endParaRPr lang="en-US" sz="2400" dirty="0">
              <a:latin typeface="Arial" panose="020B0604020202020204" pitchFamily="34" charset="0"/>
              <a:cs typeface="Arial" panose="020B0604020202020204" pitchFamily="34" charset="0"/>
            </a:endParaRPr>
          </a:p>
          <a:p>
            <a:pPr marL="0" indent="0">
              <a:spcBef>
                <a:spcPts val="0"/>
              </a:spcBef>
              <a:buNone/>
            </a:pPr>
            <a:r>
              <a:rPr lang="en-US" sz="2400" dirty="0">
                <a:latin typeface="Arial" panose="020B0604020202020204" pitchFamily="34" charset="0"/>
                <a:cs typeface="Arial" panose="020B0604020202020204" pitchFamily="34" charset="0"/>
              </a:rPr>
              <a:t>Write your balanced equation in </a:t>
            </a:r>
            <a:r>
              <a:rPr lang="en-US" sz="2400" b="1" dirty="0">
                <a:latin typeface="Arial" panose="020B0604020202020204" pitchFamily="34" charset="0"/>
                <a:cs typeface="Arial" panose="020B0604020202020204" pitchFamily="34" charset="0"/>
              </a:rPr>
              <a:t>Doodle Box L</a:t>
            </a:r>
            <a:r>
              <a:rPr lang="en-US" sz="2400" dirty="0">
                <a:latin typeface="Arial" panose="020B0604020202020204" pitchFamily="34" charset="0"/>
                <a:cs typeface="Arial" panose="020B0604020202020204" pitchFamily="34" charset="0"/>
              </a:rPr>
              <a:t>.</a:t>
            </a:r>
          </a:p>
        </p:txBody>
      </p:sp>
      <p:sp>
        <p:nvSpPr>
          <p:cNvPr id="7" name="Title 1"/>
          <p:cNvSpPr txBox="1">
            <a:spLocks/>
          </p:cNvSpPr>
          <p:nvPr/>
        </p:nvSpPr>
        <p:spPr>
          <a:xfrm>
            <a:off x="457200" y="110919"/>
            <a:ext cx="8229600" cy="584776"/>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a:t>What’s the reaction?</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61933" y="4502639"/>
            <a:ext cx="969386" cy="911246"/>
          </a:xfrm>
          <a:prstGeom prst="rect">
            <a:avLst/>
          </a:prstGeom>
        </p:spPr>
      </p:pic>
      <p:sp>
        <p:nvSpPr>
          <p:cNvPr id="13" name="TextBox 12"/>
          <p:cNvSpPr txBox="1"/>
          <p:nvPr/>
        </p:nvSpPr>
        <p:spPr>
          <a:xfrm>
            <a:off x="2282237" y="4482978"/>
            <a:ext cx="11708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glucose</a:t>
            </a:r>
          </a:p>
        </p:txBody>
      </p:sp>
      <p:pic>
        <p:nvPicPr>
          <p:cNvPr id="6" name="Picture 6" descr="ire, Flame, Campfire, Bonfire, Warm, Warmth, Ignit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5321" y="4270160"/>
            <a:ext cx="798840" cy="11643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338322" y="5479129"/>
            <a:ext cx="8267618" cy="1238633"/>
            <a:chOff x="-66386" y="5733363"/>
            <a:chExt cx="8267618" cy="1238633"/>
          </a:xfrm>
        </p:grpSpPr>
        <p:sp>
          <p:nvSpPr>
            <p:cNvPr id="9" name="TextBox 8"/>
            <p:cNvSpPr txBox="1"/>
            <p:nvPr/>
          </p:nvSpPr>
          <p:spPr>
            <a:xfrm>
              <a:off x="-66386" y="5733363"/>
              <a:ext cx="6453593" cy="477054"/>
            </a:xfrm>
            <a:prstGeom prst="rect">
              <a:avLst/>
            </a:prstGeom>
            <a:noFill/>
          </p:spPr>
          <p:txBody>
            <a:bodyPr wrap="square" rtlCol="0">
              <a:spAutoFit/>
            </a:bodyPr>
            <a:lstStyle/>
            <a:p>
              <a:r>
                <a:rPr lang="en-US" sz="2500" b="1" dirty="0"/>
                <a:t>Carbon fuel (C, H, some O) + O</a:t>
              </a:r>
              <a:r>
                <a:rPr lang="en-US" sz="2500" b="1" baseline="-25000" dirty="0"/>
                <a:t>2                 </a:t>
              </a:r>
              <a:endParaRPr lang="en-US" sz="2500" b="1" dirty="0"/>
            </a:p>
          </p:txBody>
        </p:sp>
        <p:cxnSp>
          <p:nvCxnSpPr>
            <p:cNvPr id="10" name="Straight Arrow Connector 9"/>
            <p:cNvCxnSpPr/>
            <p:nvPr/>
          </p:nvCxnSpPr>
          <p:spPr>
            <a:xfrm>
              <a:off x="5040967" y="5971890"/>
              <a:ext cx="938790" cy="0"/>
            </a:xfrm>
            <a:prstGeom prst="straightConnector1">
              <a:avLst/>
            </a:prstGeom>
            <a:ln w="57150" cmpd="sng">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6096506" y="5738881"/>
              <a:ext cx="2104726" cy="477054"/>
            </a:xfrm>
            <a:prstGeom prst="rect">
              <a:avLst/>
            </a:prstGeom>
            <a:noFill/>
          </p:spPr>
          <p:txBody>
            <a:bodyPr wrap="square" rtlCol="0">
              <a:spAutoFit/>
            </a:bodyPr>
            <a:lstStyle/>
            <a:p>
              <a:r>
                <a:rPr lang="en-US" sz="2500" b="1" dirty="0"/>
                <a:t>CO</a:t>
              </a:r>
              <a:r>
                <a:rPr lang="en-US" sz="2500" b="1" baseline="-25000" dirty="0"/>
                <a:t>2</a:t>
              </a:r>
              <a:r>
                <a:rPr lang="en-US" sz="2500" b="1" dirty="0"/>
                <a:t> + H</a:t>
              </a:r>
              <a:r>
                <a:rPr lang="en-US" sz="2500" b="1" baseline="-25000" dirty="0"/>
                <a:t>2</a:t>
              </a:r>
              <a:r>
                <a:rPr lang="en-US" sz="2500" b="1" dirty="0"/>
                <a:t>O</a:t>
              </a:r>
            </a:p>
          </p:txBody>
        </p:sp>
        <p:sp>
          <p:nvSpPr>
            <p:cNvPr id="14" name="Arc 13"/>
            <p:cNvSpPr/>
            <p:nvPr/>
          </p:nvSpPr>
          <p:spPr>
            <a:xfrm>
              <a:off x="4942293" y="5977408"/>
              <a:ext cx="726243" cy="994588"/>
            </a:xfrm>
            <a:prstGeom prst="arc">
              <a:avLst/>
            </a:prstGeom>
            <a:ln w="57150" cap="flat" cmpd="sng">
              <a:solidFill>
                <a:schemeClr val="tx1"/>
              </a:solidFill>
              <a:tail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5" name="TextBox 14"/>
            <p:cNvSpPr txBox="1"/>
            <p:nvPr/>
          </p:nvSpPr>
          <p:spPr>
            <a:xfrm>
              <a:off x="4926797" y="6474470"/>
              <a:ext cx="1831976" cy="461665"/>
            </a:xfrm>
            <a:prstGeom prst="rect">
              <a:avLst/>
            </a:prstGeom>
            <a:noFill/>
          </p:spPr>
          <p:txBody>
            <a:bodyPr wrap="square" rtlCol="0">
              <a:spAutoFit/>
            </a:bodyPr>
            <a:lstStyle/>
            <a:p>
              <a:r>
                <a:rPr lang="en-US" sz="2400" b="1" dirty="0"/>
                <a:t>ENERGY</a:t>
              </a:r>
            </a:p>
          </p:txBody>
        </p:sp>
      </p:grpSp>
      <p:pic>
        <p:nvPicPr>
          <p:cNvPr id="17" name="Picture 16">
            <a:extLst>
              <a:ext uri="{FF2B5EF4-FFF2-40B4-BE49-F238E27FC236}">
                <a16:creationId xmlns:a16="http://schemas.microsoft.com/office/drawing/2014/main" id="{49E33DAE-3943-43E2-BC40-6B1D8F85BD39}"/>
              </a:ext>
            </a:extLst>
          </p:cNvPr>
          <p:cNvPicPr>
            <a:picLocks noChangeAspect="1"/>
          </p:cNvPicPr>
          <p:nvPr/>
        </p:nvPicPr>
        <p:blipFill rotWithShape="1">
          <a:blip r:embed="rId5"/>
          <a:srcRect t="11876" r="21921"/>
          <a:stretch/>
        </p:blipFill>
        <p:spPr>
          <a:xfrm>
            <a:off x="130065" y="2997638"/>
            <a:ext cx="1052623" cy="891043"/>
          </a:xfrm>
          <a:prstGeom prst="rect">
            <a:avLst/>
          </a:prstGeom>
        </p:spPr>
      </p:pic>
    </p:spTree>
    <p:extLst>
      <p:ext uri="{BB962C8B-B14F-4D97-AF65-F5344CB8AC3E}">
        <p14:creationId xmlns:p14="http://schemas.microsoft.com/office/powerpoint/2010/main" val="222756422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74638"/>
            <a:ext cx="8229600" cy="1143000"/>
          </a:xfrm>
        </p:spPr>
        <p:txBody>
          <a:bodyPr>
            <a:normAutofit/>
          </a:bodyPr>
          <a:lstStyle/>
          <a:p>
            <a:r>
              <a:rPr lang="en-US" sz="4000" dirty="0">
                <a:latin typeface="Arial"/>
                <a:cs typeface="Arial"/>
              </a:rPr>
              <a:t>We have a reaction!</a:t>
            </a:r>
          </a:p>
        </p:txBody>
      </p:sp>
      <p:cxnSp>
        <p:nvCxnSpPr>
          <p:cNvPr id="5" name="Straight Connector 4"/>
          <p:cNvCxnSpPr/>
          <p:nvPr/>
        </p:nvCxnSpPr>
        <p:spPr>
          <a:xfrm>
            <a:off x="118334" y="2092854"/>
            <a:ext cx="3397527"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6" name="Straight Connector 5"/>
          <p:cNvCxnSpPr/>
          <p:nvPr/>
        </p:nvCxnSpPr>
        <p:spPr>
          <a:xfrm>
            <a:off x="4925931" y="4837848"/>
            <a:ext cx="3959885" cy="0"/>
          </a:xfrm>
          <a:prstGeom prst="line">
            <a:avLst/>
          </a:prstGeom>
          <a:ln w="38100"/>
        </p:spPr>
        <p:style>
          <a:lnRef idx="1">
            <a:schemeClr val="dk1"/>
          </a:lnRef>
          <a:fillRef idx="0">
            <a:schemeClr val="dk1"/>
          </a:fillRef>
          <a:effectRef idx="0">
            <a:schemeClr val="dk1"/>
          </a:effectRef>
          <a:fontRef idx="minor">
            <a:schemeClr val="tx1"/>
          </a:fontRef>
        </p:style>
      </p:cxnSp>
      <p:cxnSp>
        <p:nvCxnSpPr>
          <p:cNvPr id="8" name="Straight Arrow Connector 7"/>
          <p:cNvCxnSpPr/>
          <p:nvPr/>
        </p:nvCxnSpPr>
        <p:spPr>
          <a:xfrm>
            <a:off x="3399416" y="2092854"/>
            <a:ext cx="1699709" cy="2744994"/>
          </a:xfrm>
          <a:prstGeom prst="straightConnector1">
            <a:avLst/>
          </a:prstGeom>
          <a:ln w="38100">
            <a:tailEnd type="arrow"/>
          </a:ln>
        </p:spPr>
        <p:style>
          <a:lnRef idx="1">
            <a:schemeClr val="dk1"/>
          </a:lnRef>
          <a:fillRef idx="0">
            <a:schemeClr val="dk1"/>
          </a:fillRef>
          <a:effectRef idx="0">
            <a:schemeClr val="dk1"/>
          </a:effectRef>
          <a:fontRef idx="minor">
            <a:schemeClr val="tx1"/>
          </a:fontRef>
        </p:style>
      </p:cxnSp>
      <p:sp>
        <p:nvSpPr>
          <p:cNvPr id="10" name="TextBox 9"/>
          <p:cNvSpPr txBox="1"/>
          <p:nvPr/>
        </p:nvSpPr>
        <p:spPr>
          <a:xfrm>
            <a:off x="428003" y="1493358"/>
            <a:ext cx="3087857" cy="523220"/>
          </a:xfrm>
          <a:prstGeom prst="rect">
            <a:avLst/>
          </a:prstGeom>
          <a:noFill/>
        </p:spPr>
        <p:txBody>
          <a:bodyPr wrap="square" rtlCol="0">
            <a:spAutoFit/>
          </a:bodyPr>
          <a:lstStyle/>
          <a:p>
            <a:r>
              <a:rPr lang="en-US" sz="2800" b="1" dirty="0">
                <a:solidFill>
                  <a:srgbClr val="256800"/>
                </a:solidFill>
              </a:rPr>
              <a:t> </a:t>
            </a:r>
            <a:r>
              <a:rPr lang="en-US" sz="2800" b="1" dirty="0"/>
              <a:t>C</a:t>
            </a:r>
            <a:r>
              <a:rPr lang="en-US" sz="2800" b="1" baseline="-25000" dirty="0"/>
              <a:t>6</a:t>
            </a:r>
            <a:r>
              <a:rPr lang="en-US" sz="2800" b="1" dirty="0"/>
              <a:t> H</a:t>
            </a:r>
            <a:r>
              <a:rPr lang="en-US" sz="2800" b="1" baseline="-25000" dirty="0"/>
              <a:t>12</a:t>
            </a:r>
            <a:r>
              <a:rPr lang="en-US" sz="2800" b="1" dirty="0"/>
              <a:t>O</a:t>
            </a:r>
            <a:r>
              <a:rPr lang="en-US" sz="2800" b="1" baseline="-25000" dirty="0"/>
              <a:t>6</a:t>
            </a:r>
            <a:r>
              <a:rPr lang="en-US" sz="2800" b="1" dirty="0"/>
              <a:t> +  6 O</a:t>
            </a:r>
            <a:r>
              <a:rPr lang="en-US" sz="2800" b="1" baseline="-25000" dirty="0"/>
              <a:t>2</a:t>
            </a:r>
          </a:p>
        </p:txBody>
      </p:sp>
      <p:sp>
        <p:nvSpPr>
          <p:cNvPr id="11" name="TextBox 10"/>
          <p:cNvSpPr txBox="1"/>
          <p:nvPr/>
        </p:nvSpPr>
        <p:spPr>
          <a:xfrm>
            <a:off x="5460643" y="4314628"/>
            <a:ext cx="2673424" cy="523220"/>
          </a:xfrm>
          <a:prstGeom prst="rect">
            <a:avLst/>
          </a:prstGeom>
          <a:noFill/>
        </p:spPr>
        <p:txBody>
          <a:bodyPr wrap="square" rtlCol="0">
            <a:spAutoFit/>
          </a:bodyPr>
          <a:lstStyle/>
          <a:p>
            <a:r>
              <a:rPr lang="en-US" sz="2800" b="1" dirty="0"/>
              <a:t>6 CO</a:t>
            </a:r>
            <a:r>
              <a:rPr lang="en-US" sz="2800" b="1" baseline="-25000" dirty="0"/>
              <a:t>2</a:t>
            </a:r>
            <a:r>
              <a:rPr lang="en-US" sz="2800" b="1" dirty="0"/>
              <a:t> + 6 H</a:t>
            </a:r>
            <a:r>
              <a:rPr lang="en-US" sz="2800" b="1" baseline="-25000" dirty="0"/>
              <a:t>2</a:t>
            </a:r>
            <a:r>
              <a:rPr lang="en-US" sz="2800" b="1" dirty="0"/>
              <a:t>O</a:t>
            </a:r>
          </a:p>
        </p:txBody>
      </p:sp>
      <p:grpSp>
        <p:nvGrpSpPr>
          <p:cNvPr id="3" name="Group 2"/>
          <p:cNvGrpSpPr/>
          <p:nvPr/>
        </p:nvGrpSpPr>
        <p:grpSpPr>
          <a:xfrm>
            <a:off x="4152451" y="2587328"/>
            <a:ext cx="4991549" cy="494851"/>
            <a:chOff x="4152451" y="2587328"/>
            <a:chExt cx="4991549" cy="494851"/>
          </a:xfrm>
        </p:grpSpPr>
        <p:sp>
          <p:nvSpPr>
            <p:cNvPr id="12" name="Right Arrow 11"/>
            <p:cNvSpPr/>
            <p:nvPr/>
          </p:nvSpPr>
          <p:spPr>
            <a:xfrm>
              <a:off x="4152451" y="2587328"/>
              <a:ext cx="1667436" cy="494851"/>
            </a:xfrm>
            <a:prstGeom prst="rightArrow">
              <a:avLst/>
            </a:prstGeom>
            <a:solidFill>
              <a:schemeClr val="accent6">
                <a:lumMod val="75000"/>
              </a:schemeClr>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TextBox 12"/>
            <p:cNvSpPr txBox="1"/>
            <p:nvPr/>
          </p:nvSpPr>
          <p:spPr>
            <a:xfrm>
              <a:off x="5992009" y="2595833"/>
              <a:ext cx="3151991" cy="461665"/>
            </a:xfrm>
            <a:prstGeom prst="rect">
              <a:avLst/>
            </a:prstGeom>
            <a:noFill/>
          </p:spPr>
          <p:txBody>
            <a:bodyPr wrap="square" rtlCol="0">
              <a:spAutoFit/>
            </a:bodyPr>
            <a:lstStyle/>
            <a:p>
              <a:r>
                <a:rPr lang="en-US" sz="2400" b="1" i="1" dirty="0">
                  <a:latin typeface="Arial" panose="020B0604020202020204" pitchFamily="34" charset="0"/>
                  <a:cs typeface="Arial" panose="020B0604020202020204" pitchFamily="34" charset="0"/>
                </a:rPr>
                <a:t>ENERGY for LIFE</a:t>
              </a:r>
            </a:p>
          </p:txBody>
        </p:sp>
      </p:grpSp>
      <p:sp>
        <p:nvSpPr>
          <p:cNvPr id="17" name="TextBox 16"/>
          <p:cNvSpPr txBox="1"/>
          <p:nvPr/>
        </p:nvSpPr>
        <p:spPr>
          <a:xfrm>
            <a:off x="172328" y="2178281"/>
            <a:ext cx="3289537" cy="461665"/>
          </a:xfrm>
          <a:prstGeom prst="rect">
            <a:avLst/>
          </a:prstGeom>
          <a:noFill/>
        </p:spPr>
        <p:txBody>
          <a:bodyPr wrap="square" rtlCol="0">
            <a:spAutoFit/>
          </a:bodyPr>
          <a:lstStyle/>
          <a:p>
            <a:r>
              <a:rPr lang="en-US" sz="2400" i="1" dirty="0">
                <a:latin typeface="Arial" panose="020B0604020202020204" pitchFamily="34" charset="0"/>
                <a:cs typeface="Arial" panose="020B0604020202020204" pitchFamily="34" charset="0"/>
              </a:rPr>
              <a:t>Glucose and Oxygen</a:t>
            </a:r>
          </a:p>
        </p:txBody>
      </p:sp>
      <p:sp>
        <p:nvSpPr>
          <p:cNvPr id="14" name="TextBox 13"/>
          <p:cNvSpPr txBox="1"/>
          <p:nvPr/>
        </p:nvSpPr>
        <p:spPr>
          <a:xfrm>
            <a:off x="5044944" y="4915038"/>
            <a:ext cx="3840872" cy="461665"/>
          </a:xfrm>
          <a:prstGeom prst="rect">
            <a:avLst/>
          </a:prstGeom>
          <a:noFill/>
        </p:spPr>
        <p:txBody>
          <a:bodyPr wrap="square" rtlCol="0">
            <a:spAutoFit/>
          </a:bodyPr>
          <a:lstStyle/>
          <a:p>
            <a:r>
              <a:rPr lang="en-US" sz="2400" i="1" dirty="0">
                <a:latin typeface="Arial" panose="020B0604020202020204" pitchFamily="34" charset="0"/>
                <a:cs typeface="Arial" panose="020B0604020202020204" pitchFamily="34" charset="0"/>
              </a:rPr>
              <a:t>Carbon Dioxide and Water</a:t>
            </a:r>
          </a:p>
        </p:txBody>
      </p:sp>
      <p:sp>
        <p:nvSpPr>
          <p:cNvPr id="19" name="Content Placeholder 2"/>
          <p:cNvSpPr txBox="1">
            <a:spLocks/>
          </p:cNvSpPr>
          <p:nvPr/>
        </p:nvSpPr>
        <p:spPr>
          <a:xfrm>
            <a:off x="258184" y="3033390"/>
            <a:ext cx="3543903" cy="305774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 typeface="Arial"/>
              <a:buNone/>
            </a:pPr>
            <a:r>
              <a:rPr lang="en-US" sz="2800" dirty="0"/>
              <a:t>What do we know about the reactants and the products in terms of matter and energy? (Think back to our model for chemical reactions.)</a:t>
            </a:r>
          </a:p>
        </p:txBody>
      </p:sp>
      <p:sp>
        <p:nvSpPr>
          <p:cNvPr id="18" name="TextBox 17"/>
          <p:cNvSpPr txBox="1"/>
          <p:nvPr/>
        </p:nvSpPr>
        <p:spPr>
          <a:xfrm>
            <a:off x="4152451" y="1498404"/>
            <a:ext cx="4534349" cy="584775"/>
          </a:xfrm>
          <a:prstGeom prst="rect">
            <a:avLst/>
          </a:prstGeom>
          <a:noFill/>
        </p:spPr>
        <p:txBody>
          <a:bodyPr wrap="square" rtlCol="0">
            <a:spAutoFit/>
          </a:bodyPr>
          <a:lstStyle/>
          <a:p>
            <a:r>
              <a:rPr lang="en-US" sz="3200" b="1" dirty="0"/>
              <a:t>“Cellular Respiration”</a:t>
            </a:r>
            <a:endParaRPr lang="en-US" sz="3200" b="1" baseline="-25000" dirty="0"/>
          </a:p>
        </p:txBody>
      </p:sp>
      <p:sp>
        <p:nvSpPr>
          <p:cNvPr id="22" name="Content Placeholder 2"/>
          <p:cNvSpPr txBox="1">
            <a:spLocks/>
          </p:cNvSpPr>
          <p:nvPr/>
        </p:nvSpPr>
        <p:spPr>
          <a:xfrm>
            <a:off x="4925932" y="5600423"/>
            <a:ext cx="4121294" cy="1088444"/>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 typeface="Arial"/>
              <a:buNone/>
            </a:pPr>
            <a:r>
              <a:rPr lang="en-US" sz="2800" dirty="0"/>
              <a:t>Let’s record these ideas in  </a:t>
            </a:r>
            <a:r>
              <a:rPr lang="en-US" sz="2800" b="1" dirty="0"/>
              <a:t>Doodle Box L.</a:t>
            </a:r>
          </a:p>
        </p:txBody>
      </p:sp>
      <p:pic>
        <p:nvPicPr>
          <p:cNvPr id="23" name="Picture 22">
            <a:extLst>
              <a:ext uri="{FF2B5EF4-FFF2-40B4-BE49-F238E27FC236}">
                <a16:creationId xmlns:a16="http://schemas.microsoft.com/office/drawing/2014/main" id="{D4B245A5-F73D-4708-AC54-9D1B54156D7B}"/>
              </a:ext>
            </a:extLst>
          </p:cNvPr>
          <p:cNvPicPr>
            <a:picLocks noChangeAspect="1"/>
          </p:cNvPicPr>
          <p:nvPr/>
        </p:nvPicPr>
        <p:blipFill rotWithShape="1">
          <a:blip r:embed="rId3"/>
          <a:srcRect t="11876" r="21921"/>
          <a:stretch/>
        </p:blipFill>
        <p:spPr>
          <a:xfrm>
            <a:off x="3865389" y="5625104"/>
            <a:ext cx="1052623" cy="891043"/>
          </a:xfrm>
          <a:prstGeom prst="rect">
            <a:avLst/>
          </a:prstGeom>
        </p:spPr>
      </p:pic>
      <p:pic>
        <p:nvPicPr>
          <p:cNvPr id="24" name="Picture 23">
            <a:extLst>
              <a:ext uri="{FF2B5EF4-FFF2-40B4-BE49-F238E27FC236}">
                <a16:creationId xmlns:a16="http://schemas.microsoft.com/office/drawing/2014/main" id="{A6819A38-3758-4A38-9EA3-0315D687368D}"/>
              </a:ext>
            </a:extLst>
          </p:cNvPr>
          <p:cNvPicPr>
            <a:picLocks noChangeAspect="1"/>
          </p:cNvPicPr>
          <p:nvPr/>
        </p:nvPicPr>
        <p:blipFill rotWithShape="1">
          <a:blip r:embed="rId4"/>
          <a:srcRect r="13897" b="1176"/>
          <a:stretch/>
        </p:blipFill>
        <p:spPr>
          <a:xfrm>
            <a:off x="3515860" y="4023995"/>
            <a:ext cx="1035120" cy="891043"/>
          </a:xfrm>
          <a:prstGeom prst="rect">
            <a:avLst/>
          </a:prstGeom>
        </p:spPr>
      </p:pic>
    </p:spTree>
    <p:extLst>
      <p:ext uri="{BB962C8B-B14F-4D97-AF65-F5344CB8AC3E}">
        <p14:creationId xmlns:p14="http://schemas.microsoft.com/office/powerpoint/2010/main" val="47381144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nodeType="clickEffect">
                                  <p:stCondLst>
                                    <p:cond delay="0"/>
                                  </p:stCondLst>
                                  <p:childTnLst>
                                    <p:set>
                                      <p:cBhvr>
                                        <p:cTn id="23" dur="1" fill="hold">
                                          <p:stCondLst>
                                            <p:cond delay="0"/>
                                          </p:stCondLst>
                                        </p:cTn>
                                        <p:tgtEl>
                                          <p:spTgt spid="22">
                                            <p:txEl>
                                              <p:pRg st="0" end="0"/>
                                            </p:txEl>
                                          </p:spTgt>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nodeType="clickEffect">
                                  <p:stCondLst>
                                    <p:cond delay="0"/>
                                  </p:stCondLst>
                                  <p:childTnLst>
                                    <p:set>
                                      <p:cBhvr>
                                        <p:cTn id="27" dur="1" fill="hold">
                                          <p:stCondLst>
                                            <p:cond delay="0"/>
                                          </p:stCondLst>
                                        </p:cTn>
                                        <p:tgtEl>
                                          <p:spTgt spid="18">
                                            <p:txEl>
                                              <p:pRg st="0" end="0"/>
                                            </p:txEl>
                                          </p:spTgt>
                                        </p:tgtEl>
                                        <p:attrNameLst>
                                          <p:attrName>style.visibility</p:attrName>
                                        </p:attrNameLst>
                                      </p:cBhvr>
                                      <p:to>
                                        <p:strVal val="visible"/>
                                      </p:to>
                                    </p:set>
                                    <p:anim calcmode="lin" valueType="num">
                                      <p:cBhvr additive="base">
                                        <p:cTn id="28"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05 Summary</a:t>
            </a:r>
            <a:endParaRPr sz="2800" dirty="0"/>
          </a:p>
        </p:txBody>
      </p:sp>
      <p:sp>
        <p:nvSpPr>
          <p:cNvPr id="2" name="Text Placeholder 1">
            <a:extLst>
              <a:ext uri="{FF2B5EF4-FFF2-40B4-BE49-F238E27FC236}">
                <a16:creationId xmlns:a16="http://schemas.microsoft.com/office/drawing/2014/main" id="{8D088383-E14F-4DED-8C3A-65309FDF8ECC}"/>
              </a:ext>
            </a:extLst>
          </p:cNvPr>
          <p:cNvSpPr>
            <a:spLocks noGrp="1"/>
          </p:cNvSpPr>
          <p:nvPr>
            <p:ph type="body" sz="quarter" idx="10"/>
          </p:nvPr>
        </p:nvSpPr>
        <p:spPr/>
        <p:txBody>
          <a:bodyPr/>
          <a:lstStyle/>
          <a:p>
            <a:pPr marL="0" indent="0">
              <a:buNone/>
            </a:pPr>
            <a:r>
              <a:rPr lang="en-US" sz="1400" b="1" dirty="0"/>
              <a:t>What we figured out</a:t>
            </a:r>
            <a:r>
              <a:rPr lang="en-US" b="1" dirty="0"/>
              <a:t> …</a:t>
            </a:r>
            <a:endParaRPr lang="en-US" sz="1400" b="1" dirty="0"/>
          </a:p>
          <a:p>
            <a:pPr marL="0" indent="0">
              <a:buNone/>
            </a:pPr>
            <a:endParaRPr lang="en-US" sz="1400" dirty="0"/>
          </a:p>
          <a:p>
            <a:pPr marL="0" indent="0">
              <a:buNone/>
            </a:pPr>
            <a:r>
              <a:rPr lang="en-US" sz="1400" dirty="0"/>
              <a:t>We have a balanced equation for cellular respiration. We now know that glucose is what we’re burning in cellular respiration but that the body can also draw upon proteins and fats as fuel as needed.</a:t>
            </a:r>
          </a:p>
          <a:p>
            <a:endParaRPr lang="en-US" dirty="0"/>
          </a:p>
        </p:txBody>
      </p:sp>
      <p:sp>
        <p:nvSpPr>
          <p:cNvPr id="3" name="Text Placeholder 2">
            <a:extLst>
              <a:ext uri="{FF2B5EF4-FFF2-40B4-BE49-F238E27FC236}">
                <a16:creationId xmlns:a16="http://schemas.microsoft.com/office/drawing/2014/main" id="{2B2B9109-AF0C-4CC4-A830-E6941396A552}"/>
              </a:ext>
            </a:extLst>
          </p:cNvPr>
          <p:cNvSpPr>
            <a:spLocks noGrp="1"/>
          </p:cNvSpPr>
          <p:nvPr>
            <p:ph type="body" sz="quarter" idx="11"/>
          </p:nvPr>
        </p:nvSpPr>
        <p:spPr/>
        <p:txBody>
          <a:bodyPr/>
          <a:lstStyle/>
          <a:p>
            <a:pPr marL="0" indent="0">
              <a:buNone/>
            </a:pPr>
            <a:r>
              <a:rPr lang="en-US" sz="1400" u="sng" dirty="0"/>
              <a:t>LS05 Teacher Reflection Notes:</a:t>
            </a:r>
          </a:p>
          <a:p>
            <a:pPr marL="0" indent="0">
              <a:buNone/>
            </a:pPr>
            <a:endParaRPr lang="en-US" sz="1400" u="sng"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pPr marL="0" indent="0">
              <a:buNone/>
            </a:pPr>
            <a:endParaRPr lang="en-US" sz="1400" i="1" dirty="0">
              <a:solidFill>
                <a:srgbClr val="583F34"/>
              </a:solidFill>
            </a:endParaRPr>
          </a:p>
          <a:p>
            <a:pPr marL="0" indent="0">
              <a:buNone/>
            </a:pPr>
            <a:endParaRPr lang="en-US" sz="1400" dirty="0">
              <a:solidFill>
                <a:srgbClr val="583F34"/>
              </a:solidFill>
            </a:endParaRPr>
          </a:p>
          <a:p>
            <a:endParaRPr lang="en-US" dirty="0"/>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dirty="0">
              <a:solidFill>
                <a:srgbClr val="583F34"/>
              </a:solidFill>
            </a:endParaRPr>
          </a:p>
        </p:txBody>
      </p:sp>
    </p:spTree>
    <p:extLst>
      <p:ext uri="{BB962C8B-B14F-4D97-AF65-F5344CB8AC3E}">
        <p14:creationId xmlns:p14="http://schemas.microsoft.com/office/powerpoint/2010/main" val="642499877"/>
      </p:ext>
    </p:extLst>
  </p:cSld>
  <p:clrMapOvr>
    <a:masterClrMapping/>
  </p:clrMapOvr>
  <p:transition spd="slow"/>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06 Overview</a:t>
            </a:r>
            <a:endParaRPr sz="2800" dirty="0"/>
          </a:p>
        </p:txBody>
      </p:sp>
      <p:sp>
        <p:nvSpPr>
          <p:cNvPr id="3" name="Text Placeholder 2">
            <a:extLst>
              <a:ext uri="{FF2B5EF4-FFF2-40B4-BE49-F238E27FC236}">
                <a16:creationId xmlns:a16="http://schemas.microsoft.com/office/drawing/2014/main" id="{ADD7DA11-0C07-4300-8791-C09F28C140C4}"/>
              </a:ext>
            </a:extLst>
          </p:cNvPr>
          <p:cNvSpPr>
            <a:spLocks noGrp="1"/>
          </p:cNvSpPr>
          <p:nvPr>
            <p:ph type="body" sz="quarter" idx="10"/>
          </p:nvPr>
        </p:nvSpPr>
        <p:spPr/>
        <p:txBody>
          <a:bodyPr/>
          <a:lstStyle/>
          <a:p>
            <a:pPr>
              <a:spcAft>
                <a:spcPts val="600"/>
              </a:spcAft>
            </a:pPr>
            <a:r>
              <a:rPr lang="en-US" sz="1400" b="1" dirty="0"/>
              <a:t>Q </a:t>
            </a:r>
            <a:r>
              <a:rPr lang="en-US" sz="1400" b="1" dirty="0">
                <a:sym typeface="Wingdings" panose="05000000000000000000" pitchFamily="2" charset="2"/>
              </a:rPr>
              <a:t> M </a:t>
            </a:r>
          </a:p>
          <a:p>
            <a:pPr>
              <a:lnSpc>
                <a:spcPts val="1800"/>
              </a:lnSpc>
            </a:pPr>
            <a:r>
              <a:rPr lang="en-US" sz="1400" b="1" dirty="0"/>
              <a:t>We recognize that burning glucose gives a TON of energy per glucose molecule. What happens with this energy in the cell? We develop a refined model for cellular respiration where energy is released step-wise through a series of reactions inside cells and in the mitochondria. </a:t>
            </a:r>
          </a:p>
          <a:p>
            <a:endParaRPr lang="en-US" dirty="0"/>
          </a:p>
        </p:txBody>
      </p:sp>
      <p:sp>
        <p:nvSpPr>
          <p:cNvPr id="5" name="Text Placeholder 4">
            <a:extLst>
              <a:ext uri="{FF2B5EF4-FFF2-40B4-BE49-F238E27FC236}">
                <a16:creationId xmlns:a16="http://schemas.microsoft.com/office/drawing/2014/main" id="{6DC6547F-8A38-4995-ABD7-E01F8EB0BC85}"/>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a:t>CR Doodle Sheet vLE-Jan2022</a:t>
            </a:r>
          </a:p>
          <a:p>
            <a:endParaRPr lang="en-US" sz="1400" dirty="0"/>
          </a:p>
          <a:p>
            <a:endParaRPr lang="en-US" dirty="0"/>
          </a:p>
        </p:txBody>
      </p:sp>
      <p:sp>
        <p:nvSpPr>
          <p:cNvPr id="4" name="Text Placeholder 3">
            <a:extLst>
              <a:ext uri="{FF2B5EF4-FFF2-40B4-BE49-F238E27FC236}">
                <a16:creationId xmlns:a16="http://schemas.microsoft.com/office/drawing/2014/main" id="{3C7E53D0-643F-443C-9C64-788C6FCD2DE8}"/>
              </a:ext>
            </a:extLst>
          </p:cNvPr>
          <p:cNvSpPr>
            <a:spLocks noGrp="1"/>
          </p:cNvSpPr>
          <p:nvPr>
            <p:ph type="body" sz="quarter" idx="11"/>
          </p:nvPr>
        </p:nvSpPr>
        <p:spPr/>
        <p:txBody>
          <a:bodyPr/>
          <a:lstStyle/>
          <a:p>
            <a:r>
              <a:rPr lang="en-US" dirty="0"/>
              <a:t>20 – 40 Minutes</a:t>
            </a:r>
          </a:p>
        </p:txBody>
      </p:sp>
      <p:sp>
        <p:nvSpPr>
          <p:cNvPr id="18" name="TextBox 17">
            <a:extLst>
              <a:ext uri="{FF2B5EF4-FFF2-40B4-BE49-F238E27FC236}">
                <a16:creationId xmlns:a16="http://schemas.microsoft.com/office/drawing/2014/main" id="{C5D58073-9A2F-4CBE-A50F-2700D549D071}"/>
              </a:ext>
            </a:extLst>
          </p:cNvPr>
          <p:cNvSpPr txBox="1"/>
          <p:nvPr/>
        </p:nvSpPr>
        <p:spPr>
          <a:xfrm>
            <a:off x="2122676" y="2991963"/>
            <a:ext cx="6261470" cy="307777"/>
          </a:xfrm>
          <a:prstGeom prst="rect">
            <a:avLst/>
          </a:prstGeom>
          <a:noFill/>
        </p:spPr>
        <p:txBody>
          <a:bodyPr wrap="square" rtlCol="0">
            <a:spAutoFit/>
          </a:bodyPr>
          <a:lstStyle/>
          <a:p>
            <a:r>
              <a:rPr lang="en-US" sz="1400" dirty="0">
                <a:solidFill>
                  <a:srgbClr val="583F34"/>
                </a:solidFill>
              </a:rPr>
              <a:t>(</a:t>
            </a:r>
            <a:r>
              <a:rPr lang="en-US" sz="1400" dirty="0"/>
              <a:t>time depends on whether you spend time developing the uphill reaction)</a:t>
            </a:r>
          </a:p>
        </p:txBody>
      </p:sp>
    </p:spTree>
    <p:extLst>
      <p:ext uri="{BB962C8B-B14F-4D97-AF65-F5344CB8AC3E}">
        <p14:creationId xmlns:p14="http://schemas.microsoft.com/office/powerpoint/2010/main" val="3936093708"/>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01 Overview</a:t>
            </a:r>
            <a:endParaRPr sz="2800" dirty="0"/>
          </a:p>
        </p:txBody>
      </p:sp>
      <p:sp>
        <p:nvSpPr>
          <p:cNvPr id="3" name="Text Placeholder 2">
            <a:extLst>
              <a:ext uri="{FF2B5EF4-FFF2-40B4-BE49-F238E27FC236}">
                <a16:creationId xmlns:a16="http://schemas.microsoft.com/office/drawing/2014/main" id="{EC09056F-0A46-426E-BBA2-BFF0DB51C504}"/>
              </a:ext>
            </a:extLst>
          </p:cNvPr>
          <p:cNvSpPr>
            <a:spLocks noGrp="1"/>
          </p:cNvSpPr>
          <p:nvPr>
            <p:ph type="body" sz="quarter" idx="10"/>
          </p:nvPr>
        </p:nvSpPr>
        <p:spPr/>
        <p:txBody>
          <a:bodyPr/>
          <a:lstStyle/>
          <a:p>
            <a:pPr>
              <a:spcAft>
                <a:spcPts val="600"/>
              </a:spcAft>
            </a:pPr>
            <a:r>
              <a:rPr lang="en-US" sz="1400" b="1" dirty="0">
                <a:sym typeface="Wingdings" panose="05000000000000000000" pitchFamily="2" charset="2"/>
              </a:rPr>
              <a:t>Q  M </a:t>
            </a:r>
          </a:p>
          <a:p>
            <a:pPr>
              <a:lnSpc>
                <a:spcPts val="1800"/>
              </a:lnSpc>
            </a:pPr>
            <a:r>
              <a:rPr lang="en-US" sz="1400" b="1" dirty="0"/>
              <a:t>We explicitly split our continued investigation of how we get the matter and energy we need from food into two different tracks before we continue to develop our model for energy from food.</a:t>
            </a:r>
          </a:p>
          <a:p>
            <a:endParaRPr lang="en-US" dirty="0"/>
          </a:p>
        </p:txBody>
      </p:sp>
      <p:sp>
        <p:nvSpPr>
          <p:cNvPr id="5" name="Text Placeholder 4">
            <a:extLst>
              <a:ext uri="{FF2B5EF4-FFF2-40B4-BE49-F238E27FC236}">
                <a16:creationId xmlns:a16="http://schemas.microsoft.com/office/drawing/2014/main" id="{2E81EFCB-D0AE-4F4B-85BA-09A6BE1AF5C9}"/>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a:t>CRx Doodle Sheet vLE-Jan2022 </a:t>
            </a:r>
          </a:p>
          <a:p>
            <a:r>
              <a:rPr lang="en-US" sz="1400" dirty="0"/>
              <a:t>(Yes, CR</a:t>
            </a:r>
            <a:r>
              <a:rPr lang="en-US" sz="1400" u="sng" dirty="0"/>
              <a:t>x</a:t>
            </a:r>
            <a:r>
              <a:rPr lang="en-US" sz="1400" dirty="0"/>
              <a:t>! Have students pull their old doodle sheets out or refer to the model in the classroom.)</a:t>
            </a:r>
          </a:p>
          <a:p>
            <a:endParaRPr lang="en-US" sz="1400" dirty="0">
              <a:solidFill>
                <a:srgbClr val="583F34"/>
              </a:solidFill>
            </a:endParaRPr>
          </a:p>
        </p:txBody>
      </p:sp>
      <p:sp>
        <p:nvSpPr>
          <p:cNvPr id="4" name="Text Placeholder 3">
            <a:extLst>
              <a:ext uri="{FF2B5EF4-FFF2-40B4-BE49-F238E27FC236}">
                <a16:creationId xmlns:a16="http://schemas.microsoft.com/office/drawing/2014/main" id="{392A1213-3A54-4EF5-9BB4-8A5ED4B80727}"/>
              </a:ext>
            </a:extLst>
          </p:cNvPr>
          <p:cNvSpPr>
            <a:spLocks noGrp="1"/>
          </p:cNvSpPr>
          <p:nvPr>
            <p:ph type="body" sz="quarter" idx="11"/>
          </p:nvPr>
        </p:nvSpPr>
        <p:spPr/>
        <p:txBody>
          <a:bodyPr/>
          <a:lstStyle/>
          <a:p>
            <a:r>
              <a:rPr lang="en-US" dirty="0"/>
              <a:t>30 Minutes</a:t>
            </a: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b="1" dirty="0">
              <a:solidFill>
                <a:srgbClr val="583F34"/>
              </a:solidFill>
            </a:endParaRPr>
          </a:p>
        </p:txBody>
      </p:sp>
    </p:spTree>
    <p:extLst>
      <p:ext uri="{BB962C8B-B14F-4D97-AF65-F5344CB8AC3E}">
        <p14:creationId xmlns:p14="http://schemas.microsoft.com/office/powerpoint/2010/main" val="4294532099"/>
      </p:ext>
    </p:extLst>
  </p:cSld>
  <p:clrMapOvr>
    <a:masterClrMapping/>
  </p:clrMapOvr>
  <p:transition spd="slow"/>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E8674E-FD7D-4A4F-9D8B-ECC0E8788BBC}"/>
              </a:ext>
            </a:extLst>
          </p:cNvPr>
          <p:cNvSpPr>
            <a:spLocks noGrp="1"/>
          </p:cNvSpPr>
          <p:nvPr>
            <p:ph type="title"/>
          </p:nvPr>
        </p:nvSpPr>
        <p:spPr/>
        <p:txBody>
          <a:bodyPr/>
          <a:lstStyle/>
          <a:p>
            <a:r>
              <a:rPr lang="en-US" dirty="0"/>
              <a:t>Learning Segment 06 Overview Continued</a:t>
            </a:r>
          </a:p>
        </p:txBody>
      </p:sp>
      <p:sp>
        <p:nvSpPr>
          <p:cNvPr id="3" name="Text Placeholder 2">
            <a:extLst>
              <a:ext uri="{FF2B5EF4-FFF2-40B4-BE49-F238E27FC236}">
                <a16:creationId xmlns:a16="http://schemas.microsoft.com/office/drawing/2014/main" id="{7C48B246-293C-4E53-ACC7-7ED78627DEF4}"/>
              </a:ext>
            </a:extLst>
          </p:cNvPr>
          <p:cNvSpPr>
            <a:spLocks noGrp="1"/>
          </p:cNvSpPr>
          <p:nvPr>
            <p:ph type="body" sz="quarter" idx="10"/>
          </p:nvPr>
        </p:nvSpPr>
        <p:spPr>
          <a:xfrm>
            <a:off x="428228" y="657973"/>
            <a:ext cx="8251825" cy="5639795"/>
          </a:xfrm>
        </p:spPr>
        <p:txBody>
          <a:bodyPr/>
          <a:lstStyle/>
          <a:p>
            <a:pPr marL="0" indent="0">
              <a:buNone/>
            </a:pPr>
            <a:r>
              <a:rPr lang="en-US" sz="1400" dirty="0"/>
              <a:t>We first make the problem clear—food yields a bunch of energy. The easiest way to do this is to burn some ethanol to demonstrate the equivalent caloric intake of glucose in a typical bowl of cereal (bran flakes not Lucky Charms!) Students can often reason that something other than actual burning must be happening inside cells, because this would destroy the cell, but what exactly is happening is a bit less Intuitive. </a:t>
            </a:r>
          </a:p>
          <a:p>
            <a:pPr marL="0" indent="0">
              <a:buNone/>
            </a:pPr>
            <a:r>
              <a:rPr lang="en-US" sz="1400" dirty="0"/>
              <a:t>We give them the opportunity to articulate some alternative ideas about how energy from cellular respiration might be harnessed in the cell and then present a model that involves a series of stepwise reactions, each yielding some amount of biologically available energy in the form of ATP. We use the analogy of a taxi transporting energy around the cell. Take time to be sure you understand the analogy and can explain it to your students in the context of our model for Chemical Reactions. Remember that the energy from the stepwise reactions of cellular respiration is transferred to ATP through the increase in potential energy of the reaction ADP + P </a:t>
            </a:r>
            <a:r>
              <a:rPr lang="en-US" sz="1400" dirty="0">
                <a:sym typeface="Wingdings" panose="05000000000000000000" pitchFamily="2" charset="2"/>
              </a:rPr>
              <a:t> ATP. This slightly endothermic reaction is the cell’s little trick for “storing” useful biological energy. The resulting higher energy product (ATP) can then be reconverted to ADP, re-releasing the energy to another chemical reaction it is paired with. </a:t>
            </a:r>
          </a:p>
          <a:p>
            <a:pPr marL="0" indent="0">
              <a:buNone/>
            </a:pPr>
            <a:r>
              <a:rPr lang="en-US" sz="1400" dirty="0">
                <a:sym typeface="Wingdings" panose="05000000000000000000" pitchFamily="2" charset="2"/>
              </a:rPr>
              <a:t>We leave you the task of deciding how deep you will go with your class in their understanding of ATP but do keep in mind that NGSS does not ask students to know much if anything. Perhaps the more important endeavor is to</a:t>
            </a:r>
            <a:r>
              <a:rPr lang="en-US" sz="1400" dirty="0"/>
              <a:t> highlight two main points: </a:t>
            </a:r>
          </a:p>
          <a:p>
            <a:pPr marL="0" indent="0">
              <a:buNone/>
            </a:pPr>
            <a:r>
              <a:rPr lang="en-US" sz="1400" dirty="0"/>
              <a:t>(1) that all of the reactions follow the same principles of chemical reactions (they mirror the downhill reaction we’ve already seen), and </a:t>
            </a:r>
          </a:p>
          <a:p>
            <a:pPr marL="0" indent="0">
              <a:buNone/>
            </a:pPr>
            <a:r>
              <a:rPr lang="en-US" sz="1400" dirty="0"/>
              <a:t>(2) models can be very complex and are the work of hundreds of scientific careers.</a:t>
            </a:r>
          </a:p>
          <a:p>
            <a:pPr marL="0" indent="0">
              <a:buNone/>
            </a:pPr>
            <a:r>
              <a:rPr lang="en-US" sz="1400" dirty="0"/>
              <a:t>We do present a slide that asks students to consider the cycling of ADP</a:t>
            </a:r>
            <a:r>
              <a:rPr lang="en-US" sz="1400" dirty="0">
                <a:sym typeface="Wingdings" panose="05000000000000000000" pitchFamily="2" charset="2"/>
              </a:rPr>
              <a:t>ATPADP in terms of the energy diagrams (uphill/downhill) we’ve employed in thinking about chemical reactions. </a:t>
            </a:r>
            <a:r>
              <a:rPr lang="en-US" sz="1400" b="1" dirty="0">
                <a:sym typeface="Wingdings" panose="05000000000000000000" pitchFamily="2" charset="2"/>
              </a:rPr>
              <a:t>This will be the first time your students have considered an “uphill” reaction.</a:t>
            </a:r>
            <a:r>
              <a:rPr lang="en-US" sz="1400" dirty="0">
                <a:sym typeface="Wingdings" panose="05000000000000000000" pitchFamily="2" charset="2"/>
              </a:rPr>
              <a:t> You can use this as an opportunity to introduce the concept or to develop the idea a bit more completely using ATP as an example. We will have another chance to more fully develop the uphill reaction during the next model triangle (Biosynthesis) as well.</a:t>
            </a:r>
            <a:endParaRPr lang="en-US" sz="1400" dirty="0"/>
          </a:p>
          <a:p>
            <a:pPr marL="0" indent="0">
              <a:buNone/>
            </a:pPr>
            <a:endParaRPr lang="en-US" sz="1400" dirty="0">
              <a:solidFill>
                <a:srgbClr val="583F34"/>
              </a:solidFill>
            </a:endParaRPr>
          </a:p>
        </p:txBody>
      </p:sp>
    </p:spTree>
    <p:extLst>
      <p:ext uri="{BB962C8B-B14F-4D97-AF65-F5344CB8AC3E}">
        <p14:creationId xmlns:p14="http://schemas.microsoft.com/office/powerpoint/2010/main" val="1189404978"/>
      </p:ext>
    </p:extLst>
  </p:cSld>
  <p:clrMapOvr>
    <a:masterClrMapping/>
  </p:clrMapOvr>
  <p:transition spd="med"/>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659534" y="98010"/>
            <a:ext cx="7539243" cy="584775"/>
          </a:xfrm>
          <a:prstGeom prst="rect">
            <a:avLst/>
          </a:prstGeom>
          <a:noFill/>
        </p:spPr>
        <p:txBody>
          <a:bodyPr wrap="none" rtlCol="0">
            <a:spAutoFit/>
          </a:bodyPr>
          <a:lstStyle/>
          <a:p>
            <a:r>
              <a:rPr lang="en-US" sz="3200" dirty="0">
                <a:latin typeface="Arial" panose="020B0604020202020204" pitchFamily="34" charset="0"/>
                <a:cs typeface="Arial" panose="020B0604020202020204" pitchFamily="34" charset="0"/>
              </a:rPr>
              <a:t>Where does cellular respiration happen?</a:t>
            </a:r>
            <a:endParaRPr lang="en-US" sz="2400" dirty="0">
              <a:latin typeface="Arial" panose="020B0604020202020204" pitchFamily="34" charset="0"/>
              <a:cs typeface="Arial" panose="020B0604020202020204" pitchFamily="34" charset="0"/>
            </a:endParaRPr>
          </a:p>
        </p:txBody>
      </p:sp>
      <p:sp>
        <p:nvSpPr>
          <p:cNvPr id="8" name="TextBox 7"/>
          <p:cNvSpPr txBox="1"/>
          <p:nvPr/>
        </p:nvSpPr>
        <p:spPr>
          <a:xfrm>
            <a:off x="659534" y="852869"/>
            <a:ext cx="4087914" cy="954107"/>
          </a:xfrm>
          <a:prstGeom prst="rect">
            <a:avLst/>
          </a:prstGeom>
          <a:noFill/>
        </p:spPr>
        <p:txBody>
          <a:bodyPr wrap="none" rtlCol="0">
            <a:spAutoFit/>
          </a:bodyPr>
          <a:lstStyle/>
          <a:p>
            <a:r>
              <a:rPr lang="en-US" sz="2800" dirty="0">
                <a:cs typeface="Arial" panose="020B0604020202020204" pitchFamily="34" charset="0"/>
              </a:rPr>
              <a:t>In our cells, </a:t>
            </a:r>
          </a:p>
          <a:p>
            <a:r>
              <a:rPr lang="en-US" sz="2800" dirty="0">
                <a:cs typeface="Arial" panose="020B0604020202020204" pitchFamily="34" charset="0"/>
              </a:rPr>
              <a:t>in the </a:t>
            </a:r>
            <a:r>
              <a:rPr lang="en-US" sz="2800" b="1" dirty="0">
                <a:cs typeface="Arial" panose="020B0604020202020204" pitchFamily="34" charset="0"/>
              </a:rPr>
              <a:t>MITOCHONDRIA</a:t>
            </a:r>
            <a:r>
              <a:rPr lang="en-US" sz="2800" b="1" dirty="0"/>
              <a:t>.</a:t>
            </a:r>
          </a:p>
        </p:txBody>
      </p:sp>
      <p:cxnSp>
        <p:nvCxnSpPr>
          <p:cNvPr id="10" name="Straight Arrow Connector 9"/>
          <p:cNvCxnSpPr/>
          <p:nvPr/>
        </p:nvCxnSpPr>
        <p:spPr>
          <a:xfrm flipH="1">
            <a:off x="2440833" y="1849313"/>
            <a:ext cx="1042820" cy="4049978"/>
          </a:xfrm>
          <a:prstGeom prst="straightConnector1">
            <a:avLst/>
          </a:prstGeom>
          <a:ln w="57150" cmpd="sng">
            <a:solidFill>
              <a:srgbClr val="009A00"/>
            </a:solidFill>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a:off x="3611265" y="1849313"/>
            <a:ext cx="309571" cy="1808287"/>
          </a:xfrm>
          <a:prstGeom prst="straightConnector1">
            <a:avLst/>
          </a:prstGeom>
          <a:ln w="57150" cmpd="sng">
            <a:solidFill>
              <a:srgbClr val="009A00"/>
            </a:solidFill>
            <a:tailEnd type="arrow"/>
          </a:ln>
        </p:spPr>
        <p:style>
          <a:lnRef idx="2">
            <a:schemeClr val="accent1"/>
          </a:lnRef>
          <a:fillRef idx="0">
            <a:schemeClr val="accent1"/>
          </a:fillRef>
          <a:effectRef idx="1">
            <a:schemeClr val="accent1"/>
          </a:effectRef>
          <a:fontRef idx="minor">
            <a:schemeClr val="tx1"/>
          </a:fontRef>
        </p:style>
      </p:cxnSp>
      <p:pic>
        <p:nvPicPr>
          <p:cNvPr id="2" name="Picture 1"/>
          <p:cNvPicPr>
            <a:picLocks noChangeAspect="1"/>
          </p:cNvPicPr>
          <p:nvPr/>
        </p:nvPicPr>
        <p:blipFill rotWithShape="1">
          <a:blip r:embed="rId3"/>
          <a:srcRect b="5666"/>
          <a:stretch/>
        </p:blipFill>
        <p:spPr>
          <a:xfrm>
            <a:off x="366981" y="2595065"/>
            <a:ext cx="8453736" cy="4286454"/>
          </a:xfrm>
          <a:prstGeom prst="rect">
            <a:avLst/>
          </a:prstGeom>
        </p:spPr>
      </p:pic>
      <p:cxnSp>
        <p:nvCxnSpPr>
          <p:cNvPr id="11" name="Straight Arrow Connector 10"/>
          <p:cNvCxnSpPr/>
          <p:nvPr/>
        </p:nvCxnSpPr>
        <p:spPr>
          <a:xfrm flipH="1">
            <a:off x="996471" y="1811681"/>
            <a:ext cx="2356329" cy="3128798"/>
          </a:xfrm>
          <a:prstGeom prst="straightConnector1">
            <a:avLst/>
          </a:prstGeom>
          <a:ln w="57150" cmpd="sng">
            <a:solidFill>
              <a:srgbClr val="009A00"/>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5006200" y="736701"/>
            <a:ext cx="4059615" cy="1631216"/>
          </a:xfrm>
          <a:prstGeom prst="rect">
            <a:avLst/>
          </a:prstGeom>
          <a:noFill/>
        </p:spPr>
        <p:txBody>
          <a:bodyPr wrap="square" rtlCol="0">
            <a:spAutoFit/>
          </a:bodyPr>
          <a:lstStyle/>
          <a:p>
            <a:r>
              <a:rPr lang="en-US" sz="2000" dirty="0">
                <a:latin typeface="Arial" panose="020B0604020202020204" pitchFamily="34" charset="0"/>
                <a:cs typeface="Arial" panose="020B0604020202020204" pitchFamily="34" charset="0"/>
              </a:rPr>
              <a:t>Nearly all cells have mitochondria, but muscle cells have tons of mitochondria (so they can use all of that glucose and oxygen they are storing)!</a:t>
            </a:r>
            <a:endParaRPr lang="en-US" sz="2000" b="1" dirty="0"/>
          </a:p>
        </p:txBody>
      </p:sp>
    </p:spTree>
    <p:extLst>
      <p:ext uri="{BB962C8B-B14F-4D97-AF65-F5344CB8AC3E}">
        <p14:creationId xmlns:p14="http://schemas.microsoft.com/office/powerpoint/2010/main" val="162371180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95288" y="23813"/>
            <a:ext cx="8748712" cy="1139825"/>
          </a:xfrm>
        </p:spPr>
        <p:txBody>
          <a:bodyPr>
            <a:normAutofit/>
          </a:bodyPr>
          <a:lstStyle/>
          <a:p>
            <a:r>
              <a:rPr lang="en-US" sz="3600" dirty="0">
                <a:latin typeface="Arial" panose="020B0604020202020204" pitchFamily="34" charset="0"/>
                <a:cs typeface="Arial" panose="020B0604020202020204" pitchFamily="34" charset="0"/>
              </a:rPr>
              <a:t>Burning gives a lot of energy!</a:t>
            </a:r>
          </a:p>
        </p:txBody>
      </p:sp>
      <p:cxnSp>
        <p:nvCxnSpPr>
          <p:cNvPr id="25" name="Straight Connector 24"/>
          <p:cNvCxnSpPr/>
          <p:nvPr/>
        </p:nvCxnSpPr>
        <p:spPr>
          <a:xfrm>
            <a:off x="552229" y="2079716"/>
            <a:ext cx="2477542" cy="18405"/>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4921662" y="3948903"/>
            <a:ext cx="2477542" cy="18405"/>
          </a:xfrm>
          <a:prstGeom prst="line">
            <a:avLst/>
          </a:prstGeom>
        </p:spPr>
        <p:style>
          <a:lnRef idx="1">
            <a:schemeClr val="dk1"/>
          </a:lnRef>
          <a:fillRef idx="0">
            <a:schemeClr val="dk1"/>
          </a:fillRef>
          <a:effectRef idx="0">
            <a:schemeClr val="dk1"/>
          </a:effectRef>
          <a:fontRef idx="minor">
            <a:schemeClr val="tx1"/>
          </a:fontRef>
        </p:style>
      </p:cxnSp>
      <p:sp>
        <p:nvSpPr>
          <p:cNvPr id="31" name="TextBox 30"/>
          <p:cNvSpPr txBox="1"/>
          <p:nvPr/>
        </p:nvSpPr>
        <p:spPr>
          <a:xfrm>
            <a:off x="386560" y="1561622"/>
            <a:ext cx="3657406" cy="523220"/>
          </a:xfrm>
          <a:prstGeom prst="rect">
            <a:avLst/>
          </a:prstGeom>
          <a:noFill/>
        </p:spPr>
        <p:txBody>
          <a:bodyPr wrap="square" rtlCol="0">
            <a:spAutoFit/>
          </a:bodyPr>
          <a:lstStyle/>
          <a:p>
            <a:r>
              <a:rPr lang="en-US" sz="2800" b="1" dirty="0"/>
              <a:t>CARBON FUEL + O</a:t>
            </a:r>
            <a:r>
              <a:rPr lang="en-US" sz="2800" b="1" baseline="-25000" dirty="0"/>
              <a:t>2</a:t>
            </a:r>
            <a:endParaRPr lang="en-US" sz="2800" b="1" dirty="0"/>
          </a:p>
        </p:txBody>
      </p:sp>
      <p:sp>
        <p:nvSpPr>
          <p:cNvPr id="32" name="TextBox 31"/>
          <p:cNvSpPr txBox="1"/>
          <p:nvPr/>
        </p:nvSpPr>
        <p:spPr>
          <a:xfrm>
            <a:off x="5236641" y="3425683"/>
            <a:ext cx="2247766" cy="584776"/>
          </a:xfrm>
          <a:prstGeom prst="rect">
            <a:avLst/>
          </a:prstGeom>
          <a:noFill/>
        </p:spPr>
        <p:txBody>
          <a:bodyPr wrap="square" rtlCol="0">
            <a:spAutoFit/>
          </a:bodyPr>
          <a:lstStyle/>
          <a:p>
            <a:r>
              <a:rPr lang="en-US" sz="3200" b="1" dirty="0"/>
              <a:t>CO</a:t>
            </a:r>
            <a:r>
              <a:rPr lang="en-US" sz="3200" b="1" baseline="-25000" dirty="0"/>
              <a:t>2 </a:t>
            </a:r>
            <a:r>
              <a:rPr lang="en-US" sz="3200" b="1" dirty="0"/>
              <a:t>+ H</a:t>
            </a:r>
            <a:r>
              <a:rPr lang="en-US" sz="3200" b="1" baseline="-25000" dirty="0"/>
              <a:t>2</a:t>
            </a:r>
            <a:r>
              <a:rPr lang="en-US" sz="3200" b="1" dirty="0"/>
              <a:t>O</a:t>
            </a:r>
          </a:p>
        </p:txBody>
      </p:sp>
      <p:sp>
        <p:nvSpPr>
          <p:cNvPr id="35" name="Explosion 1 34"/>
          <p:cNvSpPr/>
          <p:nvPr/>
        </p:nvSpPr>
        <p:spPr>
          <a:xfrm>
            <a:off x="5435558" y="1584401"/>
            <a:ext cx="2869225" cy="1995779"/>
          </a:xfrm>
          <a:prstGeom prst="irregularSeal1">
            <a:avLst/>
          </a:prstGeom>
          <a:solidFill>
            <a:srgbClr val="FF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Striped Right Arrow 35"/>
          <p:cNvSpPr/>
          <p:nvPr/>
        </p:nvSpPr>
        <p:spPr>
          <a:xfrm>
            <a:off x="3847200" y="2288115"/>
            <a:ext cx="1546242" cy="588351"/>
          </a:xfrm>
          <a:prstGeom prst="stripedRightArrow">
            <a:avLst/>
          </a:prstGeom>
          <a:solidFill>
            <a:schemeClr val="accent6">
              <a:lumMod val="7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TextBox 36"/>
          <p:cNvSpPr txBox="1"/>
          <p:nvPr/>
        </p:nvSpPr>
        <p:spPr>
          <a:xfrm>
            <a:off x="6210871" y="2084842"/>
            <a:ext cx="1589024" cy="830997"/>
          </a:xfrm>
          <a:prstGeom prst="rect">
            <a:avLst/>
          </a:prstGeom>
          <a:noFill/>
        </p:spPr>
        <p:txBody>
          <a:bodyPr wrap="square" rtlCol="0">
            <a:spAutoFit/>
          </a:bodyPr>
          <a:lstStyle/>
          <a:p>
            <a:r>
              <a:rPr lang="en-US" sz="2400" b="1" dirty="0"/>
              <a:t>LOTS OF</a:t>
            </a:r>
          </a:p>
          <a:p>
            <a:r>
              <a:rPr lang="en-US" sz="2400" b="1" dirty="0"/>
              <a:t>ENERGY!</a:t>
            </a:r>
          </a:p>
        </p:txBody>
      </p:sp>
      <p:sp>
        <p:nvSpPr>
          <p:cNvPr id="38" name="TextBox 37"/>
          <p:cNvSpPr txBox="1"/>
          <p:nvPr/>
        </p:nvSpPr>
        <p:spPr>
          <a:xfrm>
            <a:off x="650735" y="2203796"/>
            <a:ext cx="846753" cy="461665"/>
          </a:xfrm>
          <a:prstGeom prst="rect">
            <a:avLst/>
          </a:prstGeom>
          <a:noFill/>
        </p:spPr>
        <p:txBody>
          <a:bodyPr wrap="square" rtlCol="0">
            <a:spAutoFit/>
          </a:bodyPr>
          <a:lstStyle/>
          <a:p>
            <a:r>
              <a:rPr lang="en-US" sz="2400" b="1" dirty="0"/>
              <a:t>Wax</a:t>
            </a:r>
          </a:p>
        </p:txBody>
      </p:sp>
      <p:sp>
        <p:nvSpPr>
          <p:cNvPr id="39" name="TextBox 38"/>
          <p:cNvSpPr txBox="1"/>
          <p:nvPr/>
        </p:nvSpPr>
        <p:spPr>
          <a:xfrm>
            <a:off x="884507" y="4783733"/>
            <a:ext cx="1196849" cy="461665"/>
          </a:xfrm>
          <a:prstGeom prst="rect">
            <a:avLst/>
          </a:prstGeom>
          <a:noFill/>
        </p:spPr>
        <p:txBody>
          <a:bodyPr wrap="square" rtlCol="0">
            <a:spAutoFit/>
          </a:bodyPr>
          <a:lstStyle/>
          <a:p>
            <a:r>
              <a:rPr lang="en-US" sz="2400" b="1" dirty="0"/>
              <a:t>Coal</a:t>
            </a:r>
          </a:p>
        </p:txBody>
      </p:sp>
      <p:sp>
        <p:nvSpPr>
          <p:cNvPr id="40" name="TextBox 39"/>
          <p:cNvSpPr txBox="1"/>
          <p:nvPr/>
        </p:nvSpPr>
        <p:spPr>
          <a:xfrm>
            <a:off x="2988646" y="3681523"/>
            <a:ext cx="1214906" cy="461665"/>
          </a:xfrm>
          <a:prstGeom prst="rect">
            <a:avLst/>
          </a:prstGeom>
          <a:noFill/>
        </p:spPr>
        <p:txBody>
          <a:bodyPr wrap="square" rtlCol="0">
            <a:spAutoFit/>
          </a:bodyPr>
          <a:lstStyle/>
          <a:p>
            <a:r>
              <a:rPr lang="en-US" sz="2400" b="1" dirty="0"/>
              <a:t>Wood</a:t>
            </a:r>
          </a:p>
        </p:txBody>
      </p:sp>
      <p:cxnSp>
        <p:nvCxnSpPr>
          <p:cNvPr id="42" name="Straight Arrow Connector 41"/>
          <p:cNvCxnSpPr/>
          <p:nvPr/>
        </p:nvCxnSpPr>
        <p:spPr>
          <a:xfrm>
            <a:off x="3029771" y="2098121"/>
            <a:ext cx="1891891" cy="185078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pic>
        <p:nvPicPr>
          <p:cNvPr id="23" name="Picture 22"/>
          <p:cNvPicPr>
            <a:picLocks noChangeAspect="1"/>
          </p:cNvPicPr>
          <p:nvPr/>
        </p:nvPicPr>
        <p:blipFill>
          <a:blip r:embed="rId3"/>
          <a:stretch>
            <a:fillRect/>
          </a:stretch>
        </p:blipFill>
        <p:spPr>
          <a:xfrm>
            <a:off x="357262" y="2678740"/>
            <a:ext cx="1513181" cy="1288568"/>
          </a:xfrm>
          <a:prstGeom prst="rect">
            <a:avLst/>
          </a:prstGeom>
        </p:spPr>
      </p:pic>
      <p:pic>
        <p:nvPicPr>
          <p:cNvPr id="24" name="Picture 23"/>
          <p:cNvPicPr>
            <a:picLocks noChangeAspect="1"/>
          </p:cNvPicPr>
          <p:nvPr/>
        </p:nvPicPr>
        <p:blipFill>
          <a:blip r:embed="rId4"/>
          <a:stretch>
            <a:fillRect/>
          </a:stretch>
        </p:blipFill>
        <p:spPr>
          <a:xfrm>
            <a:off x="1382198" y="3587131"/>
            <a:ext cx="1606448" cy="1204836"/>
          </a:xfrm>
          <a:prstGeom prst="rect">
            <a:avLst/>
          </a:prstGeom>
        </p:spPr>
      </p:pic>
      <p:pic>
        <p:nvPicPr>
          <p:cNvPr id="26" name="Picture 25"/>
          <p:cNvPicPr>
            <a:picLocks noChangeAspect="1"/>
          </p:cNvPicPr>
          <p:nvPr/>
        </p:nvPicPr>
        <p:blipFill>
          <a:blip r:embed="rId5"/>
          <a:stretch>
            <a:fillRect/>
          </a:stretch>
        </p:blipFill>
        <p:spPr>
          <a:xfrm>
            <a:off x="1666543" y="2401931"/>
            <a:ext cx="1883773" cy="1258302"/>
          </a:xfrm>
          <a:prstGeom prst="rect">
            <a:avLst/>
          </a:prstGeom>
        </p:spPr>
      </p:pic>
      <p:sp>
        <p:nvSpPr>
          <p:cNvPr id="28" name="Content Placeholder 2"/>
          <p:cNvSpPr txBox="1">
            <a:spLocks/>
          </p:cNvSpPr>
          <p:nvPr/>
        </p:nvSpPr>
        <p:spPr>
          <a:xfrm>
            <a:off x="1548507" y="5598454"/>
            <a:ext cx="7466703" cy="1027873"/>
          </a:xfrm>
          <a:prstGeom prst="rect">
            <a:avLst/>
          </a:prstGeom>
        </p:spPr>
        <p:txBody>
          <a:bodyPr>
            <a:normAutofit fontScale="7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spcBef>
                <a:spcPts val="0"/>
              </a:spcBef>
              <a:buFont typeface="Arial"/>
              <a:buNone/>
            </a:pPr>
            <a:r>
              <a:rPr lang="en-US" sz="3600" dirty="0"/>
              <a:t>What form does the energy take in burning? (What evidence do we have for energy?)</a:t>
            </a:r>
          </a:p>
          <a:p>
            <a:pPr marL="0" indent="0">
              <a:buFont typeface="Arial"/>
              <a:buNone/>
            </a:pPr>
            <a:endParaRPr lang="en-US" dirty="0">
              <a:solidFill>
                <a:srgbClr val="583F34"/>
              </a:solidFill>
            </a:endParaRPr>
          </a:p>
        </p:txBody>
      </p:sp>
      <p:pic>
        <p:nvPicPr>
          <p:cNvPr id="19" name="Picture 18">
            <a:extLst>
              <a:ext uri="{FF2B5EF4-FFF2-40B4-BE49-F238E27FC236}">
                <a16:creationId xmlns:a16="http://schemas.microsoft.com/office/drawing/2014/main" id="{9536702C-C420-42C9-9667-570A516C0870}"/>
              </a:ext>
            </a:extLst>
          </p:cNvPr>
          <p:cNvPicPr>
            <a:picLocks noChangeAspect="1"/>
          </p:cNvPicPr>
          <p:nvPr/>
        </p:nvPicPr>
        <p:blipFill rotWithShape="1">
          <a:blip r:embed="rId6"/>
          <a:srcRect r="13897" b="1176"/>
          <a:stretch/>
        </p:blipFill>
        <p:spPr>
          <a:xfrm>
            <a:off x="347078" y="5469945"/>
            <a:ext cx="1035120" cy="891043"/>
          </a:xfrm>
          <a:prstGeom prst="rect">
            <a:avLst/>
          </a:prstGeom>
        </p:spPr>
      </p:pic>
    </p:spTree>
    <p:extLst>
      <p:ext uri="{BB962C8B-B14F-4D97-AF65-F5344CB8AC3E}">
        <p14:creationId xmlns:p14="http://schemas.microsoft.com/office/powerpoint/2010/main" val="144394999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45965" y="186059"/>
            <a:ext cx="8748712" cy="848335"/>
          </a:xfrm>
        </p:spPr>
        <p:txBody>
          <a:bodyPr>
            <a:normAutofit/>
          </a:bodyPr>
          <a:lstStyle/>
          <a:p>
            <a:pPr algn="ctr"/>
            <a:r>
              <a:rPr lang="en-US" sz="3600" dirty="0">
                <a:latin typeface="Arial" panose="020B0604020202020204" pitchFamily="34" charset="0"/>
                <a:cs typeface="Arial" panose="020B0604020202020204" pitchFamily="34" charset="0"/>
              </a:rPr>
              <a:t>Burning FOOD gives a lot of energy!</a:t>
            </a:r>
          </a:p>
        </p:txBody>
      </p:sp>
      <p:cxnSp>
        <p:nvCxnSpPr>
          <p:cNvPr id="25" name="Straight Connector 24"/>
          <p:cNvCxnSpPr/>
          <p:nvPr/>
        </p:nvCxnSpPr>
        <p:spPr>
          <a:xfrm>
            <a:off x="552229" y="2079716"/>
            <a:ext cx="2477542" cy="18405"/>
          </a:xfrm>
          <a:prstGeom prst="line">
            <a:avLst/>
          </a:prstGeom>
        </p:spPr>
        <p:style>
          <a:lnRef idx="1">
            <a:schemeClr val="dk1"/>
          </a:lnRef>
          <a:fillRef idx="0">
            <a:schemeClr val="dk1"/>
          </a:fillRef>
          <a:effectRef idx="0">
            <a:schemeClr val="dk1"/>
          </a:effectRef>
          <a:fontRef idx="minor">
            <a:schemeClr val="tx1"/>
          </a:fontRef>
        </p:style>
      </p:cxnSp>
      <p:cxnSp>
        <p:nvCxnSpPr>
          <p:cNvPr id="27" name="Straight Connector 26"/>
          <p:cNvCxnSpPr/>
          <p:nvPr/>
        </p:nvCxnSpPr>
        <p:spPr>
          <a:xfrm>
            <a:off x="4921662" y="3948903"/>
            <a:ext cx="2477542" cy="18405"/>
          </a:xfrm>
          <a:prstGeom prst="line">
            <a:avLst/>
          </a:prstGeom>
        </p:spPr>
        <p:style>
          <a:lnRef idx="1">
            <a:schemeClr val="dk1"/>
          </a:lnRef>
          <a:fillRef idx="0">
            <a:schemeClr val="dk1"/>
          </a:fillRef>
          <a:effectRef idx="0">
            <a:schemeClr val="dk1"/>
          </a:effectRef>
          <a:fontRef idx="minor">
            <a:schemeClr val="tx1"/>
          </a:fontRef>
        </p:style>
      </p:cxnSp>
      <p:sp>
        <p:nvSpPr>
          <p:cNvPr id="32" name="TextBox 31"/>
          <p:cNvSpPr txBox="1"/>
          <p:nvPr/>
        </p:nvSpPr>
        <p:spPr>
          <a:xfrm>
            <a:off x="5236641" y="3425683"/>
            <a:ext cx="2247766" cy="584776"/>
          </a:xfrm>
          <a:prstGeom prst="rect">
            <a:avLst/>
          </a:prstGeom>
          <a:noFill/>
        </p:spPr>
        <p:txBody>
          <a:bodyPr wrap="square" rtlCol="0">
            <a:spAutoFit/>
          </a:bodyPr>
          <a:lstStyle/>
          <a:p>
            <a:r>
              <a:rPr lang="en-US" sz="3200" b="1" dirty="0"/>
              <a:t>CO</a:t>
            </a:r>
            <a:r>
              <a:rPr lang="en-US" sz="3200" b="1" baseline="-25000" dirty="0"/>
              <a:t>2 </a:t>
            </a:r>
            <a:r>
              <a:rPr lang="en-US" sz="3200" b="1" dirty="0"/>
              <a:t>+ H</a:t>
            </a:r>
            <a:r>
              <a:rPr lang="en-US" sz="3200" b="1" baseline="-25000" dirty="0"/>
              <a:t>2</a:t>
            </a:r>
            <a:r>
              <a:rPr lang="en-US" sz="3200" b="1" dirty="0"/>
              <a:t>O</a:t>
            </a:r>
          </a:p>
        </p:txBody>
      </p:sp>
      <p:sp>
        <p:nvSpPr>
          <p:cNvPr id="35" name="Explosion 1 34"/>
          <p:cNvSpPr/>
          <p:nvPr/>
        </p:nvSpPr>
        <p:spPr>
          <a:xfrm>
            <a:off x="5435558" y="1584401"/>
            <a:ext cx="2869225" cy="1995779"/>
          </a:xfrm>
          <a:prstGeom prst="irregularSeal1">
            <a:avLst/>
          </a:prstGeom>
          <a:solidFill>
            <a:srgbClr val="FFFF00"/>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6" name="Striped Right Arrow 35"/>
          <p:cNvSpPr/>
          <p:nvPr/>
        </p:nvSpPr>
        <p:spPr>
          <a:xfrm>
            <a:off x="3847200" y="2288115"/>
            <a:ext cx="1546242" cy="588351"/>
          </a:xfrm>
          <a:prstGeom prst="stripedRightArrow">
            <a:avLst/>
          </a:prstGeom>
          <a:solidFill>
            <a:schemeClr val="accent6">
              <a:lumMod val="75000"/>
            </a:schemeClr>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7" name="TextBox 36"/>
          <p:cNvSpPr txBox="1"/>
          <p:nvPr/>
        </p:nvSpPr>
        <p:spPr>
          <a:xfrm>
            <a:off x="6210871" y="2084842"/>
            <a:ext cx="1589024" cy="830997"/>
          </a:xfrm>
          <a:prstGeom prst="rect">
            <a:avLst/>
          </a:prstGeom>
          <a:noFill/>
        </p:spPr>
        <p:txBody>
          <a:bodyPr wrap="square" rtlCol="0">
            <a:spAutoFit/>
          </a:bodyPr>
          <a:lstStyle/>
          <a:p>
            <a:r>
              <a:rPr lang="en-US" sz="2400" b="1" dirty="0"/>
              <a:t>LOTS OF</a:t>
            </a:r>
          </a:p>
          <a:p>
            <a:r>
              <a:rPr lang="en-US" sz="2400" b="1" dirty="0"/>
              <a:t>ENERGY!</a:t>
            </a:r>
          </a:p>
        </p:txBody>
      </p:sp>
      <p:cxnSp>
        <p:nvCxnSpPr>
          <p:cNvPr id="42" name="Straight Arrow Connector 41"/>
          <p:cNvCxnSpPr/>
          <p:nvPr/>
        </p:nvCxnSpPr>
        <p:spPr>
          <a:xfrm>
            <a:off x="3029771" y="2098121"/>
            <a:ext cx="1891891" cy="1850782"/>
          </a:xfrm>
          <a:prstGeom prst="straightConnector1">
            <a:avLst/>
          </a:prstGeom>
          <a:ln>
            <a:tailEnd type="arrow"/>
          </a:ln>
        </p:spPr>
        <p:style>
          <a:lnRef idx="1">
            <a:schemeClr val="dk1"/>
          </a:lnRef>
          <a:fillRef idx="0">
            <a:schemeClr val="dk1"/>
          </a:fillRef>
          <a:effectRef idx="0">
            <a:schemeClr val="dk1"/>
          </a:effectRef>
          <a:fontRef idx="minor">
            <a:schemeClr val="tx1"/>
          </a:fontRef>
        </p:style>
      </p:cxnSp>
      <p:sp>
        <p:nvSpPr>
          <p:cNvPr id="19" name="TextBox 18"/>
          <p:cNvSpPr txBox="1"/>
          <p:nvPr/>
        </p:nvSpPr>
        <p:spPr>
          <a:xfrm>
            <a:off x="428003" y="1493358"/>
            <a:ext cx="3087857" cy="584775"/>
          </a:xfrm>
          <a:prstGeom prst="rect">
            <a:avLst/>
          </a:prstGeom>
          <a:noFill/>
        </p:spPr>
        <p:txBody>
          <a:bodyPr wrap="square" rtlCol="0">
            <a:spAutoFit/>
          </a:bodyPr>
          <a:lstStyle/>
          <a:p>
            <a:r>
              <a:rPr lang="en-US" sz="3200" b="1" dirty="0">
                <a:solidFill>
                  <a:srgbClr val="256800"/>
                </a:solidFill>
              </a:rPr>
              <a:t> </a:t>
            </a:r>
            <a:r>
              <a:rPr lang="en-US" sz="3200" b="1" dirty="0"/>
              <a:t>C</a:t>
            </a:r>
            <a:r>
              <a:rPr lang="en-US" sz="3200" b="1" baseline="-25000" dirty="0"/>
              <a:t>6</a:t>
            </a:r>
            <a:r>
              <a:rPr lang="en-US" sz="3200" b="1" dirty="0"/>
              <a:t> H</a:t>
            </a:r>
            <a:r>
              <a:rPr lang="en-US" sz="3200" b="1" baseline="-25000" dirty="0"/>
              <a:t>12</a:t>
            </a:r>
            <a:r>
              <a:rPr lang="en-US" sz="3200" b="1" dirty="0"/>
              <a:t>O</a:t>
            </a:r>
            <a:r>
              <a:rPr lang="en-US" sz="3200" b="1" baseline="-25000" dirty="0"/>
              <a:t>6</a:t>
            </a:r>
            <a:r>
              <a:rPr lang="en-US" sz="3200" b="1" dirty="0"/>
              <a:t> + O</a:t>
            </a:r>
            <a:r>
              <a:rPr lang="en-US" sz="3200" b="1" baseline="-25000" dirty="0"/>
              <a:t>2</a:t>
            </a:r>
          </a:p>
        </p:txBody>
      </p:sp>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572" y="2246305"/>
            <a:ext cx="969386" cy="911246"/>
          </a:xfrm>
          <a:prstGeom prst="rect">
            <a:avLst/>
          </a:prstGeom>
        </p:spPr>
      </p:pic>
      <p:sp>
        <p:nvSpPr>
          <p:cNvPr id="21" name="TextBox 20"/>
          <p:cNvSpPr txBox="1"/>
          <p:nvPr/>
        </p:nvSpPr>
        <p:spPr>
          <a:xfrm>
            <a:off x="775085" y="3157551"/>
            <a:ext cx="1547314" cy="369332"/>
          </a:xfrm>
          <a:prstGeom prst="rect">
            <a:avLst/>
          </a:prstGeom>
          <a:noFill/>
        </p:spPr>
        <p:txBody>
          <a:bodyPr wrap="square" rtlCol="0">
            <a:spAutoFit/>
          </a:bodyPr>
          <a:lstStyle/>
          <a:p>
            <a:r>
              <a:rPr lang="en-US" b="1" dirty="0">
                <a:latin typeface="Arial" panose="020B0604020202020204" pitchFamily="34" charset="0"/>
                <a:cs typeface="Arial" panose="020B0604020202020204" pitchFamily="34" charset="0"/>
              </a:rPr>
              <a:t>glucose</a:t>
            </a:r>
          </a:p>
        </p:txBody>
      </p:sp>
      <p:grpSp>
        <p:nvGrpSpPr>
          <p:cNvPr id="6" name="Group 5"/>
          <p:cNvGrpSpPr/>
          <p:nvPr/>
        </p:nvGrpSpPr>
        <p:grpSpPr>
          <a:xfrm>
            <a:off x="28993" y="4154674"/>
            <a:ext cx="9236371" cy="2459834"/>
            <a:chOff x="153293" y="4082863"/>
            <a:chExt cx="9236371" cy="2459834"/>
          </a:xfrm>
        </p:grpSpPr>
        <p:pic>
          <p:nvPicPr>
            <p:cNvPr id="3" name="Picture 2"/>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61028" y="4716754"/>
              <a:ext cx="2737485" cy="1825943"/>
            </a:xfrm>
            <a:prstGeom prst="rect">
              <a:avLst/>
            </a:prstGeom>
          </p:spPr>
        </p:pic>
        <p:grpSp>
          <p:nvGrpSpPr>
            <p:cNvPr id="4" name="Group 3"/>
            <p:cNvGrpSpPr/>
            <p:nvPr/>
          </p:nvGrpSpPr>
          <p:grpSpPr>
            <a:xfrm>
              <a:off x="5435558" y="4154674"/>
              <a:ext cx="1690239" cy="2388023"/>
              <a:chOff x="2759643" y="1419675"/>
              <a:chExt cx="3544957" cy="4695865"/>
            </a:xfrm>
          </p:grpSpPr>
          <p:pic>
            <p:nvPicPr>
              <p:cNvPr id="18" name="Picture 1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22" name="Picture 2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sp>
          <p:nvSpPr>
            <p:cNvPr id="5" name="TextBox 4"/>
            <p:cNvSpPr txBox="1"/>
            <p:nvPr/>
          </p:nvSpPr>
          <p:spPr>
            <a:xfrm>
              <a:off x="4398513" y="5072817"/>
              <a:ext cx="753856" cy="1107996"/>
            </a:xfrm>
            <a:prstGeom prst="rect">
              <a:avLst/>
            </a:prstGeom>
            <a:noFill/>
          </p:spPr>
          <p:txBody>
            <a:bodyPr wrap="square" rtlCol="0">
              <a:spAutoFit/>
            </a:bodyPr>
            <a:lstStyle/>
            <a:p>
              <a:r>
                <a:rPr lang="en-US" sz="6600" b="1" dirty="0"/>
                <a:t>=</a:t>
              </a:r>
            </a:p>
          </p:txBody>
        </p:sp>
        <p:sp>
          <p:nvSpPr>
            <p:cNvPr id="23" name="Content Placeholder 2"/>
            <p:cNvSpPr txBox="1">
              <a:spLocks/>
            </p:cNvSpPr>
            <p:nvPr/>
          </p:nvSpPr>
          <p:spPr>
            <a:xfrm>
              <a:off x="153293" y="4082863"/>
              <a:ext cx="9236371" cy="1027873"/>
            </a:xfrm>
            <a:prstGeom prst="rect">
              <a:avLst/>
            </a:prstGeom>
          </p:spPr>
          <p:txBody>
            <a:bodyPr>
              <a:normAutofit fontScale="70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120000"/>
                </a:lnSpc>
                <a:spcBef>
                  <a:spcPts val="0"/>
                </a:spcBef>
                <a:buFont typeface="Arial"/>
                <a:buNone/>
              </a:pPr>
              <a:r>
                <a:rPr lang="en-US" dirty="0"/>
                <a:t>The calorie content from glucose in a bowl of cereal is about the same amount of energy as we saw in the burning ethanol demonstration!</a:t>
              </a:r>
            </a:p>
            <a:p>
              <a:pPr marL="0" indent="0">
                <a:buFont typeface="Arial"/>
                <a:buNone/>
              </a:pPr>
              <a:endParaRPr lang="en-US" dirty="0">
                <a:solidFill>
                  <a:srgbClr val="583F34"/>
                </a:solidFill>
              </a:endParaRPr>
            </a:p>
          </p:txBody>
        </p:sp>
      </p:grpSp>
    </p:spTree>
    <p:extLst>
      <p:ext uri="{BB962C8B-B14F-4D97-AF65-F5344CB8AC3E}">
        <p14:creationId xmlns:p14="http://schemas.microsoft.com/office/powerpoint/2010/main" val="203329866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395288" y="23813"/>
            <a:ext cx="8748712" cy="1139825"/>
          </a:xfrm>
        </p:spPr>
        <p:txBody>
          <a:bodyPr>
            <a:normAutofit/>
          </a:bodyPr>
          <a:lstStyle/>
          <a:p>
            <a:pPr algn="ctr"/>
            <a:r>
              <a:rPr lang="en-US" sz="3600" dirty="0">
                <a:latin typeface="Arial" panose="020B0604020202020204" pitchFamily="34" charset="0"/>
                <a:cs typeface="Arial" panose="020B0604020202020204" pitchFamily="34" charset="0"/>
              </a:rPr>
              <a:t>Burning FOOD gives a lot of energy!</a:t>
            </a:r>
          </a:p>
        </p:txBody>
      </p:sp>
      <p:sp>
        <p:nvSpPr>
          <p:cNvPr id="23" name="Content Placeholder 2"/>
          <p:cNvSpPr txBox="1">
            <a:spLocks/>
          </p:cNvSpPr>
          <p:nvPr/>
        </p:nvSpPr>
        <p:spPr>
          <a:xfrm>
            <a:off x="1938413" y="1174202"/>
            <a:ext cx="6705600" cy="2779393"/>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 typeface="Arial"/>
              <a:buNone/>
            </a:pPr>
            <a:r>
              <a:rPr lang="en-US" sz="2800" dirty="0"/>
              <a:t>If we think that carbs give us this much energy, what’s the problem if this is happening inside our cells?</a:t>
            </a:r>
          </a:p>
          <a:p>
            <a:pPr marL="0" indent="0">
              <a:spcBef>
                <a:spcPts val="0"/>
              </a:spcBef>
              <a:buFont typeface="Arial"/>
              <a:buNone/>
            </a:pPr>
            <a:endParaRPr lang="en-US" sz="2800" dirty="0"/>
          </a:p>
          <a:p>
            <a:pPr marL="0" indent="0">
              <a:spcBef>
                <a:spcPts val="0"/>
              </a:spcBef>
              <a:buFont typeface="Arial"/>
              <a:buNone/>
            </a:pPr>
            <a:r>
              <a:rPr lang="en-US" sz="2800" dirty="0"/>
              <a:t>Write down any problems you can think of in </a:t>
            </a:r>
            <a:r>
              <a:rPr lang="en-US" sz="2800" b="1" dirty="0"/>
              <a:t>Doodle box M</a:t>
            </a:r>
            <a:r>
              <a:rPr lang="en-US" sz="2800" dirty="0"/>
              <a:t>.</a:t>
            </a:r>
          </a:p>
          <a:p>
            <a:pPr marL="0" indent="0">
              <a:spcBef>
                <a:spcPts val="600"/>
              </a:spcBef>
              <a:buFont typeface="Arial"/>
              <a:buNone/>
            </a:pPr>
            <a:endParaRPr lang="en-US" sz="2800" dirty="0">
              <a:solidFill>
                <a:srgbClr val="583F34"/>
              </a:solidFill>
            </a:endParaRPr>
          </a:p>
        </p:txBody>
      </p:sp>
      <p:pic>
        <p:nvPicPr>
          <p:cNvPr id="14" name="Picture 13"/>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661028" y="4716754"/>
            <a:ext cx="2737485" cy="1825943"/>
          </a:xfrm>
          <a:prstGeom prst="rect">
            <a:avLst/>
          </a:prstGeom>
        </p:spPr>
      </p:pic>
      <p:grpSp>
        <p:nvGrpSpPr>
          <p:cNvPr id="15" name="Group 14"/>
          <p:cNvGrpSpPr/>
          <p:nvPr/>
        </p:nvGrpSpPr>
        <p:grpSpPr>
          <a:xfrm>
            <a:off x="5435558" y="4154674"/>
            <a:ext cx="1690239" cy="2388023"/>
            <a:chOff x="2759643" y="1419675"/>
            <a:chExt cx="3544957" cy="4695865"/>
          </a:xfrm>
        </p:grpSpPr>
        <p:pic>
          <p:nvPicPr>
            <p:cNvPr id="19" name="Picture 1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20" name="Picture 1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sp>
        <p:nvSpPr>
          <p:cNvPr id="21" name="TextBox 20"/>
          <p:cNvSpPr txBox="1"/>
          <p:nvPr/>
        </p:nvSpPr>
        <p:spPr>
          <a:xfrm>
            <a:off x="4398513" y="5072817"/>
            <a:ext cx="753856" cy="1107996"/>
          </a:xfrm>
          <a:prstGeom prst="rect">
            <a:avLst/>
          </a:prstGeom>
          <a:noFill/>
        </p:spPr>
        <p:txBody>
          <a:bodyPr wrap="square" rtlCol="0">
            <a:spAutoFit/>
          </a:bodyPr>
          <a:lstStyle/>
          <a:p>
            <a:r>
              <a:rPr lang="en-US" sz="6600" b="1" dirty="0"/>
              <a:t>=</a:t>
            </a:r>
          </a:p>
        </p:txBody>
      </p:sp>
      <p:pic>
        <p:nvPicPr>
          <p:cNvPr id="11" name="Picture 10">
            <a:extLst>
              <a:ext uri="{FF2B5EF4-FFF2-40B4-BE49-F238E27FC236}">
                <a16:creationId xmlns:a16="http://schemas.microsoft.com/office/drawing/2014/main" id="{80BBF863-AD58-4652-8970-4F192B947D4C}"/>
              </a:ext>
            </a:extLst>
          </p:cNvPr>
          <p:cNvPicPr>
            <a:picLocks noChangeAspect="1"/>
          </p:cNvPicPr>
          <p:nvPr/>
        </p:nvPicPr>
        <p:blipFill rotWithShape="1">
          <a:blip r:embed="rId6"/>
          <a:srcRect r="13897" b="1176"/>
          <a:stretch/>
        </p:blipFill>
        <p:spPr>
          <a:xfrm>
            <a:off x="485915" y="1281997"/>
            <a:ext cx="1035120" cy="891043"/>
          </a:xfrm>
          <a:prstGeom prst="rect">
            <a:avLst/>
          </a:prstGeom>
        </p:spPr>
      </p:pic>
      <p:pic>
        <p:nvPicPr>
          <p:cNvPr id="12" name="Picture 11">
            <a:extLst>
              <a:ext uri="{FF2B5EF4-FFF2-40B4-BE49-F238E27FC236}">
                <a16:creationId xmlns:a16="http://schemas.microsoft.com/office/drawing/2014/main" id="{A6A0BAC1-5C66-4777-A15E-8E21F5ECE9F6}"/>
              </a:ext>
            </a:extLst>
          </p:cNvPr>
          <p:cNvPicPr>
            <a:picLocks noChangeAspect="1"/>
          </p:cNvPicPr>
          <p:nvPr/>
        </p:nvPicPr>
        <p:blipFill rotWithShape="1">
          <a:blip r:embed="rId7"/>
          <a:srcRect t="11876" r="21921"/>
          <a:stretch/>
        </p:blipFill>
        <p:spPr>
          <a:xfrm>
            <a:off x="608405" y="2983478"/>
            <a:ext cx="1052623" cy="891043"/>
          </a:xfrm>
          <a:prstGeom prst="rect">
            <a:avLst/>
          </a:prstGeom>
        </p:spPr>
      </p:pic>
    </p:spTree>
    <p:extLst>
      <p:ext uri="{BB962C8B-B14F-4D97-AF65-F5344CB8AC3E}">
        <p14:creationId xmlns:p14="http://schemas.microsoft.com/office/powerpoint/2010/main" val="118522087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225221" y="218346"/>
            <a:ext cx="8751353" cy="1143000"/>
          </a:xfrm>
        </p:spPr>
        <p:txBody>
          <a:bodyPr/>
          <a:lstStyle/>
          <a:p>
            <a:r>
              <a:rPr lang="en-US" sz="3200" b="1" dirty="0">
                <a:latin typeface="Arial" panose="020B0604020202020204" pitchFamily="34" charset="0"/>
                <a:cs typeface="Arial" panose="020B0604020202020204" pitchFamily="34" charset="0"/>
              </a:rPr>
              <a:t>What is the problem with having a reaction like this happen in a cell?</a:t>
            </a:r>
            <a:endParaRPr lang="en-US" dirty="0"/>
          </a:p>
        </p:txBody>
      </p:sp>
      <p:sp>
        <p:nvSpPr>
          <p:cNvPr id="3" name="Content Placeholder 2"/>
          <p:cNvSpPr>
            <a:spLocks noGrp="1"/>
          </p:cNvSpPr>
          <p:nvPr>
            <p:ph idx="4294967295"/>
          </p:nvPr>
        </p:nvSpPr>
        <p:spPr>
          <a:xfrm>
            <a:off x="225220" y="1403941"/>
            <a:ext cx="8751353" cy="4525962"/>
          </a:xfrm>
        </p:spPr>
        <p:txBody>
          <a:bodyPr>
            <a:normAutofit/>
          </a:bodyPr>
          <a:lstStyle/>
          <a:p>
            <a:pPr marL="0" indent="0">
              <a:spcBef>
                <a:spcPts val="0"/>
              </a:spcBef>
              <a:buNone/>
            </a:pPr>
            <a:r>
              <a:rPr lang="en-US" sz="2600" b="1" dirty="0">
                <a:latin typeface="Arial" panose="020B0604020202020204" pitchFamily="34" charset="0"/>
                <a:cs typeface="Arial" panose="020B0604020202020204" pitchFamily="34" charset="0"/>
              </a:rPr>
              <a:t>In combustion reactions, the fuel molecules are rearranged all at once, in one big step, so all the energy is released at once!</a:t>
            </a:r>
            <a:endParaRPr lang="en-US" sz="2300" b="1" dirty="0">
              <a:latin typeface="Arial" panose="020B0604020202020204" pitchFamily="34" charset="0"/>
              <a:cs typeface="Arial" panose="020B0604020202020204" pitchFamily="34" charset="0"/>
            </a:endParaRPr>
          </a:p>
          <a:p>
            <a:pPr marL="0" indent="0">
              <a:buNone/>
            </a:pPr>
            <a:r>
              <a:rPr lang="en-US" sz="3600" dirty="0">
                <a:latin typeface="Arial" panose="020B0604020202020204" pitchFamily="34" charset="0"/>
                <a:cs typeface="Arial" panose="020B0604020202020204" pitchFamily="34" charset="0"/>
              </a:rPr>
              <a:t>	 </a:t>
            </a:r>
          </a:p>
          <a:p>
            <a:pPr marL="0" indent="0">
              <a:buNone/>
            </a:pPr>
            <a:endParaRPr lang="en-US" b="1" dirty="0">
              <a:latin typeface="Arial" panose="020B0604020202020204" pitchFamily="34" charset="0"/>
              <a:cs typeface="Arial" panose="020B0604020202020204"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909" y="2947907"/>
            <a:ext cx="7160227" cy="2240872"/>
          </a:xfrm>
          <a:prstGeom prst="rect">
            <a:avLst/>
          </a:prstGeom>
        </p:spPr>
      </p:pic>
      <p:sp>
        <p:nvSpPr>
          <p:cNvPr id="7" name="TextBox 6"/>
          <p:cNvSpPr txBox="1"/>
          <p:nvPr/>
        </p:nvSpPr>
        <p:spPr>
          <a:xfrm>
            <a:off x="1526767" y="5188779"/>
            <a:ext cx="7230317" cy="1569660"/>
          </a:xfrm>
          <a:prstGeom prst="rect">
            <a:avLst/>
          </a:prstGeom>
          <a:noFill/>
        </p:spPr>
        <p:txBody>
          <a:bodyPr wrap="square" rtlCol="0">
            <a:spAutoFit/>
          </a:bodyPr>
          <a:lstStyle/>
          <a:p>
            <a:r>
              <a:rPr lang="en-US" sz="2400" b="1" dirty="0">
                <a:latin typeface="Arial" panose="020B0604020202020204" pitchFamily="34" charset="0"/>
                <a:cs typeface="Arial" panose="020B0604020202020204" pitchFamily="34" charset="0"/>
              </a:rPr>
              <a:t>In Doodle Box N</a:t>
            </a:r>
            <a:r>
              <a:rPr lang="en-US" sz="2400" dirty="0">
                <a:latin typeface="Arial" panose="020B0604020202020204" pitchFamily="34" charset="0"/>
                <a:cs typeface="Arial" panose="020B0604020202020204" pitchFamily="34" charset="0"/>
              </a:rPr>
              <a:t>, suggest a way cells might solve this problem. Sketch an energy diagram that shows how glucose could be broken down in a way that is safe for a cell.</a:t>
            </a:r>
          </a:p>
        </p:txBody>
      </p:sp>
      <p:pic>
        <p:nvPicPr>
          <p:cNvPr id="9" name="Picture 8">
            <a:extLst>
              <a:ext uri="{FF2B5EF4-FFF2-40B4-BE49-F238E27FC236}">
                <a16:creationId xmlns:a16="http://schemas.microsoft.com/office/drawing/2014/main" id="{8097CF58-7860-4141-8E79-AC3711B7BBCA}"/>
              </a:ext>
            </a:extLst>
          </p:cNvPr>
          <p:cNvPicPr>
            <a:picLocks noChangeAspect="1"/>
          </p:cNvPicPr>
          <p:nvPr/>
        </p:nvPicPr>
        <p:blipFill rotWithShape="1">
          <a:blip r:embed="rId4"/>
          <a:srcRect t="11876" r="21921"/>
          <a:stretch/>
        </p:blipFill>
        <p:spPr>
          <a:xfrm>
            <a:off x="386916" y="5259538"/>
            <a:ext cx="1052623" cy="891043"/>
          </a:xfrm>
          <a:prstGeom prst="rect">
            <a:avLst/>
          </a:prstGeom>
        </p:spPr>
      </p:pic>
    </p:spTree>
    <p:extLst>
      <p:ext uri="{BB962C8B-B14F-4D97-AF65-F5344CB8AC3E}">
        <p14:creationId xmlns:p14="http://schemas.microsoft.com/office/powerpoint/2010/main" val="243760223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11-13 at 10.27.42 PM.png"/>
          <p:cNvPicPr>
            <a:picLocks noChangeAspect="1"/>
          </p:cNvPicPr>
          <p:nvPr/>
        </p:nvPicPr>
        <p:blipFill rotWithShape="1">
          <a:blip r:embed="rId3">
            <a:extLst>
              <a:ext uri="{28A0092B-C50C-407E-A947-70E740481C1C}">
                <a14:useLocalDpi xmlns:a14="http://schemas.microsoft.com/office/drawing/2010/main" val="0"/>
              </a:ext>
            </a:extLst>
          </a:blip>
          <a:srcRect b="27295"/>
          <a:stretch/>
        </p:blipFill>
        <p:spPr>
          <a:xfrm>
            <a:off x="1610204" y="1666538"/>
            <a:ext cx="5812751" cy="4283000"/>
          </a:xfrm>
          <a:prstGeom prst="rect">
            <a:avLst/>
          </a:prstGeom>
        </p:spPr>
      </p:pic>
      <p:sp>
        <p:nvSpPr>
          <p:cNvPr id="3" name="TextBox 2"/>
          <p:cNvSpPr txBox="1"/>
          <p:nvPr/>
        </p:nvSpPr>
        <p:spPr>
          <a:xfrm>
            <a:off x="272545" y="1616722"/>
            <a:ext cx="2218267" cy="461665"/>
          </a:xfrm>
          <a:prstGeom prst="rect">
            <a:avLst/>
          </a:prstGeom>
          <a:noFill/>
        </p:spPr>
        <p:txBody>
          <a:bodyPr wrap="square" rtlCol="0">
            <a:spAutoFit/>
          </a:bodyPr>
          <a:lstStyle/>
          <a:p>
            <a:r>
              <a:rPr lang="en-US" sz="2400" b="1" dirty="0"/>
              <a:t>C</a:t>
            </a:r>
            <a:r>
              <a:rPr lang="en-US" sz="2400" b="1" baseline="-25000" dirty="0"/>
              <a:t>6</a:t>
            </a:r>
            <a:r>
              <a:rPr lang="en-US" sz="2400" b="1" dirty="0"/>
              <a:t>H</a:t>
            </a:r>
            <a:r>
              <a:rPr lang="en-US" sz="2400" b="1" baseline="-25000" dirty="0"/>
              <a:t>12</a:t>
            </a:r>
            <a:r>
              <a:rPr lang="en-US" sz="2400" b="1" dirty="0"/>
              <a:t>O</a:t>
            </a:r>
            <a:r>
              <a:rPr lang="en-US" sz="2400" b="1" baseline="-25000" dirty="0"/>
              <a:t>6</a:t>
            </a:r>
            <a:r>
              <a:rPr lang="en-US" sz="2400" b="1" dirty="0"/>
              <a:t> + 6O</a:t>
            </a:r>
            <a:r>
              <a:rPr lang="en-US" sz="2400" b="1" baseline="-25000" dirty="0"/>
              <a:t>2</a:t>
            </a:r>
            <a:endParaRPr lang="en-US" sz="2400" b="1" dirty="0"/>
          </a:p>
        </p:txBody>
      </p:sp>
      <p:sp>
        <p:nvSpPr>
          <p:cNvPr id="4" name="TextBox 3"/>
          <p:cNvSpPr txBox="1"/>
          <p:nvPr/>
        </p:nvSpPr>
        <p:spPr>
          <a:xfrm>
            <a:off x="3710219" y="5498448"/>
            <a:ext cx="2235200" cy="738664"/>
          </a:xfrm>
          <a:prstGeom prst="rect">
            <a:avLst/>
          </a:prstGeom>
          <a:noFill/>
        </p:spPr>
        <p:txBody>
          <a:bodyPr wrap="square" rtlCol="0">
            <a:spAutoFit/>
          </a:bodyPr>
          <a:lstStyle/>
          <a:p>
            <a:r>
              <a:rPr lang="en-US" sz="2400" b="1" dirty="0"/>
              <a:t>6CO</a:t>
            </a:r>
            <a:r>
              <a:rPr lang="en-US" sz="2400" b="1" baseline="-25000" dirty="0"/>
              <a:t>2</a:t>
            </a:r>
            <a:r>
              <a:rPr lang="en-US" sz="2400" b="1" dirty="0"/>
              <a:t> + 6H</a:t>
            </a:r>
            <a:r>
              <a:rPr lang="en-US" sz="2400" b="1" baseline="-25000" dirty="0"/>
              <a:t>2</a:t>
            </a:r>
            <a:r>
              <a:rPr lang="en-US" sz="2400" b="1" dirty="0"/>
              <a:t>O</a:t>
            </a:r>
          </a:p>
          <a:p>
            <a:endParaRPr lang="en-US" dirty="0"/>
          </a:p>
        </p:txBody>
      </p:sp>
      <p:sp>
        <p:nvSpPr>
          <p:cNvPr id="10" name="TextBox 9"/>
          <p:cNvSpPr txBox="1"/>
          <p:nvPr/>
        </p:nvSpPr>
        <p:spPr>
          <a:xfrm>
            <a:off x="5986481" y="1310918"/>
            <a:ext cx="2839083" cy="1938992"/>
          </a:xfrm>
          <a:prstGeom prst="rect">
            <a:avLst/>
          </a:prstGeom>
          <a:noFill/>
        </p:spPr>
        <p:txBody>
          <a:bodyPr wrap="square" rtlCol="0">
            <a:spAutoFit/>
          </a:bodyPr>
          <a:lstStyle/>
          <a:p>
            <a:r>
              <a:rPr lang="en-US" sz="2400" dirty="0">
                <a:latin typeface="Arial"/>
                <a:cs typeface="Arial"/>
              </a:rPr>
              <a:t>Many small rearrangements, each releasing a smaller amount of energy!</a:t>
            </a:r>
          </a:p>
        </p:txBody>
      </p:sp>
      <p:sp>
        <p:nvSpPr>
          <p:cNvPr id="6" name="Title 1"/>
          <p:cNvSpPr txBox="1">
            <a:spLocks/>
          </p:cNvSpPr>
          <p:nvPr/>
        </p:nvSpPr>
        <p:spPr>
          <a:xfrm>
            <a:off x="245949" y="270159"/>
            <a:ext cx="8748743" cy="704802"/>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latin typeface="Arial" panose="020B0604020202020204" pitchFamily="34" charset="0"/>
                <a:cs typeface="Arial" panose="020B0604020202020204" pitchFamily="34" charset="0"/>
              </a:rPr>
              <a:t>Break it up!</a:t>
            </a:r>
          </a:p>
        </p:txBody>
      </p:sp>
      <p:grpSp>
        <p:nvGrpSpPr>
          <p:cNvPr id="7" name="Group 6"/>
          <p:cNvGrpSpPr/>
          <p:nvPr/>
        </p:nvGrpSpPr>
        <p:grpSpPr>
          <a:xfrm>
            <a:off x="2375062" y="1607103"/>
            <a:ext cx="490250" cy="783887"/>
            <a:chOff x="2759643" y="1419675"/>
            <a:chExt cx="3544957" cy="4695865"/>
          </a:xfrm>
        </p:grpSpPr>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5" name="Group 4"/>
          <p:cNvGrpSpPr/>
          <p:nvPr/>
        </p:nvGrpSpPr>
        <p:grpSpPr>
          <a:xfrm>
            <a:off x="2527462" y="1759503"/>
            <a:ext cx="3843050" cy="4136687"/>
            <a:chOff x="2527462" y="1759503"/>
            <a:chExt cx="3843050" cy="4136687"/>
          </a:xfrm>
        </p:grpSpPr>
        <p:grpSp>
          <p:nvGrpSpPr>
            <p:cNvPr id="11" name="Group 10"/>
            <p:cNvGrpSpPr/>
            <p:nvPr/>
          </p:nvGrpSpPr>
          <p:grpSpPr>
            <a:xfrm>
              <a:off x="2527462" y="1759503"/>
              <a:ext cx="490250" cy="783887"/>
              <a:chOff x="2759643" y="1419675"/>
              <a:chExt cx="3544957" cy="4695865"/>
            </a:xfrm>
          </p:grpSpPr>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14" name="Group 13"/>
            <p:cNvGrpSpPr/>
            <p:nvPr/>
          </p:nvGrpSpPr>
          <p:grpSpPr>
            <a:xfrm>
              <a:off x="2679862" y="1911903"/>
              <a:ext cx="490250" cy="783887"/>
              <a:chOff x="2759643" y="1419675"/>
              <a:chExt cx="3544957" cy="4695865"/>
            </a:xfrm>
          </p:grpSpPr>
          <p:pic>
            <p:nvPicPr>
              <p:cNvPr id="15" name="Pictur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16" name="Picture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17" name="Group 16"/>
            <p:cNvGrpSpPr/>
            <p:nvPr/>
          </p:nvGrpSpPr>
          <p:grpSpPr>
            <a:xfrm>
              <a:off x="2832262" y="2064303"/>
              <a:ext cx="490250" cy="783887"/>
              <a:chOff x="2759643" y="1419675"/>
              <a:chExt cx="3544957" cy="4695865"/>
            </a:xfrm>
          </p:grpSpPr>
          <p:pic>
            <p:nvPicPr>
              <p:cNvPr id="18" name="Picture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20" name="Group 19"/>
            <p:cNvGrpSpPr/>
            <p:nvPr/>
          </p:nvGrpSpPr>
          <p:grpSpPr>
            <a:xfrm>
              <a:off x="2984662" y="2216703"/>
              <a:ext cx="490250" cy="783887"/>
              <a:chOff x="2759643" y="1419675"/>
              <a:chExt cx="3544957" cy="4695865"/>
            </a:xfrm>
          </p:grpSpPr>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23" name="Group 22"/>
            <p:cNvGrpSpPr/>
            <p:nvPr/>
          </p:nvGrpSpPr>
          <p:grpSpPr>
            <a:xfrm>
              <a:off x="3137062" y="2369103"/>
              <a:ext cx="490250" cy="783887"/>
              <a:chOff x="2759643" y="1419675"/>
              <a:chExt cx="3544957" cy="4695865"/>
            </a:xfrm>
          </p:grpSpPr>
          <p:pic>
            <p:nvPicPr>
              <p:cNvPr id="24" name="Picture 2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25" name="Picture 2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26" name="Group 25"/>
            <p:cNvGrpSpPr/>
            <p:nvPr/>
          </p:nvGrpSpPr>
          <p:grpSpPr>
            <a:xfrm>
              <a:off x="3289462" y="2521503"/>
              <a:ext cx="490250" cy="783887"/>
              <a:chOff x="2759643" y="1419675"/>
              <a:chExt cx="3544957" cy="4695865"/>
            </a:xfrm>
          </p:grpSpPr>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28" name="Picture 2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29" name="Group 28"/>
            <p:cNvGrpSpPr/>
            <p:nvPr/>
          </p:nvGrpSpPr>
          <p:grpSpPr>
            <a:xfrm>
              <a:off x="3441862" y="2673903"/>
              <a:ext cx="490250" cy="783887"/>
              <a:chOff x="2759643" y="1419675"/>
              <a:chExt cx="3544957" cy="4695865"/>
            </a:xfrm>
          </p:grpSpPr>
          <p:pic>
            <p:nvPicPr>
              <p:cNvPr id="30" name="Picture 2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31" name="Picture 3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32" name="Group 31"/>
            <p:cNvGrpSpPr/>
            <p:nvPr/>
          </p:nvGrpSpPr>
          <p:grpSpPr>
            <a:xfrm>
              <a:off x="3594262" y="2826303"/>
              <a:ext cx="490250" cy="783887"/>
              <a:chOff x="2759643" y="1419675"/>
              <a:chExt cx="3544957" cy="4695865"/>
            </a:xfrm>
          </p:grpSpPr>
          <p:pic>
            <p:nvPicPr>
              <p:cNvPr id="33" name="Picture 3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34" name="Picture 3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35" name="Group 34"/>
            <p:cNvGrpSpPr/>
            <p:nvPr/>
          </p:nvGrpSpPr>
          <p:grpSpPr>
            <a:xfrm>
              <a:off x="3746662" y="2978703"/>
              <a:ext cx="490250" cy="783887"/>
              <a:chOff x="2759643" y="1419675"/>
              <a:chExt cx="3544957" cy="4695865"/>
            </a:xfrm>
          </p:grpSpPr>
          <p:pic>
            <p:nvPicPr>
              <p:cNvPr id="36" name="Picture 3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37" name="Picture 3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38" name="Group 37"/>
            <p:cNvGrpSpPr/>
            <p:nvPr/>
          </p:nvGrpSpPr>
          <p:grpSpPr>
            <a:xfrm>
              <a:off x="3899062" y="3131103"/>
              <a:ext cx="490250" cy="783887"/>
              <a:chOff x="2759643" y="1419675"/>
              <a:chExt cx="3544957" cy="4695865"/>
            </a:xfrm>
          </p:grpSpPr>
          <p:pic>
            <p:nvPicPr>
              <p:cNvPr id="39" name="Picture 3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40" name="Picture 3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41" name="Group 40"/>
            <p:cNvGrpSpPr/>
            <p:nvPr/>
          </p:nvGrpSpPr>
          <p:grpSpPr>
            <a:xfrm>
              <a:off x="4051462" y="3283503"/>
              <a:ext cx="490250" cy="783887"/>
              <a:chOff x="2759643" y="1419675"/>
              <a:chExt cx="3544957" cy="4695865"/>
            </a:xfrm>
          </p:grpSpPr>
          <p:pic>
            <p:nvPicPr>
              <p:cNvPr id="42" name="Picture 4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43" name="Picture 4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44" name="Group 43"/>
            <p:cNvGrpSpPr/>
            <p:nvPr/>
          </p:nvGrpSpPr>
          <p:grpSpPr>
            <a:xfrm>
              <a:off x="4203862" y="3435903"/>
              <a:ext cx="490250" cy="783887"/>
              <a:chOff x="2759643" y="1419675"/>
              <a:chExt cx="3544957" cy="4695865"/>
            </a:xfrm>
          </p:grpSpPr>
          <p:pic>
            <p:nvPicPr>
              <p:cNvPr id="45" name="Picture 4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46" name="Picture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47" name="Group 46"/>
            <p:cNvGrpSpPr/>
            <p:nvPr/>
          </p:nvGrpSpPr>
          <p:grpSpPr>
            <a:xfrm>
              <a:off x="4356262" y="3588303"/>
              <a:ext cx="490250" cy="783887"/>
              <a:chOff x="2759643" y="1419675"/>
              <a:chExt cx="3544957" cy="4695865"/>
            </a:xfrm>
          </p:grpSpPr>
          <p:pic>
            <p:nvPicPr>
              <p:cNvPr id="48" name="Picture 4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49" name="Picture 4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50" name="Group 49"/>
            <p:cNvGrpSpPr/>
            <p:nvPr/>
          </p:nvGrpSpPr>
          <p:grpSpPr>
            <a:xfrm>
              <a:off x="4508662" y="3740703"/>
              <a:ext cx="490250" cy="783887"/>
              <a:chOff x="2759643" y="1419675"/>
              <a:chExt cx="3544957" cy="4695865"/>
            </a:xfrm>
          </p:grpSpPr>
          <p:pic>
            <p:nvPicPr>
              <p:cNvPr id="51" name="Picture 5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52" name="Picture 5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53" name="Group 52"/>
            <p:cNvGrpSpPr/>
            <p:nvPr/>
          </p:nvGrpSpPr>
          <p:grpSpPr>
            <a:xfrm>
              <a:off x="4661062" y="3893103"/>
              <a:ext cx="490250" cy="783887"/>
              <a:chOff x="2759643" y="1419675"/>
              <a:chExt cx="3544957" cy="4695865"/>
            </a:xfrm>
          </p:grpSpPr>
          <p:pic>
            <p:nvPicPr>
              <p:cNvPr id="54" name="Picture 5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55" name="Picture 5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56" name="Group 55"/>
            <p:cNvGrpSpPr/>
            <p:nvPr/>
          </p:nvGrpSpPr>
          <p:grpSpPr>
            <a:xfrm>
              <a:off x="4813462" y="4045503"/>
              <a:ext cx="490250" cy="783887"/>
              <a:chOff x="2759643" y="1419675"/>
              <a:chExt cx="3544957" cy="4695865"/>
            </a:xfrm>
          </p:grpSpPr>
          <p:pic>
            <p:nvPicPr>
              <p:cNvPr id="57" name="Picture 5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58" name="Picture 5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59" name="Group 58"/>
            <p:cNvGrpSpPr/>
            <p:nvPr/>
          </p:nvGrpSpPr>
          <p:grpSpPr>
            <a:xfrm>
              <a:off x="4965862" y="4197903"/>
              <a:ext cx="490250" cy="783887"/>
              <a:chOff x="2759643" y="1419675"/>
              <a:chExt cx="3544957" cy="4695865"/>
            </a:xfrm>
          </p:grpSpPr>
          <p:pic>
            <p:nvPicPr>
              <p:cNvPr id="60" name="Picture 5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61" name="Picture 6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62" name="Group 61"/>
            <p:cNvGrpSpPr/>
            <p:nvPr/>
          </p:nvGrpSpPr>
          <p:grpSpPr>
            <a:xfrm>
              <a:off x="5118262" y="4350303"/>
              <a:ext cx="490250" cy="783887"/>
              <a:chOff x="2759643" y="1419675"/>
              <a:chExt cx="3544957" cy="4695865"/>
            </a:xfrm>
          </p:grpSpPr>
          <p:pic>
            <p:nvPicPr>
              <p:cNvPr id="63" name="Picture 6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64" name="Picture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65" name="Group 64"/>
            <p:cNvGrpSpPr/>
            <p:nvPr/>
          </p:nvGrpSpPr>
          <p:grpSpPr>
            <a:xfrm>
              <a:off x="5270662" y="4502703"/>
              <a:ext cx="490250" cy="783887"/>
              <a:chOff x="2759643" y="1419675"/>
              <a:chExt cx="3544957" cy="4695865"/>
            </a:xfrm>
          </p:grpSpPr>
          <p:pic>
            <p:nvPicPr>
              <p:cNvPr id="66" name="Picture 6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67" name="Picture 6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68" name="Group 67"/>
            <p:cNvGrpSpPr/>
            <p:nvPr/>
          </p:nvGrpSpPr>
          <p:grpSpPr>
            <a:xfrm>
              <a:off x="5423062" y="4655103"/>
              <a:ext cx="490250" cy="783887"/>
              <a:chOff x="2759643" y="1419675"/>
              <a:chExt cx="3544957" cy="4695865"/>
            </a:xfrm>
          </p:grpSpPr>
          <p:pic>
            <p:nvPicPr>
              <p:cNvPr id="69" name="Picture 6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70" name="Picture 6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71" name="Group 70"/>
            <p:cNvGrpSpPr/>
            <p:nvPr/>
          </p:nvGrpSpPr>
          <p:grpSpPr>
            <a:xfrm>
              <a:off x="5575462" y="4807503"/>
              <a:ext cx="490250" cy="783887"/>
              <a:chOff x="2759643" y="1419675"/>
              <a:chExt cx="3544957" cy="4695865"/>
            </a:xfrm>
          </p:grpSpPr>
          <p:pic>
            <p:nvPicPr>
              <p:cNvPr id="72" name="Picture 7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73" name="Picture 7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74" name="Group 73"/>
            <p:cNvGrpSpPr/>
            <p:nvPr/>
          </p:nvGrpSpPr>
          <p:grpSpPr>
            <a:xfrm>
              <a:off x="5727862" y="4959903"/>
              <a:ext cx="490250" cy="783887"/>
              <a:chOff x="2759643" y="1419675"/>
              <a:chExt cx="3544957" cy="4695865"/>
            </a:xfrm>
          </p:grpSpPr>
          <p:pic>
            <p:nvPicPr>
              <p:cNvPr id="75" name="Picture 7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76" name="Picture 7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nvGrpSpPr>
            <p:cNvPr id="77" name="Group 76"/>
            <p:cNvGrpSpPr/>
            <p:nvPr/>
          </p:nvGrpSpPr>
          <p:grpSpPr>
            <a:xfrm>
              <a:off x="5880262" y="5112303"/>
              <a:ext cx="490250" cy="783887"/>
              <a:chOff x="2759643" y="1419675"/>
              <a:chExt cx="3544957" cy="4695865"/>
            </a:xfrm>
          </p:grpSpPr>
          <p:pic>
            <p:nvPicPr>
              <p:cNvPr id="78" name="Picture 7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59643" y="4343061"/>
                <a:ext cx="3544957" cy="1772479"/>
              </a:xfrm>
              <a:prstGeom prst="rect">
                <a:avLst/>
              </a:prstGeom>
            </p:spPr>
          </p:pic>
          <p:pic>
            <p:nvPicPr>
              <p:cNvPr id="79" name="Picture 7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45624" y="1419675"/>
                <a:ext cx="2844258" cy="4278086"/>
              </a:xfrm>
              <a:prstGeom prst="rect">
                <a:avLst/>
              </a:prstGeom>
            </p:spPr>
          </p:pic>
        </p:grpSp>
      </p:grpSp>
    </p:spTree>
    <p:extLst>
      <p:ext uri="{BB962C8B-B14F-4D97-AF65-F5344CB8AC3E}">
        <p14:creationId xmlns:p14="http://schemas.microsoft.com/office/powerpoint/2010/main" val="170944871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149308" y="926576"/>
            <a:ext cx="8845384" cy="5261105"/>
          </a:xfrm>
        </p:spPr>
        <p:txBody>
          <a:bodyPr>
            <a:normAutofit fontScale="85000" lnSpcReduction="10000"/>
          </a:bodyPr>
          <a:lstStyle/>
          <a:p>
            <a:pPr marL="0" indent="0">
              <a:buNone/>
            </a:pPr>
            <a:endParaRPr lang="en-US" sz="2800" dirty="0">
              <a:solidFill>
                <a:srgbClr val="583F34"/>
              </a:solidFill>
              <a:latin typeface="Arial"/>
              <a:cs typeface="Arial"/>
            </a:endParaRPr>
          </a:p>
          <a:p>
            <a:pPr marL="0" indent="0">
              <a:lnSpc>
                <a:spcPct val="120000"/>
              </a:lnSpc>
              <a:spcBef>
                <a:spcPts val="0"/>
              </a:spcBef>
              <a:buNone/>
            </a:pPr>
            <a:r>
              <a:rPr lang="en-US" sz="2800" b="1" dirty="0">
                <a:cs typeface="Arial"/>
              </a:rPr>
              <a:t>The energy from burning fuel is released as heat and light. </a:t>
            </a:r>
          </a:p>
          <a:p>
            <a:pPr marL="0" indent="0">
              <a:lnSpc>
                <a:spcPct val="120000"/>
              </a:lnSpc>
              <a:spcBef>
                <a:spcPts val="0"/>
              </a:spcBef>
              <a:buNone/>
            </a:pPr>
            <a:r>
              <a:rPr lang="en-US" sz="2800" b="1" dirty="0">
                <a:cs typeface="Arial"/>
              </a:rPr>
              <a:t>Can cells use HEAT to do the work of life?</a:t>
            </a:r>
          </a:p>
          <a:p>
            <a:pPr marL="400050" lvl="1" indent="0">
              <a:lnSpc>
                <a:spcPct val="120000"/>
              </a:lnSpc>
              <a:spcBef>
                <a:spcPts val="0"/>
              </a:spcBef>
              <a:buNone/>
            </a:pPr>
            <a:r>
              <a:rPr lang="en-US" sz="2400" dirty="0">
                <a:solidFill>
                  <a:schemeClr val="tx1"/>
                </a:solidFill>
                <a:cs typeface="Arial"/>
              </a:rPr>
              <a:t>Some helps heat our bodies, yet most is lost to the environment.</a:t>
            </a:r>
          </a:p>
          <a:p>
            <a:pPr marL="400050" lvl="1" indent="0">
              <a:lnSpc>
                <a:spcPct val="120000"/>
              </a:lnSpc>
              <a:spcBef>
                <a:spcPts val="0"/>
              </a:spcBef>
              <a:buNone/>
            </a:pPr>
            <a:r>
              <a:rPr lang="en-US" sz="2400" dirty="0">
                <a:solidFill>
                  <a:schemeClr val="tx1"/>
                </a:solidFill>
                <a:cs typeface="Arial"/>
              </a:rPr>
              <a:t>BUT cells </a:t>
            </a:r>
            <a:r>
              <a:rPr lang="en-US" sz="2400" u="sng" dirty="0">
                <a:solidFill>
                  <a:schemeClr val="tx1"/>
                </a:solidFill>
                <a:cs typeface="Arial"/>
              </a:rPr>
              <a:t>can’t</a:t>
            </a:r>
            <a:r>
              <a:rPr lang="en-US" sz="2400" dirty="0">
                <a:solidFill>
                  <a:schemeClr val="tx1"/>
                </a:solidFill>
                <a:cs typeface="Arial"/>
              </a:rPr>
              <a:t> use heat to do work.</a:t>
            </a:r>
          </a:p>
          <a:p>
            <a:pPr marL="400050" lvl="1" indent="0">
              <a:lnSpc>
                <a:spcPct val="120000"/>
              </a:lnSpc>
              <a:spcBef>
                <a:spcPts val="0"/>
              </a:spcBef>
              <a:buNone/>
            </a:pPr>
            <a:endParaRPr lang="en-US" sz="1300" dirty="0">
              <a:solidFill>
                <a:schemeClr val="tx1"/>
              </a:solidFill>
              <a:cs typeface="Arial"/>
            </a:endParaRPr>
          </a:p>
          <a:p>
            <a:pPr marL="0" indent="0">
              <a:lnSpc>
                <a:spcPct val="120000"/>
              </a:lnSpc>
              <a:spcBef>
                <a:spcPts val="0"/>
              </a:spcBef>
              <a:buNone/>
            </a:pPr>
            <a:r>
              <a:rPr lang="en-US" sz="2400" b="1" dirty="0">
                <a:cs typeface="Arial"/>
              </a:rPr>
              <a:t>How can a cell move energy from the mitochondria to where it’s needed??</a:t>
            </a:r>
          </a:p>
          <a:p>
            <a:pPr marL="0" indent="0">
              <a:lnSpc>
                <a:spcPct val="120000"/>
              </a:lnSpc>
              <a:spcBef>
                <a:spcPts val="0"/>
              </a:spcBef>
              <a:buNone/>
            </a:pPr>
            <a:endParaRPr lang="en-US" sz="1200" b="1" dirty="0">
              <a:cs typeface="Arial"/>
            </a:endParaRPr>
          </a:p>
          <a:p>
            <a:pPr marL="0" indent="0">
              <a:lnSpc>
                <a:spcPct val="120000"/>
              </a:lnSpc>
              <a:spcBef>
                <a:spcPts val="0"/>
              </a:spcBef>
              <a:buNone/>
            </a:pPr>
            <a:r>
              <a:rPr lang="en-US" sz="2800" b="1" dirty="0">
                <a:cs typeface="Arial"/>
              </a:rPr>
              <a:t>These problems are solved by a little molecule called </a:t>
            </a:r>
          </a:p>
          <a:p>
            <a:pPr marL="0" indent="0">
              <a:lnSpc>
                <a:spcPct val="120000"/>
              </a:lnSpc>
              <a:spcBef>
                <a:spcPts val="0"/>
              </a:spcBef>
              <a:buNone/>
            </a:pPr>
            <a:endParaRPr lang="en-US" sz="1300" b="1" dirty="0">
              <a:cs typeface="Arial"/>
            </a:endParaRPr>
          </a:p>
          <a:p>
            <a:pPr marL="0" indent="0" algn="ctr">
              <a:lnSpc>
                <a:spcPct val="120000"/>
              </a:lnSpc>
              <a:spcBef>
                <a:spcPts val="0"/>
              </a:spcBef>
              <a:buNone/>
            </a:pPr>
            <a:r>
              <a:rPr lang="en-US" sz="5200" b="1" dirty="0"/>
              <a:t>ATP</a:t>
            </a:r>
            <a:endParaRPr lang="en-US" sz="5200" b="1" dirty="0">
              <a:cs typeface="Arial"/>
            </a:endParaRPr>
          </a:p>
          <a:p>
            <a:pPr marL="0" indent="0">
              <a:lnSpc>
                <a:spcPct val="120000"/>
              </a:lnSpc>
              <a:spcBef>
                <a:spcPts val="0"/>
              </a:spcBef>
              <a:buNone/>
            </a:pPr>
            <a:r>
              <a:rPr lang="en-US" sz="2800" b="1" dirty="0">
                <a:cs typeface="Arial"/>
              </a:rPr>
              <a:t>Think of it as the transport molecule for energy in the cell!</a:t>
            </a:r>
          </a:p>
        </p:txBody>
      </p:sp>
      <p:sp>
        <p:nvSpPr>
          <p:cNvPr id="4" name="Title 1"/>
          <p:cNvSpPr txBox="1">
            <a:spLocks/>
          </p:cNvSpPr>
          <p:nvPr/>
        </p:nvSpPr>
        <p:spPr>
          <a:xfrm>
            <a:off x="245949" y="270158"/>
            <a:ext cx="8748743" cy="1141083"/>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latin typeface="Arial" panose="020B0604020202020204" pitchFamily="34" charset="0"/>
                <a:cs typeface="Arial" panose="020B0604020202020204" pitchFamily="34" charset="0"/>
              </a:rPr>
              <a:t>But wait…</a:t>
            </a:r>
          </a:p>
        </p:txBody>
      </p:sp>
    </p:spTree>
    <p:extLst>
      <p:ext uri="{BB962C8B-B14F-4D97-AF65-F5344CB8AC3E}">
        <p14:creationId xmlns:p14="http://schemas.microsoft.com/office/powerpoint/2010/main" val="774840900"/>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2000"/>
                                  </p:stCondLst>
                                  <p:childTnLst>
                                    <p:set>
                                      <p:cBhvr>
                                        <p:cTn id="19"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804863" y="1033462"/>
            <a:ext cx="8339137" cy="5277185"/>
          </a:xfrm>
        </p:spPr>
        <p:txBody>
          <a:bodyPr>
            <a:normAutofit fontScale="40000" lnSpcReduction="20000"/>
          </a:bodyPr>
          <a:lstStyle/>
          <a:p>
            <a:pPr marL="0" lvl="1" indent="0">
              <a:lnSpc>
                <a:spcPct val="120000"/>
              </a:lnSpc>
              <a:spcBef>
                <a:spcPts val="0"/>
              </a:spcBef>
              <a:buNone/>
            </a:pPr>
            <a:r>
              <a:rPr lang="en-US" sz="5000" dirty="0">
                <a:solidFill>
                  <a:schemeClr val="tx1"/>
                </a:solidFill>
                <a:latin typeface="Arial"/>
                <a:cs typeface="Arial"/>
              </a:rPr>
              <a:t>ATP is a molecule that starts as A</a:t>
            </a:r>
            <a:r>
              <a:rPr lang="en-US" sz="5000" u="sng" dirty="0">
                <a:solidFill>
                  <a:schemeClr val="tx1"/>
                </a:solidFill>
                <a:latin typeface="Arial"/>
                <a:cs typeface="Arial"/>
              </a:rPr>
              <a:t>D</a:t>
            </a:r>
            <a:r>
              <a:rPr lang="en-US" sz="5000" dirty="0">
                <a:solidFill>
                  <a:schemeClr val="tx1"/>
                </a:solidFill>
                <a:latin typeface="Arial"/>
                <a:cs typeface="Arial"/>
              </a:rPr>
              <a:t>P. </a:t>
            </a:r>
          </a:p>
          <a:p>
            <a:pPr marL="0" lvl="1" indent="0">
              <a:lnSpc>
                <a:spcPct val="120000"/>
              </a:lnSpc>
              <a:spcBef>
                <a:spcPts val="0"/>
              </a:spcBef>
              <a:buNone/>
            </a:pPr>
            <a:endParaRPr lang="en-US" sz="5000" dirty="0">
              <a:solidFill>
                <a:schemeClr val="tx1"/>
              </a:solidFill>
              <a:latin typeface="Arial"/>
              <a:cs typeface="Arial"/>
            </a:endParaRPr>
          </a:p>
          <a:p>
            <a:pPr marL="0" lvl="1" indent="0">
              <a:lnSpc>
                <a:spcPct val="120000"/>
              </a:lnSpc>
              <a:spcBef>
                <a:spcPts val="0"/>
              </a:spcBef>
              <a:buNone/>
            </a:pPr>
            <a:r>
              <a:rPr lang="en-US" sz="5000" dirty="0">
                <a:solidFill>
                  <a:schemeClr val="tx1"/>
                </a:solidFill>
                <a:latin typeface="Arial"/>
                <a:cs typeface="Arial"/>
              </a:rPr>
              <a:t>When it comes in contact with an energy-releasing reaction, it gets energized and transforms into ATP.</a:t>
            </a:r>
          </a:p>
          <a:p>
            <a:pPr marL="0" lvl="1" indent="0">
              <a:lnSpc>
                <a:spcPct val="120000"/>
              </a:lnSpc>
              <a:spcBef>
                <a:spcPts val="0"/>
              </a:spcBef>
              <a:buNone/>
            </a:pPr>
            <a:endParaRPr lang="en-US" sz="3800" dirty="0">
              <a:solidFill>
                <a:schemeClr val="tx1"/>
              </a:solidFill>
              <a:latin typeface="Arial"/>
              <a:cs typeface="Arial"/>
            </a:endParaRPr>
          </a:p>
          <a:p>
            <a:pPr marL="0" lvl="1" indent="0">
              <a:lnSpc>
                <a:spcPct val="120000"/>
              </a:lnSpc>
              <a:spcBef>
                <a:spcPts val="0"/>
              </a:spcBef>
              <a:buNone/>
            </a:pPr>
            <a:endParaRPr lang="en-US" sz="3800" dirty="0">
              <a:solidFill>
                <a:schemeClr val="tx1"/>
              </a:solidFill>
              <a:latin typeface="Arial"/>
              <a:cs typeface="Arial"/>
            </a:endParaRPr>
          </a:p>
          <a:p>
            <a:pPr marL="0" lvl="1" indent="0">
              <a:lnSpc>
                <a:spcPct val="120000"/>
              </a:lnSpc>
              <a:spcBef>
                <a:spcPts val="0"/>
              </a:spcBef>
              <a:buNone/>
            </a:pPr>
            <a:endParaRPr lang="en-US" sz="3800" dirty="0">
              <a:solidFill>
                <a:schemeClr val="tx1"/>
              </a:solidFill>
              <a:latin typeface="Arial"/>
              <a:cs typeface="Arial"/>
            </a:endParaRPr>
          </a:p>
          <a:p>
            <a:pPr marL="0" lvl="1" indent="0">
              <a:lnSpc>
                <a:spcPct val="120000"/>
              </a:lnSpc>
              <a:spcBef>
                <a:spcPts val="0"/>
              </a:spcBef>
              <a:buNone/>
            </a:pPr>
            <a:endParaRPr lang="en-US" sz="3800" dirty="0">
              <a:solidFill>
                <a:schemeClr val="tx1"/>
              </a:solidFill>
              <a:latin typeface="Arial"/>
              <a:cs typeface="Arial"/>
            </a:endParaRPr>
          </a:p>
          <a:p>
            <a:pPr marL="0" lvl="1" indent="0">
              <a:lnSpc>
                <a:spcPct val="120000"/>
              </a:lnSpc>
              <a:spcBef>
                <a:spcPts val="0"/>
              </a:spcBef>
              <a:buNone/>
            </a:pPr>
            <a:endParaRPr lang="en-US" sz="3800" dirty="0">
              <a:solidFill>
                <a:schemeClr val="tx1"/>
              </a:solidFill>
              <a:latin typeface="Arial"/>
              <a:cs typeface="Arial"/>
            </a:endParaRPr>
          </a:p>
          <a:p>
            <a:pPr marL="0" lvl="1" indent="0">
              <a:lnSpc>
                <a:spcPct val="120000"/>
              </a:lnSpc>
              <a:spcBef>
                <a:spcPts val="0"/>
              </a:spcBef>
              <a:buNone/>
            </a:pPr>
            <a:endParaRPr lang="en-US" sz="3800" dirty="0">
              <a:solidFill>
                <a:schemeClr val="tx1"/>
              </a:solidFill>
              <a:latin typeface="Arial"/>
              <a:cs typeface="Arial"/>
            </a:endParaRPr>
          </a:p>
          <a:p>
            <a:pPr marL="0" lvl="1" indent="0">
              <a:lnSpc>
                <a:spcPct val="120000"/>
              </a:lnSpc>
              <a:spcBef>
                <a:spcPts val="0"/>
              </a:spcBef>
              <a:buNone/>
            </a:pPr>
            <a:endParaRPr lang="en-US" sz="3800" dirty="0">
              <a:solidFill>
                <a:schemeClr val="tx1"/>
              </a:solidFill>
              <a:latin typeface="Arial"/>
              <a:cs typeface="Arial"/>
            </a:endParaRPr>
          </a:p>
          <a:p>
            <a:pPr marL="0" lvl="1" indent="0">
              <a:lnSpc>
                <a:spcPct val="120000"/>
              </a:lnSpc>
              <a:spcBef>
                <a:spcPts val="0"/>
              </a:spcBef>
              <a:buNone/>
            </a:pPr>
            <a:endParaRPr lang="en-US" sz="3800" dirty="0">
              <a:solidFill>
                <a:schemeClr val="tx1"/>
              </a:solidFill>
              <a:latin typeface="Arial"/>
              <a:cs typeface="Arial"/>
            </a:endParaRPr>
          </a:p>
          <a:p>
            <a:pPr marL="0" lvl="1" indent="0">
              <a:lnSpc>
                <a:spcPct val="120000"/>
              </a:lnSpc>
              <a:spcBef>
                <a:spcPts val="0"/>
              </a:spcBef>
              <a:buNone/>
            </a:pPr>
            <a:endParaRPr lang="en-US" sz="3800" dirty="0">
              <a:solidFill>
                <a:schemeClr val="tx1"/>
              </a:solidFill>
              <a:latin typeface="Arial"/>
              <a:cs typeface="Arial"/>
            </a:endParaRPr>
          </a:p>
          <a:p>
            <a:pPr marL="0" lvl="1" indent="0">
              <a:lnSpc>
                <a:spcPct val="120000"/>
              </a:lnSpc>
              <a:spcBef>
                <a:spcPts val="0"/>
              </a:spcBef>
              <a:buNone/>
            </a:pPr>
            <a:endParaRPr lang="en-US" sz="3800" dirty="0">
              <a:solidFill>
                <a:schemeClr val="tx1"/>
              </a:solidFill>
              <a:latin typeface="Arial"/>
              <a:cs typeface="Arial"/>
            </a:endParaRPr>
          </a:p>
          <a:p>
            <a:pPr marL="0" lvl="1" indent="0">
              <a:lnSpc>
                <a:spcPct val="120000"/>
              </a:lnSpc>
              <a:spcBef>
                <a:spcPts val="0"/>
              </a:spcBef>
              <a:buNone/>
            </a:pPr>
            <a:r>
              <a:rPr lang="en-US" sz="5000" dirty="0">
                <a:solidFill>
                  <a:schemeClr val="tx1"/>
                </a:solidFill>
                <a:latin typeface="Arial"/>
                <a:cs typeface="Arial"/>
              </a:rPr>
              <a:t>ATP captures energy released when glucose is rearranged.</a:t>
            </a:r>
          </a:p>
          <a:p>
            <a:pPr marL="0" lvl="1" indent="0">
              <a:lnSpc>
                <a:spcPct val="120000"/>
              </a:lnSpc>
              <a:spcBef>
                <a:spcPts val="0"/>
              </a:spcBef>
              <a:buNone/>
            </a:pPr>
            <a:r>
              <a:rPr lang="en-US" sz="5000" dirty="0">
                <a:solidFill>
                  <a:schemeClr val="tx1"/>
                </a:solidFill>
                <a:latin typeface="Arial"/>
                <a:cs typeface="Arial"/>
              </a:rPr>
              <a:t>This is the only kind of energy a cell can use directly to do work.</a:t>
            </a:r>
          </a:p>
          <a:p>
            <a:pPr marL="0" lvl="1" indent="0">
              <a:lnSpc>
                <a:spcPct val="120000"/>
              </a:lnSpc>
              <a:spcBef>
                <a:spcPts val="0"/>
              </a:spcBef>
              <a:buNone/>
            </a:pPr>
            <a:r>
              <a:rPr lang="en-US" sz="5000" dirty="0">
                <a:solidFill>
                  <a:schemeClr val="tx1"/>
                </a:solidFill>
                <a:latin typeface="Arial"/>
                <a:cs typeface="Arial"/>
              </a:rPr>
              <a:t>ATP moves the energy from mitochondria to wherever it may be needed in the cell.</a:t>
            </a:r>
          </a:p>
        </p:txBody>
      </p:sp>
      <p:sp>
        <p:nvSpPr>
          <p:cNvPr id="4" name="Title 1"/>
          <p:cNvSpPr txBox="1">
            <a:spLocks/>
          </p:cNvSpPr>
          <p:nvPr/>
        </p:nvSpPr>
        <p:spPr>
          <a:xfrm>
            <a:off x="166254" y="287834"/>
            <a:ext cx="8748743" cy="1141083"/>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a:latin typeface="Arial" panose="020B0604020202020204" pitchFamily="34" charset="0"/>
                <a:cs typeface="Arial" panose="020B0604020202020204" pitchFamily="34" charset="0"/>
              </a:rPr>
              <a:t>ATP transports usable energy inside the cell!</a:t>
            </a:r>
          </a:p>
        </p:txBody>
      </p:sp>
      <p:grpSp>
        <p:nvGrpSpPr>
          <p:cNvPr id="6" name="Group 5"/>
          <p:cNvGrpSpPr/>
          <p:nvPr/>
        </p:nvGrpSpPr>
        <p:grpSpPr>
          <a:xfrm>
            <a:off x="1305052" y="2431351"/>
            <a:ext cx="7462015" cy="1995297"/>
            <a:chOff x="1355507" y="2558954"/>
            <a:chExt cx="7462015" cy="1995297"/>
          </a:xfrm>
        </p:grpSpPr>
        <p:sp>
          <p:nvSpPr>
            <p:cNvPr id="10" name="5-Point Star 9"/>
            <p:cNvSpPr/>
            <p:nvPr/>
          </p:nvSpPr>
          <p:spPr>
            <a:xfrm>
              <a:off x="4957280" y="2558954"/>
              <a:ext cx="1718624" cy="1597499"/>
            </a:xfrm>
            <a:prstGeom prst="star5">
              <a:avLst/>
            </a:prstGeom>
            <a:solidFill>
              <a:srgbClr val="ABFF04">
                <a:alpha val="20000"/>
              </a:srgbClr>
            </a:solidFill>
            <a:ln>
              <a:solidFill>
                <a:srgbClr val="009A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36060" y="3021717"/>
              <a:ext cx="1559824" cy="887150"/>
            </a:xfrm>
            <a:prstGeom prst="rect">
              <a:avLst/>
            </a:prstGeom>
          </p:spPr>
        </p:pic>
        <p:sp>
          <p:nvSpPr>
            <p:cNvPr id="7" name="TextBox 6"/>
            <p:cNvSpPr txBox="1"/>
            <p:nvPr/>
          </p:nvSpPr>
          <p:spPr>
            <a:xfrm>
              <a:off x="6595884" y="3246285"/>
              <a:ext cx="2221638" cy="738664"/>
            </a:xfrm>
            <a:prstGeom prst="rect">
              <a:avLst/>
            </a:prstGeom>
            <a:noFill/>
          </p:spPr>
          <p:txBody>
            <a:bodyPr wrap="square" rtlCol="0">
              <a:spAutoFit/>
            </a:bodyPr>
            <a:lstStyle/>
            <a:p>
              <a:r>
                <a:rPr lang="en-US" sz="2400" b="1" dirty="0"/>
                <a:t>= ATP </a:t>
              </a:r>
              <a:endParaRPr lang="en-US" sz="2000" b="1" dirty="0"/>
            </a:p>
            <a:p>
              <a:endParaRPr lang="en-US" dirty="0">
                <a:solidFill>
                  <a:srgbClr val="256800"/>
                </a:solidFill>
              </a:endParaRPr>
            </a:p>
          </p:txBody>
        </p:sp>
        <p:pic>
          <p:nvPicPr>
            <p:cNvPr id="8" name="Picture 7"/>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1355507" y="3021717"/>
              <a:ext cx="1559824" cy="887150"/>
            </a:xfrm>
            <a:prstGeom prst="rect">
              <a:avLst/>
            </a:prstGeom>
          </p:spPr>
        </p:pic>
        <p:sp>
          <p:nvSpPr>
            <p:cNvPr id="9" name="TextBox 8"/>
            <p:cNvSpPr txBox="1"/>
            <p:nvPr/>
          </p:nvSpPr>
          <p:spPr>
            <a:xfrm>
              <a:off x="2915331" y="3246285"/>
              <a:ext cx="2221638" cy="738664"/>
            </a:xfrm>
            <a:prstGeom prst="rect">
              <a:avLst/>
            </a:prstGeom>
            <a:noFill/>
          </p:spPr>
          <p:txBody>
            <a:bodyPr wrap="square" rtlCol="0">
              <a:spAutoFit/>
            </a:bodyPr>
            <a:lstStyle/>
            <a:p>
              <a:r>
                <a:rPr lang="en-US" sz="2400" b="1" dirty="0"/>
                <a:t>= ADP </a:t>
              </a:r>
              <a:endParaRPr lang="en-US" sz="2000" b="1" dirty="0"/>
            </a:p>
            <a:p>
              <a:endParaRPr lang="en-US" dirty="0"/>
            </a:p>
          </p:txBody>
        </p:sp>
        <p:sp>
          <p:nvSpPr>
            <p:cNvPr id="2" name="Curved Up Arrow 1"/>
            <p:cNvSpPr/>
            <p:nvPr/>
          </p:nvSpPr>
          <p:spPr>
            <a:xfrm>
              <a:off x="2194707" y="3908867"/>
              <a:ext cx="3888955" cy="645384"/>
            </a:xfrm>
            <a:prstGeom prst="curvedUpArrow">
              <a:avLst/>
            </a:prstGeom>
            <a:solidFill>
              <a:srgbClr val="009A00"/>
            </a:solidFill>
            <a:ln>
              <a:solidFill>
                <a:srgbClr val="2568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grpSp>
    </p:spTree>
    <p:extLst>
      <p:ext uri="{BB962C8B-B14F-4D97-AF65-F5344CB8AC3E}">
        <p14:creationId xmlns:p14="http://schemas.microsoft.com/office/powerpoint/2010/main" val="411072508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1000"/>
                                        <p:tgtEl>
                                          <p:spTgt spid="6"/>
                                        </p:tgtEl>
                                      </p:cBhvr>
                                    </p:animEffect>
                                    <p:anim calcmode="lin" valueType="num">
                                      <p:cBhvr>
                                        <p:cTn id="16" dur="1000" fill="hold"/>
                                        <p:tgtEl>
                                          <p:spTgt spid="6"/>
                                        </p:tgtEl>
                                        <p:attrNameLst>
                                          <p:attrName>ppt_x</p:attrName>
                                        </p:attrNameLst>
                                      </p:cBhvr>
                                      <p:tavLst>
                                        <p:tav tm="0">
                                          <p:val>
                                            <p:strVal val="#ppt_x"/>
                                          </p:val>
                                        </p:tav>
                                        <p:tav tm="100000">
                                          <p:val>
                                            <p:strVal val="#ppt_x"/>
                                          </p:val>
                                        </p:tav>
                                      </p:tavLst>
                                    </p:anim>
                                    <p:anim calcmode="lin" valueType="num">
                                      <p:cBhvr>
                                        <p:cTn id="1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
                                            <p:txEl>
                                              <p:pRg st="14" end="14"/>
                                            </p:txEl>
                                          </p:spTgt>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nodeType="clickEffect">
                                  <p:stCondLst>
                                    <p:cond delay="0"/>
                                  </p:stCondLst>
                                  <p:childTnLst>
                                    <p:set>
                                      <p:cBhvr>
                                        <p:cTn id="29" dur="1" fill="hold">
                                          <p:stCondLst>
                                            <p:cond delay="0"/>
                                          </p:stCondLst>
                                        </p:cTn>
                                        <p:tgtEl>
                                          <p:spTgt spid="3">
                                            <p:txEl>
                                              <p:pRg st="15" end="1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4-11-13 at 10.27.42 PM.png"/>
          <p:cNvPicPr>
            <a:picLocks noChangeAspect="1"/>
          </p:cNvPicPr>
          <p:nvPr/>
        </p:nvPicPr>
        <p:blipFill rotWithShape="1">
          <a:blip r:embed="rId3">
            <a:extLst>
              <a:ext uri="{28A0092B-C50C-407E-A947-70E740481C1C}">
                <a14:useLocalDpi xmlns:a14="http://schemas.microsoft.com/office/drawing/2010/main" val="0"/>
              </a:ext>
            </a:extLst>
          </a:blip>
          <a:srcRect b="27295"/>
          <a:stretch/>
        </p:blipFill>
        <p:spPr>
          <a:xfrm>
            <a:off x="1610204" y="1239029"/>
            <a:ext cx="5812751" cy="4283000"/>
          </a:xfrm>
          <a:prstGeom prst="rect">
            <a:avLst/>
          </a:prstGeom>
        </p:spPr>
      </p:pic>
      <p:sp>
        <p:nvSpPr>
          <p:cNvPr id="3" name="TextBox 2"/>
          <p:cNvSpPr txBox="1"/>
          <p:nvPr/>
        </p:nvSpPr>
        <p:spPr>
          <a:xfrm>
            <a:off x="1265929" y="1109873"/>
            <a:ext cx="2218267" cy="461665"/>
          </a:xfrm>
          <a:prstGeom prst="rect">
            <a:avLst/>
          </a:prstGeom>
          <a:noFill/>
        </p:spPr>
        <p:txBody>
          <a:bodyPr wrap="square" rtlCol="0">
            <a:spAutoFit/>
          </a:bodyPr>
          <a:lstStyle/>
          <a:p>
            <a:r>
              <a:rPr lang="en-US" sz="2400" b="1" dirty="0"/>
              <a:t>C</a:t>
            </a:r>
            <a:r>
              <a:rPr lang="en-US" sz="2400" b="1" baseline="-25000" dirty="0"/>
              <a:t>6</a:t>
            </a:r>
            <a:r>
              <a:rPr lang="en-US" sz="2400" b="1" dirty="0"/>
              <a:t>H</a:t>
            </a:r>
            <a:r>
              <a:rPr lang="en-US" sz="2400" b="1" baseline="-25000" dirty="0"/>
              <a:t>12</a:t>
            </a:r>
            <a:r>
              <a:rPr lang="en-US" sz="2400" b="1" dirty="0"/>
              <a:t>O</a:t>
            </a:r>
            <a:r>
              <a:rPr lang="en-US" sz="2400" b="1" baseline="-25000" dirty="0"/>
              <a:t>6</a:t>
            </a:r>
            <a:r>
              <a:rPr lang="en-US" sz="2400" b="1" dirty="0"/>
              <a:t> + 6O</a:t>
            </a:r>
            <a:r>
              <a:rPr lang="en-US" sz="2400" b="1" baseline="-25000" dirty="0"/>
              <a:t>2</a:t>
            </a:r>
            <a:endParaRPr lang="en-US" sz="2400" b="1" dirty="0"/>
          </a:p>
        </p:txBody>
      </p:sp>
      <p:sp>
        <p:nvSpPr>
          <p:cNvPr id="4" name="TextBox 3"/>
          <p:cNvSpPr txBox="1"/>
          <p:nvPr/>
        </p:nvSpPr>
        <p:spPr>
          <a:xfrm>
            <a:off x="4759941" y="5028806"/>
            <a:ext cx="2235200" cy="738664"/>
          </a:xfrm>
          <a:prstGeom prst="rect">
            <a:avLst/>
          </a:prstGeom>
          <a:noFill/>
        </p:spPr>
        <p:txBody>
          <a:bodyPr wrap="square" rtlCol="0">
            <a:spAutoFit/>
          </a:bodyPr>
          <a:lstStyle/>
          <a:p>
            <a:r>
              <a:rPr lang="en-US" sz="2400" b="1" dirty="0"/>
              <a:t>6CO</a:t>
            </a:r>
            <a:r>
              <a:rPr lang="en-US" sz="2400" b="1" baseline="-25000" dirty="0"/>
              <a:t>2</a:t>
            </a:r>
            <a:r>
              <a:rPr lang="en-US" sz="2400" b="1" dirty="0"/>
              <a:t> + 6H</a:t>
            </a:r>
            <a:r>
              <a:rPr lang="en-US" sz="2400" b="1" baseline="-25000" dirty="0"/>
              <a:t>2</a:t>
            </a:r>
            <a:r>
              <a:rPr lang="en-US" sz="2400" b="1" dirty="0"/>
              <a:t>O</a:t>
            </a:r>
          </a:p>
          <a:p>
            <a:endParaRPr lang="en-US" dirty="0"/>
          </a:p>
        </p:txBody>
      </p:sp>
      <p:sp>
        <p:nvSpPr>
          <p:cNvPr id="10" name="TextBox 9"/>
          <p:cNvSpPr txBox="1"/>
          <p:nvPr/>
        </p:nvSpPr>
        <p:spPr>
          <a:xfrm>
            <a:off x="26799" y="3096596"/>
            <a:ext cx="3512392" cy="3170099"/>
          </a:xfrm>
          <a:prstGeom prst="rect">
            <a:avLst/>
          </a:prstGeom>
          <a:noFill/>
        </p:spPr>
        <p:txBody>
          <a:bodyPr wrap="square" rtlCol="0">
            <a:spAutoFit/>
          </a:bodyPr>
          <a:lstStyle/>
          <a:p>
            <a:r>
              <a:rPr lang="en-US" sz="2000" dirty="0">
                <a:latin typeface="Arial"/>
                <a:cs typeface="Arial"/>
              </a:rPr>
              <a:t>Each small rearrangement releases a small amount of </a:t>
            </a:r>
            <a:r>
              <a:rPr lang="en-US" sz="2000" u="sng" dirty="0">
                <a:latin typeface="Arial"/>
                <a:cs typeface="Arial"/>
              </a:rPr>
              <a:t>USABLE</a:t>
            </a:r>
            <a:r>
              <a:rPr lang="en-US" sz="2000" dirty="0">
                <a:latin typeface="Arial"/>
                <a:cs typeface="Arial"/>
              </a:rPr>
              <a:t> energy to an ADP molecule, transforming it to energy-carrying ATP! </a:t>
            </a:r>
          </a:p>
          <a:p>
            <a:endParaRPr lang="en-US" sz="2000" dirty="0">
              <a:latin typeface="Arial"/>
              <a:cs typeface="Arial"/>
            </a:endParaRPr>
          </a:p>
          <a:p>
            <a:r>
              <a:rPr lang="en-US" sz="2000" dirty="0">
                <a:latin typeface="Arial"/>
                <a:cs typeface="Arial"/>
              </a:rPr>
              <a:t>In the rearrangement of glucose and oxygen to carbon dioxide and water, we produce 36 ATP this way.</a:t>
            </a:r>
          </a:p>
        </p:txBody>
      </p:sp>
      <p:sp>
        <p:nvSpPr>
          <p:cNvPr id="6" name="Title 1"/>
          <p:cNvSpPr txBox="1">
            <a:spLocks/>
          </p:cNvSpPr>
          <p:nvPr/>
        </p:nvSpPr>
        <p:spPr>
          <a:xfrm>
            <a:off x="245949" y="360624"/>
            <a:ext cx="8748743" cy="609934"/>
          </a:xfrm>
          <a:prstGeom prst="rect">
            <a:avLst/>
          </a:prstGeom>
        </p:spPr>
        <p:txBody>
          <a:bodyPr>
            <a:normAutofit fontScale="925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a:latin typeface="Arial" panose="020B0604020202020204" pitchFamily="34" charset="0"/>
                <a:cs typeface="Arial" panose="020B0604020202020204" pitchFamily="34" charset="0"/>
              </a:rPr>
              <a:t>ATP “captures” the energy from the burning of glucose!</a:t>
            </a:r>
          </a:p>
        </p:txBody>
      </p:sp>
      <p:pic>
        <p:nvPicPr>
          <p:cNvPr id="116" name="Picture 1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89834" y="4981709"/>
            <a:ext cx="1559824" cy="887150"/>
          </a:xfrm>
          <a:prstGeom prst="rect">
            <a:avLst/>
          </a:prstGeom>
        </p:spPr>
      </p:pic>
      <p:sp>
        <p:nvSpPr>
          <p:cNvPr id="120" name="TextBox 119"/>
          <p:cNvSpPr txBox="1"/>
          <p:nvPr/>
        </p:nvSpPr>
        <p:spPr>
          <a:xfrm>
            <a:off x="3848500" y="1540397"/>
            <a:ext cx="1429570" cy="738664"/>
          </a:xfrm>
          <a:prstGeom prst="rect">
            <a:avLst/>
          </a:prstGeom>
          <a:noFill/>
        </p:spPr>
        <p:txBody>
          <a:bodyPr wrap="square" rtlCol="0">
            <a:spAutoFit/>
          </a:bodyPr>
          <a:lstStyle/>
          <a:p>
            <a:r>
              <a:rPr lang="en-US" sz="2400" b="1" dirty="0"/>
              <a:t>ATP</a:t>
            </a:r>
            <a:r>
              <a:rPr lang="en-US" b="1" dirty="0"/>
              <a:t> x </a:t>
            </a:r>
            <a:r>
              <a:rPr lang="en-US" sz="2400" b="1" dirty="0"/>
              <a:t>2</a:t>
            </a:r>
            <a:endParaRPr lang="en-US" sz="2000" b="1" dirty="0"/>
          </a:p>
          <a:p>
            <a:endParaRPr lang="en-US" dirty="0"/>
          </a:p>
        </p:txBody>
      </p:sp>
      <p:sp>
        <p:nvSpPr>
          <p:cNvPr id="121" name="TextBox 120"/>
          <p:cNvSpPr txBox="1"/>
          <p:nvPr/>
        </p:nvSpPr>
        <p:spPr>
          <a:xfrm>
            <a:off x="5464923" y="1239029"/>
            <a:ext cx="3145962" cy="1569660"/>
          </a:xfrm>
          <a:prstGeom prst="rect">
            <a:avLst/>
          </a:prstGeom>
          <a:noFill/>
        </p:spPr>
        <p:txBody>
          <a:bodyPr wrap="square" rtlCol="0">
            <a:spAutoFit/>
          </a:bodyPr>
          <a:lstStyle/>
          <a:p>
            <a:r>
              <a:rPr lang="en-US" sz="2400" dirty="0">
                <a:latin typeface="Arial"/>
                <a:cs typeface="Arial"/>
              </a:rPr>
              <a:t>The 36 ATP molecules are then  able to transport energy about the cell!</a:t>
            </a:r>
          </a:p>
        </p:txBody>
      </p:sp>
      <p:pic>
        <p:nvPicPr>
          <p:cNvPr id="42" name="Picture 41"/>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365552" y="1967678"/>
            <a:ext cx="1559824" cy="887150"/>
          </a:xfrm>
          <a:prstGeom prst="rect">
            <a:avLst/>
          </a:prstGeom>
        </p:spPr>
      </p:pic>
      <p:sp>
        <p:nvSpPr>
          <p:cNvPr id="43" name="TextBox 42"/>
          <p:cNvSpPr txBox="1"/>
          <p:nvPr/>
        </p:nvSpPr>
        <p:spPr>
          <a:xfrm>
            <a:off x="755464" y="2703760"/>
            <a:ext cx="780000" cy="738664"/>
          </a:xfrm>
          <a:prstGeom prst="rect">
            <a:avLst/>
          </a:prstGeom>
          <a:noFill/>
        </p:spPr>
        <p:txBody>
          <a:bodyPr wrap="square" rtlCol="0">
            <a:spAutoFit/>
          </a:bodyPr>
          <a:lstStyle/>
          <a:p>
            <a:r>
              <a:rPr lang="en-US" b="1" dirty="0"/>
              <a:t>x</a:t>
            </a:r>
            <a:r>
              <a:rPr lang="en-US" sz="2400" b="1" dirty="0"/>
              <a:t> 36</a:t>
            </a:r>
            <a:endParaRPr lang="en-US" sz="2000" b="1" dirty="0"/>
          </a:p>
          <a:p>
            <a:endParaRPr lang="en-US" dirty="0"/>
          </a:p>
        </p:txBody>
      </p:sp>
      <p:sp>
        <p:nvSpPr>
          <p:cNvPr id="44" name="TextBox 43"/>
          <p:cNvSpPr txBox="1"/>
          <p:nvPr/>
        </p:nvSpPr>
        <p:spPr>
          <a:xfrm>
            <a:off x="5807539" y="3234395"/>
            <a:ext cx="1429570" cy="738664"/>
          </a:xfrm>
          <a:prstGeom prst="rect">
            <a:avLst/>
          </a:prstGeom>
          <a:noFill/>
        </p:spPr>
        <p:txBody>
          <a:bodyPr wrap="square" rtlCol="0">
            <a:spAutoFit/>
          </a:bodyPr>
          <a:lstStyle/>
          <a:p>
            <a:r>
              <a:rPr lang="en-US" sz="2400" b="1" dirty="0"/>
              <a:t>ATP</a:t>
            </a:r>
            <a:r>
              <a:rPr lang="en-US" b="1" dirty="0"/>
              <a:t> x </a:t>
            </a:r>
            <a:r>
              <a:rPr lang="en-US" sz="2400" b="1" dirty="0"/>
              <a:t>34</a:t>
            </a:r>
            <a:endParaRPr lang="en-US" sz="2000" b="1" dirty="0"/>
          </a:p>
          <a:p>
            <a:endParaRPr lang="en-US" dirty="0"/>
          </a:p>
        </p:txBody>
      </p:sp>
      <p:sp>
        <p:nvSpPr>
          <p:cNvPr id="45" name="TextBox 44"/>
          <p:cNvSpPr txBox="1"/>
          <p:nvPr/>
        </p:nvSpPr>
        <p:spPr>
          <a:xfrm>
            <a:off x="6944082" y="5028806"/>
            <a:ext cx="2258503" cy="461665"/>
          </a:xfrm>
          <a:prstGeom prst="rect">
            <a:avLst/>
          </a:prstGeom>
          <a:noFill/>
        </p:spPr>
        <p:txBody>
          <a:bodyPr wrap="square" rtlCol="0">
            <a:spAutoFit/>
          </a:bodyPr>
          <a:lstStyle/>
          <a:p>
            <a:r>
              <a:rPr lang="en-US" sz="2400" b="1" dirty="0"/>
              <a:t>36 ATP</a:t>
            </a:r>
            <a:r>
              <a:rPr lang="en-US" b="1" dirty="0"/>
              <a:t> in total</a:t>
            </a:r>
            <a:endParaRPr lang="en-US" dirty="0"/>
          </a:p>
        </p:txBody>
      </p:sp>
      <p:sp>
        <p:nvSpPr>
          <p:cNvPr id="46" name="TextBox 45"/>
          <p:cNvSpPr txBox="1"/>
          <p:nvPr/>
        </p:nvSpPr>
        <p:spPr>
          <a:xfrm>
            <a:off x="3777419" y="5790500"/>
            <a:ext cx="780000" cy="738664"/>
          </a:xfrm>
          <a:prstGeom prst="rect">
            <a:avLst/>
          </a:prstGeom>
          <a:noFill/>
        </p:spPr>
        <p:txBody>
          <a:bodyPr wrap="square" rtlCol="0">
            <a:spAutoFit/>
          </a:bodyPr>
          <a:lstStyle/>
          <a:p>
            <a:r>
              <a:rPr lang="en-US" b="1" dirty="0"/>
              <a:t>x</a:t>
            </a:r>
            <a:r>
              <a:rPr lang="en-US" sz="2400" b="1" dirty="0"/>
              <a:t> 36</a:t>
            </a:r>
            <a:endParaRPr lang="en-US" sz="2000" b="1" dirty="0"/>
          </a:p>
          <a:p>
            <a:endParaRPr lang="en-US" dirty="0"/>
          </a:p>
        </p:txBody>
      </p:sp>
      <p:sp>
        <p:nvSpPr>
          <p:cNvPr id="47" name="Curved Up Arrow 46"/>
          <p:cNvSpPr/>
          <p:nvPr/>
        </p:nvSpPr>
        <p:spPr>
          <a:xfrm rot="2611290" flipV="1">
            <a:off x="1450023" y="3132980"/>
            <a:ext cx="3860039" cy="769868"/>
          </a:xfrm>
          <a:prstGeom prst="curvedUpArrow">
            <a:avLst/>
          </a:prstGeom>
          <a:solidFill>
            <a:srgbClr val="009A00"/>
          </a:solidFill>
          <a:ln>
            <a:solidFill>
              <a:srgbClr val="2568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66091983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2" end="2"/>
                                            </p:txEl>
                                          </p:spTgt>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fade">
                                      <p:cBhvr>
                                        <p:cTn id="10" dur="1000"/>
                                        <p:tgtEl>
                                          <p:spTgt spid="43"/>
                                        </p:tgtEl>
                                      </p:cBhvr>
                                    </p:animEffect>
                                    <p:anim calcmode="lin" valueType="num">
                                      <p:cBhvr>
                                        <p:cTn id="11" dur="1000" fill="hold"/>
                                        <p:tgtEl>
                                          <p:spTgt spid="43"/>
                                        </p:tgtEl>
                                        <p:attrNameLst>
                                          <p:attrName>ppt_x</p:attrName>
                                        </p:attrNameLst>
                                      </p:cBhvr>
                                      <p:tavLst>
                                        <p:tav tm="0">
                                          <p:val>
                                            <p:strVal val="#ppt_x"/>
                                          </p:val>
                                        </p:tav>
                                        <p:tav tm="100000">
                                          <p:val>
                                            <p:strVal val="#ppt_x"/>
                                          </p:val>
                                        </p:tav>
                                      </p:tavLst>
                                    </p:anim>
                                    <p:anim calcmode="lin" valueType="num">
                                      <p:cBhvr>
                                        <p:cTn id="12" dur="1000" fill="hold"/>
                                        <p:tgtEl>
                                          <p:spTgt spid="43"/>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Effect transition="in" filter="fade">
                                      <p:cBhvr>
                                        <p:cTn id="15" dur="1000"/>
                                        <p:tgtEl>
                                          <p:spTgt spid="46"/>
                                        </p:tgtEl>
                                      </p:cBhvr>
                                    </p:animEffect>
                                    <p:anim calcmode="lin" valueType="num">
                                      <p:cBhvr>
                                        <p:cTn id="16" dur="1000" fill="hold"/>
                                        <p:tgtEl>
                                          <p:spTgt spid="46"/>
                                        </p:tgtEl>
                                        <p:attrNameLst>
                                          <p:attrName>ppt_x</p:attrName>
                                        </p:attrNameLst>
                                      </p:cBhvr>
                                      <p:tavLst>
                                        <p:tav tm="0">
                                          <p:val>
                                            <p:strVal val="#ppt_x"/>
                                          </p:val>
                                        </p:tav>
                                        <p:tav tm="100000">
                                          <p:val>
                                            <p:strVal val="#ppt_x"/>
                                          </p:val>
                                        </p:tav>
                                      </p:tavLst>
                                    </p:anim>
                                    <p:anim calcmode="lin" valueType="num">
                                      <p:cBhvr>
                                        <p:cTn id="17"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21"/>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120"/>
                                        </p:tgtEl>
                                        <p:attrNameLst>
                                          <p:attrName>style.visibility</p:attrName>
                                        </p:attrNameLst>
                                      </p:cBhvr>
                                      <p:to>
                                        <p:strVal val="visible"/>
                                      </p:to>
                                    </p:set>
                                  </p:childTnLst>
                                </p:cTn>
                              </p:par>
                              <p:par>
                                <p:cTn id="24" presetID="1" presetClass="entr" presetSubtype="0" fill="hold" grpId="0" nodeType="withEffect">
                                  <p:stCondLst>
                                    <p:cond delay="0"/>
                                  </p:stCondLst>
                                  <p:childTnLst>
                                    <p:set>
                                      <p:cBhvr>
                                        <p:cTn id="25" dur="1" fill="hold">
                                          <p:stCondLst>
                                            <p:cond delay="0"/>
                                          </p:stCondLst>
                                        </p:cTn>
                                        <p:tgtEl>
                                          <p:spTgt spid="44"/>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p:bldP spid="121" grpId="0"/>
      <p:bldP spid="43" grpId="0"/>
      <p:bldP spid="44" grpId="0"/>
      <p:bldP spid="45" grpId="0"/>
      <p:bldP spid="4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3EA054-0519-4C57-BEBD-1BCE9EEECB06}"/>
              </a:ext>
            </a:extLst>
          </p:cNvPr>
          <p:cNvSpPr>
            <a:spLocks noGrp="1"/>
          </p:cNvSpPr>
          <p:nvPr>
            <p:ph type="title"/>
          </p:nvPr>
        </p:nvSpPr>
        <p:spPr/>
        <p:txBody>
          <a:bodyPr/>
          <a:lstStyle/>
          <a:p>
            <a:r>
              <a:rPr lang="en-US" dirty="0"/>
              <a:t>Learning Segment 01 Overview Continued</a:t>
            </a:r>
          </a:p>
        </p:txBody>
      </p:sp>
      <p:sp>
        <p:nvSpPr>
          <p:cNvPr id="3" name="Text Placeholder 2">
            <a:extLst>
              <a:ext uri="{FF2B5EF4-FFF2-40B4-BE49-F238E27FC236}">
                <a16:creationId xmlns:a16="http://schemas.microsoft.com/office/drawing/2014/main" id="{6D931B0C-719A-46E1-B387-67BCC7E1299D}"/>
              </a:ext>
            </a:extLst>
          </p:cNvPr>
          <p:cNvSpPr>
            <a:spLocks noGrp="1"/>
          </p:cNvSpPr>
          <p:nvPr>
            <p:ph type="body" sz="quarter" idx="10"/>
          </p:nvPr>
        </p:nvSpPr>
        <p:spPr/>
        <p:txBody>
          <a:bodyPr/>
          <a:lstStyle/>
          <a:p>
            <a:r>
              <a:rPr lang="en-US" sz="1400" dirty="0"/>
              <a:t>We re-assert our overarching Driving Question, “Why do we eat?” as well as our initial answer, “To obtain the matter and energy we need.” Our exploration of chemical reactions has given us some ideas about both matter an energy. Before we push forward, we take a moment to take account of two separate models we have been developing in parallel: Energy from Food and Matter from Food. We add the ideas from Chemical Reactions to each. </a:t>
            </a:r>
          </a:p>
          <a:p>
            <a:pPr marL="0" indent="0">
              <a:buNone/>
            </a:pPr>
            <a:endParaRPr lang="en-US" sz="1400" dirty="0">
              <a:solidFill>
                <a:srgbClr val="583F34"/>
              </a:solidFill>
            </a:endParaRPr>
          </a:p>
          <a:p>
            <a:pPr marL="0" indent="0">
              <a:buNone/>
            </a:pPr>
            <a:r>
              <a:rPr lang="en-US" sz="1400" dirty="0"/>
              <a:t>Use the model statements for Energy from Food and Matter from Food on the teacher slides to guide some of your refinement of student ideas. There is an art to allowing the class to generate the model ideas while still covering the key points. See the MBER Essential “Close Enough” on the website. In recalling the ideas from Chemical Reactions, you can easily direct your students to either the classroom poster for the model or you can have them return to their Chemical Reactions Doodle sheet. (The initial ideas about matter and energy come early on.)</a:t>
            </a:r>
          </a:p>
          <a:p>
            <a:pPr marL="0" indent="0">
              <a:buNone/>
            </a:pPr>
            <a:r>
              <a:rPr lang="en-US" sz="1400" dirty="0"/>
              <a:t>We next ask students to work in groups to generate some model ideas for both models with particular attention paid to food. What do we know about how we obtain matter and energy from food? (We developed these ideas a bit further along on their Chemical Reactions Doodle sheet.)</a:t>
            </a:r>
          </a:p>
          <a:p>
            <a:pPr marL="0" indent="0">
              <a:buNone/>
            </a:pPr>
            <a:r>
              <a:rPr lang="en-US" sz="1400" dirty="0"/>
              <a:t>Once you’ve developed a consensus list of ideas and have paired it down, add the ideas to your public record for each model. When there is cross-over between models, acknowledge it. Hopefully most of the ideas will be “at home” primarily in one model or the other. Find a way to highlight ideas that connect the models. For example, here’s an idea about matter and energy that you might list in your “Matter from Food” model:</a:t>
            </a:r>
          </a:p>
          <a:p>
            <a:pPr marL="182880" indent="0">
              <a:buNone/>
            </a:pPr>
            <a:r>
              <a:rPr lang="en-US" sz="1400" dirty="0"/>
              <a:t>Matter is rearranged in chemical reactions.</a:t>
            </a:r>
          </a:p>
          <a:p>
            <a:pPr marL="182880" indent="0">
              <a:buNone/>
            </a:pPr>
            <a:r>
              <a:rPr lang="en-US" sz="1400" i="1" dirty="0"/>
              <a:t>Energy Connection: Rearranging matter actually gives off energy because molecules have potential energy.</a:t>
            </a:r>
            <a:endParaRPr lang="en-US" sz="1400" dirty="0"/>
          </a:p>
          <a:p>
            <a:pPr marL="0" indent="0">
              <a:buNone/>
            </a:pPr>
            <a:r>
              <a:rPr lang="en-US" sz="1400" dirty="0"/>
              <a:t>When you have finished with the models, let students know that we’re going to focus on the question about energy from food in the coming days.</a:t>
            </a:r>
          </a:p>
          <a:p>
            <a:endParaRPr lang="en-US" dirty="0"/>
          </a:p>
        </p:txBody>
      </p:sp>
    </p:spTree>
    <p:extLst>
      <p:ext uri="{BB962C8B-B14F-4D97-AF65-F5344CB8AC3E}">
        <p14:creationId xmlns:p14="http://schemas.microsoft.com/office/powerpoint/2010/main" val="497109515"/>
      </p:ext>
    </p:extLst>
  </p:cSld>
  <p:clrMapOvr>
    <a:masterClrMapping/>
  </p:clrMapOvr>
  <p:transition spd="med"/>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rotWithShape="1">
          <a:blip r:embed="rId3"/>
          <a:srcRect b="7970"/>
          <a:stretch/>
        </p:blipFill>
        <p:spPr>
          <a:xfrm>
            <a:off x="166254" y="1965358"/>
            <a:ext cx="8793755" cy="4892641"/>
          </a:xfrm>
          <a:prstGeom prst="rect">
            <a:avLst/>
          </a:prstGeom>
        </p:spPr>
      </p:pic>
      <p:pic>
        <p:nvPicPr>
          <p:cNvPr id="48" name="Picture 4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03971" y="5714346"/>
            <a:ext cx="574134" cy="326539"/>
          </a:xfrm>
          <a:prstGeom prst="rect">
            <a:avLst/>
          </a:prstGeom>
        </p:spPr>
      </p:pic>
      <p:pic>
        <p:nvPicPr>
          <p:cNvPr id="56" name="Picture 55"/>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4770341" y="4085138"/>
            <a:ext cx="574134" cy="326539"/>
          </a:xfrm>
          <a:prstGeom prst="rect">
            <a:avLst/>
          </a:prstGeom>
        </p:spPr>
      </p:pic>
      <p:sp>
        <p:nvSpPr>
          <p:cNvPr id="43" name="Title 1"/>
          <p:cNvSpPr txBox="1">
            <a:spLocks/>
          </p:cNvSpPr>
          <p:nvPr/>
        </p:nvSpPr>
        <p:spPr>
          <a:xfrm>
            <a:off x="166254" y="287834"/>
            <a:ext cx="8748743" cy="1141083"/>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a:latin typeface="Arial" panose="020B0604020202020204" pitchFamily="34" charset="0"/>
                <a:cs typeface="Arial" panose="020B0604020202020204" pitchFamily="34" charset="0"/>
              </a:rPr>
              <a:t>ATP transports usable energy inside the cell.</a:t>
            </a:r>
          </a:p>
        </p:txBody>
      </p:sp>
      <p:pic>
        <p:nvPicPr>
          <p:cNvPr id="59" name="Picture 58"/>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1154807" y="4248408"/>
            <a:ext cx="574134" cy="326539"/>
          </a:xfrm>
          <a:prstGeom prst="rect">
            <a:avLst/>
          </a:prstGeom>
        </p:spPr>
      </p:pic>
      <p:pic>
        <p:nvPicPr>
          <p:cNvPr id="60" name="Picture 59"/>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4094475" y="3154245"/>
            <a:ext cx="574134" cy="326539"/>
          </a:xfrm>
          <a:prstGeom prst="rect">
            <a:avLst/>
          </a:prstGeom>
        </p:spPr>
      </p:pic>
      <p:pic>
        <p:nvPicPr>
          <p:cNvPr id="61" name="Picture 6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88901" y="2080634"/>
            <a:ext cx="574134" cy="326539"/>
          </a:xfrm>
          <a:prstGeom prst="rect">
            <a:avLst/>
          </a:prstGeom>
        </p:spPr>
      </p:pic>
      <p:pic>
        <p:nvPicPr>
          <p:cNvPr id="62" name="Picture 6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58153" y="3698170"/>
            <a:ext cx="574134" cy="326539"/>
          </a:xfrm>
          <a:prstGeom prst="rect">
            <a:avLst/>
          </a:prstGeom>
        </p:spPr>
      </p:pic>
      <p:pic>
        <p:nvPicPr>
          <p:cNvPr id="63" name="Picture 6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3035" y="4574947"/>
            <a:ext cx="574134" cy="326539"/>
          </a:xfrm>
          <a:prstGeom prst="rect">
            <a:avLst/>
          </a:prstGeom>
        </p:spPr>
      </p:pic>
      <p:pic>
        <p:nvPicPr>
          <p:cNvPr id="64" name="Picture 6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69327" y="2698709"/>
            <a:ext cx="574134" cy="326539"/>
          </a:xfrm>
          <a:prstGeom prst="rect">
            <a:avLst/>
          </a:prstGeom>
        </p:spPr>
      </p:pic>
      <p:pic>
        <p:nvPicPr>
          <p:cNvPr id="65" name="Picture 6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254" y="4726109"/>
            <a:ext cx="574134" cy="326539"/>
          </a:xfrm>
          <a:prstGeom prst="rect">
            <a:avLst/>
          </a:prstGeom>
        </p:spPr>
      </p:pic>
      <p:pic>
        <p:nvPicPr>
          <p:cNvPr id="66" name="Picture 6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41688" y="5714345"/>
            <a:ext cx="574134" cy="326539"/>
          </a:xfrm>
          <a:prstGeom prst="rect">
            <a:avLst/>
          </a:prstGeom>
        </p:spPr>
      </p:pic>
      <p:sp>
        <p:nvSpPr>
          <p:cNvPr id="4" name="TextBox 3"/>
          <p:cNvSpPr txBox="1"/>
          <p:nvPr/>
        </p:nvSpPr>
        <p:spPr>
          <a:xfrm>
            <a:off x="453321" y="987333"/>
            <a:ext cx="6244934" cy="1015663"/>
          </a:xfrm>
          <a:prstGeom prst="rect">
            <a:avLst/>
          </a:prstGeom>
          <a:noFill/>
        </p:spPr>
        <p:txBody>
          <a:bodyPr wrap="square" rtlCol="0">
            <a:spAutoFit/>
          </a:bodyPr>
          <a:lstStyle/>
          <a:p>
            <a:r>
              <a:rPr lang="en-US" sz="2000" dirty="0"/>
              <a:t>ADP is continually being made into ATP in our mitochondria. ATP then delivers energy to other parts of the cell to do “work”.</a:t>
            </a:r>
          </a:p>
        </p:txBody>
      </p:sp>
      <p:sp>
        <p:nvSpPr>
          <p:cNvPr id="67" name="TextBox 66"/>
          <p:cNvSpPr txBox="1"/>
          <p:nvPr/>
        </p:nvSpPr>
        <p:spPr>
          <a:xfrm>
            <a:off x="3783241" y="6363981"/>
            <a:ext cx="3122467" cy="400110"/>
          </a:xfrm>
          <a:prstGeom prst="rect">
            <a:avLst/>
          </a:prstGeom>
          <a:noFill/>
        </p:spPr>
        <p:txBody>
          <a:bodyPr wrap="square" rtlCol="0">
            <a:spAutoFit/>
          </a:bodyPr>
          <a:lstStyle/>
          <a:p>
            <a:r>
              <a:rPr lang="en-US" sz="2000" dirty="0"/>
              <a:t>Then what happens to it?</a:t>
            </a:r>
          </a:p>
        </p:txBody>
      </p:sp>
    </p:spTree>
    <p:extLst>
      <p:ext uri="{BB962C8B-B14F-4D97-AF65-F5344CB8AC3E}">
        <p14:creationId xmlns:p14="http://schemas.microsoft.com/office/powerpoint/2010/main" val="3914386504"/>
      </p:ext>
    </p:extLst>
  </p:cSld>
  <p:clrMapOvr>
    <a:masterClrMapping/>
  </p:clrMapOvr>
  <p:transition spd="med"/>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804863" y="1033463"/>
            <a:ext cx="8339137" cy="1057275"/>
          </a:xfrm>
        </p:spPr>
        <p:txBody>
          <a:bodyPr>
            <a:normAutofit fontScale="77500" lnSpcReduction="20000"/>
          </a:bodyPr>
          <a:lstStyle/>
          <a:p>
            <a:pPr marL="0" lvl="1" indent="0">
              <a:lnSpc>
                <a:spcPct val="120000"/>
              </a:lnSpc>
              <a:spcBef>
                <a:spcPts val="0"/>
              </a:spcBef>
              <a:buNone/>
            </a:pPr>
            <a:r>
              <a:rPr lang="en-US" sz="3800" dirty="0">
                <a:solidFill>
                  <a:schemeClr val="tx1"/>
                </a:solidFill>
                <a:latin typeface="Arial"/>
                <a:cs typeface="Arial"/>
              </a:rPr>
              <a:t>When the energy in ATP is used to do work, it returns to being A</a:t>
            </a:r>
            <a:r>
              <a:rPr lang="en-US" sz="3800" u="sng" dirty="0">
                <a:solidFill>
                  <a:schemeClr val="tx1"/>
                </a:solidFill>
                <a:latin typeface="Arial"/>
                <a:cs typeface="Arial"/>
              </a:rPr>
              <a:t>D</a:t>
            </a:r>
            <a:r>
              <a:rPr lang="en-US" sz="3800" dirty="0">
                <a:solidFill>
                  <a:schemeClr val="tx1"/>
                </a:solidFill>
                <a:latin typeface="Arial"/>
                <a:cs typeface="Arial"/>
              </a:rPr>
              <a:t>P.</a:t>
            </a:r>
          </a:p>
        </p:txBody>
      </p:sp>
      <p:sp>
        <p:nvSpPr>
          <p:cNvPr id="4" name="Title 1"/>
          <p:cNvSpPr txBox="1">
            <a:spLocks/>
          </p:cNvSpPr>
          <p:nvPr/>
        </p:nvSpPr>
        <p:spPr>
          <a:xfrm>
            <a:off x="166254" y="287834"/>
            <a:ext cx="8748743" cy="1141083"/>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a:latin typeface="Arial" panose="020B0604020202020204" pitchFamily="34" charset="0"/>
                <a:cs typeface="Arial" panose="020B0604020202020204" pitchFamily="34" charset="0"/>
              </a:rPr>
              <a:t>ADP</a:t>
            </a:r>
            <a:r>
              <a:rPr lang="en-US" sz="3200" dirty="0">
                <a:latin typeface="Arial" panose="020B0604020202020204" pitchFamily="34" charset="0"/>
                <a:cs typeface="Arial" panose="020B0604020202020204" pitchFamily="34" charset="0"/>
                <a:sym typeface="Wingdings" panose="05000000000000000000" pitchFamily="2" charset="2"/>
              </a:rPr>
              <a:t>ATP … ATPADP</a:t>
            </a:r>
            <a:endParaRPr lang="en-US" sz="3200" dirty="0">
              <a:latin typeface="Arial" panose="020B0604020202020204" pitchFamily="34" charset="0"/>
              <a:cs typeface="Arial" panose="020B0604020202020204" pitchFamily="34" charset="0"/>
            </a:endParaRPr>
          </a:p>
        </p:txBody>
      </p:sp>
      <p:sp>
        <p:nvSpPr>
          <p:cNvPr id="10" name="5-Point Star 9"/>
          <p:cNvSpPr/>
          <p:nvPr/>
        </p:nvSpPr>
        <p:spPr>
          <a:xfrm>
            <a:off x="5417113" y="2473938"/>
            <a:ext cx="1718624" cy="1597499"/>
          </a:xfrm>
          <a:prstGeom prst="star5">
            <a:avLst/>
          </a:prstGeom>
          <a:solidFill>
            <a:srgbClr val="ABFF04">
              <a:alpha val="20000"/>
            </a:srgbClr>
          </a:solidFill>
          <a:ln>
            <a:solidFill>
              <a:srgbClr val="009A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96513" y="2889198"/>
            <a:ext cx="1559824" cy="887150"/>
          </a:xfrm>
          <a:prstGeom prst="rect">
            <a:avLst/>
          </a:prstGeom>
        </p:spPr>
      </p:pic>
      <p:sp>
        <p:nvSpPr>
          <p:cNvPr id="7" name="TextBox 6"/>
          <p:cNvSpPr txBox="1"/>
          <p:nvPr/>
        </p:nvSpPr>
        <p:spPr>
          <a:xfrm>
            <a:off x="7034208" y="3280888"/>
            <a:ext cx="1036794" cy="738664"/>
          </a:xfrm>
          <a:prstGeom prst="rect">
            <a:avLst/>
          </a:prstGeom>
          <a:noFill/>
        </p:spPr>
        <p:txBody>
          <a:bodyPr wrap="square" rtlCol="0">
            <a:spAutoFit/>
          </a:bodyPr>
          <a:lstStyle/>
          <a:p>
            <a:r>
              <a:rPr lang="en-US" sz="2400" b="1" dirty="0"/>
              <a:t>= ATP </a:t>
            </a:r>
            <a:endParaRPr lang="en-US" sz="2000" b="1" dirty="0"/>
          </a:p>
          <a:p>
            <a:endParaRPr lang="en-US" dirty="0">
              <a:solidFill>
                <a:srgbClr val="256800"/>
              </a:solidFill>
            </a:endParaRPr>
          </a:p>
        </p:txBody>
      </p:sp>
      <p:pic>
        <p:nvPicPr>
          <p:cNvPr id="8" name="Picture 7"/>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1894740" y="2943443"/>
            <a:ext cx="1559824" cy="887150"/>
          </a:xfrm>
          <a:prstGeom prst="rect">
            <a:avLst/>
          </a:prstGeom>
        </p:spPr>
      </p:pic>
      <p:sp>
        <p:nvSpPr>
          <p:cNvPr id="9" name="TextBox 8"/>
          <p:cNvSpPr txBox="1"/>
          <p:nvPr/>
        </p:nvSpPr>
        <p:spPr>
          <a:xfrm>
            <a:off x="3353655" y="3332773"/>
            <a:ext cx="1128193" cy="738664"/>
          </a:xfrm>
          <a:prstGeom prst="rect">
            <a:avLst/>
          </a:prstGeom>
          <a:noFill/>
        </p:spPr>
        <p:txBody>
          <a:bodyPr wrap="square" rtlCol="0">
            <a:spAutoFit/>
          </a:bodyPr>
          <a:lstStyle/>
          <a:p>
            <a:r>
              <a:rPr lang="en-US" sz="2400" b="1" dirty="0"/>
              <a:t>= ADP </a:t>
            </a:r>
            <a:endParaRPr lang="en-US" sz="2000" b="1" dirty="0"/>
          </a:p>
          <a:p>
            <a:endParaRPr lang="en-US" dirty="0"/>
          </a:p>
        </p:txBody>
      </p:sp>
      <p:sp>
        <p:nvSpPr>
          <p:cNvPr id="2" name="Curved Up Arrow 1"/>
          <p:cNvSpPr/>
          <p:nvPr/>
        </p:nvSpPr>
        <p:spPr>
          <a:xfrm>
            <a:off x="2633031" y="3898542"/>
            <a:ext cx="3888955" cy="645384"/>
          </a:xfrm>
          <a:prstGeom prst="curvedUpArrow">
            <a:avLst/>
          </a:prstGeom>
          <a:solidFill>
            <a:srgbClr val="009A00"/>
          </a:solidFill>
          <a:ln>
            <a:solidFill>
              <a:srgbClr val="2568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1" name="Curved Up Arrow 10"/>
          <p:cNvSpPr/>
          <p:nvPr/>
        </p:nvSpPr>
        <p:spPr>
          <a:xfrm rot="10800000">
            <a:off x="2537370" y="2169817"/>
            <a:ext cx="3888955" cy="645384"/>
          </a:xfrm>
          <a:prstGeom prst="curvedUpArrow">
            <a:avLst/>
          </a:prstGeom>
          <a:solidFill>
            <a:schemeClr val="bg1">
              <a:lumMod val="50000"/>
            </a:schemeClr>
          </a:solidFill>
          <a:ln>
            <a:solidFill>
              <a:srgbClr val="2568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4" name="Content Placeholder 2"/>
          <p:cNvSpPr txBox="1">
            <a:spLocks/>
          </p:cNvSpPr>
          <p:nvPr/>
        </p:nvSpPr>
        <p:spPr>
          <a:xfrm>
            <a:off x="598489" y="4882575"/>
            <a:ext cx="8339300" cy="1057722"/>
          </a:xfrm>
          <a:prstGeom prst="rect">
            <a:avLst/>
          </a:prstGeom>
        </p:spPr>
        <p:txBody>
          <a:bodyPr vert="horz" lIns="91440" tIns="45720" rIns="91440" bIns="45720" rtlCol="0">
            <a:normAutofit fontScale="7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lnSpc>
                <a:spcPct val="120000"/>
              </a:lnSpc>
              <a:spcBef>
                <a:spcPts val="0"/>
              </a:spcBef>
              <a:buFont typeface="Arial"/>
              <a:buNone/>
            </a:pPr>
            <a:r>
              <a:rPr lang="en-US" sz="3800" dirty="0">
                <a:latin typeface="Arial"/>
                <a:cs typeface="Arial"/>
              </a:rPr>
              <a:t>In this way, more ADP is ready to pick up energy and become ATP once again. It’s a cycle!</a:t>
            </a:r>
          </a:p>
        </p:txBody>
      </p:sp>
    </p:spTree>
    <p:extLst>
      <p:ext uri="{BB962C8B-B14F-4D97-AF65-F5344CB8AC3E}">
        <p14:creationId xmlns:p14="http://schemas.microsoft.com/office/powerpoint/2010/main" val="145688223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22" presetClass="entr" presetSubtype="2" fill="hold" grpId="0" nodeType="afterEffect">
                                  <p:stCondLst>
                                    <p:cond delay="50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688469" y="917888"/>
            <a:ext cx="8339137" cy="1057275"/>
          </a:xfrm>
        </p:spPr>
        <p:txBody>
          <a:bodyPr>
            <a:normAutofit fontScale="77500" lnSpcReduction="20000"/>
          </a:bodyPr>
          <a:lstStyle/>
          <a:p>
            <a:pPr marL="0" lvl="1" indent="0">
              <a:lnSpc>
                <a:spcPct val="120000"/>
              </a:lnSpc>
              <a:spcBef>
                <a:spcPts val="0"/>
              </a:spcBef>
              <a:buNone/>
            </a:pPr>
            <a:r>
              <a:rPr lang="en-US" sz="3800" dirty="0">
                <a:solidFill>
                  <a:schemeClr val="tx1"/>
                </a:solidFill>
                <a:latin typeface="Arial"/>
                <a:cs typeface="Arial"/>
              </a:rPr>
              <a:t>When the energy in ATP is used to do work, it returns to being A</a:t>
            </a:r>
            <a:r>
              <a:rPr lang="en-US" sz="3800" u="sng" dirty="0">
                <a:solidFill>
                  <a:schemeClr val="tx1"/>
                </a:solidFill>
                <a:latin typeface="Arial"/>
                <a:cs typeface="Arial"/>
              </a:rPr>
              <a:t>D</a:t>
            </a:r>
            <a:r>
              <a:rPr lang="en-US" sz="3800" dirty="0">
                <a:solidFill>
                  <a:schemeClr val="tx1"/>
                </a:solidFill>
                <a:latin typeface="Arial"/>
                <a:cs typeface="Arial"/>
              </a:rPr>
              <a:t>P.</a:t>
            </a:r>
          </a:p>
        </p:txBody>
      </p:sp>
      <p:sp>
        <p:nvSpPr>
          <p:cNvPr id="4" name="Title 1"/>
          <p:cNvSpPr txBox="1">
            <a:spLocks/>
          </p:cNvSpPr>
          <p:nvPr/>
        </p:nvSpPr>
        <p:spPr>
          <a:xfrm>
            <a:off x="166254" y="287834"/>
            <a:ext cx="8748743" cy="1141083"/>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a:latin typeface="Arial" panose="020B0604020202020204" pitchFamily="34" charset="0"/>
                <a:cs typeface="Arial" panose="020B0604020202020204" pitchFamily="34" charset="0"/>
              </a:rPr>
              <a:t>ADP</a:t>
            </a:r>
            <a:r>
              <a:rPr lang="en-US" sz="3200" dirty="0">
                <a:latin typeface="Arial" panose="020B0604020202020204" pitchFamily="34" charset="0"/>
                <a:cs typeface="Arial" panose="020B0604020202020204" pitchFamily="34" charset="0"/>
                <a:sym typeface="Wingdings" panose="05000000000000000000" pitchFamily="2" charset="2"/>
              </a:rPr>
              <a:t>ATP … ATPADP</a:t>
            </a:r>
            <a:endParaRPr lang="en-US" sz="3200" dirty="0">
              <a:latin typeface="Arial" panose="020B0604020202020204" pitchFamily="34" charset="0"/>
              <a:cs typeface="Arial" panose="020B0604020202020204" pitchFamily="34" charset="0"/>
            </a:endParaRPr>
          </a:p>
        </p:txBody>
      </p:sp>
      <p:sp>
        <p:nvSpPr>
          <p:cNvPr id="10" name="5-Point Star 9"/>
          <p:cNvSpPr/>
          <p:nvPr/>
        </p:nvSpPr>
        <p:spPr>
          <a:xfrm>
            <a:off x="5395604" y="2266714"/>
            <a:ext cx="1718624" cy="1597499"/>
          </a:xfrm>
          <a:prstGeom prst="star5">
            <a:avLst/>
          </a:prstGeom>
          <a:solidFill>
            <a:srgbClr val="ABFF04">
              <a:alpha val="20000"/>
            </a:srgbClr>
          </a:solidFill>
          <a:ln>
            <a:solidFill>
              <a:srgbClr val="009A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74384" y="2743000"/>
            <a:ext cx="1559824" cy="887150"/>
          </a:xfrm>
          <a:prstGeom prst="rect">
            <a:avLst/>
          </a:prstGeom>
        </p:spPr>
      </p:pic>
      <p:sp>
        <p:nvSpPr>
          <p:cNvPr id="7" name="TextBox 6"/>
          <p:cNvSpPr txBox="1"/>
          <p:nvPr/>
        </p:nvSpPr>
        <p:spPr>
          <a:xfrm>
            <a:off x="7008450" y="3125549"/>
            <a:ext cx="1156756" cy="738664"/>
          </a:xfrm>
          <a:prstGeom prst="rect">
            <a:avLst/>
          </a:prstGeom>
          <a:noFill/>
        </p:spPr>
        <p:txBody>
          <a:bodyPr wrap="square" rtlCol="0">
            <a:spAutoFit/>
          </a:bodyPr>
          <a:lstStyle/>
          <a:p>
            <a:r>
              <a:rPr lang="en-US" sz="2400" b="1" dirty="0"/>
              <a:t>= ATP </a:t>
            </a:r>
            <a:endParaRPr lang="en-US" sz="2000" b="1" dirty="0"/>
          </a:p>
          <a:p>
            <a:endParaRPr lang="en-US" dirty="0">
              <a:solidFill>
                <a:srgbClr val="256800"/>
              </a:solidFill>
            </a:endParaRPr>
          </a:p>
        </p:txBody>
      </p:sp>
      <p:pic>
        <p:nvPicPr>
          <p:cNvPr id="8" name="Picture 7"/>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1804548" y="2706733"/>
            <a:ext cx="1559824" cy="887150"/>
          </a:xfrm>
          <a:prstGeom prst="rect">
            <a:avLst/>
          </a:prstGeom>
        </p:spPr>
      </p:pic>
      <p:sp>
        <p:nvSpPr>
          <p:cNvPr id="9" name="TextBox 8"/>
          <p:cNvSpPr txBox="1"/>
          <p:nvPr/>
        </p:nvSpPr>
        <p:spPr>
          <a:xfrm>
            <a:off x="3321741" y="3074205"/>
            <a:ext cx="1250259" cy="461665"/>
          </a:xfrm>
          <a:prstGeom prst="rect">
            <a:avLst/>
          </a:prstGeom>
          <a:noFill/>
        </p:spPr>
        <p:txBody>
          <a:bodyPr wrap="square" rtlCol="0">
            <a:spAutoFit/>
          </a:bodyPr>
          <a:lstStyle/>
          <a:p>
            <a:r>
              <a:rPr lang="en-US" sz="2400" b="1" dirty="0"/>
              <a:t>= ADP </a:t>
            </a:r>
            <a:endParaRPr lang="en-US" sz="2000" b="1" dirty="0"/>
          </a:p>
        </p:txBody>
      </p:sp>
      <p:sp>
        <p:nvSpPr>
          <p:cNvPr id="2" name="Curved Up Arrow 1"/>
          <p:cNvSpPr/>
          <p:nvPr/>
        </p:nvSpPr>
        <p:spPr>
          <a:xfrm>
            <a:off x="2573742" y="3580797"/>
            <a:ext cx="3888955" cy="645384"/>
          </a:xfrm>
          <a:prstGeom prst="curvedUpArrow">
            <a:avLst/>
          </a:prstGeom>
          <a:solidFill>
            <a:srgbClr val="009A00"/>
          </a:solidFill>
          <a:ln>
            <a:solidFill>
              <a:srgbClr val="2568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sp>
        <p:nvSpPr>
          <p:cNvPr id="11" name="Curved Up Arrow 10"/>
          <p:cNvSpPr/>
          <p:nvPr/>
        </p:nvSpPr>
        <p:spPr>
          <a:xfrm rot="10800000">
            <a:off x="2435511" y="2026132"/>
            <a:ext cx="3888955" cy="645384"/>
          </a:xfrm>
          <a:prstGeom prst="curvedUpArrow">
            <a:avLst/>
          </a:prstGeom>
          <a:solidFill>
            <a:schemeClr val="bg1">
              <a:lumMod val="50000"/>
            </a:schemeClr>
          </a:solidFill>
          <a:ln>
            <a:solidFill>
              <a:srgbClr val="2568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12" name="Picture 11" descr="Screen Shot 2015-08-18 at 8.32.57 PM.png"/>
          <p:cNvPicPr>
            <a:picLocks noChangeAspect="1"/>
          </p:cNvPicPr>
          <p:nvPr/>
        </p:nvPicPr>
        <p:blipFill rotWithShape="1">
          <a:blip r:embed="rId4">
            <a:extLst>
              <a:ext uri="{28A0092B-C50C-407E-A947-70E740481C1C}">
                <a14:useLocalDpi xmlns:a14="http://schemas.microsoft.com/office/drawing/2010/main" val="0"/>
              </a:ext>
            </a:extLst>
          </a:blip>
          <a:srcRect l="2580" t="2384" r="3738" b="1888"/>
          <a:stretch/>
        </p:blipFill>
        <p:spPr>
          <a:xfrm>
            <a:off x="4858038" y="5036871"/>
            <a:ext cx="2792516" cy="1530955"/>
          </a:xfrm>
          <a:prstGeom prst="rect">
            <a:avLst/>
          </a:prstGeom>
        </p:spPr>
      </p:pic>
      <p:pic>
        <p:nvPicPr>
          <p:cNvPr id="13" name="Picture 12" descr="Screen Shot 2015-08-18 at 8.33.14 PM.png"/>
          <p:cNvPicPr>
            <a:picLocks noChangeAspect="1"/>
          </p:cNvPicPr>
          <p:nvPr/>
        </p:nvPicPr>
        <p:blipFill rotWithShape="1">
          <a:blip r:embed="rId5">
            <a:extLst>
              <a:ext uri="{28A0092B-C50C-407E-A947-70E740481C1C}">
                <a14:useLocalDpi xmlns:a14="http://schemas.microsoft.com/office/drawing/2010/main" val="0"/>
              </a:ext>
            </a:extLst>
          </a:blip>
          <a:srcRect l="2289" t="2297" r="1597" b="2792"/>
          <a:stretch/>
        </p:blipFill>
        <p:spPr>
          <a:xfrm>
            <a:off x="1236035" y="4938300"/>
            <a:ext cx="3060984" cy="1667635"/>
          </a:xfrm>
          <a:prstGeom prst="rect">
            <a:avLst/>
          </a:prstGeom>
        </p:spPr>
      </p:pic>
      <p:sp>
        <p:nvSpPr>
          <p:cNvPr id="14" name="Content Placeholder 2"/>
          <p:cNvSpPr txBox="1">
            <a:spLocks/>
          </p:cNvSpPr>
          <p:nvPr/>
        </p:nvSpPr>
        <p:spPr>
          <a:xfrm>
            <a:off x="210658" y="4248426"/>
            <a:ext cx="8659934" cy="828088"/>
          </a:xfrm>
          <a:prstGeom prst="rect">
            <a:avLst/>
          </a:prstGeom>
        </p:spPr>
        <p:txBody>
          <a:bodyPr vert="horz" lIns="91440" tIns="45720" rIns="91440" bIns="45720" rtlCol="0">
            <a:normAutofit fontScale="550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lnSpc>
                <a:spcPct val="120000"/>
              </a:lnSpc>
              <a:spcBef>
                <a:spcPts val="0"/>
              </a:spcBef>
              <a:buFont typeface="Arial"/>
              <a:buNone/>
            </a:pPr>
            <a:r>
              <a:rPr lang="en-US" sz="3800" dirty="0">
                <a:latin typeface="Arial"/>
                <a:cs typeface="Arial"/>
              </a:rPr>
              <a:t>Hmmm, so how do these two processes, indicated by the arrows, relate to our energy diagram and our understanding of chemical reactions?</a:t>
            </a:r>
          </a:p>
        </p:txBody>
      </p:sp>
      <p:pic>
        <p:nvPicPr>
          <p:cNvPr id="16" name="Picture 15">
            <a:extLst>
              <a:ext uri="{FF2B5EF4-FFF2-40B4-BE49-F238E27FC236}">
                <a16:creationId xmlns:a16="http://schemas.microsoft.com/office/drawing/2014/main" id="{5347B694-0134-41E8-B7F4-2A0533955B94}"/>
              </a:ext>
            </a:extLst>
          </p:cNvPr>
          <p:cNvPicPr>
            <a:picLocks noChangeAspect="1"/>
          </p:cNvPicPr>
          <p:nvPr/>
        </p:nvPicPr>
        <p:blipFill rotWithShape="1">
          <a:blip r:embed="rId6"/>
          <a:srcRect r="13897" b="1176"/>
          <a:stretch/>
        </p:blipFill>
        <p:spPr>
          <a:xfrm>
            <a:off x="287303" y="2496404"/>
            <a:ext cx="1035120" cy="891043"/>
          </a:xfrm>
          <a:prstGeom prst="rect">
            <a:avLst/>
          </a:prstGeom>
        </p:spPr>
      </p:pic>
    </p:spTree>
    <p:extLst>
      <p:ext uri="{BB962C8B-B14F-4D97-AF65-F5344CB8AC3E}">
        <p14:creationId xmlns:p14="http://schemas.microsoft.com/office/powerpoint/2010/main" val="237172121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1000"/>
                                        <p:tgtEl>
                                          <p:spTgt spid="13"/>
                                        </p:tgtEl>
                                      </p:cBhvr>
                                    </p:animEffect>
                                    <p:anim calcmode="lin" valueType="num">
                                      <p:cBhvr>
                                        <p:cTn id="17" dur="1000" fill="hold"/>
                                        <p:tgtEl>
                                          <p:spTgt spid="13"/>
                                        </p:tgtEl>
                                        <p:attrNameLst>
                                          <p:attrName>ppt_x</p:attrName>
                                        </p:attrNameLst>
                                      </p:cBhvr>
                                      <p:tavLst>
                                        <p:tav tm="0">
                                          <p:val>
                                            <p:strVal val="#ppt_x"/>
                                          </p:val>
                                        </p:tav>
                                        <p:tav tm="100000">
                                          <p:val>
                                            <p:strVal val="#ppt_x"/>
                                          </p:val>
                                        </p:tav>
                                      </p:tavLst>
                                    </p:anim>
                                    <p:anim calcmode="lin" valueType="num">
                                      <p:cBhvr>
                                        <p:cTn id="1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45949" y="270158"/>
            <a:ext cx="8748743" cy="747273"/>
          </a:xfrm>
          <a:prstGeom prst="rect">
            <a:avLst/>
          </a:prstGeom>
        </p:spPr>
        <p:txBody>
          <a:bodyP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latin typeface="Arial" panose="020B0604020202020204" pitchFamily="34" charset="0"/>
                <a:cs typeface="Arial" panose="020B0604020202020204" pitchFamily="34" charset="0"/>
              </a:rPr>
              <a:t>Summing it up</a:t>
            </a:r>
          </a:p>
        </p:txBody>
      </p:sp>
      <p:sp>
        <p:nvSpPr>
          <p:cNvPr id="48" name="Content Placeholder 2"/>
          <p:cNvSpPr txBox="1">
            <a:spLocks/>
          </p:cNvSpPr>
          <p:nvPr/>
        </p:nvSpPr>
        <p:spPr>
          <a:xfrm>
            <a:off x="1571224" y="1019656"/>
            <a:ext cx="7423468" cy="5226598"/>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 typeface="Arial"/>
              <a:buNone/>
            </a:pPr>
            <a:r>
              <a:rPr lang="en-US" sz="2800" dirty="0"/>
              <a:t>What are the key ideas about cellular respiration that we need to add to our model for </a:t>
            </a:r>
            <a:r>
              <a:rPr lang="en-US" sz="2800" b="1" dirty="0"/>
              <a:t>Energy from Food</a:t>
            </a:r>
            <a:r>
              <a:rPr lang="en-US" sz="2800" dirty="0"/>
              <a:t>? </a:t>
            </a:r>
          </a:p>
          <a:p>
            <a:pPr marL="0" indent="0">
              <a:spcBef>
                <a:spcPts val="0"/>
              </a:spcBef>
              <a:buFont typeface="Arial"/>
              <a:buNone/>
            </a:pPr>
            <a:endParaRPr lang="en-US" sz="2800" dirty="0"/>
          </a:p>
          <a:p>
            <a:pPr marL="0" indent="0">
              <a:spcBef>
                <a:spcPts val="0"/>
              </a:spcBef>
              <a:buFont typeface="Arial"/>
              <a:buNone/>
            </a:pPr>
            <a:r>
              <a:rPr lang="en-US" sz="2800" dirty="0"/>
              <a:t>Is there anything we need to add to our model for </a:t>
            </a:r>
            <a:r>
              <a:rPr lang="en-US" sz="2800" b="1" dirty="0"/>
              <a:t>Matter from Food?</a:t>
            </a:r>
          </a:p>
          <a:p>
            <a:pPr marL="0" indent="0">
              <a:spcBef>
                <a:spcPts val="0"/>
              </a:spcBef>
              <a:buFont typeface="Arial"/>
              <a:buNone/>
            </a:pPr>
            <a:endParaRPr lang="en-US" sz="2800" dirty="0"/>
          </a:p>
          <a:p>
            <a:pPr marL="0" indent="0">
              <a:spcBef>
                <a:spcPts val="0"/>
              </a:spcBef>
              <a:buFont typeface="Arial"/>
              <a:buNone/>
            </a:pPr>
            <a:r>
              <a:rPr lang="en-US" sz="2800" dirty="0"/>
              <a:t>Write down your thoughts in </a:t>
            </a:r>
            <a:r>
              <a:rPr lang="en-US" sz="2800" b="1" dirty="0"/>
              <a:t>Doodle Box O</a:t>
            </a:r>
            <a:r>
              <a:rPr lang="en-US" sz="2800" dirty="0"/>
              <a:t>.</a:t>
            </a:r>
          </a:p>
          <a:p>
            <a:pPr marL="0" indent="0">
              <a:spcBef>
                <a:spcPts val="0"/>
              </a:spcBef>
              <a:buFont typeface="Arial"/>
              <a:buNone/>
            </a:pPr>
            <a:endParaRPr lang="en-US" sz="2800" dirty="0"/>
          </a:p>
          <a:p>
            <a:pPr marL="0" indent="0">
              <a:spcBef>
                <a:spcPts val="0"/>
              </a:spcBef>
              <a:buFont typeface="Arial"/>
              <a:buNone/>
            </a:pPr>
            <a:endParaRPr lang="en-US" sz="2800" dirty="0"/>
          </a:p>
          <a:p>
            <a:pPr marL="0" indent="0">
              <a:spcBef>
                <a:spcPts val="0"/>
              </a:spcBef>
              <a:buFont typeface="Arial"/>
              <a:buNone/>
            </a:pPr>
            <a:r>
              <a:rPr lang="en-US" sz="2800" dirty="0"/>
              <a:t>Pair/share and be prepared to share out.</a:t>
            </a:r>
          </a:p>
          <a:p>
            <a:pPr marL="0" indent="0">
              <a:spcBef>
                <a:spcPts val="600"/>
              </a:spcBef>
              <a:buFont typeface="Arial"/>
              <a:buNone/>
            </a:pPr>
            <a:endParaRPr lang="en-US" sz="2800" dirty="0">
              <a:solidFill>
                <a:srgbClr val="583F34"/>
              </a:solidFill>
            </a:endParaRPr>
          </a:p>
        </p:txBody>
      </p:sp>
      <p:pic>
        <p:nvPicPr>
          <p:cNvPr id="8" name="Picture 7">
            <a:extLst>
              <a:ext uri="{FF2B5EF4-FFF2-40B4-BE49-F238E27FC236}">
                <a16:creationId xmlns:a16="http://schemas.microsoft.com/office/drawing/2014/main" id="{C6555E12-D2B6-4E69-B1D7-6E0EE461FD3A}"/>
              </a:ext>
            </a:extLst>
          </p:cNvPr>
          <p:cNvPicPr>
            <a:picLocks noChangeAspect="1"/>
          </p:cNvPicPr>
          <p:nvPr/>
        </p:nvPicPr>
        <p:blipFill rotWithShape="1">
          <a:blip r:embed="rId3"/>
          <a:srcRect r="13897" b="1176"/>
          <a:stretch/>
        </p:blipFill>
        <p:spPr>
          <a:xfrm>
            <a:off x="245949" y="1281997"/>
            <a:ext cx="1035120" cy="891043"/>
          </a:xfrm>
          <a:prstGeom prst="rect">
            <a:avLst/>
          </a:prstGeom>
        </p:spPr>
      </p:pic>
      <p:pic>
        <p:nvPicPr>
          <p:cNvPr id="9" name="Picture 8">
            <a:extLst>
              <a:ext uri="{FF2B5EF4-FFF2-40B4-BE49-F238E27FC236}">
                <a16:creationId xmlns:a16="http://schemas.microsoft.com/office/drawing/2014/main" id="{10B3D8D3-8699-458D-A0C8-E36785AB3CB6}"/>
              </a:ext>
            </a:extLst>
          </p:cNvPr>
          <p:cNvPicPr>
            <a:picLocks noChangeAspect="1"/>
          </p:cNvPicPr>
          <p:nvPr/>
        </p:nvPicPr>
        <p:blipFill rotWithShape="1">
          <a:blip r:embed="rId4"/>
          <a:srcRect t="11876" r="21921"/>
          <a:stretch/>
        </p:blipFill>
        <p:spPr>
          <a:xfrm>
            <a:off x="388922" y="3793918"/>
            <a:ext cx="1052623" cy="891043"/>
          </a:xfrm>
          <a:prstGeom prst="rect">
            <a:avLst/>
          </a:prstGeom>
        </p:spPr>
      </p:pic>
      <p:pic>
        <p:nvPicPr>
          <p:cNvPr id="10" name="Picture 9">
            <a:extLst>
              <a:ext uri="{FF2B5EF4-FFF2-40B4-BE49-F238E27FC236}">
                <a16:creationId xmlns:a16="http://schemas.microsoft.com/office/drawing/2014/main" id="{3728F23B-3213-4192-A2CB-32D23C4D9618}"/>
              </a:ext>
            </a:extLst>
          </p:cNvPr>
          <p:cNvPicPr>
            <a:picLocks noChangeAspect="1"/>
          </p:cNvPicPr>
          <p:nvPr/>
        </p:nvPicPr>
        <p:blipFill rotWithShape="1">
          <a:blip r:embed="rId5"/>
          <a:srcRect r="33248" b="9941"/>
          <a:stretch/>
        </p:blipFill>
        <p:spPr>
          <a:xfrm>
            <a:off x="289130" y="5095999"/>
            <a:ext cx="948757" cy="960007"/>
          </a:xfrm>
          <a:prstGeom prst="rect">
            <a:avLst/>
          </a:prstGeom>
        </p:spPr>
      </p:pic>
      <p:pic>
        <p:nvPicPr>
          <p:cNvPr id="11" name="Picture 10">
            <a:extLst>
              <a:ext uri="{FF2B5EF4-FFF2-40B4-BE49-F238E27FC236}">
                <a16:creationId xmlns:a16="http://schemas.microsoft.com/office/drawing/2014/main" id="{46CF755E-8D30-4622-A4F2-5CFBA31FABA4}"/>
              </a:ext>
            </a:extLst>
          </p:cNvPr>
          <p:cNvPicPr>
            <a:picLocks noChangeAspect="1"/>
          </p:cNvPicPr>
          <p:nvPr/>
        </p:nvPicPr>
        <p:blipFill rotWithShape="1">
          <a:blip r:embed="rId6"/>
          <a:srcRect t="19937" r="37959" b="20001"/>
          <a:stretch/>
        </p:blipFill>
        <p:spPr>
          <a:xfrm>
            <a:off x="6722093" y="5838344"/>
            <a:ext cx="1227201" cy="891044"/>
          </a:xfrm>
          <a:prstGeom prst="rect">
            <a:avLst/>
          </a:prstGeom>
        </p:spPr>
      </p:pic>
    </p:spTree>
    <p:extLst>
      <p:ext uri="{BB962C8B-B14F-4D97-AF65-F5344CB8AC3E}">
        <p14:creationId xmlns:p14="http://schemas.microsoft.com/office/powerpoint/2010/main" val="183836725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8">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4294967295"/>
          </p:nvPr>
        </p:nvSpPr>
        <p:spPr>
          <a:xfrm>
            <a:off x="115910" y="909221"/>
            <a:ext cx="4040188" cy="400110"/>
          </a:xfrm>
        </p:spPr>
        <p:txBody>
          <a:bodyPr/>
          <a:lstStyle/>
          <a:p>
            <a:r>
              <a:rPr lang="en-US" sz="2000" b="1" dirty="0"/>
              <a:t>Matter from Food</a:t>
            </a:r>
          </a:p>
        </p:txBody>
      </p:sp>
      <p:sp>
        <p:nvSpPr>
          <p:cNvPr id="5" name="Content Placeholder 4"/>
          <p:cNvSpPr>
            <a:spLocks noGrp="1"/>
          </p:cNvSpPr>
          <p:nvPr>
            <p:ph sz="half" idx="4294967295"/>
          </p:nvPr>
        </p:nvSpPr>
        <p:spPr>
          <a:xfrm>
            <a:off x="115910" y="1365191"/>
            <a:ext cx="3746544" cy="1027974"/>
          </a:xfrm>
        </p:spPr>
        <p:txBody>
          <a:bodyPr/>
          <a:lstStyle/>
          <a:p>
            <a:r>
              <a:rPr lang="en-US" sz="2000" dirty="0"/>
              <a:t>[insert model statements here]</a:t>
            </a:r>
          </a:p>
          <a:p>
            <a:endParaRPr lang="en-US" sz="2000" dirty="0"/>
          </a:p>
          <a:p>
            <a:endParaRPr lang="en-US" dirty="0"/>
          </a:p>
        </p:txBody>
      </p:sp>
      <p:sp>
        <p:nvSpPr>
          <p:cNvPr id="6" name="Text Placeholder 5"/>
          <p:cNvSpPr>
            <a:spLocks noGrp="1"/>
          </p:cNvSpPr>
          <p:nvPr>
            <p:ph type="body" sz="quarter" idx="4294967295"/>
          </p:nvPr>
        </p:nvSpPr>
        <p:spPr>
          <a:xfrm>
            <a:off x="5102224" y="922881"/>
            <a:ext cx="4041775" cy="400110"/>
          </a:xfrm>
        </p:spPr>
        <p:txBody>
          <a:bodyPr/>
          <a:lstStyle/>
          <a:p>
            <a:r>
              <a:rPr lang="en-US" sz="2000" b="1" dirty="0"/>
              <a:t>Energy from Food</a:t>
            </a:r>
          </a:p>
        </p:txBody>
      </p:sp>
      <p:sp>
        <p:nvSpPr>
          <p:cNvPr id="7" name="Content Placeholder 6"/>
          <p:cNvSpPr>
            <a:spLocks noGrp="1"/>
          </p:cNvSpPr>
          <p:nvPr>
            <p:ph sz="quarter" idx="4294967295"/>
          </p:nvPr>
        </p:nvSpPr>
        <p:spPr>
          <a:xfrm>
            <a:off x="5102224" y="1358900"/>
            <a:ext cx="3937538" cy="658642"/>
          </a:xfrm>
        </p:spPr>
        <p:txBody>
          <a:bodyPr/>
          <a:lstStyle/>
          <a:p>
            <a:r>
              <a:rPr lang="en-US" sz="2000" dirty="0"/>
              <a:t>[insert model statements here]</a:t>
            </a:r>
          </a:p>
          <a:p>
            <a:endParaRPr lang="en-US" dirty="0"/>
          </a:p>
        </p:txBody>
      </p:sp>
      <p:sp>
        <p:nvSpPr>
          <p:cNvPr id="9" name="Title 1"/>
          <p:cNvSpPr txBox="1">
            <a:spLocks/>
          </p:cNvSpPr>
          <p:nvPr/>
        </p:nvSpPr>
        <p:spPr>
          <a:xfrm>
            <a:off x="457200" y="0"/>
            <a:ext cx="8229600" cy="1143000"/>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600" dirty="0"/>
              <a:t>Let’s record what we know.</a:t>
            </a:r>
          </a:p>
        </p:txBody>
      </p:sp>
      <p:sp>
        <p:nvSpPr>
          <p:cNvPr id="11" name="Title 1"/>
          <p:cNvSpPr txBox="1">
            <a:spLocks/>
          </p:cNvSpPr>
          <p:nvPr/>
        </p:nvSpPr>
        <p:spPr>
          <a:xfrm>
            <a:off x="1753595" y="2928445"/>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
        <p:nvSpPr>
          <p:cNvPr id="10" name="Content Placeholder 2"/>
          <p:cNvSpPr txBox="1">
            <a:spLocks/>
          </p:cNvSpPr>
          <p:nvPr/>
        </p:nvSpPr>
        <p:spPr>
          <a:xfrm>
            <a:off x="1203027" y="5584505"/>
            <a:ext cx="7722031" cy="558936"/>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600"/>
              </a:spcBef>
              <a:buFont typeface="Arial"/>
              <a:buNone/>
            </a:pPr>
            <a:r>
              <a:rPr lang="en-US" sz="2400" dirty="0"/>
              <a:t>Record the class consensus ideas in </a:t>
            </a:r>
            <a:r>
              <a:rPr lang="en-US" sz="2400" b="1" dirty="0"/>
              <a:t>Doodle Box P</a:t>
            </a:r>
            <a:r>
              <a:rPr lang="en-US" sz="2400" dirty="0"/>
              <a:t>.</a:t>
            </a:r>
          </a:p>
          <a:p>
            <a:pPr marL="0" indent="0">
              <a:spcBef>
                <a:spcPts val="600"/>
              </a:spcBef>
              <a:buFont typeface="Arial"/>
              <a:buNone/>
            </a:pPr>
            <a:endParaRPr lang="en-US" sz="2800" dirty="0">
              <a:solidFill>
                <a:srgbClr val="583F34"/>
              </a:solidFill>
            </a:endParaRPr>
          </a:p>
        </p:txBody>
      </p:sp>
      <p:pic>
        <p:nvPicPr>
          <p:cNvPr id="13" name="Picture 12">
            <a:extLst>
              <a:ext uri="{FF2B5EF4-FFF2-40B4-BE49-F238E27FC236}">
                <a16:creationId xmlns:a16="http://schemas.microsoft.com/office/drawing/2014/main" id="{8D72733E-4BC2-49C7-AB71-7E10BFE7935C}"/>
              </a:ext>
            </a:extLst>
          </p:cNvPr>
          <p:cNvPicPr>
            <a:picLocks noChangeAspect="1"/>
          </p:cNvPicPr>
          <p:nvPr/>
        </p:nvPicPr>
        <p:blipFill rotWithShape="1">
          <a:blip r:embed="rId3"/>
          <a:srcRect t="11876" r="21921"/>
          <a:stretch/>
        </p:blipFill>
        <p:spPr>
          <a:xfrm>
            <a:off x="115910" y="5252398"/>
            <a:ext cx="1052623" cy="891043"/>
          </a:xfrm>
          <a:prstGeom prst="rect">
            <a:avLst/>
          </a:prstGeom>
        </p:spPr>
      </p:pic>
    </p:spTree>
    <p:extLst>
      <p:ext uri="{BB962C8B-B14F-4D97-AF65-F5344CB8AC3E}">
        <p14:creationId xmlns:p14="http://schemas.microsoft.com/office/powerpoint/2010/main" val="349246513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Tracking Two Models [For Teachers Only]</a:t>
            </a:r>
          </a:p>
        </p:txBody>
      </p:sp>
      <p:sp>
        <p:nvSpPr>
          <p:cNvPr id="3" name="Text Placeholder 2"/>
          <p:cNvSpPr>
            <a:spLocks noGrp="1"/>
          </p:cNvSpPr>
          <p:nvPr>
            <p:ph type="body" idx="4294967295"/>
          </p:nvPr>
        </p:nvSpPr>
        <p:spPr>
          <a:xfrm>
            <a:off x="218941" y="694501"/>
            <a:ext cx="4040188" cy="400110"/>
          </a:xfrm>
        </p:spPr>
        <p:txBody>
          <a:bodyPr/>
          <a:lstStyle/>
          <a:p>
            <a:r>
              <a:rPr lang="en-US" sz="2000" b="1" dirty="0"/>
              <a:t>Matter from Food</a:t>
            </a:r>
          </a:p>
        </p:txBody>
      </p:sp>
      <p:sp>
        <p:nvSpPr>
          <p:cNvPr id="5" name="Content Placeholder 4"/>
          <p:cNvSpPr>
            <a:spLocks noGrp="1"/>
          </p:cNvSpPr>
          <p:nvPr>
            <p:ph sz="half" idx="4294967295"/>
          </p:nvPr>
        </p:nvSpPr>
        <p:spPr>
          <a:xfrm>
            <a:off x="218941" y="1249000"/>
            <a:ext cx="4040188" cy="4875181"/>
          </a:xfrm>
        </p:spPr>
        <p:txBody>
          <a:bodyPr/>
          <a:lstStyle/>
          <a:p>
            <a:pPr marL="285750" indent="-285750">
              <a:spcBef>
                <a:spcPts val="0"/>
              </a:spcBef>
              <a:buFont typeface="Arial" panose="020B0604020202020204" pitchFamily="34" charset="0"/>
              <a:buChar char="•"/>
            </a:pPr>
            <a:r>
              <a:rPr lang="en-US" dirty="0"/>
              <a:t>Matter is conserved, neither created nor destroyed. Matter is rearranged in chemical reactions. </a:t>
            </a:r>
          </a:p>
          <a:p>
            <a:pPr marL="285750" indent="-285750">
              <a:spcBef>
                <a:spcPts val="0"/>
              </a:spcBef>
              <a:buFont typeface="Arial" panose="020B0604020202020204" pitchFamily="34" charset="0"/>
              <a:buChar char="•"/>
            </a:pPr>
            <a:r>
              <a:rPr lang="en-US" dirty="0"/>
              <a:t>Food has matter in the form of protein, carbs and fats- the same things we find our bodies are made of. We also take in matter as oxygen and water.</a:t>
            </a:r>
          </a:p>
          <a:p>
            <a:pPr marL="285750" indent="-285750">
              <a:spcBef>
                <a:spcPts val="0"/>
              </a:spcBef>
              <a:buFont typeface="Arial" panose="020B0604020202020204" pitchFamily="34" charset="0"/>
              <a:buChar char="•"/>
            </a:pPr>
            <a:r>
              <a:rPr lang="en-US" dirty="0"/>
              <a:t>Some of this matter is used in our body, but we take in much more matter than we need to use to grow or maintain body structures. </a:t>
            </a:r>
          </a:p>
          <a:p>
            <a:pPr marL="285750" indent="-285750">
              <a:spcBef>
                <a:spcPts val="0"/>
              </a:spcBef>
              <a:buFont typeface="Arial" panose="020B0604020202020204" pitchFamily="34" charset="0"/>
              <a:buChar char="•"/>
            </a:pPr>
            <a:r>
              <a:rPr lang="en-US" dirty="0"/>
              <a:t>Some of this matter (especially much of the water but also some indigestible material) basically passes through us.</a:t>
            </a:r>
          </a:p>
          <a:p>
            <a:pPr marL="285750" indent="-285750">
              <a:spcBef>
                <a:spcPts val="0"/>
              </a:spcBef>
              <a:buFont typeface="Arial" panose="020B0604020202020204" pitchFamily="34" charset="0"/>
              <a:buChar char="•"/>
            </a:pPr>
            <a:r>
              <a:rPr lang="en-US" dirty="0"/>
              <a:t>Some of this matter is really taken in for energy. It is rearranged to obtain energy in a reaction called cellular respiration. The products are expelled from the body as carbon dioxide and water.</a:t>
            </a:r>
          </a:p>
          <a:p>
            <a:pPr>
              <a:spcBef>
                <a:spcPts val="0"/>
              </a:spcBef>
            </a:pPr>
            <a:endParaRPr lang="en-US" dirty="0"/>
          </a:p>
          <a:p>
            <a:pPr>
              <a:spcBef>
                <a:spcPts val="0"/>
              </a:spcBef>
            </a:pPr>
            <a:endParaRPr lang="en-US" dirty="0"/>
          </a:p>
          <a:p>
            <a:pPr>
              <a:spcBef>
                <a:spcPts val="0"/>
              </a:spcBef>
            </a:pPr>
            <a:endParaRPr lang="en-US" dirty="0"/>
          </a:p>
          <a:p>
            <a:endParaRPr lang="en-US" dirty="0"/>
          </a:p>
        </p:txBody>
      </p:sp>
      <p:sp>
        <p:nvSpPr>
          <p:cNvPr id="6" name="Text Placeholder 5"/>
          <p:cNvSpPr>
            <a:spLocks noGrp="1"/>
          </p:cNvSpPr>
          <p:nvPr>
            <p:ph type="body" sz="quarter" idx="4294967295"/>
          </p:nvPr>
        </p:nvSpPr>
        <p:spPr>
          <a:xfrm>
            <a:off x="4554140" y="694501"/>
            <a:ext cx="4041775" cy="400110"/>
          </a:xfrm>
        </p:spPr>
        <p:txBody>
          <a:bodyPr/>
          <a:lstStyle/>
          <a:p>
            <a:r>
              <a:rPr lang="en-US" sz="2000" b="1" dirty="0"/>
              <a:t>Energy from Food</a:t>
            </a:r>
          </a:p>
        </p:txBody>
      </p:sp>
      <p:sp>
        <p:nvSpPr>
          <p:cNvPr id="7" name="Content Placeholder 6"/>
          <p:cNvSpPr>
            <a:spLocks noGrp="1"/>
          </p:cNvSpPr>
          <p:nvPr>
            <p:ph sz="quarter" idx="4294967295"/>
          </p:nvPr>
        </p:nvSpPr>
        <p:spPr>
          <a:xfrm>
            <a:off x="4554141" y="1214438"/>
            <a:ext cx="4370918" cy="4949061"/>
          </a:xfrm>
        </p:spPr>
        <p:txBody>
          <a:bodyPr>
            <a:normAutofit fontScale="92500"/>
          </a:bodyPr>
          <a:lstStyle/>
          <a:p>
            <a:pPr marL="285750" indent="-285750">
              <a:lnSpc>
                <a:spcPct val="110000"/>
              </a:lnSpc>
              <a:spcBef>
                <a:spcPts val="0"/>
              </a:spcBef>
              <a:buFont typeface="Arial" panose="020B0604020202020204" pitchFamily="34" charset="0"/>
              <a:buChar char="•"/>
            </a:pPr>
            <a:r>
              <a:rPr lang="en-US" dirty="0"/>
              <a:t>Energy is conserved, neither created nor destroyed. Energy is transformed in chemical reactions. </a:t>
            </a:r>
          </a:p>
          <a:p>
            <a:pPr marL="285750" indent="-285750">
              <a:lnSpc>
                <a:spcPct val="110000"/>
              </a:lnSpc>
              <a:spcBef>
                <a:spcPts val="0"/>
              </a:spcBef>
              <a:buFont typeface="Arial" panose="020B0604020202020204" pitchFamily="34" charset="0"/>
              <a:buChar char="•"/>
            </a:pPr>
            <a:r>
              <a:rPr lang="en-US" dirty="0"/>
              <a:t>When the reactants have more potential energy than the products, energy is released in the reaction (“downhill” reaction).</a:t>
            </a:r>
          </a:p>
          <a:p>
            <a:pPr marL="285750" indent="-285750">
              <a:lnSpc>
                <a:spcPct val="110000"/>
              </a:lnSpc>
              <a:spcBef>
                <a:spcPts val="0"/>
              </a:spcBef>
              <a:buFont typeface="Arial" panose="020B0604020202020204" pitchFamily="34" charset="0"/>
              <a:buChar char="•"/>
            </a:pPr>
            <a:r>
              <a:rPr lang="en-US" dirty="0"/>
              <a:t>When the products have more potential energy than the reactants, energy must be added to the reaction (“uphill” reaction). [electrolysis classrooms only]</a:t>
            </a:r>
          </a:p>
          <a:p>
            <a:pPr marL="285750" indent="-285750">
              <a:lnSpc>
                <a:spcPct val="110000"/>
              </a:lnSpc>
              <a:spcBef>
                <a:spcPts val="0"/>
              </a:spcBef>
              <a:buFont typeface="Arial" panose="020B0604020202020204" pitchFamily="34" charset="0"/>
              <a:buChar char="•"/>
            </a:pPr>
            <a:r>
              <a:rPr lang="en-US" dirty="0"/>
              <a:t>Food has energy in the form of calories.</a:t>
            </a:r>
          </a:p>
          <a:p>
            <a:pPr marL="285750" indent="-285750">
              <a:lnSpc>
                <a:spcPct val="110000"/>
              </a:lnSpc>
              <a:spcBef>
                <a:spcPts val="0"/>
              </a:spcBef>
              <a:buFont typeface="Arial" panose="020B0604020202020204" pitchFamily="34" charset="0"/>
              <a:buChar char="•"/>
            </a:pPr>
            <a:r>
              <a:rPr lang="en-US" dirty="0"/>
              <a:t>Living things get energy by rearranging food and oxygen molecules.</a:t>
            </a:r>
          </a:p>
          <a:p>
            <a:pPr marL="285750" indent="-285750">
              <a:lnSpc>
                <a:spcPct val="110000"/>
              </a:lnSpc>
              <a:spcBef>
                <a:spcPts val="0"/>
              </a:spcBef>
              <a:buFont typeface="Arial" panose="020B0604020202020204" pitchFamily="34" charset="0"/>
              <a:buChar char="•"/>
            </a:pPr>
            <a:r>
              <a:rPr lang="en-US" dirty="0"/>
              <a:t>Living things rearrange food (specifically glucose - C</a:t>
            </a:r>
            <a:r>
              <a:rPr lang="en-US" baseline="-25000" dirty="0"/>
              <a:t>6</a:t>
            </a:r>
            <a:r>
              <a:rPr lang="en-US" dirty="0"/>
              <a:t>H</a:t>
            </a:r>
            <a:r>
              <a:rPr lang="en-US" baseline="-25000" dirty="0"/>
              <a:t>12</a:t>
            </a:r>
            <a:r>
              <a:rPr lang="en-US" dirty="0"/>
              <a:t>O</a:t>
            </a:r>
            <a:r>
              <a:rPr lang="en-US" baseline="-25000" dirty="0"/>
              <a:t>﻿6</a:t>
            </a:r>
            <a:r>
              <a:rPr lang="en-US" dirty="0"/>
              <a:t>﻿) and O</a:t>
            </a:r>
            <a:r>
              <a:rPr lang="en-US" baseline="-25000" dirty="0"/>
              <a:t>2</a:t>
            </a:r>
            <a:r>
              <a:rPr lang="en-US" dirty="0"/>
              <a:t> into CO</a:t>
            </a:r>
            <a:r>
              <a:rPr lang="en-US" baseline="-25000" dirty="0"/>
              <a:t>2</a:t>
            </a:r>
            <a:r>
              <a:rPr lang="en-US" dirty="0"/>
              <a:t> and H</a:t>
            </a:r>
            <a:r>
              <a:rPr lang="en-US" baseline="-25000" dirty="0"/>
              <a:t>2</a:t>
            </a:r>
            <a:r>
              <a:rPr lang="en-US" dirty="0"/>
              <a:t>O</a:t>
            </a:r>
          </a:p>
          <a:p>
            <a:pPr marL="285750" indent="-285750">
              <a:lnSpc>
                <a:spcPct val="110000"/>
              </a:lnSpc>
              <a:spcBef>
                <a:spcPts val="0"/>
              </a:spcBef>
              <a:buFont typeface="Arial" panose="020B0604020202020204" pitchFamily="34" charset="0"/>
              <a:buChar char="•"/>
            </a:pPr>
            <a:r>
              <a:rPr lang="en-US" dirty="0"/>
              <a:t>(C</a:t>
            </a:r>
            <a:r>
              <a:rPr lang="en-US" baseline="-25000" dirty="0"/>
              <a:t>6</a:t>
            </a:r>
            <a:r>
              <a:rPr lang="en-US" dirty="0"/>
              <a:t>H</a:t>
            </a:r>
            <a:r>
              <a:rPr lang="en-US" baseline="-25000" dirty="0"/>
              <a:t>12</a:t>
            </a:r>
            <a:r>
              <a:rPr lang="en-US" dirty="0"/>
              <a:t>O</a:t>
            </a:r>
            <a:r>
              <a:rPr lang="en-US" baseline="-25000" dirty="0"/>
              <a:t>6</a:t>
            </a:r>
            <a:r>
              <a:rPr lang="en-US" dirty="0"/>
              <a:t> + O</a:t>
            </a:r>
            <a:r>
              <a:rPr lang="en-US" baseline="-25000" dirty="0"/>
              <a:t>2</a:t>
            </a:r>
            <a:r>
              <a:rPr lang="en-US" dirty="0"/>
              <a:t>) have higher energy than (CO</a:t>
            </a:r>
            <a:r>
              <a:rPr lang="en-US" baseline="-25000" dirty="0"/>
              <a:t>2</a:t>
            </a:r>
            <a:r>
              <a:rPr lang="en-US" dirty="0"/>
              <a:t> + H</a:t>
            </a:r>
            <a:r>
              <a:rPr lang="en-US" baseline="-25000" dirty="0"/>
              <a:t>2</a:t>
            </a:r>
            <a:r>
              <a:rPr lang="en-US" dirty="0"/>
              <a:t>O) so this rearrangement releases energy.</a:t>
            </a:r>
          </a:p>
          <a:p>
            <a:pPr marL="457200" lvl="1" indent="0">
              <a:lnSpc>
                <a:spcPct val="110000"/>
              </a:lnSpc>
              <a:spcBef>
                <a:spcPts val="0"/>
              </a:spcBef>
              <a:buNone/>
            </a:pPr>
            <a:r>
              <a:rPr lang="en-US" sz="1400" dirty="0">
                <a:solidFill>
                  <a:schemeClr val="tx1"/>
                </a:solidFill>
              </a:rPr>
              <a:t>- The rearrangements occur in a series of steps rather than all at once.</a:t>
            </a:r>
          </a:p>
          <a:p>
            <a:pPr marL="457200" lvl="1" indent="0">
              <a:lnSpc>
                <a:spcPct val="110000"/>
              </a:lnSpc>
              <a:spcBef>
                <a:spcPts val="0"/>
              </a:spcBef>
              <a:buNone/>
            </a:pPr>
            <a:r>
              <a:rPr lang="en-US" sz="1400" dirty="0">
                <a:solidFill>
                  <a:schemeClr val="tx1"/>
                </a:solidFill>
              </a:rPr>
              <a:t>- Collectively the reactions are called cellular respiration.</a:t>
            </a:r>
          </a:p>
          <a:p>
            <a:pPr marL="457200" lvl="1" indent="0">
              <a:lnSpc>
                <a:spcPct val="110000"/>
              </a:lnSpc>
              <a:spcBef>
                <a:spcPts val="0"/>
              </a:spcBef>
              <a:buNone/>
            </a:pPr>
            <a:r>
              <a:rPr lang="en-US" sz="1400" dirty="0">
                <a:solidFill>
                  <a:schemeClr val="tx1"/>
                </a:solidFill>
              </a:rPr>
              <a:t>- Usable cellular energy is released in the form of ATP.</a:t>
            </a:r>
          </a:p>
          <a:p>
            <a:endParaRPr lang="en-US" sz="1800" dirty="0"/>
          </a:p>
        </p:txBody>
      </p:sp>
      <p:sp>
        <p:nvSpPr>
          <p:cNvPr id="11" name="Title 1"/>
          <p:cNvSpPr txBox="1">
            <a:spLocks/>
          </p:cNvSpPr>
          <p:nvPr/>
        </p:nvSpPr>
        <p:spPr>
          <a:xfrm>
            <a:off x="1753595" y="3443348"/>
            <a:ext cx="6497436" cy="168809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l"/>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547447490"/>
      </p:ext>
    </p:extLst>
  </p:cSld>
  <p:clrMapOvr>
    <a:masterClrMapping/>
  </p:clrMapOvr>
  <p:transition spd="med"/>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06 Summary</a:t>
            </a:r>
            <a:endParaRPr sz="2800" dirty="0"/>
          </a:p>
        </p:txBody>
      </p:sp>
      <p:sp>
        <p:nvSpPr>
          <p:cNvPr id="2" name="Text Placeholder 1">
            <a:extLst>
              <a:ext uri="{FF2B5EF4-FFF2-40B4-BE49-F238E27FC236}">
                <a16:creationId xmlns:a16="http://schemas.microsoft.com/office/drawing/2014/main" id="{021ED85F-2148-4724-8BF6-C71D1EC5D0D4}"/>
              </a:ext>
            </a:extLst>
          </p:cNvPr>
          <p:cNvSpPr>
            <a:spLocks noGrp="1"/>
          </p:cNvSpPr>
          <p:nvPr>
            <p:ph type="body" sz="quarter" idx="10"/>
          </p:nvPr>
        </p:nvSpPr>
        <p:spPr/>
        <p:txBody>
          <a:bodyPr/>
          <a:lstStyle/>
          <a:p>
            <a:pPr marL="0" indent="0">
              <a:buNone/>
            </a:pPr>
            <a:r>
              <a:rPr lang="en-US" sz="1400" b="1" dirty="0"/>
              <a:t>What we figured out … </a:t>
            </a:r>
          </a:p>
          <a:p>
            <a:pPr marL="0" indent="0">
              <a:buNone/>
            </a:pPr>
            <a:endParaRPr lang="en-US" sz="1400" dirty="0"/>
          </a:p>
          <a:p>
            <a:pPr marL="0" indent="0">
              <a:buNone/>
            </a:pPr>
            <a:r>
              <a:rPr lang="en-US" sz="1400" dirty="0"/>
              <a:t>We have a better model for how the energy from CR is available to our cells and have summarized our overall model for explaining how we get Energy from Food.</a:t>
            </a:r>
          </a:p>
          <a:p>
            <a:endParaRPr lang="en-US" dirty="0"/>
          </a:p>
        </p:txBody>
      </p:sp>
      <p:sp>
        <p:nvSpPr>
          <p:cNvPr id="3" name="Text Placeholder 2">
            <a:extLst>
              <a:ext uri="{FF2B5EF4-FFF2-40B4-BE49-F238E27FC236}">
                <a16:creationId xmlns:a16="http://schemas.microsoft.com/office/drawing/2014/main" id="{8E5C4C2A-4E11-4043-A5B2-894CFC2D43CE}"/>
              </a:ext>
            </a:extLst>
          </p:cNvPr>
          <p:cNvSpPr>
            <a:spLocks noGrp="1"/>
          </p:cNvSpPr>
          <p:nvPr>
            <p:ph type="body" sz="quarter" idx="11"/>
          </p:nvPr>
        </p:nvSpPr>
        <p:spPr/>
        <p:txBody>
          <a:bodyPr/>
          <a:lstStyle/>
          <a:p>
            <a:pPr marL="0" indent="0">
              <a:buNone/>
            </a:pPr>
            <a:r>
              <a:rPr lang="en-US" sz="1400" u="sng" dirty="0"/>
              <a:t>LS06 Teacher Reflection Notes:</a:t>
            </a:r>
          </a:p>
          <a:p>
            <a:pPr marL="0" indent="0">
              <a:buNone/>
            </a:pPr>
            <a:endParaRPr lang="en-US" sz="1400" u="sng" dirty="0"/>
          </a:p>
          <a:p>
            <a:pPr marL="0" indent="0">
              <a:buNone/>
            </a:pPr>
            <a:r>
              <a:rPr lang="en-US" sz="1400" i="1" dirty="0"/>
              <a:t>Things that went well…</a:t>
            </a:r>
          </a:p>
          <a:p>
            <a:pPr marL="0" indent="0">
              <a:buNone/>
            </a:pPr>
            <a:endParaRPr lang="en-US" sz="1400" i="1" dirty="0"/>
          </a:p>
          <a:p>
            <a:pPr marL="0" indent="0">
              <a:buNone/>
            </a:pPr>
            <a:r>
              <a:rPr lang="en-US" sz="1400" i="1" dirty="0"/>
              <a:t>Things I would change…</a:t>
            </a:r>
          </a:p>
          <a:p>
            <a:pPr marL="0" indent="0">
              <a:buNone/>
            </a:pPr>
            <a:endParaRPr lang="en-US" sz="1400" i="1" dirty="0"/>
          </a:p>
          <a:p>
            <a:pPr marL="0" indent="0">
              <a:buNone/>
            </a:pPr>
            <a:endParaRPr lang="en-US" sz="1400" dirty="0"/>
          </a:p>
          <a:p>
            <a:endParaRPr lang="en-US" dirty="0"/>
          </a:p>
        </p:txBody>
      </p:sp>
      <p:sp>
        <p:nvSpPr>
          <p:cNvPr id="14" name="Content Placeholder 2"/>
          <p:cNvSpPr txBox="1">
            <a:spLocks/>
          </p:cNvSpPr>
          <p:nvPr/>
        </p:nvSpPr>
        <p:spPr>
          <a:xfrm>
            <a:off x="467668" y="1179354"/>
            <a:ext cx="5810118" cy="2044858"/>
          </a:xfrm>
          <a:prstGeom prst="rect">
            <a:avLst/>
          </a:prstGeom>
        </p:spPr>
        <p:txBody>
          <a:bodyPr>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dirty="0">
              <a:solidFill>
                <a:srgbClr val="583F34"/>
              </a:solidFill>
            </a:endParaRPr>
          </a:p>
        </p:txBody>
      </p:sp>
    </p:spTree>
    <p:extLst>
      <p:ext uri="{BB962C8B-B14F-4D97-AF65-F5344CB8AC3E}">
        <p14:creationId xmlns:p14="http://schemas.microsoft.com/office/powerpoint/2010/main" val="628239570"/>
      </p:ext>
    </p:extLst>
  </p:cSld>
  <p:clrMapOvr>
    <a:masterClrMapping/>
  </p:clrMapOvr>
  <p:transition spd="slow"/>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 name="Shape 177"/>
          <p:cNvSpPr>
            <a:spLocks noGrp="1"/>
          </p:cNvSpPr>
          <p:nvPr>
            <p:ph type="title"/>
          </p:nvPr>
        </p:nvSpPr>
        <p:spPr>
          <a:prstGeom prst="rect">
            <a:avLst/>
          </a:prstGeom>
        </p:spPr>
        <p:txBody>
          <a:bodyPr>
            <a:noAutofit/>
          </a:bodyPr>
          <a:lstStyle>
            <a:lvl1pPr>
              <a:defRPr sz="3400"/>
            </a:lvl1pPr>
          </a:lstStyle>
          <a:p>
            <a:r>
              <a:rPr lang="en-US" sz="2800" dirty="0">
                <a:solidFill>
                  <a:schemeClr val="bg1"/>
                </a:solidFill>
                <a:latin typeface="Arial" panose="020B0604020202020204" pitchFamily="34" charset="0"/>
                <a:cs typeface="Arial" panose="020B0604020202020204" pitchFamily="34" charset="0"/>
              </a:rPr>
              <a:t>Learning Segment 07 Overview</a:t>
            </a:r>
            <a:endParaRPr sz="2800" dirty="0"/>
          </a:p>
        </p:txBody>
      </p:sp>
      <p:sp>
        <p:nvSpPr>
          <p:cNvPr id="3" name="Text Placeholder 2">
            <a:extLst>
              <a:ext uri="{FF2B5EF4-FFF2-40B4-BE49-F238E27FC236}">
                <a16:creationId xmlns:a16="http://schemas.microsoft.com/office/drawing/2014/main" id="{5A5DD857-08D7-4AA6-ACDF-2B72B8D12069}"/>
              </a:ext>
            </a:extLst>
          </p:cNvPr>
          <p:cNvSpPr>
            <a:spLocks noGrp="1"/>
          </p:cNvSpPr>
          <p:nvPr>
            <p:ph type="body" sz="quarter" idx="10"/>
          </p:nvPr>
        </p:nvSpPr>
        <p:spPr/>
        <p:txBody>
          <a:bodyPr/>
          <a:lstStyle/>
          <a:p>
            <a:pPr>
              <a:spcAft>
                <a:spcPts val="600"/>
              </a:spcAft>
            </a:pPr>
            <a:r>
              <a:rPr lang="en-US" sz="1400" b="1" dirty="0">
                <a:sym typeface="Wingdings" panose="05000000000000000000" pitchFamily="2" charset="2"/>
              </a:rPr>
              <a:t>P  M</a:t>
            </a:r>
          </a:p>
          <a:p>
            <a:pPr>
              <a:lnSpc>
                <a:spcPts val="1800"/>
              </a:lnSpc>
            </a:pPr>
            <a:r>
              <a:rPr lang="en-US" sz="1400" b="1" dirty="0">
                <a:sym typeface="Wingdings" panose="05000000000000000000" pitchFamily="2" charset="2"/>
              </a:rPr>
              <a:t>Do all living things use cellular respiration to obtain energy? </a:t>
            </a:r>
            <a:r>
              <a:rPr lang="en-US" sz="1400" b="1" dirty="0"/>
              <a:t>(Unity and Diversity connection.) What about life that doesn’t have mitochondria? What about cases where there is little to no oxygen? We explore the ubiquity of CO</a:t>
            </a:r>
            <a:r>
              <a:rPr lang="en-US" sz="1400" b="1" baseline="-25000" dirty="0"/>
              <a:t>2</a:t>
            </a:r>
            <a:r>
              <a:rPr lang="en-US" sz="1400" b="1" dirty="0"/>
              <a:t> with a lab and also consider the alternative of fermentation.</a:t>
            </a:r>
          </a:p>
          <a:p>
            <a:endParaRPr lang="en-US" dirty="0"/>
          </a:p>
        </p:txBody>
      </p:sp>
      <p:sp>
        <p:nvSpPr>
          <p:cNvPr id="5" name="Text Placeholder 4">
            <a:extLst>
              <a:ext uri="{FF2B5EF4-FFF2-40B4-BE49-F238E27FC236}">
                <a16:creationId xmlns:a16="http://schemas.microsoft.com/office/drawing/2014/main" id="{C04C2AE5-EB0A-4542-92C3-26A940D74C11}"/>
              </a:ext>
            </a:extLst>
          </p:cNvPr>
          <p:cNvSpPr>
            <a:spLocks noGrp="1"/>
          </p:cNvSpPr>
          <p:nvPr>
            <p:ph type="body" sz="quarter" idx="12"/>
          </p:nvPr>
        </p:nvSpPr>
        <p:spPr/>
        <p:txBody>
          <a:bodyPr/>
          <a:lstStyle/>
          <a:p>
            <a:pPr>
              <a:spcAft>
                <a:spcPts val="400"/>
              </a:spcAft>
            </a:pPr>
            <a:r>
              <a:rPr lang="en-US" sz="1400" u="sng" dirty="0"/>
              <a:t>Resources you will need:</a:t>
            </a:r>
          </a:p>
          <a:p>
            <a:r>
              <a:rPr lang="en-US" sz="1400" dirty="0"/>
              <a:t>CR Doodle Sheet vLE-Jan2022</a:t>
            </a:r>
          </a:p>
          <a:p>
            <a:r>
              <a:rPr lang="en-US" sz="1400" dirty="0"/>
              <a:t>CR 07 Do All Living Things Give Off CO</a:t>
            </a:r>
            <a:r>
              <a:rPr lang="en-US" sz="1400" baseline="-25000" dirty="0"/>
              <a:t>2</a:t>
            </a:r>
            <a:r>
              <a:rPr lang="en-US" sz="1400" dirty="0"/>
              <a:t> Lab vLE-Jan2022</a:t>
            </a:r>
          </a:p>
          <a:p>
            <a:r>
              <a:rPr lang="en-US" sz="1400" dirty="0"/>
              <a:t>CR 07 Do All Living Things Give Off CO</a:t>
            </a:r>
            <a:r>
              <a:rPr lang="en-US" sz="1400" baseline="-25000" dirty="0"/>
              <a:t>2</a:t>
            </a:r>
            <a:r>
              <a:rPr lang="en-US" sz="1400" dirty="0"/>
              <a:t> Lab TEACHER GUIDE vLE-Jan2022</a:t>
            </a:r>
          </a:p>
          <a:p>
            <a:r>
              <a:rPr lang="en-US" sz="1400" dirty="0"/>
              <a:t>CR 07 Fermentation Lab Data Table vLE-Jan2022</a:t>
            </a:r>
          </a:p>
          <a:p>
            <a:r>
              <a:rPr lang="en-US" sz="1400" dirty="0"/>
              <a:t>CR 07 Fermentation Reading vLE-Jan2022</a:t>
            </a:r>
          </a:p>
          <a:p>
            <a:r>
              <a:rPr lang="en-US" sz="1400" dirty="0"/>
              <a:t>CR 07 Fermentation Lab vLE-Jan2022</a:t>
            </a:r>
          </a:p>
          <a:p>
            <a:r>
              <a:rPr lang="en-US" sz="1400" dirty="0"/>
              <a:t>CR 07 Fermentation Lab TEACHER GUIDE vLE-Jan2022</a:t>
            </a:r>
          </a:p>
        </p:txBody>
      </p:sp>
      <p:sp>
        <p:nvSpPr>
          <p:cNvPr id="4" name="Text Placeholder 3">
            <a:extLst>
              <a:ext uri="{FF2B5EF4-FFF2-40B4-BE49-F238E27FC236}">
                <a16:creationId xmlns:a16="http://schemas.microsoft.com/office/drawing/2014/main" id="{66AD3248-EA55-4CF8-9A0B-AF4B71677CEA}"/>
              </a:ext>
            </a:extLst>
          </p:cNvPr>
          <p:cNvSpPr>
            <a:spLocks noGrp="1"/>
          </p:cNvSpPr>
          <p:nvPr>
            <p:ph type="body" sz="quarter" idx="11"/>
          </p:nvPr>
        </p:nvSpPr>
        <p:spPr/>
        <p:txBody>
          <a:bodyPr/>
          <a:lstStyle/>
          <a:p>
            <a:r>
              <a:rPr lang="en-US" dirty="0"/>
              <a:t>55 – 110 Minutes</a:t>
            </a:r>
          </a:p>
        </p:txBody>
      </p:sp>
      <p:sp>
        <p:nvSpPr>
          <p:cNvPr id="14" name="Content Placeholder 2"/>
          <p:cNvSpPr txBox="1">
            <a:spLocks/>
          </p:cNvSpPr>
          <p:nvPr/>
        </p:nvSpPr>
        <p:spPr>
          <a:xfrm>
            <a:off x="3022333" y="1341052"/>
            <a:ext cx="5810118" cy="1910027"/>
          </a:xfrm>
          <a:prstGeom prst="rect">
            <a:avLst/>
          </a:prstGeom>
        </p:spPr>
        <p:txBody>
          <a:bodyPr>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000" b="1" dirty="0">
              <a:solidFill>
                <a:srgbClr val="583F34"/>
              </a:solidFill>
            </a:endParaRPr>
          </a:p>
        </p:txBody>
      </p:sp>
      <p:sp>
        <p:nvSpPr>
          <p:cNvPr id="22" name="TextBox 21">
            <a:extLst>
              <a:ext uri="{FF2B5EF4-FFF2-40B4-BE49-F238E27FC236}">
                <a16:creationId xmlns:a16="http://schemas.microsoft.com/office/drawing/2014/main" id="{BC0EA6F2-E7AB-4A33-BB36-94BB2FDABA83}"/>
              </a:ext>
            </a:extLst>
          </p:cNvPr>
          <p:cNvSpPr txBox="1"/>
          <p:nvPr/>
        </p:nvSpPr>
        <p:spPr>
          <a:xfrm>
            <a:off x="2240283" y="2990376"/>
            <a:ext cx="6364868" cy="307777"/>
          </a:xfrm>
          <a:prstGeom prst="rect">
            <a:avLst/>
          </a:prstGeom>
          <a:noFill/>
        </p:spPr>
        <p:txBody>
          <a:bodyPr wrap="square" rtlCol="0">
            <a:spAutoFit/>
          </a:bodyPr>
          <a:lstStyle/>
          <a:p>
            <a:r>
              <a:rPr lang="en-US" sz="1400" dirty="0"/>
              <a:t>(time depends on whether you explore optional lab on fermentation)</a:t>
            </a:r>
          </a:p>
        </p:txBody>
      </p:sp>
    </p:spTree>
    <p:extLst>
      <p:ext uri="{BB962C8B-B14F-4D97-AF65-F5344CB8AC3E}">
        <p14:creationId xmlns:p14="http://schemas.microsoft.com/office/powerpoint/2010/main" val="2397144152"/>
      </p:ext>
    </p:extLst>
  </p:cSld>
  <p:clrMapOvr>
    <a:masterClrMapping/>
  </p:clrMapOvr>
  <p:transition spd="slow"/>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A67407-F646-458D-B5B4-FFC81C8A6E43}"/>
              </a:ext>
            </a:extLst>
          </p:cNvPr>
          <p:cNvSpPr>
            <a:spLocks noGrp="1"/>
          </p:cNvSpPr>
          <p:nvPr>
            <p:ph type="title"/>
          </p:nvPr>
        </p:nvSpPr>
        <p:spPr/>
        <p:txBody>
          <a:bodyPr/>
          <a:lstStyle/>
          <a:p>
            <a:r>
              <a:rPr lang="en-US" dirty="0"/>
              <a:t>Learning Segment 07 Overview Continued</a:t>
            </a:r>
          </a:p>
        </p:txBody>
      </p:sp>
      <p:sp>
        <p:nvSpPr>
          <p:cNvPr id="3" name="Text Placeholder 2">
            <a:extLst>
              <a:ext uri="{FF2B5EF4-FFF2-40B4-BE49-F238E27FC236}">
                <a16:creationId xmlns:a16="http://schemas.microsoft.com/office/drawing/2014/main" id="{84931EDC-00BE-47EA-946D-E76027E176BF}"/>
              </a:ext>
            </a:extLst>
          </p:cNvPr>
          <p:cNvSpPr>
            <a:spLocks noGrp="1"/>
          </p:cNvSpPr>
          <p:nvPr>
            <p:ph type="body" sz="quarter" idx="10"/>
          </p:nvPr>
        </p:nvSpPr>
        <p:spPr/>
        <p:txBody>
          <a:bodyPr/>
          <a:lstStyle/>
          <a:p>
            <a:pPr marL="0" indent="0">
              <a:buNone/>
            </a:pPr>
            <a:r>
              <a:rPr lang="en-US" sz="1400" dirty="0"/>
              <a:t>This is a connection back to the theme of Unity and Diversity. We give off CO</a:t>
            </a:r>
            <a:r>
              <a:rPr lang="en-US" sz="1400" baseline="-25000" dirty="0"/>
              <a:t>2</a:t>
            </a:r>
            <a:r>
              <a:rPr lang="en-US" sz="1400" dirty="0"/>
              <a:t>, but how about other living things, do they give off CO</a:t>
            </a:r>
            <a:r>
              <a:rPr lang="en-US" sz="1400" baseline="-25000" dirty="0"/>
              <a:t>2</a:t>
            </a:r>
            <a:r>
              <a:rPr lang="en-US" sz="1400" dirty="0"/>
              <a:t>? When we test a set of representative organisms, it appears that all are producing CO</a:t>
            </a:r>
            <a:r>
              <a:rPr lang="en-US" sz="1400" baseline="-25000" dirty="0"/>
              <a:t>2</a:t>
            </a:r>
            <a:r>
              <a:rPr lang="en-US" sz="1400" dirty="0"/>
              <a:t>, even plants. (We’ll come back to questions about plants “breathing” in CO</a:t>
            </a:r>
            <a:r>
              <a:rPr lang="en-US" sz="1400" baseline="-25000" dirty="0"/>
              <a:t>2</a:t>
            </a:r>
            <a:r>
              <a:rPr lang="en-US" sz="1400" dirty="0"/>
              <a:t> and producing O</a:t>
            </a:r>
            <a:r>
              <a:rPr lang="en-US" sz="1400" baseline="-25000" dirty="0"/>
              <a:t>2</a:t>
            </a:r>
            <a:r>
              <a:rPr lang="en-US" sz="1400" dirty="0"/>
              <a:t> later in the Red Loop).</a:t>
            </a:r>
          </a:p>
          <a:p>
            <a:pPr marL="0" indent="0">
              <a:buNone/>
            </a:pPr>
            <a:r>
              <a:rPr lang="en-US" sz="1400" dirty="0"/>
              <a:t>TIMING NOTE: You’ll need a full 50-minute period to run the “Do all living things give off CO</a:t>
            </a:r>
            <a:r>
              <a:rPr lang="en-US" sz="1400" baseline="-25000" dirty="0"/>
              <a:t>2</a:t>
            </a:r>
            <a:r>
              <a:rPr lang="en-US" sz="1400" dirty="0"/>
              <a:t>?” lab, </a:t>
            </a:r>
            <a:r>
              <a:rPr lang="en-US" sz="1400" b="1" dirty="0"/>
              <a:t>and there is a preparatory step for germinating the radish seeds overnight</a:t>
            </a:r>
            <a:r>
              <a:rPr lang="en-US" sz="1400" dirty="0"/>
              <a:t>. So, you’ll need to time this learning segment a bit more carefully than most.</a:t>
            </a:r>
          </a:p>
          <a:p>
            <a:pPr marL="0" indent="0">
              <a:buNone/>
            </a:pPr>
            <a:r>
              <a:rPr lang="en-US" sz="1400" dirty="0"/>
              <a:t>Once we’ve established that most things, we’ve tested do give off CO</a:t>
            </a:r>
            <a:r>
              <a:rPr lang="en-US" sz="1400" baseline="-25000" dirty="0"/>
              <a:t>2</a:t>
            </a:r>
            <a:r>
              <a:rPr lang="en-US" sz="1400" dirty="0"/>
              <a:t>, we suspect that respiration is an important reaction for life! But what about life that doesn’t have mitochondria? This provides a second opportunity to consider, “What about cases where there is little to no oxygen?” </a:t>
            </a:r>
          </a:p>
          <a:p>
            <a:pPr marL="0" indent="0">
              <a:buNone/>
            </a:pPr>
            <a:r>
              <a:rPr lang="en-US" sz="1400" dirty="0"/>
              <a:t>The fermentation lab that follows is optional. The procedure we provide takes a few days- a portion of a period to set-up and a couple of days of periodic recording while you push on with the model in some way. But even with the lower demand, you’ll have to decide if you really want students to do two labs back-to-back. There are a number of alternative (and shorter) fermentation labs available on-line. The punchline here is that not all life does use cellular respiration. That ideas can alternatively be obtained through the provided reading. Even if you choose to entirely skip the wet lab, having the students complete the reading will allow you to have a summary conversation about respiration and unity and diversity.</a:t>
            </a:r>
          </a:p>
          <a:p>
            <a:pPr marL="0" indent="0">
              <a:buNone/>
            </a:pPr>
            <a:r>
              <a:rPr lang="en-US" sz="1400" dirty="0"/>
              <a:t>The reading also addresses what happens when we humans exceed our ability to keep up with oxygen demand during intense exercise, making a connection to our earlier exploration in LS03. There are other phenomena you can use to address diversity around respiration as well.</a:t>
            </a:r>
          </a:p>
          <a:p>
            <a:pPr marL="0" indent="0">
              <a:buNone/>
            </a:pPr>
            <a:r>
              <a:rPr lang="en-US" sz="1400" dirty="0"/>
              <a:t>In some anoxic environments, organisms have evolved the ability to use sulfur-based compounds in order to get energy out of food. Earthworms have developed a unique way to eliminate carbon when the air in their burrows is carbon dioxide saturated and therefore won’t absorb more expired product. (Worms poop calcium carbonate).</a:t>
            </a:r>
            <a:endParaRPr lang="en-US" dirty="0"/>
          </a:p>
        </p:txBody>
      </p:sp>
    </p:spTree>
    <p:extLst>
      <p:ext uri="{BB962C8B-B14F-4D97-AF65-F5344CB8AC3E}">
        <p14:creationId xmlns:p14="http://schemas.microsoft.com/office/powerpoint/2010/main" val="2400372488"/>
      </p:ext>
    </p:extLst>
  </p:cSld>
  <p:clrMapOvr>
    <a:masterClrMapping/>
  </p:clrMapOvr>
  <p:transition spd="med"/>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96885"/>
            <a:ext cx="8229600" cy="1143000"/>
          </a:xfrm>
        </p:spPr>
        <p:txBody>
          <a:bodyPr>
            <a:normAutofit/>
          </a:bodyPr>
          <a:lstStyle/>
          <a:p>
            <a:pPr algn="ctr"/>
            <a:r>
              <a:rPr lang="en-US" sz="3600" dirty="0"/>
              <a:t>Thinking about Unity and Diversity</a:t>
            </a:r>
          </a:p>
        </p:txBody>
      </p:sp>
      <p:sp>
        <p:nvSpPr>
          <p:cNvPr id="4" name="Content Placeholder 2"/>
          <p:cNvSpPr txBox="1">
            <a:spLocks/>
          </p:cNvSpPr>
          <p:nvPr/>
        </p:nvSpPr>
        <p:spPr>
          <a:xfrm>
            <a:off x="2008908" y="1600200"/>
            <a:ext cx="6883631" cy="4525963"/>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 typeface="Arial"/>
              <a:buNone/>
            </a:pPr>
            <a:r>
              <a:rPr lang="en-US" dirty="0"/>
              <a:t>Do all organisms need energy?</a:t>
            </a:r>
          </a:p>
          <a:p>
            <a:pPr marL="0" indent="0">
              <a:spcBef>
                <a:spcPts val="0"/>
              </a:spcBef>
              <a:buFont typeface="Arial"/>
              <a:buNone/>
            </a:pPr>
            <a:endParaRPr lang="en-US" dirty="0"/>
          </a:p>
          <a:p>
            <a:pPr marL="0" indent="0">
              <a:spcBef>
                <a:spcPts val="0"/>
              </a:spcBef>
              <a:buFont typeface="Arial"/>
              <a:buNone/>
            </a:pPr>
            <a:r>
              <a:rPr lang="en-US" dirty="0"/>
              <a:t>Is all life all doing </a:t>
            </a:r>
            <a:r>
              <a:rPr lang="en-US" u="sng" dirty="0"/>
              <a:t>this</a:t>
            </a:r>
            <a:r>
              <a:rPr lang="en-US" dirty="0"/>
              <a:t> reaction, cellular respiration?</a:t>
            </a:r>
          </a:p>
          <a:p>
            <a:pPr marL="0" indent="0">
              <a:spcBef>
                <a:spcPts val="0"/>
              </a:spcBef>
              <a:buFont typeface="Arial"/>
              <a:buNone/>
            </a:pPr>
            <a:endParaRPr lang="en-US" dirty="0"/>
          </a:p>
          <a:p>
            <a:pPr marL="0" indent="0">
              <a:spcBef>
                <a:spcPts val="0"/>
              </a:spcBef>
              <a:buFont typeface="Arial"/>
              <a:buNone/>
            </a:pPr>
            <a:r>
              <a:rPr lang="en-US" dirty="0"/>
              <a:t>Let’s try to find out!</a:t>
            </a:r>
          </a:p>
          <a:p>
            <a:pPr marL="0" indent="0">
              <a:buFont typeface="Arial"/>
              <a:buNone/>
            </a:pPr>
            <a:endParaRPr lang="en-US" dirty="0"/>
          </a:p>
        </p:txBody>
      </p:sp>
      <p:pic>
        <p:nvPicPr>
          <p:cNvPr id="6" name="Picture 5">
            <a:extLst>
              <a:ext uri="{FF2B5EF4-FFF2-40B4-BE49-F238E27FC236}">
                <a16:creationId xmlns:a16="http://schemas.microsoft.com/office/drawing/2014/main" id="{6097FC59-A05E-4E33-BA02-BED7D8123EBF}"/>
              </a:ext>
            </a:extLst>
          </p:cNvPr>
          <p:cNvPicPr>
            <a:picLocks noChangeAspect="1"/>
          </p:cNvPicPr>
          <p:nvPr/>
        </p:nvPicPr>
        <p:blipFill rotWithShape="1">
          <a:blip r:embed="rId3"/>
          <a:srcRect r="13897" b="1176"/>
          <a:stretch/>
        </p:blipFill>
        <p:spPr>
          <a:xfrm>
            <a:off x="585605" y="2537957"/>
            <a:ext cx="1035120" cy="891043"/>
          </a:xfrm>
          <a:prstGeom prst="rect">
            <a:avLst/>
          </a:prstGeom>
        </p:spPr>
      </p:pic>
    </p:spTree>
    <p:extLst>
      <p:ext uri="{BB962C8B-B14F-4D97-AF65-F5344CB8AC3E}">
        <p14:creationId xmlns:p14="http://schemas.microsoft.com/office/powerpoint/2010/main" val="4171720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a:srcRect l="9249"/>
          <a:stretch/>
        </p:blipFill>
        <p:spPr>
          <a:xfrm>
            <a:off x="5995798" y="2261116"/>
            <a:ext cx="2865968" cy="2105377"/>
          </a:xfrm>
          <a:prstGeom prst="rect">
            <a:avLst/>
          </a:prstGeom>
        </p:spPr>
      </p:pic>
      <p:pic>
        <p:nvPicPr>
          <p:cNvPr id="13" name="Picture 12"/>
          <p:cNvPicPr>
            <a:picLocks noChangeAspect="1"/>
          </p:cNvPicPr>
          <p:nvPr/>
        </p:nvPicPr>
        <p:blipFill rotWithShape="1">
          <a:blip r:embed="rId4"/>
          <a:srcRect t="5942" r="13369" b="9589"/>
          <a:stretch/>
        </p:blipFill>
        <p:spPr>
          <a:xfrm>
            <a:off x="5901705" y="232564"/>
            <a:ext cx="2953855" cy="1918174"/>
          </a:xfrm>
          <a:prstGeom prst="rect">
            <a:avLst/>
          </a:prstGeom>
        </p:spPr>
      </p:pic>
      <p:pic>
        <p:nvPicPr>
          <p:cNvPr id="14" name="Picture 13"/>
          <p:cNvPicPr>
            <a:picLocks noChangeAspect="1"/>
          </p:cNvPicPr>
          <p:nvPr/>
        </p:nvPicPr>
        <p:blipFill>
          <a:blip r:embed="rId5"/>
          <a:stretch>
            <a:fillRect/>
          </a:stretch>
        </p:blipFill>
        <p:spPr>
          <a:xfrm>
            <a:off x="3154409" y="2261116"/>
            <a:ext cx="2766591" cy="2077861"/>
          </a:xfrm>
          <a:prstGeom prst="rect">
            <a:avLst/>
          </a:prstGeom>
        </p:spPr>
      </p:pic>
      <p:pic>
        <p:nvPicPr>
          <p:cNvPr id="16" name="Picture 15"/>
          <p:cNvPicPr>
            <a:picLocks noChangeAspect="1"/>
          </p:cNvPicPr>
          <p:nvPr/>
        </p:nvPicPr>
        <p:blipFill rotWithShape="1">
          <a:blip r:embed="rId6"/>
          <a:srcRect l="4290" t="9159"/>
          <a:stretch/>
        </p:blipFill>
        <p:spPr>
          <a:xfrm>
            <a:off x="291234" y="2254386"/>
            <a:ext cx="2773032" cy="2077861"/>
          </a:xfrm>
          <a:prstGeom prst="rect">
            <a:avLst/>
          </a:prstGeom>
        </p:spPr>
      </p:pic>
      <p:pic>
        <p:nvPicPr>
          <p:cNvPr id="3" name="Picture 2"/>
          <p:cNvPicPr>
            <a:picLocks noChangeAspect="1"/>
          </p:cNvPicPr>
          <p:nvPr/>
        </p:nvPicPr>
        <p:blipFill rotWithShape="1">
          <a:blip r:embed="rId7">
            <a:extLst>
              <a:ext uri="{28A0092B-C50C-407E-A947-70E740481C1C}">
                <a14:useLocalDpi xmlns:a14="http://schemas.microsoft.com/office/drawing/2010/main" val="0"/>
              </a:ext>
            </a:extLst>
          </a:blip>
          <a:srcRect l="13869" t="1561"/>
          <a:stretch/>
        </p:blipFill>
        <p:spPr>
          <a:xfrm>
            <a:off x="291234" y="219370"/>
            <a:ext cx="2817300" cy="1931368"/>
          </a:xfrm>
          <a:prstGeom prst="rect">
            <a:avLst/>
          </a:prstGeom>
        </p:spPr>
      </p:pic>
      <p:pic>
        <p:nvPicPr>
          <p:cNvPr id="6" name="Picture 5"/>
          <p:cNvPicPr>
            <a:picLocks noChangeAspect="1"/>
          </p:cNvPicPr>
          <p:nvPr/>
        </p:nvPicPr>
        <p:blipFill rotWithShape="1">
          <a:blip r:embed="rId8">
            <a:extLst>
              <a:ext uri="{28A0092B-C50C-407E-A947-70E740481C1C}">
                <a14:useLocalDpi xmlns:a14="http://schemas.microsoft.com/office/drawing/2010/main" val="0"/>
              </a:ext>
            </a:extLst>
          </a:blip>
          <a:srcRect l="3915" r="1780"/>
          <a:stretch/>
        </p:blipFill>
        <p:spPr>
          <a:xfrm>
            <a:off x="3232579" y="232564"/>
            <a:ext cx="2545080" cy="1920817"/>
          </a:xfrm>
          <a:prstGeom prst="rect">
            <a:avLst/>
          </a:prstGeom>
        </p:spPr>
      </p:pic>
      <p:pic>
        <p:nvPicPr>
          <p:cNvPr id="7" name="Picture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95798" y="4429456"/>
            <a:ext cx="2865968" cy="1942465"/>
          </a:xfrm>
          <a:prstGeom prst="rect">
            <a:avLst/>
          </a:prstGeom>
        </p:spPr>
      </p:pic>
      <p:pic>
        <p:nvPicPr>
          <p:cNvPr id="9" name="Picture 8"/>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91234" y="4429456"/>
            <a:ext cx="2906520" cy="1942465"/>
          </a:xfrm>
          <a:prstGeom prst="rect">
            <a:avLst/>
          </a:prstGeom>
        </p:spPr>
      </p:pic>
      <p:pic>
        <p:nvPicPr>
          <p:cNvPr id="10" name="Picture 9"/>
          <p:cNvPicPr>
            <a:picLocks noChangeAspect="1"/>
          </p:cNvPicPr>
          <p:nvPr/>
        </p:nvPicPr>
        <p:blipFill rotWithShape="1">
          <a:blip r:embed="rId11">
            <a:extLst>
              <a:ext uri="{28A0092B-C50C-407E-A947-70E740481C1C}">
                <a14:useLocalDpi xmlns:a14="http://schemas.microsoft.com/office/drawing/2010/main" val="0"/>
              </a:ext>
            </a:extLst>
          </a:blip>
          <a:srcRect b="3155"/>
          <a:stretch/>
        </p:blipFill>
        <p:spPr>
          <a:xfrm>
            <a:off x="3273326" y="4429456"/>
            <a:ext cx="2643000" cy="1942465"/>
          </a:xfrm>
          <a:prstGeom prst="rect">
            <a:avLst/>
          </a:prstGeom>
        </p:spPr>
      </p:pic>
    </p:spTree>
    <p:extLst>
      <p:ext uri="{BB962C8B-B14F-4D97-AF65-F5344CB8AC3E}">
        <p14:creationId xmlns:p14="http://schemas.microsoft.com/office/powerpoint/2010/main" val="326810628"/>
      </p:ext>
    </p:extLst>
  </p:cSld>
  <p:clrMapOvr>
    <a:masterClrMapping/>
  </p:clrMapOvr>
  <p:transition spd="med"/>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129381" y="2231830"/>
            <a:ext cx="8885237" cy="1470025"/>
          </a:xfrm>
        </p:spPr>
        <p:txBody>
          <a:bodyPr>
            <a:normAutofit/>
          </a:bodyPr>
          <a:lstStyle/>
          <a:p>
            <a:pPr algn="ctr"/>
            <a:r>
              <a:rPr lang="en-US" dirty="0"/>
              <a:t>Do all living things give off CO</a:t>
            </a:r>
            <a:r>
              <a:rPr lang="en-US" baseline="-25000" dirty="0"/>
              <a:t>2</a:t>
            </a:r>
            <a:r>
              <a:rPr lang="en-US" dirty="0"/>
              <a:t>?</a:t>
            </a:r>
          </a:p>
        </p:txBody>
      </p:sp>
      <p:sp>
        <p:nvSpPr>
          <p:cNvPr id="3" name="Subtitle 2"/>
          <p:cNvSpPr>
            <a:spLocks noGrp="1"/>
          </p:cNvSpPr>
          <p:nvPr>
            <p:ph type="subTitle" idx="4294967295"/>
          </p:nvPr>
        </p:nvSpPr>
        <p:spPr>
          <a:xfrm>
            <a:off x="1500981" y="579438"/>
            <a:ext cx="6400800" cy="584775"/>
          </a:xfrm>
        </p:spPr>
        <p:txBody>
          <a:bodyPr/>
          <a:lstStyle/>
          <a:p>
            <a:pPr algn="ctr"/>
            <a:r>
              <a:rPr lang="en-US" sz="3200" dirty="0"/>
              <a:t>Investigation:</a:t>
            </a:r>
          </a:p>
        </p:txBody>
      </p:sp>
    </p:spTree>
    <p:extLst>
      <p:ext uri="{BB962C8B-B14F-4D97-AF65-F5344CB8AC3E}">
        <p14:creationId xmlns:p14="http://schemas.microsoft.com/office/powerpoint/2010/main" val="1645341339"/>
      </p:ext>
    </p:extLst>
  </p:cSld>
  <p:clrMapOvr>
    <a:masterClrMapping/>
  </p:clrMapOvr>
  <p:transition spd="med"/>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195588"/>
            <a:ext cx="8229600" cy="990275"/>
          </a:xfrm>
        </p:spPr>
        <p:txBody>
          <a:bodyPr>
            <a:normAutofit/>
          </a:bodyPr>
          <a:lstStyle/>
          <a:p>
            <a:pPr algn="ctr"/>
            <a:r>
              <a:rPr lang="en-US" sz="3200" u="sng" dirty="0">
                <a:solidFill>
                  <a:srgbClr val="256800"/>
                </a:solidFill>
                <a:latin typeface="Arial" panose="020B0604020202020204" pitchFamily="34" charset="0"/>
                <a:cs typeface="Arial" panose="020B0604020202020204" pitchFamily="34" charset="0"/>
              </a:rPr>
              <a:t>“</a:t>
            </a:r>
            <a:r>
              <a:rPr lang="en-US" sz="3200" u="sng" dirty="0">
                <a:latin typeface="Arial" panose="020B0604020202020204" pitchFamily="34" charset="0"/>
                <a:cs typeface="Arial" panose="020B0604020202020204" pitchFamily="34" charset="0"/>
              </a:rPr>
              <a:t>PLANTING” YOUR RADISH SEEDS</a:t>
            </a:r>
          </a:p>
        </p:txBody>
      </p:sp>
      <p:sp>
        <p:nvSpPr>
          <p:cNvPr id="3" name="Content Placeholder 2"/>
          <p:cNvSpPr>
            <a:spLocks noGrp="1"/>
          </p:cNvSpPr>
          <p:nvPr>
            <p:ph idx="4294967295"/>
          </p:nvPr>
        </p:nvSpPr>
        <p:spPr>
          <a:xfrm>
            <a:off x="273050" y="1156962"/>
            <a:ext cx="8229600" cy="5505450"/>
          </a:xfrm>
        </p:spPr>
        <p:txBody>
          <a:bodyPr>
            <a:normAutofit fontScale="85000" lnSpcReduction="10000"/>
          </a:bodyPr>
          <a:lstStyle/>
          <a:p>
            <a:pPr marL="514350" indent="-514350">
              <a:lnSpc>
                <a:spcPct val="120000"/>
              </a:lnSpc>
              <a:spcBef>
                <a:spcPts val="0"/>
              </a:spcBef>
              <a:buFont typeface="+mj-lt"/>
              <a:buAutoNum type="arabicPeriod"/>
            </a:pPr>
            <a:r>
              <a:rPr lang="en-US" sz="2800" dirty="0"/>
              <a:t>Obtain one petri dish (top and bottom) per lab station.</a:t>
            </a:r>
          </a:p>
          <a:p>
            <a:pPr marL="514350" indent="-514350">
              <a:lnSpc>
                <a:spcPct val="120000"/>
              </a:lnSpc>
              <a:spcBef>
                <a:spcPts val="0"/>
              </a:spcBef>
              <a:buFont typeface="+mj-lt"/>
              <a:buAutoNum type="arabicPeriod"/>
            </a:pPr>
            <a:r>
              <a:rPr lang="en-US" sz="2800" dirty="0"/>
              <a:t>Cut 6 circles of paper towel to just fit bottom of petri dish.</a:t>
            </a:r>
          </a:p>
          <a:p>
            <a:pPr marL="514350" indent="-514350">
              <a:lnSpc>
                <a:spcPct val="120000"/>
              </a:lnSpc>
              <a:spcBef>
                <a:spcPts val="0"/>
              </a:spcBef>
              <a:buFont typeface="+mj-lt"/>
              <a:buAutoNum type="arabicPeriod"/>
            </a:pPr>
            <a:r>
              <a:rPr lang="en-US" sz="2800" dirty="0"/>
              <a:t>Label one circle with student #’s. </a:t>
            </a:r>
          </a:p>
          <a:p>
            <a:pPr marL="0" indent="0">
              <a:lnSpc>
                <a:spcPct val="120000"/>
              </a:lnSpc>
              <a:spcBef>
                <a:spcPts val="0"/>
              </a:spcBef>
              <a:buNone/>
            </a:pPr>
            <a:r>
              <a:rPr lang="en-US" sz="2800" dirty="0"/>
              <a:t>		(Use pencil or waterproof ink.)</a:t>
            </a:r>
          </a:p>
          <a:p>
            <a:pPr marL="514350" indent="-514350">
              <a:lnSpc>
                <a:spcPct val="120000"/>
              </a:lnSpc>
              <a:spcBef>
                <a:spcPts val="0"/>
              </a:spcBef>
              <a:buFont typeface="+mj-lt"/>
              <a:buAutoNum type="arabicPeriod"/>
            </a:pPr>
            <a:r>
              <a:rPr lang="en-US" sz="2800" dirty="0"/>
              <a:t>Dunk all circles in water. Allow excess to drip off.</a:t>
            </a:r>
          </a:p>
          <a:p>
            <a:pPr marL="514350" indent="-514350">
              <a:lnSpc>
                <a:spcPct val="120000"/>
              </a:lnSpc>
              <a:spcBef>
                <a:spcPts val="0"/>
              </a:spcBef>
              <a:buFont typeface="+mj-lt"/>
              <a:buAutoNum type="arabicPeriod"/>
            </a:pPr>
            <a:r>
              <a:rPr lang="en-US" sz="2800" dirty="0"/>
              <a:t>Place 3 circles in bottom of petri dish.</a:t>
            </a:r>
          </a:p>
          <a:p>
            <a:pPr marL="514350" indent="-514350">
              <a:lnSpc>
                <a:spcPct val="120000"/>
              </a:lnSpc>
              <a:spcBef>
                <a:spcPts val="0"/>
              </a:spcBef>
              <a:buFont typeface="+mj-lt"/>
              <a:buAutoNum type="arabicPeriod"/>
            </a:pPr>
            <a:r>
              <a:rPr lang="en-US" sz="2800" dirty="0"/>
              <a:t>Spread out exactly 25 radish seeds.</a:t>
            </a:r>
          </a:p>
          <a:p>
            <a:pPr marL="514350" indent="-514350">
              <a:lnSpc>
                <a:spcPct val="120000"/>
              </a:lnSpc>
              <a:spcBef>
                <a:spcPts val="0"/>
              </a:spcBef>
              <a:buFont typeface="+mj-lt"/>
              <a:buAutoNum type="arabicPeriod"/>
            </a:pPr>
            <a:r>
              <a:rPr lang="en-US" sz="2800" dirty="0"/>
              <a:t>Cover with remaining 3 circles (with labeled one on top).</a:t>
            </a:r>
          </a:p>
          <a:p>
            <a:pPr marL="514350" indent="-514350">
              <a:lnSpc>
                <a:spcPct val="120000"/>
              </a:lnSpc>
              <a:spcBef>
                <a:spcPts val="0"/>
              </a:spcBef>
              <a:buFont typeface="+mj-lt"/>
              <a:buAutoNum type="arabicPeriod"/>
            </a:pPr>
            <a:r>
              <a:rPr lang="en-US" sz="2800" dirty="0"/>
              <a:t>Put lid on petri dish.</a:t>
            </a:r>
          </a:p>
          <a:p>
            <a:pPr marL="514350" indent="-514350">
              <a:lnSpc>
                <a:spcPct val="120000"/>
              </a:lnSpc>
              <a:spcBef>
                <a:spcPts val="0"/>
              </a:spcBef>
              <a:buFont typeface="+mj-lt"/>
              <a:buAutoNum type="arabicPeriod"/>
            </a:pPr>
            <a:r>
              <a:rPr lang="en-US" sz="2800" dirty="0"/>
              <a:t>Place petri dish aside for tomorrow in the spot the teacher has designated.</a:t>
            </a:r>
          </a:p>
        </p:txBody>
      </p:sp>
    </p:spTree>
    <p:extLst>
      <p:ext uri="{BB962C8B-B14F-4D97-AF65-F5344CB8AC3E}">
        <p14:creationId xmlns:p14="http://schemas.microsoft.com/office/powerpoint/2010/main" val="2871943254"/>
      </p:ext>
    </p:extLst>
  </p:cSld>
  <p:clrMapOvr>
    <a:masterClrMapping/>
  </p:clrMapOvr>
  <p:transition spd="med"/>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74638"/>
            <a:ext cx="8229600" cy="1143000"/>
          </a:xfrm>
        </p:spPr>
        <p:txBody>
          <a:bodyPr/>
          <a:lstStyle/>
          <a:p>
            <a:r>
              <a:rPr lang="en-US" sz="3200" dirty="0"/>
              <a:t>Before we get started…</a:t>
            </a:r>
          </a:p>
        </p:txBody>
      </p:sp>
      <p:sp>
        <p:nvSpPr>
          <p:cNvPr id="3" name="Content Placeholder 2"/>
          <p:cNvSpPr>
            <a:spLocks noGrp="1"/>
          </p:cNvSpPr>
          <p:nvPr>
            <p:ph idx="4294967295"/>
          </p:nvPr>
        </p:nvSpPr>
        <p:spPr>
          <a:xfrm>
            <a:off x="457200" y="1600200"/>
            <a:ext cx="8229600" cy="2936188"/>
          </a:xfrm>
        </p:spPr>
        <p:txBody>
          <a:bodyPr/>
          <a:lstStyle/>
          <a:p>
            <a:pPr marL="0" indent="0">
              <a:spcBef>
                <a:spcPts val="0"/>
              </a:spcBef>
              <a:buNone/>
            </a:pPr>
            <a:r>
              <a:rPr lang="en-US" sz="2800" dirty="0"/>
              <a:t>Let’s pause for just a moment.</a:t>
            </a:r>
          </a:p>
          <a:p>
            <a:pPr marL="0" indent="0">
              <a:spcBef>
                <a:spcPts val="0"/>
              </a:spcBef>
              <a:buNone/>
            </a:pPr>
            <a:endParaRPr lang="en-US" sz="2800" dirty="0"/>
          </a:p>
          <a:p>
            <a:pPr>
              <a:spcBef>
                <a:spcPts val="0"/>
              </a:spcBef>
            </a:pPr>
            <a:r>
              <a:rPr lang="en-US" sz="2800" dirty="0"/>
              <a:t>What is the goal of this lab?</a:t>
            </a:r>
          </a:p>
          <a:p>
            <a:pPr>
              <a:spcBef>
                <a:spcPts val="0"/>
              </a:spcBef>
            </a:pPr>
            <a:endParaRPr lang="en-US" sz="2800" dirty="0"/>
          </a:p>
          <a:p>
            <a:pPr>
              <a:spcBef>
                <a:spcPts val="0"/>
              </a:spcBef>
            </a:pPr>
            <a:r>
              <a:rPr lang="en-US" sz="2800" dirty="0"/>
              <a:t>What is the basic procedure?</a:t>
            </a:r>
          </a:p>
          <a:p>
            <a:pPr>
              <a:spcBef>
                <a:spcPts val="0"/>
              </a:spcBef>
            </a:pPr>
            <a:endParaRPr lang="en-US" sz="2800" dirty="0"/>
          </a:p>
          <a:p>
            <a:pPr marL="0" indent="0">
              <a:buNone/>
            </a:pPr>
            <a:endParaRPr lang="en-US" dirty="0"/>
          </a:p>
        </p:txBody>
      </p:sp>
    </p:spTree>
    <p:extLst>
      <p:ext uri="{BB962C8B-B14F-4D97-AF65-F5344CB8AC3E}">
        <p14:creationId xmlns:p14="http://schemas.microsoft.com/office/powerpoint/2010/main" val="1087984455"/>
      </p:ext>
    </p:extLst>
  </p:cSld>
  <p:clrMapOvr>
    <a:masterClrMapping/>
  </p:clrMapOvr>
  <p:transition spd="med"/>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4294967295"/>
          </p:nvPr>
        </p:nvSpPr>
        <p:spPr>
          <a:xfrm>
            <a:off x="207962" y="1215025"/>
            <a:ext cx="8728075" cy="5047989"/>
          </a:xfrm>
        </p:spPr>
        <p:txBody>
          <a:bodyPr>
            <a:noAutofit/>
          </a:bodyPr>
          <a:lstStyle/>
          <a:p>
            <a:pPr marL="0" indent="0">
              <a:spcBef>
                <a:spcPts val="0"/>
              </a:spcBef>
              <a:buNone/>
            </a:pPr>
            <a:r>
              <a:rPr lang="en-US" sz="2000" b="1" u="sng" dirty="0"/>
              <a:t>Part B</a:t>
            </a:r>
            <a:r>
              <a:rPr lang="en-US" sz="2000" b="1" dirty="0"/>
              <a:t>:</a:t>
            </a:r>
            <a:r>
              <a:rPr lang="en-US" b="1" dirty="0"/>
              <a:t>  </a:t>
            </a:r>
            <a:r>
              <a:rPr lang="en-US" sz="2000" b="1" dirty="0"/>
              <a:t>(</a:t>
            </a:r>
            <a:r>
              <a:rPr lang="en-US" sz="2000" b="1" i="1" dirty="0"/>
              <a:t>Set up the 6 test tubes for Part b first.) </a:t>
            </a:r>
          </a:p>
          <a:p>
            <a:pPr marL="0" indent="0">
              <a:spcBef>
                <a:spcPts val="0"/>
              </a:spcBef>
              <a:buNone/>
            </a:pPr>
            <a:endParaRPr lang="en-US" sz="800" b="1" u="sng" dirty="0"/>
          </a:p>
          <a:p>
            <a:pPr marL="514350" indent="-514350">
              <a:spcBef>
                <a:spcPts val="0"/>
              </a:spcBef>
              <a:buFont typeface="+mj-lt"/>
              <a:buAutoNum type="arabicPeriod"/>
            </a:pPr>
            <a:r>
              <a:rPr lang="en-US" sz="2400" dirty="0"/>
              <a:t>Allow as much time as possible with corks on (15 mins. at least). Be patient! Do </a:t>
            </a:r>
            <a:r>
              <a:rPr lang="en-US" sz="2400" b="1" u="sng" dirty="0"/>
              <a:t>Part A</a:t>
            </a:r>
            <a:r>
              <a:rPr lang="en-US" sz="2400" dirty="0"/>
              <a:t> while you wait.</a:t>
            </a:r>
          </a:p>
          <a:p>
            <a:pPr marL="514350" indent="-514350">
              <a:spcBef>
                <a:spcPts val="0"/>
              </a:spcBef>
              <a:buFont typeface="+mj-lt"/>
              <a:buAutoNum type="arabicPeriod"/>
            </a:pPr>
            <a:r>
              <a:rPr lang="en-US" sz="2400" dirty="0"/>
              <a:t>Count: 6 corks, 6 screws. </a:t>
            </a:r>
          </a:p>
          <a:p>
            <a:pPr marL="0" indent="0">
              <a:spcBef>
                <a:spcPts val="0"/>
              </a:spcBef>
              <a:buNone/>
            </a:pPr>
            <a:r>
              <a:rPr lang="en-US" sz="2400" dirty="0"/>
              <a:t>		Be sure to leave the same in beaker when done.</a:t>
            </a:r>
          </a:p>
          <a:p>
            <a:pPr marL="514350" indent="-514350">
              <a:spcBef>
                <a:spcPts val="0"/>
              </a:spcBef>
              <a:buFont typeface="+mj-lt"/>
              <a:buAutoNum type="arabicPeriod" startAt="3"/>
            </a:pPr>
            <a:r>
              <a:rPr lang="en-US" sz="2400" dirty="0"/>
              <a:t>Stir yeast before using. Squeeze out excess – no dripping.</a:t>
            </a:r>
          </a:p>
          <a:p>
            <a:pPr marL="514350" indent="-514350">
              <a:spcBef>
                <a:spcPts val="0"/>
              </a:spcBef>
              <a:buFont typeface="+mj-lt"/>
              <a:buAutoNum type="arabicPeriod" startAt="3"/>
            </a:pPr>
            <a:r>
              <a:rPr lang="en-US" sz="2400" dirty="0"/>
              <a:t>Use ALL of your seeds that sprouted, then use an equal number of dry seeds.</a:t>
            </a:r>
          </a:p>
          <a:p>
            <a:pPr marL="514350" indent="-514350">
              <a:spcBef>
                <a:spcPts val="0"/>
              </a:spcBef>
              <a:buFont typeface="+mj-lt"/>
              <a:buAutoNum type="arabicPeriod" startAt="3"/>
            </a:pPr>
            <a:r>
              <a:rPr lang="en-US" sz="2400" dirty="0"/>
              <a:t>Put all solid waste in garbage. Only liquids in sink.</a:t>
            </a:r>
          </a:p>
          <a:p>
            <a:pPr marL="514350" indent="-514350">
              <a:spcBef>
                <a:spcPts val="0"/>
              </a:spcBef>
              <a:buFont typeface="+mj-lt"/>
              <a:buAutoNum type="arabicPeriod" startAt="3"/>
            </a:pPr>
            <a:r>
              <a:rPr lang="en-US" sz="2400" dirty="0"/>
              <a:t>HINT: it is much easier to get insects into T.T. headfirst!</a:t>
            </a:r>
            <a:endParaRPr lang="en-US" dirty="0"/>
          </a:p>
        </p:txBody>
      </p:sp>
      <p:sp>
        <p:nvSpPr>
          <p:cNvPr id="2" name="Title 1"/>
          <p:cNvSpPr>
            <a:spLocks noGrp="1"/>
          </p:cNvSpPr>
          <p:nvPr>
            <p:ph type="title" idx="4294967295"/>
          </p:nvPr>
        </p:nvSpPr>
        <p:spPr>
          <a:xfrm>
            <a:off x="249237" y="87682"/>
            <a:ext cx="8229600" cy="864295"/>
          </a:xfrm>
        </p:spPr>
        <p:txBody>
          <a:bodyPr>
            <a:normAutofit/>
          </a:bodyPr>
          <a:lstStyle/>
          <a:p>
            <a:pPr algn="ctr"/>
            <a:r>
              <a:rPr lang="en-US" sz="3200" dirty="0"/>
              <a:t>Lab Instructions</a:t>
            </a:r>
          </a:p>
        </p:txBody>
      </p:sp>
    </p:spTree>
    <p:extLst>
      <p:ext uri="{BB962C8B-B14F-4D97-AF65-F5344CB8AC3E}">
        <p14:creationId xmlns:p14="http://schemas.microsoft.com/office/powerpoint/2010/main" val="415253703"/>
      </p:ext>
    </p:extLst>
  </p:cSld>
  <p:clrMapOvr>
    <a:masterClrMapping/>
  </p:clrMapOvr>
  <p:transition spd="med"/>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4294967295"/>
          </p:nvPr>
        </p:nvSpPr>
        <p:spPr>
          <a:xfrm>
            <a:off x="412750" y="850900"/>
            <a:ext cx="8731250" cy="5497513"/>
          </a:xfrm>
        </p:spPr>
        <p:txBody>
          <a:bodyPr>
            <a:normAutofit/>
          </a:bodyPr>
          <a:lstStyle/>
          <a:p>
            <a:pPr marL="0" indent="0">
              <a:lnSpc>
                <a:spcPct val="110000"/>
              </a:lnSpc>
              <a:spcBef>
                <a:spcPts val="0"/>
              </a:spcBef>
              <a:buNone/>
            </a:pPr>
            <a:r>
              <a:rPr lang="en-US" sz="2000" b="1" u="sng" dirty="0"/>
              <a:t>Part A:</a:t>
            </a:r>
          </a:p>
          <a:p>
            <a:pPr marL="0" indent="0">
              <a:lnSpc>
                <a:spcPct val="110000"/>
              </a:lnSpc>
              <a:spcBef>
                <a:spcPts val="0"/>
              </a:spcBef>
              <a:buNone/>
            </a:pPr>
            <a:endParaRPr lang="en-US" dirty="0"/>
          </a:p>
          <a:p>
            <a:pPr marL="514350" indent="-514350">
              <a:lnSpc>
                <a:spcPct val="110000"/>
              </a:lnSpc>
              <a:spcBef>
                <a:spcPts val="0"/>
              </a:spcBef>
              <a:buFont typeface="+mj-lt"/>
              <a:buAutoNum type="arabicPeriod"/>
            </a:pPr>
            <a:r>
              <a:rPr lang="en-US" sz="2200" dirty="0"/>
              <a:t>Do this part while you’re waiting for Part B to change.</a:t>
            </a:r>
          </a:p>
          <a:p>
            <a:pPr marL="514350" indent="-514350">
              <a:lnSpc>
                <a:spcPct val="110000"/>
              </a:lnSpc>
              <a:spcBef>
                <a:spcPts val="0"/>
              </a:spcBef>
              <a:buFont typeface="+mj-lt"/>
              <a:buAutoNum type="arabicPeriod"/>
            </a:pPr>
            <a:r>
              <a:rPr lang="en-US" sz="2200" dirty="0"/>
              <a:t>Blow </a:t>
            </a:r>
            <a:r>
              <a:rPr lang="en-US" sz="2200" b="1" dirty="0"/>
              <a:t>GENTLY</a:t>
            </a:r>
            <a:r>
              <a:rPr lang="en-US" sz="2200" dirty="0"/>
              <a:t> through straw. (one per pair).</a:t>
            </a:r>
          </a:p>
          <a:p>
            <a:pPr marL="0" indent="0">
              <a:lnSpc>
                <a:spcPct val="110000"/>
              </a:lnSpc>
              <a:spcBef>
                <a:spcPts val="0"/>
              </a:spcBef>
              <a:buNone/>
            </a:pPr>
            <a:endParaRPr lang="en-US" dirty="0"/>
          </a:p>
          <a:p>
            <a:pPr marL="0" indent="0">
              <a:lnSpc>
                <a:spcPct val="110000"/>
              </a:lnSpc>
              <a:spcBef>
                <a:spcPts val="0"/>
              </a:spcBef>
              <a:buNone/>
            </a:pPr>
            <a:r>
              <a:rPr lang="en-US" sz="2000" b="1" u="sng" dirty="0"/>
              <a:t>Clean up:</a:t>
            </a:r>
          </a:p>
          <a:p>
            <a:pPr marL="0" indent="0">
              <a:lnSpc>
                <a:spcPct val="110000"/>
              </a:lnSpc>
              <a:spcBef>
                <a:spcPts val="0"/>
              </a:spcBef>
              <a:buNone/>
            </a:pPr>
            <a:endParaRPr lang="en-US" dirty="0"/>
          </a:p>
          <a:p>
            <a:pPr marL="514350" indent="-514350">
              <a:lnSpc>
                <a:spcPct val="110000"/>
              </a:lnSpc>
              <a:spcBef>
                <a:spcPts val="0"/>
              </a:spcBef>
              <a:buFont typeface="+mj-lt"/>
              <a:buAutoNum type="arabicPeriod"/>
            </a:pPr>
            <a:r>
              <a:rPr lang="en-US" sz="2200" dirty="0"/>
              <a:t>Rinse and dry petri dish.</a:t>
            </a:r>
          </a:p>
          <a:p>
            <a:pPr marL="514350" indent="-514350">
              <a:lnSpc>
                <a:spcPct val="110000"/>
              </a:lnSpc>
              <a:spcBef>
                <a:spcPts val="0"/>
              </a:spcBef>
              <a:buFont typeface="+mj-lt"/>
              <a:buAutoNum type="arabicPeriod"/>
            </a:pPr>
            <a:r>
              <a:rPr lang="en-US" sz="2200" dirty="0"/>
              <a:t>Put top &amp; bottom together and place in box.</a:t>
            </a:r>
          </a:p>
          <a:p>
            <a:pPr marL="514350" indent="-514350">
              <a:lnSpc>
                <a:spcPct val="110000"/>
              </a:lnSpc>
              <a:spcBef>
                <a:spcPts val="0"/>
              </a:spcBef>
              <a:buFont typeface="+mj-lt"/>
              <a:buAutoNum type="arabicPeriod"/>
            </a:pPr>
            <a:r>
              <a:rPr lang="en-US" sz="2200" dirty="0"/>
              <a:t>Rinse screws &amp; dry. Return to beaker in tray.</a:t>
            </a:r>
          </a:p>
          <a:p>
            <a:pPr marL="514350" indent="-514350">
              <a:lnSpc>
                <a:spcPct val="110000"/>
              </a:lnSpc>
              <a:spcBef>
                <a:spcPts val="0"/>
              </a:spcBef>
              <a:buFont typeface="+mj-lt"/>
              <a:buAutoNum type="arabicPeriod"/>
            </a:pPr>
            <a:r>
              <a:rPr lang="en-US" sz="2200" dirty="0"/>
              <a:t>Empty solid contents of tubes 4-10 in trash. </a:t>
            </a:r>
          </a:p>
          <a:p>
            <a:pPr marL="400050" lvl="1" indent="0">
              <a:lnSpc>
                <a:spcPct val="110000"/>
              </a:lnSpc>
              <a:spcBef>
                <a:spcPts val="0"/>
              </a:spcBef>
              <a:buNone/>
            </a:pPr>
            <a:r>
              <a:rPr lang="en-US" sz="2800" dirty="0">
                <a:solidFill>
                  <a:schemeClr val="tx1"/>
                </a:solidFill>
              </a:rPr>
              <a:t>		</a:t>
            </a:r>
            <a:r>
              <a:rPr lang="en-US" dirty="0">
                <a:solidFill>
                  <a:schemeClr val="tx1"/>
                </a:solidFill>
              </a:rPr>
              <a:t>(Careful – don’t throw out screws!!). Place in plastic box. </a:t>
            </a:r>
            <a:endParaRPr lang="en-US" sz="2800" dirty="0">
              <a:solidFill>
                <a:schemeClr val="tx1"/>
              </a:solidFill>
            </a:endParaRPr>
          </a:p>
          <a:p>
            <a:pPr marL="514350" indent="-514350">
              <a:lnSpc>
                <a:spcPct val="110000"/>
              </a:lnSpc>
              <a:spcBef>
                <a:spcPts val="0"/>
              </a:spcBef>
              <a:buFont typeface="+mj-lt"/>
              <a:buAutoNum type="arabicPeriod"/>
            </a:pPr>
            <a:r>
              <a:rPr lang="en-US" sz="2000" dirty="0"/>
              <a:t>Rinse tubes 1-3 well. Invert and leave in rack to dry. </a:t>
            </a:r>
          </a:p>
        </p:txBody>
      </p:sp>
      <p:sp>
        <p:nvSpPr>
          <p:cNvPr id="7" name="Title 1">
            <a:extLst>
              <a:ext uri="{FF2B5EF4-FFF2-40B4-BE49-F238E27FC236}">
                <a16:creationId xmlns:a16="http://schemas.microsoft.com/office/drawing/2014/main" id="{8A1EF030-2028-480C-B919-C0C4AE26203E}"/>
              </a:ext>
            </a:extLst>
          </p:cNvPr>
          <p:cNvSpPr txBox="1">
            <a:spLocks/>
          </p:cNvSpPr>
          <p:nvPr/>
        </p:nvSpPr>
        <p:spPr>
          <a:xfrm>
            <a:off x="249237" y="87682"/>
            <a:ext cx="8229600" cy="86429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dirty="0"/>
              <a:t>Lab Instructions</a:t>
            </a:r>
          </a:p>
        </p:txBody>
      </p:sp>
    </p:spTree>
    <p:extLst>
      <p:ext uri="{BB962C8B-B14F-4D97-AF65-F5344CB8AC3E}">
        <p14:creationId xmlns:p14="http://schemas.microsoft.com/office/powerpoint/2010/main" val="2414432285"/>
      </p:ext>
    </p:extLst>
  </p:cSld>
  <p:clrMapOvr>
    <a:masterClrMapping/>
  </p:clrMapOvr>
  <p:transition spd="med"/>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4294967295"/>
          </p:nvPr>
        </p:nvSpPr>
        <p:spPr>
          <a:xfrm>
            <a:off x="171450" y="709981"/>
            <a:ext cx="4300538" cy="5640715"/>
          </a:xfrm>
        </p:spPr>
        <p:txBody>
          <a:bodyPr>
            <a:normAutofit/>
          </a:bodyPr>
          <a:lstStyle/>
          <a:p>
            <a:pPr marL="0" indent="0">
              <a:spcBef>
                <a:spcPts val="0"/>
              </a:spcBef>
              <a:buNone/>
            </a:pPr>
            <a:r>
              <a:rPr lang="en-US" sz="2000" b="1" u="sng" dirty="0"/>
              <a:t>Part b:</a:t>
            </a:r>
          </a:p>
          <a:p>
            <a:pPr marL="0" indent="0">
              <a:spcBef>
                <a:spcPts val="0"/>
              </a:spcBef>
              <a:buNone/>
            </a:pPr>
            <a:r>
              <a:rPr lang="en-US" sz="2000" b="1" i="1" dirty="0"/>
              <a:t>1. Set up 6 T.T.’s of Part b first. </a:t>
            </a:r>
            <a:r>
              <a:rPr lang="en-US" sz="2000" dirty="0"/>
              <a:t>Allow as much time as possible with corks on </a:t>
            </a:r>
            <a:r>
              <a:rPr lang="en-US" sz="2000" b="1" i="1" dirty="0"/>
              <a:t>(15 </a:t>
            </a:r>
            <a:r>
              <a:rPr lang="en-US" sz="2000" b="1" i="1" dirty="0" err="1"/>
              <a:t>mins</a:t>
            </a:r>
            <a:r>
              <a:rPr lang="en-US" sz="2000" b="1" i="1" dirty="0"/>
              <a:t>. at least</a:t>
            </a:r>
            <a:r>
              <a:rPr lang="en-US" sz="2000" dirty="0"/>
              <a:t>). Be patient! Do </a:t>
            </a:r>
            <a:r>
              <a:rPr lang="en-US" sz="2000" b="1" u="sng" dirty="0"/>
              <a:t>Part a</a:t>
            </a:r>
            <a:r>
              <a:rPr lang="en-US" sz="2000" dirty="0"/>
              <a:t> while you wait.</a:t>
            </a:r>
          </a:p>
          <a:p>
            <a:pPr marL="0" indent="0">
              <a:spcBef>
                <a:spcPts val="0"/>
              </a:spcBef>
              <a:buNone/>
            </a:pPr>
            <a:r>
              <a:rPr lang="en-US" sz="2000" dirty="0"/>
              <a:t>2. Count: 6 corks, 6 screws. Be sure to leave the same in beaker when done.</a:t>
            </a:r>
          </a:p>
          <a:p>
            <a:pPr marL="0" indent="0">
              <a:spcBef>
                <a:spcPts val="0"/>
              </a:spcBef>
              <a:buNone/>
            </a:pPr>
            <a:r>
              <a:rPr lang="en-US" sz="2000" dirty="0"/>
              <a:t>3. Stir yeast before using. Squeeze out excess – no dripping.</a:t>
            </a:r>
          </a:p>
          <a:p>
            <a:pPr marL="0" indent="0">
              <a:spcBef>
                <a:spcPts val="0"/>
              </a:spcBef>
              <a:buNone/>
            </a:pPr>
            <a:r>
              <a:rPr lang="en-US" sz="2000" dirty="0"/>
              <a:t>4. Use ALL of your seeds that sprouted. Use an equal # of dry seeds.</a:t>
            </a:r>
          </a:p>
          <a:p>
            <a:pPr marL="0" indent="0">
              <a:spcBef>
                <a:spcPts val="0"/>
              </a:spcBef>
              <a:buNone/>
            </a:pPr>
            <a:r>
              <a:rPr lang="en-US" sz="2000" dirty="0"/>
              <a:t>5. Put all solid waste in garbage. Only liquids in sink.</a:t>
            </a:r>
          </a:p>
          <a:p>
            <a:pPr marL="0" indent="0">
              <a:spcBef>
                <a:spcPts val="0"/>
              </a:spcBef>
              <a:buNone/>
            </a:pPr>
            <a:r>
              <a:rPr lang="en-US" sz="2000" dirty="0"/>
              <a:t>6. HINT: it is much easier to get insects into T.T. headfirst </a:t>
            </a:r>
            <a:r>
              <a:rPr lang="en-US" sz="2000" dirty="0">
                <a:sym typeface="Wingdings"/>
              </a:rPr>
              <a:t>.</a:t>
            </a:r>
            <a:endParaRPr lang="en-US" sz="2000" dirty="0"/>
          </a:p>
        </p:txBody>
      </p:sp>
      <p:sp>
        <p:nvSpPr>
          <p:cNvPr id="6" name="Content Placeholder 5"/>
          <p:cNvSpPr>
            <a:spLocks noGrp="1"/>
          </p:cNvSpPr>
          <p:nvPr>
            <p:ph sz="half" idx="4294967295"/>
          </p:nvPr>
        </p:nvSpPr>
        <p:spPr>
          <a:xfrm>
            <a:off x="4672013" y="876822"/>
            <a:ext cx="4300537" cy="5473874"/>
          </a:xfrm>
        </p:spPr>
        <p:txBody>
          <a:bodyPr>
            <a:normAutofit lnSpcReduction="10000"/>
          </a:bodyPr>
          <a:lstStyle/>
          <a:p>
            <a:pPr marL="0" indent="0">
              <a:lnSpc>
                <a:spcPct val="110000"/>
              </a:lnSpc>
              <a:spcBef>
                <a:spcPts val="0"/>
              </a:spcBef>
              <a:buNone/>
            </a:pPr>
            <a:r>
              <a:rPr lang="en-US" sz="2000" b="1" u="sng" dirty="0"/>
              <a:t>Part a:</a:t>
            </a:r>
            <a:endParaRPr lang="en-US" sz="2000" dirty="0"/>
          </a:p>
          <a:p>
            <a:pPr marL="0" indent="0">
              <a:lnSpc>
                <a:spcPct val="110000"/>
              </a:lnSpc>
              <a:spcBef>
                <a:spcPts val="0"/>
              </a:spcBef>
              <a:buNone/>
            </a:pPr>
            <a:r>
              <a:rPr lang="en-US" sz="2000" dirty="0"/>
              <a:t>1. Do this part while you’re waiting for part b to change.</a:t>
            </a:r>
          </a:p>
          <a:p>
            <a:pPr marL="0" indent="0">
              <a:lnSpc>
                <a:spcPct val="110000"/>
              </a:lnSpc>
              <a:spcBef>
                <a:spcPts val="0"/>
              </a:spcBef>
              <a:buNone/>
            </a:pPr>
            <a:r>
              <a:rPr lang="en-US" sz="2000" dirty="0"/>
              <a:t>2. Blow </a:t>
            </a:r>
            <a:r>
              <a:rPr lang="en-US" sz="2000" b="1" dirty="0"/>
              <a:t>GENTLY</a:t>
            </a:r>
            <a:r>
              <a:rPr lang="en-US" sz="2000" dirty="0"/>
              <a:t> through straw. (one per pair).</a:t>
            </a:r>
            <a:endParaRPr lang="en-US" dirty="0"/>
          </a:p>
          <a:p>
            <a:pPr marL="0" indent="0">
              <a:lnSpc>
                <a:spcPct val="110000"/>
              </a:lnSpc>
              <a:spcBef>
                <a:spcPts val="0"/>
              </a:spcBef>
              <a:buNone/>
            </a:pPr>
            <a:endParaRPr lang="en-US" dirty="0"/>
          </a:p>
          <a:p>
            <a:pPr marL="0" indent="0">
              <a:lnSpc>
                <a:spcPct val="110000"/>
              </a:lnSpc>
              <a:spcBef>
                <a:spcPts val="0"/>
              </a:spcBef>
              <a:buNone/>
            </a:pPr>
            <a:r>
              <a:rPr lang="en-US" sz="2000" b="1" u="sng" dirty="0"/>
              <a:t>Clean up:</a:t>
            </a:r>
            <a:endParaRPr lang="en-US" sz="2000" dirty="0"/>
          </a:p>
          <a:p>
            <a:pPr marL="514350" indent="-514350">
              <a:lnSpc>
                <a:spcPct val="110000"/>
              </a:lnSpc>
              <a:spcBef>
                <a:spcPts val="0"/>
              </a:spcBef>
              <a:buAutoNum type="arabicPeriod"/>
            </a:pPr>
            <a:r>
              <a:rPr lang="en-US" sz="2000" dirty="0"/>
              <a:t>Rinse and dry petri dish. Put</a:t>
            </a:r>
          </a:p>
          <a:p>
            <a:pPr marL="0" indent="0">
              <a:lnSpc>
                <a:spcPct val="110000"/>
              </a:lnSpc>
              <a:spcBef>
                <a:spcPts val="0"/>
              </a:spcBef>
              <a:buNone/>
            </a:pPr>
            <a:r>
              <a:rPr lang="en-US" sz="2000" dirty="0"/>
              <a:t>top &amp; bottom together and place in box.</a:t>
            </a:r>
          </a:p>
          <a:p>
            <a:pPr marL="0" indent="0">
              <a:lnSpc>
                <a:spcPct val="110000"/>
              </a:lnSpc>
              <a:spcBef>
                <a:spcPts val="0"/>
              </a:spcBef>
              <a:buNone/>
            </a:pPr>
            <a:r>
              <a:rPr lang="en-US" sz="2000" dirty="0"/>
              <a:t>2. Rinse screws &amp; dry. Return to beaker in tray.</a:t>
            </a:r>
          </a:p>
          <a:p>
            <a:pPr marL="0" indent="0">
              <a:lnSpc>
                <a:spcPct val="110000"/>
              </a:lnSpc>
              <a:spcBef>
                <a:spcPts val="0"/>
              </a:spcBef>
              <a:buNone/>
            </a:pPr>
            <a:r>
              <a:rPr lang="en-US" sz="2000" dirty="0"/>
              <a:t>3. Empty solid contents of #4-10 in trash. (Careful – don’t throw out screws!!). Place in plastic box. </a:t>
            </a:r>
          </a:p>
          <a:p>
            <a:pPr marL="0" indent="0">
              <a:lnSpc>
                <a:spcPct val="110000"/>
              </a:lnSpc>
              <a:spcBef>
                <a:spcPts val="0"/>
              </a:spcBef>
              <a:buNone/>
            </a:pPr>
            <a:r>
              <a:rPr lang="en-US" sz="2000" dirty="0"/>
              <a:t>4. Rinse T.T. 1-3 well. Invert and leave in T.T. rack to dry. </a:t>
            </a:r>
          </a:p>
        </p:txBody>
      </p:sp>
      <p:sp>
        <p:nvSpPr>
          <p:cNvPr id="8" name="Title 1"/>
          <p:cNvSpPr>
            <a:spLocks noGrp="1"/>
          </p:cNvSpPr>
          <p:nvPr>
            <p:ph type="title" idx="4294967295"/>
          </p:nvPr>
        </p:nvSpPr>
        <p:spPr>
          <a:xfrm>
            <a:off x="357188" y="3760"/>
            <a:ext cx="8229600" cy="881585"/>
          </a:xfrm>
        </p:spPr>
        <p:txBody>
          <a:bodyPr>
            <a:normAutofit/>
          </a:bodyPr>
          <a:lstStyle/>
          <a:p>
            <a:pPr algn="ctr"/>
            <a:r>
              <a:rPr lang="en-US" sz="3200" dirty="0"/>
              <a:t>Lab Instructions (on one slide)</a:t>
            </a:r>
          </a:p>
        </p:txBody>
      </p:sp>
    </p:spTree>
    <p:extLst>
      <p:ext uri="{BB962C8B-B14F-4D97-AF65-F5344CB8AC3E}">
        <p14:creationId xmlns:p14="http://schemas.microsoft.com/office/powerpoint/2010/main" val="4068405059"/>
      </p:ext>
    </p:extLst>
  </p:cSld>
  <p:clrMapOvr>
    <a:masterClrMapping/>
  </p:clrMapOvr>
  <p:transition spd="med"/>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74638"/>
            <a:ext cx="8229600" cy="765531"/>
          </a:xfrm>
        </p:spPr>
        <p:txBody>
          <a:bodyPr>
            <a:normAutofit/>
          </a:bodyPr>
          <a:lstStyle/>
          <a:p>
            <a:pPr algn="ctr"/>
            <a:r>
              <a:rPr lang="en-US" sz="3200" dirty="0"/>
              <a:t>More questions…</a:t>
            </a:r>
          </a:p>
        </p:txBody>
      </p:sp>
      <p:sp>
        <p:nvSpPr>
          <p:cNvPr id="4" name="Content Placeholder 2"/>
          <p:cNvSpPr txBox="1">
            <a:spLocks/>
          </p:cNvSpPr>
          <p:nvPr/>
        </p:nvSpPr>
        <p:spPr>
          <a:xfrm>
            <a:off x="1210962" y="1192427"/>
            <a:ext cx="7681578" cy="4820066"/>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 typeface="Arial"/>
              <a:buNone/>
            </a:pPr>
            <a:r>
              <a:rPr lang="en-US" sz="2800" dirty="0"/>
              <a:t>So, what did we figure out? Do all living things give off CO</a:t>
            </a:r>
            <a:r>
              <a:rPr lang="en-US" sz="2800" baseline="-25000" dirty="0"/>
              <a:t>2</a:t>
            </a:r>
            <a:r>
              <a:rPr lang="en-US" sz="2800" dirty="0"/>
              <a:t>? Do they all “respire”?</a:t>
            </a:r>
          </a:p>
          <a:p>
            <a:pPr marL="0" indent="0">
              <a:spcBef>
                <a:spcPts val="0"/>
              </a:spcBef>
              <a:buFont typeface="Arial"/>
              <a:buNone/>
            </a:pPr>
            <a:endParaRPr lang="en-US" sz="2800" dirty="0"/>
          </a:p>
          <a:p>
            <a:pPr marL="0" indent="0">
              <a:spcBef>
                <a:spcPts val="0"/>
              </a:spcBef>
              <a:buFont typeface="Arial"/>
              <a:buNone/>
            </a:pPr>
            <a:r>
              <a:rPr lang="en-US" sz="2800" dirty="0"/>
              <a:t>Write your answer in </a:t>
            </a:r>
            <a:r>
              <a:rPr lang="en-US" sz="2800" b="1" dirty="0"/>
              <a:t>Doodle Box Q</a:t>
            </a:r>
            <a:r>
              <a:rPr lang="en-US" sz="2800" dirty="0"/>
              <a:t>.</a:t>
            </a:r>
            <a:r>
              <a:rPr lang="en-US" sz="2800" b="1" dirty="0"/>
              <a:t/>
            </a:r>
            <a:br>
              <a:rPr lang="en-US" sz="2800" b="1" dirty="0"/>
            </a:br>
            <a:endParaRPr lang="en-US" sz="2800" b="1" dirty="0"/>
          </a:p>
          <a:p>
            <a:pPr marL="0" indent="0">
              <a:spcBef>
                <a:spcPts val="0"/>
              </a:spcBef>
              <a:buFont typeface="Arial"/>
              <a:buNone/>
            </a:pPr>
            <a:r>
              <a:rPr lang="en-US" sz="2800" dirty="0"/>
              <a:t>What are the requirements of cellular respiration?</a:t>
            </a:r>
          </a:p>
          <a:p>
            <a:pPr marL="0" indent="0">
              <a:spcBef>
                <a:spcPts val="0"/>
              </a:spcBef>
              <a:buFont typeface="Arial"/>
              <a:buNone/>
            </a:pPr>
            <a:endParaRPr lang="en-US" sz="2800" dirty="0"/>
          </a:p>
          <a:p>
            <a:pPr marL="0" indent="0">
              <a:spcBef>
                <a:spcPts val="0"/>
              </a:spcBef>
              <a:buFont typeface="Arial"/>
              <a:buNone/>
            </a:pPr>
            <a:r>
              <a:rPr lang="en-US" sz="2800" dirty="0"/>
              <a:t>Do you think all organisms and all environments meet these requirements?</a:t>
            </a:r>
          </a:p>
          <a:p>
            <a:pPr marL="0" indent="0">
              <a:buFont typeface="Arial"/>
              <a:buNone/>
            </a:pPr>
            <a:endParaRPr lang="en-US" dirty="0"/>
          </a:p>
        </p:txBody>
      </p:sp>
      <p:pic>
        <p:nvPicPr>
          <p:cNvPr id="12" name="Picture 11">
            <a:extLst>
              <a:ext uri="{FF2B5EF4-FFF2-40B4-BE49-F238E27FC236}">
                <a16:creationId xmlns:a16="http://schemas.microsoft.com/office/drawing/2014/main" id="{D421718E-74F5-4D0C-A0EC-DF5A2F3F8B81}"/>
              </a:ext>
            </a:extLst>
          </p:cNvPr>
          <p:cNvPicPr>
            <a:picLocks noChangeAspect="1"/>
          </p:cNvPicPr>
          <p:nvPr/>
        </p:nvPicPr>
        <p:blipFill rotWithShape="1">
          <a:blip r:embed="rId3"/>
          <a:srcRect r="13897" b="1176"/>
          <a:stretch/>
        </p:blipFill>
        <p:spPr>
          <a:xfrm>
            <a:off x="1666440" y="149126"/>
            <a:ext cx="1035120" cy="891043"/>
          </a:xfrm>
          <a:prstGeom prst="rect">
            <a:avLst/>
          </a:prstGeom>
        </p:spPr>
      </p:pic>
      <p:pic>
        <p:nvPicPr>
          <p:cNvPr id="14" name="Picture 13">
            <a:extLst>
              <a:ext uri="{FF2B5EF4-FFF2-40B4-BE49-F238E27FC236}">
                <a16:creationId xmlns:a16="http://schemas.microsoft.com/office/drawing/2014/main" id="{C7D49A8F-4D97-4E72-964F-970D768F0E8C}"/>
              </a:ext>
            </a:extLst>
          </p:cNvPr>
          <p:cNvPicPr>
            <a:picLocks noChangeAspect="1"/>
          </p:cNvPicPr>
          <p:nvPr/>
        </p:nvPicPr>
        <p:blipFill rotWithShape="1">
          <a:blip r:embed="rId4"/>
          <a:srcRect t="11876" r="21921"/>
          <a:stretch/>
        </p:blipFill>
        <p:spPr>
          <a:xfrm>
            <a:off x="158339" y="2194938"/>
            <a:ext cx="1052623" cy="891043"/>
          </a:xfrm>
          <a:prstGeom prst="rect">
            <a:avLst/>
          </a:prstGeom>
        </p:spPr>
      </p:pic>
    </p:spTree>
    <p:extLst>
      <p:ext uri="{BB962C8B-B14F-4D97-AF65-F5344CB8AC3E}">
        <p14:creationId xmlns:p14="http://schemas.microsoft.com/office/powerpoint/2010/main" val="269674928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560070" y="1305922"/>
            <a:ext cx="8229600" cy="5390935"/>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0"/>
              </a:spcBef>
              <a:buFont typeface="Arial"/>
              <a:buNone/>
            </a:pPr>
            <a:r>
              <a:rPr lang="en-US" sz="2800" dirty="0"/>
              <a:t>1. What about lifeforms without mitochondria like bacteria? Do they respire or do something else?</a:t>
            </a:r>
          </a:p>
          <a:p>
            <a:pPr marL="0" indent="0">
              <a:spcBef>
                <a:spcPts val="0"/>
              </a:spcBef>
              <a:buFont typeface="Arial"/>
              <a:buNone/>
            </a:pPr>
            <a:endParaRPr lang="en-US" sz="2800" dirty="0"/>
          </a:p>
          <a:p>
            <a:pPr marL="0" indent="0">
              <a:spcBef>
                <a:spcPts val="0"/>
              </a:spcBef>
              <a:buFont typeface="Arial"/>
              <a:buNone/>
            </a:pPr>
            <a:r>
              <a:rPr lang="en-US" sz="2800" dirty="0"/>
              <a:t>2. What happens when little or no oxygen is available in the environment?</a:t>
            </a:r>
          </a:p>
          <a:p>
            <a:pPr marL="0" indent="0">
              <a:spcBef>
                <a:spcPts val="0"/>
              </a:spcBef>
              <a:buFont typeface="Arial"/>
              <a:buNone/>
            </a:pPr>
            <a:endParaRPr lang="en-US" sz="2800" dirty="0"/>
          </a:p>
          <a:p>
            <a:pPr marL="0" indent="0">
              <a:spcBef>
                <a:spcPts val="0"/>
              </a:spcBef>
              <a:buFont typeface="Arial"/>
              <a:buNone/>
            </a:pPr>
            <a:r>
              <a:rPr lang="en-US" sz="2800" dirty="0"/>
              <a:t>3. For example, what is happening when we exercise hard and are out of breath for a long time?</a:t>
            </a:r>
          </a:p>
          <a:p>
            <a:pPr marL="0" indent="0">
              <a:spcBef>
                <a:spcPts val="0"/>
              </a:spcBef>
              <a:buFont typeface="Arial"/>
              <a:buNone/>
            </a:pPr>
            <a:endParaRPr lang="en-US" sz="2800" dirty="0"/>
          </a:p>
          <a:p>
            <a:pPr marL="0" indent="0">
              <a:buFont typeface="Arial"/>
              <a:buNone/>
            </a:pPr>
            <a:endParaRPr lang="en-US" dirty="0"/>
          </a:p>
        </p:txBody>
      </p:sp>
      <p:sp>
        <p:nvSpPr>
          <p:cNvPr id="6" name="Title 1">
            <a:extLst>
              <a:ext uri="{FF2B5EF4-FFF2-40B4-BE49-F238E27FC236}">
                <a16:creationId xmlns:a16="http://schemas.microsoft.com/office/drawing/2014/main" id="{E8F635CA-6527-4A55-9A0D-92194E8D2E19}"/>
              </a:ext>
            </a:extLst>
          </p:cNvPr>
          <p:cNvSpPr txBox="1">
            <a:spLocks/>
          </p:cNvSpPr>
          <p:nvPr/>
        </p:nvSpPr>
        <p:spPr>
          <a:xfrm>
            <a:off x="457200" y="274638"/>
            <a:ext cx="8229600" cy="765531"/>
          </a:xfrm>
          <a:prstGeom prst="rect">
            <a:avLst/>
          </a:prstGeom>
        </p:spPr>
        <p:txBody>
          <a:bodyPr vert="horz" lIns="91440" tIns="45720" rIns="91440" bIns="45720" rtlCol="0" anchor="ctr">
            <a:normAutofit/>
          </a:bodyPr>
          <a:lstStyle>
            <a:lvl1pPr algn="l" defTabSz="457177" rtl="0" eaLnBrk="1" latinLnBrk="0" hangingPunct="1">
              <a:spcBef>
                <a:spcPct val="0"/>
              </a:spcBef>
              <a:buNone/>
              <a:defRPr sz="2800" kern="1200">
                <a:solidFill>
                  <a:schemeClr val="tx1"/>
                </a:solidFill>
                <a:latin typeface="+mj-lt"/>
                <a:ea typeface="+mj-ea"/>
                <a:cs typeface="+mj-cs"/>
              </a:defRPr>
            </a:lvl1pPr>
          </a:lstStyle>
          <a:p>
            <a:pPr algn="ctr"/>
            <a:r>
              <a:rPr lang="en-US" sz="3200" dirty="0"/>
              <a:t>More questions…</a:t>
            </a:r>
          </a:p>
        </p:txBody>
      </p:sp>
      <p:pic>
        <p:nvPicPr>
          <p:cNvPr id="7" name="Picture 6">
            <a:extLst>
              <a:ext uri="{FF2B5EF4-FFF2-40B4-BE49-F238E27FC236}">
                <a16:creationId xmlns:a16="http://schemas.microsoft.com/office/drawing/2014/main" id="{F2969D6D-CEF8-4AA4-995F-2AB71B87F784}"/>
              </a:ext>
            </a:extLst>
          </p:cNvPr>
          <p:cNvPicPr>
            <a:picLocks noChangeAspect="1"/>
          </p:cNvPicPr>
          <p:nvPr/>
        </p:nvPicPr>
        <p:blipFill rotWithShape="1">
          <a:blip r:embed="rId3"/>
          <a:srcRect r="13897" b="1176"/>
          <a:stretch/>
        </p:blipFill>
        <p:spPr>
          <a:xfrm>
            <a:off x="1666440" y="149126"/>
            <a:ext cx="1035120" cy="891043"/>
          </a:xfrm>
          <a:prstGeom prst="rect">
            <a:avLst/>
          </a:prstGeom>
        </p:spPr>
      </p:pic>
    </p:spTree>
    <p:extLst>
      <p:ext uri="{BB962C8B-B14F-4D97-AF65-F5344CB8AC3E}">
        <p14:creationId xmlns:p14="http://schemas.microsoft.com/office/powerpoint/2010/main" val="34287558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58763" y="2332038"/>
            <a:ext cx="8885237" cy="1470025"/>
          </a:xfrm>
        </p:spPr>
        <p:txBody>
          <a:bodyPr>
            <a:normAutofit/>
          </a:bodyPr>
          <a:lstStyle/>
          <a:p>
            <a:r>
              <a:rPr lang="en-US" dirty="0"/>
              <a:t>How do living things get usable energy from food (matter) without oxygen?</a:t>
            </a:r>
          </a:p>
        </p:txBody>
      </p:sp>
      <p:sp>
        <p:nvSpPr>
          <p:cNvPr id="3" name="Subtitle 2"/>
          <p:cNvSpPr>
            <a:spLocks noGrp="1"/>
          </p:cNvSpPr>
          <p:nvPr>
            <p:ph type="subTitle" idx="4294967295"/>
          </p:nvPr>
        </p:nvSpPr>
        <p:spPr>
          <a:xfrm>
            <a:off x="1371600" y="586332"/>
            <a:ext cx="6400800" cy="584775"/>
          </a:xfrm>
        </p:spPr>
        <p:txBody>
          <a:bodyPr/>
          <a:lstStyle/>
          <a:p>
            <a:pPr algn="ctr"/>
            <a:r>
              <a:rPr lang="en-US" sz="3200" dirty="0"/>
              <a:t>Optional Investigation:</a:t>
            </a:r>
          </a:p>
        </p:txBody>
      </p:sp>
    </p:spTree>
    <p:extLst>
      <p:ext uri="{BB962C8B-B14F-4D97-AF65-F5344CB8AC3E}">
        <p14:creationId xmlns:p14="http://schemas.microsoft.com/office/powerpoint/2010/main" val="1900427045"/>
      </p:ext>
    </p:extLst>
  </p:cSld>
  <p:clrMapOvr>
    <a:masterClrMapping/>
  </p:clrMapOvr>
  <p:transition spd="med"/>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57200" y="298755"/>
            <a:ext cx="8229600" cy="1143000"/>
          </a:xfrm>
        </p:spPr>
        <p:txBody>
          <a:bodyPr/>
          <a:lstStyle/>
          <a:p>
            <a:pPr algn="ctr"/>
            <a:r>
              <a:rPr lang="en-US" sz="3200" dirty="0"/>
              <a:t>Before we get started…</a:t>
            </a:r>
          </a:p>
        </p:txBody>
      </p:sp>
      <p:sp>
        <p:nvSpPr>
          <p:cNvPr id="3" name="Content Placeholder 2"/>
          <p:cNvSpPr>
            <a:spLocks noGrp="1"/>
          </p:cNvSpPr>
          <p:nvPr>
            <p:ph idx="4294967295"/>
          </p:nvPr>
        </p:nvSpPr>
        <p:spPr>
          <a:xfrm>
            <a:off x="457200" y="1609595"/>
            <a:ext cx="8229600" cy="2936188"/>
          </a:xfrm>
        </p:spPr>
        <p:txBody>
          <a:bodyPr/>
          <a:lstStyle/>
          <a:p>
            <a:pPr marL="0" indent="0">
              <a:spcBef>
                <a:spcPts val="0"/>
              </a:spcBef>
              <a:buNone/>
            </a:pPr>
            <a:r>
              <a:rPr lang="en-US" sz="2800" dirty="0"/>
              <a:t>Let’s pause for just a moment.</a:t>
            </a:r>
          </a:p>
          <a:p>
            <a:pPr marL="0" indent="0">
              <a:spcBef>
                <a:spcPts val="0"/>
              </a:spcBef>
              <a:buNone/>
            </a:pPr>
            <a:endParaRPr lang="en-US" sz="2800" dirty="0"/>
          </a:p>
          <a:p>
            <a:pPr>
              <a:spcBef>
                <a:spcPts val="0"/>
              </a:spcBef>
            </a:pPr>
            <a:r>
              <a:rPr lang="en-US" sz="2800" dirty="0"/>
              <a:t>What is the goal of this lab?</a:t>
            </a:r>
          </a:p>
          <a:p>
            <a:pPr>
              <a:spcBef>
                <a:spcPts val="0"/>
              </a:spcBef>
            </a:pPr>
            <a:endParaRPr lang="en-US" sz="2800" dirty="0"/>
          </a:p>
          <a:p>
            <a:pPr>
              <a:spcBef>
                <a:spcPts val="0"/>
              </a:spcBef>
            </a:pPr>
            <a:r>
              <a:rPr lang="en-US" sz="2800" dirty="0"/>
              <a:t>What is the basic procedure?</a:t>
            </a:r>
          </a:p>
          <a:p>
            <a:pPr>
              <a:spcBef>
                <a:spcPts val="0"/>
              </a:spcBef>
            </a:pPr>
            <a:endParaRPr lang="en-US" sz="2800" dirty="0"/>
          </a:p>
          <a:p>
            <a:pPr marL="0" indent="0">
              <a:buNone/>
            </a:pPr>
            <a:endParaRPr lang="en-US" dirty="0"/>
          </a:p>
        </p:txBody>
      </p:sp>
    </p:spTree>
    <p:extLst>
      <p:ext uri="{BB962C8B-B14F-4D97-AF65-F5344CB8AC3E}">
        <p14:creationId xmlns:p14="http://schemas.microsoft.com/office/powerpoint/2010/main" val="1068161706"/>
      </p:ext>
    </p:extLst>
  </p:cSld>
  <p:clrMapOvr>
    <a:masterClrMapping/>
  </p:clrMapOvr>
  <p:transition spd="med"/>
</p:sld>
</file>

<file path=ppt/theme/theme1.xml><?xml version="1.0" encoding="utf-8"?>
<a:theme xmlns:a="http://schemas.openxmlformats.org/drawingml/2006/main" name="Red">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27456</TotalTime>
  <Words>22322</Words>
  <Application>Microsoft Office PowerPoint</Application>
  <PresentationFormat>On-screen Show (4:3)</PresentationFormat>
  <Paragraphs>1892</Paragraphs>
  <Slides>106</Slides>
  <Notes>106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106</vt:i4>
      </vt:variant>
    </vt:vector>
  </HeadingPairs>
  <TitlesOfParts>
    <vt:vector size="115" baseType="lpstr">
      <vt:lpstr>Arial</vt:lpstr>
      <vt:lpstr>Calibri</vt:lpstr>
      <vt:lpstr>Helvetica Light</vt:lpstr>
      <vt:lpstr>ＭＳ 明朝</vt:lpstr>
      <vt:lpstr>Noteworthy Light</vt:lpstr>
      <vt:lpstr>Raleway Medium</vt:lpstr>
      <vt:lpstr>Times New Roman</vt:lpstr>
      <vt:lpstr>Wingdings</vt:lpstr>
      <vt:lpstr>Red</vt:lpstr>
      <vt:lpstr>PowerPoint Presentation</vt:lpstr>
      <vt:lpstr>How to use these slides </vt:lpstr>
      <vt:lpstr>How to use these slides continued…</vt:lpstr>
      <vt:lpstr>Symbols</vt:lpstr>
      <vt:lpstr>Phenomenon – Question - Model</vt:lpstr>
      <vt:lpstr>The Two Models</vt:lpstr>
      <vt:lpstr>Learning Segment 01 Overview</vt:lpstr>
      <vt:lpstr>Learning Segment 01 Overview Continued</vt:lpstr>
      <vt:lpstr>PowerPoint Presentation</vt:lpstr>
      <vt:lpstr>PowerPoint Presentation</vt:lpstr>
      <vt:lpstr>PowerPoint Presentation</vt:lpstr>
      <vt:lpstr>PowerPoint Presentation</vt:lpstr>
      <vt:lpstr>PowerPoint Presentation</vt:lpstr>
      <vt:lpstr>Tracking Two Models [For Teachers Only]</vt:lpstr>
      <vt:lpstr>Learning Segment 01 Summary</vt:lpstr>
      <vt:lpstr>Learning Segment 02 Overview</vt:lpstr>
      <vt:lpstr>Learning Segment 02 Overview Continued</vt:lpstr>
      <vt:lpstr>How do we get our energy from food?</vt:lpstr>
      <vt:lpstr>PowerPoint Presentation</vt:lpstr>
      <vt:lpstr>The chemical reaction inside of us…</vt:lpstr>
      <vt:lpstr>PowerPoint Presentation</vt:lpstr>
      <vt:lpstr>PowerPoint Presentation</vt:lpstr>
      <vt:lpstr>Learning Segment 02 Summary</vt:lpstr>
      <vt:lpstr>Learning Segment 03 Overview</vt:lpstr>
      <vt:lpstr>Learning Segment 03 Overview Continued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Refining our Driving Question</vt:lpstr>
      <vt:lpstr>Learning Segment 03 Summary</vt:lpstr>
      <vt:lpstr>Learning Segment 04 Overview</vt:lpstr>
      <vt:lpstr>Learning Segment 04 Overview Continued</vt:lpstr>
      <vt:lpstr>Learning Segment 04 Overview Continued</vt:lpstr>
      <vt:lpstr>Burning for Energy</vt:lpstr>
      <vt:lpstr>PowerPoint Presentation</vt:lpstr>
      <vt:lpstr>What is the connection between increased energy demand (exercise) and the rate of burning (output of CO2)?</vt:lpstr>
      <vt:lpstr>PowerPoint Presentation</vt:lpstr>
      <vt:lpstr>PowerPoint Presentation</vt:lpstr>
      <vt:lpstr>Burning for Energy</vt:lpstr>
      <vt:lpstr>Learning Segment 04 Summary</vt:lpstr>
      <vt:lpstr>Learning Segment 05 Overview</vt:lpstr>
      <vt:lpstr>Learning Segment 05 Overview Continued</vt:lpstr>
      <vt:lpstr>What we’ve figured out so far…</vt:lpstr>
      <vt:lpstr>PowerPoint Presentation</vt:lpstr>
      <vt:lpstr>What happens to that hamburger or veggie burger after we eat it ?</vt:lpstr>
      <vt:lpstr>PowerPoint Presentation</vt:lpstr>
      <vt:lpstr>PowerPoint Presentation</vt:lpstr>
      <vt:lpstr>Matter and Molecules: Carbs, Fats, Proteins </vt:lpstr>
      <vt:lpstr>Polymers </vt:lpstr>
      <vt:lpstr>PowerPoint Presentation</vt:lpstr>
      <vt:lpstr>PowerPoint Presentation</vt:lpstr>
      <vt:lpstr>PowerPoint Presentation</vt:lpstr>
      <vt:lpstr>Learning Segment 05 Teacher Resource: Optional Slides</vt:lpstr>
      <vt:lpstr>PowerPoint Presentation</vt:lpstr>
      <vt:lpstr>PowerPoint Presentation</vt:lpstr>
      <vt:lpstr>PowerPoint Presentation</vt:lpstr>
      <vt:lpstr>PowerPoint Presentation</vt:lpstr>
      <vt:lpstr>PowerPoint Presentation</vt:lpstr>
      <vt:lpstr>PowerPoint Presentation</vt:lpstr>
      <vt:lpstr>Learning Segment 05 Teacher Resource: Optional Slides</vt:lpstr>
      <vt:lpstr>PowerPoint Presentation</vt:lpstr>
      <vt:lpstr>We have a reaction!</vt:lpstr>
      <vt:lpstr>Learning Segment 05 Summary</vt:lpstr>
      <vt:lpstr>Learning Segment 06 Overview</vt:lpstr>
      <vt:lpstr>Learning Segment 06 Overview Continued</vt:lpstr>
      <vt:lpstr>PowerPoint Presentation</vt:lpstr>
      <vt:lpstr>Burning gives a lot of energy!</vt:lpstr>
      <vt:lpstr>Burning FOOD gives a lot of energy!</vt:lpstr>
      <vt:lpstr>Burning FOOD gives a lot of energy!</vt:lpstr>
      <vt:lpstr>What is the problem with having a reaction like this happen in a cell?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Tracking Two Models [For Teachers Only]</vt:lpstr>
      <vt:lpstr>Learning Segment 06 Summary</vt:lpstr>
      <vt:lpstr>Learning Segment 07 Overview</vt:lpstr>
      <vt:lpstr>Learning Segment 07 Overview Continued</vt:lpstr>
      <vt:lpstr>Thinking about Unity and Diversity</vt:lpstr>
      <vt:lpstr>Do all living things give off CO2?</vt:lpstr>
      <vt:lpstr>“PLANTING” YOUR RADISH SEEDS</vt:lpstr>
      <vt:lpstr>Before we get started…</vt:lpstr>
      <vt:lpstr>Lab Instructions</vt:lpstr>
      <vt:lpstr>PowerPoint Presentation</vt:lpstr>
      <vt:lpstr>Lab Instructions (on one slide)</vt:lpstr>
      <vt:lpstr>More questions…</vt:lpstr>
      <vt:lpstr>PowerPoint Presentation</vt:lpstr>
      <vt:lpstr>How do living things get usable energy from food (matter) without oxygen?</vt:lpstr>
      <vt:lpstr>Before we get started…</vt:lpstr>
      <vt:lpstr>Fermentation Reactions</vt:lpstr>
      <vt:lpstr>Fermentation Reactions</vt:lpstr>
      <vt:lpstr>Unity and Diversity</vt:lpstr>
      <vt:lpstr>PowerPoint Presentation</vt:lpstr>
      <vt:lpstr>PowerPoint Presentation</vt:lpstr>
      <vt:lpstr>Tracking Two Models [For Teachers Only]</vt:lpstr>
      <vt:lpstr>Learning Segment 07 Summary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Energy from Food</dc:title>
  <dc:creator>SCUSD</dc:creator>
  <cp:lastModifiedBy>Chris Griesemer</cp:lastModifiedBy>
  <cp:revision>770</cp:revision>
  <cp:lastPrinted>2015-11-08T19:26:46Z</cp:lastPrinted>
  <dcterms:created xsi:type="dcterms:W3CDTF">2014-11-13T04:27:20Z</dcterms:created>
  <dcterms:modified xsi:type="dcterms:W3CDTF">2022-01-21T19:40:58Z</dcterms:modified>
</cp:coreProperties>
</file>