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Lst>
  <p:notesMasterIdLst>
    <p:notesMasterId r:id="rId76"/>
  </p:notesMasterIdLst>
  <p:sldIdLst>
    <p:sldId id="582" r:id="rId2"/>
    <p:sldId id="583" r:id="rId3"/>
    <p:sldId id="584" r:id="rId4"/>
    <p:sldId id="581" r:id="rId5"/>
    <p:sldId id="659" r:id="rId6"/>
    <p:sldId id="635" r:id="rId7"/>
    <p:sldId id="462" r:id="rId8"/>
    <p:sldId id="463" r:id="rId9"/>
    <p:sldId id="586" r:id="rId10"/>
    <p:sldId id="448" r:id="rId11"/>
    <p:sldId id="588" r:id="rId12"/>
    <p:sldId id="261" r:id="rId13"/>
    <p:sldId id="642" r:id="rId14"/>
    <p:sldId id="622" r:id="rId15"/>
    <p:sldId id="437" r:id="rId16"/>
    <p:sldId id="643" r:id="rId17"/>
    <p:sldId id="651" r:id="rId18"/>
    <p:sldId id="610" r:id="rId19"/>
    <p:sldId id="338" r:id="rId20"/>
    <p:sldId id="652" r:id="rId21"/>
    <p:sldId id="656" r:id="rId22"/>
    <p:sldId id="450" r:id="rId23"/>
    <p:sldId id="451" r:id="rId24"/>
    <p:sldId id="624" r:id="rId25"/>
    <p:sldId id="594" r:id="rId26"/>
    <p:sldId id="257" r:id="rId27"/>
    <p:sldId id="595" r:id="rId28"/>
    <p:sldId id="653" r:id="rId29"/>
    <p:sldId id="596" r:id="rId30"/>
    <p:sldId id="340" r:id="rId31"/>
    <p:sldId id="341" r:id="rId32"/>
    <p:sldId id="467" r:id="rId33"/>
    <p:sldId id="632" r:id="rId34"/>
    <p:sldId id="657" r:id="rId35"/>
    <p:sldId id="626" r:id="rId36"/>
    <p:sldId id="633" r:id="rId37"/>
    <p:sldId id="627" r:id="rId38"/>
    <p:sldId id="628" r:id="rId39"/>
    <p:sldId id="629" r:id="rId40"/>
    <p:sldId id="630" r:id="rId41"/>
    <p:sldId id="631" r:id="rId42"/>
    <p:sldId id="385" r:id="rId43"/>
    <p:sldId id="396" r:id="rId44"/>
    <p:sldId id="393" r:id="rId45"/>
    <p:sldId id="395" r:id="rId46"/>
    <p:sldId id="666" r:id="rId47"/>
    <p:sldId id="468" r:id="rId48"/>
    <p:sldId id="409" r:id="rId49"/>
    <p:sldId id="655" r:id="rId50"/>
    <p:sldId id="469" r:id="rId51"/>
    <p:sldId id="413" r:id="rId52"/>
    <p:sldId id="399" r:id="rId53"/>
    <p:sldId id="345" r:id="rId54"/>
    <p:sldId id="658" r:id="rId55"/>
    <p:sldId id="654" r:id="rId56"/>
    <p:sldId id="270" r:id="rId57"/>
    <p:sldId id="353" r:id="rId58"/>
    <p:sldId id="636" r:id="rId59"/>
    <p:sldId id="637" r:id="rId60"/>
    <p:sldId id="638" r:id="rId61"/>
    <p:sldId id="639" r:id="rId62"/>
    <p:sldId id="455" r:id="rId63"/>
    <p:sldId id="379" r:id="rId64"/>
    <p:sldId id="640" r:id="rId65"/>
    <p:sldId id="641" r:id="rId66"/>
    <p:sldId id="380" r:id="rId67"/>
    <p:sldId id="383" r:id="rId68"/>
    <p:sldId id="649" r:id="rId69"/>
    <p:sldId id="660" r:id="rId70"/>
    <p:sldId id="661" r:id="rId71"/>
    <p:sldId id="662" r:id="rId72"/>
    <p:sldId id="663" r:id="rId73"/>
    <p:sldId id="664" r:id="rId74"/>
    <p:sldId id="665" r:id="rId75"/>
  </p:sldIdLst>
  <p:sldSz cx="9144000" cy="6858000" type="overhead"/>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B56FB36C-96CE-4FB5-A2B4-747525349D8F}">
          <p14:sldIdLst>
            <p14:sldId id="582"/>
            <p14:sldId id="583"/>
            <p14:sldId id="584"/>
            <p14:sldId id="581"/>
            <p14:sldId id="659"/>
            <p14:sldId id="635"/>
          </p14:sldIdLst>
        </p14:section>
        <p14:section name="LS 01 (M to Q)" id="{4397EE41-D144-4A7A-88B0-1C380EDA221F}">
          <p14:sldIdLst>
            <p14:sldId id="462"/>
            <p14:sldId id="463"/>
            <p14:sldId id="586"/>
            <p14:sldId id="448"/>
            <p14:sldId id="588"/>
            <p14:sldId id="261"/>
            <p14:sldId id="642"/>
            <p14:sldId id="622"/>
            <p14:sldId id="437"/>
            <p14:sldId id="643"/>
            <p14:sldId id="651"/>
            <p14:sldId id="610"/>
          </p14:sldIdLst>
        </p14:section>
        <p14:section name="LS 02" id="{A6CC2DE3-31CF-744B-934A-A3F7E009174F}">
          <p14:sldIdLst>
            <p14:sldId id="338"/>
            <p14:sldId id="652"/>
            <p14:sldId id="656"/>
            <p14:sldId id="450"/>
            <p14:sldId id="451"/>
            <p14:sldId id="624"/>
            <p14:sldId id="594"/>
            <p14:sldId id="257"/>
            <p14:sldId id="595"/>
            <p14:sldId id="653"/>
            <p14:sldId id="596"/>
            <p14:sldId id="340"/>
          </p14:sldIdLst>
        </p14:section>
        <p14:section name="LS 03" id="{0BD6839F-8BED-2143-8799-875493648EF9}">
          <p14:sldIdLst>
            <p14:sldId id="341"/>
            <p14:sldId id="467"/>
            <p14:sldId id="632"/>
            <p14:sldId id="657"/>
            <p14:sldId id="626"/>
            <p14:sldId id="633"/>
            <p14:sldId id="627"/>
            <p14:sldId id="628"/>
            <p14:sldId id="629"/>
            <p14:sldId id="630"/>
            <p14:sldId id="631"/>
            <p14:sldId id="385"/>
            <p14:sldId id="396"/>
            <p14:sldId id="393"/>
            <p14:sldId id="395"/>
            <p14:sldId id="666"/>
            <p14:sldId id="468"/>
            <p14:sldId id="409"/>
            <p14:sldId id="655"/>
            <p14:sldId id="469"/>
            <p14:sldId id="413"/>
          </p14:sldIdLst>
        </p14:section>
        <p14:section name="LS 04" id="{5A718743-D722-A84B-98A6-90DA02A553DE}">
          <p14:sldIdLst>
            <p14:sldId id="399"/>
            <p14:sldId id="345"/>
            <p14:sldId id="658"/>
            <p14:sldId id="654"/>
            <p14:sldId id="270"/>
            <p14:sldId id="353"/>
            <p14:sldId id="636"/>
            <p14:sldId id="637"/>
            <p14:sldId id="638"/>
            <p14:sldId id="639"/>
            <p14:sldId id="455"/>
            <p14:sldId id="379"/>
            <p14:sldId id="640"/>
            <p14:sldId id="641"/>
            <p14:sldId id="380"/>
            <p14:sldId id="383"/>
            <p14:sldId id="649"/>
          </p14:sldIdLst>
        </p14:section>
        <p14:section name="LS 05" id="{C1F0785F-C54C-A54B-A816-0C096FFBD087}">
          <p14:sldIdLst>
            <p14:sldId id="660"/>
            <p14:sldId id="661"/>
            <p14:sldId id="662"/>
            <p14:sldId id="663"/>
            <p14:sldId id="664"/>
            <p14:sldId id="665"/>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33"/>
    <a:srgbClr val="CC0099"/>
    <a:srgbClr val="583F34"/>
    <a:srgbClr val="2568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47" autoAdjust="0"/>
    <p:restoredTop sz="62463" autoAdjust="0"/>
  </p:normalViewPr>
  <p:slideViewPr>
    <p:cSldViewPr snapToGrid="0" snapToObjects="1">
      <p:cViewPr>
        <p:scale>
          <a:sx n="57" d="100"/>
          <a:sy n="57" d="100"/>
        </p:scale>
        <p:origin x="1059" y="30"/>
      </p:cViewPr>
      <p:guideLst>
        <p:guide orient="horz" pos="2160"/>
        <p:guide pos="2880"/>
      </p:guideLst>
    </p:cSldViewPr>
  </p:slideViewPr>
  <p:notesTextViewPr>
    <p:cViewPr>
      <p:scale>
        <a:sx n="100" d="100"/>
        <a:sy n="100" d="100"/>
      </p:scale>
      <p:origin x="0" y="0"/>
    </p:cViewPr>
  </p:notesTextViewPr>
  <p:sorterViewPr>
    <p:cViewPr varScale="1">
      <p:scale>
        <a:sx n="48" d="100"/>
        <a:sy n="48"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F4E398-2F3A-EF4B-A61C-407D595F4CE8}" type="datetimeFigureOut">
              <a:rPr lang="en-US" smtClean="0"/>
              <a:t>2/9/2022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4E9F9FA-3B32-9F43-AB3C-D4433BF56F25}" type="slidenum">
              <a:rPr lang="en-US" smtClean="0"/>
              <a:t>‹#›</a:t>
            </a:fld>
            <a:endParaRPr lang="en-US"/>
          </a:p>
        </p:txBody>
      </p:sp>
    </p:spTree>
    <p:extLst>
      <p:ext uri="{BB962C8B-B14F-4D97-AF65-F5344CB8AC3E}">
        <p14:creationId xmlns:p14="http://schemas.microsoft.com/office/powerpoint/2010/main" val="171630305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a:p>
        </p:txBody>
      </p:sp>
      <p:sp>
        <p:nvSpPr>
          <p:cNvPr id="4" name="Slide Number Placeholder 3"/>
          <p:cNvSpPr>
            <a:spLocks noGrp="1"/>
          </p:cNvSpPr>
          <p:nvPr>
            <p:ph type="sldNum" sz="quarter" idx="10"/>
          </p:nvPr>
        </p:nvSpPr>
        <p:spPr/>
        <p:txBody>
          <a:bodyPr/>
          <a:lstStyle/>
          <a:p>
            <a:fld id="{54E9F9FA-3B32-9F43-AB3C-D4433BF56F25}" type="slidenum">
              <a:rPr lang="en-US" smtClean="0"/>
              <a:t>1</a:t>
            </a:fld>
            <a:endParaRPr lang="en-US"/>
          </a:p>
        </p:txBody>
      </p:sp>
    </p:spTree>
    <p:extLst>
      <p:ext uri="{BB962C8B-B14F-4D97-AF65-F5344CB8AC3E}">
        <p14:creationId xmlns:p14="http://schemas.microsoft.com/office/powerpoint/2010/main" val="8293599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smtClean="0"/>
              <a:t>Let students take another moment to look over the list of uses (on the IOU diagram),</a:t>
            </a:r>
            <a:r>
              <a:rPr lang="en-US" baseline="0" dirty="0" smtClean="0"/>
              <a:t> now with a focus on how matter is being used in the body.</a:t>
            </a:r>
            <a:r>
              <a:rPr lang="en-US" dirty="0" smtClean="0"/>
              <a:t> We’d like them and </a:t>
            </a:r>
            <a:r>
              <a:rPr lang="en-US" dirty="0"/>
              <a:t>come back to the idea that we also need </a:t>
            </a:r>
            <a:r>
              <a:rPr lang="en-US" b="1" dirty="0"/>
              <a:t>matter</a:t>
            </a:r>
            <a:r>
              <a:rPr lang="en-US" dirty="0"/>
              <a:t> </a:t>
            </a:r>
            <a:r>
              <a:rPr lang="en-US" b="1" dirty="0"/>
              <a:t>for growth, repairing </a:t>
            </a:r>
            <a:r>
              <a:rPr lang="en-US" b="1" dirty="0" smtClean="0"/>
              <a:t>and </a:t>
            </a:r>
            <a:r>
              <a:rPr lang="en-US" b="1" dirty="0"/>
              <a:t>replacing cells, as well as making new molecules</a:t>
            </a:r>
            <a:r>
              <a:rPr lang="en-US" dirty="0"/>
              <a:t>. </a:t>
            </a:r>
            <a:r>
              <a:rPr lang="en-US" dirty="0" smtClean="0"/>
              <a:t>It </a:t>
            </a:r>
            <a:r>
              <a:rPr lang="en-US" dirty="0"/>
              <a:t>might be helpful to consider specific rather than general uses, for example, what happens to your skin if you get a cut? </a:t>
            </a:r>
            <a:r>
              <a:rPr lang="en-US" dirty="0" smtClean="0"/>
              <a:t>There are some images on the next slide to help with the conversation.</a:t>
            </a:r>
            <a:r>
              <a:rPr lang="en-US" baseline="0" dirty="0" smtClean="0"/>
              <a:t> Wander to see their doodle sheets as they fill out Box B here so that you can gauge how quickly to move.</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54E9F9FA-3B32-9F43-AB3C-D4433BF56F25}" type="slidenum">
              <a:rPr lang="en-US" smtClean="0"/>
              <a:t>12</a:t>
            </a:fld>
            <a:endParaRPr lang="en-US"/>
          </a:p>
        </p:txBody>
      </p:sp>
    </p:spTree>
    <p:extLst>
      <p:ext uri="{BB962C8B-B14F-4D97-AF65-F5344CB8AC3E}">
        <p14:creationId xmlns:p14="http://schemas.microsoft.com/office/powerpoint/2010/main" val="33932794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Meant to help scaffold the conversation about the uses of matter in the body.</a:t>
            </a:r>
            <a:endParaRPr lang="en-US" dirty="0"/>
          </a:p>
          <a:p>
            <a:r>
              <a:rPr lang="en-US" dirty="0"/>
              <a:t>Use these images or</a:t>
            </a:r>
            <a:r>
              <a:rPr lang="en-US" baseline="0" dirty="0"/>
              <a:t> your own to illustrate:</a:t>
            </a:r>
          </a:p>
          <a:p>
            <a:pPr marL="171450" indent="-171450">
              <a:buFont typeface="Arial" panose="020B0604020202020204" pitchFamily="34" charset="0"/>
              <a:buChar char="•"/>
            </a:pPr>
            <a:r>
              <a:rPr lang="en-US" dirty="0"/>
              <a:t>baby and grown organisms side by side</a:t>
            </a:r>
          </a:p>
          <a:p>
            <a:pPr marL="171450" indent="-171450">
              <a:buFont typeface="Arial" panose="020B0604020202020204" pitchFamily="34" charset="0"/>
              <a:buChar char="•"/>
            </a:pPr>
            <a:r>
              <a:rPr lang="en-US" dirty="0"/>
              <a:t>examples of repair (healing wound, etc.)</a:t>
            </a:r>
          </a:p>
          <a:p>
            <a:pPr marL="171450" indent="-171450">
              <a:buFont typeface="Arial" panose="020B0604020202020204" pitchFamily="34" charset="0"/>
              <a:buChar char="•"/>
            </a:pPr>
            <a:r>
              <a:rPr lang="en-US" dirty="0"/>
              <a:t>hair growth or regrowth, weird long fingernails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1" dirty="0"/>
              <a:t>There</a:t>
            </a:r>
            <a:r>
              <a:rPr lang="en-US" i="1" baseline="0" dirty="0"/>
              <a:t> are much better images online (e.g. Guinness World Record holders for hair and nails), but we were unable to include them because they were not open source.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1" baseline="0" dirty="0"/>
              <a:t>Be sensitive to kids tolerance if including images of wound healing.</a:t>
            </a:r>
            <a:endParaRPr lang="en-US" i="1" dirty="0"/>
          </a:p>
          <a:p>
            <a:endParaRPr lang="en-US" dirty="0"/>
          </a:p>
          <a:p>
            <a:r>
              <a:rPr lang="en-US" dirty="0"/>
              <a:t>SOURCES:</a:t>
            </a:r>
          </a:p>
          <a:p>
            <a:r>
              <a:rPr lang="en-US" dirty="0"/>
              <a:t>Image: hands-macro-plant-soil-grow-life</a:t>
            </a:r>
          </a:p>
          <a:p>
            <a:r>
              <a:rPr lang="en-US" dirty="0"/>
              <a:t>URL: https://pixabay.com/photos/hands-macro-plant-soil-grow-life-1838658/</a:t>
            </a:r>
          </a:p>
          <a:p>
            <a:r>
              <a:rPr lang="en-US" dirty="0"/>
              <a:t>Attribution: </a:t>
            </a:r>
            <a:r>
              <a:rPr lang="en-US" dirty="0" err="1"/>
              <a:t>Pixabay</a:t>
            </a:r>
            <a:r>
              <a:rPr lang="en-US" dirty="0"/>
              <a:t>.</a:t>
            </a:r>
            <a:r>
              <a:rPr lang="en-US" baseline="0" dirty="0"/>
              <a:t> No attribution required.</a:t>
            </a:r>
          </a:p>
          <a:p>
            <a:endParaRPr lang="en-US" dirty="0"/>
          </a:p>
          <a:p>
            <a:r>
              <a:rPr lang="en-US" dirty="0"/>
              <a:t>Image: </a:t>
            </a:r>
            <a:r>
              <a:rPr lang="en-US" sz="1200" b="0" i="0" kern="1200" dirty="0">
                <a:solidFill>
                  <a:schemeClr val="tx1"/>
                </a:solidFill>
                <a:effectLst/>
                <a:latin typeface="+mn-lt"/>
                <a:ea typeface="+mn-ea"/>
                <a:cs typeface="+mn-cs"/>
              </a:rPr>
              <a:t>A 9 - month - old baby crawls</a:t>
            </a:r>
          </a:p>
          <a:p>
            <a:r>
              <a:rPr lang="en-US" dirty="0"/>
              <a:t>URL: https://commons.wikimedia.org/wiki/File:A_9_-_month_-_old_baby_crawls.jpg</a:t>
            </a:r>
          </a:p>
          <a:p>
            <a:r>
              <a:rPr lang="en-US" dirty="0"/>
              <a:t>Attribution: </a:t>
            </a:r>
            <a:r>
              <a:rPr lang="he-IL" dirty="0"/>
              <a:t>תהלה הרץ, </a:t>
            </a:r>
            <a:r>
              <a:rPr lang="en-US" dirty="0"/>
              <a:t> (no</a:t>
            </a:r>
            <a:r>
              <a:rPr lang="en-US" baseline="0" dirty="0"/>
              <a:t> </a:t>
            </a:r>
            <a:r>
              <a:rPr lang="en-US" baseline="0" dirty="0" err="1"/>
              <a:t>latin</a:t>
            </a:r>
            <a:r>
              <a:rPr lang="en-US" baseline="0" dirty="0"/>
              <a:t> character equivalent) </a:t>
            </a:r>
            <a:r>
              <a:rPr lang="en-US" dirty="0"/>
              <a:t>CC BY-SA 4.0 &lt;https://creativecommons.org/licenses/by-sa/4.0&gt;, via Wikimedia Commons</a:t>
            </a:r>
          </a:p>
          <a:p>
            <a:endParaRPr lang="en-US" baseline="0" dirty="0"/>
          </a:p>
          <a:p>
            <a:r>
              <a:rPr lang="en-US" dirty="0"/>
              <a:t>Image: sunflowers-growth-life-concept</a:t>
            </a:r>
          </a:p>
          <a:p>
            <a:r>
              <a:rPr lang="en-US" dirty="0"/>
              <a:t>URL: https://pixabay.com/illustrations/sunflowers-growth-life-concept-5665223/</a:t>
            </a:r>
          </a:p>
          <a:p>
            <a:r>
              <a:rPr lang="en-US" dirty="0"/>
              <a:t>Attribution: </a:t>
            </a:r>
            <a:r>
              <a:rPr lang="en-US" dirty="0" err="1"/>
              <a:t>Pixabay</a:t>
            </a:r>
            <a:r>
              <a:rPr lang="en-US" dirty="0"/>
              <a:t>.</a:t>
            </a:r>
            <a:r>
              <a:rPr lang="en-US" baseline="0" dirty="0"/>
              <a:t> No attribution required.</a:t>
            </a:r>
            <a:endParaRPr lang="en-US" dirty="0"/>
          </a:p>
          <a:p>
            <a:endParaRPr lang="en-US" dirty="0"/>
          </a:p>
          <a:p>
            <a:r>
              <a:rPr lang="en-US" dirty="0"/>
              <a:t>Image: </a:t>
            </a:r>
            <a:r>
              <a:rPr lang="en-US" sz="1200" b="0" i="0" kern="1200" dirty="0">
                <a:solidFill>
                  <a:schemeClr val="tx1"/>
                </a:solidFill>
                <a:effectLst/>
                <a:latin typeface="+mn-lt"/>
                <a:ea typeface="+mn-ea"/>
                <a:cs typeface="+mn-cs"/>
              </a:rPr>
              <a:t>Carl in the Dacha Garden Forest of 3- to 4-Meter-Tall Sunflowers (Burpee's 33878A Sunflower </a:t>
            </a:r>
            <a:r>
              <a:rPr lang="en-US" sz="1200" b="0" i="0" kern="1200" dirty="0" err="1">
                <a:solidFill>
                  <a:schemeClr val="tx1"/>
                </a:solidFill>
                <a:effectLst/>
                <a:latin typeface="+mn-lt"/>
                <a:ea typeface="+mn-ea"/>
                <a:cs typeface="+mn-cs"/>
              </a:rPr>
              <a:t>Sunforest</a:t>
            </a:r>
            <a:r>
              <a:rPr lang="en-US" sz="1200" b="0" i="0" kern="1200" dirty="0">
                <a:solidFill>
                  <a:schemeClr val="tx1"/>
                </a:solidFill>
                <a:effectLst/>
                <a:latin typeface="+mn-lt"/>
                <a:ea typeface="+mn-ea"/>
                <a:cs typeface="+mn-cs"/>
              </a:rPr>
              <a:t> Mix)</a:t>
            </a:r>
            <a:endParaRPr lang="en-US" b="0" dirty="0"/>
          </a:p>
          <a:p>
            <a:r>
              <a:rPr lang="en-US" dirty="0"/>
              <a:t>URL: https://www.flickr.com/photos/12535240@N05/4011599932</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 </a:t>
            </a:r>
            <a:r>
              <a:rPr lang="en-US" sz="1200" b="0" i="0" kern="1200" dirty="0" err="1">
                <a:solidFill>
                  <a:schemeClr val="tx1"/>
                </a:solidFill>
                <a:effectLst/>
                <a:latin typeface="+mn-lt"/>
                <a:ea typeface="+mn-ea"/>
                <a:cs typeface="+mn-cs"/>
              </a:rPr>
              <a:t>carlfbagge</a:t>
            </a:r>
            <a:r>
              <a:rPr lang="en-US" sz="1200" b="0" i="0" kern="1200" baseline="0" dirty="0">
                <a:solidFill>
                  <a:schemeClr val="tx1"/>
                </a:solidFill>
                <a:effectLst/>
                <a:latin typeface="+mn-lt"/>
                <a:ea typeface="+mn-ea"/>
                <a:cs typeface="+mn-cs"/>
              </a:rPr>
              <a:t> via Flickr</a:t>
            </a:r>
            <a:r>
              <a:rPr lang="en-US" dirty="0"/>
              <a:t>.</a:t>
            </a:r>
            <a:r>
              <a:rPr lang="en-US" baseline="0" dirty="0"/>
              <a:t> CC2.0 (https://creativecommons.org/licenses/by/2.0/)</a:t>
            </a:r>
            <a:endParaRPr lang="en-US" dirty="0"/>
          </a:p>
          <a:p>
            <a:endParaRPr lang="en-US" dirty="0"/>
          </a:p>
          <a:p>
            <a:r>
              <a:rPr lang="en-US" dirty="0"/>
              <a:t>Image: Bandaged arm</a:t>
            </a:r>
          </a:p>
          <a:p>
            <a:r>
              <a:rPr lang="en-US" dirty="0"/>
              <a:t>URL: https://en.wikipedia.org/wiki/File:Orthopedic_Cast_001.jpg</a:t>
            </a:r>
          </a:p>
          <a:p>
            <a:r>
              <a:rPr lang="en-US" dirty="0"/>
              <a:t>Attribution: Man, Brisbane. (</a:t>
            </a:r>
            <a:r>
              <a:rPr lang="en-US" sz="1200" b="0" i="0" u="none" strike="noStrike" kern="1200" dirty="0">
                <a:solidFill>
                  <a:schemeClr val="tx1"/>
                </a:solidFill>
                <a:effectLst/>
                <a:latin typeface="+mn-lt"/>
                <a:ea typeface="+mn-ea"/>
                <a:cs typeface="+mn-cs"/>
              </a:rPr>
              <a:t>This work is licensed under the Creative Commons Attribution 3.0</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License.)</a:t>
            </a:r>
          </a:p>
          <a:p>
            <a:endParaRPr lang="en-US" dirty="0"/>
          </a:p>
          <a:p>
            <a:r>
              <a:rPr lang="en-US" dirty="0"/>
              <a:t>Image: Healed arm</a:t>
            </a:r>
          </a:p>
          <a:p>
            <a:r>
              <a:rPr lang="en-US" dirty="0"/>
              <a:t>URL: https://upload.wikimedia.org/wikipedia/commons/e/e3/Arm.agr.jpg</a:t>
            </a:r>
            <a:br>
              <a:rPr lang="en-US" dirty="0"/>
            </a:br>
            <a:r>
              <a:rPr lang="en-US" dirty="0"/>
              <a:t>Attribution: </a:t>
            </a:r>
            <a:r>
              <a:rPr lang="en-US" dirty="0" err="1"/>
              <a:t>ArnoldReinhold</a:t>
            </a:r>
            <a:r>
              <a:rPr lang="en-US" dirty="0"/>
              <a:t>, CC BY-SA 3.0 &lt;http://creativecommons.org/licenses/by-sa/3.0/&gt;, via Wikimedia Commons</a:t>
            </a:r>
          </a:p>
          <a:p>
            <a:endParaRPr lang="en-US" dirty="0"/>
          </a:p>
          <a:p>
            <a:r>
              <a:rPr lang="en-US" dirty="0"/>
              <a:t>Image: </a:t>
            </a:r>
            <a:r>
              <a:rPr lang="en-US" sz="1200" b="0" i="0" kern="1200" dirty="0">
                <a:solidFill>
                  <a:schemeClr val="tx1"/>
                </a:solidFill>
                <a:effectLst/>
                <a:latin typeface="+mn-lt"/>
                <a:ea typeface="+mn-ea"/>
                <a:cs typeface="+mn-cs"/>
              </a:rPr>
              <a:t>Marianne Ernst, long hair model Not everybody can get such long hair as Marianne Ernst, a German long hair model. At the beginning of March, 2016 her hair was 174 cm long. Hair lengths of more than one </a:t>
            </a:r>
            <a:r>
              <a:rPr lang="en-US" sz="1200" b="0" i="0" kern="1200" dirty="0" err="1">
                <a:solidFill>
                  <a:schemeClr val="tx1"/>
                </a:solidFill>
                <a:effectLst/>
                <a:latin typeface="+mn-lt"/>
                <a:ea typeface="+mn-ea"/>
                <a:cs typeface="+mn-cs"/>
              </a:rPr>
              <a:t>metre</a:t>
            </a:r>
            <a:r>
              <a:rPr lang="en-US" sz="1200" b="0" i="0" kern="1200" dirty="0">
                <a:solidFill>
                  <a:schemeClr val="tx1"/>
                </a:solidFill>
                <a:effectLst/>
                <a:latin typeface="+mn-lt"/>
                <a:ea typeface="+mn-ea"/>
                <a:cs typeface="+mn-cs"/>
              </a:rPr>
              <a:t> are rare because hair falls out after a certain time.</a:t>
            </a:r>
          </a:p>
          <a:p>
            <a:r>
              <a:rPr lang="en-US" dirty="0"/>
              <a:t>URL: https://commons.wikimedia.org/wiki/File:Marianne_Ernst,_Long_hair_model.jpg</a:t>
            </a:r>
          </a:p>
          <a:p>
            <a:r>
              <a:rPr lang="en-US" dirty="0"/>
              <a:t>Attribution: Marianne Ernst, CC BY-SA 4.0 &lt;https://creativecommons.org/licenses/by-sa/4.0&gt;, via Wikimedia Commons</a:t>
            </a:r>
          </a:p>
          <a:p>
            <a:endParaRPr lang="en-US" dirty="0"/>
          </a:p>
        </p:txBody>
      </p:sp>
      <p:sp>
        <p:nvSpPr>
          <p:cNvPr id="4" name="Slide Number Placeholder 3"/>
          <p:cNvSpPr>
            <a:spLocks noGrp="1"/>
          </p:cNvSpPr>
          <p:nvPr>
            <p:ph type="sldNum" sz="quarter" idx="5"/>
          </p:nvPr>
        </p:nvSpPr>
        <p:spPr/>
        <p:txBody>
          <a:bodyPr/>
          <a:lstStyle/>
          <a:p>
            <a:fld id="{54E9F9FA-3B32-9F43-AB3C-D4433BF56F25}" type="slidenum">
              <a:rPr lang="en-US" smtClean="0"/>
              <a:t>13</a:t>
            </a:fld>
            <a:endParaRPr lang="en-US"/>
          </a:p>
        </p:txBody>
      </p:sp>
    </p:spTree>
    <p:extLst>
      <p:ext uri="{BB962C8B-B14F-4D97-AF65-F5344CB8AC3E}">
        <p14:creationId xmlns:p14="http://schemas.microsoft.com/office/powerpoint/2010/main" val="541695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seeming</a:t>
            </a:r>
            <a:r>
              <a:rPr lang="en-US" baseline="0" dirty="0"/>
              <a:t> silly </a:t>
            </a:r>
            <a:r>
              <a:rPr lang="en-US" dirty="0"/>
              <a:t>example is meant to really bring out the </a:t>
            </a:r>
            <a:r>
              <a:rPr lang="en-US" u="sng" dirty="0"/>
              <a:t>phenomenon that we take in food in particular forms that, for the most part, do not match the forms of the body parts we make from that food</a:t>
            </a:r>
            <a:r>
              <a:rPr lang="en-US" dirty="0"/>
              <a:t>.</a:t>
            </a:r>
            <a:r>
              <a:rPr lang="en-US" baseline="0" dirty="0"/>
              <a:t> The conversation here really echoes the discussion you held in Chemical Reactions following the Calorie King activity. We’re made from the same things as our food (proteins, fats, carbs) but are we REALLY exactly what we eat? (If your eat chicken breast, do the </a:t>
            </a:r>
            <a:r>
              <a:rPr lang="en-US" baseline="0" dirty="0" smtClean="0"/>
              <a:t>muscle proteins </a:t>
            </a:r>
            <a:r>
              <a:rPr lang="en-US" baseline="0" dirty="0"/>
              <a:t>float through your bloodstream, find your pectoral muscle and then incorporate themselves?) Be sure to leverage that earlier discussion and insert </a:t>
            </a:r>
            <a:r>
              <a:rPr lang="en-US" baseline="0" dirty="0" smtClean="0"/>
              <a:t>the appropriate slide from Chemical Reactions </a:t>
            </a:r>
            <a:r>
              <a:rPr lang="en-US" baseline="0" dirty="0"/>
              <a:t>if you choose.</a:t>
            </a:r>
            <a:endParaRPr lang="en-US" dirty="0"/>
          </a:p>
          <a:p>
            <a:r>
              <a:rPr lang="en-US" dirty="0"/>
              <a:t>We’ve also explored a related idea during</a:t>
            </a:r>
            <a:r>
              <a:rPr lang="en-US" baseline="0" dirty="0"/>
              <a:t> Chemical Reactions: our outputs do not match our inputs. However, there we emphasized rearrangement and ultimately understood it as a means to obtain energy.</a:t>
            </a:r>
            <a:endParaRPr lang="en-US" dirty="0"/>
          </a:p>
          <a:p>
            <a:endParaRPr lang="en-US" dirty="0" smtClean="0"/>
          </a:p>
          <a:p>
            <a:r>
              <a:rPr lang="en-US" dirty="0" smtClean="0"/>
              <a:t>SOURCES:</a:t>
            </a:r>
            <a:endParaRPr lang="en-US" dirty="0"/>
          </a:p>
          <a:p>
            <a:r>
              <a:rPr lang="en-US" dirty="0"/>
              <a:t>Image: Eating</a:t>
            </a:r>
          </a:p>
          <a:p>
            <a:r>
              <a:rPr lang="en-US" dirty="0"/>
              <a:t>URL: https://</a:t>
            </a:r>
            <a:r>
              <a:rPr lang="en-US" dirty="0" err="1"/>
              <a:t>en.wikipedia.org</a:t>
            </a:r>
            <a:r>
              <a:rPr lang="en-US" dirty="0"/>
              <a:t>/wiki/File:Abell-photoblog28.jpg#filelinks</a:t>
            </a:r>
          </a:p>
          <a:p>
            <a:r>
              <a:rPr lang="en-US" dirty="0"/>
              <a:t>Attribution: </a:t>
            </a:r>
            <a:r>
              <a:rPr lang="en-US" sz="1200" b="0" i="0" u="none" strike="noStrike" kern="1200" dirty="0">
                <a:solidFill>
                  <a:schemeClr val="tx1"/>
                </a:solidFill>
                <a:effectLst/>
                <a:latin typeface="+mn-lt"/>
                <a:ea typeface="+mn-ea"/>
                <a:cs typeface="+mn-cs"/>
              </a:rPr>
              <a:t>Abellman, This file is licensed under the Creative Commons Attribution-Share Alike 3.0 Unported, 2.5 Generic, 2.0 Generic and 1.0 Generic license.</a:t>
            </a:r>
            <a:endParaRPr lang="en-US" dirty="0"/>
          </a:p>
          <a:p>
            <a:endParaRPr lang="en-US" dirty="0"/>
          </a:p>
          <a:p>
            <a:r>
              <a:rPr lang="en-US" dirty="0"/>
              <a:t>Image: Hair</a:t>
            </a:r>
          </a:p>
          <a:p>
            <a:r>
              <a:rPr lang="en-US" dirty="0"/>
              <a:t>URL: https://</a:t>
            </a:r>
            <a:r>
              <a:rPr lang="en-US" dirty="0" err="1"/>
              <a:t>upload.wikimedia.org</a:t>
            </a:r>
            <a:r>
              <a:rPr lang="en-US" dirty="0"/>
              <a:t>/</a:t>
            </a:r>
            <a:r>
              <a:rPr lang="en-US" dirty="0" err="1"/>
              <a:t>wikipedia</a:t>
            </a:r>
            <a:r>
              <a:rPr lang="en-US" dirty="0"/>
              <a:t>/commons/8/85/Cut-off_ponytail_%28close_in%29.JPG</a:t>
            </a:r>
          </a:p>
          <a:p>
            <a:r>
              <a:rPr lang="en-US" dirty="0"/>
              <a:t>Attribution: </a:t>
            </a:r>
            <a:r>
              <a:rPr lang="en-US" dirty="0" err="1"/>
              <a:t>Vive</a:t>
            </a:r>
            <a:r>
              <a:rPr lang="en-US" dirty="0"/>
              <a:t> la </a:t>
            </a:r>
            <a:r>
              <a:rPr lang="en-US" dirty="0" err="1"/>
              <a:t>Rosière</a:t>
            </a:r>
            <a:r>
              <a:rPr lang="en-US" dirty="0"/>
              <a:t>, CC BY-SA 3.0 &lt;https://</a:t>
            </a:r>
            <a:r>
              <a:rPr lang="en-US" dirty="0" err="1"/>
              <a:t>creativecommons.org</a:t>
            </a:r>
            <a:r>
              <a:rPr lang="en-US" dirty="0"/>
              <a:t>/licenses/by-</a:t>
            </a:r>
            <a:r>
              <a:rPr lang="en-US" dirty="0" err="1"/>
              <a:t>sa</a:t>
            </a:r>
            <a:r>
              <a:rPr lang="en-US" dirty="0"/>
              <a:t>/3.0&gt;, via Wikimedia Commons</a:t>
            </a:r>
          </a:p>
          <a:p>
            <a:endParaRPr lang="en-US" dirty="0"/>
          </a:p>
        </p:txBody>
      </p:sp>
      <p:sp>
        <p:nvSpPr>
          <p:cNvPr id="4" name="Slide Number Placeholder 3"/>
          <p:cNvSpPr>
            <a:spLocks noGrp="1"/>
          </p:cNvSpPr>
          <p:nvPr>
            <p:ph type="sldNum" sz="quarter" idx="5"/>
          </p:nvPr>
        </p:nvSpPr>
        <p:spPr/>
        <p:txBody>
          <a:bodyPr/>
          <a:lstStyle/>
          <a:p>
            <a:fld id="{54E9F9FA-3B32-9F43-AB3C-D4433BF56F25}" type="slidenum">
              <a:rPr lang="en-US" smtClean="0"/>
              <a:t>14</a:t>
            </a:fld>
            <a:endParaRPr lang="en-US"/>
          </a:p>
        </p:txBody>
      </p:sp>
    </p:spTree>
    <p:extLst>
      <p:ext uri="{BB962C8B-B14F-4D97-AF65-F5344CB8AC3E}">
        <p14:creationId xmlns:p14="http://schemas.microsoft.com/office/powerpoint/2010/main" val="3583336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Use your class posters to review these ideas as a class</a:t>
            </a:r>
            <a:r>
              <a:rPr lang="en-US" baseline="0" dirty="0"/>
              <a:t> again. </a:t>
            </a:r>
            <a:endParaRPr lang="en-US" baseline="0" dirty="0" smtClean="0"/>
          </a:p>
          <a:p>
            <a:r>
              <a:rPr lang="en-US" baseline="0" dirty="0" smtClean="0"/>
              <a:t>The </a:t>
            </a:r>
            <a:r>
              <a:rPr lang="en-US" baseline="0" dirty="0"/>
              <a:t>idea here is to note that so far we may not have an explicit idea relating to how matter is used in ways other than in cellular respiration.</a:t>
            </a:r>
          </a:p>
          <a:p>
            <a:endParaRPr lang="en-US" baseline="0" dirty="0"/>
          </a:p>
        </p:txBody>
      </p:sp>
      <p:sp>
        <p:nvSpPr>
          <p:cNvPr id="4" name="Slide Number Placeholder 3"/>
          <p:cNvSpPr>
            <a:spLocks noGrp="1"/>
          </p:cNvSpPr>
          <p:nvPr>
            <p:ph type="sldNum" sz="quarter" idx="10"/>
          </p:nvPr>
        </p:nvSpPr>
        <p:spPr/>
        <p:txBody>
          <a:bodyPr/>
          <a:lstStyle/>
          <a:p>
            <a:fld id="{C7BB21F4-C42E-3B40-9B33-CFE230F675D3}" type="slidenum">
              <a:rPr lang="en-US" smtClean="0"/>
              <a:t>15</a:t>
            </a:fld>
            <a:endParaRPr lang="en-US"/>
          </a:p>
        </p:txBody>
      </p:sp>
    </p:spTree>
    <p:extLst>
      <p:ext uri="{BB962C8B-B14F-4D97-AF65-F5344CB8AC3E}">
        <p14:creationId xmlns:p14="http://schemas.microsoft.com/office/powerpoint/2010/main" val="36980085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This continues on the next slide where you’ll generate the question and have students record it.</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1" u="sng" baseline="0" dirty="0"/>
              <a:t>Problematize</a:t>
            </a:r>
            <a:r>
              <a:rPr lang="en-US" sz="1200" b="0" baseline="0" dirty="0"/>
              <a:t> this for your students: We don’t eat hair, but we make it.</a:t>
            </a:r>
            <a:endParaRPr lang="en-US" sz="1200" b="0" dirty="0"/>
          </a:p>
          <a:p>
            <a:r>
              <a:rPr lang="en-US" sz="1200" dirty="0"/>
              <a:t>We</a:t>
            </a:r>
            <a:r>
              <a:rPr lang="en-US" sz="1200" baseline="0" dirty="0"/>
              <a:t>’re trying to get to</a:t>
            </a:r>
            <a:r>
              <a:rPr lang="en-US" sz="1200" dirty="0"/>
              <a:t> something like:  “How do we take in food in one form and make it into different forms, different</a:t>
            </a:r>
            <a:r>
              <a:rPr lang="en-US" sz="1200" baseline="0" dirty="0"/>
              <a:t> stuff</a:t>
            </a:r>
            <a:r>
              <a:rPr lang="en-US" sz="1200" dirty="0"/>
              <a:t> that we need in our body?”</a:t>
            </a:r>
          </a:p>
          <a:p>
            <a:r>
              <a:rPr lang="en-US" sz="1200" dirty="0"/>
              <a:t>You</a:t>
            </a:r>
            <a:r>
              <a:rPr lang="en-US" sz="1200" baseline="0" dirty="0"/>
              <a:t> might actually want to go back a couple of slides to the image of the man disgusted by food with the lock of hair. </a:t>
            </a:r>
          </a:p>
          <a:p>
            <a:endParaRPr lang="en-US" dirty="0" smtClean="0"/>
          </a:p>
          <a:p>
            <a:r>
              <a:rPr lang="en-US" dirty="0" smtClean="0"/>
              <a:t>SOURCES:</a:t>
            </a:r>
          </a:p>
          <a:p>
            <a:r>
              <a:rPr lang="en-US" dirty="0" smtClean="0"/>
              <a:t>Image: Eating</a:t>
            </a:r>
          </a:p>
          <a:p>
            <a:r>
              <a:rPr lang="en-US" dirty="0" smtClean="0"/>
              <a:t>URL: https://en.wikipedia.org/wiki/File:Abell-photoblog28.jpg#filelinks</a:t>
            </a:r>
          </a:p>
          <a:p>
            <a:r>
              <a:rPr lang="en-US" dirty="0" smtClean="0"/>
              <a:t>Attribution: </a:t>
            </a:r>
            <a:r>
              <a:rPr lang="en-US" sz="1200" b="0" i="0" u="none" strike="noStrike" kern="1200" dirty="0" err="1" smtClean="0">
                <a:solidFill>
                  <a:schemeClr val="tx1"/>
                </a:solidFill>
                <a:effectLst/>
                <a:latin typeface="+mn-lt"/>
                <a:ea typeface="+mn-ea"/>
                <a:cs typeface="+mn-cs"/>
              </a:rPr>
              <a:t>Abellman</a:t>
            </a:r>
            <a:r>
              <a:rPr lang="en-US" sz="1200" b="0" i="0" u="none" strike="noStrike" kern="1200" dirty="0" smtClean="0">
                <a:solidFill>
                  <a:schemeClr val="tx1"/>
                </a:solidFill>
                <a:effectLst/>
                <a:latin typeface="+mn-lt"/>
                <a:ea typeface="+mn-ea"/>
                <a:cs typeface="+mn-cs"/>
              </a:rPr>
              <a:t>, This file is licensed under the Creative Commons Attribution-Share Alike 3.0 </a:t>
            </a:r>
            <a:r>
              <a:rPr lang="en-US" sz="1200" b="0" i="0" u="none" strike="noStrike" kern="1200" dirty="0" err="1" smtClean="0">
                <a:solidFill>
                  <a:schemeClr val="tx1"/>
                </a:solidFill>
                <a:effectLst/>
                <a:latin typeface="+mn-lt"/>
                <a:ea typeface="+mn-ea"/>
                <a:cs typeface="+mn-cs"/>
              </a:rPr>
              <a:t>Unported</a:t>
            </a:r>
            <a:r>
              <a:rPr lang="en-US" sz="1200" b="0" i="0" u="none" strike="noStrike" kern="1200" dirty="0" smtClean="0">
                <a:solidFill>
                  <a:schemeClr val="tx1"/>
                </a:solidFill>
                <a:effectLst/>
                <a:latin typeface="+mn-lt"/>
                <a:ea typeface="+mn-ea"/>
                <a:cs typeface="+mn-cs"/>
              </a:rPr>
              <a:t>, 2.5 Generic, 2.0 Generic and 1.0 Generic license.</a:t>
            </a:r>
            <a:endParaRPr lang="en-US" dirty="0"/>
          </a:p>
        </p:txBody>
      </p:sp>
      <p:sp>
        <p:nvSpPr>
          <p:cNvPr id="4" name="Slide Number Placeholder 3"/>
          <p:cNvSpPr>
            <a:spLocks noGrp="1"/>
          </p:cNvSpPr>
          <p:nvPr>
            <p:ph type="sldNum" sz="quarter" idx="5"/>
          </p:nvPr>
        </p:nvSpPr>
        <p:spPr/>
        <p:txBody>
          <a:bodyPr/>
          <a:lstStyle/>
          <a:p>
            <a:fld id="{54E9F9FA-3B32-9F43-AB3C-D4433BF56F25}" type="slidenum">
              <a:rPr lang="en-US" smtClean="0"/>
              <a:t>16</a:t>
            </a:fld>
            <a:endParaRPr lang="en-US"/>
          </a:p>
        </p:txBody>
      </p:sp>
    </p:spTree>
    <p:extLst>
      <p:ext uri="{BB962C8B-B14F-4D97-AF65-F5344CB8AC3E}">
        <p14:creationId xmlns:p14="http://schemas.microsoft.com/office/powerpoint/2010/main" val="3434787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1" u="sng" baseline="0" dirty="0"/>
              <a:t>Problematize</a:t>
            </a:r>
            <a:r>
              <a:rPr lang="en-US" sz="1200" b="0" baseline="0" dirty="0"/>
              <a:t> this for your students: We don’t eat hair, but we make it</a:t>
            </a:r>
            <a:r>
              <a:rPr lang="en-US" sz="1200" b="0" baseline="0" dirty="0" smtClean="0"/>
              <a:t>. That’s the idea!</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baseline="0" dirty="0" smtClean="0"/>
              <a:t>But the language of the above statement is a bit too narrow in its scope. There’s a broader concept here.</a:t>
            </a:r>
            <a:endParaRPr lang="en-US" sz="1200" b="0" dirty="0"/>
          </a:p>
          <a:p>
            <a:r>
              <a:rPr lang="en-US" sz="1200" dirty="0"/>
              <a:t>We</a:t>
            </a:r>
            <a:r>
              <a:rPr lang="en-US" sz="1200" baseline="0" dirty="0"/>
              <a:t>’re trying to get to</a:t>
            </a:r>
            <a:r>
              <a:rPr lang="en-US" sz="1200" dirty="0"/>
              <a:t> something like:  </a:t>
            </a:r>
            <a:r>
              <a:rPr lang="en-US" sz="1200" b="1" dirty="0"/>
              <a:t>“How do we take in food in one form and make it into different forms, different</a:t>
            </a:r>
            <a:r>
              <a:rPr lang="en-US" sz="1200" b="1" baseline="0" dirty="0"/>
              <a:t> stuff</a:t>
            </a:r>
            <a:r>
              <a:rPr lang="en-US" sz="1200" b="1" dirty="0"/>
              <a:t> that we need in our body</a:t>
            </a:r>
            <a:r>
              <a:rPr lang="en-US" sz="1200" b="1" dirty="0" smtClean="0"/>
              <a:t>?”</a:t>
            </a:r>
          </a:p>
          <a:p>
            <a:endParaRPr lang="en-US" sz="1200" dirty="0" smtClean="0"/>
          </a:p>
          <a:p>
            <a:r>
              <a:rPr lang="en-US" sz="1200" dirty="0" smtClean="0"/>
              <a:t>So, more specific than “Why do</a:t>
            </a:r>
            <a:r>
              <a:rPr lang="en-US" sz="1200" baseline="0" dirty="0" smtClean="0"/>
              <a:t> we need to eat?” But something a bit broader than dealing with hair—though if focusing on the hair helps your students to remember the new direction of investigation, consider adding/retaining it in parentheses.</a:t>
            </a:r>
            <a:endParaRPr lang="en-US" sz="1200" dirty="0"/>
          </a:p>
          <a:p>
            <a:endParaRPr lang="en-US" dirty="0"/>
          </a:p>
        </p:txBody>
      </p:sp>
      <p:sp>
        <p:nvSpPr>
          <p:cNvPr id="4" name="Slide Number Placeholder 3"/>
          <p:cNvSpPr>
            <a:spLocks noGrp="1"/>
          </p:cNvSpPr>
          <p:nvPr>
            <p:ph type="sldNum" sz="quarter" idx="5"/>
          </p:nvPr>
        </p:nvSpPr>
        <p:spPr/>
        <p:txBody>
          <a:bodyPr/>
          <a:lstStyle/>
          <a:p>
            <a:fld id="{54E9F9FA-3B32-9F43-AB3C-D4433BF56F25}" type="slidenum">
              <a:rPr lang="en-US" smtClean="0"/>
              <a:t>17</a:t>
            </a:fld>
            <a:endParaRPr lang="en-US"/>
          </a:p>
        </p:txBody>
      </p:sp>
    </p:spTree>
    <p:extLst>
      <p:ext uri="{BB962C8B-B14F-4D97-AF65-F5344CB8AC3E}">
        <p14:creationId xmlns:p14="http://schemas.microsoft.com/office/powerpoint/2010/main" val="1122557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for students. </a:t>
            </a:r>
          </a:p>
        </p:txBody>
      </p:sp>
      <p:sp>
        <p:nvSpPr>
          <p:cNvPr id="4" name="Slide Number Placeholder 3"/>
          <p:cNvSpPr>
            <a:spLocks noGrp="1"/>
          </p:cNvSpPr>
          <p:nvPr>
            <p:ph type="sldNum" sz="quarter" idx="10"/>
          </p:nvPr>
        </p:nvSpPr>
        <p:spPr/>
        <p:txBody>
          <a:bodyPr/>
          <a:lstStyle/>
          <a:p>
            <a:fld id="{54E9F9FA-3B32-9F43-AB3C-D4433BF56F25}" type="slidenum">
              <a:rPr lang="en-US" smtClean="0"/>
              <a:t>18</a:t>
            </a:fld>
            <a:endParaRPr lang="en-US"/>
          </a:p>
        </p:txBody>
      </p:sp>
    </p:spTree>
    <p:extLst>
      <p:ext uri="{BB962C8B-B14F-4D97-AF65-F5344CB8AC3E}">
        <p14:creationId xmlns:p14="http://schemas.microsoft.com/office/powerpoint/2010/main" val="4085893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a:t>
            </a:r>
            <a:r>
              <a:rPr lang="en-US" dirty="0"/>
              <a:t>meant for students. </a:t>
            </a:r>
          </a:p>
        </p:txBody>
      </p:sp>
      <p:sp>
        <p:nvSpPr>
          <p:cNvPr id="4" name="Slide Number Placeholder 3"/>
          <p:cNvSpPr>
            <a:spLocks noGrp="1"/>
          </p:cNvSpPr>
          <p:nvPr>
            <p:ph type="sldNum" sz="quarter" idx="10"/>
          </p:nvPr>
        </p:nvSpPr>
        <p:spPr/>
        <p:txBody>
          <a:bodyPr/>
          <a:lstStyle/>
          <a:p>
            <a:fld id="{D8C963D6-A539-E940-9C15-C13F565BC522}" type="slidenum">
              <a:rPr lang="en-US" smtClean="0"/>
              <a:pPr/>
              <a:t>19</a:t>
            </a:fld>
            <a:endParaRPr lang="en-US" dirty="0"/>
          </a:p>
        </p:txBody>
      </p:sp>
    </p:spTree>
    <p:extLst>
      <p:ext uri="{BB962C8B-B14F-4D97-AF65-F5344CB8AC3E}">
        <p14:creationId xmlns:p14="http://schemas.microsoft.com/office/powerpoint/2010/main" val="26318457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 This slide contains all the model statements </a:t>
            </a:r>
            <a:r>
              <a:rPr lang="en-US" dirty="0" smtClean="0"/>
              <a:t>for </a:t>
            </a:r>
            <a:r>
              <a:rPr lang="en-US" dirty="0"/>
              <a:t>the Red</a:t>
            </a:r>
            <a:r>
              <a:rPr lang="en-US" baseline="0" dirty="0"/>
              <a:t> </a:t>
            </a:r>
            <a:r>
              <a:rPr lang="en-US" baseline="0" dirty="0" smtClean="0"/>
              <a:t>Models Sequence </a:t>
            </a:r>
            <a:r>
              <a:rPr lang="en-US" baseline="0" dirty="0"/>
              <a:t>in one </a:t>
            </a:r>
            <a:r>
              <a:rPr lang="en-US" baseline="0" dirty="0" smtClean="0"/>
              <a:t>place (with the exception of some ideas we added to “Energy from Food” in the CR unit when examining Unity and Diversity and fermentation). The </a:t>
            </a:r>
            <a:r>
              <a:rPr lang="en-US" baseline="0" dirty="0"/>
              <a:t>intent is for the class to track these ideas on two separate posters, visible in a public place in your classroom, throughout the </a:t>
            </a:r>
            <a:r>
              <a:rPr lang="en-US" baseline="0" dirty="0" smtClean="0"/>
              <a:t>Red Models Sequence. </a:t>
            </a:r>
            <a:r>
              <a:rPr lang="en-US" baseline="0" dirty="0"/>
              <a:t>The statements here are targets and should not be treated as prescriptions. Your class model statements should contain the same basic ideas but may differ in wording or order of appearance</a:t>
            </a:r>
            <a:r>
              <a:rPr lang="en-US" baseline="0" dirty="0" smtClean="0"/>
              <a:t>. Some ideas may appear ambiguously on either side. For example, you may feel the “pulling energy from fat stores” when you run low on glucose idea is more about matter than energy. It’s ok for ideas to appear on both lists in your classroom. We’ve relegated them to one or the other here for simplicity and ease of tracking.</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21</a:t>
            </a:fld>
            <a:endParaRPr lang="en-US"/>
          </a:p>
        </p:txBody>
      </p:sp>
    </p:spTree>
    <p:extLst>
      <p:ext uri="{BB962C8B-B14F-4D97-AF65-F5344CB8AC3E}">
        <p14:creationId xmlns:p14="http://schemas.microsoft.com/office/powerpoint/2010/main" val="2099771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aseline="0" dirty="0"/>
              <a:t>We are reminded that digestion breaks our food down to polymers and then monomers. This is review but the slide is animated so that it can be more than just a static information dump. See if your students remember the polymers/monomers idea and the composition of each macronutrient. This will be important as we move on.</a:t>
            </a:r>
          </a:p>
          <a:p>
            <a:endParaRPr lang="en-US" baseline="0" dirty="0"/>
          </a:p>
          <a:p>
            <a:r>
              <a:rPr lang="en-US" baseline="0" dirty="0"/>
              <a:t>SOURCES, </a:t>
            </a:r>
          </a:p>
          <a:p>
            <a:r>
              <a:rPr lang="en-US" baseline="0" dirty="0" smtClean="0"/>
              <a:t>Image: Female </a:t>
            </a:r>
            <a:r>
              <a:rPr lang="en-US" baseline="0" dirty="0"/>
              <a:t>Lips Lipstick Mouth </a:t>
            </a:r>
            <a:r>
              <a:rPr lang="en-US" baseline="0" dirty="0" smtClean="0"/>
              <a:t>Open</a:t>
            </a:r>
            <a:endParaRPr lang="en-US" baseline="0" dirty="0"/>
          </a:p>
          <a:p>
            <a:r>
              <a:rPr lang="en-US" baseline="0" dirty="0" smtClean="0"/>
              <a:t>URL: https</a:t>
            </a:r>
            <a:r>
              <a:rPr lang="en-US" baseline="0" dirty="0"/>
              <a:t>://pixabay.com/en/female-lips-lipstick-mouth-open-160546)</a:t>
            </a:r>
          </a:p>
          <a:p>
            <a:r>
              <a:rPr lang="en-US" baseline="0" dirty="0" smtClean="0"/>
              <a:t>Attribution: </a:t>
            </a:r>
            <a:r>
              <a:rPr lang="en-US" baseline="0" dirty="0" err="1"/>
              <a:t>Pixabay</a:t>
            </a:r>
            <a:r>
              <a:rPr lang="en-US" baseline="0" dirty="0"/>
              <a:t> (https://pixabay.com/en/service/terms/#usage) [CC0] </a:t>
            </a:r>
          </a:p>
          <a:p>
            <a:endParaRPr lang="en-US" baseline="0" dirty="0"/>
          </a:p>
          <a:p>
            <a:r>
              <a:rPr lang="en-US" baseline="0" dirty="0"/>
              <a:t>Diagram created by MBER.</a:t>
            </a:r>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22</a:t>
            </a:fld>
            <a:endParaRPr lang="en-US"/>
          </a:p>
        </p:txBody>
      </p:sp>
    </p:spTree>
    <p:extLst>
      <p:ext uri="{BB962C8B-B14F-4D97-AF65-F5344CB8AC3E}">
        <p14:creationId xmlns:p14="http://schemas.microsoft.com/office/powerpoint/2010/main" val="3946462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a:p>
        </p:txBody>
      </p:sp>
      <p:sp>
        <p:nvSpPr>
          <p:cNvPr id="4" name="Slide Number Placeholder 3"/>
          <p:cNvSpPr>
            <a:spLocks noGrp="1"/>
          </p:cNvSpPr>
          <p:nvPr>
            <p:ph type="sldNum" sz="quarter" idx="10"/>
          </p:nvPr>
        </p:nvSpPr>
        <p:spPr/>
        <p:txBody>
          <a:bodyPr/>
          <a:lstStyle/>
          <a:p>
            <a:fld id="{54E9F9FA-3B32-9F43-AB3C-D4433BF56F25}" type="slidenum">
              <a:rPr lang="en-US" smtClean="0"/>
              <a:t>2</a:t>
            </a:fld>
            <a:endParaRPr lang="en-US"/>
          </a:p>
        </p:txBody>
      </p:sp>
    </p:spTree>
    <p:extLst>
      <p:ext uri="{BB962C8B-B14F-4D97-AF65-F5344CB8AC3E}">
        <p14:creationId xmlns:p14="http://schemas.microsoft.com/office/powerpoint/2010/main" val="31848556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We know we get the matter from the food we eat, and now we ask the question: how does that work? The pie chart</a:t>
            </a:r>
            <a:r>
              <a:rPr lang="en-US" baseline="0" dirty="0"/>
              <a:t>, a review from an earlier triangle, </a:t>
            </a:r>
            <a:r>
              <a:rPr lang="en-US" dirty="0"/>
              <a:t>shows that we are made of the same molecules that we get from food. We ponder this a bit before looking more closely at the composition of various body tissues (next slide).</a:t>
            </a:r>
          </a:p>
          <a:p>
            <a:endParaRPr lang="en-US" baseline="0" dirty="0"/>
          </a:p>
          <a:p>
            <a:endParaRPr lang="en-US" baseline="0" dirty="0"/>
          </a:p>
          <a:p>
            <a:r>
              <a:rPr lang="en-US" baseline="0" dirty="0"/>
              <a:t>SOURCES:</a:t>
            </a:r>
          </a:p>
          <a:p>
            <a:r>
              <a:rPr lang="en-US" baseline="0" dirty="0"/>
              <a:t>Pie chart image courtesy of MBER.</a:t>
            </a:r>
            <a:endParaRPr lang="en-US" dirty="0"/>
          </a:p>
          <a:p>
            <a:endParaRPr lang="en-US" baseline="0" dirty="0"/>
          </a:p>
        </p:txBody>
      </p:sp>
      <p:sp>
        <p:nvSpPr>
          <p:cNvPr id="4" name="Slide Number Placeholder 3"/>
          <p:cNvSpPr>
            <a:spLocks noGrp="1"/>
          </p:cNvSpPr>
          <p:nvPr>
            <p:ph type="sldNum" sz="quarter" idx="10"/>
          </p:nvPr>
        </p:nvSpPr>
        <p:spPr/>
        <p:txBody>
          <a:bodyPr/>
          <a:lstStyle/>
          <a:p>
            <a:fld id="{54E9F9FA-3B32-9F43-AB3C-D4433BF56F25}" type="slidenum">
              <a:rPr lang="en-US" smtClean="0"/>
              <a:t>23</a:t>
            </a:fld>
            <a:endParaRPr lang="en-US" dirty="0"/>
          </a:p>
        </p:txBody>
      </p:sp>
    </p:spTree>
    <p:extLst>
      <p:ext uri="{BB962C8B-B14F-4D97-AF65-F5344CB8AC3E}">
        <p14:creationId xmlns:p14="http://schemas.microsoft.com/office/powerpoint/2010/main" val="3020738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Be certain you understand the point of this slide by recognizing what we’re doing here—problematizing</a:t>
            </a:r>
            <a:r>
              <a:rPr lang="en-US" baseline="0" dirty="0"/>
              <a:t> a phenomenon. This is going a bit deeper on the idea that the way the major macromolecules are configured in our body tissues varies a lot. </a:t>
            </a:r>
            <a:r>
              <a:rPr lang="en-US" dirty="0"/>
              <a:t>So, as noted in the pie chart on the previous slide, our</a:t>
            </a:r>
            <a:r>
              <a:rPr lang="en-US" baseline="0" dirty="0"/>
              <a:t> bodies really are made up almost entirely of water plus proteins, fats and carbs. </a:t>
            </a:r>
            <a:r>
              <a:rPr lang="en-US" dirty="0"/>
              <a:t>Spend some time noticing what different body tissues are made of in terms of the macromolecules we’ve been discussing</a:t>
            </a:r>
            <a:r>
              <a:rPr lang="en-US" baseline="0" dirty="0"/>
              <a:t> and highlight how different tissues and organs can look when made of the same basic categories of things. And you might also emphasize again that these tissues are quite different in form from what we eat. We typically do not eat skin, nervous tissue, or connective tissue and even though we do eat muscle tissue it is from other organisms. Kids might find this kind of fascinating but many of them will find it kind of gross. This can be pretty quick if your kids are having low tolerance to thinking too hard about food and body structures. </a:t>
            </a:r>
          </a:p>
          <a:p>
            <a:endParaRPr lang="en-US" dirty="0"/>
          </a:p>
          <a:p>
            <a:r>
              <a:rPr lang="en-US" dirty="0"/>
              <a:t>SOURCES</a:t>
            </a:r>
            <a:r>
              <a:rPr lang="en-US" dirty="0" smtClean="0"/>
              <a:t>:</a:t>
            </a:r>
            <a:endParaRPr lang="en-US" dirty="0"/>
          </a:p>
          <a:p>
            <a:r>
              <a:rPr lang="en-US" dirty="0"/>
              <a:t>Image: Body tissue types (modified)</a:t>
            </a:r>
          </a:p>
          <a:p>
            <a:r>
              <a:rPr lang="en-US" dirty="0"/>
              <a:t>URL: https://upload.wikimedia.org/wikipedia/commons/0/0c/401_Types_of_Tissue.jpg</a:t>
            </a:r>
          </a:p>
          <a:p>
            <a:r>
              <a:rPr lang="en-US" dirty="0"/>
              <a:t>Attribution: OpenStax College, CC BY 3.0 &lt;https://creativecommons.org/licenses/by/3.0&gt;, via Wikimedia Commons</a:t>
            </a:r>
          </a:p>
          <a:p>
            <a:endParaRPr lang="en-US" dirty="0"/>
          </a:p>
          <a:p>
            <a:r>
              <a:rPr lang="en-US" dirty="0"/>
              <a:t>Image: Bone tissue</a:t>
            </a:r>
          </a:p>
          <a:p>
            <a:r>
              <a:rPr lang="en-US" dirty="0"/>
              <a:t>URL: https://upload.wikimedia.org/wikipedia/commons/0/02/Bone_connective_tissue.jpg</a:t>
            </a:r>
          </a:p>
          <a:p>
            <a:r>
              <a:rPr lang="en-US" dirty="0"/>
              <a:t>Attribution: </a:t>
            </a:r>
            <a:r>
              <a:rPr lang="en-US" dirty="0" err="1"/>
              <a:t>Darshani</a:t>
            </a:r>
            <a:r>
              <a:rPr lang="en-US" dirty="0"/>
              <a:t> </a:t>
            </a:r>
            <a:r>
              <a:rPr lang="en-US" dirty="0" err="1"/>
              <a:t>Kansara</a:t>
            </a:r>
            <a:r>
              <a:rPr lang="en-US" dirty="0"/>
              <a:t>, CC BY-SA 4.0 &lt;https://creativecommons.org/licenses/by-sa/4.0&gt;, via Wikimedia Commons</a:t>
            </a:r>
          </a:p>
          <a:p>
            <a:endParaRPr lang="en-US" dirty="0"/>
          </a:p>
          <a:p>
            <a:r>
              <a:rPr lang="en-US" dirty="0"/>
              <a:t>Info: Chemical composition of nervous tissue</a:t>
            </a:r>
          </a:p>
          <a:p>
            <a:r>
              <a:rPr lang="en-US" dirty="0"/>
              <a:t>URL: https://www.biologydiscussion.com/nerve-tissue/nerve-tissue-structure-composition-and-metabolism/44141</a:t>
            </a:r>
          </a:p>
          <a:p>
            <a:endParaRPr lang="en-US" dirty="0"/>
          </a:p>
          <a:p>
            <a:r>
              <a:rPr lang="en-US" dirty="0"/>
              <a:t>Info: Chemical composition of muscle tissue</a:t>
            </a:r>
          </a:p>
          <a:p>
            <a:r>
              <a:rPr lang="en-US" dirty="0"/>
              <a:t>URL: https://www.hindawi.com/journals/tswj/2016/3182746/</a:t>
            </a:r>
          </a:p>
          <a:p>
            <a:endParaRPr lang="en-US" dirty="0"/>
          </a:p>
          <a:p>
            <a:r>
              <a:rPr lang="en-US" dirty="0"/>
              <a:t>Info: Chemical composition of bone tissue</a:t>
            </a:r>
          </a:p>
          <a:p>
            <a:r>
              <a:rPr lang="en-US" dirty="0"/>
              <a:t>URL: https://www.ncbi.nlm.nih.gov/pmc/articles/PMC2790195/</a:t>
            </a:r>
          </a:p>
        </p:txBody>
      </p:sp>
      <p:sp>
        <p:nvSpPr>
          <p:cNvPr id="4" name="Slide Number Placeholder 3"/>
          <p:cNvSpPr>
            <a:spLocks noGrp="1"/>
          </p:cNvSpPr>
          <p:nvPr>
            <p:ph type="sldNum" sz="quarter" idx="5"/>
          </p:nvPr>
        </p:nvSpPr>
        <p:spPr/>
        <p:txBody>
          <a:bodyPr/>
          <a:lstStyle/>
          <a:p>
            <a:fld id="{54E9F9FA-3B32-9F43-AB3C-D4433BF56F25}" type="slidenum">
              <a:rPr lang="en-US" smtClean="0"/>
              <a:t>24</a:t>
            </a:fld>
            <a:endParaRPr lang="en-US"/>
          </a:p>
        </p:txBody>
      </p:sp>
    </p:spTree>
    <p:extLst>
      <p:ext uri="{BB962C8B-B14F-4D97-AF65-F5344CB8AC3E}">
        <p14:creationId xmlns:p14="http://schemas.microsoft.com/office/powerpoint/2010/main" val="14715659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TEACHER NOTES:</a:t>
            </a:r>
          </a:p>
          <a:p>
            <a:r>
              <a:rPr lang="en-US" i="0" dirty="0"/>
              <a:t>We’re really problematizing</a:t>
            </a:r>
            <a:r>
              <a:rPr lang="en-US" i="0" baseline="0" dirty="0"/>
              <a:t> this for the kids. We see clearly that we make stuff we don’t ingest, so, </a:t>
            </a:r>
            <a:r>
              <a:rPr lang="en-US" i="1" baseline="0" dirty="0"/>
              <a:t>w</a:t>
            </a:r>
            <a:r>
              <a:rPr lang="en-US" i="1" dirty="0"/>
              <a:t>e must break stuff down and build it up again…</a:t>
            </a:r>
          </a:p>
          <a:p>
            <a:endParaRPr lang="en-US" i="1" dirty="0"/>
          </a:p>
          <a:p>
            <a:r>
              <a:rPr lang="en-US" i="0" dirty="0"/>
              <a:t>You can also use other examples, </a:t>
            </a:r>
            <a:r>
              <a:rPr lang="en-US" i="0" u="sng" dirty="0"/>
              <a:t>drawing on what kids HAVE</a:t>
            </a:r>
            <a:r>
              <a:rPr lang="en-US" i="0" u="sng" baseline="0" dirty="0"/>
              <a:t> eaten today</a:t>
            </a:r>
            <a:r>
              <a:rPr lang="en-US" i="0" baseline="0" dirty="0"/>
              <a:t>. If someone ate eggs (protein and fat mostly but with some carbohydrate) or if someone ate corn on the cob (mostly carbohydrates and protein), how can this become the stuff we need for our bodies—for growth, repair, etc.—which is definitely not chicken eggs and corn!!!</a:t>
            </a:r>
          </a:p>
          <a:p>
            <a:endParaRPr lang="en-US" i="0" baseline="0" dirty="0"/>
          </a:p>
          <a:p>
            <a:r>
              <a:rPr lang="en-US" i="0" baseline="0" dirty="0"/>
              <a:t>The doodle here is meant to get INITIAL ideas down. The work of the rest of the learning segment is to step through this systematically to come to a clearer understanding of what happens and add to our model. </a:t>
            </a:r>
            <a:endParaRPr lang="en-US" i="0" dirty="0"/>
          </a:p>
        </p:txBody>
      </p:sp>
      <p:sp>
        <p:nvSpPr>
          <p:cNvPr id="4" name="Slide Number Placeholder 3"/>
          <p:cNvSpPr>
            <a:spLocks noGrp="1"/>
          </p:cNvSpPr>
          <p:nvPr>
            <p:ph type="sldNum" sz="quarter" idx="10"/>
          </p:nvPr>
        </p:nvSpPr>
        <p:spPr/>
        <p:txBody>
          <a:bodyPr/>
          <a:lstStyle/>
          <a:p>
            <a:fld id="{54E9F9FA-3B32-9F43-AB3C-D4433BF56F25}" type="slidenum">
              <a:rPr lang="en-US" smtClean="0"/>
              <a:t>25</a:t>
            </a:fld>
            <a:endParaRPr lang="en-US"/>
          </a:p>
        </p:txBody>
      </p:sp>
    </p:spTree>
    <p:extLst>
      <p:ext uri="{BB962C8B-B14F-4D97-AF65-F5344CB8AC3E}">
        <p14:creationId xmlns:p14="http://schemas.microsoft.com/office/powerpoint/2010/main" val="24582893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We’ve reviewed what happens to</a:t>
            </a:r>
            <a:r>
              <a:rPr lang="en-US" baseline="0" dirty="0"/>
              <a:t> the food we eat after we break it down to the monomers, and what the body is made of. Now we ask what can we build from those monomers?</a:t>
            </a:r>
          </a:p>
          <a:p>
            <a:endParaRPr lang="en-US" baseline="0" dirty="0"/>
          </a:p>
          <a:p>
            <a:r>
              <a:rPr lang="en-US" baseline="0" dirty="0"/>
              <a:t>Go through each type of molecule as a review and what their monomers are. Then ask: If a body has lots of glucose, what could we build with all that glucose? Students record their answers on their Doodle Sheet. </a:t>
            </a:r>
          </a:p>
          <a:p>
            <a:endParaRPr lang="en-US" baseline="0" dirty="0"/>
          </a:p>
          <a:p>
            <a:r>
              <a:rPr lang="en-US" dirty="0"/>
              <a:t>This slide and several in this learning segment are animated so you can provide “think time” The answer to the review question will appear on the next slide. Use that slide after the students have a chance to think and write on the Doodle. This is not about “taking notes,” this is about thinking and then comparing your ideas with other’s ideas. </a:t>
            </a:r>
          </a:p>
          <a:p>
            <a:endParaRPr lang="en-US" baseline="0" dirty="0"/>
          </a:p>
          <a:p>
            <a:r>
              <a:rPr lang="en-US" dirty="0"/>
              <a:t>SOURCES:</a:t>
            </a:r>
          </a:p>
          <a:p>
            <a:r>
              <a:rPr lang="en-US" baseline="0" dirty="0" smtClean="0"/>
              <a:t>Diagram created by MBER.</a:t>
            </a:r>
          </a:p>
          <a:p>
            <a:endParaRPr lang="en-US"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26</a:t>
            </a:fld>
            <a:endParaRPr lang="en-US" dirty="0"/>
          </a:p>
        </p:txBody>
      </p:sp>
    </p:spTree>
    <p:extLst>
      <p:ext uri="{BB962C8B-B14F-4D97-AF65-F5344CB8AC3E}">
        <p14:creationId xmlns:p14="http://schemas.microsoft.com/office/powerpoint/2010/main" val="11452837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provided to show the “answers” to the questions posed on the previous slide. Hopefully this is review for your students and </a:t>
            </a:r>
            <a:r>
              <a:rPr lang="en-US" b="1" dirty="0"/>
              <a:t>so the real point of this slide is to ask the question at the bottom about why bother to break stuff down only to build it back up again? </a:t>
            </a:r>
            <a:r>
              <a:rPr lang="en-US" dirty="0"/>
              <a:t>The idea is already present in the question about how we make hair by eating beans but we want to be explicit here. Our bodies are made, in a general sense, of the same molecules we eat (carbs, fats, proteins) but the specific forms of these molecules makes up the incredible array of tissue types we have in our bodies.   </a:t>
            </a:r>
            <a:endParaRPr lang="en-US" baseline="0" dirty="0"/>
          </a:p>
          <a:p>
            <a:endParaRPr lang="en-US" dirty="0"/>
          </a:p>
          <a:p>
            <a:r>
              <a:rPr lang="en-US" dirty="0"/>
              <a:t>This slide and several in this learning segment are animated so you can provide “think time” The answer to the review question will appear after the students have a chance to think and write on the Doodle. This is not about “taking notes,” this is about thinking and then comparing your ideas with other’s ideas. </a:t>
            </a:r>
          </a:p>
          <a:p>
            <a:endParaRPr lang="en-US" baseline="0" dirty="0"/>
          </a:p>
          <a:p>
            <a:r>
              <a:rPr lang="en-US" dirty="0"/>
              <a:t>SOURCES:</a:t>
            </a:r>
          </a:p>
          <a:p>
            <a:r>
              <a:rPr lang="en-US" baseline="0" dirty="0" smtClean="0"/>
              <a:t>Diagram created by MBER.</a:t>
            </a:r>
          </a:p>
          <a:p>
            <a:endParaRPr lang="en-US"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27</a:t>
            </a:fld>
            <a:endParaRPr lang="en-US" dirty="0"/>
          </a:p>
        </p:txBody>
      </p:sp>
    </p:spTree>
    <p:extLst>
      <p:ext uri="{BB962C8B-B14F-4D97-AF65-F5344CB8AC3E}">
        <p14:creationId xmlns:p14="http://schemas.microsoft.com/office/powerpoint/2010/main" val="11452837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TEACHER NOTES</a:t>
            </a:r>
            <a:r>
              <a:rPr lang="en-US" i="0" dirty="0" smtClean="0"/>
              <a:t>:</a:t>
            </a:r>
          </a:p>
          <a:p>
            <a:r>
              <a:rPr lang="en-US" b="1" i="0" dirty="0" smtClean="0"/>
              <a:t>Optional Slide to provide a</a:t>
            </a:r>
            <a:r>
              <a:rPr lang="en-US" b="1" i="0" baseline="0" dirty="0" smtClean="0"/>
              <a:t> useful analogy</a:t>
            </a:r>
            <a:r>
              <a:rPr lang="en-US" b="1" i="0" dirty="0" smtClean="0"/>
              <a:t>,</a:t>
            </a:r>
            <a:r>
              <a:rPr lang="en-US" b="1" i="0" baseline="0" dirty="0" smtClean="0"/>
              <a:t> but read these presenter notes for some guidance and to decide if or how you will use it.</a:t>
            </a:r>
          </a:p>
          <a:p>
            <a:r>
              <a:rPr lang="en-US" i="0" dirty="0" smtClean="0"/>
              <a:t>Use this as a visual and prompt for having the discussion started on the last slide.</a:t>
            </a:r>
            <a:r>
              <a:rPr lang="en-US" i="0" baseline="0" dirty="0" smtClean="0"/>
              <a:t> Why bother taking food apart into its constituent molecules if our bodies are going to just use at least some of them to build the same categories of macromolecules back up again? </a:t>
            </a:r>
          </a:p>
          <a:p>
            <a:r>
              <a:rPr lang="en-US" i="0" baseline="0" dirty="0" smtClean="0"/>
              <a:t>Using the example of </a:t>
            </a:r>
            <a:r>
              <a:rPr lang="en-US" i="0" baseline="0" dirty="0" smtClean="0"/>
              <a:t>eating plants </a:t>
            </a:r>
            <a:r>
              <a:rPr lang="en-US" i="0" baseline="0" dirty="0" smtClean="0"/>
              <a:t>illustrates this most clearly. We make TONS of hemoglobin protein to carry oxygen around in our blood. It’s one of the primary substances that gives our blood its red (or sometimes purple) color. But plants don’t have blood. So, we have to make it from the components of protein we get from the plant. It requires breaking down and then building back up </a:t>
            </a:r>
            <a:r>
              <a:rPr lang="en-US" i="0" baseline="0" dirty="0" smtClean="0"/>
              <a:t>again into unique macromolecules. </a:t>
            </a:r>
            <a:r>
              <a:rPr lang="en-US" i="0" baseline="0" dirty="0" smtClean="0"/>
              <a:t>And even if we eat something that makes hemoglobin (most animals we eat do), it may not be the exact kind of hemoglobin we use in our red blood cells. So, even in that case, we need to break it down and make the kind we need for our human bodies</a:t>
            </a:r>
            <a:r>
              <a:rPr lang="en-US" i="0" baseline="0" dirty="0" smtClean="0"/>
              <a:t>!</a:t>
            </a:r>
          </a:p>
          <a:p>
            <a:endParaRPr lang="en-US" i="0" baseline="0" dirty="0" smtClean="0"/>
          </a:p>
          <a:p>
            <a:r>
              <a:rPr lang="en-US" i="0" baseline="0" dirty="0" smtClean="0"/>
              <a:t>One subtle point here—and a place we do NOT need to go with kids at the moment: if you think of amino acids, for example, as the Legos, we even break the Legos (amino acids) down and build those back up. (And to complicate things further, we only do that with the non-essential amino acids. We’ve lost the pathways to re-assemble the 9 essential amino acids once we’ve catabolized them. We have to ingest these in our food and then sort of “store” them in our cells—in various forms—and in donator proteins that circulate between our liver and cells, notably albumin.)</a:t>
            </a:r>
            <a:endParaRPr lang="en-US" i="0" dirty="0" smtClean="0"/>
          </a:p>
          <a:p>
            <a:endParaRPr lang="en-US" i="0" dirty="0" smtClean="0"/>
          </a:p>
          <a:p>
            <a:r>
              <a:rPr lang="en-US" i="0" dirty="0" smtClean="0"/>
              <a:t>SOURCES:</a:t>
            </a:r>
          </a:p>
          <a:p>
            <a:r>
              <a:rPr lang="en-US" sz="1200" b="0" i="0" kern="1200" dirty="0" smtClean="0">
                <a:solidFill>
                  <a:schemeClr val="tx1"/>
                </a:solidFill>
                <a:effectLst/>
                <a:latin typeface="+mn-lt"/>
                <a:ea typeface="+mn-ea"/>
                <a:cs typeface="+mn-cs"/>
              </a:rPr>
              <a:t>Image: Building Lego ;o)</a:t>
            </a:r>
            <a:endParaRPr lang="en-US" b="0" i="0" dirty="0" smtClean="0"/>
          </a:p>
          <a:p>
            <a:r>
              <a:rPr lang="en-US" i="0" dirty="0" smtClean="0"/>
              <a:t>https://www.flickr.com/photos/58827557@N06/34737162215</a:t>
            </a:r>
          </a:p>
          <a:p>
            <a:r>
              <a:rPr lang="en-US" i="0" dirty="0" smtClean="0"/>
              <a:t>Clint Budd via Flickr, CC2.0 (some rights reserved)</a:t>
            </a:r>
          </a:p>
          <a:p>
            <a:endParaRPr lang="en-US" i="0" dirty="0" smtClean="0"/>
          </a:p>
          <a:p>
            <a:r>
              <a:rPr lang="en-US" sz="1200" b="0" i="0" kern="1200" dirty="0" smtClean="0">
                <a:solidFill>
                  <a:schemeClr val="tx1"/>
                </a:solidFill>
                <a:effectLst/>
                <a:latin typeface="+mn-lt"/>
                <a:ea typeface="+mn-ea"/>
                <a:cs typeface="+mn-cs"/>
              </a:rPr>
              <a:t>Image: BUILD with Lego, </a:t>
            </a:r>
            <a:r>
              <a:rPr lang="en-US" sz="1200" b="0" i="0" kern="1200" dirty="0" err="1" smtClean="0">
                <a:solidFill>
                  <a:schemeClr val="tx1"/>
                </a:solidFill>
                <a:effectLst/>
                <a:latin typeface="+mn-lt"/>
                <a:ea typeface="+mn-ea"/>
                <a:cs typeface="+mn-cs"/>
              </a:rPr>
              <a:t>Magnatiles</a:t>
            </a:r>
            <a:r>
              <a:rPr lang="en-US" sz="1200" b="0" i="0" kern="1200" dirty="0" smtClean="0">
                <a:solidFill>
                  <a:schemeClr val="tx1"/>
                </a:solidFill>
                <a:effectLst/>
                <a:latin typeface="+mn-lt"/>
                <a:ea typeface="+mn-ea"/>
                <a:cs typeface="+mn-cs"/>
              </a:rPr>
              <a:t>, and more at an interactive building station at Sara D Roosevelt Park – Hester St.</a:t>
            </a:r>
          </a:p>
          <a:p>
            <a:r>
              <a:rPr lang="en-US" i="0" dirty="0" smtClean="0"/>
              <a:t>https://www.streetlab.org/event/explore-at-sara-d-roosevelt-park-hester-st-2019-05-09/</a:t>
            </a:r>
          </a:p>
          <a:p>
            <a:r>
              <a:rPr lang="en-US" i="0" dirty="0" smtClean="0"/>
              <a:t>Street Lab, photo credit required</a:t>
            </a:r>
          </a:p>
          <a:p>
            <a:endParaRPr lang="en-US" i="0" dirty="0"/>
          </a:p>
        </p:txBody>
      </p:sp>
      <p:sp>
        <p:nvSpPr>
          <p:cNvPr id="4" name="Slide Number Placeholder 3"/>
          <p:cNvSpPr>
            <a:spLocks noGrp="1"/>
          </p:cNvSpPr>
          <p:nvPr>
            <p:ph type="sldNum" sz="quarter" idx="10"/>
          </p:nvPr>
        </p:nvSpPr>
        <p:spPr/>
        <p:txBody>
          <a:bodyPr/>
          <a:lstStyle/>
          <a:p>
            <a:fld id="{54E9F9FA-3B32-9F43-AB3C-D4433BF56F25}" type="slidenum">
              <a:rPr lang="en-US" smtClean="0"/>
              <a:t>28</a:t>
            </a:fld>
            <a:endParaRPr lang="en-US"/>
          </a:p>
        </p:txBody>
      </p:sp>
    </p:spTree>
    <p:extLst>
      <p:ext uri="{BB962C8B-B14F-4D97-AF65-F5344CB8AC3E}">
        <p14:creationId xmlns:p14="http://schemas.microsoft.com/office/powerpoint/2010/main" val="22119231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Use your class posters to review our model so far and figure out a new model idea to add based on this discussion. </a:t>
            </a:r>
            <a:r>
              <a:rPr lang="en-US" u="sng" dirty="0" smtClean="0"/>
              <a:t>You can leverage what students wrote in Doodle Boxes E and</a:t>
            </a:r>
            <a:r>
              <a:rPr lang="en-US" u="sng" baseline="0" dirty="0" smtClean="0"/>
              <a:t> F</a:t>
            </a:r>
            <a:r>
              <a:rPr lang="en-US" baseline="0" dirty="0" smtClean="0"/>
              <a:t>. </a:t>
            </a:r>
            <a:r>
              <a:rPr lang="en-US" dirty="0" smtClean="0"/>
              <a:t>It </a:t>
            </a:r>
            <a:r>
              <a:rPr lang="en-US" dirty="0"/>
              <a:t>should be something along the lines of: </a:t>
            </a:r>
            <a:endParaRPr lang="en-US" baseline="0" dirty="0"/>
          </a:p>
          <a:p>
            <a:pPr marL="0" lvl="1" indent="0">
              <a:spcBef>
                <a:spcPts val="0"/>
              </a:spcBef>
              <a:buFont typeface="Arial"/>
              <a:buNone/>
            </a:pPr>
            <a:r>
              <a:rPr lang="en-US" sz="1800" b="1" dirty="0" smtClean="0">
                <a:solidFill>
                  <a:schemeClr val="tx1"/>
                </a:solidFill>
                <a:latin typeface="Arial" panose="020B0604020202020204" pitchFamily="34" charset="0"/>
                <a:cs typeface="Arial" panose="020B0604020202020204" pitchFamily="34" charset="0"/>
              </a:rPr>
              <a:t>Some of our digested food is broken down and rearranged to build new macromolecules we use to both repair tissue and build new body tissue.</a:t>
            </a:r>
          </a:p>
          <a:p>
            <a:pPr marL="0" indent="0">
              <a:buNone/>
            </a:pPr>
            <a:r>
              <a:rPr lang="en-US" sz="1200" b="0" dirty="0" smtClean="0">
                <a:solidFill>
                  <a:srgbClr val="583F34"/>
                </a:solidFill>
                <a:latin typeface="Arial" panose="020B0604020202020204" pitchFamily="34" charset="0"/>
                <a:cs typeface="Arial" panose="020B0604020202020204" pitchFamily="34" charset="0"/>
              </a:rPr>
              <a:t>This </a:t>
            </a:r>
            <a:r>
              <a:rPr lang="en-US" sz="1200" b="0" dirty="0">
                <a:solidFill>
                  <a:srgbClr val="583F34"/>
                </a:solidFill>
                <a:latin typeface="Arial" panose="020B0604020202020204" pitchFamily="34" charset="0"/>
                <a:cs typeface="Arial" panose="020B0604020202020204" pitchFamily="34" charset="0"/>
              </a:rPr>
              <a:t>would be in the matter from food column if you have chosen to represent your model in this way. </a:t>
            </a:r>
            <a:endParaRPr lang="en-US" sz="1200" b="0" dirty="0" smtClean="0">
              <a:solidFill>
                <a:srgbClr val="583F34"/>
              </a:solidFill>
              <a:latin typeface="Arial" panose="020B0604020202020204" pitchFamily="34" charset="0"/>
              <a:cs typeface="Arial" panose="020B0604020202020204" pitchFamily="34" charset="0"/>
            </a:endParaRPr>
          </a:p>
          <a:p>
            <a:pPr marL="0" indent="0">
              <a:buNone/>
            </a:pPr>
            <a:r>
              <a:rPr lang="en-US" sz="1200" b="0" dirty="0" smtClean="0">
                <a:solidFill>
                  <a:srgbClr val="583F34"/>
                </a:solidFill>
                <a:latin typeface="Arial" panose="020B0604020202020204" pitchFamily="34" charset="0"/>
                <a:cs typeface="Arial" panose="020B0604020202020204" pitchFamily="34" charset="0"/>
              </a:rPr>
              <a:t>If the word </a:t>
            </a:r>
            <a:endParaRPr lang="en-US" sz="1200" b="0" dirty="0">
              <a:solidFill>
                <a:srgbClr val="583F34"/>
              </a:solidFill>
              <a:latin typeface="Arial" panose="020B0604020202020204" pitchFamily="34" charset="0"/>
              <a:cs typeface="Arial" panose="020B0604020202020204" pitchFamily="34" charset="0"/>
            </a:endParaRPr>
          </a:p>
          <a:p>
            <a:endParaRPr lang="en-US" baseline="0" dirty="0"/>
          </a:p>
        </p:txBody>
      </p:sp>
      <p:sp>
        <p:nvSpPr>
          <p:cNvPr id="4" name="Slide Number Placeholder 3"/>
          <p:cNvSpPr>
            <a:spLocks noGrp="1"/>
          </p:cNvSpPr>
          <p:nvPr>
            <p:ph type="sldNum" sz="quarter" idx="10"/>
          </p:nvPr>
        </p:nvSpPr>
        <p:spPr/>
        <p:txBody>
          <a:bodyPr/>
          <a:lstStyle/>
          <a:p>
            <a:fld id="{C7BB21F4-C42E-3B40-9B33-CFE230F675D3}" type="slidenum">
              <a:rPr lang="en-US" smtClean="0"/>
              <a:t>29</a:t>
            </a:fld>
            <a:endParaRPr lang="en-US"/>
          </a:p>
        </p:txBody>
      </p:sp>
    </p:spTree>
    <p:extLst>
      <p:ext uri="{BB962C8B-B14F-4D97-AF65-F5344CB8AC3E}">
        <p14:creationId xmlns:p14="http://schemas.microsoft.com/office/powerpoint/2010/main" val="36980085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30</a:t>
            </a:fld>
            <a:endParaRPr lang="en-US" dirty="0"/>
          </a:p>
        </p:txBody>
      </p:sp>
    </p:spTree>
    <p:extLst>
      <p:ext uri="{BB962C8B-B14F-4D97-AF65-F5344CB8AC3E}">
        <p14:creationId xmlns:p14="http://schemas.microsoft.com/office/powerpoint/2010/main" val="41137016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31</a:t>
            </a:fld>
            <a:endParaRPr lang="en-US"/>
          </a:p>
        </p:txBody>
      </p:sp>
    </p:spTree>
    <p:extLst>
      <p:ext uri="{BB962C8B-B14F-4D97-AF65-F5344CB8AC3E}">
        <p14:creationId xmlns:p14="http://schemas.microsoft.com/office/powerpoint/2010/main" val="7473101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E9F9FA-3B32-9F43-AB3C-D4433BF56F25}" type="slidenum">
              <a:rPr lang="en-US" smtClean="0"/>
              <a:t>32</a:t>
            </a:fld>
            <a:endParaRPr lang="en-US"/>
          </a:p>
        </p:txBody>
      </p:sp>
    </p:spTree>
    <p:extLst>
      <p:ext uri="{BB962C8B-B14F-4D97-AF65-F5344CB8AC3E}">
        <p14:creationId xmlns:p14="http://schemas.microsoft.com/office/powerpoint/2010/main" val="3438767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a:p>
        </p:txBody>
      </p:sp>
      <p:sp>
        <p:nvSpPr>
          <p:cNvPr id="4" name="Slide Number Placeholder 3"/>
          <p:cNvSpPr>
            <a:spLocks noGrp="1"/>
          </p:cNvSpPr>
          <p:nvPr>
            <p:ph type="sldNum" sz="quarter" idx="10"/>
          </p:nvPr>
        </p:nvSpPr>
        <p:spPr/>
        <p:txBody>
          <a:bodyPr/>
          <a:lstStyle/>
          <a:p>
            <a:fld id="{54E9F9FA-3B32-9F43-AB3C-D4433BF56F25}" type="slidenum">
              <a:rPr lang="en-US" smtClean="0"/>
              <a:t>3</a:t>
            </a:fld>
            <a:endParaRPr lang="en-US"/>
          </a:p>
        </p:txBody>
      </p:sp>
    </p:spTree>
    <p:extLst>
      <p:ext uri="{BB962C8B-B14F-4D97-AF65-F5344CB8AC3E}">
        <p14:creationId xmlns:p14="http://schemas.microsoft.com/office/powerpoint/2010/main" val="32655688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to show students.</a:t>
            </a:r>
            <a:endParaRPr lang="en-US" dirty="0"/>
          </a:p>
        </p:txBody>
      </p:sp>
      <p:sp>
        <p:nvSpPr>
          <p:cNvPr id="4" name="Slide Number Placeholder 3"/>
          <p:cNvSpPr>
            <a:spLocks noGrp="1"/>
          </p:cNvSpPr>
          <p:nvPr>
            <p:ph type="sldNum" sz="quarter" idx="10"/>
          </p:nvPr>
        </p:nvSpPr>
        <p:spPr/>
        <p:txBody>
          <a:bodyPr/>
          <a:lstStyle/>
          <a:p>
            <a:fld id="{54E9F9FA-3B32-9F43-AB3C-D4433BF56F25}" type="slidenum">
              <a:rPr lang="en-US" smtClean="0"/>
              <a:t>33</a:t>
            </a:fld>
            <a:endParaRPr lang="en-US"/>
          </a:p>
        </p:txBody>
      </p:sp>
    </p:spTree>
    <p:extLst>
      <p:ext uri="{BB962C8B-B14F-4D97-AF65-F5344CB8AC3E}">
        <p14:creationId xmlns:p14="http://schemas.microsoft.com/office/powerpoint/2010/main" val="24484224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 This slide contains all the model statements for the Red</a:t>
            </a:r>
            <a:r>
              <a:rPr lang="en-US" baseline="0" dirty="0"/>
              <a:t> </a:t>
            </a:r>
            <a:r>
              <a:rPr lang="en-US" baseline="0" dirty="0" smtClean="0"/>
              <a:t>Models Sequence </a:t>
            </a:r>
            <a:r>
              <a:rPr lang="en-US" baseline="0" dirty="0"/>
              <a:t>in one </a:t>
            </a:r>
            <a:r>
              <a:rPr lang="en-US" baseline="0" dirty="0" smtClean="0"/>
              <a:t>place (with the exception of some ideas we added to “Energy from Food” in the CR unit when examining Unity and Diversity and fermentation). The </a:t>
            </a:r>
            <a:r>
              <a:rPr lang="en-US" baseline="0" dirty="0"/>
              <a:t>intent is for the class to track these ideas on two separate posters, visible in a public place in your classroom, throughout the </a:t>
            </a:r>
            <a:r>
              <a:rPr lang="en-US" baseline="0" dirty="0" smtClean="0"/>
              <a:t>Red Models Sequence. </a:t>
            </a:r>
            <a:r>
              <a:rPr lang="en-US" baseline="0" dirty="0"/>
              <a:t>The statements here are targets and should not be treated as prescriptions. Your class model statements should contain the same basic ideas but may differ in wording or order of appearance</a:t>
            </a:r>
            <a:r>
              <a:rPr lang="en-US" baseline="0" dirty="0" smtClean="0"/>
              <a:t>. Some ideas may appear ambiguously on either side. For example, you may feel the “pulling energy from fat stores” when you run low on glucose idea is more about matter than energy. It’s ok for ideas to appear on both lists in your classroom. We’ve relegated them to one or the other here for simplicity and ease of tracking.</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34</a:t>
            </a:fld>
            <a:endParaRPr lang="en-US"/>
          </a:p>
        </p:txBody>
      </p:sp>
    </p:spTree>
    <p:extLst>
      <p:ext uri="{BB962C8B-B14F-4D97-AF65-F5344CB8AC3E}">
        <p14:creationId xmlns:p14="http://schemas.microsoft.com/office/powerpoint/2010/main" val="13006586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Part</a:t>
            </a:r>
            <a:r>
              <a:rPr lang="en-US" b="1" baseline="0" dirty="0" smtClean="0"/>
              <a:t> of the Optional activity: Building A Protein (paper activity):</a:t>
            </a:r>
          </a:p>
          <a:p>
            <a:r>
              <a:rPr lang="en-US" baseline="0" dirty="0" smtClean="0"/>
              <a:t>This is a teacher resource introducing the five featured proteins for this activity and resources students may access to find more information or to use the </a:t>
            </a:r>
            <a:r>
              <a:rPr lang="en-US" baseline="0" dirty="0" err="1" smtClean="0"/>
              <a:t>UniProt</a:t>
            </a:r>
            <a:r>
              <a:rPr lang="en-US" baseline="0" dirty="0" smtClean="0"/>
              <a:t> 3-D visualizer for the tertiary structure.</a:t>
            </a:r>
            <a:endParaRPr lang="en-US" dirty="0" smtClean="0"/>
          </a:p>
          <a:p>
            <a:endParaRPr lang="en-US" dirty="0"/>
          </a:p>
        </p:txBody>
      </p:sp>
      <p:sp>
        <p:nvSpPr>
          <p:cNvPr id="4" name="Slide Number Placeholder 3"/>
          <p:cNvSpPr>
            <a:spLocks noGrp="1"/>
          </p:cNvSpPr>
          <p:nvPr>
            <p:ph type="sldNum" sz="quarter" idx="10"/>
          </p:nvPr>
        </p:nvSpPr>
        <p:spPr/>
        <p:txBody>
          <a:bodyPr/>
          <a:lstStyle/>
          <a:p>
            <a:fld id="{54E9F9FA-3B32-9F43-AB3C-D4433BF56F25}" type="slidenum">
              <a:rPr lang="en-US" smtClean="0"/>
              <a:t>35</a:t>
            </a:fld>
            <a:endParaRPr lang="en-US"/>
          </a:p>
        </p:txBody>
      </p:sp>
    </p:spTree>
    <p:extLst>
      <p:ext uri="{BB962C8B-B14F-4D97-AF65-F5344CB8AC3E}">
        <p14:creationId xmlns:p14="http://schemas.microsoft.com/office/powerpoint/2010/main" val="8221817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Part</a:t>
            </a:r>
            <a:r>
              <a:rPr lang="en-US" b="1" baseline="0" dirty="0" smtClean="0"/>
              <a:t> of the Optional activity: Building A Protein (paper activity):</a:t>
            </a:r>
          </a:p>
          <a:p>
            <a:r>
              <a:rPr lang="en-US" baseline="0" dirty="0" smtClean="0"/>
              <a:t>This is a teacher resource detailing the various representations of the starting sequence of ten amino acids for each of the featured proteins in the activity. Provide students with a copy of their group’s sequence using the student resource, </a:t>
            </a:r>
            <a:r>
              <a:rPr lang="en-US" b="1" baseline="0" dirty="0" smtClean="0"/>
              <a:t>BS 03 Optional Amino Acid Sequences</a:t>
            </a: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54E9F9FA-3B32-9F43-AB3C-D4433BF56F25}" type="slidenum">
              <a:rPr lang="en-US" smtClean="0"/>
              <a:t>36</a:t>
            </a:fld>
            <a:endParaRPr lang="en-US"/>
          </a:p>
        </p:txBody>
      </p:sp>
    </p:spTree>
    <p:extLst>
      <p:ext uri="{BB962C8B-B14F-4D97-AF65-F5344CB8AC3E}">
        <p14:creationId xmlns:p14="http://schemas.microsoft.com/office/powerpoint/2010/main" val="38641585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smtClean="0"/>
              <a:t>Part</a:t>
            </a:r>
            <a:r>
              <a:rPr lang="en-US" b="1" baseline="0" dirty="0" smtClean="0"/>
              <a:t> of the Optional activity: Building A Protein (paper activity):</a:t>
            </a:r>
          </a:p>
          <a:p>
            <a:r>
              <a:rPr lang="en-US" baseline="0" dirty="0" smtClean="0"/>
              <a:t>This is a teacher resource detailing aspects of one of the featured proteins students can build. Note the link to this specific protein on the </a:t>
            </a:r>
            <a:r>
              <a:rPr lang="en-US" baseline="0" dirty="0" err="1" smtClean="0"/>
              <a:t>UniProt</a:t>
            </a:r>
            <a:r>
              <a:rPr lang="en-US" baseline="0" dirty="0" smtClean="0"/>
              <a:t> website, a good resource for your students to access in addition to the Wikipedia page corresponding to the protein. The information on this teacher slide resource may also be converted to a student handout (not provided).</a:t>
            </a:r>
            <a:endParaRPr lang="en-US" dirty="0" smtClean="0"/>
          </a:p>
          <a:p>
            <a:endParaRPr lang="en-US" dirty="0"/>
          </a:p>
          <a:p>
            <a:r>
              <a:rPr lang="en-US" dirty="0"/>
              <a:t>SOURCES:</a:t>
            </a:r>
          </a:p>
          <a:p>
            <a:r>
              <a:rPr lang="en-US" dirty="0"/>
              <a:t>Text</a:t>
            </a:r>
            <a:r>
              <a:rPr lang="en-US" baseline="0" dirty="0"/>
              <a:t> modified from Wikipedia article, “Rhodopsin”</a:t>
            </a:r>
          </a:p>
          <a:p>
            <a:r>
              <a:rPr lang="en-US" baseline="0" dirty="0"/>
              <a:t>(https://en.wikipedia.org/wiki/Rhodopsin)</a:t>
            </a:r>
            <a:endParaRPr lang="en-US" dirty="0"/>
          </a:p>
          <a:p>
            <a:endParaRPr lang="en-US" dirty="0"/>
          </a:p>
          <a:p>
            <a:r>
              <a:rPr lang="en-US" dirty="0"/>
              <a:t>Image, “Ideogram of human chromosome. Chromosome 3 highlighted.”</a:t>
            </a:r>
          </a:p>
          <a:p>
            <a:r>
              <a:rPr lang="en-US" dirty="0"/>
              <a:t>URL: https://commons.wikimedia.org/wiki/File:Ideogram_human_chromosome_3.svg</a:t>
            </a:r>
          </a:p>
          <a:p>
            <a:r>
              <a:rPr lang="en-US" dirty="0"/>
              <a:t>Attribution: National Center for Biotechnology Information, U.S. National Library of Medicine [Public domain] via Wikimedia Commons [CC0]</a:t>
            </a:r>
          </a:p>
          <a:p>
            <a:endParaRPr lang="en-US" dirty="0"/>
          </a:p>
          <a:p>
            <a:r>
              <a:rPr lang="en-US" dirty="0"/>
              <a:t>Image, “Human chromosome 3. G-banding ideogram”</a:t>
            </a:r>
          </a:p>
          <a:p>
            <a:r>
              <a:rPr lang="en-US" dirty="0"/>
              <a:t>URL: https://commons.wikimedia.org/wiki/File:Human_chromosome_3_ideogram.svg</a:t>
            </a:r>
          </a:p>
          <a:p>
            <a:r>
              <a:rPr lang="en-US" dirty="0"/>
              <a:t>Attribution: Own work [Public domain] via Wikimedia</a:t>
            </a:r>
            <a:r>
              <a:rPr lang="en-US" baseline="0" dirty="0"/>
              <a:t> Commons [CC0]</a:t>
            </a:r>
            <a:endParaRPr lang="en-US" dirty="0"/>
          </a:p>
          <a:p>
            <a:endParaRPr lang="en-US" dirty="0"/>
          </a:p>
          <a:p>
            <a:r>
              <a:rPr lang="en-US" dirty="0"/>
              <a:t>Image modified</a:t>
            </a:r>
            <a:r>
              <a:rPr lang="en-US" baseline="0" dirty="0"/>
              <a:t> from</a:t>
            </a:r>
            <a:r>
              <a:rPr lang="en-US" dirty="0"/>
              <a:t>, “</a:t>
            </a:r>
            <a:r>
              <a:rPr lang="en-US" i="1" dirty="0"/>
              <a:t>Rhodopsin 3D structure of all pigments from this study </a:t>
            </a:r>
            <a:r>
              <a:rPr lang="en-US" dirty="0"/>
              <a:t>[visualized by means of </a:t>
            </a:r>
            <a:r>
              <a:rPr lang="en-US" dirty="0" err="1"/>
              <a:t>PyMOL</a:t>
            </a:r>
            <a:r>
              <a:rPr lang="en-US" dirty="0"/>
              <a:t> Molecular Graphics System, V 1.3]</a:t>
            </a:r>
            <a:r>
              <a:rPr lang="en-US" i="1" dirty="0"/>
              <a:t>. (A) shows the echidna rhodopsin with amino acids differing from bovine rhodopsin highlighted in gray. Red marks indicate the substitutions of mutants (B) T158A and (C) F169A. (D-F) Ancestral pigments, i.e. (D) </a:t>
            </a:r>
            <a:r>
              <a:rPr lang="en-US" i="1" dirty="0" err="1"/>
              <a:t>Amniota</a:t>
            </a:r>
            <a:r>
              <a:rPr lang="en-US" i="1" dirty="0"/>
              <a:t>, (E) Mammalia, and (F) </a:t>
            </a:r>
            <a:r>
              <a:rPr lang="en-US" i="1" dirty="0" err="1"/>
              <a:t>Theria</a:t>
            </a:r>
            <a:r>
              <a:rPr lang="en-US" i="1" dirty="0"/>
              <a:t>.</a:t>
            </a:r>
            <a:r>
              <a:rPr lang="en-US" dirty="0"/>
              <a:t>”</a:t>
            </a:r>
          </a:p>
          <a:p>
            <a:r>
              <a:rPr lang="en-US" dirty="0"/>
              <a:t>URL: https://commons.wikimedia.org/wiki/File:Amniote_rhodopsin_3D_structures.png</a:t>
            </a:r>
          </a:p>
          <a:p>
            <a:r>
              <a:rPr lang="en-US" dirty="0"/>
              <a:t>Attribution: </a:t>
            </a:r>
            <a:r>
              <a:rPr lang="de-DE" dirty="0"/>
              <a:t>Constanze Bickelmann [CC BY-SA 3.0 (https://creativecommons.org/licenses/by-sa/3.0)]</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37</a:t>
            </a:fld>
            <a:endParaRPr lang="en-US"/>
          </a:p>
        </p:txBody>
      </p:sp>
    </p:spTree>
    <p:extLst>
      <p:ext uri="{BB962C8B-B14F-4D97-AF65-F5344CB8AC3E}">
        <p14:creationId xmlns:p14="http://schemas.microsoft.com/office/powerpoint/2010/main" val="8033366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smtClean="0"/>
              <a:t>Part</a:t>
            </a:r>
            <a:r>
              <a:rPr lang="en-US" b="1" baseline="0" dirty="0" smtClean="0"/>
              <a:t> of the Optional activity: Building A Protein (paper activity):</a:t>
            </a:r>
          </a:p>
          <a:p>
            <a:r>
              <a:rPr lang="en-US" baseline="0" dirty="0" smtClean="0"/>
              <a:t>This is a teacher resource detailing aspects of one of the featured proteins students can build. Note the link to this specific protein on the </a:t>
            </a:r>
            <a:r>
              <a:rPr lang="en-US" baseline="0" dirty="0" err="1" smtClean="0"/>
              <a:t>UniProt</a:t>
            </a:r>
            <a:r>
              <a:rPr lang="en-US" baseline="0" dirty="0" smtClean="0"/>
              <a:t> website, a good resource for your students to access in addition to the Wikipedia page corresponding to the protein. The information on this teacher slide resource may also be converted to a student handout (not provided).</a:t>
            </a:r>
            <a:endParaRPr lang="en-US" dirty="0" smtClean="0"/>
          </a:p>
          <a:p>
            <a:endParaRPr lang="en-US" dirty="0"/>
          </a:p>
          <a:p>
            <a:r>
              <a:rPr lang="en-US" dirty="0"/>
              <a:t>SOURCES:</a:t>
            </a:r>
          </a:p>
          <a:p>
            <a:r>
              <a:rPr lang="en-US" dirty="0"/>
              <a:t>Text</a:t>
            </a:r>
            <a:r>
              <a:rPr lang="en-US" baseline="0" dirty="0"/>
              <a:t> modified from Wikipedia article, “PGA5”</a:t>
            </a:r>
          </a:p>
          <a:p>
            <a:r>
              <a:rPr lang="en-US" baseline="0" dirty="0"/>
              <a:t>(https://en.wikipedia.org/wiki/PGA5)</a:t>
            </a:r>
          </a:p>
          <a:p>
            <a:endParaRPr lang="en-US" dirty="0"/>
          </a:p>
          <a:p>
            <a:r>
              <a:rPr lang="en-US" dirty="0"/>
              <a:t>Image, “Ideogram of human chromosome. Chromosome 11 highlighted.”</a:t>
            </a:r>
          </a:p>
          <a:p>
            <a:r>
              <a:rPr lang="en-US" dirty="0"/>
              <a:t>URL: https://commons.wikimedia.org/wiki/File:Ideogram_human_chromosome_11.svg</a:t>
            </a:r>
          </a:p>
          <a:p>
            <a:r>
              <a:rPr lang="en-US" dirty="0"/>
              <a:t>Attribution: National Center for Biotechnology Information, U.S. National Library of Medicine [Public domain] via Wikimedia Commons [CC0]</a:t>
            </a:r>
          </a:p>
          <a:p>
            <a:endParaRPr lang="en-US" dirty="0"/>
          </a:p>
          <a:p>
            <a:r>
              <a:rPr lang="en-US" dirty="0"/>
              <a:t>Image, “Human chromosome 11. G-banding ideogram”</a:t>
            </a:r>
          </a:p>
          <a:p>
            <a:r>
              <a:rPr lang="en-US" dirty="0"/>
              <a:t>URL: https://commons.wikimedia.org/wiki/File:Human_chromosome_11_ideogram.svg</a:t>
            </a:r>
          </a:p>
          <a:p>
            <a:r>
              <a:rPr lang="en-US" dirty="0"/>
              <a:t>Attribution: Own work [Public domain] via Wikimedia</a:t>
            </a:r>
            <a:r>
              <a:rPr lang="en-US" baseline="0" dirty="0"/>
              <a:t> Commons [CC0]</a:t>
            </a:r>
            <a:endParaRPr lang="en-US" dirty="0"/>
          </a:p>
          <a:p>
            <a:endParaRPr lang="en-US" dirty="0"/>
          </a:p>
          <a:p>
            <a:r>
              <a:rPr lang="en-US" dirty="0"/>
              <a:t>Image modified from,</a:t>
            </a:r>
            <a:r>
              <a:rPr lang="en-US" baseline="0" dirty="0"/>
              <a:t> “</a:t>
            </a:r>
            <a:r>
              <a:rPr lang="en-US" dirty="0"/>
              <a:t>Pepsin in complex with </a:t>
            </a:r>
            <a:r>
              <a:rPr lang="en-US" dirty="0" err="1"/>
              <a:t>pepstatin</a:t>
            </a:r>
            <a:r>
              <a:rPr lang="en-US" dirty="0"/>
              <a:t>. From PDB file 1PSO. Created with </a:t>
            </a:r>
            <a:r>
              <a:rPr lang="en-US" dirty="0" err="1"/>
              <a:t>PyMol</a:t>
            </a:r>
            <a:r>
              <a:rPr lang="en-US" dirty="0"/>
              <a:t>.</a:t>
            </a:r>
            <a:r>
              <a:rPr lang="en-US" baseline="0" dirty="0"/>
              <a:t>”</a:t>
            </a:r>
          </a:p>
          <a:p>
            <a:r>
              <a:rPr lang="en-US" baseline="0" dirty="0"/>
              <a:t>URL: https://commons.wikimedia.org/wiki/File:1PSO.png</a:t>
            </a:r>
          </a:p>
          <a:p>
            <a:r>
              <a:rPr lang="en-US" baseline="0" dirty="0"/>
              <a:t>Attribution: No machine-readable author provided. </a:t>
            </a:r>
            <a:r>
              <a:rPr lang="en-US" baseline="0" dirty="0" err="1"/>
              <a:t>DrKjaergaard</a:t>
            </a:r>
            <a:r>
              <a:rPr lang="en-US" baseline="0" dirty="0"/>
              <a:t> assumed (based on copyright claims). [Public domain]</a:t>
            </a:r>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38</a:t>
            </a:fld>
            <a:endParaRPr lang="en-US"/>
          </a:p>
        </p:txBody>
      </p:sp>
    </p:spTree>
    <p:extLst>
      <p:ext uri="{BB962C8B-B14F-4D97-AF65-F5344CB8AC3E}">
        <p14:creationId xmlns:p14="http://schemas.microsoft.com/office/powerpoint/2010/main" val="7017287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smtClean="0"/>
              <a:t>Part</a:t>
            </a:r>
            <a:r>
              <a:rPr lang="en-US" b="1" baseline="0" dirty="0" smtClean="0"/>
              <a:t> of the Optional activity: Building A Protein (paper activity):</a:t>
            </a:r>
          </a:p>
          <a:p>
            <a:r>
              <a:rPr lang="en-US" baseline="0" dirty="0" smtClean="0"/>
              <a:t>This is a teacher resource detailing aspects of one of the featured proteins students can build. Note the link to this specific protein on the </a:t>
            </a:r>
            <a:r>
              <a:rPr lang="en-US" baseline="0" dirty="0" err="1" smtClean="0"/>
              <a:t>UniProt</a:t>
            </a:r>
            <a:r>
              <a:rPr lang="en-US" baseline="0" dirty="0" smtClean="0"/>
              <a:t> website, a good resource for your students to access in addition to the Wikipedia page corresponding to the protein. The information on this teacher slide resource may also be converted to a student handout (not provided).</a:t>
            </a:r>
            <a:endParaRPr lang="en-US" dirty="0" smtClean="0"/>
          </a:p>
          <a:p>
            <a:endParaRPr lang="en-US" dirty="0"/>
          </a:p>
          <a:p>
            <a:r>
              <a:rPr lang="en-US" dirty="0"/>
              <a:t>SOURCES:</a:t>
            </a:r>
          </a:p>
          <a:p>
            <a:r>
              <a:rPr lang="en-US" dirty="0"/>
              <a:t>Text</a:t>
            </a:r>
            <a:r>
              <a:rPr lang="en-US" baseline="0" dirty="0"/>
              <a:t> modified from Wikipedia article, “Insulin”</a:t>
            </a:r>
          </a:p>
          <a:p>
            <a:r>
              <a:rPr lang="en-US" baseline="0" dirty="0"/>
              <a:t>(https://en.wikipedia.org/wiki/Insulin)</a:t>
            </a:r>
            <a:endParaRPr lang="en-US" dirty="0"/>
          </a:p>
          <a:p>
            <a:endParaRPr lang="en-US" baseline="0" dirty="0"/>
          </a:p>
          <a:p>
            <a:r>
              <a:rPr lang="en-US" dirty="0"/>
              <a:t>Image, “Insulin Monomer”</a:t>
            </a:r>
          </a:p>
          <a:p>
            <a:r>
              <a:rPr lang="en-US" dirty="0"/>
              <a:t>URL: https://commons.wikimedia.org/wiki/File:InsulinMonomer.jpg</a:t>
            </a:r>
          </a:p>
          <a:p>
            <a:r>
              <a:rPr lang="en-US" dirty="0"/>
              <a:t>Attribution: Isaac </a:t>
            </a:r>
            <a:r>
              <a:rPr lang="en-US" dirty="0" err="1"/>
              <a:t>Yonemoto</a:t>
            </a:r>
            <a:r>
              <a:rPr lang="en-US" dirty="0"/>
              <a:t>. [CC BY 2.5 (https://creativecommons.org/licenses/by/2.5)]</a:t>
            </a:r>
          </a:p>
          <a:p>
            <a:endParaRPr lang="en-US" dirty="0"/>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39</a:t>
            </a:fld>
            <a:endParaRPr lang="en-US"/>
          </a:p>
        </p:txBody>
      </p:sp>
    </p:spTree>
    <p:extLst>
      <p:ext uri="{BB962C8B-B14F-4D97-AF65-F5344CB8AC3E}">
        <p14:creationId xmlns:p14="http://schemas.microsoft.com/office/powerpoint/2010/main" val="24735928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smtClean="0"/>
              <a:t>Part</a:t>
            </a:r>
            <a:r>
              <a:rPr lang="en-US" b="1" baseline="0" dirty="0" smtClean="0"/>
              <a:t> of the Optional activity: Building A Protein (paper activity):</a:t>
            </a:r>
          </a:p>
          <a:p>
            <a:r>
              <a:rPr lang="en-US" baseline="0" dirty="0" smtClean="0"/>
              <a:t>This is a teacher resource detailing aspects of one of the featured proteins students can build. Note the link to this specific protein on the </a:t>
            </a:r>
            <a:r>
              <a:rPr lang="en-US" baseline="0" dirty="0" err="1" smtClean="0"/>
              <a:t>UniProt</a:t>
            </a:r>
            <a:r>
              <a:rPr lang="en-US" baseline="0" dirty="0" smtClean="0"/>
              <a:t> website, a good resource for your students to access in addition to the Wikipedia page corresponding to the protein. The information on this teacher slide resource may also be converted to a student handout (not provided).</a:t>
            </a:r>
            <a:endParaRPr lang="en-US" dirty="0" smtClean="0"/>
          </a:p>
          <a:p>
            <a:r>
              <a:rPr lang="en-US" baseline="0" dirty="0" smtClean="0"/>
              <a:t>Keratins </a:t>
            </a:r>
            <a:r>
              <a:rPr lang="en-US" baseline="0" dirty="0"/>
              <a:t>combine in a number of forms to provide structure and protection for the epidermis. They’re also the main component of a number of skin derivatives including hair, nails, hooves, and antlers.</a:t>
            </a:r>
          </a:p>
          <a:p>
            <a:endParaRPr lang="en-US" dirty="0"/>
          </a:p>
          <a:p>
            <a:r>
              <a:rPr lang="en-US" dirty="0"/>
              <a:t>SOURCES:</a:t>
            </a:r>
          </a:p>
          <a:p>
            <a:r>
              <a:rPr lang="en-US" dirty="0"/>
              <a:t>Text</a:t>
            </a:r>
            <a:r>
              <a:rPr lang="en-US" baseline="0" dirty="0"/>
              <a:t> modified from Wikipedia articles, “Keratin” and “Alpha keratin”</a:t>
            </a:r>
          </a:p>
          <a:p>
            <a:r>
              <a:rPr lang="en-US" baseline="0" dirty="0"/>
              <a:t>(https://en.wikipedia.org/wiki/Keratin, https://en.wikipedia.org/wiki/Alpha-keratin)</a:t>
            </a:r>
          </a:p>
          <a:p>
            <a:endParaRPr lang="en-US" dirty="0"/>
          </a:p>
          <a:p>
            <a:r>
              <a:rPr lang="en-US" dirty="0"/>
              <a:t>Image,</a:t>
            </a:r>
            <a:r>
              <a:rPr lang="en-US" baseline="0" dirty="0"/>
              <a:t> “</a:t>
            </a:r>
            <a:r>
              <a:rPr lang="en-US" dirty="0"/>
              <a:t>Ideogram of the human chromosome 12.</a:t>
            </a:r>
            <a:r>
              <a:rPr lang="en-US" baseline="0" dirty="0"/>
              <a:t>”</a:t>
            </a:r>
          </a:p>
          <a:p>
            <a:r>
              <a:rPr lang="en-US" baseline="0" dirty="0"/>
              <a:t>URL: https://commons.wikimedia.org/wiki/File:Chromosome_12.svg</a:t>
            </a:r>
          </a:p>
          <a:p>
            <a:r>
              <a:rPr lang="en-US" baseline="0" dirty="0"/>
              <a:t>Attribution: Mysid [Public domain] via Wikimedia Commons</a:t>
            </a:r>
          </a:p>
          <a:p>
            <a:endParaRPr lang="en-US" dirty="0"/>
          </a:p>
          <a:p>
            <a:r>
              <a:rPr lang="en-US" dirty="0"/>
              <a:t>Image,</a:t>
            </a:r>
            <a:r>
              <a:rPr lang="en-US" baseline="0" dirty="0"/>
              <a:t> “</a:t>
            </a:r>
            <a:r>
              <a:rPr lang="en-US" dirty="0"/>
              <a:t>Ideogram of the human chromosome 17.</a:t>
            </a:r>
            <a:r>
              <a:rPr lang="en-US" baseline="0" dirty="0"/>
              <a:t>”</a:t>
            </a:r>
          </a:p>
          <a:p>
            <a:r>
              <a:rPr lang="en-US" baseline="0" dirty="0"/>
              <a:t>URL: https://commons.wikimedia.org/wiki/File:Chromosome_17.svg</a:t>
            </a:r>
          </a:p>
          <a:p>
            <a:r>
              <a:rPr lang="en-US" baseline="0" dirty="0"/>
              <a:t>Attribution: Mysid [Public domain] via Wikimedia Commons</a:t>
            </a:r>
          </a:p>
          <a:p>
            <a:endParaRPr lang="en-US" dirty="0"/>
          </a:p>
          <a:p>
            <a:r>
              <a:rPr lang="en-US" dirty="0"/>
              <a:t>Image,</a:t>
            </a:r>
            <a:r>
              <a:rPr lang="en-US" baseline="0" dirty="0"/>
              <a:t> “</a:t>
            </a:r>
            <a:r>
              <a:rPr lang="it-IT" dirty="0"/>
              <a:t>Young male Impala Mikumi National Park, Tanzania.</a:t>
            </a:r>
            <a:r>
              <a:rPr lang="en-US" baseline="0" dirty="0"/>
              <a:t>”</a:t>
            </a:r>
          </a:p>
          <a:p>
            <a:r>
              <a:rPr lang="en-US" baseline="0" dirty="0"/>
              <a:t>URL: https://commons.wikimedia.org/wiki/File:Male_impala_profile.jpg</a:t>
            </a:r>
          </a:p>
          <a:p>
            <a:r>
              <a:rPr lang="en-US" baseline="0" dirty="0"/>
              <a:t>Attribution: Muhammad Mahdi Karim </a:t>
            </a:r>
            <a:r>
              <a:rPr lang="en-US" baseline="0" dirty="0" err="1"/>
              <a:t>FacebookThe</a:t>
            </a:r>
            <a:r>
              <a:rPr lang="en-US" baseline="0" dirty="0"/>
              <a:t> making of this document was supported by Wikimedia CH. (Submit your project!)For all the files concerned, please see the category Supported by Wikimedia CH.</a:t>
            </a:r>
            <a:r>
              <a:rPr lang="ar-AE" baseline="0" dirty="0"/>
              <a:t>العربية | </a:t>
            </a:r>
            <a:r>
              <a:rPr lang="as-IN" baseline="0" dirty="0"/>
              <a:t>বাংলা | </a:t>
            </a:r>
            <a:r>
              <a:rPr lang="en-US" baseline="0" dirty="0" err="1"/>
              <a:t>čeština</a:t>
            </a:r>
            <a:r>
              <a:rPr lang="en-US" baseline="0" dirty="0"/>
              <a:t> | Deutsch | English | Esperanto | </a:t>
            </a:r>
            <a:r>
              <a:rPr lang="en-US" baseline="0" dirty="0" err="1"/>
              <a:t>español</a:t>
            </a:r>
            <a:r>
              <a:rPr lang="en-US" baseline="0" dirty="0"/>
              <a:t> | </a:t>
            </a:r>
            <a:r>
              <a:rPr lang="en-US" baseline="0" dirty="0" err="1"/>
              <a:t>français</a:t>
            </a:r>
            <a:r>
              <a:rPr lang="en-US" baseline="0" dirty="0"/>
              <a:t> | </a:t>
            </a:r>
            <a:r>
              <a:rPr lang="en-US" baseline="0" dirty="0" err="1"/>
              <a:t>magyar</a:t>
            </a:r>
            <a:r>
              <a:rPr lang="en-US" baseline="0" dirty="0"/>
              <a:t> | </a:t>
            </a:r>
            <a:r>
              <a:rPr lang="en-US" baseline="0" dirty="0" err="1"/>
              <a:t>italiano</a:t>
            </a:r>
            <a:r>
              <a:rPr lang="en-US" baseline="0" dirty="0"/>
              <a:t> | </a:t>
            </a:r>
            <a:r>
              <a:rPr lang="az-Cyrl-AZ" baseline="0" dirty="0"/>
              <a:t>македонски | </a:t>
            </a:r>
            <a:r>
              <a:rPr lang="en-US" baseline="0" dirty="0" err="1"/>
              <a:t>Nederlands</a:t>
            </a:r>
            <a:r>
              <a:rPr lang="en-US" baseline="0" dirty="0"/>
              <a:t> | </a:t>
            </a:r>
            <a:r>
              <a:rPr lang="en-US" baseline="0" dirty="0" err="1"/>
              <a:t>rumantsch</a:t>
            </a:r>
            <a:r>
              <a:rPr lang="en-US" baseline="0" dirty="0"/>
              <a:t> | </a:t>
            </a:r>
            <a:r>
              <a:rPr lang="en-US" baseline="0" dirty="0" err="1"/>
              <a:t>sicilianu</a:t>
            </a:r>
            <a:r>
              <a:rPr lang="en-US" baseline="0" dirty="0"/>
              <a:t> | </a:t>
            </a:r>
            <a:r>
              <a:rPr lang="az-Cyrl-AZ" baseline="0" dirty="0"/>
              <a:t>українська | +/− [</a:t>
            </a:r>
            <a:r>
              <a:rPr lang="en-US" baseline="0" dirty="0"/>
              <a:t>GFDL 1.2 (http://www.gnu.org/licenses/old-licenses/fdl-1.2.html)]</a:t>
            </a:r>
          </a:p>
          <a:p>
            <a:endParaRPr lang="en-US" baseline="0" dirty="0"/>
          </a:p>
          <a:p>
            <a:r>
              <a:rPr lang="en-US" baseline="0" dirty="0"/>
              <a:t>Image, “</a:t>
            </a:r>
            <a:r>
              <a:rPr lang="en-US" dirty="0"/>
              <a:t>Synthesis of Alpha-keratin with red keratin to follow throughout diagram</a:t>
            </a:r>
            <a:r>
              <a:rPr lang="en-US" baseline="0" dirty="0"/>
              <a:t>”</a:t>
            </a:r>
          </a:p>
          <a:p>
            <a:r>
              <a:rPr lang="en-US" baseline="0" dirty="0"/>
              <a:t>URL: https://commons.wikimedia.org/wiki/File:Keratin_creation_red.svg</a:t>
            </a:r>
          </a:p>
          <a:p>
            <a:r>
              <a:rPr lang="en-US" baseline="0" dirty="0"/>
              <a:t>Attribution: </a:t>
            </a:r>
            <a:r>
              <a:rPr lang="en-US" baseline="0" dirty="0" err="1"/>
              <a:t>Mlpatton</a:t>
            </a:r>
            <a:r>
              <a:rPr lang="en-US" baseline="0" dirty="0"/>
              <a:t> [CC BY-SA (https://creativecommons.org/licenses/by-sa/4.0)]</a:t>
            </a:r>
          </a:p>
          <a:p>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5411C8B6-9A80-4386-88EB-CB5E10B1A476}" type="slidenum">
              <a:rPr lang="en-US" smtClean="0"/>
              <a:t>40</a:t>
            </a:fld>
            <a:endParaRPr lang="en-US"/>
          </a:p>
        </p:txBody>
      </p:sp>
    </p:spTree>
    <p:extLst>
      <p:ext uri="{BB962C8B-B14F-4D97-AF65-F5344CB8AC3E}">
        <p14:creationId xmlns:p14="http://schemas.microsoft.com/office/powerpoint/2010/main" val="9737241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smtClean="0"/>
              <a:t>Part</a:t>
            </a:r>
            <a:r>
              <a:rPr lang="en-US" b="1" baseline="0" dirty="0" smtClean="0"/>
              <a:t> of the Optional activity: Building A Protein (paper activity):</a:t>
            </a:r>
          </a:p>
          <a:p>
            <a:r>
              <a:rPr lang="en-US" baseline="0" dirty="0" smtClean="0"/>
              <a:t>This is a teacher resource detailing aspects of one of the featured proteins students can build. Note the link to this specific protein on the </a:t>
            </a:r>
            <a:r>
              <a:rPr lang="en-US" baseline="0" dirty="0" err="1" smtClean="0"/>
              <a:t>UniProt</a:t>
            </a:r>
            <a:r>
              <a:rPr lang="en-US" baseline="0" dirty="0" smtClean="0"/>
              <a:t> website, a good resource for your students to access in addition to the Wikipedia page corresponding to the protein. The information on this teacher slide resource may also be converted to a student handout (not provided).</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In its true biologically active form, hemoglobin </a:t>
            </a:r>
            <a:r>
              <a:rPr lang="en-US" baseline="0" dirty="0"/>
              <a:t>is a complex tetramer and provides </a:t>
            </a:r>
            <a:r>
              <a:rPr lang="en-US" baseline="0" dirty="0" smtClean="0"/>
              <a:t>an example of quaternary structure.</a:t>
            </a:r>
            <a:endParaRPr lang="en-US" baseline="0" dirty="0"/>
          </a:p>
          <a:p>
            <a:endParaRPr lang="en-US" dirty="0"/>
          </a:p>
          <a:p>
            <a:r>
              <a:rPr lang="en-US" dirty="0"/>
              <a:t>SOURCES:</a:t>
            </a:r>
          </a:p>
          <a:p>
            <a:r>
              <a:rPr lang="en-US" dirty="0"/>
              <a:t>Text</a:t>
            </a:r>
            <a:r>
              <a:rPr lang="en-US" baseline="0" dirty="0"/>
              <a:t> modified from Wikipedia articles, “Hemoglobin” and “Hemoglobin, alpha 1”</a:t>
            </a:r>
          </a:p>
          <a:p>
            <a:r>
              <a:rPr lang="en-US" baseline="0" dirty="0"/>
              <a:t>(https://en.wikipedia.org/wiki/Hemoglobin, https://en.wikipedia.org/wiki/Hemoglobin,_alpha_1)</a:t>
            </a:r>
          </a:p>
          <a:p>
            <a:endParaRPr lang="en-US" dirty="0"/>
          </a:p>
          <a:p>
            <a:r>
              <a:rPr lang="en-US" dirty="0"/>
              <a:t>Image modified from  “Structure of </a:t>
            </a:r>
            <a:r>
              <a:rPr lang="en-US" dirty="0" err="1"/>
              <a:t>haemoglobin</a:t>
            </a:r>
            <a:r>
              <a:rPr lang="en-US" dirty="0"/>
              <a:t>”</a:t>
            </a:r>
          </a:p>
          <a:p>
            <a:r>
              <a:rPr lang="en-US" dirty="0"/>
              <a:t>URL: https://commons.wikimedia.org/wiki/File:1GZX_Haemoglobin.png</a:t>
            </a:r>
          </a:p>
          <a:p>
            <a:r>
              <a:rPr lang="en-US" dirty="0"/>
              <a:t>Attribution: </a:t>
            </a:r>
            <a:r>
              <a:rPr lang="en-US" dirty="0" err="1"/>
              <a:t>Zephyris</a:t>
            </a:r>
            <a:r>
              <a:rPr lang="en-US" dirty="0"/>
              <a:t> at the English language Wikipedia [CC BY-SA (http://creativecommons.org/licenses/by-sa/3.0/)]</a:t>
            </a:r>
          </a:p>
          <a:p>
            <a:endParaRPr lang="en-US" dirty="0"/>
          </a:p>
          <a:p>
            <a:endParaRPr lang="en-US" dirty="0"/>
          </a:p>
          <a:p>
            <a:r>
              <a:rPr lang="en-US" dirty="0"/>
              <a:t>Image, “Ideogram of human chromosome. Chromosome 16 highlighted.”</a:t>
            </a:r>
          </a:p>
          <a:p>
            <a:r>
              <a:rPr lang="en-US" dirty="0"/>
              <a:t>URL: https://commons.wikimedia.org/wiki/File:Ideogram_human_chromosome_16.svg</a:t>
            </a:r>
          </a:p>
          <a:p>
            <a:r>
              <a:rPr lang="en-US" dirty="0"/>
              <a:t>Attribution: National Center for Biotechnology Information, U.S. National Library of Medicine [Public domain] via Wikimedia Commons [CC0]</a:t>
            </a:r>
          </a:p>
          <a:p>
            <a:endParaRPr lang="en-US" dirty="0"/>
          </a:p>
          <a:p>
            <a:r>
              <a:rPr lang="en-US" dirty="0"/>
              <a:t>Image, “Human chromosome 16. G-banding ideogram”</a:t>
            </a:r>
          </a:p>
          <a:p>
            <a:r>
              <a:rPr lang="en-US" dirty="0"/>
              <a:t>URL: https://commons.wikimedia.org/wiki/File:Human_chromosome_16_ideogram.svg</a:t>
            </a:r>
          </a:p>
          <a:p>
            <a:r>
              <a:rPr lang="en-US" dirty="0"/>
              <a:t>Attribution: Own work [Public domain] via Wikimedia</a:t>
            </a:r>
            <a:r>
              <a:rPr lang="en-US" baseline="0" dirty="0"/>
              <a:t> Commons [CC0]</a:t>
            </a:r>
            <a:endParaRPr lang="en-US" dirty="0"/>
          </a:p>
          <a:p>
            <a:endParaRPr lang="en-US" dirty="0"/>
          </a:p>
          <a:p>
            <a:r>
              <a:rPr lang="en-US" dirty="0"/>
              <a:t>Image modified</a:t>
            </a:r>
            <a:r>
              <a:rPr lang="en-US" baseline="0" dirty="0"/>
              <a:t> from</a:t>
            </a:r>
            <a:r>
              <a:rPr lang="en-US" dirty="0"/>
              <a:t>, “</a:t>
            </a:r>
            <a:r>
              <a:rPr lang="en-US" i="1" dirty="0"/>
              <a:t>Rhodopsin 3D structure of all pigments from this study </a:t>
            </a:r>
            <a:r>
              <a:rPr lang="en-US" dirty="0"/>
              <a:t>[visualized by means of </a:t>
            </a:r>
            <a:r>
              <a:rPr lang="en-US" dirty="0" err="1"/>
              <a:t>PyMOL</a:t>
            </a:r>
            <a:r>
              <a:rPr lang="en-US" dirty="0"/>
              <a:t> Molecular Graphics System, V 1.3]</a:t>
            </a:r>
            <a:r>
              <a:rPr lang="en-US" i="1" dirty="0"/>
              <a:t>. (A) shows the echidna rhodopsin with amino acids differing from bovine rhodopsin highlighted in gray. Red marks indicate the substitutions of mutants (B) T158A and (C) F169A. (D-F) Ancestral pigments, i.e. (D) </a:t>
            </a:r>
            <a:r>
              <a:rPr lang="en-US" i="1" dirty="0" err="1"/>
              <a:t>Amniota</a:t>
            </a:r>
            <a:r>
              <a:rPr lang="en-US" i="1" dirty="0"/>
              <a:t>, (E) Mammalia, and (F) </a:t>
            </a:r>
            <a:r>
              <a:rPr lang="en-US" i="1" dirty="0" err="1"/>
              <a:t>Theria</a:t>
            </a:r>
            <a:r>
              <a:rPr lang="en-US" i="1" dirty="0"/>
              <a:t>.</a:t>
            </a:r>
            <a:r>
              <a:rPr lang="en-US" dirty="0"/>
              <a:t>”</a:t>
            </a:r>
          </a:p>
          <a:p>
            <a:r>
              <a:rPr lang="en-US" dirty="0"/>
              <a:t>URL: https://commons.wikimedia.org/wiki/File:Amniote_rhodopsin_3D_structures.png</a:t>
            </a:r>
          </a:p>
          <a:p>
            <a:r>
              <a:rPr lang="en-US" dirty="0"/>
              <a:t>Attribution: </a:t>
            </a:r>
            <a:r>
              <a:rPr lang="de-DE" dirty="0"/>
              <a:t>Constanze Bickelmann [CC BY-SA 3.0 (https://creativecommons.org/licenses/by-sa/3.0)]</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41</a:t>
            </a:fld>
            <a:endParaRPr lang="en-US"/>
          </a:p>
        </p:txBody>
      </p:sp>
    </p:spTree>
    <p:extLst>
      <p:ext uri="{BB962C8B-B14F-4D97-AF65-F5344CB8AC3E}">
        <p14:creationId xmlns:p14="http://schemas.microsoft.com/office/powerpoint/2010/main" val="36427970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baseline="0" dirty="0"/>
              <a:t> </a:t>
            </a:r>
            <a:endParaRPr lang="en-US" dirty="0"/>
          </a:p>
          <a:p>
            <a:r>
              <a:rPr lang="en-US" baseline="0" dirty="0"/>
              <a:t>Use the posters in your classroom and/or switch back to the energy diagram slide as students reason through this learning segment. </a:t>
            </a:r>
            <a:endParaRPr lang="en-US" b="1" baseline="0" dirty="0"/>
          </a:p>
          <a:p>
            <a:r>
              <a:rPr lang="en-US" baseline="0" dirty="0"/>
              <a:t>We revisit the energy diagram and remember that energy was released when glucose and oxygen were rearranged into carbon dioxide and water.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In the next slide we will ask: </a:t>
            </a:r>
            <a:r>
              <a:rPr lang="en-US" sz="1200" dirty="0">
                <a:solidFill>
                  <a:srgbClr val="256800"/>
                </a:solidFill>
                <a:latin typeface="Arial" panose="020B0604020202020204" pitchFamily="34" charset="0"/>
                <a:cs typeface="Arial" panose="020B0604020202020204" pitchFamily="34" charset="0"/>
              </a:rPr>
              <a:t>How do you think our understanding of chemical reactions can help us to explain what happens when we actually BUILD (or re-build) larger biomolecules? </a:t>
            </a:r>
            <a:endParaRPr lang="en-US" sz="1200" i="1" dirty="0">
              <a:solidFill>
                <a:srgbClr val="256800"/>
              </a:solidFill>
              <a:latin typeface="Arial" panose="020B0604020202020204" pitchFamily="34" charset="0"/>
              <a:cs typeface="Arial" panose="020B0604020202020204" pitchFamily="34" charset="0"/>
            </a:endParaRPr>
          </a:p>
          <a:p>
            <a:endParaRPr lang="en-US" baseline="0" dirty="0" smtClean="0"/>
          </a:p>
          <a:p>
            <a:r>
              <a:rPr lang="en-US" baseline="0" dirty="0" smtClean="0"/>
              <a:t>SOURCES:</a:t>
            </a:r>
          </a:p>
          <a:p>
            <a:r>
              <a:rPr lang="en-US" baseline="0" dirty="0" smtClean="0"/>
              <a:t>Image courtesy MBER.</a:t>
            </a:r>
            <a:endParaRPr lang="en-US" baseline="0" dirty="0"/>
          </a:p>
        </p:txBody>
      </p:sp>
      <p:sp>
        <p:nvSpPr>
          <p:cNvPr id="4" name="Slide Number Placeholder 3"/>
          <p:cNvSpPr>
            <a:spLocks noGrp="1"/>
          </p:cNvSpPr>
          <p:nvPr>
            <p:ph type="sldNum" sz="quarter" idx="10"/>
          </p:nvPr>
        </p:nvSpPr>
        <p:spPr/>
        <p:txBody>
          <a:bodyPr/>
          <a:lstStyle/>
          <a:p>
            <a:fld id="{54E9F9FA-3B32-9F43-AB3C-D4433BF56F25}" type="slidenum">
              <a:rPr lang="en-US" smtClean="0"/>
              <a:t>42</a:t>
            </a:fld>
            <a:endParaRPr lang="en-US"/>
          </a:p>
        </p:txBody>
      </p:sp>
    </p:spTree>
    <p:extLst>
      <p:ext uri="{BB962C8B-B14F-4D97-AF65-F5344CB8AC3E}">
        <p14:creationId xmlns:p14="http://schemas.microsoft.com/office/powerpoint/2010/main" val="12518824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a:p>
        </p:txBody>
      </p:sp>
      <p:sp>
        <p:nvSpPr>
          <p:cNvPr id="4" name="Slide Number Placeholder 3"/>
          <p:cNvSpPr>
            <a:spLocks noGrp="1"/>
          </p:cNvSpPr>
          <p:nvPr>
            <p:ph type="sldNum" sz="quarter" idx="10"/>
          </p:nvPr>
        </p:nvSpPr>
        <p:spPr/>
        <p:txBody>
          <a:bodyPr/>
          <a:lstStyle/>
          <a:p>
            <a:fld id="{54E9F9FA-3B32-9F43-AB3C-D4433BF56F25}" type="slidenum">
              <a:rPr lang="en-US" smtClean="0"/>
              <a:t>4</a:t>
            </a:fld>
            <a:endParaRPr lang="en-US"/>
          </a:p>
        </p:txBody>
      </p:sp>
    </p:spTree>
    <p:extLst>
      <p:ext uri="{BB962C8B-B14F-4D97-AF65-F5344CB8AC3E}">
        <p14:creationId xmlns:p14="http://schemas.microsoft.com/office/powerpoint/2010/main" val="33906754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baseline="0" dirty="0"/>
              <a:t> </a:t>
            </a:r>
            <a:endParaRPr lang="en-US" dirty="0"/>
          </a:p>
          <a:p>
            <a:r>
              <a:rPr lang="en-US" baseline="0" dirty="0"/>
              <a:t>Here we ask students to think for a bit about what happens with energy when you build a biomolecule, before we build a paper protein from amino acids.</a:t>
            </a:r>
          </a:p>
        </p:txBody>
      </p:sp>
      <p:sp>
        <p:nvSpPr>
          <p:cNvPr id="4" name="Slide Number Placeholder 3"/>
          <p:cNvSpPr>
            <a:spLocks noGrp="1"/>
          </p:cNvSpPr>
          <p:nvPr>
            <p:ph type="sldNum" sz="quarter" idx="10"/>
          </p:nvPr>
        </p:nvSpPr>
        <p:spPr/>
        <p:txBody>
          <a:bodyPr/>
          <a:lstStyle/>
          <a:p>
            <a:fld id="{54E9F9FA-3B32-9F43-AB3C-D4433BF56F25}" type="slidenum">
              <a:rPr lang="en-US" smtClean="0"/>
              <a:t>43</a:t>
            </a:fld>
            <a:endParaRPr lang="en-US"/>
          </a:p>
        </p:txBody>
      </p:sp>
    </p:spTree>
    <p:extLst>
      <p:ext uri="{BB962C8B-B14F-4D97-AF65-F5344CB8AC3E}">
        <p14:creationId xmlns:p14="http://schemas.microsoft.com/office/powerpoint/2010/main" val="11191772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baseline="0" dirty="0"/>
              <a:t>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Here</a:t>
            </a:r>
            <a:r>
              <a:rPr lang="en-US" b="1" baseline="0" dirty="0"/>
              <a:t> you show the video on protein assembly and folding that you’ve selected. </a:t>
            </a:r>
            <a:r>
              <a:rPr lang="en-US" baseline="0" dirty="0"/>
              <a:t>(See Teacher Slides in this Learning Segment for suggestions or help.)</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Or you start the</a:t>
            </a:r>
            <a:r>
              <a:rPr lang="en-US" b="1" baseline="0" dirty="0"/>
              <a:t> paper version of the activity </a:t>
            </a:r>
            <a:r>
              <a:rPr lang="en-US" baseline="0" dirty="0"/>
              <a:t>(the optional Building A Protein Activity).</a:t>
            </a:r>
            <a:endParaRPr lang="en-US" dirty="0"/>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SOURCES: </a:t>
            </a:r>
          </a:p>
          <a:p>
            <a:r>
              <a:rPr lang="en-US" dirty="0"/>
              <a:t>Image, “Structure of the TF protein. Based on </a:t>
            </a:r>
            <a:r>
              <a:rPr lang="en-US" dirty="0" err="1"/>
              <a:t>PyMOL</a:t>
            </a:r>
            <a:r>
              <a:rPr lang="en-US" dirty="0"/>
              <a:t> rendering of PDB”</a:t>
            </a:r>
          </a:p>
          <a:p>
            <a:r>
              <a:rPr lang="en-US" dirty="0"/>
              <a:t>(https://commons.wikimedia.org/wiki/File%3AProtein_TF_PDB_1a8e.png)</a:t>
            </a:r>
          </a:p>
          <a:p>
            <a:r>
              <a:rPr lang="en-US" dirty="0"/>
              <a:t>By </a:t>
            </a:r>
            <a:r>
              <a:rPr lang="en-US" dirty="0" err="1"/>
              <a:t>Emw</a:t>
            </a:r>
            <a:r>
              <a:rPr lang="en-US" dirty="0"/>
              <a:t> (Own work) [CC BY-SA 3.0 (http://creativecommons.org/licenses/by-sa/3.0) or GFDL (http://www.gnu.org/copyleft/fdl.html)], via Wikimedia </a:t>
            </a:r>
            <a:r>
              <a:rPr lang="en-US" dirty="0" smtClean="0"/>
              <a:t>Commons</a:t>
            </a:r>
          </a:p>
          <a:p>
            <a:endParaRPr lang="en-US" dirty="0" smtClean="0"/>
          </a:p>
          <a:p>
            <a:r>
              <a:rPr lang="en-US" dirty="0" smtClean="0"/>
              <a:t>Other</a:t>
            </a:r>
            <a:r>
              <a:rPr lang="en-US" baseline="0" dirty="0" smtClean="0"/>
              <a:t> images courtesy MBER.</a:t>
            </a:r>
            <a:endParaRPr lang="en-US" dirty="0"/>
          </a:p>
          <a:p>
            <a:endParaRPr lang="en-US" dirty="0"/>
          </a:p>
        </p:txBody>
      </p:sp>
      <p:sp>
        <p:nvSpPr>
          <p:cNvPr id="4" name="Slide Number Placeholder 3"/>
          <p:cNvSpPr>
            <a:spLocks noGrp="1"/>
          </p:cNvSpPr>
          <p:nvPr>
            <p:ph type="sldNum" sz="quarter" idx="10"/>
          </p:nvPr>
        </p:nvSpPr>
        <p:spPr/>
        <p:txBody>
          <a:bodyPr/>
          <a:lstStyle/>
          <a:p>
            <a:fld id="{54E9F9FA-3B32-9F43-AB3C-D4433BF56F25}" type="slidenum">
              <a:rPr lang="en-US" smtClean="0"/>
              <a:t>44</a:t>
            </a:fld>
            <a:endParaRPr lang="en-US"/>
          </a:p>
        </p:txBody>
      </p:sp>
    </p:spTree>
    <p:extLst>
      <p:ext uri="{BB962C8B-B14F-4D97-AF65-F5344CB8AC3E}">
        <p14:creationId xmlns:p14="http://schemas.microsoft.com/office/powerpoint/2010/main" val="36083138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r>
              <a:rPr lang="en-US" baseline="0" dirty="0" smtClean="0"/>
              <a:t> </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smtClean="0"/>
              <a:t>Here</a:t>
            </a:r>
            <a:r>
              <a:rPr lang="en-US" b="1" baseline="0" dirty="0" smtClean="0"/>
              <a:t> you show the video on protein assembly and folding that you’ve selected. </a:t>
            </a:r>
            <a:r>
              <a:rPr lang="en-US" baseline="0" dirty="0" smtClean="0"/>
              <a:t>(See Teacher Slides in this Learning Segment for suggestions or help.)</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smtClean="0"/>
              <a:t>Or you start the</a:t>
            </a:r>
            <a:r>
              <a:rPr lang="en-US" b="1" baseline="0" dirty="0" smtClean="0"/>
              <a:t> paper version of the activity </a:t>
            </a:r>
            <a:r>
              <a:rPr lang="en-US" baseline="0" dirty="0" smtClean="0"/>
              <a:t>(the optional Building A Protein Activity).</a:t>
            </a:r>
            <a:endParaRPr lang="en-US" dirty="0"/>
          </a:p>
        </p:txBody>
      </p:sp>
      <p:sp>
        <p:nvSpPr>
          <p:cNvPr id="4" name="Slide Number Placeholder 3"/>
          <p:cNvSpPr>
            <a:spLocks noGrp="1"/>
          </p:cNvSpPr>
          <p:nvPr>
            <p:ph type="sldNum" sz="quarter" idx="10"/>
          </p:nvPr>
        </p:nvSpPr>
        <p:spPr/>
        <p:txBody>
          <a:bodyPr/>
          <a:lstStyle/>
          <a:p>
            <a:fld id="{54E9F9FA-3B32-9F43-AB3C-D4433BF56F25}" type="slidenum">
              <a:rPr lang="en-US" smtClean="0"/>
              <a:t>45</a:t>
            </a:fld>
            <a:endParaRPr lang="en-US"/>
          </a:p>
        </p:txBody>
      </p:sp>
    </p:spTree>
    <p:extLst>
      <p:ext uri="{BB962C8B-B14F-4D97-AF65-F5344CB8AC3E}">
        <p14:creationId xmlns:p14="http://schemas.microsoft.com/office/powerpoint/2010/main" val="27164034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baseline="0" dirty="0"/>
              <a:t> </a:t>
            </a:r>
            <a:endParaRPr lang="en-US" dirty="0"/>
          </a:p>
          <a:p>
            <a:r>
              <a:rPr lang="en-US" baseline="0" dirty="0"/>
              <a:t>Now that we built a protein we can think about all the work it took. In order to do work we </a:t>
            </a:r>
            <a:r>
              <a:rPr lang="en-US" b="1" baseline="0" dirty="0"/>
              <a:t>need energy</a:t>
            </a:r>
            <a:r>
              <a:rPr lang="en-US" baseline="0" dirty="0"/>
              <a:t>. </a:t>
            </a:r>
          </a:p>
          <a:p>
            <a:r>
              <a:rPr lang="en-US" baseline="0" dirty="0"/>
              <a:t>We ask if building a molecule took energy or released energy.</a:t>
            </a:r>
          </a:p>
          <a:p>
            <a:r>
              <a:rPr lang="en-US" baseline="0" dirty="0"/>
              <a:t>Then we ask  students to draw an energy diagram that represents this requirement of energy  or an “uphill” energy diagram on their doodle.</a:t>
            </a:r>
          </a:p>
          <a:p>
            <a:endParaRPr lang="en-US" baseline="0" dirty="0"/>
          </a:p>
          <a:p>
            <a:r>
              <a:rPr lang="en-US" baseline="0" dirty="0"/>
              <a:t>It may be helpful to show the “downhill” reaction on a slide or have your poster where it is easy to see so students can be reminded of what the “downhill” energy diagram looked like.</a:t>
            </a:r>
          </a:p>
        </p:txBody>
      </p:sp>
      <p:sp>
        <p:nvSpPr>
          <p:cNvPr id="4" name="Slide Number Placeholder 3"/>
          <p:cNvSpPr>
            <a:spLocks noGrp="1"/>
          </p:cNvSpPr>
          <p:nvPr>
            <p:ph type="sldNum" sz="quarter" idx="10"/>
          </p:nvPr>
        </p:nvSpPr>
        <p:spPr/>
        <p:txBody>
          <a:bodyPr/>
          <a:lstStyle/>
          <a:p>
            <a:fld id="{54E9F9FA-3B32-9F43-AB3C-D4433BF56F25}" type="slidenum">
              <a:rPr lang="en-US" smtClean="0"/>
              <a:t>46</a:t>
            </a:fld>
            <a:endParaRPr lang="en-US"/>
          </a:p>
        </p:txBody>
      </p:sp>
    </p:spTree>
    <p:extLst>
      <p:ext uri="{BB962C8B-B14F-4D97-AF65-F5344CB8AC3E}">
        <p14:creationId xmlns:p14="http://schemas.microsoft.com/office/powerpoint/2010/main" val="31320774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317135AD-7951-134D-964B-1701CCC50796}" type="slidenum">
              <a:rPr lang="en-US" sz="1200"/>
              <a:pPr/>
              <a:t>47</a:t>
            </a:fld>
            <a:endParaRPr lang="en-US" sz="1200"/>
          </a:p>
        </p:txBody>
      </p:sp>
      <p:sp>
        <p:nvSpPr>
          <p:cNvPr id="21506" name="Rectangle 2"/>
          <p:cNvSpPr>
            <a:spLocks noGrp="1" noRot="1" noChangeAspect="1" noChangeArrowheads="1"/>
          </p:cNvSpPr>
          <p:nvPr>
            <p:ph type="sldImg"/>
          </p:nvPr>
        </p:nvSpPr>
        <p:spPr>
          <a:solidFill>
            <a:srgbClr val="FFFFFF"/>
          </a:solidFill>
          <a:ln/>
        </p:spPr>
      </p:sp>
      <p:sp>
        <p:nvSpPr>
          <p:cNvPr id="27652" name="Rectangle 3"/>
          <p:cNvSpPr>
            <a:spLocks noGrp="1" noChangeArrowheads="1"/>
          </p:cNvSpPr>
          <p:nvPr>
            <p:ph type="body" idx="1"/>
          </p:nvPr>
        </p:nvSpPr>
        <p:spPr>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r>
              <a:rPr lang="en-US" b="0" baseline="0" dirty="0"/>
              <a:t>TEACHER NOTES: </a:t>
            </a:r>
          </a:p>
          <a:p>
            <a:r>
              <a:rPr lang="en-US" b="0" baseline="0" dirty="0"/>
              <a:t>The “uphill” energy diagram shows that energy is required when building  biomolecules. </a:t>
            </a:r>
            <a:endParaRPr lang="en-US" b="0" baseline="0" dirty="0" smtClean="0"/>
          </a:p>
          <a:p>
            <a:r>
              <a:rPr lang="en-US" b="0" baseline="0" dirty="0" smtClean="0"/>
              <a:t>Here we also explicitly call out the word “biosynthesis”. You should define the word with your students and have them track it on a classroom “word wall”, in student notebooks, on a terms and relationships t-chart, or in alignment with whichever vocabulary practices you’ve implemented in your classroom. (We do not provide or prescribe a place for vocabulary in this instance.)</a:t>
            </a:r>
            <a:endParaRPr lang="en-US" b="0" baseline="0" dirty="0"/>
          </a:p>
        </p:txBody>
      </p:sp>
    </p:spTree>
    <p:extLst>
      <p:ext uri="{BB962C8B-B14F-4D97-AF65-F5344CB8AC3E}">
        <p14:creationId xmlns:p14="http://schemas.microsoft.com/office/powerpoint/2010/main" val="19503958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an opportunity for students to have an more in depth understanding of energy and matter cycles in the body and that the energy originally comes from the food we eat. </a:t>
            </a:r>
          </a:p>
          <a:p>
            <a:endParaRPr lang="en-US" dirty="0"/>
          </a:p>
          <a:p>
            <a:r>
              <a:rPr lang="en-US" dirty="0"/>
              <a:t>We use the next slide to support this </a:t>
            </a:r>
            <a:r>
              <a:rPr lang="en-US" dirty="0" smtClean="0"/>
              <a:t>conversation.</a:t>
            </a:r>
            <a:endParaRPr lang="en-US" dirty="0"/>
          </a:p>
        </p:txBody>
      </p:sp>
      <p:sp>
        <p:nvSpPr>
          <p:cNvPr id="4" name="Slide Number Placeholder 3"/>
          <p:cNvSpPr>
            <a:spLocks noGrp="1"/>
          </p:cNvSpPr>
          <p:nvPr>
            <p:ph type="sldNum" sz="quarter" idx="10"/>
          </p:nvPr>
        </p:nvSpPr>
        <p:spPr/>
        <p:txBody>
          <a:bodyPr/>
          <a:lstStyle/>
          <a:p>
            <a:fld id="{54E9F9FA-3B32-9F43-AB3C-D4433BF56F25}" type="slidenum">
              <a:rPr lang="en-US" smtClean="0"/>
              <a:t>48</a:t>
            </a:fld>
            <a:endParaRPr lang="en-US"/>
          </a:p>
        </p:txBody>
      </p:sp>
    </p:spTree>
    <p:extLst>
      <p:ext uri="{BB962C8B-B14F-4D97-AF65-F5344CB8AC3E}">
        <p14:creationId xmlns:p14="http://schemas.microsoft.com/office/powerpoint/2010/main" val="28261996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baseline="0" dirty="0" smtClean="0"/>
              <a:t>We’re trying to understand this pairing. Have a discussion with your students. </a:t>
            </a:r>
            <a:r>
              <a:rPr lang="en-US" b="0" baseline="0" dirty="0" smtClean="0"/>
              <a:t>We are always respiring. We rearrange </a:t>
            </a:r>
            <a:r>
              <a:rPr lang="en-US" b="0" baseline="0" dirty="0"/>
              <a:t>matter from high energy molecules to low energy molecules and release energy for the body to use</a:t>
            </a:r>
            <a:r>
              <a:rPr lang="en-US" b="0" baseline="0" dirty="0" smtClean="0"/>
              <a:t>. Part of what we </a:t>
            </a:r>
            <a:r>
              <a:rPr lang="en-US" b="0" baseline="0" dirty="0"/>
              <a:t>can use that energy </a:t>
            </a:r>
            <a:r>
              <a:rPr lang="en-US" b="0" baseline="0" dirty="0" smtClean="0"/>
              <a:t>for is to </a:t>
            </a:r>
            <a:r>
              <a:rPr lang="en-US" b="0" baseline="0" dirty="0"/>
              <a:t>build </a:t>
            </a:r>
            <a:r>
              <a:rPr lang="en-US" b="0" baseline="0" dirty="0" smtClean="0"/>
              <a:t>molecules—also </a:t>
            </a:r>
            <a:r>
              <a:rPr lang="en-US" b="0" baseline="0" dirty="0"/>
              <a:t>for the body to </a:t>
            </a:r>
            <a:r>
              <a:rPr lang="en-US" b="0" baseline="0" dirty="0" smtClean="0"/>
              <a:t>use. So, the reaction on the left feeds the reaction on the right in a sense. (We can also use that energy to build molecules to store the energy longer-term, but we’ll get to that a bit later in the unit.)</a:t>
            </a:r>
            <a:endParaRPr lang="en-US" b="0" baseline="0" dirty="0"/>
          </a:p>
          <a:p>
            <a:endParaRPr lang="en-US" dirty="0"/>
          </a:p>
          <a:p>
            <a:r>
              <a:rPr lang="en-US" dirty="0" smtClean="0"/>
              <a:t>SOURCES:</a:t>
            </a:r>
          </a:p>
          <a:p>
            <a:r>
              <a:rPr lang="en-US" dirty="0" smtClean="0"/>
              <a:t>Images courtesy MBER.</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49</a:t>
            </a:fld>
            <a:endParaRPr lang="en-US"/>
          </a:p>
        </p:txBody>
      </p:sp>
    </p:spTree>
    <p:extLst>
      <p:ext uri="{BB962C8B-B14F-4D97-AF65-F5344CB8AC3E}">
        <p14:creationId xmlns:p14="http://schemas.microsoft.com/office/powerpoint/2010/main" val="209233954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Use your class posters to review these ideas as a class</a:t>
            </a:r>
            <a:r>
              <a:rPr lang="en-US" baseline="0" dirty="0" smtClean="0"/>
              <a:t> again. </a:t>
            </a:r>
          </a:p>
          <a:p>
            <a:r>
              <a:rPr lang="en-US" dirty="0" smtClean="0"/>
              <a:t>We should add two ideas here—one specific</a:t>
            </a:r>
            <a:r>
              <a:rPr lang="en-US" baseline="0" dirty="0" smtClean="0"/>
              <a:t> and one a more general statement about energy-requiring reactions.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New Idea for the </a:t>
            </a:r>
            <a:r>
              <a:rPr lang="en-US" b="1" baseline="0" dirty="0"/>
              <a:t>Energy from Food model: Building</a:t>
            </a:r>
            <a:r>
              <a:rPr lang="en-US" sz="1200" b="0" dirty="0">
                <a:solidFill>
                  <a:srgbClr val="C00000"/>
                </a:solidFill>
                <a:cs typeface="Arial" panose="020B0604020202020204" pitchFamily="34" charset="0"/>
              </a:rPr>
              <a:t> </a:t>
            </a:r>
            <a:r>
              <a:rPr lang="en-US" sz="1200" b="1" dirty="0">
                <a:solidFill>
                  <a:srgbClr val="C00000"/>
                </a:solidFill>
                <a:cs typeface="Arial" panose="020B0604020202020204" pitchFamily="34" charset="0"/>
              </a:rPr>
              <a:t>new biomolecules (proteins, fats and carbs) from the products of digestion requires energy </a:t>
            </a:r>
            <a:r>
              <a:rPr lang="en-US" sz="1200" b="1" u="none" dirty="0" smtClean="0">
                <a:solidFill>
                  <a:srgbClr val="C00000"/>
                </a:solidFill>
                <a:cs typeface="Arial" panose="020B0604020202020204" pitchFamily="34" charset="0"/>
              </a:rPr>
              <a:t>which </a:t>
            </a:r>
            <a:r>
              <a:rPr lang="en-US" sz="1200" b="1" u="none" dirty="0">
                <a:solidFill>
                  <a:srgbClr val="C00000"/>
                </a:solidFill>
                <a:cs typeface="Arial" panose="020B0604020202020204" pitchFamily="34" charset="0"/>
              </a:rPr>
              <a:t>is provided by the cellular respiration reaction</a:t>
            </a:r>
            <a:r>
              <a:rPr lang="en-US" sz="1200" b="1" u="none" dirty="0" smtClean="0">
                <a:solidFill>
                  <a:srgbClr val="C00000"/>
                </a:solidFill>
                <a:cs typeface="Arial" panose="020B0604020202020204" pitchFamily="34" charset="0"/>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u="none" dirty="0" smtClean="0">
              <a:solidFill>
                <a:srgbClr val="C00000"/>
              </a:solidFill>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More generally, in chemical reactions where the products have more potential energy than the reactants, energy must be added to the reaction (“uphill” reaction).</a:t>
            </a: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u="none" dirty="0">
              <a:solidFill>
                <a:srgbClr val="C00000"/>
              </a:solidFill>
              <a:cs typeface="Arial" panose="020B0604020202020204" pitchFamily="34" charset="0"/>
            </a:endParaRPr>
          </a:p>
          <a:p>
            <a:endParaRPr lang="en-US" b="1" dirty="0"/>
          </a:p>
        </p:txBody>
      </p:sp>
      <p:sp>
        <p:nvSpPr>
          <p:cNvPr id="4" name="Slide Number Placeholder 3"/>
          <p:cNvSpPr>
            <a:spLocks noGrp="1"/>
          </p:cNvSpPr>
          <p:nvPr>
            <p:ph type="sldNum" sz="quarter" idx="10"/>
          </p:nvPr>
        </p:nvSpPr>
        <p:spPr/>
        <p:txBody>
          <a:bodyPr/>
          <a:lstStyle/>
          <a:p>
            <a:fld id="{C7BB21F4-C42E-3B40-9B33-CFE230F675D3}" type="slidenum">
              <a:rPr lang="en-US" smtClean="0"/>
              <a:t>50</a:t>
            </a:fld>
            <a:endParaRPr lang="en-US"/>
          </a:p>
        </p:txBody>
      </p:sp>
    </p:spTree>
    <p:extLst>
      <p:ext uri="{BB962C8B-B14F-4D97-AF65-F5344CB8AC3E}">
        <p14:creationId xmlns:p14="http://schemas.microsoft.com/office/powerpoint/2010/main" val="10779980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51</a:t>
            </a:fld>
            <a:endParaRPr lang="en-US"/>
          </a:p>
        </p:txBody>
      </p:sp>
    </p:spTree>
    <p:extLst>
      <p:ext uri="{BB962C8B-B14F-4D97-AF65-F5344CB8AC3E}">
        <p14:creationId xmlns:p14="http://schemas.microsoft.com/office/powerpoint/2010/main" val="42910368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52</a:t>
            </a:fld>
            <a:endParaRPr lang="en-US"/>
          </a:p>
        </p:txBody>
      </p:sp>
    </p:spTree>
    <p:extLst>
      <p:ext uri="{BB962C8B-B14F-4D97-AF65-F5344CB8AC3E}">
        <p14:creationId xmlns:p14="http://schemas.microsoft.com/office/powerpoint/2010/main" val="2111359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a:t>
            </a:fld>
            <a:endParaRPr lang="en-US" dirty="0"/>
          </a:p>
        </p:txBody>
      </p:sp>
    </p:spTree>
    <p:extLst>
      <p:ext uri="{BB962C8B-B14F-4D97-AF65-F5344CB8AC3E}">
        <p14:creationId xmlns:p14="http://schemas.microsoft.com/office/powerpoint/2010/main" val="321344682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53</a:t>
            </a:fld>
            <a:endParaRPr lang="en-US"/>
          </a:p>
        </p:txBody>
      </p:sp>
    </p:spTree>
    <p:extLst>
      <p:ext uri="{BB962C8B-B14F-4D97-AF65-F5344CB8AC3E}">
        <p14:creationId xmlns:p14="http://schemas.microsoft.com/office/powerpoint/2010/main" val="13817257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 This slide contains all the model statements for the Red</a:t>
            </a:r>
            <a:r>
              <a:rPr lang="en-US" baseline="0" dirty="0"/>
              <a:t> </a:t>
            </a:r>
            <a:r>
              <a:rPr lang="en-US" baseline="0" dirty="0" smtClean="0"/>
              <a:t>Models Sequence </a:t>
            </a:r>
            <a:r>
              <a:rPr lang="en-US" baseline="0" dirty="0"/>
              <a:t>in one </a:t>
            </a:r>
            <a:r>
              <a:rPr lang="en-US" baseline="0" dirty="0" smtClean="0"/>
              <a:t>place (with the exception of some ideas we added to “Energy from Food” in the CR unit when examining Unity and Diversity and fermentation). The </a:t>
            </a:r>
            <a:r>
              <a:rPr lang="en-US" baseline="0" dirty="0"/>
              <a:t>intent is for the class to track these ideas on two separate posters, visible in a public place in your classroom, throughout the </a:t>
            </a:r>
            <a:r>
              <a:rPr lang="en-US" baseline="0" dirty="0" smtClean="0"/>
              <a:t>Red Models Sequence. </a:t>
            </a:r>
            <a:r>
              <a:rPr lang="en-US" baseline="0" dirty="0"/>
              <a:t>The statements here are targets and should not be treated as prescriptions. Your class model statements should contain the same basic ideas but may differ in wording or order of appearance</a:t>
            </a:r>
            <a:r>
              <a:rPr lang="en-US" baseline="0" dirty="0" smtClean="0"/>
              <a:t>. Some ideas may appear ambiguously on either side. For example, you may feel the “pulling energy from fat stores” when you run low on glucose idea is more about matter than energy. It’s ok for ideas to appear on both lists in your classroom. We’ve relegated them to one or the other here for simplicity and ease of tracking.</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54</a:t>
            </a:fld>
            <a:endParaRPr lang="en-US"/>
          </a:p>
        </p:txBody>
      </p:sp>
    </p:spTree>
    <p:extLst>
      <p:ext uri="{BB962C8B-B14F-4D97-AF65-F5344CB8AC3E}">
        <p14:creationId xmlns:p14="http://schemas.microsoft.com/office/powerpoint/2010/main" val="13186825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smtClean="0"/>
              <a:t>Just quickly have them get some ideas down on paper. No need to share out as you’ll transition into a phenomenon—the hibernating bear—that will anchor their thinking and discussions.</a:t>
            </a:r>
            <a:endParaRPr lang="en-US" dirty="0"/>
          </a:p>
        </p:txBody>
      </p:sp>
      <p:sp>
        <p:nvSpPr>
          <p:cNvPr id="4" name="Slide Number Placeholder 3"/>
          <p:cNvSpPr>
            <a:spLocks noGrp="1"/>
          </p:cNvSpPr>
          <p:nvPr>
            <p:ph type="sldNum" sz="quarter" idx="5"/>
          </p:nvPr>
        </p:nvSpPr>
        <p:spPr/>
        <p:txBody>
          <a:bodyPr/>
          <a:lstStyle/>
          <a:p>
            <a:fld id="{54E9F9FA-3B32-9F43-AB3C-D4433BF56F25}" type="slidenum">
              <a:rPr lang="en-US" smtClean="0"/>
              <a:t>55</a:t>
            </a:fld>
            <a:endParaRPr lang="en-US"/>
          </a:p>
        </p:txBody>
      </p:sp>
    </p:spTree>
    <p:extLst>
      <p:ext uri="{BB962C8B-B14F-4D97-AF65-F5344CB8AC3E}">
        <p14:creationId xmlns:p14="http://schemas.microsoft.com/office/powerpoint/2010/main" val="9326778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TEACHER NOTES: </a:t>
            </a:r>
          </a:p>
          <a:p>
            <a:r>
              <a:rPr lang="en-US" sz="1200" b="0" i="0" kern="1200" dirty="0">
                <a:solidFill>
                  <a:schemeClr val="tx1"/>
                </a:solidFill>
                <a:effectLst/>
                <a:latin typeface="+mn-lt"/>
                <a:ea typeface="+mn-ea"/>
                <a:cs typeface="+mn-cs"/>
              </a:rPr>
              <a:t>This is a follow on from the last slide. This bear is taking in far more matter than it needs for its basic metabolic reactions (cellular respiration) and biosynthesis for maintenance and so it kicks into using that excess matter for a lot of a different kind of biosynthesis, specifically fat storage. </a:t>
            </a:r>
            <a:r>
              <a:rPr lang="en-US" sz="1200" b="0" i="0" kern="1200" dirty="0" smtClean="0">
                <a:solidFill>
                  <a:schemeClr val="tx1"/>
                </a:solidFill>
                <a:effectLst/>
                <a:latin typeface="+mn-lt"/>
                <a:ea typeface="+mn-ea"/>
                <a:cs typeface="+mn-cs"/>
              </a:rPr>
              <a:t>(Contrast this with the coma patient, where the body is taking in the minimum, doing the minimum… and putting out the minimum.) Next </a:t>
            </a:r>
            <a:r>
              <a:rPr lang="en-US" sz="1200" b="0" i="0" kern="1200" dirty="0">
                <a:solidFill>
                  <a:schemeClr val="tx1"/>
                </a:solidFill>
                <a:effectLst/>
                <a:latin typeface="+mn-lt"/>
                <a:ea typeface="+mn-ea"/>
                <a:cs typeface="+mn-cs"/>
              </a:rPr>
              <a:t>we are going to consider why organisms might store fat.  This slide can be quick or you can spend some time with the bears </a:t>
            </a:r>
            <a:r>
              <a:rPr lang="en-US" sz="1200" b="0" i="0" kern="1200" dirty="0" smtClean="0">
                <a:solidFill>
                  <a:schemeClr val="tx1"/>
                </a:solidFill>
                <a:effectLst/>
                <a:latin typeface="+mn-lt"/>
                <a:ea typeface="+mn-ea"/>
                <a:cs typeface="+mn-cs"/>
              </a:rPr>
              <a:t>here. (Note </a:t>
            </a:r>
            <a:r>
              <a:rPr lang="en-US" sz="1200" b="0" i="0" kern="1200" dirty="0">
                <a:solidFill>
                  <a:schemeClr val="tx1"/>
                </a:solidFill>
                <a:effectLst/>
                <a:latin typeface="+mn-lt"/>
                <a:ea typeface="+mn-ea"/>
                <a:cs typeface="+mn-cs"/>
              </a:rPr>
              <a:t>that there is a major summative assessment in the next learning segment centered on bears). </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a:t>
            </a:r>
            <a:r>
              <a:rPr lang="en-US" sz="1200" b="0" i="0" kern="1200" dirty="0">
                <a:solidFill>
                  <a:schemeClr val="tx1"/>
                </a:solidFill>
                <a:effectLst/>
                <a:latin typeface="+mn-lt"/>
                <a:ea typeface="+mn-ea"/>
                <a:cs typeface="+mn-cs"/>
              </a:rPr>
              <a:t>Guardian put together some cool before/after pics of bears in Alaska here: </a:t>
            </a:r>
          </a:p>
          <a:p>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www.theguardian.com</a:t>
            </a:r>
            <a:r>
              <a:rPr lang="en-US" sz="1200" b="0" i="0" kern="1200" dirty="0">
                <a:solidFill>
                  <a:schemeClr val="tx1"/>
                </a:solidFill>
                <a:effectLst/>
                <a:latin typeface="+mn-lt"/>
                <a:ea typeface="+mn-ea"/>
                <a:cs typeface="+mn-cs"/>
              </a:rPr>
              <a:t>/us-news/2021/oct/07/fat-bear-week-2021-before-and-after-pictures-of-the-contenders</a:t>
            </a: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Please do be sensitive to issues of body image as you view these images of bears. Some of the weight gain is extreme and we know some kids will take that into the realm of humans in the conversation.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SOURCES:</a:t>
            </a:r>
          </a:p>
          <a:p>
            <a:r>
              <a:rPr lang="en-US" sz="1200" b="0" i="0" kern="1200" dirty="0">
                <a:solidFill>
                  <a:schemeClr val="tx1"/>
                </a:solidFill>
                <a:effectLst/>
                <a:latin typeface="+mn-lt"/>
                <a:ea typeface="+mn-ea"/>
                <a:cs typeface="+mn-cs"/>
              </a:rPr>
              <a:t>Image: Bear (left, thin and standing</a:t>
            </a:r>
            <a:r>
              <a:rPr lang="en-US" sz="1200" b="0" i="0" kern="1200" baseline="0" dirty="0">
                <a:solidFill>
                  <a:schemeClr val="tx1"/>
                </a:solidFill>
                <a:effectLst/>
                <a:latin typeface="+mn-lt"/>
                <a:ea typeface="+mn-ea"/>
                <a:cs typeface="+mn-cs"/>
              </a:rPr>
              <a:t> in shallow water</a:t>
            </a:r>
            <a:r>
              <a:rPr lang="en-US" sz="1200" b="0" i="0" kern="1200" dirty="0">
                <a:solidFill>
                  <a:schemeClr val="tx1"/>
                </a:solidFill>
                <a:effectLst/>
                <a:latin typeface="+mn-lt"/>
                <a:ea typeface="+mn-ea"/>
                <a:cs typeface="+mn-cs"/>
              </a:rPr>
              <a:t>)</a:t>
            </a:r>
          </a:p>
          <a:p>
            <a:r>
              <a:rPr lang="en-US" sz="1200" b="0" i="0" kern="1200" dirty="0">
                <a:solidFill>
                  <a:schemeClr val="tx1"/>
                </a:solidFill>
                <a:effectLst/>
                <a:latin typeface="+mn-lt"/>
                <a:ea typeface="+mn-ea"/>
                <a:cs typeface="+mn-cs"/>
              </a:rPr>
              <a:t>URL: https://upload.wikimedia.org/wikipedia/commons/5/5d/Kamchatka_Brown_Bear_near_Dvuhyurtochnoe_on_2015-07-23.jpg</a:t>
            </a:r>
          </a:p>
          <a:p>
            <a:r>
              <a:rPr lang="en-US" sz="1200" b="0" i="0" kern="1200" dirty="0">
                <a:solidFill>
                  <a:schemeClr val="tx1"/>
                </a:solidFill>
                <a:effectLst/>
                <a:latin typeface="+mn-lt"/>
                <a:ea typeface="+mn-ea"/>
                <a:cs typeface="+mn-cs"/>
              </a:rPr>
              <a:t>Attribution: Robert F. Tobler, CC BY-SA 4.0 &lt;https://creativecommons.org/licenses/by-sa/4.0&gt;, via Wikimedia Commons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Image: Bear (right, fat and standing</a:t>
            </a:r>
            <a:r>
              <a:rPr lang="en-US" sz="1200" b="0" i="0" kern="1200" baseline="0" dirty="0">
                <a:solidFill>
                  <a:schemeClr val="tx1"/>
                </a:solidFill>
                <a:effectLst/>
                <a:latin typeface="+mn-lt"/>
                <a:ea typeface="+mn-ea"/>
                <a:cs typeface="+mn-cs"/>
              </a:rPr>
              <a:t> in rapids</a:t>
            </a:r>
            <a:r>
              <a:rPr lang="en-US" sz="1200" b="0" i="0" kern="1200" dirty="0">
                <a:solidFill>
                  <a:schemeClr val="tx1"/>
                </a:solidFill>
                <a:effectLst/>
                <a:latin typeface="+mn-lt"/>
                <a:ea typeface="+mn-ea"/>
                <a:cs typeface="+mn-cs"/>
              </a:rPr>
              <a:t>)</a:t>
            </a:r>
          </a:p>
          <a:p>
            <a:r>
              <a:rPr lang="en-US" sz="1200" b="0" i="0" kern="1200" dirty="0">
                <a:solidFill>
                  <a:schemeClr val="tx1"/>
                </a:solidFill>
                <a:effectLst/>
                <a:latin typeface="+mn-lt"/>
                <a:ea typeface="+mn-ea"/>
                <a:cs typeface="+mn-cs"/>
              </a:rPr>
              <a:t>URL: https://www.flickr.com/photos/katmainps/50433112622/</a:t>
            </a:r>
          </a:p>
          <a:p>
            <a:r>
              <a:rPr lang="en-US" sz="1200" b="0" i="0" kern="1200" dirty="0">
                <a:solidFill>
                  <a:schemeClr val="tx1"/>
                </a:solidFill>
                <a:effectLst/>
                <a:latin typeface="+mn-lt"/>
                <a:ea typeface="+mn-ea"/>
                <a:cs typeface="+mn-cs"/>
              </a:rPr>
              <a:t>Attribution: None required. Public Domain. </a:t>
            </a:r>
          </a:p>
        </p:txBody>
      </p:sp>
      <p:sp>
        <p:nvSpPr>
          <p:cNvPr id="4" name="Slide Number Placeholder 3"/>
          <p:cNvSpPr>
            <a:spLocks noGrp="1"/>
          </p:cNvSpPr>
          <p:nvPr>
            <p:ph type="sldNum" sz="quarter" idx="10"/>
          </p:nvPr>
        </p:nvSpPr>
        <p:spPr/>
        <p:txBody>
          <a:bodyPr/>
          <a:lstStyle/>
          <a:p>
            <a:fld id="{9F0CA7EE-4A42-4842-9669-8D62811BA0D1}" type="slidenum">
              <a:rPr lang="en-US" smtClean="0"/>
              <a:t>56</a:t>
            </a:fld>
            <a:endParaRPr lang="en-US"/>
          </a:p>
        </p:txBody>
      </p:sp>
    </p:spTree>
    <p:extLst>
      <p:ext uri="{BB962C8B-B14F-4D97-AF65-F5344CB8AC3E}">
        <p14:creationId xmlns:p14="http://schemas.microsoft.com/office/powerpoint/2010/main" val="6291224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So this is</a:t>
            </a:r>
            <a:r>
              <a:rPr lang="en-US" baseline="0" dirty="0"/>
              <a:t> likely to just feel like common knowledge: if we eat too much it turns to fat. The idea of this slide is to simply be explicit about this idea that excess matter is stored as fat so we can have it as an idea in our model. It is important to point out that </a:t>
            </a:r>
            <a:r>
              <a:rPr lang="en-US" b="1" baseline="0" dirty="0"/>
              <a:t>so far we have only talked about monomers being build back up into the polymers they started as (i.e. amino acids to proteins) but here we are saying that one kind of macromolecule (like proteins) can also be converted to another (like fat). </a:t>
            </a:r>
            <a:r>
              <a:rPr lang="en-US" baseline="0" dirty="0"/>
              <a:t>This is just more of that rearranging that has been a theme throughout.</a:t>
            </a:r>
          </a:p>
          <a:p>
            <a:r>
              <a:rPr lang="en-US" dirty="0"/>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New Idea for the </a:t>
            </a:r>
            <a:r>
              <a:rPr lang="en-US" b="1" baseline="0" dirty="0"/>
              <a:t>Matter from Food Model</a:t>
            </a:r>
            <a:r>
              <a:rPr lang="en-US" b="1" dirty="0"/>
              <a:t>: </a:t>
            </a:r>
            <a:r>
              <a:rPr lang="en-US" sz="1200" b="1" dirty="0">
                <a:solidFill>
                  <a:srgbClr val="C00000"/>
                </a:solidFill>
                <a:cs typeface="Arial" panose="020B0604020202020204" pitchFamily="34" charset="0"/>
              </a:rPr>
              <a:t>Food consumed in excess of what we need for energy and growth/repair is converted to fat and stored.</a:t>
            </a:r>
            <a:endParaRPr lang="en-US" sz="1200" b="1" dirty="0">
              <a:solidFill>
                <a:srgbClr val="C00000"/>
              </a:solidFill>
            </a:endParaRPr>
          </a:p>
          <a:p>
            <a:endParaRPr lang="en-US" dirty="0"/>
          </a:p>
          <a:p>
            <a:r>
              <a:rPr lang="en-US" dirty="0"/>
              <a:t>Once again, this slide and several in this learning segment are animated so you can provide “think time” The answer to the question will appear after the students have a chance to think and write on the Doodle. This is not about “taking notes,” this is about thinking and then comparing your ideas with other’s ideas. If students are struggling, you can show the animation of excess glucose being made into fat and pause while the make sense of the same for amino acids.</a:t>
            </a:r>
          </a:p>
          <a:p>
            <a:endParaRPr lang="en-US" dirty="0"/>
          </a:p>
          <a:p>
            <a:r>
              <a:rPr lang="en-US" dirty="0"/>
              <a:t>The explanation below is not meant for students but is additional information on how amino acids can be stored as fat.</a:t>
            </a:r>
          </a:p>
          <a:p>
            <a:r>
              <a:rPr lang="en-US" sz="1200" b="0" i="0" kern="1200" dirty="0">
                <a:solidFill>
                  <a:schemeClr val="tx1"/>
                </a:solidFill>
                <a:effectLst/>
                <a:latin typeface="+mn-lt"/>
                <a:ea typeface="+mn-ea"/>
                <a:cs typeface="+mn-cs"/>
              </a:rPr>
              <a:t>All tissues have some capability for synthesis of the non-essential amino acids, amino acid remodeling, and conversion of non-amino acid carbon skeletons into amino acids and other derivatives that contain nitrogen. However, the liver is the major site of nitrogen metabolism in the body. In times of dietary surplus, the potentially toxic nitrogen of amino acids is eliminated via </a:t>
            </a:r>
            <a:r>
              <a:rPr lang="en-US" sz="1200" b="0" i="0" kern="1200" dirty="0" err="1">
                <a:solidFill>
                  <a:schemeClr val="tx1"/>
                </a:solidFill>
                <a:effectLst/>
                <a:latin typeface="+mn-lt"/>
                <a:ea typeface="+mn-ea"/>
                <a:cs typeface="+mn-cs"/>
              </a:rPr>
              <a:t>transaminations</a:t>
            </a:r>
            <a:r>
              <a:rPr lang="en-US" sz="1200" b="0" i="0" kern="1200" dirty="0">
                <a:solidFill>
                  <a:schemeClr val="tx1"/>
                </a:solidFill>
                <a:effectLst/>
                <a:latin typeface="+mn-lt"/>
                <a:ea typeface="+mn-ea"/>
                <a:cs typeface="+mn-cs"/>
              </a:rPr>
              <a:t>, deamination, and urea formation; the carbon skeletons are generally conserved as carbohydrate, via gluconeogenesis, or as fatty acid via fatty acid synthesis pathways. In this respect amino acids fall into three categories: </a:t>
            </a:r>
            <a:r>
              <a:rPr lang="en-US" sz="1200" b="1" i="0" kern="1200" dirty="0" err="1">
                <a:solidFill>
                  <a:schemeClr val="tx1"/>
                </a:solidFill>
                <a:effectLst/>
                <a:latin typeface="+mn-lt"/>
                <a:ea typeface="+mn-ea"/>
                <a:cs typeface="+mn-cs"/>
              </a:rPr>
              <a:t>glucogenic</a:t>
            </a:r>
            <a:r>
              <a:rPr lang="en-US" sz="1200" b="0" i="0" kern="1200" dirty="0">
                <a:solidFill>
                  <a:schemeClr val="tx1"/>
                </a:solidFill>
                <a:effectLst/>
                <a:latin typeface="+mn-lt"/>
                <a:ea typeface="+mn-ea"/>
                <a:cs typeface="+mn-cs"/>
              </a:rPr>
              <a:t>, </a:t>
            </a:r>
            <a:r>
              <a:rPr lang="en-US" sz="1200" b="1" i="0" kern="1200" dirty="0">
                <a:solidFill>
                  <a:schemeClr val="tx1"/>
                </a:solidFill>
                <a:effectLst/>
                <a:latin typeface="+mn-lt"/>
                <a:ea typeface="+mn-ea"/>
                <a:cs typeface="+mn-cs"/>
              </a:rPr>
              <a:t>ketogenic</a:t>
            </a:r>
            <a:r>
              <a:rPr lang="en-US" sz="1200" b="0" i="0" kern="1200" dirty="0">
                <a:solidFill>
                  <a:schemeClr val="tx1"/>
                </a:solidFill>
                <a:effectLst/>
                <a:latin typeface="+mn-lt"/>
                <a:ea typeface="+mn-ea"/>
                <a:cs typeface="+mn-cs"/>
              </a:rPr>
              <a:t>, or </a:t>
            </a:r>
            <a:r>
              <a:rPr lang="en-US" sz="1200" b="1" i="0" kern="1200" dirty="0" err="1">
                <a:solidFill>
                  <a:schemeClr val="tx1"/>
                </a:solidFill>
                <a:effectLst/>
                <a:latin typeface="+mn-lt"/>
                <a:ea typeface="+mn-ea"/>
                <a:cs typeface="+mn-cs"/>
              </a:rPr>
              <a:t>glucogenic</a:t>
            </a:r>
            <a:r>
              <a:rPr lang="en-US" sz="1200" b="1" i="0" kern="1200" dirty="0">
                <a:solidFill>
                  <a:schemeClr val="tx1"/>
                </a:solidFill>
                <a:effectLst/>
                <a:latin typeface="+mn-lt"/>
                <a:ea typeface="+mn-ea"/>
                <a:cs typeface="+mn-cs"/>
              </a:rPr>
              <a:t> and ketogenic</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Glucogenic</a:t>
            </a:r>
            <a:r>
              <a:rPr lang="en-US" sz="1200" b="0" i="0" kern="1200" dirty="0">
                <a:solidFill>
                  <a:schemeClr val="tx1"/>
                </a:solidFill>
                <a:effectLst/>
                <a:latin typeface="+mn-lt"/>
                <a:ea typeface="+mn-ea"/>
                <a:cs typeface="+mn-cs"/>
              </a:rPr>
              <a:t> amino acids are those that give rise to a net production of pyruvate or TCA cycle intermediates, such as 2-oxoglutarate (</a:t>
            </a:r>
            <a:r>
              <a:rPr lang="el-GR" sz="1200" b="0" i="0" kern="1200" dirty="0">
                <a:solidFill>
                  <a:schemeClr val="tx1"/>
                </a:solidFill>
                <a:effectLst/>
                <a:latin typeface="+mn-lt"/>
                <a:ea typeface="+mn-ea"/>
                <a:cs typeface="+mn-cs"/>
              </a:rPr>
              <a:t>α-</a:t>
            </a:r>
            <a:r>
              <a:rPr lang="en-US" sz="1200" b="0" i="0" kern="1200" dirty="0">
                <a:solidFill>
                  <a:schemeClr val="tx1"/>
                </a:solidFill>
                <a:effectLst/>
                <a:latin typeface="+mn-lt"/>
                <a:ea typeface="+mn-ea"/>
                <a:cs typeface="+mn-cs"/>
              </a:rPr>
              <a:t>ketoglutarate) or oxaloacetate, all of which are precursors to glucose via gluconeogenesis. All amino acids except lysine and leucine are at least partly </a:t>
            </a:r>
            <a:r>
              <a:rPr lang="en-US" sz="1200" b="0" i="0" kern="1200" dirty="0" err="1">
                <a:solidFill>
                  <a:schemeClr val="tx1"/>
                </a:solidFill>
                <a:effectLst/>
                <a:latin typeface="+mn-lt"/>
                <a:ea typeface="+mn-ea"/>
                <a:cs typeface="+mn-cs"/>
              </a:rPr>
              <a:t>glucogenic</a:t>
            </a:r>
            <a:r>
              <a:rPr lang="en-US" sz="1200" b="0" i="0" kern="1200" dirty="0">
                <a:solidFill>
                  <a:schemeClr val="tx1"/>
                </a:solidFill>
                <a:effectLst/>
                <a:latin typeface="+mn-lt"/>
                <a:ea typeface="+mn-ea"/>
                <a:cs typeface="+mn-cs"/>
              </a:rPr>
              <a:t>. Lysine and leucine are the only amino acids that are solely ketogenic, giving rise only to acetyl-CoA or </a:t>
            </a:r>
            <a:r>
              <a:rPr lang="en-US" sz="1200" b="0" i="0" kern="1200" dirty="0" err="1">
                <a:solidFill>
                  <a:schemeClr val="tx1"/>
                </a:solidFill>
                <a:effectLst/>
                <a:latin typeface="+mn-lt"/>
                <a:ea typeface="+mn-ea"/>
                <a:cs typeface="+mn-cs"/>
              </a:rPr>
              <a:t>acetoacetyl</a:t>
            </a:r>
            <a:r>
              <a:rPr lang="en-US" sz="1200" b="0" i="0" kern="1200" dirty="0">
                <a:solidFill>
                  <a:schemeClr val="tx1"/>
                </a:solidFill>
                <a:effectLst/>
                <a:latin typeface="+mn-lt"/>
                <a:ea typeface="+mn-ea"/>
                <a:cs typeface="+mn-cs"/>
              </a:rPr>
              <a:t>-CoA, neither of which can bring about net glucose production.</a:t>
            </a:r>
            <a:r>
              <a:rPr lang="en-US" dirty="0"/>
              <a:t/>
            </a:r>
            <a:br>
              <a:rPr lang="en-US" dirty="0"/>
            </a:br>
            <a:r>
              <a:rPr lang="en-US" dirty="0"/>
              <a:t/>
            </a:r>
            <a:br>
              <a:rPr lang="en-US" dirty="0"/>
            </a:br>
            <a:r>
              <a:rPr lang="en-US" sz="1200" b="0" i="0" kern="1200" dirty="0">
                <a:solidFill>
                  <a:schemeClr val="tx1"/>
                </a:solidFill>
                <a:effectLst/>
                <a:latin typeface="+mn-lt"/>
                <a:ea typeface="+mn-ea"/>
                <a:cs typeface="+mn-cs"/>
              </a:rPr>
              <a:t>Link:</a:t>
            </a:r>
            <a:r>
              <a:rPr lang="en-US" dirty="0"/>
              <a:t/>
            </a:r>
            <a:br>
              <a:rPr lang="en-US" dirty="0"/>
            </a:br>
            <a:r>
              <a:rPr lang="en-US" sz="1200" b="0" i="0" kern="1200" dirty="0">
                <a:solidFill>
                  <a:schemeClr val="tx1"/>
                </a:solidFill>
                <a:effectLst/>
                <a:latin typeface="+mn-lt"/>
                <a:ea typeface="+mn-ea"/>
                <a:cs typeface="+mn-cs"/>
              </a:rPr>
              <a:t>https://themedicalbiochemistrypage.org/amino-acid-metabolism.php#glutamine</a:t>
            </a:r>
            <a:endParaRPr lang="en-US" baseline="0" dirty="0"/>
          </a:p>
          <a:p>
            <a:endParaRPr lang="en-US" baseline="0" dirty="0"/>
          </a:p>
          <a:p>
            <a:r>
              <a:rPr lang="en-US" dirty="0"/>
              <a:t>SOURCES:</a:t>
            </a:r>
          </a:p>
          <a:p>
            <a:r>
              <a:rPr lang="en-US" dirty="0"/>
              <a:t>Image</a:t>
            </a:r>
            <a:r>
              <a:rPr lang="en-US" baseline="0" dirty="0"/>
              <a:t> generated by </a:t>
            </a:r>
            <a:r>
              <a:rPr lang="en-US" baseline="0" dirty="0" smtClean="0"/>
              <a:t>MBER.</a:t>
            </a:r>
            <a:endParaRPr lang="en-US"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57</a:t>
            </a:fld>
            <a:endParaRPr lang="en-US" dirty="0"/>
          </a:p>
        </p:txBody>
      </p:sp>
    </p:spTree>
    <p:extLst>
      <p:ext uri="{BB962C8B-B14F-4D97-AF65-F5344CB8AC3E}">
        <p14:creationId xmlns:p14="http://schemas.microsoft.com/office/powerpoint/2010/main" val="37452280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This is an opportunity to make sure you have come back to the questions that are driving us throughout the red model sequence: why do we have to eat?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And we have the more specific question in this unit about how we make tissue types that are different from what we ingest.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New Idea for the </a:t>
            </a:r>
            <a:r>
              <a:rPr lang="en-US" b="1" baseline="0" dirty="0"/>
              <a:t>Matter from Food Model</a:t>
            </a:r>
            <a:r>
              <a:rPr lang="en-US" b="1" dirty="0"/>
              <a:t>: </a:t>
            </a:r>
            <a:r>
              <a:rPr lang="en-US" sz="1200" b="1" dirty="0">
                <a:solidFill>
                  <a:srgbClr val="C00000"/>
                </a:solidFill>
                <a:cs typeface="Arial" panose="020B0604020202020204" pitchFamily="34" charset="0"/>
              </a:rPr>
              <a:t>Food consumed in excess of what we need for energy and growth/repair is converted to fat and stored.</a:t>
            </a:r>
            <a:endParaRPr lang="en-US" sz="1200" b="1" dirty="0">
              <a:solidFill>
                <a:srgbClr val="C00000"/>
              </a:solidFill>
            </a:endParaRPr>
          </a:p>
          <a:p>
            <a:endParaRPr lang="en-US" dirty="0"/>
          </a:p>
          <a:p>
            <a:r>
              <a:rPr lang="en-US" dirty="0"/>
              <a:t>Use your class posters to review these ideas as a class</a:t>
            </a:r>
            <a:r>
              <a:rPr lang="en-US" baseline="0" dirty="0"/>
              <a:t> again. </a:t>
            </a:r>
          </a:p>
        </p:txBody>
      </p:sp>
      <p:sp>
        <p:nvSpPr>
          <p:cNvPr id="4" name="Slide Number Placeholder 3"/>
          <p:cNvSpPr>
            <a:spLocks noGrp="1"/>
          </p:cNvSpPr>
          <p:nvPr>
            <p:ph type="sldNum" sz="quarter" idx="10"/>
          </p:nvPr>
        </p:nvSpPr>
        <p:spPr/>
        <p:txBody>
          <a:bodyPr/>
          <a:lstStyle/>
          <a:p>
            <a:fld id="{C7BB21F4-C42E-3B40-9B33-CFE230F675D3}" type="slidenum">
              <a:rPr lang="en-US" smtClean="0"/>
              <a:t>58</a:t>
            </a:fld>
            <a:endParaRPr lang="en-US" dirty="0"/>
          </a:p>
        </p:txBody>
      </p:sp>
    </p:spTree>
    <p:extLst>
      <p:ext uri="{BB962C8B-B14F-4D97-AF65-F5344CB8AC3E}">
        <p14:creationId xmlns:p14="http://schemas.microsoft.com/office/powerpoint/2010/main" val="322571165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These next</a:t>
            </a:r>
            <a:r>
              <a:rPr lang="en-US" baseline="0" dirty="0" smtClean="0"/>
              <a:t> few slides highlight a bear’s typical “fattening up” diet. But we’re really doing a couple of things to lead our kids into considering the role of fat storage. We are (1) continuing to establish the phenomenon that bears take in way more than they need, (2) that they are “bulking up” for hibernation and will store all of this extra energy (energy from food) as fat and specifically here we are also (3) showing that they have a varied diet: they don’t just eat fat to build up fat; they really can build fat from anything they eat, even berries. And yet, the </a:t>
            </a:r>
            <a:r>
              <a:rPr lang="en-US" u="sng" baseline="0" dirty="0" smtClean="0"/>
              <a:t>storage</a:t>
            </a:r>
            <a:r>
              <a:rPr lang="en-US" baseline="0" dirty="0" smtClean="0"/>
              <a:t> of the accumulated energy is in the form of fat (not, for example, glycogen/animal “starch” which would perhaps be the polymer most directly made from these high-sugar berries).</a:t>
            </a:r>
          </a:p>
          <a:p>
            <a:endParaRPr lang="en-US" dirty="0"/>
          </a:p>
          <a:p>
            <a:r>
              <a:rPr lang="en-US" sz="1200" b="0" i="0" kern="1200" dirty="0">
                <a:solidFill>
                  <a:schemeClr val="tx1"/>
                </a:solidFill>
                <a:effectLst/>
                <a:latin typeface="+mn-lt"/>
                <a:ea typeface="+mn-ea"/>
                <a:cs typeface="+mn-cs"/>
              </a:rPr>
              <a:t>SOURCES:</a:t>
            </a:r>
          </a:p>
          <a:p>
            <a:r>
              <a:rPr lang="en-US" sz="1200" b="0" i="0" kern="1200" dirty="0">
                <a:solidFill>
                  <a:schemeClr val="tx1"/>
                </a:solidFill>
                <a:effectLst/>
                <a:latin typeface="+mn-lt"/>
                <a:ea typeface="+mn-ea"/>
                <a:cs typeface="+mn-cs"/>
              </a:rPr>
              <a:t>Image: Berries</a:t>
            </a:r>
          </a:p>
          <a:p>
            <a:r>
              <a:rPr lang="en-US" sz="1200" b="0" i="0" kern="1200" dirty="0">
                <a:solidFill>
                  <a:schemeClr val="tx1"/>
                </a:solidFill>
                <a:effectLst/>
                <a:latin typeface="+mn-lt"/>
                <a:ea typeface="+mn-ea"/>
                <a:cs typeface="+mn-cs"/>
              </a:rPr>
              <a:t>URL: https://</a:t>
            </a:r>
            <a:r>
              <a:rPr lang="en-US" sz="1200" b="0" i="0" kern="1200" dirty="0" err="1">
                <a:solidFill>
                  <a:schemeClr val="tx1"/>
                </a:solidFill>
                <a:effectLst/>
                <a:latin typeface="+mn-lt"/>
                <a:ea typeface="+mn-ea"/>
                <a:cs typeface="+mn-cs"/>
              </a:rPr>
              <a:t>commons.wikimedia.org</a:t>
            </a:r>
            <a:r>
              <a:rPr lang="en-US" sz="1200" b="0" i="0" kern="1200" dirty="0">
                <a:solidFill>
                  <a:schemeClr val="tx1"/>
                </a:solidFill>
                <a:effectLst/>
                <a:latin typeface="+mn-lt"/>
                <a:ea typeface="+mn-ea"/>
                <a:cs typeface="+mn-cs"/>
              </a:rPr>
              <a:t>/wiki/</a:t>
            </a:r>
            <a:r>
              <a:rPr lang="en-US" sz="1200" b="0" i="0" kern="1200" dirty="0" err="1">
                <a:solidFill>
                  <a:schemeClr val="tx1"/>
                </a:solidFill>
                <a:effectLst/>
                <a:latin typeface="+mn-lt"/>
                <a:ea typeface="+mn-ea"/>
                <a:cs typeface="+mn-cs"/>
              </a:rPr>
              <a:t>File:Vaccinium.jpg#filelinks</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Attribution: </a:t>
            </a:r>
            <a:r>
              <a:rPr lang="en-US" sz="1200" b="0" i="0" kern="1200" dirty="0" err="1">
                <a:solidFill>
                  <a:schemeClr val="tx1"/>
                </a:solidFill>
                <a:effectLst/>
                <a:latin typeface="+mn-lt"/>
                <a:ea typeface="+mn-ea"/>
                <a:cs typeface="+mn-cs"/>
              </a:rPr>
              <a:t>Kazvorpal</a:t>
            </a:r>
            <a:r>
              <a:rPr lang="en-US" sz="1200" b="0" i="0" kern="1200" dirty="0">
                <a:solidFill>
                  <a:schemeClr val="tx1"/>
                </a:solidFill>
                <a:effectLst/>
                <a:latin typeface="+mn-lt"/>
                <a:ea typeface="+mn-ea"/>
                <a:cs typeface="+mn-cs"/>
              </a:rPr>
              <a:t> at English Wikipedia &lt;https://</a:t>
            </a:r>
            <a:r>
              <a:rPr lang="en-US" sz="1200" b="0" i="0" kern="1200" dirty="0" err="1">
                <a:solidFill>
                  <a:schemeClr val="tx1"/>
                </a:solidFill>
                <a:effectLst/>
                <a:latin typeface="+mn-lt"/>
                <a:ea typeface="+mn-ea"/>
                <a:cs typeface="+mn-cs"/>
              </a:rPr>
              <a:t>creativecommons.org</a:t>
            </a:r>
            <a:r>
              <a:rPr lang="en-US" sz="1200" b="0" i="0" kern="1200" dirty="0">
                <a:solidFill>
                  <a:schemeClr val="tx1"/>
                </a:solidFill>
                <a:effectLst/>
                <a:latin typeface="+mn-lt"/>
                <a:ea typeface="+mn-ea"/>
                <a:cs typeface="+mn-cs"/>
              </a:rPr>
              <a:t>/licenses/by-</a:t>
            </a:r>
            <a:r>
              <a:rPr lang="en-US" sz="1200" b="0" i="0" kern="1200" dirty="0" err="1">
                <a:solidFill>
                  <a:schemeClr val="tx1"/>
                </a:solidFill>
                <a:effectLst/>
                <a:latin typeface="+mn-lt"/>
                <a:ea typeface="+mn-ea"/>
                <a:cs typeface="+mn-cs"/>
              </a:rPr>
              <a:t>sa</a:t>
            </a:r>
            <a:r>
              <a:rPr lang="en-US" sz="1200" b="0" i="0" kern="1200" dirty="0">
                <a:solidFill>
                  <a:schemeClr val="tx1"/>
                </a:solidFill>
                <a:effectLst/>
                <a:latin typeface="+mn-lt"/>
                <a:ea typeface="+mn-ea"/>
                <a:cs typeface="+mn-cs"/>
              </a:rPr>
              <a:t>/4.0&gt;, via Wikimedia Commons</a:t>
            </a:r>
          </a:p>
          <a:p>
            <a:endParaRPr lang="en-US" dirty="0"/>
          </a:p>
          <a:p>
            <a:r>
              <a:rPr lang="en-US" dirty="0"/>
              <a:t>Image: </a:t>
            </a:r>
            <a:r>
              <a:rPr lang="en-US" sz="1200" b="0" i="0" kern="1200" dirty="0">
                <a:solidFill>
                  <a:schemeClr val="tx1"/>
                </a:solidFill>
                <a:effectLst/>
                <a:latin typeface="+mn-lt"/>
                <a:ea typeface="+mn-ea"/>
                <a:cs typeface="+mn-cs"/>
              </a:rPr>
              <a:t>Grizzly Bear Feeding - </a:t>
            </a:r>
            <a:r>
              <a:rPr lang="en-US" sz="1200" b="0" i="0" kern="1200" dirty="0" err="1">
                <a:solidFill>
                  <a:schemeClr val="tx1"/>
                </a:solidFill>
                <a:effectLst/>
                <a:latin typeface="+mn-lt"/>
                <a:ea typeface="+mn-ea"/>
                <a:cs typeface="+mn-cs"/>
              </a:rPr>
              <a:t>Ursus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arctos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horribilis</a:t>
            </a:r>
            <a:r>
              <a:rPr lang="en-US" sz="1200" b="0" i="0" kern="1200" baseline="0" dirty="0">
                <a:solidFill>
                  <a:schemeClr val="tx1"/>
                </a:solidFill>
                <a:effectLst/>
                <a:latin typeface="+mn-lt"/>
                <a:ea typeface="+mn-ea"/>
                <a:cs typeface="+mn-cs"/>
              </a:rPr>
              <a:t> -</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Captured this Grizzly while he was feeding on some leafy greens. Denali National Park - west of Toklat River.</a:t>
            </a:r>
          </a:p>
          <a:p>
            <a:r>
              <a:rPr lang="en-US" dirty="0"/>
              <a:t>URL: https://www.flickr.com/photos/jpmckenna/2667935522</a:t>
            </a:r>
          </a:p>
          <a:p>
            <a:r>
              <a:rPr lang="en-US" dirty="0"/>
              <a:t>Attribution: Joe McKenna via Flickr, CC</a:t>
            </a:r>
            <a:r>
              <a:rPr lang="en-US" baseline="0" dirty="0"/>
              <a:t> 2.0 (https://creativecommons.org/licenses/by-nc-sa/2.0/)</a:t>
            </a:r>
            <a:endParaRPr lang="en-US" dirty="0"/>
          </a:p>
        </p:txBody>
      </p:sp>
      <p:sp>
        <p:nvSpPr>
          <p:cNvPr id="4" name="Slide Number Placeholder 3"/>
          <p:cNvSpPr>
            <a:spLocks noGrp="1"/>
          </p:cNvSpPr>
          <p:nvPr>
            <p:ph type="sldNum" sz="quarter" idx="5"/>
          </p:nvPr>
        </p:nvSpPr>
        <p:spPr/>
        <p:txBody>
          <a:bodyPr/>
          <a:lstStyle/>
          <a:p>
            <a:fld id="{54E9F9FA-3B32-9F43-AB3C-D4433BF56F25}" type="slidenum">
              <a:rPr lang="en-US" smtClean="0"/>
              <a:t>59</a:t>
            </a:fld>
            <a:endParaRPr lang="en-US"/>
          </a:p>
        </p:txBody>
      </p:sp>
    </p:spTree>
    <p:extLst>
      <p:ext uri="{BB962C8B-B14F-4D97-AF65-F5344CB8AC3E}">
        <p14:creationId xmlns:p14="http://schemas.microsoft.com/office/powerpoint/2010/main" val="30571978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Use</a:t>
            </a:r>
            <a:r>
              <a:rPr lang="en-US" baseline="0" dirty="0" smtClean="0"/>
              <a:t> this chart to emphasize the varied diet of bears. It’s true that many of the images we see of bears fattening up for winter (grizzlies especially) show the bear sitting or standing in the stream and eat what are fairly fatty animals, salmon. Bears can also build their fat stores by eating seeds, berries and even grass.</a:t>
            </a:r>
          </a:p>
          <a:p>
            <a:endParaRPr lang="en-US" baseline="0" dirty="0" smtClean="0"/>
          </a:p>
          <a:p>
            <a:r>
              <a:rPr lang="en-US" dirty="0" smtClean="0"/>
              <a:t>SOURCES: </a:t>
            </a:r>
          </a:p>
          <a:p>
            <a:r>
              <a:rPr lang="en-US" dirty="0" smtClean="0"/>
              <a:t>Image courtesy</a:t>
            </a:r>
            <a:r>
              <a:rPr lang="en-US" baseline="0" dirty="0" smtClean="0"/>
              <a:t> of the US National Park Service.</a:t>
            </a:r>
            <a:endParaRPr lang="en-US" dirty="0"/>
          </a:p>
          <a:p>
            <a:r>
              <a:rPr lang="en-US" dirty="0"/>
              <a:t>https://</a:t>
            </a:r>
            <a:r>
              <a:rPr lang="en-US" dirty="0" err="1"/>
              <a:t>www.nps.gov</a:t>
            </a:r>
            <a:r>
              <a:rPr lang="en-US" dirty="0"/>
              <a:t>/articles/yell-wildlife-bear-food-</a:t>
            </a:r>
            <a:r>
              <a:rPr lang="en-US" dirty="0" err="1"/>
              <a:t>habits.htm</a:t>
            </a:r>
            <a:endParaRPr lang="en-US" dirty="0"/>
          </a:p>
        </p:txBody>
      </p:sp>
      <p:sp>
        <p:nvSpPr>
          <p:cNvPr id="4" name="Slide Number Placeholder 3"/>
          <p:cNvSpPr>
            <a:spLocks noGrp="1"/>
          </p:cNvSpPr>
          <p:nvPr>
            <p:ph type="sldNum" sz="quarter" idx="5"/>
          </p:nvPr>
        </p:nvSpPr>
        <p:spPr/>
        <p:txBody>
          <a:bodyPr/>
          <a:lstStyle/>
          <a:p>
            <a:fld id="{54E9F9FA-3B32-9F43-AB3C-D4433BF56F25}" type="slidenum">
              <a:rPr lang="en-US" smtClean="0"/>
              <a:t>60</a:t>
            </a:fld>
            <a:endParaRPr lang="en-US"/>
          </a:p>
        </p:txBody>
      </p:sp>
    </p:spTree>
    <p:extLst>
      <p:ext uri="{BB962C8B-B14F-4D97-AF65-F5344CB8AC3E}">
        <p14:creationId xmlns:p14="http://schemas.microsoft.com/office/powerpoint/2010/main" val="17781640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Use</a:t>
            </a:r>
            <a:r>
              <a:rPr lang="en-US" baseline="0" dirty="0" smtClean="0"/>
              <a:t> this chart to emphasize the varied diet of bears. It’s true that many of the images we see of bears fattening up for winter (grizzlies especially) show the bear sitting or standing in the stream and eat what are fairly fatty animals, salmon. Bears can also build their fat stores by eating seeds, berries and even grass.</a:t>
            </a:r>
          </a:p>
          <a:p>
            <a:endParaRPr lang="en-US" baseline="0" dirty="0" smtClean="0"/>
          </a:p>
          <a:p>
            <a:r>
              <a:rPr lang="en-US" dirty="0" smtClean="0"/>
              <a:t>SOURCES: </a:t>
            </a:r>
          </a:p>
          <a:p>
            <a:r>
              <a:rPr lang="en-US" dirty="0" smtClean="0"/>
              <a:t>Image courtesy</a:t>
            </a:r>
            <a:r>
              <a:rPr lang="en-US" baseline="0" dirty="0" smtClean="0"/>
              <a:t> of the US National Park Service.</a:t>
            </a:r>
            <a:endParaRPr lang="en-US" dirty="0" smtClean="0"/>
          </a:p>
          <a:p>
            <a:r>
              <a:rPr lang="en-US" dirty="0" smtClean="0"/>
              <a:t>https</a:t>
            </a:r>
            <a:r>
              <a:rPr lang="en-US" dirty="0" smtClean="0"/>
              <a:t>://www.nps.gov/articles/yell-wildlife-bear-food-habits.htm</a:t>
            </a:r>
            <a:endParaRPr lang="en-US" dirty="0"/>
          </a:p>
        </p:txBody>
      </p:sp>
      <p:sp>
        <p:nvSpPr>
          <p:cNvPr id="4" name="Slide Number Placeholder 3"/>
          <p:cNvSpPr>
            <a:spLocks noGrp="1"/>
          </p:cNvSpPr>
          <p:nvPr>
            <p:ph type="sldNum" sz="quarter" idx="5"/>
          </p:nvPr>
        </p:nvSpPr>
        <p:spPr/>
        <p:txBody>
          <a:bodyPr/>
          <a:lstStyle/>
          <a:p>
            <a:fld id="{54E9F9FA-3B32-9F43-AB3C-D4433BF56F25}" type="slidenum">
              <a:rPr lang="en-US" smtClean="0"/>
              <a:t>61</a:t>
            </a:fld>
            <a:endParaRPr lang="en-US"/>
          </a:p>
        </p:txBody>
      </p:sp>
    </p:spTree>
    <p:extLst>
      <p:ext uri="{BB962C8B-B14F-4D97-AF65-F5344CB8AC3E}">
        <p14:creationId xmlns:p14="http://schemas.microsoft.com/office/powerpoint/2010/main" val="148863761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TEACHER </a:t>
            </a:r>
            <a:r>
              <a:rPr lang="en-US" sz="1200" b="0" i="0" kern="1200" dirty="0">
                <a:solidFill>
                  <a:schemeClr val="tx1"/>
                </a:solidFill>
                <a:effectLst/>
                <a:latin typeface="+mn-lt"/>
                <a:ea typeface="+mn-ea"/>
                <a:cs typeface="+mn-cs"/>
              </a:rPr>
              <a:t>NOTES</a:t>
            </a:r>
            <a:r>
              <a:rPr lang="en-US" sz="1200" b="0" i="0" kern="1200" dirty="0" smtClean="0">
                <a:solidFill>
                  <a:schemeClr val="tx1"/>
                </a:solidFill>
                <a:effectLst/>
                <a:latin typeface="+mn-lt"/>
                <a:ea typeface="+mn-ea"/>
                <a:cs typeface="+mn-cs"/>
              </a:rPr>
              <a:t>:</a:t>
            </a:r>
          </a:p>
          <a:p>
            <a:r>
              <a:rPr lang="en-US" sz="1200" b="1" i="0" kern="1200" dirty="0" smtClean="0">
                <a:solidFill>
                  <a:schemeClr val="tx1"/>
                </a:solidFill>
                <a:effectLst/>
                <a:latin typeface="+mn-lt"/>
                <a:ea typeface="+mn-ea"/>
                <a:cs typeface="+mn-cs"/>
              </a:rPr>
              <a:t>Read these notes.</a:t>
            </a:r>
            <a:r>
              <a:rPr lang="en-US" sz="1200" b="1" i="0" kern="1200" baseline="0" dirty="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We </a:t>
            </a:r>
            <a:r>
              <a:rPr lang="en-US" sz="1200" b="0" i="0" kern="1200" dirty="0">
                <a:solidFill>
                  <a:schemeClr val="tx1"/>
                </a:solidFill>
                <a:effectLst/>
                <a:latin typeface="+mn-lt"/>
                <a:ea typeface="+mn-ea"/>
                <a:cs typeface="+mn-cs"/>
              </a:rPr>
              <a:t>now ask the </a:t>
            </a:r>
            <a:r>
              <a:rPr lang="en-US" sz="1200" b="0" i="0" kern="1200" dirty="0" smtClean="0">
                <a:solidFill>
                  <a:schemeClr val="tx1"/>
                </a:solidFill>
                <a:effectLst/>
                <a:latin typeface="+mn-lt"/>
                <a:ea typeface="+mn-ea"/>
                <a:cs typeface="+mn-cs"/>
              </a:rPr>
              <a:t>question</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what </a:t>
            </a:r>
            <a:r>
              <a:rPr lang="en-US" sz="1200" b="0" i="0" kern="1200" dirty="0">
                <a:solidFill>
                  <a:schemeClr val="tx1"/>
                </a:solidFill>
                <a:effectLst/>
                <a:latin typeface="+mn-lt"/>
                <a:ea typeface="+mn-ea"/>
                <a:cs typeface="+mn-cs"/>
              </a:rPr>
              <a:t>purpose does </a:t>
            </a:r>
            <a:r>
              <a:rPr lang="en-US" sz="1200" b="0" i="0" kern="1200" dirty="0" smtClean="0">
                <a:solidFill>
                  <a:schemeClr val="tx1"/>
                </a:solidFill>
                <a:effectLst/>
                <a:latin typeface="+mn-lt"/>
                <a:ea typeface="+mn-ea"/>
                <a:cs typeface="+mn-cs"/>
              </a:rPr>
              <a:t>storing</a:t>
            </a:r>
            <a:r>
              <a:rPr lang="en-US" sz="1200" b="0" i="0" kern="1200" baseline="0" dirty="0" smtClean="0">
                <a:solidFill>
                  <a:schemeClr val="tx1"/>
                </a:solidFill>
                <a:effectLst/>
                <a:latin typeface="+mn-lt"/>
                <a:ea typeface="+mn-ea"/>
                <a:cs typeface="+mn-cs"/>
              </a:rPr>
              <a:t> fat</a:t>
            </a:r>
            <a:r>
              <a:rPr lang="en-US" sz="1200" b="0" i="0" kern="1200" dirty="0" smtClean="0">
                <a:solidFill>
                  <a:schemeClr val="tx1"/>
                </a:solidFill>
                <a:effectLst/>
                <a:latin typeface="+mn-lt"/>
                <a:ea typeface="+mn-ea"/>
                <a:cs typeface="+mn-cs"/>
              </a:rPr>
              <a:t> </a:t>
            </a:r>
            <a:r>
              <a:rPr lang="en-US" sz="1200" b="0" i="0" kern="1200" dirty="0">
                <a:solidFill>
                  <a:schemeClr val="tx1"/>
                </a:solidFill>
                <a:effectLst/>
                <a:latin typeface="+mn-lt"/>
                <a:ea typeface="+mn-ea"/>
                <a:cs typeface="+mn-cs"/>
              </a:rPr>
              <a:t>serve? </a:t>
            </a:r>
            <a:r>
              <a:rPr lang="en-US" sz="1200" b="0" i="0" kern="1200" dirty="0" smtClean="0">
                <a:solidFill>
                  <a:schemeClr val="tx1"/>
                </a:solidFill>
                <a:effectLst/>
                <a:latin typeface="+mn-lt"/>
                <a:ea typeface="+mn-ea"/>
                <a:cs typeface="+mn-cs"/>
              </a:rPr>
              <a:t>(</a:t>
            </a:r>
            <a:r>
              <a:rPr lang="en-US" sz="1200" b="0" i="0" u="sng" kern="1200" dirty="0" smtClean="0">
                <a:solidFill>
                  <a:schemeClr val="tx1"/>
                </a:solidFill>
                <a:effectLst/>
                <a:latin typeface="+mn-lt"/>
                <a:ea typeface="+mn-ea"/>
                <a:cs typeface="+mn-cs"/>
              </a:rPr>
              <a:t>And we avoid really addressing</a:t>
            </a:r>
            <a:r>
              <a:rPr lang="en-US" sz="1200" b="0" i="0" u="sng" kern="1200" baseline="0" dirty="0" smtClean="0">
                <a:solidFill>
                  <a:schemeClr val="tx1"/>
                </a:solidFill>
                <a:effectLst/>
                <a:latin typeface="+mn-lt"/>
                <a:ea typeface="+mn-ea"/>
                <a:cs typeface="+mn-cs"/>
              </a:rPr>
              <a:t> a reasonable related follow-up here: Why store energy AS FAT and not something else?</a:t>
            </a:r>
            <a:r>
              <a:rPr lang="en-US" sz="1200" b="0" i="0" kern="1200" baseline="0" dirty="0" smtClean="0">
                <a:solidFill>
                  <a:schemeClr val="tx1"/>
                </a:solidFill>
                <a:effectLst/>
                <a:latin typeface="+mn-lt"/>
                <a:ea typeface="+mn-ea"/>
                <a:cs typeface="+mn-cs"/>
              </a:rPr>
              <a:t> Read our notes further below regarding how to engage the “why” question and our reasoning. In a couple of slides we at least take up the corollary– Why NOT use protein?)</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What purpose does fat storage serve? </a:t>
            </a:r>
            <a:r>
              <a:rPr lang="en-US" sz="1200" b="0" i="0" kern="1200" dirty="0" smtClean="0">
                <a:solidFill>
                  <a:schemeClr val="tx1"/>
                </a:solidFill>
                <a:effectLst/>
                <a:latin typeface="+mn-lt"/>
                <a:ea typeface="+mn-ea"/>
                <a:cs typeface="+mn-cs"/>
              </a:rPr>
              <a:t>There's </a:t>
            </a:r>
            <a:r>
              <a:rPr lang="en-US" sz="1200" b="0" i="0" kern="1200" dirty="0">
                <a:solidFill>
                  <a:schemeClr val="tx1"/>
                </a:solidFill>
                <a:effectLst/>
                <a:latin typeface="+mn-lt"/>
                <a:ea typeface="+mn-ea"/>
                <a:cs typeface="+mn-cs"/>
              </a:rPr>
              <a:t>a brief matter </a:t>
            </a:r>
            <a:r>
              <a:rPr lang="en-US" sz="1200" b="0" i="0" kern="1200" dirty="0" smtClean="0">
                <a:solidFill>
                  <a:schemeClr val="tx1"/>
                </a:solidFill>
                <a:effectLst/>
                <a:latin typeface="+mn-lt"/>
                <a:ea typeface="+mn-ea"/>
                <a:cs typeface="+mn-cs"/>
              </a:rPr>
              <a:t>answer</a:t>
            </a:r>
            <a:r>
              <a:rPr lang="en-US" sz="1200" b="0" i="0" kern="1200" baseline="0" dirty="0" smtClean="0">
                <a:solidFill>
                  <a:schemeClr val="tx1"/>
                </a:solidFill>
                <a:effectLst/>
                <a:latin typeface="+mn-lt"/>
                <a:ea typeface="+mn-ea"/>
                <a:cs typeface="+mn-cs"/>
              </a:rPr>
              <a:t> at first glance. In </a:t>
            </a:r>
            <a:r>
              <a:rPr lang="en-US" sz="1200" b="0" i="0" kern="1200" dirty="0" smtClean="0">
                <a:solidFill>
                  <a:schemeClr val="tx1"/>
                </a:solidFill>
                <a:effectLst/>
                <a:latin typeface="+mn-lt"/>
                <a:ea typeface="+mn-ea"/>
                <a:cs typeface="+mn-cs"/>
              </a:rPr>
              <a:t>looking </a:t>
            </a:r>
            <a:r>
              <a:rPr lang="en-US" sz="1200" b="0" i="0" kern="1200" dirty="0">
                <a:solidFill>
                  <a:schemeClr val="tx1"/>
                </a:solidFill>
                <a:effectLst/>
                <a:latin typeface="+mn-lt"/>
                <a:ea typeface="+mn-ea"/>
                <a:cs typeface="+mn-cs"/>
              </a:rPr>
              <a:t>at the pie chart, </a:t>
            </a:r>
            <a:r>
              <a:rPr lang="en-US" sz="1200" b="0" i="0" kern="1200" dirty="0" smtClean="0">
                <a:solidFill>
                  <a:schemeClr val="tx1"/>
                </a:solidFill>
                <a:effectLst/>
                <a:latin typeface="+mn-lt"/>
                <a:ea typeface="+mn-ea"/>
                <a:cs typeface="+mn-cs"/>
              </a:rPr>
              <a:t>we can the </a:t>
            </a:r>
            <a:r>
              <a:rPr lang="en-US" sz="1200" b="0" i="0" kern="1200" dirty="0">
                <a:solidFill>
                  <a:schemeClr val="tx1"/>
                </a:solidFill>
                <a:effectLst/>
                <a:latin typeface="+mn-lt"/>
                <a:ea typeface="+mn-ea"/>
                <a:cs typeface="+mn-cs"/>
              </a:rPr>
              <a:t>average person has to store </a:t>
            </a:r>
            <a:r>
              <a:rPr lang="en-US" sz="1200" b="0" i="1" u="sng" kern="1200" dirty="0">
                <a:solidFill>
                  <a:schemeClr val="tx1"/>
                </a:solidFill>
                <a:effectLst/>
                <a:latin typeface="+mn-lt"/>
                <a:ea typeface="+mn-ea"/>
                <a:cs typeface="+mn-cs"/>
              </a:rPr>
              <a:t>some</a:t>
            </a:r>
            <a:r>
              <a:rPr lang="en-US" sz="1200" b="0" i="0" kern="1200" dirty="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fat.</a:t>
            </a:r>
            <a:r>
              <a:rPr lang="en-US" sz="1200" b="0" i="0" kern="1200" baseline="0" dirty="0" smtClean="0">
                <a:solidFill>
                  <a:schemeClr val="tx1"/>
                </a:solidFill>
                <a:effectLst/>
                <a:latin typeface="+mn-lt"/>
                <a:ea typeface="+mn-ea"/>
                <a:cs typeface="+mn-cs"/>
              </a:rPr>
              <a:t> Why are we at least some percentage of fat? What does fat do in our body? Fa</a:t>
            </a:r>
            <a:r>
              <a:rPr lang="en-US" sz="1200" b="0" i="0" kern="1200" dirty="0" smtClean="0">
                <a:solidFill>
                  <a:schemeClr val="tx1"/>
                </a:solidFill>
                <a:effectLst/>
                <a:latin typeface="+mn-lt"/>
                <a:ea typeface="+mn-ea"/>
                <a:cs typeface="+mn-cs"/>
              </a:rPr>
              <a:t>t </a:t>
            </a:r>
            <a:r>
              <a:rPr lang="en-US" sz="1200" b="0" i="0" kern="1200" dirty="0">
                <a:solidFill>
                  <a:schemeClr val="tx1"/>
                </a:solidFill>
                <a:effectLst/>
                <a:latin typeface="+mn-lt"/>
                <a:ea typeface="+mn-ea"/>
                <a:cs typeface="+mn-cs"/>
              </a:rPr>
              <a:t>insulates us, pads organs, etc. and then there are the other molecules like hormones which are derived from cholesterols and other fat-like molecules. </a:t>
            </a:r>
            <a:endParaRPr lang="en-US" sz="1200" b="0" i="0"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But the point here in the context of the bear “bulking up” is pretty clear. Hopefully </a:t>
            </a:r>
            <a:r>
              <a:rPr lang="en-US" sz="1200" b="1" i="0" kern="1200" dirty="0">
                <a:solidFill>
                  <a:schemeClr val="tx1"/>
                </a:solidFill>
                <a:effectLst/>
                <a:latin typeface="+mn-lt"/>
                <a:ea typeface="+mn-ea"/>
                <a:cs typeface="+mn-cs"/>
              </a:rPr>
              <a:t>someone will say: Energy storage!</a:t>
            </a:r>
            <a:r>
              <a:rPr lang="en-US" sz="1200" b="0" i="0" kern="1200" dirty="0">
                <a:solidFill>
                  <a:schemeClr val="tx1"/>
                </a:solidFill>
                <a:effectLst/>
                <a:latin typeface="+mn-lt"/>
                <a:ea typeface="+mn-ea"/>
                <a:cs typeface="+mn-cs"/>
              </a:rPr>
              <a:t> Again, this</a:t>
            </a:r>
            <a:r>
              <a:rPr lang="en-US" sz="1200" b="0" i="0" kern="1200" baseline="0" dirty="0">
                <a:solidFill>
                  <a:schemeClr val="tx1"/>
                </a:solidFill>
                <a:effectLst/>
                <a:latin typeface="+mn-lt"/>
                <a:ea typeface="+mn-ea"/>
                <a:cs typeface="+mn-cs"/>
              </a:rPr>
              <a:t> is an idea that many, if not all, of your students will already have: fat is stored energy. Our purpose here again is to quickly surface this idea and </a:t>
            </a:r>
            <a:r>
              <a:rPr lang="en-US" sz="1200" b="0" i="0" kern="1200" dirty="0">
                <a:solidFill>
                  <a:schemeClr val="tx1"/>
                </a:solidFill>
                <a:effectLst/>
                <a:latin typeface="+mn-lt"/>
                <a:ea typeface="+mn-ea"/>
                <a:cs typeface="+mn-cs"/>
              </a:rPr>
              <a:t>discuss it. We can convert the excess food to fat and energy is stored in the fat. </a:t>
            </a:r>
            <a:r>
              <a:rPr lang="en-US" sz="1200" b="0" i="0" kern="1200" dirty="0" smtClean="0">
                <a:solidFill>
                  <a:schemeClr val="tx1"/>
                </a:solidFill>
                <a:effectLst/>
                <a:latin typeface="+mn-lt"/>
                <a:ea typeface="+mn-ea"/>
                <a:cs typeface="+mn-cs"/>
              </a:rPr>
              <a:t> This is the idea we need in</a:t>
            </a:r>
            <a:r>
              <a:rPr lang="en-US" sz="1200" b="0" i="0" kern="1200" baseline="0" dirty="0" smtClean="0">
                <a:solidFill>
                  <a:schemeClr val="tx1"/>
                </a:solidFill>
                <a:effectLst/>
                <a:latin typeface="+mn-lt"/>
                <a:ea typeface="+mn-ea"/>
                <a:cs typeface="+mn-cs"/>
              </a:rPr>
              <a:t> order to transition to the next slide.</a:t>
            </a: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But why do we store the energy as FAT when we could store it as carbs/starch like a plant</a:t>
            </a:r>
            <a:r>
              <a:rPr lang="en-US" sz="1200" b="0" i="0" kern="1200" baseline="0" dirty="0" smtClean="0">
                <a:solidFill>
                  <a:schemeClr val="tx1"/>
                </a:solidFill>
                <a:effectLst/>
                <a:latin typeface="+mn-lt"/>
                <a:ea typeface="+mn-ea"/>
                <a:cs typeface="+mn-cs"/>
              </a:rPr>
              <a:t> (i.e. glycogen in animals, which we do store in muscle and liver) or as protein? Beyond the need for some fat in the body (as outlined above for padding organs and making hormones), there’s a common efficiency argument you’ve likely heard. </a:t>
            </a:r>
            <a:r>
              <a:rPr lang="en-US" sz="1200" b="0" i="0" kern="1200" dirty="0" smtClean="0">
                <a:solidFill>
                  <a:schemeClr val="tx1"/>
                </a:solidFill>
                <a:effectLst/>
                <a:latin typeface="+mn-lt"/>
                <a:ea typeface="+mn-ea"/>
                <a:cs typeface="+mn-cs"/>
              </a:rPr>
              <a:t>We </a:t>
            </a:r>
            <a:r>
              <a:rPr lang="en-US" sz="1200" b="0" i="0" kern="1200" dirty="0">
                <a:solidFill>
                  <a:schemeClr val="tx1"/>
                </a:solidFill>
                <a:effectLst/>
                <a:latin typeface="+mn-lt"/>
                <a:ea typeface="+mn-ea"/>
                <a:cs typeface="+mn-cs"/>
              </a:rPr>
              <a:t>KNOW there are calories in </a:t>
            </a:r>
            <a:r>
              <a:rPr lang="en-US" sz="1200" b="0" i="0" kern="1200" dirty="0" smtClean="0">
                <a:solidFill>
                  <a:schemeClr val="tx1"/>
                </a:solidFill>
                <a:effectLst/>
                <a:latin typeface="+mn-lt"/>
                <a:ea typeface="+mn-ea"/>
                <a:cs typeface="+mn-cs"/>
              </a:rPr>
              <a:t>carbs, fat </a:t>
            </a:r>
            <a:r>
              <a:rPr lang="en-US" sz="1200" b="0" i="0" u="sng" kern="1200" dirty="0">
                <a:solidFill>
                  <a:schemeClr val="tx1"/>
                </a:solidFill>
                <a:effectLst/>
                <a:latin typeface="+mn-lt"/>
                <a:ea typeface="+mn-ea"/>
                <a:cs typeface="+mn-cs"/>
              </a:rPr>
              <a:t>and</a:t>
            </a:r>
            <a:r>
              <a:rPr lang="en-US" sz="1200" b="0" i="0" kern="1200" dirty="0">
                <a:solidFill>
                  <a:schemeClr val="tx1"/>
                </a:solidFill>
                <a:effectLst/>
                <a:latin typeface="+mn-lt"/>
                <a:ea typeface="+mn-ea"/>
                <a:cs typeface="+mn-cs"/>
              </a:rPr>
              <a:t> protein based on our work in </a:t>
            </a:r>
            <a:r>
              <a:rPr lang="en-US" sz="1200" b="0" i="0" kern="1200" dirty="0" smtClean="0">
                <a:solidFill>
                  <a:schemeClr val="tx1"/>
                </a:solidFill>
                <a:effectLst/>
                <a:latin typeface="+mn-lt"/>
                <a:ea typeface="+mn-ea"/>
                <a:cs typeface="+mn-cs"/>
              </a:rPr>
              <a:t>the</a:t>
            </a:r>
            <a:r>
              <a:rPr lang="en-US" sz="1200" b="0" i="0" kern="1200" baseline="0" dirty="0" smtClean="0">
                <a:solidFill>
                  <a:schemeClr val="tx1"/>
                </a:solidFill>
                <a:effectLst/>
                <a:latin typeface="+mn-lt"/>
                <a:ea typeface="+mn-ea"/>
                <a:cs typeface="+mn-cs"/>
              </a:rPr>
              <a:t> Chemical Reactions </a:t>
            </a:r>
            <a:r>
              <a:rPr lang="en-US" sz="1200" b="0" i="0" kern="1200" baseline="0" dirty="0">
                <a:solidFill>
                  <a:schemeClr val="tx1"/>
                </a:solidFill>
                <a:effectLst/>
                <a:latin typeface="+mn-lt"/>
                <a:ea typeface="+mn-ea"/>
                <a:cs typeface="+mn-cs"/>
              </a:rPr>
              <a:t>triangle</a:t>
            </a:r>
            <a:r>
              <a:rPr lang="en-US" sz="1200" b="0" i="0" kern="1200" dirty="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But gram for </a:t>
            </a:r>
            <a:r>
              <a:rPr lang="en-US" sz="1200" b="0" i="0" kern="1200" dirty="0">
                <a:solidFill>
                  <a:schemeClr val="tx1"/>
                </a:solidFill>
                <a:effectLst/>
                <a:latin typeface="+mn-lt"/>
                <a:ea typeface="+mn-ea"/>
                <a:cs typeface="+mn-cs"/>
              </a:rPr>
              <a:t>gram, fat (9 </a:t>
            </a:r>
            <a:r>
              <a:rPr lang="en-US" sz="1200" b="0" i="0" kern="1200" dirty="0" smtClean="0">
                <a:solidFill>
                  <a:schemeClr val="tx1"/>
                </a:solidFill>
                <a:effectLst/>
                <a:latin typeface="+mn-lt"/>
                <a:ea typeface="+mn-ea"/>
                <a:cs typeface="+mn-cs"/>
              </a:rPr>
              <a:t>kcal/g</a:t>
            </a:r>
            <a:r>
              <a:rPr lang="en-US" sz="1200" b="0" i="0" kern="1200" dirty="0">
                <a:solidFill>
                  <a:schemeClr val="tx1"/>
                </a:solidFill>
                <a:effectLst/>
                <a:latin typeface="+mn-lt"/>
                <a:ea typeface="+mn-ea"/>
                <a:cs typeface="+mn-cs"/>
              </a:rPr>
              <a:t>) has more than twice the calories as carbs and proteins (each have 4 </a:t>
            </a:r>
            <a:r>
              <a:rPr lang="en-US" sz="1200" b="0" i="0" kern="1200" dirty="0" smtClean="0">
                <a:solidFill>
                  <a:schemeClr val="tx1"/>
                </a:solidFill>
                <a:effectLst/>
                <a:latin typeface="+mn-lt"/>
                <a:ea typeface="+mn-ea"/>
                <a:cs typeface="+mn-cs"/>
              </a:rPr>
              <a:t>kcal/g</a:t>
            </a:r>
            <a:r>
              <a:rPr lang="en-US" sz="1200" b="0" i="0" kern="1200" dirty="0">
                <a:solidFill>
                  <a:schemeClr val="tx1"/>
                </a:solidFill>
                <a:effectLst/>
                <a:latin typeface="+mn-lt"/>
                <a:ea typeface="+mn-ea"/>
                <a:cs typeface="+mn-cs"/>
              </a:rPr>
              <a:t>).  </a:t>
            </a:r>
            <a:r>
              <a:rPr lang="en-US" sz="1200" b="1" i="0" kern="1200" dirty="0" smtClean="0">
                <a:solidFill>
                  <a:schemeClr val="tx1"/>
                </a:solidFill>
                <a:effectLst/>
                <a:latin typeface="+mn-lt"/>
                <a:ea typeface="+mn-ea"/>
                <a:cs typeface="+mn-cs"/>
              </a:rPr>
              <a:t>We’ll argue against using proteins to store energy in a couple of slides,</a:t>
            </a:r>
            <a:r>
              <a:rPr lang="en-US" sz="1200" b="0" i="0" kern="1200" dirty="0" smtClean="0">
                <a:solidFill>
                  <a:schemeClr val="tx1"/>
                </a:solidFill>
                <a:effectLst/>
                <a:latin typeface="+mn-lt"/>
                <a:ea typeface="+mn-ea"/>
                <a:cs typeface="+mn-cs"/>
              </a:rPr>
              <a:t> but coming</a:t>
            </a:r>
            <a:r>
              <a:rPr lang="en-US" sz="1200" b="0" i="0" kern="1200" baseline="0" dirty="0" smtClean="0">
                <a:solidFill>
                  <a:schemeClr val="tx1"/>
                </a:solidFill>
                <a:effectLst/>
                <a:latin typeface="+mn-lt"/>
                <a:ea typeface="+mn-ea"/>
                <a:cs typeface="+mn-cs"/>
              </a:rPr>
              <a:t> to satisfactory understanding around WHY FAT questions, however, is really beyond the scope of what we’ve outlined here in Biosynthesis. You may choose to explore these ideas with your students if they arise, but our questions will steer away from this question and others. Another example: </a:t>
            </a:r>
            <a:r>
              <a:rPr lang="en-US" sz="1200" b="0" i="0" kern="1200" dirty="0" smtClean="0">
                <a:solidFill>
                  <a:schemeClr val="tx1"/>
                </a:solidFill>
                <a:effectLst/>
                <a:latin typeface="+mn-lt"/>
                <a:ea typeface="+mn-ea"/>
                <a:cs typeface="+mn-cs"/>
              </a:rPr>
              <a:t>So </a:t>
            </a:r>
            <a:r>
              <a:rPr lang="en-US" sz="1200" b="0" i="0" kern="1200" dirty="0">
                <a:solidFill>
                  <a:schemeClr val="tx1"/>
                </a:solidFill>
                <a:effectLst/>
                <a:latin typeface="+mn-lt"/>
                <a:ea typeface="+mn-ea"/>
                <a:cs typeface="+mn-cs"/>
              </a:rPr>
              <a:t>why isn’t fat the molecule of choice for cellular respiration? </a:t>
            </a:r>
            <a:r>
              <a:rPr lang="en-US" sz="1200" b="0" i="0" kern="1200" dirty="0" smtClean="0">
                <a:solidFill>
                  <a:schemeClr val="tx1"/>
                </a:solidFill>
                <a:effectLst/>
                <a:latin typeface="+mn-lt"/>
                <a:ea typeface="+mn-ea"/>
                <a:cs typeface="+mn-cs"/>
              </a:rPr>
              <a:t> (And here the short </a:t>
            </a:r>
            <a:r>
              <a:rPr lang="en-US" sz="1200" b="0" i="0" kern="1200" dirty="0">
                <a:solidFill>
                  <a:schemeClr val="tx1"/>
                </a:solidFill>
                <a:effectLst/>
                <a:latin typeface="+mn-lt"/>
                <a:ea typeface="+mn-ea"/>
                <a:cs typeface="+mn-cs"/>
              </a:rPr>
              <a:t>answer is that it simply is not how our bodies evolved</a:t>
            </a:r>
            <a:r>
              <a:rPr lang="en-US" sz="1200" b="0" i="0" kern="1200" dirty="0" smtClean="0">
                <a:solidFill>
                  <a:schemeClr val="tx1"/>
                </a:solidFill>
                <a:effectLst/>
                <a:latin typeface="+mn-lt"/>
                <a:ea typeface="+mn-ea"/>
                <a:cs typeface="+mn-cs"/>
              </a:rPr>
              <a:t>.)</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baseline="0" dirty="0"/>
              <a:t>SOURCES:</a:t>
            </a:r>
          </a:p>
          <a:p>
            <a:r>
              <a:rPr lang="en-US" baseline="0" dirty="0"/>
              <a:t>Pie chart image generated by </a:t>
            </a:r>
            <a:r>
              <a:rPr lang="en-US" baseline="0" dirty="0" smtClean="0"/>
              <a:t>MBER.</a:t>
            </a:r>
            <a:endParaRPr lang="en-US" baseline="0" dirty="0" smtClean="0"/>
          </a:p>
          <a:p>
            <a:endParaRPr lang="en-US" baseline="0" dirty="0" smtClean="0"/>
          </a:p>
          <a:p>
            <a:r>
              <a:rPr lang="en-US" sz="1200" b="0" i="0" kern="1200" dirty="0" smtClean="0">
                <a:solidFill>
                  <a:schemeClr val="tx1"/>
                </a:solidFill>
                <a:effectLst/>
                <a:latin typeface="+mn-lt"/>
                <a:ea typeface="+mn-ea"/>
                <a:cs typeface="+mn-cs"/>
              </a:rPr>
              <a:t>Image</a:t>
            </a:r>
            <a:r>
              <a:rPr lang="en-US" sz="1200" b="0" i="0" kern="1200" dirty="0" smtClean="0">
                <a:solidFill>
                  <a:schemeClr val="tx1"/>
                </a:solidFill>
                <a:effectLst/>
                <a:latin typeface="+mn-lt"/>
                <a:ea typeface="+mn-ea"/>
                <a:cs typeface="+mn-cs"/>
              </a:rPr>
              <a:t>: Brown Bear (fat and standing</a:t>
            </a:r>
            <a:r>
              <a:rPr lang="en-US" sz="1200" b="0" i="0" kern="1200" baseline="0" dirty="0" smtClean="0">
                <a:solidFill>
                  <a:schemeClr val="tx1"/>
                </a:solidFill>
                <a:effectLst/>
                <a:latin typeface="+mn-lt"/>
                <a:ea typeface="+mn-ea"/>
                <a:cs typeface="+mn-cs"/>
              </a:rPr>
              <a:t> in rapids</a:t>
            </a:r>
            <a:r>
              <a:rPr lang="en-US" sz="1200" b="0" i="0" kern="1200" dirty="0" smtClean="0">
                <a:solidFill>
                  <a:schemeClr val="tx1"/>
                </a:solidFill>
                <a:effectLst/>
                <a:latin typeface="+mn-lt"/>
                <a:ea typeface="+mn-ea"/>
                <a:cs typeface="+mn-cs"/>
              </a:rPr>
              <a:t>)</a:t>
            </a:r>
          </a:p>
          <a:p>
            <a:r>
              <a:rPr lang="en-US" sz="1200" b="0" i="0" kern="1200" dirty="0" smtClean="0">
                <a:solidFill>
                  <a:schemeClr val="tx1"/>
                </a:solidFill>
                <a:effectLst/>
                <a:latin typeface="+mn-lt"/>
                <a:ea typeface="+mn-ea"/>
                <a:cs typeface="+mn-cs"/>
              </a:rPr>
              <a:t>URL: https://www.flickr.com/photos/katmainps/50433112622/</a:t>
            </a:r>
          </a:p>
          <a:p>
            <a:r>
              <a:rPr lang="en-US" sz="1200" b="0" i="0" kern="1200" dirty="0" smtClean="0">
                <a:solidFill>
                  <a:schemeClr val="tx1"/>
                </a:solidFill>
                <a:effectLst/>
                <a:latin typeface="+mn-lt"/>
                <a:ea typeface="+mn-ea"/>
                <a:cs typeface="+mn-cs"/>
              </a:rPr>
              <a:t>Attribution: None required. Public Domain. </a:t>
            </a:r>
          </a:p>
          <a:p>
            <a:endParaRPr lang="en-US" dirty="0"/>
          </a:p>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4E9F9FA-3B32-9F43-AB3C-D4433BF56F25}" type="slidenum">
              <a:rPr lang="en-US" smtClean="0"/>
              <a:t>62</a:t>
            </a:fld>
            <a:endParaRPr lang="en-US"/>
          </a:p>
        </p:txBody>
      </p:sp>
    </p:spTree>
    <p:extLst>
      <p:ext uri="{BB962C8B-B14F-4D97-AF65-F5344CB8AC3E}">
        <p14:creationId xmlns:p14="http://schemas.microsoft.com/office/powerpoint/2010/main" val="3460115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 This slide contains all the model statements for the Red</a:t>
            </a:r>
            <a:r>
              <a:rPr lang="en-US" baseline="0" dirty="0"/>
              <a:t> </a:t>
            </a:r>
            <a:r>
              <a:rPr lang="en-US" baseline="0" dirty="0" smtClean="0"/>
              <a:t>Models Sequence </a:t>
            </a:r>
            <a:r>
              <a:rPr lang="en-US" baseline="0" dirty="0"/>
              <a:t>in one </a:t>
            </a:r>
            <a:r>
              <a:rPr lang="en-US" baseline="0" dirty="0" smtClean="0"/>
              <a:t>place (with the exception of some ideas we added to “Energy from Food” in the CR unit when examining Unity and Diversity and fermentation). The </a:t>
            </a:r>
            <a:r>
              <a:rPr lang="en-US" baseline="0" dirty="0"/>
              <a:t>intent is for the class to track these ideas on two separate posters, visible in a public place in your classroom, throughout the </a:t>
            </a:r>
            <a:r>
              <a:rPr lang="en-US" baseline="0" dirty="0" smtClean="0"/>
              <a:t>Red Models Sequence. </a:t>
            </a:r>
            <a:r>
              <a:rPr lang="en-US" baseline="0" dirty="0"/>
              <a:t>The statements here are targets and should not be treated as prescriptions. Your class model statements should contain the same basic ideas but may differ in wording or order of appearance</a:t>
            </a:r>
            <a:r>
              <a:rPr lang="en-US" baseline="0" dirty="0" smtClean="0"/>
              <a:t>. Some ideas may appear ambiguously on either side. For example, you may feel the “pulling energy from fat stores” when you run low on glucose idea is more about matter than energy. It’s ok for ideas to appear on both lists in your classroom. We’ve relegated them to one or the other here for simplicity and ease of tracking.</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a:t>
            </a:fld>
            <a:endParaRPr lang="en-US"/>
          </a:p>
        </p:txBody>
      </p:sp>
    </p:spTree>
    <p:extLst>
      <p:ext uri="{BB962C8B-B14F-4D97-AF65-F5344CB8AC3E}">
        <p14:creationId xmlns:p14="http://schemas.microsoft.com/office/powerpoint/2010/main" val="13902889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b="1" dirty="0"/>
              <a:t>New Idea for the </a:t>
            </a:r>
            <a:r>
              <a:rPr lang="en-US" b="1" baseline="0" dirty="0"/>
              <a:t>Energy from Food Model</a:t>
            </a:r>
            <a:r>
              <a:rPr lang="en-US" b="1" dirty="0"/>
              <a:t>: If you run out of glucose then you can use your fat stores to run through cellular respiration for energy</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When we don't have enough glucose, we go to fat for reserves. </a:t>
            </a:r>
            <a:r>
              <a:rPr lang="en-US" baseline="0" dirty="0"/>
              <a:t>Right now, we are just focused on the idea that the body can pull from the other pools. The next </a:t>
            </a:r>
            <a:r>
              <a:rPr lang="en-US" baseline="0" dirty="0" smtClean="0"/>
              <a:t>iteration of this slide </a:t>
            </a:r>
            <a:r>
              <a:rPr lang="en-US" baseline="0" dirty="0"/>
              <a:t>will deal with </a:t>
            </a:r>
            <a:r>
              <a:rPr lang="en-US" baseline="0" dirty="0" smtClean="0"/>
              <a:t>which pool (glucose, fats, protein) </a:t>
            </a:r>
            <a:r>
              <a:rPr lang="en-US" baseline="0" dirty="0"/>
              <a:t>to pull </a:t>
            </a:r>
            <a:r>
              <a:rPr lang="en-US" baseline="0" dirty="0" smtClean="0"/>
              <a:t>from </a:t>
            </a:r>
            <a:r>
              <a:rPr lang="en-US" baseline="0" dirty="0"/>
              <a:t>first</a:t>
            </a:r>
            <a:r>
              <a:rPr lang="en-US" baseline="0" dirty="0" smtClean="0"/>
              <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This slide and several in this learning segment are animated so you can provide “think time” The answer to the question will appear after the students have a chance to think and write on the Doodle. This is not about “taking notes,” this is about thinking and then comparing your ideas with other’s ideas. </a:t>
            </a:r>
          </a:p>
          <a:p>
            <a:endParaRPr lang="en-US" baseline="0" dirty="0"/>
          </a:p>
          <a:p>
            <a:r>
              <a:rPr lang="en-US" dirty="0"/>
              <a:t>SOURCES:</a:t>
            </a:r>
          </a:p>
          <a:p>
            <a:r>
              <a:rPr lang="en-US" dirty="0"/>
              <a:t>Image</a:t>
            </a:r>
            <a:r>
              <a:rPr lang="en-US" baseline="0" dirty="0"/>
              <a:t> generated by </a:t>
            </a:r>
            <a:r>
              <a:rPr lang="en-US" baseline="0" dirty="0" smtClean="0"/>
              <a:t>MBER.</a:t>
            </a:r>
            <a:endParaRPr lang="en-US" dirty="0"/>
          </a:p>
          <a:p>
            <a:endParaRPr lang="en-US"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63</a:t>
            </a:fld>
            <a:endParaRPr lang="en-US" dirty="0"/>
          </a:p>
        </p:txBody>
      </p:sp>
    </p:spTree>
    <p:extLst>
      <p:ext uri="{BB962C8B-B14F-4D97-AF65-F5344CB8AC3E}">
        <p14:creationId xmlns:p14="http://schemas.microsoft.com/office/powerpoint/2010/main" val="257224536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is meant only to help students see that our basic representation of Cellular Respiration is a simplification. This is NOT, NOT, NOT meant to imply that kids at this stage should learn anything in detail about glycolysis or the citric acid cycle or anything else here except the idea that other types of biomolecules CAN enter into the system at various points and therefore they can be used for the production of ATP.</a:t>
            </a:r>
          </a:p>
          <a:p>
            <a:endParaRPr lang="en-US" dirty="0"/>
          </a:p>
          <a:p>
            <a:endParaRPr lang="en-US" dirty="0"/>
          </a:p>
          <a:p>
            <a:r>
              <a:rPr lang="en-US" dirty="0" smtClean="0"/>
              <a:t>SOURCES:</a:t>
            </a:r>
            <a:endParaRPr lang="en-US" dirty="0"/>
          </a:p>
          <a:p>
            <a:r>
              <a:rPr lang="en-US" dirty="0"/>
              <a:t>Image: Complete metabolism overview</a:t>
            </a:r>
          </a:p>
          <a:p>
            <a:r>
              <a:rPr lang="en-US" dirty="0"/>
              <a:t>URL: https://upload.wikimedia.org/wikipedia/commons/b/b1/Complete_Metabolism_Overview.png</a:t>
            </a:r>
          </a:p>
          <a:p>
            <a:r>
              <a:rPr lang="en-US" dirty="0"/>
              <a:t>Attribution: </a:t>
            </a:r>
            <a:r>
              <a:rPr lang="en-US" dirty="0" err="1"/>
              <a:t>KristinaCR</a:t>
            </a:r>
            <a:r>
              <a:rPr lang="en-US" dirty="0"/>
              <a:t>, CC BY-SA 4.0 &lt;https://creativecommons.org/licenses/by-sa/4.0&gt;, via Wikimedia Commons</a:t>
            </a:r>
          </a:p>
        </p:txBody>
      </p:sp>
      <p:sp>
        <p:nvSpPr>
          <p:cNvPr id="4" name="Slide Number Placeholder 3"/>
          <p:cNvSpPr>
            <a:spLocks noGrp="1"/>
          </p:cNvSpPr>
          <p:nvPr>
            <p:ph type="sldNum" sz="quarter" idx="5"/>
          </p:nvPr>
        </p:nvSpPr>
        <p:spPr/>
        <p:txBody>
          <a:bodyPr/>
          <a:lstStyle/>
          <a:p>
            <a:fld id="{54E9F9FA-3B32-9F43-AB3C-D4433BF56F25}" type="slidenum">
              <a:rPr lang="en-US" smtClean="0"/>
              <a:t>64</a:t>
            </a:fld>
            <a:endParaRPr lang="en-US"/>
          </a:p>
        </p:txBody>
      </p:sp>
    </p:spTree>
    <p:extLst>
      <p:ext uri="{BB962C8B-B14F-4D97-AF65-F5344CB8AC3E}">
        <p14:creationId xmlns:p14="http://schemas.microsoft.com/office/powerpoint/2010/main" val="292482103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is meant only to help students see that our basic representation of Cellular Respiration is a simplification. This is NOT, NOT, NOT meant to imply that kids at this stage should learn anything in detail about glycolysis or the citric acid cycle or anything else here except the idea that other types of biomolecules CAN enter into the system at various points and therefore they can be used for the production of ATP.</a:t>
            </a:r>
          </a:p>
          <a:p>
            <a:endParaRPr lang="en-US" dirty="0"/>
          </a:p>
          <a:p>
            <a:endParaRPr lang="en-US" dirty="0"/>
          </a:p>
          <a:p>
            <a:r>
              <a:rPr lang="en-US" dirty="0" smtClean="0"/>
              <a:t>SOURCES:</a:t>
            </a:r>
            <a:endParaRPr lang="en-US" dirty="0"/>
          </a:p>
          <a:p>
            <a:r>
              <a:rPr lang="en-US" dirty="0"/>
              <a:t>Image: </a:t>
            </a:r>
            <a:r>
              <a:rPr lang="en-US" dirty="0" smtClean="0"/>
              <a:t>[modified from] Complete </a:t>
            </a:r>
            <a:r>
              <a:rPr lang="en-US" dirty="0"/>
              <a:t>metabolism overview</a:t>
            </a:r>
          </a:p>
          <a:p>
            <a:r>
              <a:rPr lang="en-US" dirty="0"/>
              <a:t>URL: https://upload.wikimedia.org/wikipedia/commons/b/b1/Complete_Metabolism_Overview.png</a:t>
            </a:r>
          </a:p>
          <a:p>
            <a:r>
              <a:rPr lang="en-US" dirty="0"/>
              <a:t>Attribution: </a:t>
            </a:r>
            <a:r>
              <a:rPr lang="en-US" dirty="0" err="1"/>
              <a:t>KristinaCR</a:t>
            </a:r>
            <a:r>
              <a:rPr lang="en-US" dirty="0"/>
              <a:t>, CC BY-SA 4.0 &lt;https://creativecommons.org/licenses/by-sa/4.0&gt;, via Wikimedia Commons</a:t>
            </a:r>
          </a:p>
        </p:txBody>
      </p:sp>
      <p:sp>
        <p:nvSpPr>
          <p:cNvPr id="4" name="Slide Number Placeholder 3"/>
          <p:cNvSpPr>
            <a:spLocks noGrp="1"/>
          </p:cNvSpPr>
          <p:nvPr>
            <p:ph type="sldNum" sz="quarter" idx="5"/>
          </p:nvPr>
        </p:nvSpPr>
        <p:spPr/>
        <p:txBody>
          <a:bodyPr/>
          <a:lstStyle/>
          <a:p>
            <a:fld id="{54E9F9FA-3B32-9F43-AB3C-D4433BF56F25}" type="slidenum">
              <a:rPr lang="en-US" smtClean="0"/>
              <a:t>65</a:t>
            </a:fld>
            <a:endParaRPr lang="en-US"/>
          </a:p>
        </p:txBody>
      </p:sp>
    </p:spTree>
    <p:extLst>
      <p:ext uri="{BB962C8B-B14F-4D97-AF65-F5344CB8AC3E}">
        <p14:creationId xmlns:p14="http://schemas.microsoft.com/office/powerpoint/2010/main" val="38650133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New Idea for the </a:t>
            </a:r>
            <a:r>
              <a:rPr lang="en-US" b="1" baseline="0" dirty="0"/>
              <a:t>Energy from Food Model</a:t>
            </a:r>
            <a:r>
              <a:rPr lang="en-US" b="1" dirty="0"/>
              <a:t>: </a:t>
            </a:r>
            <a:r>
              <a:rPr lang="en-US" sz="1200" b="1" dirty="0">
                <a:solidFill>
                  <a:srgbClr val="C00000"/>
                </a:solidFill>
              </a:rPr>
              <a:t>If you run out of glucose your body can pull from fat stores and then as a last resort, amino acids to </a:t>
            </a:r>
            <a:r>
              <a:rPr lang="en-US" sz="1200" b="1" dirty="0" smtClean="0">
                <a:solidFill>
                  <a:srgbClr val="C00000"/>
                </a:solidFill>
              </a:rPr>
              <a:t>provide </a:t>
            </a:r>
            <a:r>
              <a:rPr lang="en-US" sz="1200" b="1" dirty="0">
                <a:solidFill>
                  <a:srgbClr val="C00000"/>
                </a:solidFill>
              </a:rPr>
              <a:t>fuel for cellular </a:t>
            </a:r>
            <a:r>
              <a:rPr lang="en-US" sz="1200" b="1" dirty="0" smtClean="0">
                <a:solidFill>
                  <a:srgbClr val="C00000"/>
                </a:solidFill>
              </a:rPr>
              <a:t>respiration. </a:t>
            </a:r>
            <a:endParaRPr lang="en-US" sz="1200" b="0" dirty="0" smtClean="0">
              <a:solidFill>
                <a:srgbClr val="C00000"/>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dirty="0" smtClean="0">
              <a:solidFill>
                <a:srgbClr val="C00000"/>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smtClean="0">
                <a:solidFill>
                  <a:srgbClr val="C00000"/>
                </a:solidFill>
              </a:rPr>
              <a:t>Can we now unpack</a:t>
            </a:r>
            <a:r>
              <a:rPr lang="en-US" sz="1200" b="0" baseline="0" dirty="0" smtClean="0">
                <a:solidFill>
                  <a:srgbClr val="C00000"/>
                </a:solidFill>
              </a:rPr>
              <a:t> </a:t>
            </a:r>
            <a:r>
              <a:rPr lang="en-US" sz="1200" b="0" u="sng" baseline="0" dirty="0" smtClean="0">
                <a:solidFill>
                  <a:srgbClr val="C00000"/>
                </a:solidFill>
              </a:rPr>
              <a:t>why</a:t>
            </a:r>
            <a:r>
              <a:rPr lang="en-US" sz="1200" b="0" baseline="0" dirty="0" smtClean="0">
                <a:solidFill>
                  <a:srgbClr val="C00000"/>
                </a:solidFill>
              </a:rPr>
              <a:t> this is the order? Well, maybe. You may of course argue the fat is efficient gram for gram argument laid out in the presenter notes earlier. But we can at least make an argument for why we do NOT preferentially use protein.</a:t>
            </a:r>
            <a:endParaRPr lang="en-US" dirty="0"/>
          </a:p>
          <a:p>
            <a:r>
              <a:rPr lang="en-US" baseline="0" dirty="0" smtClean="0"/>
              <a:t>Why </a:t>
            </a:r>
            <a:r>
              <a:rPr lang="en-US" baseline="0" dirty="0"/>
              <a:t>pull from the fat pool </a:t>
            </a:r>
            <a:r>
              <a:rPr lang="en-US" baseline="0" dirty="0" smtClean="0"/>
              <a:t>instead of protein? </a:t>
            </a:r>
            <a:r>
              <a:rPr lang="en-US" baseline="0" dirty="0"/>
              <a:t>Fat is for storing energy that the body may </a:t>
            </a:r>
            <a:r>
              <a:rPr lang="en-US" baseline="0" dirty="0" smtClean="0"/>
              <a:t>need: </a:t>
            </a:r>
            <a:r>
              <a:rPr lang="en-US" baseline="0" dirty="0"/>
              <a:t>it is made of C, H, and O’s just like glucose. All the excess food gets stored as fat. Amino acids are for building, pretty much everything in your body. </a:t>
            </a:r>
            <a:r>
              <a:rPr lang="en-US" sz="1200" b="0" i="0" kern="1200" dirty="0">
                <a:solidFill>
                  <a:schemeClr val="tx1"/>
                </a:solidFill>
                <a:effectLst/>
                <a:latin typeface="+mn-lt"/>
                <a:ea typeface="+mn-ea"/>
                <a:cs typeface="+mn-cs"/>
              </a:rPr>
              <a:t>When we don't have enough glucose, we go to fat for reserves. Proteins are a last resort because they are usually an integral part of our cellular and extra-cellular structures, and they are not made of identical atoms to glucose. Why might that matter? </a:t>
            </a:r>
            <a:r>
              <a:rPr lang="en-US" sz="1200" b="0" i="0" kern="1200" dirty="0" smtClean="0">
                <a:solidFill>
                  <a:schemeClr val="tx1"/>
                </a:solidFill>
                <a:effectLst/>
                <a:latin typeface="+mn-lt"/>
                <a:ea typeface="+mn-ea"/>
                <a:cs typeface="+mn-cs"/>
              </a:rPr>
              <a:t>(What</a:t>
            </a:r>
            <a:r>
              <a:rPr lang="en-US" sz="1200" b="0" i="0" kern="1200" baseline="0" dirty="0" smtClean="0">
                <a:solidFill>
                  <a:schemeClr val="tx1"/>
                </a:solidFill>
                <a:effectLst/>
                <a:latin typeface="+mn-lt"/>
                <a:ea typeface="+mn-ea"/>
                <a:cs typeface="+mn-cs"/>
              </a:rPr>
              <a:t> does the body do with all of those pesky Ns?)</a:t>
            </a:r>
            <a:r>
              <a:rPr lang="en-US" dirty="0"/>
              <a:t/>
            </a:r>
            <a:br>
              <a:rPr lang="en-US" dirty="0"/>
            </a:br>
            <a:endParaRPr lang="en-US" baseline="0" dirty="0"/>
          </a:p>
          <a:p>
            <a:r>
              <a:rPr lang="en-US" dirty="0"/>
              <a:t>This slide and several in this learning segment are animated so you can provide “think time” The answer to the question will appear after the students have a chance to think and write on the Doodle. This is not about “taking notes,” this is about thinking and then comparing your ideas with other’s ideas. </a:t>
            </a:r>
          </a:p>
          <a:p>
            <a:endParaRPr lang="en-US" baseline="0" dirty="0"/>
          </a:p>
          <a:p>
            <a:r>
              <a:rPr lang="en-US" dirty="0"/>
              <a:t>SOURCES:</a:t>
            </a:r>
          </a:p>
          <a:p>
            <a:r>
              <a:rPr lang="en-US" baseline="0" dirty="0" smtClean="0"/>
              <a:t>Diagram image </a:t>
            </a:r>
            <a:r>
              <a:rPr lang="en-US" baseline="0" dirty="0"/>
              <a:t>generated by </a:t>
            </a:r>
            <a:r>
              <a:rPr lang="en-US" baseline="0" dirty="0" smtClean="0"/>
              <a:t>MBER.</a:t>
            </a:r>
          </a:p>
          <a:p>
            <a:endParaRPr lang="en-US" baseline="0" dirty="0" smtClean="0"/>
          </a:p>
          <a:p>
            <a:r>
              <a:rPr lang="en-US" baseline="0" dirty="0" smtClean="0"/>
              <a:t>Image: Glycerol</a:t>
            </a:r>
          </a:p>
          <a:p>
            <a:r>
              <a:rPr lang="en-US" baseline="0" dirty="0" smtClean="0"/>
              <a:t>URL: https://commons.wikimedia.org/wiki/File:Glycerol-3D-vdW.png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Attribution: Benjah-bmm27, Public domain,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r>
              <a:rPr lang="en-US" baseline="0" dirty="0" smtClean="0"/>
              <a:t>Image: Saturated Fatty Acid</a:t>
            </a:r>
          </a:p>
          <a:p>
            <a:r>
              <a:rPr lang="en-US" baseline="0" dirty="0" smtClean="0"/>
              <a:t>URL: https://commons.wikimedia.org/wiki/File:Myristic-acid-3D-vdW.png</a:t>
            </a:r>
          </a:p>
          <a:p>
            <a:r>
              <a:rPr lang="en-US" dirty="0" smtClean="0"/>
              <a:t>Attribution: Benjah-bmm27, Public domain, via Wikimedia Commons</a:t>
            </a:r>
            <a:endParaRPr lang="en-US" baseline="0" dirty="0" smtClean="0"/>
          </a:p>
          <a:p>
            <a:endParaRPr lang="en-US" baseline="0" dirty="0" smtClean="0"/>
          </a:p>
          <a:p>
            <a:r>
              <a:rPr lang="en-US" dirty="0" smtClean="0"/>
              <a:t>Image:</a:t>
            </a:r>
            <a:r>
              <a:rPr lang="en-US" baseline="0" dirty="0" smtClean="0"/>
              <a:t> </a:t>
            </a:r>
            <a:r>
              <a:rPr lang="en-US" dirty="0" smtClean="0"/>
              <a:t>Ball-and-stick model of the </a:t>
            </a:r>
            <a:r>
              <a:rPr lang="en-US" i="1" dirty="0" smtClean="0"/>
              <a:t>β</a:t>
            </a:r>
            <a:r>
              <a:rPr lang="en-US" dirty="0" smtClean="0"/>
              <a:t>-D-glucose molecule, C</a:t>
            </a:r>
            <a:r>
              <a:rPr lang="en-US" baseline="-25000" dirty="0" smtClean="0"/>
              <a:t>6</a:t>
            </a:r>
            <a:r>
              <a:rPr lang="en-US" dirty="0" smtClean="0"/>
              <a:t>H</a:t>
            </a:r>
            <a:r>
              <a:rPr lang="en-US" baseline="-25000" dirty="0" smtClean="0"/>
              <a:t>12</a:t>
            </a:r>
            <a:r>
              <a:rPr lang="en-US" dirty="0" smtClean="0"/>
              <a:t>O</a:t>
            </a:r>
            <a:r>
              <a:rPr lang="en-US" baseline="-25000" dirty="0" smtClean="0"/>
              <a:t>6</a:t>
            </a:r>
            <a:r>
              <a:rPr lang="en-US" dirty="0" smtClean="0"/>
              <a:t>, as found in the crystal structure.</a:t>
            </a:r>
          </a:p>
          <a:p>
            <a:r>
              <a:rPr lang="en-US" dirty="0" smtClean="0"/>
              <a:t>URL: https://commons.wikimedia.org/wiki/File%3ABeta-D-glucose-from-xtal-3D-balls.png</a:t>
            </a:r>
          </a:p>
          <a:p>
            <a:r>
              <a:rPr lang="en-US" dirty="0" smtClean="0"/>
              <a:t>Attribution: By Ben Mills (Own work) [Public domain], via Wikimedia Commons</a:t>
            </a:r>
          </a:p>
          <a:p>
            <a:endParaRPr lang="en-US" baseline="0" dirty="0" smtClean="0"/>
          </a:p>
          <a:p>
            <a:r>
              <a:rPr lang="en-US" dirty="0" smtClean="0"/>
              <a:t>Image: Glycine-3D-balls</a:t>
            </a:r>
          </a:p>
          <a:p>
            <a:r>
              <a:rPr lang="en-US" dirty="0" smtClean="0"/>
              <a:t>URL: https://commons.wikimedia.org/wiki/File%3AGlycine-3D-balls.png</a:t>
            </a:r>
          </a:p>
          <a:p>
            <a:r>
              <a:rPr lang="en-US" dirty="0" smtClean="0"/>
              <a:t>Attribution: By Ben</a:t>
            </a:r>
            <a:r>
              <a:rPr lang="en-US" baseline="0" dirty="0" smtClean="0"/>
              <a:t> Mills / </a:t>
            </a:r>
            <a:r>
              <a:rPr lang="en-US" dirty="0" smtClean="0"/>
              <a:t>Benjah-bmm27 (Own work) [Public domain], via Wikimedia Commons</a:t>
            </a:r>
          </a:p>
          <a:p>
            <a:endParaRPr lang="en-US" dirty="0"/>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66</a:t>
            </a:fld>
            <a:endParaRPr lang="en-US" dirty="0"/>
          </a:p>
        </p:txBody>
      </p:sp>
    </p:spTree>
    <p:extLst>
      <p:ext uri="{BB962C8B-B14F-4D97-AF65-F5344CB8AC3E}">
        <p14:creationId xmlns:p14="http://schemas.microsoft.com/office/powerpoint/2010/main" val="38268460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This is an opportunity to make sure you have come back to the questions that are driving us throughout the red model sequence: why do we have to eat?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And we have the more specific question in this unit about how we make tissue types that are different from what we ingest.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New Idea for the </a:t>
            </a:r>
            <a:r>
              <a:rPr lang="en-US" b="1" baseline="0" dirty="0"/>
              <a:t>Matter from Food Model</a:t>
            </a:r>
            <a:r>
              <a:rPr lang="en-US" b="1" dirty="0"/>
              <a:t>: </a:t>
            </a:r>
            <a:r>
              <a:rPr lang="en-US" sz="1200" b="1" dirty="0">
                <a:solidFill>
                  <a:srgbClr val="C00000"/>
                </a:solidFill>
                <a:cs typeface="Arial" panose="020B0604020202020204" pitchFamily="34" charset="0"/>
              </a:rPr>
              <a:t>Food consumed in excess of what we need for energy and growth/repair is converted to fat and stored.</a:t>
            </a:r>
            <a:endParaRPr lang="en-US" sz="1200" b="1" dirty="0">
              <a:solidFill>
                <a:srgbClr val="C00000"/>
              </a:solidFill>
            </a:endParaRPr>
          </a:p>
          <a:p>
            <a:r>
              <a:rPr lang="en-US" b="1" dirty="0"/>
              <a:t>New Idea for the </a:t>
            </a:r>
            <a:r>
              <a:rPr lang="en-US" b="1" baseline="0" dirty="0"/>
              <a:t>Energy from Food Model: </a:t>
            </a:r>
            <a:r>
              <a:rPr lang="en-US" sz="1200" b="1" dirty="0">
                <a:solidFill>
                  <a:srgbClr val="C00000"/>
                </a:solidFill>
              </a:rPr>
              <a:t>If you run out of glucose your body can pull from fat stores and then as a last resort, amino acids to  provide fuel for cellular respiration </a:t>
            </a:r>
          </a:p>
          <a:p>
            <a:endParaRPr lang="en-US" dirty="0"/>
          </a:p>
          <a:p>
            <a:r>
              <a:rPr lang="en-US" dirty="0"/>
              <a:t>Use your class posters to review these ideas as a class</a:t>
            </a:r>
            <a:r>
              <a:rPr lang="en-US" baseline="0" dirty="0"/>
              <a:t> again. </a:t>
            </a:r>
          </a:p>
        </p:txBody>
      </p:sp>
      <p:sp>
        <p:nvSpPr>
          <p:cNvPr id="4" name="Slide Number Placeholder 3"/>
          <p:cNvSpPr>
            <a:spLocks noGrp="1"/>
          </p:cNvSpPr>
          <p:nvPr>
            <p:ph type="sldNum" sz="quarter" idx="10"/>
          </p:nvPr>
        </p:nvSpPr>
        <p:spPr/>
        <p:txBody>
          <a:bodyPr/>
          <a:lstStyle/>
          <a:p>
            <a:fld id="{C7BB21F4-C42E-3B40-9B33-CFE230F675D3}" type="slidenum">
              <a:rPr lang="en-US" smtClean="0"/>
              <a:t>67</a:t>
            </a:fld>
            <a:endParaRPr lang="en-US" dirty="0"/>
          </a:p>
        </p:txBody>
      </p:sp>
    </p:spTree>
    <p:extLst>
      <p:ext uri="{BB962C8B-B14F-4D97-AF65-F5344CB8AC3E}">
        <p14:creationId xmlns:p14="http://schemas.microsoft.com/office/powerpoint/2010/main" val="255217381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meant for students</a:t>
            </a:r>
          </a:p>
        </p:txBody>
      </p:sp>
      <p:sp>
        <p:nvSpPr>
          <p:cNvPr id="4" name="Slide Number Placeholder 3"/>
          <p:cNvSpPr>
            <a:spLocks noGrp="1"/>
          </p:cNvSpPr>
          <p:nvPr>
            <p:ph type="sldNum" sz="quarter" idx="10"/>
          </p:nvPr>
        </p:nvSpPr>
        <p:spPr/>
        <p:txBody>
          <a:bodyPr/>
          <a:lstStyle/>
          <a:p>
            <a:fld id="{D8C963D6-A539-E940-9C15-C13F565BC522}" type="slidenum">
              <a:rPr lang="en-US" smtClean="0"/>
              <a:pPr/>
              <a:t>69</a:t>
            </a:fld>
            <a:endParaRPr lang="en-US"/>
          </a:p>
        </p:txBody>
      </p:sp>
    </p:spTree>
    <p:extLst>
      <p:ext uri="{BB962C8B-B14F-4D97-AF65-F5344CB8AC3E}">
        <p14:creationId xmlns:p14="http://schemas.microsoft.com/office/powerpoint/2010/main" val="134965749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Shape 100"/>
          <p:cNvSpPr txBox="1"/>
          <p:nvPr/>
        </p:nvSpPr>
        <p:spPr>
          <a:xfrm>
            <a:off x="3886200" y="8686800"/>
            <a:ext cx="2971799" cy="457200"/>
          </a:xfrm>
          <a:prstGeom prst="rect">
            <a:avLst/>
          </a:prstGeom>
          <a:noFill/>
          <a:ln>
            <a:noFill/>
          </a:ln>
        </p:spPr>
        <p:txBody>
          <a:bodyPr lIns="91425" tIns="45700" rIns="91425" bIns="45700" anchor="b" anchorCtr="0">
            <a:spAutoFit/>
          </a:bodyPr>
          <a:lstStyle/>
          <a:p>
            <a:pPr marL="0" marR="0" lvl="0" indent="0" algn="r" rtl="0">
              <a:spcBef>
                <a:spcPts val="0"/>
              </a:spcBef>
              <a:buSzPct val="25000"/>
              <a:buFont typeface="Arial"/>
              <a:buNone/>
            </a:pPr>
            <a:r>
              <a:rPr lang="en-US" sz="1200" b="0" i="0" u="none" strike="noStrike" cap="none" baseline="0"/>
              <a:t>*</a:t>
            </a:r>
          </a:p>
        </p:txBody>
      </p:sp>
      <p:sp>
        <p:nvSpPr>
          <p:cNvPr id="101" name="Shape 1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102" name="Shape 102"/>
          <p:cNvSpPr txBox="1">
            <a:spLocks noGrp="1"/>
          </p:cNvSpPr>
          <p:nvPr>
            <p:ph type="body" idx="1"/>
          </p:nvPr>
        </p:nvSpPr>
        <p:spPr>
          <a:xfrm>
            <a:off x="914400" y="4343400"/>
            <a:ext cx="5029199" cy="4114800"/>
          </a:xfrm>
          <a:prstGeom prst="rect">
            <a:avLst/>
          </a:prstGeom>
          <a:noFill/>
          <a:ln>
            <a:noFill/>
          </a:ln>
        </p:spPr>
        <p:txBody>
          <a:bodyPr lIns="91425" tIns="45700" rIns="91425" bIns="45700" anchor="t" anchorCtr="0">
            <a:spAutoFit/>
          </a:bodyPr>
          <a:lstStyle/>
          <a:p>
            <a:pPr>
              <a:spcBef>
                <a:spcPts val="0"/>
              </a:spcBef>
              <a:buNone/>
            </a:pPr>
            <a:r>
              <a:rPr lang="en-US" dirty="0"/>
              <a:t>TEACHER</a:t>
            </a:r>
            <a:r>
              <a:rPr lang="en-US" baseline="0" dirty="0"/>
              <a:t> NOTES:</a:t>
            </a:r>
          </a:p>
          <a:p>
            <a:pPr>
              <a:spcBef>
                <a:spcPts val="0"/>
              </a:spcBef>
              <a:buNone/>
            </a:pPr>
            <a:r>
              <a:rPr lang="en-US" dirty="0"/>
              <a:t>Let’s come back and fully explain the bear weight gain and loss over the course of the year. This is just an intro slide. See learning segment resources for instructions and student handouts. Students will fully explain what is going on with matter and energy as the bear gains and then loses weight. </a:t>
            </a:r>
          </a:p>
          <a:p>
            <a:pPr>
              <a:spcBef>
                <a:spcPts val="0"/>
              </a:spcBef>
              <a:buNone/>
            </a:pPr>
            <a:endParaRPr lang="en-US" baseline="0" dirty="0"/>
          </a:p>
          <a:p>
            <a:r>
              <a:rPr lang="en-US" sz="1200" b="0" i="0" kern="1200" dirty="0">
                <a:solidFill>
                  <a:schemeClr val="tx1"/>
                </a:solidFill>
                <a:effectLst/>
                <a:latin typeface="+mn-lt"/>
                <a:ea typeface="+mn-ea"/>
                <a:cs typeface="+mn-cs"/>
              </a:rPr>
              <a:t>SOURCES:</a:t>
            </a:r>
          </a:p>
          <a:p>
            <a:r>
              <a:rPr lang="en-US" sz="1200" b="0" i="0" kern="1200" dirty="0">
                <a:solidFill>
                  <a:schemeClr val="tx1"/>
                </a:solidFill>
                <a:effectLst/>
                <a:latin typeface="+mn-lt"/>
                <a:ea typeface="+mn-ea"/>
                <a:cs typeface="+mn-cs"/>
              </a:rPr>
              <a:t>Image: Bear </a:t>
            </a:r>
            <a:r>
              <a:rPr lang="en-US" sz="1200" b="0" i="0" kern="1200" dirty="0" smtClean="0">
                <a:solidFill>
                  <a:schemeClr val="tx1"/>
                </a:solidFill>
                <a:effectLst/>
                <a:latin typeface="+mn-lt"/>
                <a:ea typeface="+mn-ea"/>
                <a:cs typeface="+mn-cs"/>
              </a:rPr>
              <a:t>(thin </a:t>
            </a:r>
            <a:r>
              <a:rPr lang="en-US" sz="1200" b="0" i="0" kern="1200" dirty="0">
                <a:solidFill>
                  <a:schemeClr val="tx1"/>
                </a:solidFill>
                <a:effectLst/>
                <a:latin typeface="+mn-lt"/>
                <a:ea typeface="+mn-ea"/>
                <a:cs typeface="+mn-cs"/>
              </a:rPr>
              <a:t>and standing</a:t>
            </a:r>
            <a:r>
              <a:rPr lang="en-US" sz="1200" b="0" i="0" kern="1200" baseline="0" dirty="0">
                <a:solidFill>
                  <a:schemeClr val="tx1"/>
                </a:solidFill>
                <a:effectLst/>
                <a:latin typeface="+mn-lt"/>
                <a:ea typeface="+mn-ea"/>
                <a:cs typeface="+mn-cs"/>
              </a:rPr>
              <a:t> in shallow water</a:t>
            </a:r>
            <a:r>
              <a:rPr lang="en-US" sz="1200" b="0" i="0" kern="1200" dirty="0">
                <a:solidFill>
                  <a:schemeClr val="tx1"/>
                </a:solidFill>
                <a:effectLst/>
                <a:latin typeface="+mn-lt"/>
                <a:ea typeface="+mn-ea"/>
                <a:cs typeface="+mn-cs"/>
              </a:rPr>
              <a:t>)</a:t>
            </a:r>
          </a:p>
          <a:p>
            <a:r>
              <a:rPr lang="en-US" sz="1200" b="0" i="0" kern="1200" dirty="0">
                <a:solidFill>
                  <a:schemeClr val="tx1"/>
                </a:solidFill>
                <a:effectLst/>
                <a:latin typeface="+mn-lt"/>
                <a:ea typeface="+mn-ea"/>
                <a:cs typeface="+mn-cs"/>
              </a:rPr>
              <a:t>URL: https://upload.wikimedia.org/wikipedia/commons/5/5d/Kamchatka_Brown_Bear_near_Dvuhyurtochnoe_on_2015-07-23.jpg</a:t>
            </a:r>
          </a:p>
          <a:p>
            <a:r>
              <a:rPr lang="en-US" sz="1200" b="0" i="0" kern="1200" dirty="0">
                <a:solidFill>
                  <a:schemeClr val="tx1"/>
                </a:solidFill>
                <a:effectLst/>
                <a:latin typeface="+mn-lt"/>
                <a:ea typeface="+mn-ea"/>
                <a:cs typeface="+mn-cs"/>
              </a:rPr>
              <a:t>Attribution: Robert F. Tobler, CC BY-SA 4.0 &lt;https://creativecommons.org/licenses/by-sa/4.0&gt;, via Wikimedia Commons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Image: Bear </a:t>
            </a:r>
            <a:r>
              <a:rPr lang="en-US" sz="1200" b="0" i="0" kern="1200" dirty="0" smtClean="0">
                <a:solidFill>
                  <a:schemeClr val="tx1"/>
                </a:solidFill>
                <a:effectLst/>
                <a:latin typeface="+mn-lt"/>
                <a:ea typeface="+mn-ea"/>
                <a:cs typeface="+mn-cs"/>
              </a:rPr>
              <a:t>(fat </a:t>
            </a:r>
            <a:r>
              <a:rPr lang="en-US" sz="1200" b="0" i="0" kern="1200" dirty="0">
                <a:solidFill>
                  <a:schemeClr val="tx1"/>
                </a:solidFill>
                <a:effectLst/>
                <a:latin typeface="+mn-lt"/>
                <a:ea typeface="+mn-ea"/>
                <a:cs typeface="+mn-cs"/>
              </a:rPr>
              <a:t>and standing</a:t>
            </a:r>
            <a:r>
              <a:rPr lang="en-US" sz="1200" b="0" i="0" kern="1200" baseline="0" dirty="0">
                <a:solidFill>
                  <a:schemeClr val="tx1"/>
                </a:solidFill>
                <a:effectLst/>
                <a:latin typeface="+mn-lt"/>
                <a:ea typeface="+mn-ea"/>
                <a:cs typeface="+mn-cs"/>
              </a:rPr>
              <a:t> in rapids</a:t>
            </a:r>
            <a:r>
              <a:rPr lang="en-US" sz="1200" b="0" i="0" kern="1200" dirty="0">
                <a:solidFill>
                  <a:schemeClr val="tx1"/>
                </a:solidFill>
                <a:effectLst/>
                <a:latin typeface="+mn-lt"/>
                <a:ea typeface="+mn-ea"/>
                <a:cs typeface="+mn-cs"/>
              </a:rPr>
              <a:t>)</a:t>
            </a:r>
          </a:p>
          <a:p>
            <a:r>
              <a:rPr lang="en-US" sz="1200" b="0" i="0" kern="1200" dirty="0">
                <a:solidFill>
                  <a:schemeClr val="tx1"/>
                </a:solidFill>
                <a:effectLst/>
                <a:latin typeface="+mn-lt"/>
                <a:ea typeface="+mn-ea"/>
                <a:cs typeface="+mn-cs"/>
              </a:rPr>
              <a:t>URL: https://www.flickr.com/photos/katmainps/50433112622/</a:t>
            </a:r>
          </a:p>
          <a:p>
            <a:r>
              <a:rPr lang="en-US" sz="1200" b="0" i="0" kern="1200" dirty="0">
                <a:solidFill>
                  <a:schemeClr val="tx1"/>
                </a:solidFill>
                <a:effectLst/>
                <a:latin typeface="+mn-lt"/>
                <a:ea typeface="+mn-ea"/>
                <a:cs typeface="+mn-cs"/>
              </a:rPr>
              <a:t>Attribution: None required. Public Domain. </a:t>
            </a: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Image: Bear in Yellowstone National Park</a:t>
            </a:r>
          </a:p>
          <a:p>
            <a:r>
              <a:rPr lang="en-US" sz="1200" b="0" i="0" kern="1200" dirty="0" smtClean="0">
                <a:solidFill>
                  <a:schemeClr val="tx1"/>
                </a:solidFill>
                <a:effectLst/>
                <a:latin typeface="+mn-lt"/>
                <a:ea typeface="+mn-ea"/>
                <a:cs typeface="+mn-cs"/>
              </a:rPr>
              <a:t>URL: https://pixabay.com/photos/yellowstone-national-park-wyoming-83195/</a:t>
            </a:r>
          </a:p>
          <a:p>
            <a:r>
              <a:rPr lang="en-US" sz="1200" b="0" i="0" kern="1200" dirty="0" smtClean="0">
                <a:solidFill>
                  <a:schemeClr val="tx1"/>
                </a:solidFill>
                <a:effectLst/>
                <a:latin typeface="+mn-lt"/>
                <a:ea typeface="+mn-ea"/>
                <a:cs typeface="+mn-cs"/>
              </a:rPr>
              <a:t>Attribution: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Pixabay</a:t>
            </a:r>
            <a:r>
              <a:rPr lang="en-US" sz="1200" b="0" i="0" kern="1200" baseline="0" dirty="0" smtClean="0">
                <a:solidFill>
                  <a:schemeClr val="tx1"/>
                </a:solidFill>
                <a:effectLst/>
                <a:latin typeface="+mn-lt"/>
                <a:ea typeface="+mn-ea"/>
                <a:cs typeface="+mn-cs"/>
              </a:rPr>
              <a:t> (user </a:t>
            </a:r>
            <a:r>
              <a:rPr lang="en-US" sz="1200" b="0" i="0" kern="1200" baseline="0" dirty="0" err="1" smtClean="0">
                <a:solidFill>
                  <a:schemeClr val="tx1"/>
                </a:solidFill>
                <a:effectLst/>
                <a:latin typeface="+mn-lt"/>
                <a:ea typeface="+mn-ea"/>
                <a:cs typeface="+mn-cs"/>
              </a:rPr>
              <a:t>mikeotto</a:t>
            </a:r>
            <a:r>
              <a:rPr lang="en-US" sz="1200" b="0" i="0" kern="1200" baseline="0" dirty="0" smtClean="0">
                <a:solidFill>
                  <a:schemeClr val="tx1"/>
                </a:solidFill>
                <a:effectLst/>
                <a:latin typeface="+mn-lt"/>
                <a:ea typeface="+mn-ea"/>
                <a:cs typeface="+mn-cs"/>
              </a:rPr>
              <a:t>). No attribution required.</a:t>
            </a:r>
            <a:endParaRPr lang="en-US" sz="1200" b="0" i="0" kern="1200" dirty="0">
              <a:solidFill>
                <a:schemeClr val="tx1"/>
              </a:solidFill>
              <a:effectLst/>
              <a:latin typeface="+mn-lt"/>
              <a:ea typeface="+mn-ea"/>
              <a:cs typeface="+mn-cs"/>
            </a:endParaRPr>
          </a:p>
          <a:p>
            <a:pPr marL="0" marR="0" lvl="0" indent="0" algn="l" rtl="0">
              <a:lnSpc>
                <a:spcPct val="100000"/>
              </a:lnSpc>
              <a:spcBef>
                <a:spcPts val="0"/>
              </a:spcBef>
              <a:spcAft>
                <a:spcPts val="0"/>
              </a:spcAft>
              <a:buClr>
                <a:schemeClr val="dk1"/>
              </a:buClr>
              <a:buSzPts val="1200"/>
              <a:buFont typeface="Calibri"/>
              <a:buNone/>
            </a:pPr>
            <a:endParaRPr lang="en-US" sz="1200" b="0" i="0" u="none" strike="noStrike" cap="none" dirty="0">
              <a:solidFill>
                <a:schemeClr val="dk1"/>
              </a:solidFill>
              <a:latin typeface="Calibri"/>
              <a:ea typeface="Calibri"/>
              <a:cs typeface="Calibri"/>
              <a:sym typeface="Calibri"/>
            </a:endParaRP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85274931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 </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This </a:t>
            </a:r>
            <a:r>
              <a:rPr lang="en-US" dirty="0"/>
              <a:t>is a chance to pause and make sure you have a final conversation about the bears and how our model for matter and energy in food helps us make sense of the phenomenon of weight gain and loss. That discussion could be structured in a number of ways so do what feels right for your group of students. We find that even after all the careful work students have done to trace matter and energy, some have still not stepped back and realized that the bear actually exhaled all that matter in the form of carbon dioxide and water. You may have kids that are holding on to the far more intuitive idea that it left the bear as solid or liquid waste. If you encounter this, spend some time working through that idea rather than just dismissing it. This can be a big a-ha for some kids so conduct the discussion carefully so that all students have a chance to come to this big idea on their own. Of course you could use this prompt or the ones </a:t>
            </a:r>
            <a:r>
              <a:rPr lang="en-US" dirty="0" smtClean="0"/>
              <a:t>on the following pages as summative assessment items but we have left them as doodle boxes here. </a:t>
            </a:r>
          </a:p>
          <a:p>
            <a:endParaRPr lang="en-US" dirty="0" smtClean="0"/>
          </a:p>
          <a:p>
            <a:r>
              <a:rPr lang="en-US" sz="1200" b="0" i="0" kern="1200" dirty="0" smtClean="0">
                <a:solidFill>
                  <a:schemeClr val="tx1"/>
                </a:solidFill>
                <a:effectLst/>
                <a:latin typeface="+mn-lt"/>
                <a:ea typeface="+mn-ea"/>
                <a:cs typeface="+mn-cs"/>
              </a:rPr>
              <a:t>SOURCES:</a:t>
            </a:r>
          </a:p>
          <a:p>
            <a:r>
              <a:rPr lang="en-US" sz="1200" b="0" i="0" kern="1200" dirty="0" smtClean="0">
                <a:solidFill>
                  <a:schemeClr val="tx1"/>
                </a:solidFill>
                <a:effectLst/>
                <a:latin typeface="+mn-lt"/>
                <a:ea typeface="+mn-ea"/>
                <a:cs typeface="+mn-cs"/>
              </a:rPr>
              <a:t>Image: Bear (fat and standing</a:t>
            </a:r>
            <a:r>
              <a:rPr lang="en-US" sz="1200" b="0" i="0" kern="1200" baseline="0" dirty="0" smtClean="0">
                <a:solidFill>
                  <a:schemeClr val="tx1"/>
                </a:solidFill>
                <a:effectLst/>
                <a:latin typeface="+mn-lt"/>
                <a:ea typeface="+mn-ea"/>
                <a:cs typeface="+mn-cs"/>
              </a:rPr>
              <a:t> in rapids</a:t>
            </a:r>
            <a:r>
              <a:rPr lang="en-US" sz="1200" b="0" i="0" kern="1200" dirty="0" smtClean="0">
                <a:solidFill>
                  <a:schemeClr val="tx1"/>
                </a:solidFill>
                <a:effectLst/>
                <a:latin typeface="+mn-lt"/>
                <a:ea typeface="+mn-ea"/>
                <a:cs typeface="+mn-cs"/>
              </a:rPr>
              <a:t>)</a:t>
            </a:r>
          </a:p>
          <a:p>
            <a:r>
              <a:rPr lang="en-US" sz="1200" b="0" i="0" kern="1200" dirty="0" smtClean="0">
                <a:solidFill>
                  <a:schemeClr val="tx1"/>
                </a:solidFill>
                <a:effectLst/>
                <a:latin typeface="+mn-lt"/>
                <a:ea typeface="+mn-ea"/>
                <a:cs typeface="+mn-cs"/>
              </a:rPr>
              <a:t>URL: https://www.flickr.com/photos/katmainps/50433112622/</a:t>
            </a:r>
          </a:p>
          <a:p>
            <a:r>
              <a:rPr lang="en-US" sz="1200" b="0" i="0" kern="1200" dirty="0" smtClean="0">
                <a:solidFill>
                  <a:schemeClr val="tx1"/>
                </a:solidFill>
                <a:effectLst/>
                <a:latin typeface="+mn-lt"/>
                <a:ea typeface="+mn-ea"/>
                <a:cs typeface="+mn-cs"/>
              </a:rPr>
              <a:t>Attribution: None required. Public Domain. </a:t>
            </a:r>
          </a:p>
          <a:p>
            <a:endParaRPr lang="en-US" dirty="0" smtClean="0"/>
          </a:p>
          <a:p>
            <a:r>
              <a:rPr lang="en-US" sz="1200" b="0" i="0" kern="1200" dirty="0" smtClean="0">
                <a:solidFill>
                  <a:schemeClr val="tx1"/>
                </a:solidFill>
                <a:effectLst/>
                <a:latin typeface="+mn-lt"/>
                <a:ea typeface="+mn-ea"/>
                <a:cs typeface="+mn-cs"/>
              </a:rPr>
              <a:t>Image: Bear in Yellowstone National Park</a:t>
            </a:r>
          </a:p>
          <a:p>
            <a:r>
              <a:rPr lang="en-US" sz="1200" b="0" i="0" kern="1200" dirty="0" smtClean="0">
                <a:solidFill>
                  <a:schemeClr val="tx1"/>
                </a:solidFill>
                <a:effectLst/>
                <a:latin typeface="+mn-lt"/>
                <a:ea typeface="+mn-ea"/>
                <a:cs typeface="+mn-cs"/>
              </a:rPr>
              <a:t>URL: https://pixabay.com/photos/yellowstone-national-park-wyoming-83195/</a:t>
            </a:r>
          </a:p>
          <a:p>
            <a:r>
              <a:rPr lang="en-US" sz="1200" b="0" i="0" kern="1200" dirty="0" smtClean="0">
                <a:solidFill>
                  <a:schemeClr val="tx1"/>
                </a:solidFill>
                <a:effectLst/>
                <a:latin typeface="+mn-lt"/>
                <a:ea typeface="+mn-ea"/>
                <a:cs typeface="+mn-cs"/>
              </a:rPr>
              <a:t>Attribution: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Pixabay</a:t>
            </a:r>
            <a:r>
              <a:rPr lang="en-US" sz="1200" b="0" i="0" kern="1200" baseline="0" dirty="0" smtClean="0">
                <a:solidFill>
                  <a:schemeClr val="tx1"/>
                </a:solidFill>
                <a:effectLst/>
                <a:latin typeface="+mn-lt"/>
                <a:ea typeface="+mn-ea"/>
                <a:cs typeface="+mn-cs"/>
              </a:rPr>
              <a:t> (user </a:t>
            </a:r>
            <a:r>
              <a:rPr lang="en-US" sz="1200" b="0" i="0" kern="1200" baseline="0" dirty="0" err="1" smtClean="0">
                <a:solidFill>
                  <a:schemeClr val="tx1"/>
                </a:solidFill>
                <a:effectLst/>
                <a:latin typeface="+mn-lt"/>
                <a:ea typeface="+mn-ea"/>
                <a:cs typeface="+mn-cs"/>
              </a:rPr>
              <a:t>mikeotto</a:t>
            </a:r>
            <a:r>
              <a:rPr lang="en-US" sz="1200" b="0" i="0" kern="1200" baseline="0" dirty="0" smtClean="0">
                <a:solidFill>
                  <a:schemeClr val="tx1"/>
                </a:solidFill>
                <a:effectLst/>
                <a:latin typeface="+mn-lt"/>
                <a:ea typeface="+mn-ea"/>
                <a:cs typeface="+mn-cs"/>
              </a:rPr>
              <a:t>). No attribution required.</a:t>
            </a:r>
            <a:endParaRPr lang="en-US" sz="1200" b="0" i="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4E9F9FA-3B32-9F43-AB3C-D4433BF56F25}" type="slidenum">
              <a:rPr lang="en-US" smtClean="0"/>
              <a:t>71</a:t>
            </a:fld>
            <a:endParaRPr lang="en-US"/>
          </a:p>
        </p:txBody>
      </p:sp>
    </p:spTree>
    <p:extLst>
      <p:ext uri="{BB962C8B-B14F-4D97-AF65-F5344CB8AC3E}">
        <p14:creationId xmlns:p14="http://schemas.microsoft.com/office/powerpoint/2010/main" val="6396859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endParaRPr lang="en-US" dirty="0" smtClean="0"/>
          </a:p>
          <a:p>
            <a:r>
              <a:rPr lang="en-US" dirty="0" smtClean="0"/>
              <a:t>This </a:t>
            </a:r>
            <a:r>
              <a:rPr lang="en-US" dirty="0"/>
              <a:t>is </a:t>
            </a:r>
            <a:r>
              <a:rPr lang="en-US" b="1" dirty="0"/>
              <a:t>optional</a:t>
            </a:r>
            <a:r>
              <a:rPr lang="en-US" dirty="0"/>
              <a:t> if you are worried about taking up human weight loss and the body image issues that might come up. Kids might want to know, however, so you might want to extend the learning about the bears into the human realm. One way to frame this is focus on celebrity weight loss for roles. At this link you will find a compilation of some extreme cases. https://</a:t>
            </a:r>
            <a:r>
              <a:rPr lang="en-US" dirty="0" err="1"/>
              <a:t>www.thewrap.com</a:t>
            </a:r>
            <a:r>
              <a:rPr lang="en-US" dirty="0"/>
              <a:t>/taylor-kitsch-15-other-actors-who-lost-major-weight-for-roles-photos/</a:t>
            </a:r>
          </a:p>
          <a:p>
            <a:endParaRPr lang="en-US" dirty="0"/>
          </a:p>
          <a:p>
            <a:r>
              <a:rPr lang="en-US" dirty="0"/>
              <a:t>Just as with the bear, the idea here is to emphasize what is going on with matter and energy. We’ve structured this as a doodle box question but you may want to structure it as an individual assessment. Recall that if you are grading something for content accuracy, it should be recorded someplace different from the doodle sheet and we reserve those to document our ideas along the way, not mastery.</a:t>
            </a:r>
          </a:p>
          <a:p>
            <a:endParaRPr lang="en-US" dirty="0"/>
          </a:p>
        </p:txBody>
      </p:sp>
      <p:sp>
        <p:nvSpPr>
          <p:cNvPr id="4" name="Slide Number Placeholder 3"/>
          <p:cNvSpPr>
            <a:spLocks noGrp="1"/>
          </p:cNvSpPr>
          <p:nvPr>
            <p:ph type="sldNum" sz="quarter" idx="10"/>
          </p:nvPr>
        </p:nvSpPr>
        <p:spPr/>
        <p:txBody>
          <a:bodyPr/>
          <a:lstStyle/>
          <a:p>
            <a:fld id="{54E9F9FA-3B32-9F43-AB3C-D4433BF56F25}" type="slidenum">
              <a:rPr lang="en-US" smtClean="0"/>
              <a:t>72</a:t>
            </a:fld>
            <a:endParaRPr lang="en-US"/>
          </a:p>
        </p:txBody>
      </p:sp>
    </p:spTree>
    <p:extLst>
      <p:ext uri="{BB962C8B-B14F-4D97-AF65-F5344CB8AC3E}">
        <p14:creationId xmlns:p14="http://schemas.microsoft.com/office/powerpoint/2010/main" val="373786884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endParaRPr lang="en-US" dirty="0" smtClean="0"/>
          </a:p>
          <a:p>
            <a:r>
              <a:rPr lang="en-US" dirty="0" smtClean="0"/>
              <a:t>We </a:t>
            </a:r>
            <a:r>
              <a:rPr lang="en-US" dirty="0"/>
              <a:t>return to our driving questions for all three units so far (why do we eat?) and to the more specific question about how we make body structures that are different from what we ingest. REMEMBER TO REPLACE WORDING ON THIS SLIDE TO REFLECT HOW YOUR STUDENTS PHRASED THESE QUESTIONS This is the final whole group conversation to wrap up how non-plant organisms deal with the need for matter and energy. Next we will transition into Photosynthesis. </a:t>
            </a:r>
          </a:p>
        </p:txBody>
      </p:sp>
      <p:sp>
        <p:nvSpPr>
          <p:cNvPr id="4" name="Slide Number Placeholder 3"/>
          <p:cNvSpPr>
            <a:spLocks noGrp="1"/>
          </p:cNvSpPr>
          <p:nvPr>
            <p:ph type="sldNum" sz="quarter" idx="5"/>
          </p:nvPr>
        </p:nvSpPr>
        <p:spPr/>
        <p:txBody>
          <a:bodyPr/>
          <a:lstStyle/>
          <a:p>
            <a:fld id="{C7BB21F4-C42E-3B40-9B33-CFE230F675D3}" type="slidenum">
              <a:rPr lang="en-US" smtClean="0"/>
              <a:t>73</a:t>
            </a:fld>
            <a:endParaRPr lang="en-US"/>
          </a:p>
        </p:txBody>
      </p:sp>
    </p:spTree>
    <p:extLst>
      <p:ext uri="{BB962C8B-B14F-4D97-AF65-F5344CB8AC3E}">
        <p14:creationId xmlns:p14="http://schemas.microsoft.com/office/powerpoint/2010/main" val="644053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endParaRPr lang="en-US" dirty="0" smtClean="0"/>
          </a:p>
          <a:p>
            <a:r>
              <a:rPr lang="en-US" dirty="0" smtClean="0"/>
              <a:t>This </a:t>
            </a:r>
            <a:r>
              <a:rPr lang="en-US" dirty="0"/>
              <a:t>is meant to provide a transition from the last </a:t>
            </a:r>
            <a:r>
              <a:rPr lang="en-US" dirty="0" smtClean="0"/>
              <a:t>unit.</a:t>
            </a:r>
            <a:r>
              <a:rPr lang="en-US" baseline="0" dirty="0" smtClean="0"/>
              <a:t> (The i</a:t>
            </a:r>
            <a:r>
              <a:rPr lang="en-US" dirty="0" smtClean="0"/>
              <a:t>mage is </a:t>
            </a:r>
            <a:r>
              <a:rPr lang="en-US" dirty="0"/>
              <a:t>the last student slide in </a:t>
            </a:r>
            <a:r>
              <a:rPr lang="en-US" dirty="0" smtClean="0"/>
              <a:t>that</a:t>
            </a:r>
            <a:r>
              <a:rPr lang="en-US" baseline="0" dirty="0" smtClean="0"/>
              <a:t> last PowerPoint for Cellular Respiration</a:t>
            </a:r>
            <a:r>
              <a:rPr lang="en-US" dirty="0" smtClean="0"/>
              <a:t>. </a:t>
            </a:r>
            <a:r>
              <a:rPr lang="en-US" dirty="0"/>
              <a:t>Be sure to edit or remove if you changed it there</a:t>
            </a:r>
            <a:r>
              <a:rPr lang="en-US" dirty="0" smtClean="0"/>
              <a:t>.) </a:t>
            </a:r>
            <a:r>
              <a:rPr lang="en-US" dirty="0"/>
              <a:t>Depending on the flow of your class, this may have just been a day or two ago so adjust </a:t>
            </a:r>
            <a:r>
              <a:rPr lang="en-US" dirty="0" smtClean="0"/>
              <a:t>the time spent as appropriate. </a:t>
            </a:r>
            <a:r>
              <a:rPr lang="en-US" dirty="0"/>
              <a:t>One strategy here is to take the list of ideas and transform them into questions. Then, take a moment to list and digest some of the questions students noted. You may even have them sort the questions into categories. </a:t>
            </a:r>
            <a:r>
              <a:rPr lang="en-US" b="1" dirty="0"/>
              <a:t>The </a:t>
            </a:r>
            <a:r>
              <a:rPr lang="en-US" b="1" dirty="0" smtClean="0"/>
              <a:t>purpose here </a:t>
            </a:r>
            <a:r>
              <a:rPr lang="en-US" b="1" dirty="0"/>
              <a:t>is to acknowledge that our model so far answers some questions but not all about how our bodies use the matter we ingest. </a:t>
            </a:r>
          </a:p>
          <a:p>
            <a:endParaRPr lang="en-US" dirty="0"/>
          </a:p>
        </p:txBody>
      </p:sp>
      <p:sp>
        <p:nvSpPr>
          <p:cNvPr id="4" name="Slide Number Placeholder 3"/>
          <p:cNvSpPr>
            <a:spLocks noGrp="1"/>
          </p:cNvSpPr>
          <p:nvPr>
            <p:ph type="sldNum" sz="quarter" idx="5"/>
          </p:nvPr>
        </p:nvSpPr>
        <p:spPr/>
        <p:txBody>
          <a:bodyPr/>
          <a:lstStyle/>
          <a:p>
            <a:fld id="{54E9F9FA-3B32-9F43-AB3C-D4433BF56F25}" type="slidenum">
              <a:rPr lang="en-US" smtClean="0"/>
              <a:t>9</a:t>
            </a:fld>
            <a:endParaRPr lang="en-US"/>
          </a:p>
        </p:txBody>
      </p:sp>
    </p:spTree>
    <p:extLst>
      <p:ext uri="{BB962C8B-B14F-4D97-AF65-F5344CB8AC3E}">
        <p14:creationId xmlns:p14="http://schemas.microsoft.com/office/powerpoint/2010/main" val="334050347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a:t>
            </a:r>
          </a:p>
        </p:txBody>
      </p:sp>
      <p:sp>
        <p:nvSpPr>
          <p:cNvPr id="4" name="Slide Number Placeholder 3"/>
          <p:cNvSpPr>
            <a:spLocks noGrp="1"/>
          </p:cNvSpPr>
          <p:nvPr>
            <p:ph type="sldNum" sz="quarter" idx="10"/>
          </p:nvPr>
        </p:nvSpPr>
        <p:spPr/>
        <p:txBody>
          <a:bodyPr/>
          <a:lstStyle/>
          <a:p>
            <a:fld id="{D8C963D6-A539-E940-9C15-C13F565BC522}" type="slidenum">
              <a:rPr lang="en-US" smtClean="0"/>
              <a:pPr/>
              <a:t>74</a:t>
            </a:fld>
            <a:endParaRPr lang="en-US"/>
          </a:p>
        </p:txBody>
      </p:sp>
    </p:spTree>
    <p:extLst>
      <p:ext uri="{BB962C8B-B14F-4D97-AF65-F5344CB8AC3E}">
        <p14:creationId xmlns:p14="http://schemas.microsoft.com/office/powerpoint/2010/main" val="992968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endParaRPr lang="en-US" sz="1200" dirty="0">
              <a:solidFill>
                <a:srgbClr val="583F34"/>
              </a:solidFill>
              <a:cs typeface="Arial"/>
            </a:endParaRPr>
          </a:p>
          <a:p>
            <a:r>
              <a:rPr lang="en-US" dirty="0"/>
              <a:t>Hold onto these ideas for a little </a:t>
            </a:r>
            <a:r>
              <a:rPr lang="en-US" dirty="0" smtClean="0"/>
              <a:t>while—just </a:t>
            </a:r>
            <a:r>
              <a:rPr lang="en-US" dirty="0"/>
              <a:t>meant to get our juices flowing about matter after having focused so much on energy in the last unit. Later in this unit we will really push on kids to consider what happens to the water and carbon dioxide that are the products of the cellular respiration reaction so there is no need to go into it much here. It might help you to see what kids think about this as you launch into the rest of this unit. This should be quick!</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54E9F9FA-3B32-9F43-AB3C-D4433BF56F25}" type="slidenum">
              <a:rPr lang="en-US" smtClean="0"/>
              <a:t>10</a:t>
            </a:fld>
            <a:endParaRPr lang="en-US"/>
          </a:p>
        </p:txBody>
      </p:sp>
    </p:spTree>
    <p:extLst>
      <p:ext uri="{BB962C8B-B14F-4D97-AF65-F5344CB8AC3E}">
        <p14:creationId xmlns:p14="http://schemas.microsoft.com/office/powerpoint/2010/main" val="23215178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r>
              <a:rPr lang="en-US" dirty="0" smtClean="0"/>
              <a:t>:</a:t>
            </a:r>
            <a:endParaRPr lang="en-US" sz="1200" dirty="0">
              <a:solidFill>
                <a:srgbClr val="583F34"/>
              </a:solidFill>
              <a:cs typeface="Arial"/>
            </a:endParaRPr>
          </a:p>
          <a:p>
            <a:r>
              <a:rPr lang="en-US" dirty="0" smtClean="0"/>
              <a:t>Use your IOU poster</a:t>
            </a:r>
            <a:r>
              <a:rPr lang="en-US" baseline="0" dirty="0" smtClean="0"/>
              <a:t> to work with the class to take stock of which you’ve addressed. (</a:t>
            </a:r>
            <a:r>
              <a:rPr lang="en-US" dirty="0" smtClean="0"/>
              <a:t>Hopefully your IOU diagrams are still up in the room somewhere</a:t>
            </a:r>
            <a:r>
              <a:rPr lang="en-US" baseline="0" dirty="0" smtClean="0"/>
              <a:t> or available to students in their notebooks.) </a:t>
            </a:r>
            <a:r>
              <a:rPr lang="en-US" dirty="0" smtClean="0"/>
              <a:t>Here we want to come back to the idea of ”uses”. Have students remind themselves what kind of “uses” the</a:t>
            </a:r>
            <a:r>
              <a:rPr lang="en-US" baseline="0" dirty="0" smtClean="0"/>
              <a:t> class</a:t>
            </a:r>
            <a:r>
              <a:rPr lang="en-US" dirty="0" smtClean="0"/>
              <a:t> listed on the IOU diagram. </a:t>
            </a:r>
          </a:p>
          <a:p>
            <a:r>
              <a:rPr lang="en-US" baseline="0" dirty="0" smtClean="0"/>
              <a:t>After giving them a moment to look things over, this conversation can be structured simply: for example, having students call out ideas as you place a star next to those they report have been addressed. </a:t>
            </a:r>
          </a:p>
          <a:p>
            <a:r>
              <a:rPr lang="en-US" dirty="0" smtClean="0"/>
              <a:t>The </a:t>
            </a:r>
            <a:r>
              <a:rPr lang="en-US" dirty="0"/>
              <a:t>image on this slide is from the Chemical Reactions </a:t>
            </a:r>
            <a:r>
              <a:rPr lang="en-US" dirty="0" smtClean="0"/>
              <a:t>slide</a:t>
            </a:r>
            <a:r>
              <a:rPr lang="en-US" baseline="0" dirty="0" smtClean="0"/>
              <a:t> deck</a:t>
            </a:r>
            <a:r>
              <a:rPr lang="en-US" dirty="0" smtClean="0"/>
              <a:t>. </a:t>
            </a:r>
            <a:r>
              <a:rPr lang="en-US" dirty="0"/>
              <a:t>Please replace with your version if you altered it there. </a:t>
            </a:r>
            <a:endParaRPr lang="en-US" dirty="0" smtClean="0"/>
          </a:p>
          <a:p>
            <a:endParaRPr lang="en-US" baseline="0" dirty="0"/>
          </a:p>
          <a:p>
            <a:endParaRPr lang="en-US" dirty="0"/>
          </a:p>
        </p:txBody>
      </p:sp>
      <p:sp>
        <p:nvSpPr>
          <p:cNvPr id="4" name="Slide Number Placeholder 3"/>
          <p:cNvSpPr>
            <a:spLocks noGrp="1"/>
          </p:cNvSpPr>
          <p:nvPr>
            <p:ph type="sldNum" sz="quarter" idx="10"/>
          </p:nvPr>
        </p:nvSpPr>
        <p:spPr/>
        <p:txBody>
          <a:bodyPr/>
          <a:lstStyle/>
          <a:p>
            <a:fld id="{54E9F9FA-3B32-9F43-AB3C-D4433BF56F25}" type="slidenum">
              <a:rPr lang="en-US" smtClean="0"/>
              <a:t>11</a:t>
            </a:fld>
            <a:endParaRPr lang="en-US"/>
          </a:p>
        </p:txBody>
      </p:sp>
    </p:spTree>
    <p:extLst>
      <p:ext uri="{BB962C8B-B14F-4D97-AF65-F5344CB8AC3E}">
        <p14:creationId xmlns:p14="http://schemas.microsoft.com/office/powerpoint/2010/main" val="39474644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pic>
        <p:nvPicPr>
          <p:cNvPr id="19" name="Picture 2">
            <a:extLst>
              <a:ext uri="{FF2B5EF4-FFF2-40B4-BE49-F238E27FC236}">
                <a16:creationId xmlns:a16="http://schemas.microsoft.com/office/drawing/2014/main" id="{9612E6EF-4268-4261-9446-A59D3A09032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7952317"/>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2">
            <a:extLst>
              <a:ext uri="{FF2B5EF4-FFF2-40B4-BE49-F238E27FC236}">
                <a16:creationId xmlns:a16="http://schemas.microsoft.com/office/drawing/2014/main" id="{1BC397AA-DFB5-4305-8CEE-FBB0DD7E23B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3343792"/>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8">
            <a:extLst>
              <a:ext uri="{FF2B5EF4-FFF2-40B4-BE49-F238E27FC236}">
                <a16:creationId xmlns:a16="http://schemas.microsoft.com/office/drawing/2014/main" id="{BECF4956-A427-47FD-B80F-83C0F55EA2F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5519656"/>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0">
            <a:extLst>
              <a:ext uri="{FF2B5EF4-FFF2-40B4-BE49-F238E27FC236}">
                <a16:creationId xmlns:a16="http://schemas.microsoft.com/office/drawing/2014/main" id="{A14959FF-926D-4739-A095-FC49834D8EC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3824867"/>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2">
            <a:extLst>
              <a:ext uri="{FF2B5EF4-FFF2-40B4-BE49-F238E27FC236}">
                <a16:creationId xmlns:a16="http://schemas.microsoft.com/office/drawing/2014/main" id="{542E58BF-DB90-4B0B-BC2C-98356B58B16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0343367"/>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6">
            <a:extLst>
              <a:ext uri="{FF2B5EF4-FFF2-40B4-BE49-F238E27FC236}">
                <a16:creationId xmlns:a16="http://schemas.microsoft.com/office/drawing/2014/main" id="{CB5A6433-24CC-4E74-A879-D4FEBBBE727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5525894"/>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4">
            <a:extLst>
              <a:ext uri="{FF2B5EF4-FFF2-40B4-BE49-F238E27FC236}">
                <a16:creationId xmlns:a16="http://schemas.microsoft.com/office/drawing/2014/main" id="{56DE20CA-74C6-4593-ACA3-DA667FBCB53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5" y="3739418"/>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391502"/>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4">
            <a:extLst>
              <a:ext uri="{FF2B5EF4-FFF2-40B4-BE49-F238E27FC236}">
                <a16:creationId xmlns:a16="http://schemas.microsoft.com/office/drawing/2014/main" id="{A2CA8776-CE85-4B73-AAC5-8BEF40888A1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32946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57EACB1E-76FB-4EC5-B5A0-66830592536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5" y="3739418"/>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1563396"/>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8">
            <a:extLst>
              <a:ext uri="{FF2B5EF4-FFF2-40B4-BE49-F238E27FC236}">
                <a16:creationId xmlns:a16="http://schemas.microsoft.com/office/drawing/2014/main" id="{371BF9E4-EC07-4D09-BE44-5FF3C9D3C85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5" y="3739418"/>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3012173"/>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a:prstGeom prst="rect">
            <a:avLst/>
          </a:prstGeom>
        </p:spPr>
        <p:txBody>
          <a:bodyPr>
            <a:noAutofit/>
          </a:bodyPr>
          <a:lstStyle>
            <a:lvl1pPr marL="0" indent="0">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5407447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8">
            <a:extLst>
              <a:ext uri="{FF2B5EF4-FFF2-40B4-BE49-F238E27FC236}">
                <a16:creationId xmlns:a16="http://schemas.microsoft.com/office/drawing/2014/main" id="{C2158966-D080-4EAD-9B37-5C6E4CD59C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004051"/>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8574584"/>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Red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DA214E43-F0D0-4DC3-B1CC-BF40AD331B27}"/>
              </a:ext>
            </a:extLst>
          </p:cNvPr>
          <p:cNvPicPr>
            <a:picLocks noChangeAspect="1"/>
          </p:cNvPicPr>
          <p:nvPr userDrawn="1"/>
        </p:nvPicPr>
        <p:blipFill rotWithShape="1">
          <a:blip r:embed="rId2"/>
          <a:srcRect r="33248" b="9941"/>
          <a:stretch/>
        </p:blipFill>
        <p:spPr>
          <a:xfrm>
            <a:off x="2365589" y="3886339"/>
            <a:ext cx="1128575" cy="1141957"/>
          </a:xfrm>
          <a:prstGeom prst="rect">
            <a:avLst/>
          </a:prstGeom>
        </p:spPr>
      </p:pic>
      <p:pic>
        <p:nvPicPr>
          <p:cNvPr id="9" name="Picture 8">
            <a:extLst>
              <a:ext uri="{FF2B5EF4-FFF2-40B4-BE49-F238E27FC236}">
                <a16:creationId xmlns:a16="http://schemas.microsoft.com/office/drawing/2014/main" id="{AC31AB0F-2946-47B2-9FDA-3858B9FB7EDD}"/>
              </a:ext>
            </a:extLst>
          </p:cNvPr>
          <p:cNvPicPr>
            <a:picLocks noChangeAspect="1"/>
          </p:cNvPicPr>
          <p:nvPr userDrawn="1"/>
        </p:nvPicPr>
        <p:blipFill rotWithShape="1">
          <a:blip r:embed="rId3"/>
          <a:srcRect r="46571" b="9868"/>
          <a:stretch/>
        </p:blipFill>
        <p:spPr>
          <a:xfrm>
            <a:off x="5649836" y="4021575"/>
            <a:ext cx="916008" cy="1158949"/>
          </a:xfrm>
          <a:prstGeom prst="rect">
            <a:avLst/>
          </a:prstGeom>
        </p:spPr>
      </p:pic>
      <p:pic>
        <p:nvPicPr>
          <p:cNvPr id="10" name="Picture 9">
            <a:extLst>
              <a:ext uri="{FF2B5EF4-FFF2-40B4-BE49-F238E27FC236}">
                <a16:creationId xmlns:a16="http://schemas.microsoft.com/office/drawing/2014/main" id="{602E87BB-10BD-40C8-B66A-B450534707D1}"/>
              </a:ext>
            </a:extLst>
          </p:cNvPr>
          <p:cNvPicPr>
            <a:picLocks noChangeAspect="1"/>
          </p:cNvPicPr>
          <p:nvPr userDrawn="1"/>
        </p:nvPicPr>
        <p:blipFill rotWithShape="1">
          <a:blip r:embed="rId4"/>
          <a:srcRect t="19937" r="37959" b="20001"/>
          <a:stretch/>
        </p:blipFill>
        <p:spPr>
          <a:xfrm>
            <a:off x="6793992" y="1878782"/>
            <a:ext cx="1227201" cy="891044"/>
          </a:xfrm>
          <a:prstGeom prst="rect">
            <a:avLst/>
          </a:prstGeom>
        </p:spPr>
      </p:pic>
      <p:pic>
        <p:nvPicPr>
          <p:cNvPr id="11" name="Picture 10">
            <a:extLst>
              <a:ext uri="{FF2B5EF4-FFF2-40B4-BE49-F238E27FC236}">
                <a16:creationId xmlns:a16="http://schemas.microsoft.com/office/drawing/2014/main" id="{C2B64CCA-4040-43B6-8056-5AAFC83554C0}"/>
              </a:ext>
            </a:extLst>
          </p:cNvPr>
          <p:cNvPicPr>
            <a:picLocks noChangeAspect="1"/>
          </p:cNvPicPr>
          <p:nvPr userDrawn="1"/>
        </p:nvPicPr>
        <p:blipFill rotWithShape="1">
          <a:blip r:embed="rId5"/>
          <a:srcRect t="11876" r="21921"/>
          <a:stretch/>
        </p:blipFill>
        <p:spPr>
          <a:xfrm>
            <a:off x="4129830" y="1934122"/>
            <a:ext cx="1052623" cy="891043"/>
          </a:xfrm>
          <a:prstGeom prst="rect">
            <a:avLst/>
          </a:prstGeom>
        </p:spPr>
      </p:pic>
      <p:pic>
        <p:nvPicPr>
          <p:cNvPr id="12" name="Picture 11">
            <a:extLst>
              <a:ext uri="{FF2B5EF4-FFF2-40B4-BE49-F238E27FC236}">
                <a16:creationId xmlns:a16="http://schemas.microsoft.com/office/drawing/2014/main" id="{8718408F-ACFF-45D3-A7F7-C9B5554A7EE5}"/>
              </a:ext>
            </a:extLst>
          </p:cNvPr>
          <p:cNvPicPr>
            <a:picLocks noChangeAspect="1"/>
          </p:cNvPicPr>
          <p:nvPr userDrawn="1"/>
        </p:nvPicPr>
        <p:blipFill rotWithShape="1">
          <a:blip r:embed="rId6"/>
          <a:srcRect r="13897" b="1176"/>
          <a:stretch/>
        </p:blipFill>
        <p:spPr>
          <a:xfrm>
            <a:off x="1103165" y="1855552"/>
            <a:ext cx="1035120" cy="891043"/>
          </a:xfrm>
          <a:prstGeom prst="rect">
            <a:avLst/>
          </a:prstGeom>
        </p:spPr>
      </p:pic>
      <p:sp>
        <p:nvSpPr>
          <p:cNvPr id="13" name="Shape 171">
            <a:extLst>
              <a:ext uri="{FF2B5EF4-FFF2-40B4-BE49-F238E27FC236}">
                <a16:creationId xmlns:a16="http://schemas.microsoft.com/office/drawing/2014/main" id="{78774CE9-09F1-45D6-BF88-AC4721C54DB9}"/>
              </a:ext>
            </a:extLst>
          </p:cNvPr>
          <p:cNvSpPr/>
          <p:nvPr userDrawn="1"/>
        </p:nvSpPr>
        <p:spPr>
          <a:xfrm>
            <a:off x="430768" y="848721"/>
            <a:ext cx="8544599" cy="30784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p>
        </p:txBody>
      </p:sp>
      <p:sp>
        <p:nvSpPr>
          <p:cNvPr id="14" name="Shape 177">
            <a:extLst>
              <a:ext uri="{FF2B5EF4-FFF2-40B4-BE49-F238E27FC236}">
                <a16:creationId xmlns:a16="http://schemas.microsoft.com/office/drawing/2014/main" id="{968F9215-B99C-4811-9AA9-8C7DB06135D2}"/>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15" name="Shape 181">
            <a:extLst>
              <a:ext uri="{FF2B5EF4-FFF2-40B4-BE49-F238E27FC236}">
                <a16:creationId xmlns:a16="http://schemas.microsoft.com/office/drawing/2014/main" id="{802687B2-808A-4A44-B240-BDEBF12EA266}"/>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16" name="Shape 185">
            <a:extLst>
              <a:ext uri="{FF2B5EF4-FFF2-40B4-BE49-F238E27FC236}">
                <a16:creationId xmlns:a16="http://schemas.microsoft.com/office/drawing/2014/main" id="{6533B883-7F90-4354-B53C-17932D7EA7FB}"/>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7" name="Shape 185">
            <a:extLst>
              <a:ext uri="{FF2B5EF4-FFF2-40B4-BE49-F238E27FC236}">
                <a16:creationId xmlns:a16="http://schemas.microsoft.com/office/drawing/2014/main" id="{8EABA2C2-1309-4441-B80E-B09809DDE2F2}"/>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8" name="Shape 173">
            <a:extLst>
              <a:ext uri="{FF2B5EF4-FFF2-40B4-BE49-F238E27FC236}">
                <a16:creationId xmlns:a16="http://schemas.microsoft.com/office/drawing/2014/main" id="{CBA2FCE1-8E00-49B2-A69D-CB78F86EEA88}"/>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graphicFrame>
        <p:nvGraphicFramePr>
          <p:cNvPr id="19" name="Table 18">
            <a:extLst>
              <a:ext uri="{FF2B5EF4-FFF2-40B4-BE49-F238E27FC236}">
                <a16:creationId xmlns:a16="http://schemas.microsoft.com/office/drawing/2014/main" id="{B12300BF-1252-471F-A931-92D4B962163B}"/>
              </a:ext>
            </a:extLst>
          </p:cNvPr>
          <p:cNvGraphicFramePr>
            <a:graphicFrameLocks noGrp="1"/>
          </p:cNvGraphicFramePr>
          <p:nvPr userDrawn="1">
            <p:extLst>
              <p:ext uri="{D42A27DB-BD31-4B8C-83A1-F6EECF244321}">
                <p14:modId xmlns:p14="http://schemas.microsoft.com/office/powerpoint/2010/main" val="2367485499"/>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20" name="Table 19">
            <a:extLst>
              <a:ext uri="{FF2B5EF4-FFF2-40B4-BE49-F238E27FC236}">
                <a16:creationId xmlns:a16="http://schemas.microsoft.com/office/drawing/2014/main" id="{3220E38C-7C97-4CEB-B7FA-C1EF5C9EA7C7}"/>
              </a:ext>
            </a:extLst>
          </p:cNvPr>
          <p:cNvGraphicFramePr>
            <a:graphicFrameLocks noGrp="1"/>
          </p:cNvGraphicFramePr>
          <p:nvPr userDrawn="1">
            <p:extLst>
              <p:ext uri="{D42A27DB-BD31-4B8C-83A1-F6EECF244321}">
                <p14:modId xmlns:p14="http://schemas.microsoft.com/office/powerpoint/2010/main" val="4059786165"/>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40245886"/>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ud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0734500"/>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CBBB12-6561-438A-BE2D-4A2C8CF37D42}" type="datetimeFigureOut">
              <a:rPr lang="en-US" smtClean="0"/>
              <a:t>2/9/2022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FCD74FD-26C9-44C9-9159-6369FA25E804}" type="slidenum">
              <a:rPr lang="en-US" smtClean="0"/>
              <a:t>‹#›</a:t>
            </a:fld>
            <a:endParaRPr lang="en-US"/>
          </a:p>
        </p:txBody>
      </p:sp>
    </p:spTree>
    <p:extLst>
      <p:ext uri="{BB962C8B-B14F-4D97-AF65-F5344CB8AC3E}">
        <p14:creationId xmlns:p14="http://schemas.microsoft.com/office/powerpoint/2010/main" val="3720795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0">
            <a:extLst>
              <a:ext uri="{FF2B5EF4-FFF2-40B4-BE49-F238E27FC236}">
                <a16:creationId xmlns:a16="http://schemas.microsoft.com/office/drawing/2014/main" id="{ABDA9262-B68C-429D-85E7-04F84315663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30"/>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7349628"/>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2">
            <a:extLst>
              <a:ext uri="{FF2B5EF4-FFF2-40B4-BE49-F238E27FC236}">
                <a16:creationId xmlns:a16="http://schemas.microsoft.com/office/drawing/2014/main" id="{19AFFD0A-39DC-4600-A2D3-7956FDF30CB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1676"/>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4333373"/>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6">
            <a:extLst>
              <a:ext uri="{FF2B5EF4-FFF2-40B4-BE49-F238E27FC236}">
                <a16:creationId xmlns:a16="http://schemas.microsoft.com/office/drawing/2014/main" id="{253808B7-68DC-436F-A3EA-F54ABB2D656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30"/>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2456185"/>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4">
            <a:extLst>
              <a:ext uri="{FF2B5EF4-FFF2-40B4-BE49-F238E27FC236}">
                <a16:creationId xmlns:a16="http://schemas.microsoft.com/office/drawing/2014/main" id="{AB7446EB-60A1-48BB-9941-2E626507454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80" y="887932"/>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5255001"/>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4">
            <a:extLst>
              <a:ext uri="{FF2B5EF4-FFF2-40B4-BE49-F238E27FC236}">
                <a16:creationId xmlns:a16="http://schemas.microsoft.com/office/drawing/2014/main" id="{E00D2668-8F30-4628-BF61-8B9C4D69321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31"/>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5762729"/>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6">
            <a:extLst>
              <a:ext uri="{FF2B5EF4-FFF2-40B4-BE49-F238E27FC236}">
                <a16:creationId xmlns:a16="http://schemas.microsoft.com/office/drawing/2014/main" id="{04B95D8C-43CF-41D7-A565-A33C39CC2AC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6613" y="892037"/>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251650"/>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8">
            <a:extLst>
              <a:ext uri="{FF2B5EF4-FFF2-40B4-BE49-F238E27FC236}">
                <a16:creationId xmlns:a16="http://schemas.microsoft.com/office/drawing/2014/main" id="{EBD9EF67-9D5E-4D8C-B028-D6F235298CB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80" y="887932"/>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2057192"/>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25"/>
          <a:stretch>
            <a:fillRect/>
          </a:stretch>
        </p:blipFill>
        <p:spPr>
          <a:xfrm>
            <a:off x="142802" y="6435875"/>
            <a:ext cx="696007" cy="245260"/>
          </a:xfrm>
          <a:prstGeom prst="rect">
            <a:avLst/>
          </a:prstGeom>
          <a:ln w="12700">
            <a:miter lim="400000"/>
          </a:ln>
        </p:spPr>
      </p:pic>
      <p:sp>
        <p:nvSpPr>
          <p:cNvPr id="7" name="Text Placeholder 2">
            <a:extLst>
              <a:ext uri="{FF2B5EF4-FFF2-40B4-BE49-F238E27FC236}">
                <a16:creationId xmlns:a16="http://schemas.microsoft.com/office/drawing/2014/main" id="{12C33BBC-98DE-442D-B0B6-1C8D27DA0E2C}"/>
              </a:ext>
            </a:extLst>
          </p:cNvPr>
          <p:cNvSpPr>
            <a:spLocks noGrp="1"/>
          </p:cNvSpPr>
          <p:nvPr>
            <p:ph type="body" idx="1"/>
          </p:nvPr>
        </p:nvSpPr>
        <p:spPr>
          <a:xfrm>
            <a:off x="457200" y="1600201"/>
            <a:ext cx="8229600" cy="307777"/>
          </a:xfrm>
          <a:prstGeom prst="rect">
            <a:avLst/>
          </a:prstGeom>
        </p:spPr>
        <p:txBody>
          <a:bodyPr vert="horz" lIns="91440" tIns="45720" rIns="91440" bIns="45720" rtlCol="0">
            <a:spAutoFit/>
          </a:bodyPr>
          <a:lstStyle/>
          <a:p>
            <a:pPr lvl="0"/>
            <a:r>
              <a:rPr lang="en-US" dirty="0"/>
              <a:t>Arial (Body) 14 pt. Font</a:t>
            </a:r>
          </a:p>
        </p:txBody>
      </p:sp>
      <p:sp>
        <p:nvSpPr>
          <p:cNvPr id="8" name="Title Placeholder 1">
            <a:extLst>
              <a:ext uri="{FF2B5EF4-FFF2-40B4-BE49-F238E27FC236}">
                <a16:creationId xmlns:a16="http://schemas.microsoft.com/office/drawing/2014/main" id="{732513BD-9349-4DA0-8656-9826487D2966}"/>
              </a:ext>
            </a:extLst>
          </p:cNvPr>
          <p:cNvSpPr>
            <a:spLocks noGrp="1"/>
          </p:cNvSpPr>
          <p:nvPr>
            <p:ph type="title"/>
          </p:nvPr>
        </p:nvSpPr>
        <p:spPr>
          <a:xfrm>
            <a:off x="457200" y="475115"/>
            <a:ext cx="8229600" cy="742046"/>
          </a:xfrm>
          <a:prstGeom prst="rect">
            <a:avLst/>
          </a:prstGeom>
        </p:spPr>
        <p:txBody>
          <a:bodyPr vert="horz" lIns="91440" tIns="45720" rIns="91440" bIns="45720" rtlCol="0" anchor="ctr">
            <a:noAutofit/>
          </a:bodyPr>
          <a:lstStyle/>
          <a:p>
            <a:r>
              <a:rPr lang="en-US" dirty="0"/>
              <a:t>Arial (Headings) 28 pt. Font</a:t>
            </a:r>
          </a:p>
        </p:txBody>
      </p:sp>
      <p:pic>
        <p:nvPicPr>
          <p:cNvPr id="9" name="Picture 8" descr="Logo&#10;&#10;Description automatically generated">
            <a:extLst>
              <a:ext uri="{FF2B5EF4-FFF2-40B4-BE49-F238E27FC236}">
                <a16:creationId xmlns:a16="http://schemas.microsoft.com/office/drawing/2014/main" id="{9DADE4B6-8A15-424C-920B-15F1C9AD6701}"/>
              </a:ext>
            </a:extLst>
          </p:cNvPr>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a:off x="8267897" y="6409997"/>
            <a:ext cx="733301" cy="427132"/>
          </a:xfrm>
          <a:prstGeom prst="rect">
            <a:avLst/>
          </a:prstGeom>
        </p:spPr>
      </p:pic>
    </p:spTree>
    <p:extLst>
      <p:ext uri="{BB962C8B-B14F-4D97-AF65-F5344CB8AC3E}">
        <p14:creationId xmlns:p14="http://schemas.microsoft.com/office/powerpoint/2010/main" val="98327791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Lst>
  <p:txStyles>
    <p:titleStyle>
      <a:lvl1pPr algn="l" defTabSz="457177" rtl="0" eaLnBrk="1" latinLnBrk="0" hangingPunct="1">
        <a:spcBef>
          <a:spcPct val="0"/>
        </a:spcBef>
        <a:buNone/>
        <a:defRPr sz="2800" kern="1200">
          <a:solidFill>
            <a:schemeClr val="tx1"/>
          </a:solidFill>
          <a:latin typeface="+mj-lt"/>
          <a:ea typeface="+mj-ea"/>
          <a:cs typeface="+mj-cs"/>
        </a:defRPr>
      </a:lvl1pPr>
    </p:titleStyle>
    <p:body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3.xml"/><Relationship Id="rId5" Type="http://schemas.openxmlformats.org/officeDocument/2006/relationships/image" Target="../media/image19.png"/><Relationship Id="rId4" Type="http://schemas.openxmlformats.org/officeDocument/2006/relationships/image" Target="../media/image18.jpe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22.xml"/><Relationship Id="rId6" Type="http://schemas.openxmlformats.org/officeDocument/2006/relationships/image" Target="../media/image25.jpg"/><Relationship Id="rId5" Type="http://schemas.openxmlformats.org/officeDocument/2006/relationships/image" Target="../media/image24.jpeg"/><Relationship Id="rId4" Type="http://schemas.openxmlformats.org/officeDocument/2006/relationships/image" Target="../media/image23.png"/><Relationship Id="rId9"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2.xml"/><Relationship Id="rId5" Type="http://schemas.openxmlformats.org/officeDocument/2006/relationships/image" Target="../media/image15.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2.xml"/><Relationship Id="rId5" Type="http://schemas.openxmlformats.org/officeDocument/2006/relationships/image" Target="../media/image30.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9.xml"/><Relationship Id="rId1" Type="http://schemas.openxmlformats.org/officeDocument/2006/relationships/slideLayout" Target="../slideLayouts/slideLayout22.xml"/><Relationship Id="rId5" Type="http://schemas.openxmlformats.org/officeDocument/2006/relationships/image" Target="../media/image16.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0.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1.xml"/><Relationship Id="rId1" Type="http://schemas.openxmlformats.org/officeDocument/2006/relationships/slideLayout" Target="../slideLayouts/slideLayout22.xml"/><Relationship Id="rId4" Type="http://schemas.openxmlformats.org/officeDocument/2006/relationships/image" Target="../media/image35.jpg"/></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2.xml"/><Relationship Id="rId5" Type="http://schemas.openxmlformats.org/officeDocument/2006/relationships/image" Target="../media/image37.jpg"/><Relationship Id="rId4" Type="http://schemas.openxmlformats.org/officeDocument/2006/relationships/image" Target="../media/image36.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0.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9.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0.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1.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3.xml"/><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5.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22.xml"/><Relationship Id="rId6" Type="http://schemas.openxmlformats.org/officeDocument/2006/relationships/image" Target="../media/image15.png"/><Relationship Id="rId5" Type="http://schemas.openxmlformats.org/officeDocument/2006/relationships/image" Target="../media/image16.png"/><Relationship Id="rId4" Type="http://schemas.openxmlformats.org/officeDocument/2006/relationships/image" Target="../media/image4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2.xml"/><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5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3.xml"/><Relationship Id="rId1" Type="http://schemas.openxmlformats.org/officeDocument/2006/relationships/slideLayout" Target="../slideLayouts/slideLayout22.xml"/><Relationship Id="rId4" Type="http://schemas.openxmlformats.org/officeDocument/2006/relationships/image" Target="../media/image47.jpg"/></Relationships>
</file>

<file path=ppt/slides/_rels/slide5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4.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6.xml"/><Relationship Id="rId1" Type="http://schemas.openxmlformats.org/officeDocument/2006/relationships/slideLayout" Target="../slideLayouts/slideLayout22.xml"/><Relationship Id="rId4" Type="http://schemas.openxmlformats.org/officeDocument/2006/relationships/image" Target="../media/image50.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7.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8.xml"/><Relationship Id="rId1" Type="http://schemas.openxmlformats.org/officeDocument/2006/relationships/slideLayout" Target="../slideLayouts/slideLayout22.xml"/><Relationship Id="rId5" Type="http://schemas.openxmlformats.org/officeDocument/2006/relationships/image" Target="../media/image15.png"/><Relationship Id="rId4" Type="http://schemas.openxmlformats.org/officeDocument/2006/relationships/image" Target="../media/image53.png"/></Relationships>
</file>

<file path=ppt/slides/_rels/slide62.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46.jpg"/><Relationship Id="rId2" Type="http://schemas.openxmlformats.org/officeDocument/2006/relationships/notesSlide" Target="../notesSlides/notesSlide59.xml"/><Relationship Id="rId1" Type="http://schemas.openxmlformats.org/officeDocument/2006/relationships/slideLayout" Target="../slideLayouts/slideLayout22.xml"/><Relationship Id="rId6" Type="http://schemas.openxmlformats.org/officeDocument/2006/relationships/image" Target="../media/image15.png"/><Relationship Id="rId5" Type="http://schemas.openxmlformats.org/officeDocument/2006/relationships/image" Target="../media/image16.png"/><Relationship Id="rId4" Type="http://schemas.openxmlformats.org/officeDocument/2006/relationships/image" Target="../media/image55.png"/></Relationships>
</file>

<file path=ppt/slides/_rels/slide6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0.xml"/><Relationship Id="rId1" Type="http://schemas.openxmlformats.org/officeDocument/2006/relationships/slideLayout" Target="../slideLayouts/slideLayout22.xml"/><Relationship Id="rId5" Type="http://schemas.openxmlformats.org/officeDocument/2006/relationships/image" Target="../media/image15.png"/><Relationship Id="rId4" Type="http://schemas.openxmlformats.org/officeDocument/2006/relationships/image" Target="../media/image16.png"/></Relationships>
</file>

<file path=ppt/slides/_rels/slide6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1.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2.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8.png"/><Relationship Id="rId7" Type="http://schemas.openxmlformats.org/officeDocument/2006/relationships/image" Target="../media/image16.png"/><Relationship Id="rId2" Type="http://schemas.openxmlformats.org/officeDocument/2006/relationships/notesSlide" Target="../notesSlides/notesSlide63.xml"/><Relationship Id="rId1" Type="http://schemas.openxmlformats.org/officeDocument/2006/relationships/slideLayout" Target="../slideLayouts/slideLayout22.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image" Target="../media/image60.png"/><Relationship Id="rId4" Type="http://schemas.openxmlformats.org/officeDocument/2006/relationships/image" Target="../media/image57.png"/><Relationship Id="rId9" Type="http://schemas.openxmlformats.org/officeDocument/2006/relationships/image" Target="../media/image12.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6.xml"/><Relationship Id="rId1" Type="http://schemas.openxmlformats.org/officeDocument/2006/relationships/slideLayout" Target="../slideLayouts/slideLayout22.xml"/><Relationship Id="rId6" Type="http://schemas.openxmlformats.org/officeDocument/2006/relationships/image" Target="../media/image61.png"/><Relationship Id="rId5" Type="http://schemas.openxmlformats.org/officeDocument/2006/relationships/image" Target="../media/image46.jpg"/><Relationship Id="rId4" Type="http://schemas.openxmlformats.org/officeDocument/2006/relationships/image" Target="../media/image47.jpg"/></Relationships>
</file>

<file path=ppt/slides/_rels/slide7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7.xml"/><Relationship Id="rId1" Type="http://schemas.openxmlformats.org/officeDocument/2006/relationships/slideLayout" Target="../slideLayouts/slideLayout22.xml"/><Relationship Id="rId5" Type="http://schemas.openxmlformats.org/officeDocument/2006/relationships/image" Target="../media/image61.png"/><Relationship Id="rId4" Type="http://schemas.openxmlformats.org/officeDocument/2006/relationships/image" Target="../media/image46.jpg"/></Relationships>
</file>

<file path=ppt/slides/_rels/slide7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8.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9.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79C04B1-EBEF-7F46-8AB6-CED57B3C291F}"/>
              </a:ext>
            </a:extLst>
          </p:cNvPr>
          <p:cNvSpPr/>
          <p:nvPr/>
        </p:nvSpPr>
        <p:spPr>
          <a:xfrm>
            <a:off x="8229600" y="5943600"/>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3"/>
          <a:srcRect t="8533"/>
          <a:stretch/>
        </p:blipFill>
        <p:spPr>
          <a:xfrm>
            <a:off x="1990706" y="0"/>
            <a:ext cx="5162588" cy="4643632"/>
          </a:xfrm>
          <a:prstGeom prst="rect">
            <a:avLst/>
          </a:prstGeom>
        </p:spPr>
      </p:pic>
      <p:sp>
        <p:nvSpPr>
          <p:cNvPr id="3" name="TextBox 2"/>
          <p:cNvSpPr txBox="1"/>
          <p:nvPr/>
        </p:nvSpPr>
        <p:spPr>
          <a:xfrm>
            <a:off x="0" y="4842050"/>
            <a:ext cx="9143999" cy="903132"/>
          </a:xfrm>
          <a:prstGeom prst="rect">
            <a:avLst/>
          </a:prstGeom>
          <a:solidFill>
            <a:srgbClr val="CC003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3600" dirty="0">
                <a:latin typeface="Arial" panose="020B0604020202020204" pitchFamily="34" charset="0"/>
                <a:cs typeface="Arial" panose="020B0604020202020204" pitchFamily="34" charset="0"/>
              </a:rPr>
              <a:t>Biosynthesis</a:t>
            </a:r>
          </a:p>
          <a:p>
            <a:pPr algn="ctr" defTabSz="410751" hangingPunct="0"/>
            <a:r>
              <a:rPr lang="en-US" dirty="0">
                <a:latin typeface="Arial" panose="020B0604020202020204" pitchFamily="34" charset="0"/>
                <a:cs typeface="Arial" panose="020B0604020202020204" pitchFamily="34" charset="0"/>
              </a:rPr>
              <a:t>How do organisms make the tissues that make up their bodies?</a:t>
            </a:r>
            <a:endParaRPr lang="en-US" sz="3600" dirty="0">
              <a:latin typeface="Arial" panose="020B0604020202020204" pitchFamily="34" charset="0"/>
              <a:cs typeface="Arial" panose="020B0604020202020204" pitchFamily="34" charset="0"/>
              <a:sym typeface="Helvetica Light"/>
            </a:endParaRPr>
          </a:p>
        </p:txBody>
      </p:sp>
      <p:sp>
        <p:nvSpPr>
          <p:cNvPr id="6" name="TextBox 5"/>
          <p:cNvSpPr txBox="1"/>
          <p:nvPr/>
        </p:nvSpPr>
        <p:spPr>
          <a:xfrm>
            <a:off x="7097274" y="6479901"/>
            <a:ext cx="1950970" cy="2568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200" i="1" dirty="0">
                <a:solidFill>
                  <a:schemeClr val="bg1">
                    <a:lumMod val="65000"/>
                  </a:schemeClr>
                </a:solidFill>
                <a:latin typeface="Arial" panose="020B0604020202020204" pitchFamily="34" charset="0"/>
                <a:cs typeface="Arial" panose="020B0604020202020204" pitchFamily="34" charset="0"/>
              </a:rPr>
              <a:t>BS version </a:t>
            </a:r>
            <a:r>
              <a:rPr lang="en-US" sz="1200" i="1" dirty="0" smtClean="0">
                <a:solidFill>
                  <a:schemeClr val="bg1">
                    <a:lumMod val="65000"/>
                  </a:schemeClr>
                </a:solidFill>
                <a:latin typeface="Arial" panose="020B0604020202020204" pitchFamily="34" charset="0"/>
                <a:cs typeface="Arial" panose="020B0604020202020204" pitchFamily="34" charset="0"/>
              </a:rPr>
              <a:t>Feb 2022</a:t>
            </a:r>
            <a:endParaRPr lang="en-US" sz="1200" dirty="0">
              <a:solidFill>
                <a:schemeClr val="bg1">
                  <a:lumMod val="65000"/>
                </a:schemeClr>
              </a:solidFill>
              <a:latin typeface="Arial" panose="020B0604020202020204" pitchFamily="34" charset="0"/>
              <a:cs typeface="Arial" panose="020B0604020202020204" pitchFamily="34" charset="0"/>
              <a:sym typeface="Helvetica Light"/>
            </a:endParaRPr>
          </a:p>
        </p:txBody>
      </p:sp>
      <p:pic>
        <p:nvPicPr>
          <p:cNvPr id="5"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4">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641378" y="174881"/>
            <a:ext cx="3850732" cy="3850732"/>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17122" y="1058733"/>
            <a:ext cx="2744084" cy="1598367"/>
          </a:xfrm>
          <a:prstGeom prst="rect">
            <a:avLst/>
          </a:prstGeom>
        </p:spPr>
      </p:pic>
      <p:sp>
        <p:nvSpPr>
          <p:cNvPr id="9" name="TextBox 8"/>
          <p:cNvSpPr txBox="1"/>
          <p:nvPr/>
        </p:nvSpPr>
        <p:spPr>
          <a:xfrm>
            <a:off x="3769222" y="4443577"/>
            <a:ext cx="764865" cy="400110"/>
          </a:xfrm>
          <a:prstGeom prst="rect">
            <a:avLst/>
          </a:prstGeom>
          <a:noFill/>
        </p:spPr>
        <p:txBody>
          <a:bodyPr wrap="square" rtlCol="0">
            <a:spAutoFit/>
          </a:bodyPr>
          <a:lstStyle/>
          <a:p>
            <a:r>
              <a:rPr lang="en-US" sz="2000" b="1" dirty="0">
                <a:solidFill>
                  <a:srgbClr val="CC0033"/>
                </a:solidFill>
                <a:latin typeface="Arial" panose="020B0604020202020204" pitchFamily="34" charset="0"/>
                <a:cs typeface="Arial" panose="020B0604020202020204" pitchFamily="34" charset="0"/>
              </a:rPr>
              <a:t>BS</a:t>
            </a:r>
            <a:endParaRPr lang="en-US" sz="2000" b="1" baseline="-25000" dirty="0">
              <a:solidFill>
                <a:srgbClr val="CC003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12830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3B43D-1A45-4900-93C3-9234742B3F25}"/>
              </a:ext>
            </a:extLst>
          </p:cNvPr>
          <p:cNvSpPr>
            <a:spLocks noGrp="1"/>
          </p:cNvSpPr>
          <p:nvPr>
            <p:ph type="title" idx="4294967295"/>
          </p:nvPr>
        </p:nvSpPr>
        <p:spPr>
          <a:xfrm>
            <a:off x="1769654" y="261003"/>
            <a:ext cx="5604691" cy="913456"/>
          </a:xfrm>
        </p:spPr>
        <p:txBody>
          <a:bodyPr>
            <a:noAutofit/>
          </a:bodyPr>
          <a:lstStyle/>
          <a:p>
            <a:r>
              <a:rPr lang="en-US" sz="3600" dirty="0">
                <a:latin typeface="Arial" panose="020B0604020202020204" pitchFamily="34" charset="0"/>
                <a:cs typeface="Arial" panose="020B0604020202020204" pitchFamily="34" charset="0"/>
              </a:rPr>
              <a:t>Let’s review a few ideas… </a:t>
            </a:r>
            <a:endParaRPr lang="en-US" sz="2800" dirty="0">
              <a:solidFill>
                <a:srgbClr val="2568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143AAEBF-A772-47D9-81C9-7335BADAF0B9}"/>
              </a:ext>
            </a:extLst>
          </p:cNvPr>
          <p:cNvSpPr>
            <a:spLocks noGrp="1"/>
          </p:cNvSpPr>
          <p:nvPr>
            <p:ph idx="4294967295"/>
          </p:nvPr>
        </p:nvSpPr>
        <p:spPr>
          <a:xfrm>
            <a:off x="310356" y="1376742"/>
            <a:ext cx="8558071" cy="1986799"/>
          </a:xfrm>
        </p:spPr>
        <p:txBody>
          <a:bodyPr>
            <a:normAutofit lnSpcReduction="10000"/>
          </a:bodyPr>
          <a:lstStyle/>
          <a:p>
            <a:pPr marL="0" indent="0">
              <a:spcBef>
                <a:spcPts val="0"/>
              </a:spcBef>
              <a:buNone/>
            </a:pPr>
            <a:r>
              <a:rPr lang="en-US" sz="3200" dirty="0">
                <a:latin typeface="Arial" panose="020B0604020202020204" pitchFamily="34" charset="0"/>
                <a:cs typeface="Arial" panose="020B0604020202020204" pitchFamily="34" charset="0"/>
              </a:rPr>
              <a:t>We know that the main purpose of cellular respiration is that it gives us energy, but let’s go back to considering the </a:t>
            </a:r>
            <a:r>
              <a:rPr lang="en-US" sz="3200" u="sng" dirty="0">
                <a:latin typeface="Arial" panose="020B0604020202020204" pitchFamily="34" charset="0"/>
                <a:cs typeface="Arial" panose="020B0604020202020204" pitchFamily="34" charset="0"/>
              </a:rPr>
              <a:t>matter</a:t>
            </a:r>
            <a:r>
              <a:rPr lang="en-US" sz="3200" dirty="0">
                <a:latin typeface="Arial" panose="020B0604020202020204" pitchFamily="34" charset="0"/>
                <a:cs typeface="Arial" panose="020B0604020202020204" pitchFamily="34" charset="0"/>
              </a:rPr>
              <a:t> in that reaction.</a:t>
            </a:r>
          </a:p>
          <a:p>
            <a:pPr marL="0" indent="0" algn="r">
              <a:spcBef>
                <a:spcPts val="0"/>
              </a:spcBef>
              <a:buNone/>
            </a:pPr>
            <a:endParaRPr lang="en-US" sz="32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D63F8F84-CE0F-4133-8ED7-37A85BED3150}"/>
              </a:ext>
            </a:extLst>
          </p:cNvPr>
          <p:cNvPicPr>
            <a:picLocks noChangeAspect="1"/>
          </p:cNvPicPr>
          <p:nvPr/>
        </p:nvPicPr>
        <p:blipFill rotWithShape="1">
          <a:blip r:embed="rId3"/>
          <a:srcRect r="13897" b="1176"/>
          <a:stretch/>
        </p:blipFill>
        <p:spPr>
          <a:xfrm>
            <a:off x="608988" y="3497219"/>
            <a:ext cx="1035120" cy="891043"/>
          </a:xfrm>
          <a:prstGeom prst="rect">
            <a:avLst/>
          </a:prstGeom>
        </p:spPr>
      </p:pic>
      <p:sp>
        <p:nvSpPr>
          <p:cNvPr id="4" name="TextBox 3">
            <a:extLst>
              <a:ext uri="{FF2B5EF4-FFF2-40B4-BE49-F238E27FC236}">
                <a16:creationId xmlns:a16="http://schemas.microsoft.com/office/drawing/2014/main" id="{567BF0EF-A62E-0F41-880A-76B9441F5656}"/>
              </a:ext>
            </a:extLst>
          </p:cNvPr>
          <p:cNvSpPr txBox="1"/>
          <p:nvPr/>
        </p:nvSpPr>
        <p:spPr>
          <a:xfrm>
            <a:off x="1741282" y="5372929"/>
            <a:ext cx="7357527" cy="523220"/>
          </a:xfrm>
          <a:prstGeom prst="rect">
            <a:avLst/>
          </a:prstGeom>
          <a:noFill/>
        </p:spPr>
        <p:txBody>
          <a:bodyPr wrap="none" rtlCol="0">
            <a:spAutoFit/>
          </a:bodyPr>
          <a:lstStyle/>
          <a:p>
            <a:r>
              <a:rPr lang="en-US" sz="2800" dirty="0"/>
              <a:t>Write your ideas about this in </a:t>
            </a:r>
            <a:r>
              <a:rPr lang="en-US" sz="2800" b="1" dirty="0"/>
              <a:t>D</a:t>
            </a:r>
            <a:r>
              <a:rPr lang="en-US" sz="2800" b="1" dirty="0" smtClean="0"/>
              <a:t>oodle </a:t>
            </a:r>
            <a:r>
              <a:rPr lang="en-US" sz="2800" b="1" dirty="0"/>
              <a:t>B</a:t>
            </a:r>
            <a:r>
              <a:rPr lang="en-US" sz="2800" b="1" dirty="0" smtClean="0"/>
              <a:t>ox A.</a:t>
            </a:r>
            <a:endParaRPr lang="en-US" sz="2800" b="1" dirty="0"/>
          </a:p>
        </p:txBody>
      </p:sp>
      <p:pic>
        <p:nvPicPr>
          <p:cNvPr id="7" name="Picture 6">
            <a:extLst>
              <a:ext uri="{FF2B5EF4-FFF2-40B4-BE49-F238E27FC236}">
                <a16:creationId xmlns:a16="http://schemas.microsoft.com/office/drawing/2014/main" id="{537E61AB-62DC-BC47-8DF2-101D9117BC74}"/>
              </a:ext>
            </a:extLst>
          </p:cNvPr>
          <p:cNvPicPr>
            <a:picLocks noChangeAspect="1"/>
          </p:cNvPicPr>
          <p:nvPr/>
        </p:nvPicPr>
        <p:blipFill rotWithShape="1">
          <a:blip r:embed="rId4"/>
          <a:srcRect t="11876" r="21921"/>
          <a:stretch/>
        </p:blipFill>
        <p:spPr>
          <a:xfrm>
            <a:off x="498727" y="5061808"/>
            <a:ext cx="1052623" cy="891043"/>
          </a:xfrm>
          <a:prstGeom prst="rect">
            <a:avLst/>
          </a:prstGeom>
        </p:spPr>
      </p:pic>
      <p:sp>
        <p:nvSpPr>
          <p:cNvPr id="5" name="TextBox 4">
            <a:extLst>
              <a:ext uri="{FF2B5EF4-FFF2-40B4-BE49-F238E27FC236}">
                <a16:creationId xmlns:a16="http://schemas.microsoft.com/office/drawing/2014/main" id="{9E612D91-21EF-734D-A136-696A035BF0CA}"/>
              </a:ext>
            </a:extLst>
          </p:cNvPr>
          <p:cNvSpPr txBox="1"/>
          <p:nvPr/>
        </p:nvSpPr>
        <p:spPr>
          <a:xfrm>
            <a:off x="2186184" y="3236053"/>
            <a:ext cx="6831982" cy="2092881"/>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What happens with matter in cellular respiration?</a:t>
            </a:r>
          </a:p>
          <a:p>
            <a:r>
              <a:rPr lang="en-US" sz="2800" dirty="0">
                <a:latin typeface="Arial" panose="020B0604020202020204" pitchFamily="34" charset="0"/>
                <a:cs typeface="Arial" panose="020B0604020202020204" pitchFamily="34" charset="0"/>
              </a:rPr>
              <a:t>Does it get “used up”? Where, within the body, does it come from and go? </a:t>
            </a:r>
          </a:p>
          <a:p>
            <a:endParaRPr lang="en-US" dirty="0"/>
          </a:p>
        </p:txBody>
      </p:sp>
    </p:spTree>
    <p:extLst>
      <p:ext uri="{BB962C8B-B14F-4D97-AF65-F5344CB8AC3E}">
        <p14:creationId xmlns:p14="http://schemas.microsoft.com/office/powerpoint/2010/main" val="12146307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3B43D-1A45-4900-93C3-9234742B3F25}"/>
              </a:ext>
            </a:extLst>
          </p:cNvPr>
          <p:cNvSpPr>
            <a:spLocks noGrp="1"/>
          </p:cNvSpPr>
          <p:nvPr>
            <p:ph type="title" idx="4294967295"/>
          </p:nvPr>
        </p:nvSpPr>
        <p:spPr>
          <a:xfrm>
            <a:off x="1614667" y="25166"/>
            <a:ext cx="5914662" cy="1028092"/>
          </a:xfrm>
        </p:spPr>
        <p:txBody>
          <a:bodyPr>
            <a:noAutofit/>
          </a:bodyPr>
          <a:lstStyle/>
          <a:p>
            <a:r>
              <a:rPr lang="en-US" sz="3600" dirty="0">
                <a:latin typeface="Arial" panose="020B0604020202020204" pitchFamily="34" charset="0"/>
                <a:cs typeface="Arial" panose="020B0604020202020204" pitchFamily="34" charset="0"/>
              </a:rPr>
              <a:t>Going deeper </a:t>
            </a:r>
            <a:r>
              <a:rPr lang="en-US" sz="3600" dirty="0" smtClean="0">
                <a:latin typeface="Arial" panose="020B0604020202020204" pitchFamily="34" charset="0"/>
                <a:cs typeface="Arial" panose="020B0604020202020204" pitchFamily="34" charset="0"/>
              </a:rPr>
              <a:t>with </a:t>
            </a:r>
            <a:r>
              <a:rPr lang="en-US" sz="3600" dirty="0">
                <a:latin typeface="Arial" panose="020B0604020202020204" pitchFamily="34" charset="0"/>
                <a:cs typeface="Arial" panose="020B0604020202020204" pitchFamily="34" charset="0"/>
              </a:rPr>
              <a:t>matter</a:t>
            </a:r>
            <a:r>
              <a:rPr lang="en-US" sz="3600" dirty="0" smtClean="0">
                <a:latin typeface="Arial" panose="020B0604020202020204" pitchFamily="34" charset="0"/>
                <a:cs typeface="Arial" panose="020B0604020202020204" pitchFamily="34" charset="0"/>
              </a:rPr>
              <a:t>…</a:t>
            </a:r>
            <a:endParaRPr lang="en-US" sz="2800" dirty="0">
              <a:solidFill>
                <a:srgbClr val="2568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143AAEBF-A772-47D9-81C9-7335BADAF0B9}"/>
              </a:ext>
            </a:extLst>
          </p:cNvPr>
          <p:cNvSpPr>
            <a:spLocks noGrp="1"/>
          </p:cNvSpPr>
          <p:nvPr>
            <p:ph idx="4294967295"/>
          </p:nvPr>
        </p:nvSpPr>
        <p:spPr>
          <a:xfrm>
            <a:off x="292963" y="1142082"/>
            <a:ext cx="8558071" cy="1986799"/>
          </a:xfrm>
        </p:spPr>
        <p:txBody>
          <a:bodyPr>
            <a:normAutofit fontScale="85000" lnSpcReduction="10000"/>
          </a:bodyPr>
          <a:lstStyle/>
          <a:p>
            <a:pPr marL="0" indent="0">
              <a:lnSpc>
                <a:spcPct val="110000"/>
              </a:lnSpc>
              <a:spcBef>
                <a:spcPts val="0"/>
              </a:spcBef>
              <a:buNone/>
            </a:pPr>
            <a:r>
              <a:rPr lang="en-US" sz="3300" dirty="0">
                <a:latin typeface="Arial" panose="020B0604020202020204" pitchFamily="34" charset="0"/>
                <a:cs typeface="Arial" panose="020B0604020202020204" pitchFamily="34" charset="0"/>
              </a:rPr>
              <a:t>We began our exploration of matter and energy from food by wondering why </a:t>
            </a:r>
            <a:r>
              <a:rPr lang="en-US" sz="3300" dirty="0" smtClean="0">
                <a:latin typeface="Arial" panose="020B0604020202020204" pitchFamily="34" charset="0"/>
                <a:cs typeface="Arial" panose="020B0604020202020204" pitchFamily="34" charset="0"/>
              </a:rPr>
              <a:t>do organisms </a:t>
            </a:r>
            <a:r>
              <a:rPr lang="en-US" sz="3300" dirty="0">
                <a:latin typeface="Arial" panose="020B0604020202020204" pitchFamily="34" charset="0"/>
                <a:cs typeface="Arial" panose="020B0604020202020204" pitchFamily="34" charset="0"/>
              </a:rPr>
              <a:t>need to eat at all? We’ve figured out the energy side of that question with cellular respiration but we still have some work to do on the matter part of the question. </a:t>
            </a:r>
          </a:p>
          <a:p>
            <a:pPr marL="0" indent="0" algn="r">
              <a:lnSpc>
                <a:spcPct val="110000"/>
              </a:lnSpc>
              <a:spcBef>
                <a:spcPts val="0"/>
              </a:spcBef>
              <a:buNone/>
            </a:pPr>
            <a:endParaRPr lang="en-US" sz="32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BF2F3998-8AE2-D44B-8B73-E0B91449F444}"/>
              </a:ext>
            </a:extLst>
          </p:cNvPr>
          <p:cNvSpPr txBox="1"/>
          <p:nvPr/>
        </p:nvSpPr>
        <p:spPr>
          <a:xfrm>
            <a:off x="684849" y="3644526"/>
            <a:ext cx="4642160" cy="1815882"/>
          </a:xfrm>
          <a:prstGeom prst="rect">
            <a:avLst/>
          </a:prstGeom>
          <a:noFill/>
        </p:spPr>
        <p:txBody>
          <a:bodyPr wrap="square" rtlCol="0">
            <a:spAutoFit/>
          </a:bodyPr>
          <a:lstStyle/>
          <a:p>
            <a:r>
              <a:rPr lang="en-US" sz="2800" dirty="0"/>
              <a:t>Let’s </a:t>
            </a:r>
            <a:r>
              <a:rPr lang="en-US" sz="2800" dirty="0" smtClean="0"/>
              <a:t>go </a:t>
            </a:r>
            <a:r>
              <a:rPr lang="en-US" sz="2800" dirty="0"/>
              <a:t>back to our IOU diagram from a while back.</a:t>
            </a:r>
          </a:p>
          <a:p>
            <a:endParaRPr lang="en-US" sz="2800" dirty="0"/>
          </a:p>
          <a:p>
            <a:r>
              <a:rPr lang="en-US" sz="2800" dirty="0"/>
              <a:t>Focus on the list of “uses</a:t>
            </a:r>
            <a:r>
              <a:rPr lang="en-US" sz="2800" dirty="0" smtClean="0"/>
              <a:t>”. </a:t>
            </a:r>
            <a:endParaRPr lang="en-US" sz="2800" dirty="0"/>
          </a:p>
        </p:txBody>
      </p:sp>
      <p:pic>
        <p:nvPicPr>
          <p:cNvPr id="10" name="Picture 9">
            <a:extLst>
              <a:ext uri="{FF2B5EF4-FFF2-40B4-BE49-F238E27FC236}">
                <a16:creationId xmlns:a16="http://schemas.microsoft.com/office/drawing/2014/main" id="{2363E64E-5830-544F-8852-DEC5A187170C}"/>
              </a:ext>
            </a:extLst>
          </p:cNvPr>
          <p:cNvPicPr>
            <a:picLocks noChangeAspect="1"/>
          </p:cNvPicPr>
          <p:nvPr/>
        </p:nvPicPr>
        <p:blipFill>
          <a:blip r:embed="rId3"/>
          <a:stretch>
            <a:fillRect/>
          </a:stretch>
        </p:blipFill>
        <p:spPr>
          <a:xfrm rot="1096228">
            <a:off x="5689612" y="3833775"/>
            <a:ext cx="2912727" cy="2054933"/>
          </a:xfrm>
          <a:prstGeom prst="rect">
            <a:avLst/>
          </a:prstGeom>
        </p:spPr>
        <p:style>
          <a:lnRef idx="2">
            <a:schemeClr val="accent2"/>
          </a:lnRef>
          <a:fillRef idx="1">
            <a:schemeClr val="lt1"/>
          </a:fillRef>
          <a:effectRef idx="0">
            <a:schemeClr val="accent2"/>
          </a:effectRef>
          <a:fontRef idx="minor">
            <a:schemeClr val="dk1"/>
          </a:fontRef>
        </p:style>
      </p:pic>
      <p:sp>
        <p:nvSpPr>
          <p:cNvPr id="6" name="TextBox 5">
            <a:extLst>
              <a:ext uri="{FF2B5EF4-FFF2-40B4-BE49-F238E27FC236}">
                <a16:creationId xmlns:a16="http://schemas.microsoft.com/office/drawing/2014/main" id="{BF2F3998-8AE2-D44B-8B73-E0B91449F444}"/>
              </a:ext>
            </a:extLst>
          </p:cNvPr>
          <p:cNvSpPr txBox="1"/>
          <p:nvPr/>
        </p:nvSpPr>
        <p:spPr>
          <a:xfrm>
            <a:off x="684849" y="5591332"/>
            <a:ext cx="5957834" cy="523220"/>
          </a:xfrm>
          <a:prstGeom prst="rect">
            <a:avLst/>
          </a:prstGeom>
          <a:noFill/>
        </p:spPr>
        <p:txBody>
          <a:bodyPr wrap="square" rtlCol="0">
            <a:spAutoFit/>
          </a:bodyPr>
          <a:lstStyle/>
          <a:p>
            <a:r>
              <a:rPr lang="en-US" sz="2800" dirty="0" smtClean="0"/>
              <a:t>Which “uses” have we explored?</a:t>
            </a:r>
            <a:endParaRPr lang="en-US" sz="2800" dirty="0"/>
          </a:p>
        </p:txBody>
      </p:sp>
    </p:spTree>
    <p:extLst>
      <p:ext uri="{BB962C8B-B14F-4D97-AF65-F5344CB8AC3E}">
        <p14:creationId xmlns:p14="http://schemas.microsoft.com/office/powerpoint/2010/main" val="190929244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385089" y="233584"/>
            <a:ext cx="4373821" cy="891044"/>
          </a:xfrm>
        </p:spPr>
        <p:txBody>
          <a:bodyPr>
            <a:noAutofit/>
          </a:bodyPr>
          <a:lstStyle/>
          <a:p>
            <a:pPr algn="ctr"/>
            <a:r>
              <a:rPr lang="en-US" sz="3200" b="1" dirty="0">
                <a:latin typeface="Arial" panose="020B0604020202020204" pitchFamily="34" charset="0"/>
                <a:cs typeface="Arial" panose="020B0604020202020204" pitchFamily="34" charset="0"/>
              </a:rPr>
              <a:t>Matter from Food</a:t>
            </a:r>
          </a:p>
        </p:txBody>
      </p:sp>
      <p:sp>
        <p:nvSpPr>
          <p:cNvPr id="7" name="Content Placeholder 2"/>
          <p:cNvSpPr txBox="1">
            <a:spLocks/>
          </p:cNvSpPr>
          <p:nvPr/>
        </p:nvSpPr>
        <p:spPr>
          <a:xfrm>
            <a:off x="1606846" y="1976283"/>
            <a:ext cx="6462495" cy="2645759"/>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2800" dirty="0">
                <a:latin typeface="Arial" panose="020B0604020202020204" pitchFamily="34" charset="0"/>
                <a:cs typeface="Arial" panose="020B0604020202020204" pitchFamily="34" charset="0"/>
              </a:rPr>
              <a:t>Besides rearranging it to get energy in the process of cellular respiration, how does our body use matter?</a:t>
            </a:r>
          </a:p>
          <a:p>
            <a:pPr marL="0" indent="0">
              <a:spcBef>
                <a:spcPts val="0"/>
              </a:spcBef>
              <a:buNone/>
            </a:pPr>
            <a:endParaRPr lang="en-US" sz="2800" dirty="0">
              <a:latin typeface="Arial" panose="020B0604020202020204" pitchFamily="34" charset="0"/>
              <a:cs typeface="Arial" panose="020B0604020202020204" pitchFamily="34" charset="0"/>
            </a:endParaRPr>
          </a:p>
          <a:p>
            <a:pPr marL="0" indent="0">
              <a:spcBef>
                <a:spcPts val="0"/>
              </a:spcBef>
              <a:buNone/>
            </a:pPr>
            <a:endParaRPr lang="en-US" sz="2800" dirty="0">
              <a:latin typeface="Arial" panose="020B0604020202020204" pitchFamily="34" charset="0"/>
              <a:cs typeface="Arial" panose="020B0604020202020204" pitchFamily="34" charset="0"/>
            </a:endParaRPr>
          </a:p>
          <a:p>
            <a:pPr marL="0" indent="0">
              <a:spcBef>
                <a:spcPts val="0"/>
              </a:spcBef>
              <a:buNone/>
            </a:pPr>
            <a:r>
              <a:rPr lang="en-US" sz="2800" dirty="0">
                <a:latin typeface="Arial" panose="020B0604020202020204" pitchFamily="34" charset="0"/>
                <a:cs typeface="Arial" panose="020B0604020202020204" pitchFamily="34" charset="0"/>
              </a:rPr>
              <a:t>List some ideas in </a:t>
            </a:r>
            <a:r>
              <a:rPr lang="en-US" sz="2800" b="1" dirty="0">
                <a:latin typeface="Arial" panose="020B0604020202020204" pitchFamily="34" charset="0"/>
                <a:cs typeface="Arial" panose="020B0604020202020204" pitchFamily="34" charset="0"/>
              </a:rPr>
              <a:t>D</a:t>
            </a:r>
            <a:r>
              <a:rPr lang="en-US" sz="2800" b="1" dirty="0" smtClean="0">
                <a:latin typeface="Arial" panose="020B0604020202020204" pitchFamily="34" charset="0"/>
                <a:cs typeface="Arial" panose="020B0604020202020204" pitchFamily="34" charset="0"/>
              </a:rPr>
              <a:t>oodle </a:t>
            </a:r>
            <a:r>
              <a:rPr lang="en-US" sz="2800" b="1" dirty="0">
                <a:latin typeface="Arial" panose="020B0604020202020204" pitchFamily="34" charset="0"/>
                <a:cs typeface="Arial" panose="020B0604020202020204" pitchFamily="34" charset="0"/>
              </a:rPr>
              <a:t>B</a:t>
            </a:r>
            <a:r>
              <a:rPr lang="en-US" sz="2800" b="1" dirty="0" smtClean="0">
                <a:latin typeface="Arial" panose="020B0604020202020204" pitchFamily="34" charset="0"/>
                <a:cs typeface="Arial" panose="020B0604020202020204" pitchFamily="34" charset="0"/>
              </a:rPr>
              <a:t>ox B.</a:t>
            </a:r>
            <a:endParaRPr lang="en-US" sz="2800" b="1" dirty="0">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82DCED50-CC6F-4257-BBFD-3F9377E64450}"/>
              </a:ext>
            </a:extLst>
          </p:cNvPr>
          <p:cNvPicPr>
            <a:picLocks noChangeAspect="1"/>
          </p:cNvPicPr>
          <p:nvPr/>
        </p:nvPicPr>
        <p:blipFill rotWithShape="1">
          <a:blip r:embed="rId3"/>
          <a:srcRect r="13897" b="1176"/>
          <a:stretch/>
        </p:blipFill>
        <p:spPr>
          <a:xfrm>
            <a:off x="449151" y="2082571"/>
            <a:ext cx="1035120" cy="891043"/>
          </a:xfrm>
          <a:prstGeom prst="rect">
            <a:avLst/>
          </a:prstGeom>
        </p:spPr>
      </p:pic>
      <p:pic>
        <p:nvPicPr>
          <p:cNvPr id="11" name="Picture 10">
            <a:extLst>
              <a:ext uri="{FF2B5EF4-FFF2-40B4-BE49-F238E27FC236}">
                <a16:creationId xmlns:a16="http://schemas.microsoft.com/office/drawing/2014/main" id="{482A3412-49F4-7941-A0CD-F8755AB4E226}"/>
              </a:ext>
            </a:extLst>
          </p:cNvPr>
          <p:cNvPicPr>
            <a:picLocks noChangeAspect="1"/>
          </p:cNvPicPr>
          <p:nvPr/>
        </p:nvPicPr>
        <p:blipFill rotWithShape="1">
          <a:blip r:embed="rId4"/>
          <a:srcRect t="11876" r="21921"/>
          <a:stretch/>
        </p:blipFill>
        <p:spPr>
          <a:xfrm>
            <a:off x="440400" y="3672943"/>
            <a:ext cx="1052623" cy="891043"/>
          </a:xfrm>
          <a:prstGeom prst="rect">
            <a:avLst/>
          </a:prstGeom>
        </p:spPr>
      </p:pic>
    </p:spTree>
    <p:extLst>
      <p:ext uri="{BB962C8B-B14F-4D97-AF65-F5344CB8AC3E}">
        <p14:creationId xmlns:p14="http://schemas.microsoft.com/office/powerpoint/2010/main" val="65521176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picture containing person, indoor&#10;&#10;Description automatically generated">
            <a:extLst>
              <a:ext uri="{FF2B5EF4-FFF2-40B4-BE49-F238E27FC236}">
                <a16:creationId xmlns:a16="http://schemas.microsoft.com/office/drawing/2014/main" id="{791DD278-6401-7542-88C7-1E5853D0F947}"/>
              </a:ext>
            </a:extLst>
          </p:cNvPr>
          <p:cNvPicPr>
            <a:picLocks noChangeAspect="1"/>
          </p:cNvPicPr>
          <p:nvPr/>
        </p:nvPicPr>
        <p:blipFill>
          <a:blip r:embed="rId3"/>
          <a:stretch>
            <a:fillRect/>
          </a:stretch>
        </p:blipFill>
        <p:spPr>
          <a:xfrm>
            <a:off x="478657" y="3980609"/>
            <a:ext cx="2967487" cy="2166076"/>
          </a:xfrm>
          <a:prstGeom prst="rect">
            <a:avLst/>
          </a:prstGeom>
        </p:spPr>
      </p:pic>
      <p:pic>
        <p:nvPicPr>
          <p:cNvPr id="19" name="Picture 18" descr="A close-up of a person's hand holding a baby's hand&#10;&#10;Description automatically generated with low confidence">
            <a:extLst>
              <a:ext uri="{FF2B5EF4-FFF2-40B4-BE49-F238E27FC236}">
                <a16:creationId xmlns:a16="http://schemas.microsoft.com/office/drawing/2014/main" id="{A2A44046-0344-B34B-999F-7F3FDCF9862C}"/>
              </a:ext>
            </a:extLst>
          </p:cNvPr>
          <p:cNvPicPr>
            <a:picLocks noChangeAspect="1"/>
          </p:cNvPicPr>
          <p:nvPr/>
        </p:nvPicPr>
        <p:blipFill>
          <a:blip r:embed="rId4"/>
          <a:stretch>
            <a:fillRect/>
          </a:stretch>
        </p:blipFill>
        <p:spPr>
          <a:xfrm>
            <a:off x="3637789" y="3980609"/>
            <a:ext cx="2945428" cy="2166076"/>
          </a:xfrm>
          <a:prstGeom prst="rect">
            <a:avLst/>
          </a:prstGeom>
        </p:spPr>
      </p:pic>
      <p:pic>
        <p:nvPicPr>
          <p:cNvPr id="1026" name="Picture 2" descr="Hands, Macro, Plant, Soil, Grow, Life, Gray Lif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341" y="246340"/>
            <a:ext cx="2067529" cy="13826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54144" y="246340"/>
            <a:ext cx="2614537" cy="3486048"/>
          </a:xfrm>
          <a:prstGeom prst="rect">
            <a:avLst/>
          </a:prstGeom>
        </p:spPr>
      </p:pic>
      <p:pic>
        <p:nvPicPr>
          <p:cNvPr id="1028" name="Picture 4" descr="File:A 9 - month - old baby crawls.jpg"/>
          <p:cNvPicPr>
            <a:picLocks noChangeAspect="1" noChangeArrowheads="1"/>
          </p:cNvPicPr>
          <p:nvPr/>
        </p:nvPicPr>
        <p:blipFill rotWithShape="1">
          <a:blip r:embed="rId7">
            <a:extLst>
              <a:ext uri="{28A0092B-C50C-407E-A947-70E740481C1C}">
                <a14:useLocalDpi xmlns:a14="http://schemas.microsoft.com/office/drawing/2010/main" val="0"/>
              </a:ext>
            </a:extLst>
          </a:blip>
          <a:srcRect l="23938" t="20124" r="21134" b="5650"/>
          <a:stretch/>
        </p:blipFill>
        <p:spPr bwMode="auto">
          <a:xfrm flipH="1">
            <a:off x="590341" y="1702356"/>
            <a:ext cx="2031980" cy="203003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unflowers, Growth, Life, Concept, Idea, Plant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61806" y="1656777"/>
            <a:ext cx="3652854" cy="2062340"/>
          </a:xfrm>
          <a:prstGeom prst="rect">
            <a:avLst/>
          </a:prstGeom>
          <a:noFill/>
          <a:extLst>
            <a:ext uri="{909E8E84-426E-40DD-AFC4-6F175D3DCCD1}">
              <a14:hiddenFill xmlns:a14="http://schemas.microsoft.com/office/drawing/2010/main">
                <a:solidFill>
                  <a:srgbClr val="FFFFFF"/>
                </a:solidFill>
              </a14:hiddenFill>
            </a:ext>
          </a:extLst>
        </p:spPr>
      </p:pic>
      <p:sp>
        <p:nvSpPr>
          <p:cNvPr id="6" name="Explosion 1 5"/>
          <p:cNvSpPr/>
          <p:nvPr/>
        </p:nvSpPr>
        <p:spPr>
          <a:xfrm>
            <a:off x="1291472" y="4153043"/>
            <a:ext cx="1712113" cy="921705"/>
          </a:xfrm>
          <a:prstGeom prst="irregularSeal1">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i="1" dirty="0"/>
              <a:t>OUCH!</a:t>
            </a:r>
          </a:p>
        </p:txBody>
      </p:sp>
      <p:sp>
        <p:nvSpPr>
          <p:cNvPr id="8" name="Smiley Face 7"/>
          <p:cNvSpPr/>
          <p:nvPr/>
        </p:nvSpPr>
        <p:spPr>
          <a:xfrm>
            <a:off x="5613741" y="4072356"/>
            <a:ext cx="612742" cy="554809"/>
          </a:xfrm>
          <a:prstGeom prst="smileyFace">
            <a:avLst/>
          </a:prstGeom>
          <a:solidFill>
            <a:srgbClr val="FF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32" name="Picture 8" descr="File:Marianne Ernst, Long hair model.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91378" y="3881122"/>
            <a:ext cx="1506908" cy="2702509"/>
          </a:xfrm>
          <a:prstGeom prst="rect">
            <a:avLst/>
          </a:prstGeom>
          <a:noFill/>
          <a:extLst>
            <a:ext uri="{909E8E84-426E-40DD-AFC4-6F175D3DCCD1}">
              <a14:hiddenFill xmlns:a14="http://schemas.microsoft.com/office/drawing/2010/main">
                <a:solidFill>
                  <a:srgbClr val="FFFFFF"/>
                </a:solidFill>
              </a14:hiddenFill>
            </a:ext>
          </a:extLst>
        </p:spPr>
      </p:pic>
      <p:sp>
        <p:nvSpPr>
          <p:cNvPr id="10" name="Arc 9"/>
          <p:cNvSpPr/>
          <p:nvPr/>
        </p:nvSpPr>
        <p:spPr>
          <a:xfrm rot="20732131">
            <a:off x="1483772" y="1633214"/>
            <a:ext cx="5656068" cy="2667785"/>
          </a:xfrm>
          <a:prstGeom prst="arc">
            <a:avLst>
              <a:gd name="adj1" fmla="val 12914125"/>
              <a:gd name="adj2" fmla="val 21041127"/>
            </a:avLst>
          </a:prstGeom>
          <a:ln w="76200">
            <a:solidFill>
              <a:schemeClr val="accent6">
                <a:lumMod val="75000"/>
              </a:schemeClr>
            </a:solidFill>
            <a:headEnd type="none" w="med" len="med"/>
            <a:tailEnd type="arrow"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624336326"/>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5B20FD-EBEC-1243-B2B0-98163C908678}"/>
              </a:ext>
            </a:extLst>
          </p:cNvPr>
          <p:cNvSpPr txBox="1"/>
          <p:nvPr/>
        </p:nvSpPr>
        <p:spPr>
          <a:xfrm>
            <a:off x="505318" y="181915"/>
            <a:ext cx="8081163" cy="2523768"/>
          </a:xfrm>
          <a:prstGeom prst="rect">
            <a:avLst/>
          </a:prstGeom>
          <a:noFill/>
        </p:spPr>
        <p:txBody>
          <a:bodyPr wrap="square" rtlCol="0">
            <a:spAutoFit/>
          </a:bodyPr>
          <a:lstStyle/>
          <a:p>
            <a:r>
              <a:rPr lang="en-US" sz="2800" dirty="0"/>
              <a:t>Let’s take a moment to consider something sort of obvious:</a:t>
            </a:r>
          </a:p>
          <a:p>
            <a:endParaRPr lang="en-US" sz="2800" dirty="0"/>
          </a:p>
          <a:p>
            <a:r>
              <a:rPr lang="en-US" sz="2800" dirty="0"/>
              <a:t>Our bodies are constantly adding more hair but we don’t eat hair. </a:t>
            </a:r>
          </a:p>
          <a:p>
            <a:endParaRPr lang="en-US" dirty="0"/>
          </a:p>
        </p:txBody>
      </p:sp>
      <p:sp>
        <p:nvSpPr>
          <p:cNvPr id="4" name="TextBox 3">
            <a:extLst>
              <a:ext uri="{FF2B5EF4-FFF2-40B4-BE49-F238E27FC236}">
                <a16:creationId xmlns:a16="http://schemas.microsoft.com/office/drawing/2014/main" id="{255B20FD-EBEC-1243-B2B0-98163C908678}"/>
              </a:ext>
            </a:extLst>
          </p:cNvPr>
          <p:cNvSpPr txBox="1"/>
          <p:nvPr/>
        </p:nvSpPr>
        <p:spPr>
          <a:xfrm>
            <a:off x="1725253" y="5080896"/>
            <a:ext cx="6861228" cy="1384995"/>
          </a:xfrm>
          <a:prstGeom prst="rect">
            <a:avLst/>
          </a:prstGeom>
          <a:noFill/>
        </p:spPr>
        <p:txBody>
          <a:bodyPr wrap="square" rtlCol="0">
            <a:spAutoFit/>
          </a:bodyPr>
          <a:lstStyle/>
          <a:p>
            <a:r>
              <a:rPr lang="en-US" sz="2800" dirty="0"/>
              <a:t>So where does the matter that makes up our hair come from? Write your initial ideas about this in </a:t>
            </a:r>
            <a:r>
              <a:rPr lang="en-US" sz="2800" b="1" dirty="0"/>
              <a:t>Doodle Box C.</a:t>
            </a:r>
            <a:endParaRPr lang="en-US" dirty="0"/>
          </a:p>
        </p:txBody>
      </p:sp>
      <p:pic>
        <p:nvPicPr>
          <p:cNvPr id="7" name="Picture 6" descr="A picture containing person, indoor&#10;&#10;Description automatically generated">
            <a:extLst>
              <a:ext uri="{FF2B5EF4-FFF2-40B4-BE49-F238E27FC236}">
                <a16:creationId xmlns:a16="http://schemas.microsoft.com/office/drawing/2014/main" id="{DE46C085-C646-8E4F-B864-A7FB938A19FD}"/>
              </a:ext>
            </a:extLst>
          </p:cNvPr>
          <p:cNvPicPr>
            <a:picLocks noChangeAspect="1"/>
          </p:cNvPicPr>
          <p:nvPr/>
        </p:nvPicPr>
        <p:blipFill>
          <a:blip r:embed="rId3"/>
          <a:stretch>
            <a:fillRect/>
          </a:stretch>
        </p:blipFill>
        <p:spPr>
          <a:xfrm>
            <a:off x="505318" y="2488708"/>
            <a:ext cx="3872303" cy="2533607"/>
          </a:xfrm>
          <a:prstGeom prst="rect">
            <a:avLst/>
          </a:prstGeom>
        </p:spPr>
      </p:pic>
      <p:pic>
        <p:nvPicPr>
          <p:cNvPr id="9" name="Picture 8" descr="A dog lying on the floor&#10;&#10;Description automatically generated">
            <a:extLst>
              <a:ext uri="{FF2B5EF4-FFF2-40B4-BE49-F238E27FC236}">
                <a16:creationId xmlns:a16="http://schemas.microsoft.com/office/drawing/2014/main" id="{43D2F9D4-2EB2-004B-92F6-24089C1CF7FC}"/>
              </a:ext>
            </a:extLst>
          </p:cNvPr>
          <p:cNvPicPr>
            <a:picLocks noChangeAspect="1"/>
          </p:cNvPicPr>
          <p:nvPr/>
        </p:nvPicPr>
        <p:blipFill>
          <a:blip r:embed="rId4"/>
          <a:stretch>
            <a:fillRect/>
          </a:stretch>
        </p:blipFill>
        <p:spPr>
          <a:xfrm>
            <a:off x="4851756" y="2439884"/>
            <a:ext cx="3872303" cy="2582431"/>
          </a:xfrm>
          <a:prstGeom prst="rect">
            <a:avLst/>
          </a:prstGeom>
        </p:spPr>
      </p:pic>
      <p:pic>
        <p:nvPicPr>
          <p:cNvPr id="8" name="Picture 7">
            <a:extLst>
              <a:ext uri="{FF2B5EF4-FFF2-40B4-BE49-F238E27FC236}">
                <a16:creationId xmlns:a16="http://schemas.microsoft.com/office/drawing/2014/main" id="{2337F5FD-4CC8-AD49-BAB0-8715BF085BA9}"/>
              </a:ext>
            </a:extLst>
          </p:cNvPr>
          <p:cNvPicPr>
            <a:picLocks noChangeAspect="1"/>
          </p:cNvPicPr>
          <p:nvPr/>
        </p:nvPicPr>
        <p:blipFill rotWithShape="1">
          <a:blip r:embed="rId5"/>
          <a:srcRect t="11876" r="21921"/>
          <a:stretch/>
        </p:blipFill>
        <p:spPr>
          <a:xfrm>
            <a:off x="672629" y="5182429"/>
            <a:ext cx="1052623" cy="891043"/>
          </a:xfrm>
          <a:prstGeom prst="rect">
            <a:avLst/>
          </a:prstGeom>
        </p:spPr>
      </p:pic>
    </p:spTree>
    <p:extLst>
      <p:ext uri="{BB962C8B-B14F-4D97-AF65-F5344CB8AC3E}">
        <p14:creationId xmlns:p14="http://schemas.microsoft.com/office/powerpoint/2010/main" val="22585398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207994" y="970529"/>
            <a:ext cx="4040188" cy="461665"/>
          </a:xfrm>
        </p:spPr>
        <p:txBody>
          <a:bodyPr/>
          <a:lstStyle/>
          <a:p>
            <a:r>
              <a:rPr lang="en-US" sz="2400" b="1" dirty="0"/>
              <a:t>Matter from Food</a:t>
            </a:r>
          </a:p>
        </p:txBody>
      </p:sp>
      <p:sp>
        <p:nvSpPr>
          <p:cNvPr id="5" name="Content Placeholder 4"/>
          <p:cNvSpPr>
            <a:spLocks noGrp="1"/>
          </p:cNvSpPr>
          <p:nvPr>
            <p:ph sz="half" idx="4294967295"/>
          </p:nvPr>
        </p:nvSpPr>
        <p:spPr>
          <a:xfrm>
            <a:off x="207994" y="1560211"/>
            <a:ext cx="3833781" cy="3952875"/>
          </a:xfrm>
        </p:spPr>
        <p:txBody>
          <a:bodyPr/>
          <a:lstStyle/>
          <a:p>
            <a:r>
              <a:rPr lang="en-US" sz="2000" dirty="0">
                <a:latin typeface="Arial" panose="020B0604020202020204" pitchFamily="34" charset="0"/>
                <a:cs typeface="Arial" panose="020B0604020202020204" pitchFamily="34" charset="0"/>
              </a:rPr>
              <a:t>[insert model statements here]</a:t>
            </a:r>
          </a:p>
          <a:p>
            <a:endParaRPr lang="en-US" sz="2000" dirty="0"/>
          </a:p>
          <a:p>
            <a:endParaRPr lang="en-US" dirty="0"/>
          </a:p>
        </p:txBody>
      </p:sp>
      <p:sp>
        <p:nvSpPr>
          <p:cNvPr id="6" name="Text Placeholder 5"/>
          <p:cNvSpPr>
            <a:spLocks noGrp="1"/>
          </p:cNvSpPr>
          <p:nvPr>
            <p:ph type="body" sz="quarter" idx="4294967295"/>
          </p:nvPr>
        </p:nvSpPr>
        <p:spPr>
          <a:xfrm>
            <a:off x="5102225" y="970528"/>
            <a:ext cx="4041775" cy="461665"/>
          </a:xfrm>
        </p:spPr>
        <p:txBody>
          <a:bodyPr/>
          <a:lstStyle/>
          <a:p>
            <a:r>
              <a:rPr lang="en-US" sz="2400" b="1" dirty="0"/>
              <a:t>Energy from Food</a:t>
            </a:r>
          </a:p>
        </p:txBody>
      </p:sp>
      <p:sp>
        <p:nvSpPr>
          <p:cNvPr id="7" name="Content Placeholder 6"/>
          <p:cNvSpPr>
            <a:spLocks noGrp="1"/>
          </p:cNvSpPr>
          <p:nvPr>
            <p:ph sz="quarter" idx="4294967295"/>
          </p:nvPr>
        </p:nvSpPr>
        <p:spPr>
          <a:xfrm>
            <a:off x="5102225" y="1560210"/>
            <a:ext cx="3833781" cy="3952875"/>
          </a:xfrm>
        </p:spPr>
        <p:txBody>
          <a:bodyPr/>
          <a:lstStyle/>
          <a:p>
            <a:r>
              <a:rPr lang="en-US" sz="2000" dirty="0">
                <a:latin typeface="Arial" panose="020B0604020202020204" pitchFamily="34" charset="0"/>
                <a:cs typeface="Arial" panose="020B0604020202020204" pitchFamily="34" charset="0"/>
              </a:rPr>
              <a:t>[insert model statements here]</a:t>
            </a:r>
          </a:p>
          <a:p>
            <a:endParaRPr lang="en-US" dirty="0"/>
          </a:p>
        </p:txBody>
      </p:sp>
      <p:sp>
        <p:nvSpPr>
          <p:cNvPr id="9" name="Title 1"/>
          <p:cNvSpPr txBox="1">
            <a:spLocks/>
          </p:cNvSpPr>
          <p:nvPr/>
        </p:nvSpPr>
        <p:spPr>
          <a:xfrm>
            <a:off x="457200" y="0"/>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latin typeface="Arial" panose="020B0604020202020204" pitchFamily="34" charset="0"/>
                <a:cs typeface="Arial" panose="020B0604020202020204" pitchFamily="34" charset="0"/>
              </a:rPr>
              <a:t>Let’s review our model</a:t>
            </a:r>
          </a:p>
        </p:txBody>
      </p:sp>
      <p:sp>
        <p:nvSpPr>
          <p:cNvPr id="11" name="Title 1"/>
          <p:cNvSpPr txBox="1">
            <a:spLocks/>
          </p:cNvSpPr>
          <p:nvPr/>
        </p:nvSpPr>
        <p:spPr>
          <a:xfrm>
            <a:off x="457200" y="2350114"/>
            <a:ext cx="3541776" cy="317595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9075209"/>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55065" y="230678"/>
            <a:ext cx="8233869" cy="3108543"/>
          </a:xfrm>
          <a:prstGeom prst="rect">
            <a:avLst/>
          </a:prstGeom>
        </p:spPr>
        <p:txBody>
          <a:bodyPr wrap="square">
            <a:spAutoFit/>
          </a:bodyPr>
          <a:lstStyle/>
          <a:p>
            <a:r>
              <a:rPr lang="en-US" sz="2800" dirty="0"/>
              <a:t>It seems like </a:t>
            </a:r>
            <a:r>
              <a:rPr lang="en-US" sz="2800" u="sng" dirty="0"/>
              <a:t>we need a new question</a:t>
            </a:r>
            <a:r>
              <a:rPr lang="en-US" sz="2800" dirty="0"/>
              <a:t> to drive us forward, more specific than: Why do we eat?  </a:t>
            </a:r>
          </a:p>
          <a:p>
            <a:endParaRPr lang="en-US" sz="2800" dirty="0"/>
          </a:p>
          <a:p>
            <a:r>
              <a:rPr lang="en-US" sz="2800" dirty="0"/>
              <a:t>We might describe the phenomenon we are trying to figure out as something like: </a:t>
            </a:r>
          </a:p>
          <a:p>
            <a:endParaRPr lang="en-US" sz="2800" dirty="0"/>
          </a:p>
          <a:p>
            <a:r>
              <a:rPr lang="en-US" sz="2800" dirty="0"/>
              <a:t>“We don’t eat hair, but we make it somehow</a:t>
            </a:r>
            <a:r>
              <a:rPr lang="en-US" sz="2800" dirty="0" smtClean="0"/>
              <a:t>.”</a:t>
            </a:r>
            <a:endParaRPr lang="en-US" sz="2800" dirty="0"/>
          </a:p>
        </p:txBody>
      </p:sp>
      <p:pic>
        <p:nvPicPr>
          <p:cNvPr id="11" name="Picture 10" descr="A picture containing person, indoor&#10;&#10;Description automatically generated">
            <a:extLst>
              <a:ext uri="{FF2B5EF4-FFF2-40B4-BE49-F238E27FC236}">
                <a16:creationId xmlns:a16="http://schemas.microsoft.com/office/drawing/2014/main" id="{DE46C085-C646-8E4F-B864-A7FB938A19FD}"/>
              </a:ext>
            </a:extLst>
          </p:cNvPr>
          <p:cNvPicPr>
            <a:picLocks noChangeAspect="1"/>
          </p:cNvPicPr>
          <p:nvPr/>
        </p:nvPicPr>
        <p:blipFill>
          <a:blip r:embed="rId3"/>
          <a:stretch>
            <a:fillRect/>
          </a:stretch>
        </p:blipFill>
        <p:spPr>
          <a:xfrm>
            <a:off x="4146140" y="3770108"/>
            <a:ext cx="3872303" cy="2533607"/>
          </a:xfrm>
          <a:prstGeom prst="rect">
            <a:avLst/>
          </a:prstGeom>
        </p:spPr>
      </p:pic>
      <p:pic>
        <p:nvPicPr>
          <p:cNvPr id="12" name="Picture 11">
            <a:extLst>
              <a:ext uri="{FF2B5EF4-FFF2-40B4-BE49-F238E27FC236}">
                <a16:creationId xmlns:a16="http://schemas.microsoft.com/office/drawing/2014/main" id="{82DCED50-CC6F-4257-BBFD-3F9377E64450}"/>
              </a:ext>
            </a:extLst>
          </p:cNvPr>
          <p:cNvPicPr>
            <a:picLocks noChangeAspect="1"/>
          </p:cNvPicPr>
          <p:nvPr/>
        </p:nvPicPr>
        <p:blipFill rotWithShape="1">
          <a:blip r:embed="rId4"/>
          <a:srcRect r="13897" b="1176"/>
          <a:stretch/>
        </p:blipFill>
        <p:spPr>
          <a:xfrm>
            <a:off x="1604368" y="5237969"/>
            <a:ext cx="1035120" cy="891043"/>
          </a:xfrm>
          <a:prstGeom prst="rect">
            <a:avLst/>
          </a:prstGeom>
        </p:spPr>
      </p:pic>
      <p:sp>
        <p:nvSpPr>
          <p:cNvPr id="14" name="Rectangle 13"/>
          <p:cNvSpPr/>
          <p:nvPr/>
        </p:nvSpPr>
        <p:spPr>
          <a:xfrm>
            <a:off x="533943" y="3678272"/>
            <a:ext cx="3175970" cy="1384995"/>
          </a:xfrm>
          <a:prstGeom prst="rect">
            <a:avLst/>
          </a:prstGeom>
        </p:spPr>
        <p:txBody>
          <a:bodyPr wrap="square">
            <a:spAutoFit/>
          </a:bodyPr>
          <a:lstStyle/>
          <a:p>
            <a:r>
              <a:rPr lang="en-US" sz="2800" dirty="0" smtClean="0"/>
              <a:t>Ideas about the phenomenon and question?</a:t>
            </a:r>
            <a:endParaRPr lang="en-US" sz="2800" dirty="0"/>
          </a:p>
        </p:txBody>
      </p:sp>
    </p:spTree>
    <p:extLst>
      <p:ext uri="{BB962C8B-B14F-4D97-AF65-F5344CB8AC3E}">
        <p14:creationId xmlns:p14="http://schemas.microsoft.com/office/powerpoint/2010/main" val="12167263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49348" y="3122937"/>
            <a:ext cx="8233869" cy="1815882"/>
          </a:xfrm>
          <a:prstGeom prst="rect">
            <a:avLst/>
          </a:prstGeom>
        </p:spPr>
        <p:txBody>
          <a:bodyPr wrap="square">
            <a:spAutoFit/>
          </a:bodyPr>
          <a:lstStyle/>
          <a:p>
            <a:r>
              <a:rPr lang="en-US" sz="2800" dirty="0" smtClean="0"/>
              <a:t>Let’s </a:t>
            </a:r>
            <a:r>
              <a:rPr lang="en-US" sz="2800" dirty="0"/>
              <a:t>come up with a </a:t>
            </a:r>
            <a:r>
              <a:rPr lang="en-US" sz="2800" i="1" dirty="0"/>
              <a:t>more</a:t>
            </a:r>
            <a:r>
              <a:rPr lang="en-US" sz="2800" dirty="0"/>
              <a:t> specific </a:t>
            </a:r>
            <a:r>
              <a:rPr lang="en-US" sz="2800" dirty="0" smtClean="0"/>
              <a:t>question… </a:t>
            </a:r>
          </a:p>
          <a:p>
            <a:r>
              <a:rPr lang="en-US" sz="2800" dirty="0" smtClean="0"/>
              <a:t>(But maybe not </a:t>
            </a:r>
            <a:r>
              <a:rPr lang="en-US" sz="2800" i="1" dirty="0" smtClean="0"/>
              <a:t>too</a:t>
            </a:r>
            <a:r>
              <a:rPr lang="en-US" sz="2800" dirty="0" smtClean="0"/>
              <a:t> specific.)</a:t>
            </a:r>
            <a:endParaRPr lang="en-US" sz="2800" dirty="0"/>
          </a:p>
          <a:p>
            <a:endParaRPr lang="en-US" sz="2800" dirty="0"/>
          </a:p>
          <a:p>
            <a:r>
              <a:rPr lang="en-US" sz="2800" dirty="0">
                <a:solidFill>
                  <a:srgbClr val="00B0F0"/>
                </a:solidFill>
              </a:rPr>
              <a:t>[record your class question here]</a:t>
            </a:r>
          </a:p>
        </p:txBody>
      </p:sp>
      <p:pic>
        <p:nvPicPr>
          <p:cNvPr id="8" name="Picture 7">
            <a:extLst>
              <a:ext uri="{FF2B5EF4-FFF2-40B4-BE49-F238E27FC236}">
                <a16:creationId xmlns:a16="http://schemas.microsoft.com/office/drawing/2014/main" id="{EB4FEFEB-AEF1-6B4B-AD7F-6218D34B55F4}"/>
              </a:ext>
            </a:extLst>
          </p:cNvPr>
          <p:cNvPicPr>
            <a:picLocks noChangeAspect="1"/>
          </p:cNvPicPr>
          <p:nvPr/>
        </p:nvPicPr>
        <p:blipFill rotWithShape="1">
          <a:blip r:embed="rId3"/>
          <a:srcRect t="11876" r="21921"/>
          <a:stretch/>
        </p:blipFill>
        <p:spPr>
          <a:xfrm>
            <a:off x="765458" y="5176218"/>
            <a:ext cx="1052623" cy="891043"/>
          </a:xfrm>
          <a:prstGeom prst="rect">
            <a:avLst/>
          </a:prstGeom>
        </p:spPr>
      </p:pic>
      <p:sp>
        <p:nvSpPr>
          <p:cNvPr id="9" name="TextBox 8">
            <a:extLst>
              <a:ext uri="{FF2B5EF4-FFF2-40B4-BE49-F238E27FC236}">
                <a16:creationId xmlns:a16="http://schemas.microsoft.com/office/drawing/2014/main" id="{2BA5FA88-DC1F-E74F-BE89-92077E444BA0}"/>
              </a:ext>
            </a:extLst>
          </p:cNvPr>
          <p:cNvSpPr txBox="1"/>
          <p:nvPr/>
        </p:nvSpPr>
        <p:spPr>
          <a:xfrm>
            <a:off x="2057508" y="5176218"/>
            <a:ext cx="5408579" cy="954107"/>
          </a:xfrm>
          <a:prstGeom prst="rect">
            <a:avLst/>
          </a:prstGeom>
          <a:noFill/>
        </p:spPr>
        <p:txBody>
          <a:bodyPr wrap="square" rtlCol="0">
            <a:spAutoFit/>
          </a:bodyPr>
          <a:lstStyle/>
          <a:p>
            <a:r>
              <a:rPr lang="en-US" sz="2800" dirty="0"/>
              <a:t>Write down the class question in </a:t>
            </a:r>
            <a:r>
              <a:rPr lang="en-US" sz="2800" b="1" dirty="0"/>
              <a:t>Doodle Box D.</a:t>
            </a:r>
          </a:p>
        </p:txBody>
      </p:sp>
      <p:sp>
        <p:nvSpPr>
          <p:cNvPr id="5" name="TextBox 4">
            <a:extLst>
              <a:ext uri="{FF2B5EF4-FFF2-40B4-BE49-F238E27FC236}">
                <a16:creationId xmlns:a16="http://schemas.microsoft.com/office/drawing/2014/main" id="{2BA5FA88-DC1F-E74F-BE89-92077E444BA0}"/>
              </a:ext>
            </a:extLst>
          </p:cNvPr>
          <p:cNvSpPr txBox="1"/>
          <p:nvPr/>
        </p:nvSpPr>
        <p:spPr>
          <a:xfrm>
            <a:off x="765458" y="202777"/>
            <a:ext cx="6121903" cy="707886"/>
          </a:xfrm>
          <a:prstGeom prst="rect">
            <a:avLst/>
          </a:prstGeom>
          <a:noFill/>
        </p:spPr>
        <p:txBody>
          <a:bodyPr wrap="square" rtlCol="0">
            <a:spAutoFit/>
          </a:bodyPr>
          <a:lstStyle/>
          <a:p>
            <a:r>
              <a:rPr lang="en-US" sz="4000" dirty="0" smtClean="0"/>
              <a:t>A More Specific Question</a:t>
            </a:r>
            <a:endParaRPr lang="en-US" sz="4000" b="1" dirty="0"/>
          </a:p>
        </p:txBody>
      </p:sp>
      <p:pic>
        <p:nvPicPr>
          <p:cNvPr id="7" name="Picture 6" descr="A picture containing person, indoor&#10;&#10;Description automatically generated">
            <a:extLst>
              <a:ext uri="{FF2B5EF4-FFF2-40B4-BE49-F238E27FC236}">
                <a16:creationId xmlns:a16="http://schemas.microsoft.com/office/drawing/2014/main" id="{DE46C085-C646-8E4F-B864-A7FB938A19FD}"/>
              </a:ext>
            </a:extLst>
          </p:cNvPr>
          <p:cNvPicPr>
            <a:picLocks noChangeAspect="1"/>
          </p:cNvPicPr>
          <p:nvPr/>
        </p:nvPicPr>
        <p:blipFill>
          <a:blip r:embed="rId4"/>
          <a:stretch>
            <a:fillRect/>
          </a:stretch>
        </p:blipFill>
        <p:spPr>
          <a:xfrm>
            <a:off x="1709024" y="1214303"/>
            <a:ext cx="2674109" cy="1749641"/>
          </a:xfrm>
          <a:prstGeom prst="rect">
            <a:avLst/>
          </a:prstGeom>
        </p:spPr>
      </p:pic>
      <p:pic>
        <p:nvPicPr>
          <p:cNvPr id="11" name="Picture 10" descr="A dog lying on the floor&#10;&#10;Description automatically generated">
            <a:extLst>
              <a:ext uri="{FF2B5EF4-FFF2-40B4-BE49-F238E27FC236}">
                <a16:creationId xmlns:a16="http://schemas.microsoft.com/office/drawing/2014/main" id="{43D2F9D4-2EB2-004B-92F6-24089C1CF7FC}"/>
              </a:ext>
            </a:extLst>
          </p:cNvPr>
          <p:cNvPicPr>
            <a:picLocks noChangeAspect="1"/>
          </p:cNvPicPr>
          <p:nvPr/>
        </p:nvPicPr>
        <p:blipFill>
          <a:blip r:embed="rId5"/>
          <a:stretch>
            <a:fillRect/>
          </a:stretch>
        </p:blipFill>
        <p:spPr>
          <a:xfrm>
            <a:off x="4842536" y="1214303"/>
            <a:ext cx="2623551" cy="1749641"/>
          </a:xfrm>
          <a:prstGeom prst="rect">
            <a:avLst/>
          </a:prstGeom>
        </p:spPr>
      </p:pic>
    </p:spTree>
    <p:extLst>
      <p:ext uri="{BB962C8B-B14F-4D97-AF65-F5344CB8AC3E}">
        <p14:creationId xmlns:p14="http://schemas.microsoft.com/office/powerpoint/2010/main" val="37808596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F81F7-F0A6-0F4F-B4FD-0FADF80CD99D}"/>
              </a:ext>
            </a:extLst>
          </p:cNvPr>
          <p:cNvSpPr>
            <a:spLocks noGrp="1"/>
          </p:cNvSpPr>
          <p:nvPr>
            <p:ph type="title"/>
          </p:nvPr>
        </p:nvSpPr>
        <p:spPr/>
        <p:txBody>
          <a:bodyPr/>
          <a:lstStyle/>
          <a:p>
            <a:r>
              <a:rPr lang="en-US" dirty="0"/>
              <a:t>Learning Segment 01 Summary</a:t>
            </a:r>
          </a:p>
        </p:txBody>
      </p:sp>
      <p:sp>
        <p:nvSpPr>
          <p:cNvPr id="3" name="Text Placeholder 2">
            <a:extLst>
              <a:ext uri="{FF2B5EF4-FFF2-40B4-BE49-F238E27FC236}">
                <a16:creationId xmlns:a16="http://schemas.microsoft.com/office/drawing/2014/main" id="{F68ACFB6-5F3D-E94E-BE83-4FC3D6809696}"/>
              </a:ext>
            </a:extLst>
          </p:cNvPr>
          <p:cNvSpPr>
            <a:spLocks noGrp="1"/>
          </p:cNvSpPr>
          <p:nvPr>
            <p:ph type="body" sz="quarter" idx="10"/>
          </p:nvPr>
        </p:nvSpPr>
        <p:spPr/>
        <p:txBody>
          <a:bodyPr/>
          <a:lstStyle/>
          <a:p>
            <a:r>
              <a:rPr lang="en-US" b="1" dirty="0"/>
              <a:t>What we figured out </a:t>
            </a:r>
            <a:r>
              <a:rPr lang="en-US" b="1" dirty="0" smtClean="0"/>
              <a:t>…</a:t>
            </a:r>
          </a:p>
          <a:p>
            <a:endParaRPr lang="en-US" b="1" dirty="0"/>
          </a:p>
          <a:p>
            <a:r>
              <a:rPr lang="en-US" dirty="0"/>
              <a:t>By looking back, we realize that so far we have figured out a lot about how the body gets energy from food but not much about other ways the body uses matter from food. We end this learning segment with a revised question about how we build body tissues that are different from what we ingest. </a:t>
            </a:r>
          </a:p>
          <a:p>
            <a:endParaRPr lang="en-US" dirty="0"/>
          </a:p>
        </p:txBody>
      </p:sp>
      <p:sp>
        <p:nvSpPr>
          <p:cNvPr id="4" name="Text Placeholder 3">
            <a:extLst>
              <a:ext uri="{FF2B5EF4-FFF2-40B4-BE49-F238E27FC236}">
                <a16:creationId xmlns:a16="http://schemas.microsoft.com/office/drawing/2014/main" id="{9E038D8D-2418-D246-A4DD-FCE0011A36EA}"/>
              </a:ext>
            </a:extLst>
          </p:cNvPr>
          <p:cNvSpPr>
            <a:spLocks noGrp="1"/>
          </p:cNvSpPr>
          <p:nvPr>
            <p:ph type="body" sz="quarter" idx="11"/>
          </p:nvPr>
        </p:nvSpPr>
        <p:spPr/>
        <p:txBody>
          <a:bodyPr/>
          <a:lstStyle/>
          <a:p>
            <a:r>
              <a:rPr lang="en-US" u="sng" dirty="0"/>
              <a:t>LS01 Teacher Reflection Notes:</a:t>
            </a:r>
          </a:p>
          <a:p>
            <a:endParaRPr lang="en-US" dirty="0"/>
          </a:p>
          <a:p>
            <a:r>
              <a:rPr lang="en-US" i="1" dirty="0"/>
              <a:t>Things that went well…</a:t>
            </a:r>
          </a:p>
          <a:p>
            <a:endParaRPr lang="en-US" i="1" dirty="0"/>
          </a:p>
          <a:p>
            <a:r>
              <a:rPr lang="en-US" i="1" dirty="0"/>
              <a:t>Things I would change…</a:t>
            </a:r>
          </a:p>
          <a:p>
            <a:endParaRPr lang="en-US" dirty="0"/>
          </a:p>
        </p:txBody>
      </p:sp>
    </p:spTree>
    <p:extLst>
      <p:ext uri="{BB962C8B-B14F-4D97-AF65-F5344CB8AC3E}">
        <p14:creationId xmlns:p14="http://schemas.microsoft.com/office/powerpoint/2010/main" val="1035456069"/>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02 Overview</a:t>
            </a:r>
            <a:endParaRPr sz="2800" dirty="0"/>
          </a:p>
        </p:txBody>
      </p:sp>
      <p:sp>
        <p:nvSpPr>
          <p:cNvPr id="3" name="Text Placeholder 2">
            <a:extLst>
              <a:ext uri="{FF2B5EF4-FFF2-40B4-BE49-F238E27FC236}">
                <a16:creationId xmlns:a16="http://schemas.microsoft.com/office/drawing/2014/main" id="{B5BFEBB8-E119-4739-BA27-192A841D6332}"/>
              </a:ext>
            </a:extLst>
          </p:cNvPr>
          <p:cNvSpPr>
            <a:spLocks noGrp="1"/>
          </p:cNvSpPr>
          <p:nvPr>
            <p:ph type="body" sz="quarter" idx="10"/>
          </p:nvPr>
        </p:nvSpPr>
        <p:spPr/>
        <p:txBody>
          <a:bodyPr/>
          <a:lstStyle/>
          <a:p>
            <a:pPr>
              <a:spcAft>
                <a:spcPts val="600"/>
              </a:spcAft>
            </a:pPr>
            <a:r>
              <a:rPr lang="en-US" b="1" dirty="0">
                <a:sym typeface="Wingdings" panose="05000000000000000000" pitchFamily="2" charset="2"/>
              </a:rPr>
              <a:t>Q  M</a:t>
            </a:r>
          </a:p>
          <a:p>
            <a:pPr>
              <a:spcAft>
                <a:spcPts val="600"/>
              </a:spcAft>
            </a:pPr>
            <a:r>
              <a:rPr lang="en-US" b="1" dirty="0"/>
              <a:t>We review the big ideas about digestion—that polymers of fats, carbs and proteins are broken down into monomers. We look at some data about the composition of different body tissues and realize that while our bodies are also made up of fats, carb, and proteins, the specific arrangements and tissue types differ from what we ingest. </a:t>
            </a:r>
            <a:endParaRPr lang="en-US" b="1" dirty="0">
              <a:sym typeface="Wingdings" panose="05000000000000000000" pitchFamily="2" charset="2"/>
            </a:endParaRPr>
          </a:p>
          <a:p>
            <a:endParaRPr lang="en-US" b="1" dirty="0"/>
          </a:p>
        </p:txBody>
      </p:sp>
      <p:sp>
        <p:nvSpPr>
          <p:cNvPr id="5" name="Text Placeholder 4">
            <a:extLst>
              <a:ext uri="{FF2B5EF4-FFF2-40B4-BE49-F238E27FC236}">
                <a16:creationId xmlns:a16="http://schemas.microsoft.com/office/drawing/2014/main" id="{13C0EAB2-12BC-4350-B54F-B36AE3E1BAC8}"/>
              </a:ext>
            </a:extLst>
          </p:cNvPr>
          <p:cNvSpPr>
            <a:spLocks noGrp="1"/>
          </p:cNvSpPr>
          <p:nvPr>
            <p:ph type="body" sz="quarter" idx="12"/>
          </p:nvPr>
        </p:nvSpPr>
        <p:spPr/>
        <p:txBody>
          <a:bodyPr/>
          <a:lstStyle/>
          <a:p>
            <a:pPr>
              <a:spcAft>
                <a:spcPts val="400"/>
              </a:spcAft>
            </a:pPr>
            <a:r>
              <a:rPr lang="en-US" sz="1400" u="sng" dirty="0"/>
              <a:t>Resources you will need:</a:t>
            </a:r>
            <a:endParaRPr lang="en-US" sz="1400" dirty="0"/>
          </a:p>
          <a:p>
            <a:r>
              <a:rPr lang="en-US" sz="1400" dirty="0"/>
              <a:t>BS Doodle </a:t>
            </a:r>
            <a:r>
              <a:rPr lang="en-US" sz="1400" dirty="0" smtClean="0"/>
              <a:t>Sheet vLE-Feb2022</a:t>
            </a:r>
            <a:endParaRPr lang="en-US" sz="1400" dirty="0"/>
          </a:p>
          <a:p>
            <a:endParaRPr lang="en-US" dirty="0"/>
          </a:p>
        </p:txBody>
      </p:sp>
      <p:sp>
        <p:nvSpPr>
          <p:cNvPr id="4" name="Text Placeholder 3">
            <a:extLst>
              <a:ext uri="{FF2B5EF4-FFF2-40B4-BE49-F238E27FC236}">
                <a16:creationId xmlns:a16="http://schemas.microsoft.com/office/drawing/2014/main" id="{E5F9054C-70D8-4943-8080-7E3630CC4189}"/>
              </a:ext>
            </a:extLst>
          </p:cNvPr>
          <p:cNvSpPr>
            <a:spLocks noGrp="1"/>
          </p:cNvSpPr>
          <p:nvPr>
            <p:ph type="body" sz="quarter" idx="11"/>
          </p:nvPr>
        </p:nvSpPr>
        <p:spPr/>
        <p:txBody>
          <a:bodyPr/>
          <a:lstStyle/>
          <a:p>
            <a:r>
              <a:rPr lang="en-US" dirty="0"/>
              <a:t>15 Minutes</a:t>
            </a:r>
          </a:p>
        </p:txBody>
      </p:sp>
    </p:spTree>
    <p:extLst>
      <p:ext uri="{BB962C8B-B14F-4D97-AF65-F5344CB8AC3E}">
        <p14:creationId xmlns:p14="http://schemas.microsoft.com/office/powerpoint/2010/main" val="1342862455"/>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97488-D7D3-4A82-A29E-7A3B9BD4A89A}"/>
              </a:ext>
            </a:extLst>
          </p:cNvPr>
          <p:cNvSpPr>
            <a:spLocks noGrp="1"/>
          </p:cNvSpPr>
          <p:nvPr>
            <p:ph type="title"/>
          </p:nvPr>
        </p:nvSpPr>
        <p:spPr/>
        <p:txBody>
          <a:bodyPr/>
          <a:lstStyle/>
          <a:p>
            <a:r>
              <a:rPr lang="en-US" dirty="0"/>
              <a:t>How to use these slides…</a:t>
            </a:r>
          </a:p>
        </p:txBody>
      </p:sp>
      <p:sp>
        <p:nvSpPr>
          <p:cNvPr id="3" name="Text Placeholder 2">
            <a:extLst>
              <a:ext uri="{FF2B5EF4-FFF2-40B4-BE49-F238E27FC236}">
                <a16:creationId xmlns:a16="http://schemas.microsoft.com/office/drawing/2014/main" id="{B2535D4E-D7E2-4C25-BFEB-BDD2127571AC}"/>
              </a:ext>
            </a:extLst>
          </p:cNvPr>
          <p:cNvSpPr>
            <a:spLocks noGrp="1"/>
          </p:cNvSpPr>
          <p:nvPr>
            <p:ph type="body" sz="quarter" idx="10"/>
          </p:nvPr>
        </p:nvSpPr>
        <p:spPr/>
        <p:txBody>
          <a:bodyPr/>
          <a:lstStyle/>
          <a:p>
            <a:pPr>
              <a:spcAft>
                <a:spcPts val="600"/>
              </a:spcAft>
            </a:pPr>
            <a:r>
              <a:rPr lang="en-US" dirty="0">
                <a:cs typeface="Arial" panose="020B0604020202020204" pitchFamily="34" charset="0"/>
              </a:rPr>
              <a:t>The following presentation was designed to support the implementation of the MBER-Living Earth curriculum. It is </a:t>
            </a:r>
            <a:r>
              <a:rPr lang="en-US" u="sng" dirty="0">
                <a:cs typeface="Arial" panose="020B0604020202020204" pitchFamily="34" charset="0"/>
              </a:rPr>
              <a:t>NOT</a:t>
            </a:r>
            <a:r>
              <a:rPr lang="en-US" dirty="0">
                <a:cs typeface="Arial" panose="020B0604020202020204" pitchFamily="34" charset="0"/>
              </a:rPr>
              <a:t> ready to show to students in its current form. You will notice there are two kinds of slides.</a:t>
            </a:r>
          </a:p>
          <a:p>
            <a:pPr marL="457200">
              <a:spcAft>
                <a:spcPts val="600"/>
              </a:spcAft>
            </a:pPr>
            <a:r>
              <a:rPr lang="en-US" dirty="0">
                <a:cs typeface="Arial" panose="020B0604020202020204" pitchFamily="34" charset="0"/>
              </a:rPr>
              <a:t>(1) </a:t>
            </a:r>
            <a:r>
              <a:rPr lang="en-US" b="1" dirty="0">
                <a:cs typeface="Arial" panose="020B0604020202020204" pitchFamily="34" charset="0"/>
              </a:rPr>
              <a:t>Teacher Notes slides </a:t>
            </a:r>
            <a:r>
              <a:rPr lang="en-US" dirty="0">
                <a:cs typeface="Arial" panose="020B0604020202020204" pitchFamily="34" charset="0"/>
              </a:rPr>
              <a:t>that provide information and notes for teacher and are not meant to be shown to students. These slides are marked by a colored band in the header (as displayed above on this slide).</a:t>
            </a:r>
          </a:p>
          <a:p>
            <a:pPr marL="457200">
              <a:spcAft>
                <a:spcPts val="600"/>
              </a:spcAft>
            </a:pPr>
            <a:r>
              <a:rPr lang="en-US" dirty="0">
                <a:cs typeface="Arial" panose="020B0604020202020204" pitchFamily="34" charset="0"/>
              </a:rPr>
              <a:t>(2) </a:t>
            </a:r>
            <a:r>
              <a:rPr lang="en-US" b="1" dirty="0">
                <a:cs typeface="Arial" panose="020B0604020202020204" pitchFamily="34" charset="0"/>
              </a:rPr>
              <a:t>Student slides </a:t>
            </a:r>
            <a:r>
              <a:rPr lang="en-US" dirty="0">
                <a:cs typeface="Arial" panose="020B0604020202020204" pitchFamily="34" charset="0"/>
              </a:rPr>
              <a:t>designed to facilitate student sense-making as you move through the Learning Segments. These slides are intended for use in the classroom during instruction. In the “Presenter Notes” field (under each slide) you will find useful information for each particular slide.</a:t>
            </a:r>
          </a:p>
          <a:p>
            <a:pPr>
              <a:spcAft>
                <a:spcPts val="600"/>
              </a:spcAft>
            </a:pPr>
            <a:r>
              <a:rPr lang="en-US" dirty="0">
                <a:cs typeface="Arial" panose="020B0604020202020204" pitchFamily="34" charset="0"/>
              </a:rPr>
              <a:t>We have combined teacher slides and student slides into this single file so you can have almost everything you need in one place as you explore the flow of each triangle. You will need to either hide or delete the </a:t>
            </a:r>
            <a:r>
              <a:rPr lang="en-US" b="1" dirty="0">
                <a:cs typeface="Arial" panose="020B0604020202020204" pitchFamily="34" charset="0"/>
              </a:rPr>
              <a:t>Teacher Notes </a:t>
            </a:r>
            <a:r>
              <a:rPr lang="en-US" dirty="0">
                <a:cs typeface="Arial" panose="020B0604020202020204" pitchFamily="34" charset="0"/>
              </a:rPr>
              <a:t>slides to use it as a presentation in your classroom. </a:t>
            </a:r>
          </a:p>
          <a:p>
            <a:pPr>
              <a:spcAft>
                <a:spcPts val="600"/>
              </a:spcAft>
            </a:pPr>
            <a:r>
              <a:rPr lang="en-US" dirty="0">
                <a:cs typeface="Arial" panose="020B0604020202020204" pitchFamily="34" charset="0"/>
              </a:rPr>
              <a:t>This presentation </a:t>
            </a:r>
            <a:r>
              <a:rPr lang="en-US" b="1" dirty="0">
                <a:cs typeface="Arial" panose="020B0604020202020204" pitchFamily="34" charset="0"/>
              </a:rPr>
              <a:t>is not meant to stand alone,</a:t>
            </a:r>
            <a:r>
              <a:rPr lang="en-US" dirty="0">
                <a:cs typeface="Arial" panose="020B0604020202020204" pitchFamily="34" charset="0"/>
              </a:rPr>
              <a:t> however. Instead, we hope you use it in conjunction with the website. As you step through the slides, reference the table on the triangle webpage. The Learning Segments and associated resources outlined in the PowerPoint directly correspond to the Learning Segments described in the table featured on the webpage. It may also help you to print out and have the student Doodle Sheet in front of you. Looking over the table as you preview the slides will help you stay oriented to the overall flow while keeping in mind the high-level goals of each learning segment and how the model is developed over the course of days. </a:t>
            </a:r>
          </a:p>
          <a:p>
            <a:pPr>
              <a:spcAft>
                <a:spcPts val="600"/>
              </a:spcAft>
            </a:pPr>
            <a:r>
              <a:rPr lang="en-US" b="1" dirty="0">
                <a:cs typeface="Arial" panose="020B0604020202020204" pitchFamily="34" charset="0"/>
              </a:rPr>
              <a:t>We expect (and hope) you will modify this presentation</a:t>
            </a:r>
            <a:r>
              <a:rPr lang="en-US" dirty="0">
                <a:cs typeface="Arial" panose="020B0604020202020204" pitchFamily="34" charset="0"/>
              </a:rPr>
              <a:t> keeping in mind the MBER philosophy. As a contributor you will be part of a community that helps improve the curriculum over time. </a:t>
            </a:r>
          </a:p>
          <a:p>
            <a:endParaRPr lang="en-US" dirty="0"/>
          </a:p>
        </p:txBody>
      </p:sp>
    </p:spTree>
    <p:extLst>
      <p:ext uri="{BB962C8B-B14F-4D97-AF65-F5344CB8AC3E}">
        <p14:creationId xmlns:p14="http://schemas.microsoft.com/office/powerpoint/2010/main" val="1647393630"/>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3B537-C953-4403-A7EB-CF6FA98CC843}"/>
              </a:ext>
            </a:extLst>
          </p:cNvPr>
          <p:cNvSpPr>
            <a:spLocks noGrp="1"/>
          </p:cNvSpPr>
          <p:nvPr>
            <p:ph type="title"/>
          </p:nvPr>
        </p:nvSpPr>
        <p:spPr/>
        <p:txBody>
          <a:bodyPr/>
          <a:lstStyle/>
          <a:p>
            <a:r>
              <a:rPr lang="en-US" dirty="0"/>
              <a:t>Learning Segment </a:t>
            </a:r>
            <a:r>
              <a:rPr lang="en-US" dirty="0" smtClean="0"/>
              <a:t>02 </a:t>
            </a:r>
            <a:r>
              <a:rPr lang="en-US" dirty="0"/>
              <a:t>Overview Continued</a:t>
            </a:r>
          </a:p>
        </p:txBody>
      </p:sp>
      <p:sp>
        <p:nvSpPr>
          <p:cNvPr id="3" name="Text Placeholder 2">
            <a:extLst>
              <a:ext uri="{FF2B5EF4-FFF2-40B4-BE49-F238E27FC236}">
                <a16:creationId xmlns:a16="http://schemas.microsoft.com/office/drawing/2014/main" id="{ABC2C4DD-F6B9-4612-A731-8C513664ABD5}"/>
              </a:ext>
            </a:extLst>
          </p:cNvPr>
          <p:cNvSpPr>
            <a:spLocks noGrp="1"/>
          </p:cNvSpPr>
          <p:nvPr>
            <p:ph type="body" sz="quarter" idx="10"/>
          </p:nvPr>
        </p:nvSpPr>
        <p:spPr>
          <a:xfrm>
            <a:off x="428229" y="851156"/>
            <a:ext cx="8251825" cy="5462557"/>
          </a:xfrm>
        </p:spPr>
        <p:txBody>
          <a:bodyPr/>
          <a:lstStyle/>
          <a:p>
            <a:pPr>
              <a:spcAft>
                <a:spcPts val="400"/>
              </a:spcAft>
            </a:pPr>
            <a:r>
              <a:rPr lang="en-US" dirty="0" smtClean="0"/>
              <a:t>Leveraging the question we generated in the last learning segment, we launch into a review of what we might already know about what is happening with matter in the body. </a:t>
            </a:r>
          </a:p>
          <a:p>
            <a:pPr>
              <a:spcAft>
                <a:spcPts val="400"/>
              </a:spcAft>
            </a:pPr>
            <a:endParaRPr lang="en-US" dirty="0" smtClean="0"/>
          </a:p>
          <a:p>
            <a:pPr>
              <a:spcAft>
                <a:spcPts val="400"/>
              </a:spcAft>
            </a:pPr>
            <a:r>
              <a:rPr lang="en-US" i="1" dirty="0" smtClean="0"/>
              <a:t>Please note that some of the slides that aide </a:t>
            </a:r>
            <a:r>
              <a:rPr lang="en-US" i="1" dirty="0"/>
              <a:t>in </a:t>
            </a:r>
            <a:r>
              <a:rPr lang="en-US" i="1" dirty="0" smtClean="0"/>
              <a:t>review are </a:t>
            </a:r>
            <a:r>
              <a:rPr lang="en-US" i="1" dirty="0"/>
              <a:t>animated so you can provide “think time” with answers appearing </a:t>
            </a:r>
            <a:r>
              <a:rPr lang="en-US" i="1" u="sng" dirty="0"/>
              <a:t>after</a:t>
            </a:r>
            <a:r>
              <a:rPr lang="en-US" i="1" dirty="0"/>
              <a:t> the students have a chance to think and write as appropriate (often on the following slide). This is not about “taking notes,” this is about thinking and comparing </a:t>
            </a:r>
            <a:r>
              <a:rPr lang="en-US" i="1" dirty="0" smtClean="0"/>
              <a:t>our </a:t>
            </a:r>
            <a:r>
              <a:rPr lang="en-US" i="1" dirty="0"/>
              <a:t>own ideas with other’s ideas.</a:t>
            </a:r>
          </a:p>
          <a:p>
            <a:pPr>
              <a:spcAft>
                <a:spcPts val="400"/>
              </a:spcAft>
            </a:pPr>
            <a:endParaRPr lang="en-US" dirty="0" smtClean="0"/>
          </a:p>
          <a:p>
            <a:pPr>
              <a:spcAft>
                <a:spcPts val="400"/>
              </a:spcAft>
            </a:pPr>
            <a:r>
              <a:rPr lang="en-US" dirty="0">
                <a:latin typeface="Arial" panose="020B0604020202020204" pitchFamily="34" charset="0"/>
                <a:cs typeface="Arial" panose="020B0604020202020204" pitchFamily="34" charset="0"/>
              </a:rPr>
              <a:t>W</a:t>
            </a:r>
            <a:r>
              <a:rPr lang="en-US" dirty="0" smtClean="0">
                <a:latin typeface="Arial" panose="020B0604020202020204" pitchFamily="34" charset="0"/>
                <a:cs typeface="Arial" panose="020B0604020202020204" pitchFamily="34" charset="0"/>
              </a:rPr>
              <a:t>ondering how </a:t>
            </a:r>
            <a:r>
              <a:rPr lang="en-US" dirty="0">
                <a:latin typeface="Arial" panose="020B0604020202020204" pitchFamily="34" charset="0"/>
                <a:cs typeface="Arial" panose="020B0604020202020204" pitchFamily="34" charset="0"/>
              </a:rPr>
              <a:t>we take something we eat and then turn it into all of the stuff we </a:t>
            </a:r>
            <a:r>
              <a:rPr lang="en-US" dirty="0" smtClean="0">
                <a:latin typeface="Arial" panose="020B0604020202020204" pitchFamily="34" charset="0"/>
                <a:cs typeface="Arial" panose="020B0604020202020204" pitchFamily="34" charset="0"/>
              </a:rPr>
              <a:t>need starts with recalling that our food is made of proteins, carbs and fats. And then remembering so are we.</a:t>
            </a:r>
          </a:p>
          <a:p>
            <a:pPr>
              <a:spcAft>
                <a:spcPts val="400"/>
              </a:spcAft>
            </a:pPr>
            <a:r>
              <a:rPr lang="en-US" dirty="0" smtClean="0">
                <a:latin typeface="Arial" panose="020B0604020202020204" pitchFamily="34" charset="0"/>
                <a:cs typeface="Arial" panose="020B0604020202020204" pitchFamily="34" charset="0"/>
              </a:rPr>
              <a:t>We rather obviously don’t just incorporate chunks of food into our bodies, but </a:t>
            </a:r>
            <a:r>
              <a:rPr lang="en-US" u="sng" dirty="0" smtClean="0">
                <a:latin typeface="Arial" panose="020B0604020202020204" pitchFamily="34" charset="0"/>
                <a:cs typeface="Arial" panose="020B0604020202020204" pitchFamily="34" charset="0"/>
              </a:rPr>
              <a:t>do</a:t>
            </a:r>
            <a:r>
              <a:rPr lang="en-US" dirty="0" smtClean="0">
                <a:latin typeface="Arial" panose="020B0604020202020204" pitchFamily="34" charset="0"/>
                <a:cs typeface="Arial" panose="020B0604020202020204" pitchFamily="34" charset="0"/>
              </a:rPr>
              <a:t> we directly incorporate the fat molecules, protein molecules, and carbohydrates directly into our cells/bodies? </a:t>
            </a:r>
          </a:p>
          <a:p>
            <a:pPr>
              <a:spcAft>
                <a:spcPts val="400"/>
              </a:spcAft>
            </a:pPr>
            <a:r>
              <a:rPr lang="en-US" dirty="0" smtClean="0">
                <a:latin typeface="Arial" panose="020B0604020202020204" pitchFamily="34" charset="0"/>
                <a:cs typeface="Arial" panose="020B0604020202020204" pitchFamily="34" charset="0"/>
              </a:rPr>
              <a:t>No, we break them down and build them up. We help the class to recognize this by showing the variation in tissues we make—nerves, bone, etc. Yes, they are all made of the same basic components (carbs, fats, proteins, water), but we don’t eat these things and then directly incorporate them into our body like puzzle pieces.</a:t>
            </a:r>
          </a:p>
          <a:p>
            <a:pPr>
              <a:spcAft>
                <a:spcPts val="400"/>
              </a:spcAft>
            </a:pPr>
            <a:r>
              <a:rPr lang="en-US" dirty="0" smtClean="0">
                <a:latin typeface="Arial" panose="020B0604020202020204" pitchFamily="34" charset="0"/>
                <a:cs typeface="Arial" panose="020B0604020202020204" pitchFamily="34" charset="0"/>
              </a:rPr>
              <a:t>Once we recognize that we break stuff down and build it back up, we enter a conversation that hopefully is on the minds of your more precocious students: WHY BOTHER? Why break stuff down just to build it up again? Seems a bit pointless. If your students don’t go here on their own, problematize it for them. Give the class a chance to offer ideas based on the discussions you’ve already had in this segment and leverage what they may have already written on their Doodle Sheets.</a:t>
            </a:r>
          </a:p>
          <a:p>
            <a:pPr>
              <a:spcAft>
                <a:spcPts val="400"/>
              </a:spcAft>
            </a:pPr>
            <a:r>
              <a:rPr lang="en-US" dirty="0" smtClean="0">
                <a:latin typeface="Arial" panose="020B0604020202020204" pitchFamily="34" charset="0"/>
                <a:cs typeface="Arial" panose="020B0604020202020204" pitchFamily="34" charset="0"/>
              </a:rPr>
              <a:t>A sufficient answer to “Why bother?” is something like:</a:t>
            </a:r>
          </a:p>
          <a:p>
            <a:pPr>
              <a:spcAft>
                <a:spcPts val="400"/>
              </a:spcAft>
            </a:pPr>
            <a:r>
              <a:rPr lang="en-US" dirty="0" smtClean="0">
                <a:latin typeface="Arial" panose="020B0604020202020204" pitchFamily="34" charset="0"/>
                <a:cs typeface="Arial" panose="020B0604020202020204" pitchFamily="34" charset="0"/>
              </a:rPr>
              <a:t>Because we are building different things than what’s in our food.</a:t>
            </a:r>
            <a:endParaRPr lang="en-US" dirty="0">
              <a:cs typeface="Arial"/>
            </a:endParaRPr>
          </a:p>
        </p:txBody>
      </p:sp>
    </p:spTree>
    <p:extLst>
      <p:ext uri="{BB962C8B-B14F-4D97-AF65-F5344CB8AC3E}">
        <p14:creationId xmlns:p14="http://schemas.microsoft.com/office/powerpoint/2010/main" val="2943178348"/>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Tracking the Two Models</a:t>
            </a:r>
          </a:p>
        </p:txBody>
      </p:sp>
      <p:sp>
        <p:nvSpPr>
          <p:cNvPr id="5" name="Content Placeholder 4"/>
          <p:cNvSpPr>
            <a:spLocks noGrp="1"/>
          </p:cNvSpPr>
          <p:nvPr>
            <p:ph sz="half" idx="4294967295"/>
          </p:nvPr>
        </p:nvSpPr>
        <p:spPr>
          <a:xfrm>
            <a:off x="306693" y="2024311"/>
            <a:ext cx="4090378" cy="4276741"/>
          </a:xfrm>
        </p:spPr>
        <p:txBody>
          <a:bodyPr>
            <a:noAutofit/>
          </a:bodyPr>
          <a:lstStyle/>
          <a:p>
            <a:pPr>
              <a:spcBef>
                <a:spcPts val="0"/>
              </a:spcBef>
            </a:pPr>
            <a:r>
              <a:rPr lang="en-US" sz="1100" u="sng" dirty="0"/>
              <a:t>Ideas from Chemical Reactions</a:t>
            </a:r>
          </a:p>
          <a:p>
            <a:pPr marL="91440" indent="-91440">
              <a:spcBef>
                <a:spcPts val="0"/>
              </a:spcBef>
              <a:buFont typeface="Arial" panose="020B0604020202020204" pitchFamily="34" charset="0"/>
              <a:buChar char="•"/>
            </a:pPr>
            <a:r>
              <a:rPr lang="en-US" sz="1100" dirty="0"/>
              <a:t>Matter is conserved, neither created nor destroyed. Matter is rearranged in chemical reactions. </a:t>
            </a:r>
          </a:p>
          <a:p>
            <a:pPr marL="91440" indent="-91440">
              <a:spcBef>
                <a:spcPts val="0"/>
              </a:spcBef>
              <a:buFont typeface="Arial" panose="020B0604020202020204" pitchFamily="34" charset="0"/>
              <a:buChar char="•"/>
            </a:pPr>
            <a:r>
              <a:rPr lang="en-US" sz="1100" dirty="0"/>
              <a:t>Food has matter in the form of protein, carbs and fats- the same things we find our bodies are made of. We also take in matter as oxygen and water.</a:t>
            </a:r>
          </a:p>
          <a:p>
            <a:pPr marL="91440" indent="-91440">
              <a:spcBef>
                <a:spcPts val="0"/>
              </a:spcBef>
              <a:buFont typeface="Arial" panose="020B0604020202020204" pitchFamily="34" charset="0"/>
              <a:buChar char="•"/>
            </a:pPr>
            <a:r>
              <a:rPr lang="en-US" sz="1100" dirty="0"/>
              <a:t>Some of this matter is used in our body, but we take in much more matter than we need to use to grow or maintain body structures. </a:t>
            </a:r>
          </a:p>
          <a:p>
            <a:pPr marL="91440" indent="-91440">
              <a:spcBef>
                <a:spcPts val="0"/>
              </a:spcBef>
              <a:spcAft>
                <a:spcPts val="400"/>
              </a:spcAft>
              <a:buFont typeface="Arial" panose="020B0604020202020204" pitchFamily="34" charset="0"/>
              <a:buChar char="•"/>
            </a:pPr>
            <a:r>
              <a:rPr lang="en-US" sz="1100" dirty="0"/>
              <a:t>Some of this matter (especially much of the water but also some indigestible material) basically passes through us.</a:t>
            </a:r>
          </a:p>
          <a:p>
            <a:pPr>
              <a:spcBef>
                <a:spcPts val="0"/>
              </a:spcBef>
            </a:pPr>
            <a:r>
              <a:rPr lang="en-US" sz="1100" u="sng" dirty="0"/>
              <a:t>Ideas from Cellular Respiration</a:t>
            </a:r>
            <a:endParaRPr lang="en-US" sz="1100" dirty="0"/>
          </a:p>
          <a:p>
            <a:pPr marL="91440" indent="-91440">
              <a:spcBef>
                <a:spcPts val="0"/>
              </a:spcBef>
              <a:spcAft>
                <a:spcPts val="400"/>
              </a:spcAft>
              <a:buFont typeface="Arial" panose="020B0604020202020204" pitchFamily="34" charset="0"/>
              <a:buChar char="•"/>
            </a:pPr>
            <a:r>
              <a:rPr lang="en-US" sz="1100" dirty="0"/>
              <a:t>Some of this matter is really taken in for energy. It is rearranged to obtain energy in a reaction called cellular respiration. The products are expelled from the body as carbon dioxide and water.</a:t>
            </a:r>
          </a:p>
          <a:p>
            <a:pPr>
              <a:spcBef>
                <a:spcPts val="0"/>
              </a:spcBef>
            </a:pPr>
            <a:r>
              <a:rPr lang="en-US" sz="1100" b="1" u="sng" dirty="0"/>
              <a:t>New Ideas from Biosynthesis</a:t>
            </a:r>
            <a:endParaRPr lang="en-US" sz="1100" b="1" dirty="0"/>
          </a:p>
          <a:p>
            <a:pPr marL="91440" indent="-91440">
              <a:spcBef>
                <a:spcPts val="400"/>
              </a:spcBef>
              <a:buFont typeface="Arial" panose="020B0604020202020204" pitchFamily="34" charset="0"/>
              <a:buChar char="•"/>
            </a:pPr>
            <a:r>
              <a:rPr lang="en-US" sz="1100" b="1" dirty="0">
                <a:solidFill>
                  <a:srgbClr val="CC0033"/>
                </a:solidFill>
                <a:cs typeface="Arial" panose="020B0604020202020204" pitchFamily="34" charset="0"/>
              </a:rPr>
              <a:t>Some of our digested food </a:t>
            </a:r>
            <a:r>
              <a:rPr lang="en-US" sz="1100" b="1" dirty="0" smtClean="0">
                <a:solidFill>
                  <a:srgbClr val="CC0033"/>
                </a:solidFill>
                <a:cs typeface="Arial" panose="020B0604020202020204" pitchFamily="34" charset="0"/>
              </a:rPr>
              <a:t>is broken down and rearranged to build new macromolecules we use </a:t>
            </a:r>
            <a:r>
              <a:rPr lang="en-US" sz="1100" b="1" dirty="0" smtClean="0">
                <a:solidFill>
                  <a:srgbClr val="CC0033"/>
                </a:solidFill>
                <a:cs typeface="Arial" panose="020B0604020202020204" pitchFamily="34" charset="0"/>
              </a:rPr>
              <a:t>to both repair </a:t>
            </a:r>
            <a:r>
              <a:rPr lang="en-US" sz="1100" b="1" dirty="0" smtClean="0">
                <a:solidFill>
                  <a:srgbClr val="CC0033"/>
                </a:solidFill>
                <a:cs typeface="Arial" panose="020B0604020202020204" pitchFamily="34" charset="0"/>
              </a:rPr>
              <a:t>tissue and </a:t>
            </a:r>
            <a:r>
              <a:rPr lang="en-US" sz="1100" b="1" dirty="0" smtClean="0">
                <a:solidFill>
                  <a:srgbClr val="CC0033"/>
                </a:solidFill>
                <a:cs typeface="Arial" panose="020B0604020202020204" pitchFamily="34" charset="0"/>
              </a:rPr>
              <a:t>build </a:t>
            </a:r>
            <a:r>
              <a:rPr lang="en-US" sz="1100" b="1" dirty="0" smtClean="0">
                <a:solidFill>
                  <a:srgbClr val="CC0033"/>
                </a:solidFill>
                <a:cs typeface="Arial" panose="020B0604020202020204" pitchFamily="34" charset="0"/>
              </a:rPr>
              <a:t>new body tissue</a:t>
            </a:r>
            <a:r>
              <a:rPr lang="en-US" sz="1100" b="1" dirty="0" smtClean="0">
                <a:solidFill>
                  <a:srgbClr val="CC0033"/>
                </a:solidFill>
                <a:cs typeface="Arial" panose="020B0604020202020204" pitchFamily="34" charset="0"/>
              </a:rPr>
              <a:t>.</a:t>
            </a:r>
          </a:p>
          <a:p>
            <a:pPr>
              <a:spcBef>
                <a:spcPts val="400"/>
              </a:spcBef>
            </a:pPr>
            <a:endParaRPr lang="en-US" sz="1100" b="1" dirty="0">
              <a:solidFill>
                <a:srgbClr val="CC0033"/>
              </a:solidFill>
              <a:cs typeface="Arial" panose="020B0604020202020204" pitchFamily="34" charset="0"/>
            </a:endParaRPr>
          </a:p>
          <a:p>
            <a:pPr marL="91440" indent="-91440">
              <a:spcBef>
                <a:spcPts val="0"/>
              </a:spcBef>
            </a:pPr>
            <a:endParaRPr lang="en-US" sz="1200" dirty="0"/>
          </a:p>
          <a:p>
            <a:pPr marL="91440" indent="-91440">
              <a:spcBef>
                <a:spcPts val="0"/>
              </a:spcBef>
            </a:pPr>
            <a:endParaRPr lang="en-US" sz="1100" dirty="0"/>
          </a:p>
          <a:p>
            <a:pPr marL="91440" indent="-91440">
              <a:spcBef>
                <a:spcPts val="0"/>
              </a:spcBef>
            </a:pPr>
            <a:endParaRPr lang="en-US" sz="1100" dirty="0"/>
          </a:p>
          <a:p>
            <a:endParaRPr lang="en-US" sz="900" dirty="0"/>
          </a:p>
          <a:p>
            <a:endParaRPr lang="en-US" sz="900" dirty="0"/>
          </a:p>
        </p:txBody>
      </p:sp>
      <p:sp>
        <p:nvSpPr>
          <p:cNvPr id="7" name="Content Placeholder 6"/>
          <p:cNvSpPr>
            <a:spLocks noGrp="1"/>
          </p:cNvSpPr>
          <p:nvPr>
            <p:ph sz="quarter" idx="4294967295"/>
          </p:nvPr>
        </p:nvSpPr>
        <p:spPr>
          <a:xfrm>
            <a:off x="4540195" y="2006846"/>
            <a:ext cx="4500456" cy="4276741"/>
          </a:xfrm>
        </p:spPr>
        <p:txBody>
          <a:bodyPr>
            <a:noAutofit/>
          </a:bodyPr>
          <a:lstStyle/>
          <a:p>
            <a:pPr>
              <a:spcBef>
                <a:spcPts val="0"/>
              </a:spcBef>
            </a:pPr>
            <a:r>
              <a:rPr lang="en-US" sz="1100" u="sng" dirty="0"/>
              <a:t>Ideas from Chemical Reactions</a:t>
            </a:r>
          </a:p>
          <a:p>
            <a:pPr marL="91440" indent="-91440">
              <a:spcBef>
                <a:spcPts val="0"/>
              </a:spcBef>
              <a:buFont typeface="Arial" panose="020B0604020202020204" pitchFamily="34" charset="0"/>
              <a:buChar char="•"/>
            </a:pPr>
            <a:r>
              <a:rPr lang="en-US" sz="1100" dirty="0"/>
              <a:t>Energy is conserved, neither created nor destroyed. Energy is transformed in chemical reactions. </a:t>
            </a:r>
          </a:p>
          <a:p>
            <a:pPr marL="91440" indent="-91440">
              <a:spcBef>
                <a:spcPts val="0"/>
              </a:spcBef>
              <a:buFont typeface="Arial" panose="020B0604020202020204" pitchFamily="34" charset="0"/>
              <a:buChar char="•"/>
            </a:pPr>
            <a:r>
              <a:rPr lang="en-US" sz="1100" dirty="0"/>
              <a:t>When the reactants have more potential energy than the products, energy is released in the reaction (“downhill” reaction).</a:t>
            </a:r>
          </a:p>
          <a:p>
            <a:pPr marL="91440" indent="-91440">
              <a:spcBef>
                <a:spcPts val="0"/>
              </a:spcBef>
              <a:buFont typeface="Arial" panose="020B0604020202020204" pitchFamily="34" charset="0"/>
              <a:buChar char="•"/>
            </a:pPr>
            <a:r>
              <a:rPr lang="en-US" sz="1100" dirty="0"/>
              <a:t>Food has energy in the form of calories.</a:t>
            </a:r>
          </a:p>
          <a:p>
            <a:pPr marL="91440" indent="-91440">
              <a:spcBef>
                <a:spcPts val="0"/>
              </a:spcBef>
              <a:spcAft>
                <a:spcPts val="400"/>
              </a:spcAft>
              <a:buFont typeface="Arial" panose="020B0604020202020204" pitchFamily="34" charset="0"/>
              <a:buChar char="•"/>
            </a:pPr>
            <a:r>
              <a:rPr lang="en-US" sz="1100" dirty="0"/>
              <a:t>Living things get energy by rearranging food and oxygen molecules.</a:t>
            </a:r>
          </a:p>
          <a:p>
            <a:pPr>
              <a:spcBef>
                <a:spcPts val="0"/>
              </a:spcBef>
            </a:pPr>
            <a:r>
              <a:rPr lang="en-US" sz="1100" u="sng" dirty="0"/>
              <a:t>Ideas from Cellular Respiration</a:t>
            </a:r>
            <a:endParaRPr lang="en-US" sz="1100" dirty="0"/>
          </a:p>
          <a:p>
            <a:pPr marL="91440" indent="-91440">
              <a:spcBef>
                <a:spcPts val="0"/>
              </a:spcBef>
              <a:buFont typeface="Arial" panose="020B0604020202020204" pitchFamily="34" charset="0"/>
              <a:buChar char="•"/>
            </a:pPr>
            <a:r>
              <a:rPr lang="en-US" sz="1100" dirty="0"/>
              <a:t>Living things rearrange food (specifically glucose - C</a:t>
            </a:r>
            <a:r>
              <a:rPr lang="en-US" sz="1100" baseline="-25000" dirty="0"/>
              <a:t>6</a:t>
            </a:r>
            <a:r>
              <a:rPr lang="en-US" sz="1100" dirty="0"/>
              <a:t>H</a:t>
            </a:r>
            <a:r>
              <a:rPr lang="en-US" sz="1100" baseline="-25000" dirty="0"/>
              <a:t>12</a:t>
            </a:r>
            <a:r>
              <a:rPr lang="en-US" sz="1100" dirty="0"/>
              <a:t>O</a:t>
            </a:r>
            <a:r>
              <a:rPr lang="en-US" sz="1100" baseline="-25000" dirty="0"/>
              <a:t>﻿6</a:t>
            </a:r>
            <a:r>
              <a:rPr lang="en-US" sz="1100" dirty="0"/>
              <a:t>﻿) and O</a:t>
            </a:r>
            <a:r>
              <a:rPr lang="en-US" sz="1100" baseline="-25000" dirty="0"/>
              <a:t>2</a:t>
            </a:r>
            <a:r>
              <a:rPr lang="en-US" sz="1100" dirty="0"/>
              <a:t> into CO</a:t>
            </a:r>
            <a:r>
              <a:rPr lang="en-US" sz="1100" baseline="-25000" dirty="0"/>
              <a:t>2</a:t>
            </a:r>
            <a:r>
              <a:rPr lang="en-US" sz="1100" dirty="0"/>
              <a:t> and H</a:t>
            </a:r>
            <a:r>
              <a:rPr lang="en-US" sz="1100" baseline="-25000" dirty="0"/>
              <a:t>2</a:t>
            </a:r>
            <a:r>
              <a:rPr lang="en-US" sz="1100" dirty="0"/>
              <a:t>O</a:t>
            </a:r>
          </a:p>
          <a:p>
            <a:pPr marL="91440" indent="-91440">
              <a:spcBef>
                <a:spcPts val="0"/>
              </a:spcBef>
              <a:buFont typeface="Arial" panose="020B0604020202020204" pitchFamily="34" charset="0"/>
              <a:buChar char="•"/>
            </a:pPr>
            <a:r>
              <a:rPr lang="en-US" sz="1100" dirty="0"/>
              <a:t>(C</a:t>
            </a:r>
            <a:r>
              <a:rPr lang="en-US" sz="1100" baseline="-25000" dirty="0"/>
              <a:t>6</a:t>
            </a:r>
            <a:r>
              <a:rPr lang="en-US" sz="1100" dirty="0"/>
              <a:t>H</a:t>
            </a:r>
            <a:r>
              <a:rPr lang="en-US" sz="1100" baseline="-25000" dirty="0"/>
              <a:t>12</a:t>
            </a:r>
            <a:r>
              <a:rPr lang="en-US" sz="1100" dirty="0"/>
              <a:t>O</a:t>
            </a:r>
            <a:r>
              <a:rPr lang="en-US" sz="1100" baseline="-25000" dirty="0"/>
              <a:t>6</a:t>
            </a:r>
            <a:r>
              <a:rPr lang="en-US" sz="1100" dirty="0"/>
              <a:t> + O</a:t>
            </a:r>
            <a:r>
              <a:rPr lang="en-US" sz="1100" baseline="-25000" dirty="0"/>
              <a:t>2</a:t>
            </a:r>
            <a:r>
              <a:rPr lang="en-US" sz="1100" dirty="0"/>
              <a:t>) have higher energy than (CO</a:t>
            </a:r>
            <a:r>
              <a:rPr lang="en-US" sz="1100" baseline="-25000" dirty="0"/>
              <a:t>2</a:t>
            </a:r>
            <a:r>
              <a:rPr lang="en-US" sz="1100" dirty="0"/>
              <a:t> + H</a:t>
            </a:r>
            <a:r>
              <a:rPr lang="en-US" sz="1100" baseline="-25000" dirty="0"/>
              <a:t>2</a:t>
            </a:r>
            <a:r>
              <a:rPr lang="en-US" sz="1100" dirty="0"/>
              <a:t>O) so this rearrangement releases energy.</a:t>
            </a:r>
          </a:p>
          <a:p>
            <a:pPr marL="91440" lvl="1" indent="-91440">
              <a:spcBef>
                <a:spcPts val="0"/>
              </a:spcBef>
            </a:pPr>
            <a:r>
              <a:rPr lang="en-US" sz="1100" dirty="0"/>
              <a:t>The rearrangements occur in a series of steps rather than all at once.</a:t>
            </a:r>
          </a:p>
          <a:p>
            <a:pPr marL="91440" lvl="1" indent="-91440">
              <a:spcBef>
                <a:spcPts val="0"/>
              </a:spcBef>
            </a:pPr>
            <a:r>
              <a:rPr lang="en-US" sz="1100" dirty="0"/>
              <a:t>Collectively the reactions are called cellular respiration.</a:t>
            </a:r>
          </a:p>
          <a:p>
            <a:pPr marL="91440" lvl="1" indent="-91440">
              <a:spcBef>
                <a:spcPts val="0"/>
              </a:spcBef>
              <a:spcAft>
                <a:spcPts val="400"/>
              </a:spcAft>
            </a:pPr>
            <a:r>
              <a:rPr lang="en-US" sz="1100" dirty="0"/>
              <a:t>Usable cellular energy is released in the form of ATP.</a:t>
            </a:r>
          </a:p>
          <a:p>
            <a:pPr marL="0" lvl="1" indent="0">
              <a:spcBef>
                <a:spcPts val="0"/>
              </a:spcBef>
              <a:buNone/>
            </a:pPr>
            <a:r>
              <a:rPr lang="en-US" sz="1100" b="1" u="sng" dirty="0"/>
              <a:t>New Ideas from Biosynthesis</a:t>
            </a:r>
            <a:endParaRPr lang="en-US" sz="1100" dirty="0"/>
          </a:p>
          <a:p>
            <a:pPr marL="91440" indent="-91440">
              <a:spcBef>
                <a:spcPts val="400"/>
              </a:spcBef>
              <a:buFont typeface="Arial" panose="020B0604020202020204" pitchFamily="34" charset="0"/>
              <a:buChar char="•"/>
            </a:pPr>
            <a:r>
              <a:rPr lang="en-US" sz="1100" i="1" dirty="0" smtClean="0">
                <a:cs typeface="Arial" panose="020B0604020202020204" pitchFamily="34" charset="0"/>
              </a:rPr>
              <a:t>(none yet)</a:t>
            </a:r>
          </a:p>
          <a:p>
            <a:pPr marL="91440" indent="-91440">
              <a:spcBef>
                <a:spcPts val="0"/>
              </a:spcBef>
              <a:buFont typeface="Arial" panose="020B0604020202020204" pitchFamily="34" charset="0"/>
              <a:buChar char="•"/>
            </a:pPr>
            <a:endParaRPr lang="en-US" sz="1100" b="1" dirty="0"/>
          </a:p>
          <a:p>
            <a:endParaRPr lang="en-US" sz="900" dirty="0"/>
          </a:p>
        </p:txBody>
      </p:sp>
      <p:sp>
        <p:nvSpPr>
          <p:cNvPr id="11" name="Title 1"/>
          <p:cNvSpPr txBox="1">
            <a:spLocks/>
          </p:cNvSpPr>
          <p:nvPr/>
        </p:nvSpPr>
        <p:spPr>
          <a:xfrm>
            <a:off x="1753595" y="3250392"/>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24BD957-41EA-45FA-8A80-D482A22B1AF5}"/>
              </a:ext>
            </a:extLst>
          </p:cNvPr>
          <p:cNvSpPr txBox="1"/>
          <p:nvPr/>
        </p:nvSpPr>
        <p:spPr>
          <a:xfrm>
            <a:off x="1523770" y="1695005"/>
            <a:ext cx="1656223" cy="307777"/>
          </a:xfrm>
          <a:prstGeom prst="rect">
            <a:avLst/>
          </a:prstGeom>
          <a:noFill/>
        </p:spPr>
        <p:txBody>
          <a:bodyPr wrap="none" rtlCol="0">
            <a:spAutoFit/>
          </a:bodyPr>
          <a:lstStyle/>
          <a:p>
            <a:r>
              <a:rPr lang="en-US" sz="1400" b="1" dirty="0"/>
              <a:t>Matter from Food</a:t>
            </a:r>
          </a:p>
        </p:txBody>
      </p:sp>
      <p:sp>
        <p:nvSpPr>
          <p:cNvPr id="12" name="TextBox 11">
            <a:extLst>
              <a:ext uri="{FF2B5EF4-FFF2-40B4-BE49-F238E27FC236}">
                <a16:creationId xmlns:a16="http://schemas.microsoft.com/office/drawing/2014/main" id="{55A98112-2543-44F4-BBC9-038D8906205E}"/>
              </a:ext>
            </a:extLst>
          </p:cNvPr>
          <p:cNvSpPr txBox="1"/>
          <p:nvPr/>
        </p:nvSpPr>
        <p:spPr>
          <a:xfrm>
            <a:off x="5932911" y="1694819"/>
            <a:ext cx="1726755" cy="307777"/>
          </a:xfrm>
          <a:prstGeom prst="rect">
            <a:avLst/>
          </a:prstGeom>
          <a:noFill/>
        </p:spPr>
        <p:txBody>
          <a:bodyPr wrap="none" rtlCol="0">
            <a:spAutoFit/>
          </a:bodyPr>
          <a:lstStyle/>
          <a:p>
            <a:r>
              <a:rPr lang="en-US" sz="1400" b="1" dirty="0"/>
              <a:t>Energy from Food</a:t>
            </a:r>
          </a:p>
        </p:txBody>
      </p:sp>
      <p:sp>
        <p:nvSpPr>
          <p:cNvPr id="10" name="Text Placeholder 2">
            <a:extLst>
              <a:ext uri="{FF2B5EF4-FFF2-40B4-BE49-F238E27FC236}">
                <a16:creationId xmlns:a16="http://schemas.microsoft.com/office/drawing/2014/main" id="{72FBCDC9-A832-4FF1-B11F-692B8E3F4636}"/>
              </a:ext>
            </a:extLst>
          </p:cNvPr>
          <p:cNvSpPr txBox="1">
            <a:spLocks/>
          </p:cNvSpPr>
          <p:nvPr/>
        </p:nvSpPr>
        <p:spPr>
          <a:xfrm>
            <a:off x="271087" y="634485"/>
            <a:ext cx="8636693" cy="958497"/>
          </a:xfrm>
          <a:prstGeom prst="rect">
            <a:avLst/>
          </a:prstGeom>
        </p:spPr>
        <p:txBody>
          <a:bodyPr vert="horz" lIns="91440" tIns="45720" rIns="91440" bIns="45720" rtlCol="0">
            <a:noAutofit/>
          </a:bodyPr>
          <a:lstStyle>
            <a:lvl1pPr marL="0" indent="0" algn="l" defTabSz="457177" rtl="0" eaLnBrk="1" latinLnBrk="0" hangingPunct="1">
              <a:spcBef>
                <a:spcPts val="0"/>
              </a:spcBef>
              <a:buFont typeface="Arial"/>
              <a:buNone/>
              <a:defRPr sz="1400" b="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a:spcAft>
                <a:spcPts val="400"/>
              </a:spcAft>
            </a:pPr>
            <a:r>
              <a:rPr lang="en-US" sz="1800" dirty="0" smtClean="0"/>
              <a:t>We are adding a new idea to our model for Matter from Food in this segment: </a:t>
            </a:r>
          </a:p>
          <a:p>
            <a:pPr marL="0" lvl="1" indent="0">
              <a:spcBef>
                <a:spcPts val="0"/>
              </a:spcBef>
              <a:buFont typeface="Arial"/>
              <a:buNone/>
            </a:pPr>
            <a:r>
              <a:rPr lang="en-US" sz="1800" b="1" dirty="0" smtClean="0">
                <a:solidFill>
                  <a:schemeClr val="tx1"/>
                </a:solidFill>
                <a:latin typeface="Arial" panose="020B0604020202020204" pitchFamily="34" charset="0"/>
                <a:cs typeface="Arial" panose="020B0604020202020204" pitchFamily="34" charset="0"/>
              </a:rPr>
              <a:t>Some of our digested food is broken down and rearranged to build new macromolecules we use to both repair tissue and build new body tissue.</a:t>
            </a:r>
            <a:endParaRPr lang="en-US" sz="18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5988903"/>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vaso-sanguineo.miniatur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5101" y="5309943"/>
            <a:ext cx="6451600" cy="795336"/>
          </a:xfrm>
          <a:prstGeom prst="rect">
            <a:avLst/>
          </a:prstGeom>
        </p:spPr>
      </p:pic>
      <p:pic>
        <p:nvPicPr>
          <p:cNvPr id="23" name="Picture 22" descr="open-mouth-clip-art-75613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4693" y="2209912"/>
            <a:ext cx="891505" cy="639405"/>
          </a:xfrm>
          <a:prstGeom prst="rect">
            <a:avLst/>
          </a:prstGeom>
        </p:spPr>
      </p:pic>
      <p:sp>
        <p:nvSpPr>
          <p:cNvPr id="2" name="Rounded Rectangle 1"/>
          <p:cNvSpPr/>
          <p:nvPr/>
        </p:nvSpPr>
        <p:spPr>
          <a:xfrm>
            <a:off x="4171950" y="2409579"/>
            <a:ext cx="600075" cy="342900"/>
          </a:xfrm>
          <a:prstGeom prst="roundRect">
            <a:avLst/>
          </a:prstGeom>
          <a:solidFill>
            <a:srgbClr val="BFBFB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r>
              <a:rPr lang="en-US" sz="1200" b="1" dirty="0">
                <a:solidFill>
                  <a:srgbClr val="000000"/>
                </a:solidFill>
                <a:latin typeface="Calibri"/>
                <a:ea typeface="ＭＳ 明朝"/>
                <a:cs typeface="Times New Roman"/>
              </a:rPr>
              <a:t>FOOD</a:t>
            </a:r>
            <a:endParaRPr lang="en-US" sz="900" dirty="0">
              <a:ea typeface="ＭＳ 明朝"/>
              <a:cs typeface="Times New Roman"/>
            </a:endParaRPr>
          </a:p>
        </p:txBody>
      </p:sp>
      <p:sp>
        <p:nvSpPr>
          <p:cNvPr id="3" name="Rectangle 2"/>
          <p:cNvSpPr/>
          <p:nvPr/>
        </p:nvSpPr>
        <p:spPr>
          <a:xfrm>
            <a:off x="2343150" y="2866779"/>
            <a:ext cx="4371975" cy="85725"/>
          </a:xfrm>
          <a:prstGeom prst="rect">
            <a:avLst/>
          </a:prstGeom>
          <a:solidFill>
            <a:srgbClr val="BFBFBF"/>
          </a:solidFill>
          <a:ln>
            <a:solidFill>
              <a:srgbClr val="BFBFBF"/>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4" name="Down Arrow 3"/>
          <p:cNvSpPr/>
          <p:nvPr/>
        </p:nvSpPr>
        <p:spPr>
          <a:xfrm>
            <a:off x="2286000" y="2866779"/>
            <a:ext cx="171450" cy="504825"/>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5" name="Down Arrow 4"/>
          <p:cNvSpPr/>
          <p:nvPr/>
        </p:nvSpPr>
        <p:spPr>
          <a:xfrm>
            <a:off x="4400550" y="2695329"/>
            <a:ext cx="171450" cy="714375"/>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6" name="Down Arrow 5"/>
          <p:cNvSpPr/>
          <p:nvPr/>
        </p:nvSpPr>
        <p:spPr>
          <a:xfrm>
            <a:off x="6629400" y="2866779"/>
            <a:ext cx="114300" cy="504825"/>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7" name="Down Arrow 6"/>
          <p:cNvSpPr/>
          <p:nvPr/>
        </p:nvSpPr>
        <p:spPr>
          <a:xfrm>
            <a:off x="4400550" y="3704979"/>
            <a:ext cx="171450" cy="1190625"/>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8" name="Rounded Rectangle 7"/>
          <p:cNvSpPr/>
          <p:nvPr/>
        </p:nvSpPr>
        <p:spPr>
          <a:xfrm>
            <a:off x="2043113" y="3409704"/>
            <a:ext cx="600075" cy="257175"/>
          </a:xfrm>
          <a:prstGeom prst="roundRect">
            <a:avLst/>
          </a:prstGeom>
          <a:solidFill>
            <a:schemeClr val="accent4">
              <a:lumMod val="60000"/>
              <a:lumOff val="4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r>
              <a:rPr lang="en-US" sz="1050" b="1">
                <a:solidFill>
                  <a:srgbClr val="000000"/>
                </a:solidFill>
                <a:latin typeface="Calibri"/>
                <a:ea typeface="ＭＳ 明朝"/>
                <a:cs typeface="Times New Roman"/>
              </a:rPr>
              <a:t>Fats</a:t>
            </a:r>
            <a:endParaRPr lang="en-US" sz="900">
              <a:ea typeface="ＭＳ 明朝"/>
              <a:cs typeface="Times New Roman"/>
            </a:endParaRPr>
          </a:p>
        </p:txBody>
      </p:sp>
      <p:sp>
        <p:nvSpPr>
          <p:cNvPr id="9" name="Rounded Rectangle 8"/>
          <p:cNvSpPr/>
          <p:nvPr/>
        </p:nvSpPr>
        <p:spPr>
          <a:xfrm>
            <a:off x="4000500" y="3444629"/>
            <a:ext cx="1114425" cy="257175"/>
          </a:xfrm>
          <a:prstGeom prst="roundRect">
            <a:avLst/>
          </a:prstGeom>
          <a:solidFill>
            <a:schemeClr val="accent3">
              <a:lumMod val="60000"/>
              <a:lumOff val="4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r>
              <a:rPr lang="en-US" sz="1050" b="1">
                <a:solidFill>
                  <a:srgbClr val="000000"/>
                </a:solidFill>
                <a:latin typeface="Calibri"/>
                <a:ea typeface="ＭＳ 明朝"/>
                <a:cs typeface="Times New Roman"/>
              </a:rPr>
              <a:t>Carbohydrates</a:t>
            </a:r>
            <a:endParaRPr lang="en-US" sz="900">
              <a:ea typeface="ＭＳ 明朝"/>
              <a:cs typeface="Times New Roman"/>
            </a:endParaRPr>
          </a:p>
        </p:txBody>
      </p:sp>
      <p:sp>
        <p:nvSpPr>
          <p:cNvPr id="10" name="Rounded Rectangle 9"/>
          <p:cNvSpPr/>
          <p:nvPr/>
        </p:nvSpPr>
        <p:spPr>
          <a:xfrm>
            <a:off x="6343650" y="3403354"/>
            <a:ext cx="771525" cy="257175"/>
          </a:xfrm>
          <a:prstGeom prst="roundRect">
            <a:avLst/>
          </a:prstGeom>
          <a:solidFill>
            <a:schemeClr val="tx2">
              <a:lumMod val="40000"/>
              <a:lumOff val="6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r>
              <a:rPr lang="en-US" sz="1050" b="1" dirty="0">
                <a:solidFill>
                  <a:srgbClr val="000000"/>
                </a:solidFill>
                <a:latin typeface="Calibri"/>
                <a:ea typeface="ＭＳ 明朝"/>
                <a:cs typeface="Times New Roman"/>
              </a:rPr>
              <a:t>Proteins</a:t>
            </a:r>
            <a:endParaRPr lang="en-US" sz="900" dirty="0">
              <a:ea typeface="ＭＳ 明朝"/>
              <a:cs typeface="Times New Roman"/>
            </a:endParaRPr>
          </a:p>
        </p:txBody>
      </p:sp>
      <p:sp>
        <p:nvSpPr>
          <p:cNvPr id="11" name="Trapezoid 10"/>
          <p:cNvSpPr/>
          <p:nvPr/>
        </p:nvSpPr>
        <p:spPr>
          <a:xfrm rot="10800000">
            <a:off x="3771900" y="4624142"/>
            <a:ext cx="1457325" cy="685800"/>
          </a:xfrm>
          <a:prstGeom prst="trapezoid">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13" name="Trapezoid 12"/>
          <p:cNvSpPr/>
          <p:nvPr/>
        </p:nvSpPr>
        <p:spPr>
          <a:xfrm rot="10800000">
            <a:off x="3838575" y="4881317"/>
            <a:ext cx="1314450" cy="428625"/>
          </a:xfrm>
          <a:prstGeom prst="trapezoid">
            <a:avLst/>
          </a:prstGeom>
          <a:solidFill>
            <a:schemeClr val="accent3">
              <a:lumMod val="60000"/>
              <a:lumOff val="40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14" name="Text Box 14"/>
          <p:cNvSpPr txBox="1"/>
          <p:nvPr/>
        </p:nvSpPr>
        <p:spPr>
          <a:xfrm>
            <a:off x="4114800" y="4881317"/>
            <a:ext cx="771525" cy="428625"/>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68580" tIns="34290" rIns="68580" bIns="34290" numCol="1" spcCol="0" rtlCol="0" fromWordArt="0" anchor="t" anchorCtr="0" forceAA="0" compatLnSpc="1">
            <a:prstTxWarp prst="textNoShape">
              <a:avLst/>
            </a:prstTxWarp>
            <a:noAutofit/>
          </a:bodyPr>
          <a:lstStyle/>
          <a:p>
            <a:pPr algn="ctr"/>
            <a:r>
              <a:rPr lang="en-US" sz="1200" b="1" dirty="0">
                <a:latin typeface="Calibri"/>
                <a:ea typeface="ＭＳ 明朝"/>
                <a:cs typeface="Times New Roman"/>
              </a:rPr>
              <a:t>GLUCOSE</a:t>
            </a:r>
            <a:endParaRPr lang="en-US" sz="900" dirty="0">
              <a:ea typeface="ＭＳ 明朝"/>
              <a:cs typeface="Times New Roman"/>
            </a:endParaRPr>
          </a:p>
        </p:txBody>
      </p:sp>
      <p:sp>
        <p:nvSpPr>
          <p:cNvPr id="17" name="Down Arrow 16"/>
          <p:cNvSpPr/>
          <p:nvPr/>
        </p:nvSpPr>
        <p:spPr>
          <a:xfrm>
            <a:off x="2286000" y="3704979"/>
            <a:ext cx="171450" cy="1190625"/>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18" name="Down Arrow 17"/>
          <p:cNvSpPr/>
          <p:nvPr/>
        </p:nvSpPr>
        <p:spPr>
          <a:xfrm>
            <a:off x="6629400" y="3666879"/>
            <a:ext cx="114300" cy="1214438"/>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19" name="Trapezoid 18"/>
          <p:cNvSpPr/>
          <p:nvPr/>
        </p:nvSpPr>
        <p:spPr>
          <a:xfrm rot="10800000">
            <a:off x="5900738" y="4624143"/>
            <a:ext cx="1457325" cy="685800"/>
          </a:xfrm>
          <a:prstGeom prst="trapezoid">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20" name="Trapezoid 19"/>
          <p:cNvSpPr/>
          <p:nvPr/>
        </p:nvSpPr>
        <p:spPr>
          <a:xfrm rot="10800000">
            <a:off x="5986463" y="4881317"/>
            <a:ext cx="1285875" cy="428625"/>
          </a:xfrm>
          <a:prstGeom prst="trapezoid">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21" name="Text Box 15"/>
          <p:cNvSpPr txBox="1"/>
          <p:nvPr/>
        </p:nvSpPr>
        <p:spPr>
          <a:xfrm>
            <a:off x="6154739" y="5000379"/>
            <a:ext cx="960437" cy="428625"/>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68580" tIns="34290" rIns="68580" bIns="34290" numCol="1" spcCol="0" rtlCol="0" fromWordArt="0" anchor="t" anchorCtr="0" forceAA="0" compatLnSpc="1">
            <a:prstTxWarp prst="textNoShape">
              <a:avLst/>
            </a:prstTxWarp>
            <a:noAutofit/>
          </a:bodyPr>
          <a:lstStyle/>
          <a:p>
            <a:pPr algn="ctr"/>
            <a:r>
              <a:rPr lang="en-US" sz="1050" b="1" dirty="0">
                <a:latin typeface="Calibri"/>
                <a:ea typeface="ＭＳ 明朝"/>
                <a:cs typeface="Times New Roman"/>
              </a:rPr>
              <a:t>AMINO ACIDS </a:t>
            </a:r>
            <a:endParaRPr lang="en-US" sz="1050" dirty="0">
              <a:ea typeface="ＭＳ 明朝"/>
              <a:cs typeface="Times New Roman"/>
            </a:endParaRPr>
          </a:p>
        </p:txBody>
      </p:sp>
      <p:sp>
        <p:nvSpPr>
          <p:cNvPr id="22" name="Trapezoid 21"/>
          <p:cNvSpPr/>
          <p:nvPr/>
        </p:nvSpPr>
        <p:spPr>
          <a:xfrm rot="10800000">
            <a:off x="1614488" y="4593979"/>
            <a:ext cx="1457325" cy="685800"/>
          </a:xfrm>
          <a:prstGeom prst="trapezoid">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24" name="Trapezoid 23"/>
          <p:cNvSpPr/>
          <p:nvPr/>
        </p:nvSpPr>
        <p:spPr>
          <a:xfrm rot="10800000">
            <a:off x="1700213" y="4909892"/>
            <a:ext cx="1285875" cy="371475"/>
          </a:xfrm>
          <a:prstGeom prst="trapezoid">
            <a:avLst/>
          </a:prstGeom>
          <a:solidFill>
            <a:schemeClr val="accent4">
              <a:lumMod val="60000"/>
              <a:lumOff val="40000"/>
            </a:schemeClr>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25" name="Text Box 12"/>
          <p:cNvSpPr txBox="1"/>
          <p:nvPr/>
        </p:nvSpPr>
        <p:spPr>
          <a:xfrm>
            <a:off x="1762125" y="4895604"/>
            <a:ext cx="1114425" cy="51435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68580" tIns="34290" rIns="68580" bIns="34290" numCol="1" spcCol="0" rtlCol="0" fromWordArt="0" anchor="t" anchorCtr="0" forceAA="0" compatLnSpc="1">
            <a:prstTxWarp prst="textNoShape">
              <a:avLst/>
            </a:prstTxWarp>
            <a:noAutofit/>
          </a:bodyPr>
          <a:lstStyle/>
          <a:p>
            <a:pPr algn="ctr"/>
            <a:r>
              <a:rPr lang="en-US" sz="1050" b="1" dirty="0">
                <a:latin typeface="Calibri"/>
                <a:ea typeface="ＭＳ 明朝"/>
                <a:cs typeface="Times New Roman"/>
              </a:rPr>
              <a:t>FATTY ACID &amp; GLYCEROL </a:t>
            </a:r>
            <a:endParaRPr lang="en-US" sz="1050" dirty="0">
              <a:ea typeface="ＭＳ 明朝"/>
              <a:cs typeface="Times New Roman"/>
            </a:endParaRPr>
          </a:p>
        </p:txBody>
      </p:sp>
      <p:sp>
        <p:nvSpPr>
          <p:cNvPr id="26" name="TextBox 25"/>
          <p:cNvSpPr txBox="1"/>
          <p:nvPr/>
        </p:nvSpPr>
        <p:spPr>
          <a:xfrm>
            <a:off x="1435102" y="3885492"/>
            <a:ext cx="6331688" cy="553998"/>
          </a:xfrm>
          <a:prstGeom prst="rect">
            <a:avLst/>
          </a:prstGeom>
          <a:noFill/>
        </p:spPr>
        <p:txBody>
          <a:bodyPr wrap="square" rtlCol="0">
            <a:spAutoFit/>
          </a:bodyPr>
          <a:lstStyle/>
          <a:p>
            <a:pPr algn="ctr"/>
            <a:r>
              <a:rPr lang="en-US" sz="3000" b="1" i="1" dirty="0">
                <a:latin typeface="Noteworthy Light"/>
                <a:cs typeface="Noteworthy Light"/>
              </a:rPr>
              <a:t>Digestion breaks them down to…</a:t>
            </a:r>
          </a:p>
        </p:txBody>
      </p:sp>
      <p:sp>
        <p:nvSpPr>
          <p:cNvPr id="27" name="Down Arrow 26"/>
          <p:cNvSpPr/>
          <p:nvPr/>
        </p:nvSpPr>
        <p:spPr>
          <a:xfrm>
            <a:off x="2286000" y="5279781"/>
            <a:ext cx="171450" cy="317500"/>
          </a:xfrm>
          <a:prstGeom prst="downArrow">
            <a:avLst/>
          </a:prstGeom>
          <a:solidFill>
            <a:schemeClr val="accent4">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8" name="Down Arrow 27"/>
          <p:cNvSpPr/>
          <p:nvPr/>
        </p:nvSpPr>
        <p:spPr>
          <a:xfrm>
            <a:off x="4419600" y="5251204"/>
            <a:ext cx="171450" cy="460376"/>
          </a:xfrm>
          <a:prstGeom prst="downArrow">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9" name="Down Arrow 28"/>
          <p:cNvSpPr/>
          <p:nvPr/>
        </p:nvSpPr>
        <p:spPr>
          <a:xfrm>
            <a:off x="6610350" y="5228980"/>
            <a:ext cx="171450" cy="482600"/>
          </a:xfrm>
          <a:prstGeom prst="downArrow">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31" name="Picture 30">
            <a:extLst>
              <a:ext uri="{FF2B5EF4-FFF2-40B4-BE49-F238E27FC236}">
                <a16:creationId xmlns:a16="http://schemas.microsoft.com/office/drawing/2014/main" id="{8233C80C-7C4F-465E-A77C-4A80E517E858}"/>
              </a:ext>
            </a:extLst>
          </p:cNvPr>
          <p:cNvPicPr>
            <a:picLocks noChangeAspect="1"/>
          </p:cNvPicPr>
          <p:nvPr/>
        </p:nvPicPr>
        <p:blipFill rotWithShape="1">
          <a:blip r:embed="rId5"/>
          <a:srcRect r="13897" b="1176"/>
          <a:stretch/>
        </p:blipFill>
        <p:spPr>
          <a:xfrm>
            <a:off x="114378" y="721584"/>
            <a:ext cx="1035120" cy="891043"/>
          </a:xfrm>
          <a:prstGeom prst="rect">
            <a:avLst/>
          </a:prstGeom>
        </p:spPr>
      </p:pic>
      <p:sp>
        <p:nvSpPr>
          <p:cNvPr id="32" name="TextBox 31">
            <a:extLst>
              <a:ext uri="{FF2B5EF4-FFF2-40B4-BE49-F238E27FC236}">
                <a16:creationId xmlns:a16="http://schemas.microsoft.com/office/drawing/2014/main" id="{A670A9B4-FBE1-A64D-8C0B-9549FD3B1A55}"/>
              </a:ext>
            </a:extLst>
          </p:cNvPr>
          <p:cNvSpPr txBox="1"/>
          <p:nvPr/>
        </p:nvSpPr>
        <p:spPr>
          <a:xfrm>
            <a:off x="1296728" y="267628"/>
            <a:ext cx="7636393" cy="1723549"/>
          </a:xfrm>
          <a:prstGeom prst="rect">
            <a:avLst/>
          </a:prstGeom>
          <a:noFill/>
        </p:spPr>
        <p:txBody>
          <a:bodyPr wrap="square" rtlCol="0">
            <a:spAutoFit/>
          </a:bodyPr>
          <a:lstStyle/>
          <a:p>
            <a:pPr>
              <a:spcAft>
                <a:spcPts val="1200"/>
              </a:spcAft>
            </a:pPr>
            <a:r>
              <a:rPr lang="en-US" sz="2400" dirty="0">
                <a:latin typeface="Arial" panose="020B0604020202020204" pitchFamily="34" charset="0"/>
                <a:cs typeface="Arial" panose="020B0604020202020204" pitchFamily="34" charset="0"/>
              </a:rPr>
              <a:t>How do we take something we eat and then turn it into all of the stuff we need?</a:t>
            </a:r>
          </a:p>
          <a:p>
            <a:r>
              <a:rPr lang="en-US" sz="2400" dirty="0">
                <a:latin typeface="Arial" panose="020B0604020202020204" pitchFamily="34" charset="0"/>
                <a:cs typeface="Arial" panose="020B0604020202020204" pitchFamily="34" charset="0"/>
              </a:rPr>
              <a:t>How do we turn that hamburger or veggie burger into new cells, for example?</a:t>
            </a:r>
          </a:p>
        </p:txBody>
      </p:sp>
      <p:sp>
        <p:nvSpPr>
          <p:cNvPr id="30" name="TextBox 29">
            <a:extLst>
              <a:ext uri="{FF2B5EF4-FFF2-40B4-BE49-F238E27FC236}">
                <a16:creationId xmlns:a16="http://schemas.microsoft.com/office/drawing/2014/main" id="{466E7746-6DC6-C74C-BDC8-D6530F997723}"/>
              </a:ext>
            </a:extLst>
          </p:cNvPr>
          <p:cNvSpPr txBox="1"/>
          <p:nvPr/>
        </p:nvSpPr>
        <p:spPr>
          <a:xfrm>
            <a:off x="3974136" y="5866976"/>
            <a:ext cx="1168910" cy="307777"/>
          </a:xfrm>
          <a:prstGeom prst="rect">
            <a:avLst/>
          </a:prstGeom>
          <a:noFill/>
        </p:spPr>
        <p:txBody>
          <a:bodyPr wrap="none" rtlCol="0">
            <a:spAutoFit/>
          </a:bodyPr>
          <a:lstStyle/>
          <a:p>
            <a:r>
              <a:rPr lang="en-US" sz="1400" dirty="0"/>
              <a:t>bloodstream</a:t>
            </a:r>
          </a:p>
        </p:txBody>
      </p:sp>
    </p:spTree>
    <p:extLst>
      <p:ext uri="{BB962C8B-B14F-4D97-AF65-F5344CB8AC3E}">
        <p14:creationId xmlns:p14="http://schemas.microsoft.com/office/powerpoint/2010/main" val="297079670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3" grpId="0" animBg="1"/>
      <p:bldP spid="14" grpId="0"/>
      <p:bldP spid="17" grpId="0" animBg="1"/>
      <p:bldP spid="18" grpId="0" animBg="1"/>
      <p:bldP spid="19" grpId="0" animBg="1"/>
      <p:bldP spid="20" grpId="0" animBg="1"/>
      <p:bldP spid="21" grpId="0"/>
      <p:bldP spid="22" grpId="0" animBg="1"/>
      <p:bldP spid="24" grpId="0" animBg="1"/>
      <p:bldP spid="25" grpId="0"/>
      <p:bldP spid="26" grpId="0"/>
      <p:bldP spid="27" grpId="0" animBg="1"/>
      <p:bldP spid="28" grpId="0" animBg="1"/>
      <p:bldP spid="29" grpId="0" animBg="1"/>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474788" y="1124378"/>
            <a:ext cx="7503329" cy="2130443"/>
          </a:xfrm>
        </p:spPr>
        <p:txBody>
          <a:bodyPr>
            <a:normAutofit/>
          </a:bodyPr>
          <a:lstStyle/>
          <a:p>
            <a:pPr marL="0" indent="0">
              <a:spcBef>
                <a:spcPts val="0"/>
              </a:spcBef>
              <a:buNone/>
            </a:pPr>
            <a:r>
              <a:rPr lang="en-US" sz="3000" dirty="0">
                <a:latin typeface="Arial" panose="020B0604020202020204" pitchFamily="34" charset="0"/>
                <a:cs typeface="Arial" panose="020B0604020202020204" pitchFamily="34" charset="0"/>
              </a:rPr>
              <a:t>After digesting, do we have the building blocks we need to make new cells? </a:t>
            </a:r>
          </a:p>
          <a:p>
            <a:pPr marL="0" indent="0">
              <a:spcBef>
                <a:spcPts val="0"/>
              </a:spcBef>
              <a:buNone/>
            </a:pPr>
            <a:endParaRPr lang="en-US" sz="3000" dirty="0">
              <a:latin typeface="Arial" panose="020B0604020202020204" pitchFamily="34" charset="0"/>
              <a:cs typeface="Arial" panose="020B0604020202020204" pitchFamily="34" charset="0"/>
            </a:endParaRPr>
          </a:p>
          <a:p>
            <a:pPr marL="0" indent="0">
              <a:spcBef>
                <a:spcPts val="0"/>
              </a:spcBef>
              <a:buNone/>
            </a:pPr>
            <a:r>
              <a:rPr lang="en-US" sz="3000" dirty="0">
                <a:latin typeface="Arial" panose="020B0604020202020204" pitchFamily="34" charset="0"/>
                <a:cs typeface="Arial" panose="020B0604020202020204" pitchFamily="34" charset="0"/>
              </a:rPr>
              <a:t>(What molecules are organisms made of?)</a:t>
            </a:r>
          </a:p>
          <a:p>
            <a:pPr marL="0" indent="0" algn="ctr">
              <a:buNone/>
            </a:pPr>
            <a:endParaRPr lang="en-US" dirty="0">
              <a:solidFill>
                <a:srgbClr val="583F34"/>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B62C212-F351-4022-BD4D-FF3D305EF0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3584" y="3467292"/>
            <a:ext cx="4826281" cy="2967474"/>
          </a:xfrm>
          <a:prstGeom prst="rect">
            <a:avLst/>
          </a:prstGeom>
        </p:spPr>
      </p:pic>
      <p:grpSp>
        <p:nvGrpSpPr>
          <p:cNvPr id="9" name="Group 8"/>
          <p:cNvGrpSpPr/>
          <p:nvPr/>
        </p:nvGrpSpPr>
        <p:grpSpPr>
          <a:xfrm>
            <a:off x="6130599" y="4312073"/>
            <a:ext cx="1547856" cy="1813154"/>
            <a:chOff x="6598253" y="3194484"/>
            <a:chExt cx="1411010" cy="1693579"/>
          </a:xfrm>
        </p:grpSpPr>
        <p:sp>
          <p:nvSpPr>
            <p:cNvPr id="10" name="Rectangle 9"/>
            <p:cNvSpPr/>
            <p:nvPr/>
          </p:nvSpPr>
          <p:spPr>
            <a:xfrm>
              <a:off x="6601796" y="3194484"/>
              <a:ext cx="346421" cy="331322"/>
            </a:xfrm>
            <a:prstGeom prst="rect">
              <a:avLst/>
            </a:prstGeom>
            <a:solidFill>
              <a:schemeClr val="accent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1" name="Rectangle 10"/>
            <p:cNvSpPr/>
            <p:nvPr/>
          </p:nvSpPr>
          <p:spPr>
            <a:xfrm>
              <a:off x="6598253" y="3625641"/>
              <a:ext cx="346421" cy="331322"/>
            </a:xfrm>
            <a:prstGeom prst="rect">
              <a:avLst/>
            </a:prstGeom>
            <a:solidFill>
              <a:schemeClr val="accent6">
                <a:lumMod val="7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2" name="Rectangle 11"/>
            <p:cNvSpPr/>
            <p:nvPr/>
          </p:nvSpPr>
          <p:spPr>
            <a:xfrm>
              <a:off x="6600260" y="4056798"/>
              <a:ext cx="346421" cy="331322"/>
            </a:xfrm>
            <a:prstGeom prst="rect">
              <a:avLst/>
            </a:prstGeom>
            <a:solidFill>
              <a:srgbClr val="E6BC08"/>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3" name="Rectangle 12"/>
            <p:cNvSpPr/>
            <p:nvPr/>
          </p:nvSpPr>
          <p:spPr>
            <a:xfrm>
              <a:off x="6600260" y="4487955"/>
              <a:ext cx="346421" cy="331322"/>
            </a:xfrm>
            <a:prstGeom prst="rect">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4" name="TextBox 13"/>
            <p:cNvSpPr txBox="1"/>
            <p:nvPr/>
          </p:nvSpPr>
          <p:spPr>
            <a:xfrm>
              <a:off x="7094863" y="3194484"/>
              <a:ext cx="914400" cy="400109"/>
            </a:xfrm>
            <a:prstGeom prst="rect">
              <a:avLst/>
            </a:prstGeom>
            <a:noFill/>
          </p:spPr>
          <p:txBody>
            <a:bodyPr wrap="square" rtlCol="0">
              <a:spAutoFit/>
            </a:bodyPr>
            <a:lstStyle/>
            <a:p>
              <a:r>
                <a:rPr lang="en-US" sz="1350" dirty="0"/>
                <a:t>water</a:t>
              </a:r>
            </a:p>
          </p:txBody>
        </p:sp>
        <p:sp>
          <p:nvSpPr>
            <p:cNvPr id="15" name="TextBox 14"/>
            <p:cNvSpPr txBox="1"/>
            <p:nvPr/>
          </p:nvSpPr>
          <p:spPr>
            <a:xfrm>
              <a:off x="7094863" y="3587631"/>
              <a:ext cx="914400" cy="677108"/>
            </a:xfrm>
            <a:prstGeom prst="rect">
              <a:avLst/>
            </a:prstGeom>
            <a:noFill/>
          </p:spPr>
          <p:txBody>
            <a:bodyPr wrap="square" rtlCol="0">
              <a:spAutoFit/>
            </a:bodyPr>
            <a:lstStyle/>
            <a:p>
              <a:r>
                <a:rPr lang="en-US" sz="1350" dirty="0"/>
                <a:t>protein</a:t>
              </a:r>
            </a:p>
          </p:txBody>
        </p:sp>
        <p:sp>
          <p:nvSpPr>
            <p:cNvPr id="16" name="TextBox 15"/>
            <p:cNvSpPr txBox="1"/>
            <p:nvPr/>
          </p:nvSpPr>
          <p:spPr>
            <a:xfrm>
              <a:off x="7094863" y="4056798"/>
              <a:ext cx="914400" cy="400109"/>
            </a:xfrm>
            <a:prstGeom prst="rect">
              <a:avLst/>
            </a:prstGeom>
            <a:noFill/>
          </p:spPr>
          <p:txBody>
            <a:bodyPr wrap="square" rtlCol="0">
              <a:spAutoFit/>
            </a:bodyPr>
            <a:lstStyle/>
            <a:p>
              <a:r>
                <a:rPr lang="en-US" sz="1350" dirty="0"/>
                <a:t>fats</a:t>
              </a:r>
            </a:p>
          </p:txBody>
        </p:sp>
        <p:sp>
          <p:nvSpPr>
            <p:cNvPr id="17" name="TextBox 16"/>
            <p:cNvSpPr txBox="1"/>
            <p:nvPr/>
          </p:nvSpPr>
          <p:spPr>
            <a:xfrm>
              <a:off x="7094863" y="4487954"/>
              <a:ext cx="914400" cy="400109"/>
            </a:xfrm>
            <a:prstGeom prst="rect">
              <a:avLst/>
            </a:prstGeom>
            <a:noFill/>
          </p:spPr>
          <p:txBody>
            <a:bodyPr wrap="square" rtlCol="0">
              <a:spAutoFit/>
            </a:bodyPr>
            <a:lstStyle/>
            <a:p>
              <a:r>
                <a:rPr lang="en-US" sz="1350" dirty="0"/>
                <a:t>carbs</a:t>
              </a:r>
            </a:p>
          </p:txBody>
        </p:sp>
      </p:grpSp>
      <p:sp>
        <p:nvSpPr>
          <p:cNvPr id="18" name="Title 1">
            <a:extLst>
              <a:ext uri="{FF2B5EF4-FFF2-40B4-BE49-F238E27FC236}">
                <a16:creationId xmlns:a16="http://schemas.microsoft.com/office/drawing/2014/main" id="{F7D154B0-23D6-4E9A-B0B3-649F990F7274}"/>
              </a:ext>
            </a:extLst>
          </p:cNvPr>
          <p:cNvSpPr txBox="1">
            <a:spLocks/>
          </p:cNvSpPr>
          <p:nvPr/>
        </p:nvSpPr>
        <p:spPr>
          <a:xfrm>
            <a:off x="2385089" y="233584"/>
            <a:ext cx="4373821" cy="891044"/>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r>
              <a:rPr lang="en-US" sz="4000" b="1" dirty="0">
                <a:latin typeface="Arial" panose="020B0604020202020204" pitchFamily="34" charset="0"/>
                <a:cs typeface="Arial" panose="020B0604020202020204" pitchFamily="34" charset="0"/>
              </a:rPr>
              <a:t>Matter from Food</a:t>
            </a:r>
          </a:p>
        </p:txBody>
      </p:sp>
      <p:pic>
        <p:nvPicPr>
          <p:cNvPr id="19" name="Picture 18">
            <a:extLst>
              <a:ext uri="{FF2B5EF4-FFF2-40B4-BE49-F238E27FC236}">
                <a16:creationId xmlns:a16="http://schemas.microsoft.com/office/drawing/2014/main" id="{97122076-46DB-44B8-BD8D-F30900DE6264}"/>
              </a:ext>
            </a:extLst>
          </p:cNvPr>
          <p:cNvPicPr>
            <a:picLocks noChangeAspect="1"/>
          </p:cNvPicPr>
          <p:nvPr/>
        </p:nvPicPr>
        <p:blipFill rotWithShape="1">
          <a:blip r:embed="rId4"/>
          <a:srcRect r="13897" b="1176"/>
          <a:stretch/>
        </p:blipFill>
        <p:spPr>
          <a:xfrm>
            <a:off x="165883" y="1298557"/>
            <a:ext cx="1035120" cy="891043"/>
          </a:xfrm>
          <a:prstGeom prst="rect">
            <a:avLst/>
          </a:prstGeom>
        </p:spPr>
      </p:pic>
    </p:spTree>
    <p:extLst>
      <p:ext uri="{BB962C8B-B14F-4D97-AF65-F5344CB8AC3E}">
        <p14:creationId xmlns:p14="http://schemas.microsoft.com/office/powerpoint/2010/main" val="213538258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543EEA4F-BEAF-4678-8C1F-3309D00D6B75}"/>
              </a:ext>
            </a:extLst>
          </p:cNvPr>
          <p:cNvPicPr>
            <a:picLocks noChangeAspect="1"/>
          </p:cNvPicPr>
          <p:nvPr/>
        </p:nvPicPr>
        <p:blipFill>
          <a:blip r:embed="rId3"/>
          <a:stretch>
            <a:fillRect/>
          </a:stretch>
        </p:blipFill>
        <p:spPr>
          <a:xfrm>
            <a:off x="1689100" y="370970"/>
            <a:ext cx="5765800" cy="6116059"/>
          </a:xfrm>
          <a:prstGeom prst="rect">
            <a:avLst/>
          </a:prstGeom>
        </p:spPr>
      </p:pic>
      <p:cxnSp>
        <p:nvCxnSpPr>
          <p:cNvPr id="5" name="Straight Connector 4">
            <a:extLst>
              <a:ext uri="{FF2B5EF4-FFF2-40B4-BE49-F238E27FC236}">
                <a16:creationId xmlns:a16="http://schemas.microsoft.com/office/drawing/2014/main" id="{321AD4F4-318D-42D7-A0FF-85E7048CE69F}"/>
              </a:ext>
            </a:extLst>
          </p:cNvPr>
          <p:cNvCxnSpPr>
            <a:cxnSpLocks/>
          </p:cNvCxnSpPr>
          <p:nvPr/>
        </p:nvCxnSpPr>
        <p:spPr>
          <a:xfrm flipH="1">
            <a:off x="1276350" y="1549400"/>
            <a:ext cx="368300" cy="191074"/>
          </a:xfrm>
          <a:prstGeom prst="line">
            <a:avLst/>
          </a:prstGeom>
        </p:spPr>
        <p:style>
          <a:lnRef idx="2">
            <a:schemeClr val="dk1"/>
          </a:lnRef>
          <a:fillRef idx="0">
            <a:schemeClr val="dk1"/>
          </a:fillRef>
          <a:effectRef idx="1">
            <a:schemeClr val="dk1"/>
          </a:effectRef>
          <a:fontRef idx="minor">
            <a:schemeClr val="tx1"/>
          </a:fontRef>
        </p:style>
      </p:cxnSp>
      <p:sp>
        <p:nvSpPr>
          <p:cNvPr id="6" name="TextBox 5">
            <a:extLst>
              <a:ext uri="{FF2B5EF4-FFF2-40B4-BE49-F238E27FC236}">
                <a16:creationId xmlns:a16="http://schemas.microsoft.com/office/drawing/2014/main" id="{47A65980-E082-4951-AEE2-CF78C295F9C1}"/>
              </a:ext>
            </a:extLst>
          </p:cNvPr>
          <p:cNvSpPr txBox="1"/>
          <p:nvPr/>
        </p:nvSpPr>
        <p:spPr>
          <a:xfrm>
            <a:off x="176577" y="1429901"/>
            <a:ext cx="1549400" cy="954107"/>
          </a:xfrm>
          <a:prstGeom prst="rect">
            <a:avLst/>
          </a:prstGeom>
          <a:noFill/>
        </p:spPr>
        <p:txBody>
          <a:bodyPr wrap="square" rtlCol="0">
            <a:spAutoFit/>
          </a:bodyPr>
          <a:lstStyle/>
          <a:p>
            <a:r>
              <a:rPr lang="en-US" sz="1400" b="1" dirty="0"/>
              <a:t>Water: 80%</a:t>
            </a:r>
          </a:p>
          <a:p>
            <a:r>
              <a:rPr lang="en-US" sz="1400" b="1" dirty="0"/>
              <a:t>Fats: ~10%</a:t>
            </a:r>
          </a:p>
          <a:p>
            <a:r>
              <a:rPr lang="en-US" sz="1400" b="1" dirty="0"/>
              <a:t>Protein: ~8%</a:t>
            </a:r>
          </a:p>
          <a:p>
            <a:r>
              <a:rPr lang="en-US" sz="1400" b="1" dirty="0"/>
              <a:t>Other: ~2%</a:t>
            </a:r>
          </a:p>
        </p:txBody>
      </p:sp>
      <p:cxnSp>
        <p:nvCxnSpPr>
          <p:cNvPr id="7" name="Straight Connector 6">
            <a:extLst>
              <a:ext uri="{FF2B5EF4-FFF2-40B4-BE49-F238E27FC236}">
                <a16:creationId xmlns:a16="http://schemas.microsoft.com/office/drawing/2014/main" id="{C07F4B76-646B-4251-AFD4-A4AA0D7DF69C}"/>
              </a:ext>
            </a:extLst>
          </p:cNvPr>
          <p:cNvCxnSpPr>
            <a:cxnSpLocks/>
          </p:cNvCxnSpPr>
          <p:nvPr/>
        </p:nvCxnSpPr>
        <p:spPr>
          <a:xfrm flipH="1" flipV="1">
            <a:off x="6832600" y="1880752"/>
            <a:ext cx="622300" cy="35665"/>
          </a:xfrm>
          <a:prstGeom prst="line">
            <a:avLst/>
          </a:prstGeom>
        </p:spPr>
        <p:style>
          <a:lnRef idx="2">
            <a:schemeClr val="dk1"/>
          </a:lnRef>
          <a:fillRef idx="0">
            <a:schemeClr val="dk1"/>
          </a:fillRef>
          <a:effectRef idx="1">
            <a:schemeClr val="dk1"/>
          </a:effectRef>
          <a:fontRef idx="minor">
            <a:schemeClr val="tx1"/>
          </a:fontRef>
        </p:style>
      </p:cxnSp>
      <p:sp>
        <p:nvSpPr>
          <p:cNvPr id="12" name="TextBox 11">
            <a:extLst>
              <a:ext uri="{FF2B5EF4-FFF2-40B4-BE49-F238E27FC236}">
                <a16:creationId xmlns:a16="http://schemas.microsoft.com/office/drawing/2014/main" id="{58A87CD0-E234-4BEE-B8E5-C2A9A7D8C3ED}"/>
              </a:ext>
            </a:extLst>
          </p:cNvPr>
          <p:cNvSpPr txBox="1"/>
          <p:nvPr/>
        </p:nvSpPr>
        <p:spPr>
          <a:xfrm>
            <a:off x="7454900" y="1615291"/>
            <a:ext cx="1397000" cy="954107"/>
          </a:xfrm>
          <a:prstGeom prst="rect">
            <a:avLst/>
          </a:prstGeom>
          <a:noFill/>
        </p:spPr>
        <p:txBody>
          <a:bodyPr wrap="square" rtlCol="0">
            <a:spAutoFit/>
          </a:bodyPr>
          <a:lstStyle/>
          <a:p>
            <a:r>
              <a:rPr lang="en-US" sz="1400" b="1" dirty="0"/>
              <a:t>Water: 75%</a:t>
            </a:r>
          </a:p>
          <a:p>
            <a:r>
              <a:rPr lang="en-US" sz="1400" b="1" dirty="0"/>
              <a:t>Fats: ~5%</a:t>
            </a:r>
          </a:p>
          <a:p>
            <a:r>
              <a:rPr lang="en-US" sz="1400" b="1" dirty="0"/>
              <a:t>Protein: ~20%</a:t>
            </a:r>
          </a:p>
          <a:p>
            <a:r>
              <a:rPr lang="en-US" sz="1400" b="1" dirty="0"/>
              <a:t>Carbs: ~1%</a:t>
            </a:r>
          </a:p>
        </p:txBody>
      </p:sp>
      <p:cxnSp>
        <p:nvCxnSpPr>
          <p:cNvPr id="13" name="Straight Connector 12">
            <a:extLst>
              <a:ext uri="{FF2B5EF4-FFF2-40B4-BE49-F238E27FC236}">
                <a16:creationId xmlns:a16="http://schemas.microsoft.com/office/drawing/2014/main" id="{5AFBC5A1-A6A6-4CFF-AEF1-0B131754CF9C}"/>
              </a:ext>
            </a:extLst>
          </p:cNvPr>
          <p:cNvCxnSpPr>
            <a:cxnSpLocks/>
          </p:cNvCxnSpPr>
          <p:nvPr/>
        </p:nvCxnSpPr>
        <p:spPr>
          <a:xfrm flipH="1" flipV="1">
            <a:off x="6432550" y="5142925"/>
            <a:ext cx="513534" cy="142139"/>
          </a:xfrm>
          <a:prstGeom prst="line">
            <a:avLst/>
          </a:prstGeom>
        </p:spPr>
        <p:style>
          <a:lnRef idx="2">
            <a:schemeClr val="dk1"/>
          </a:lnRef>
          <a:fillRef idx="0">
            <a:schemeClr val="dk1"/>
          </a:fillRef>
          <a:effectRef idx="1">
            <a:schemeClr val="dk1"/>
          </a:effectRef>
          <a:fontRef idx="minor">
            <a:schemeClr val="tx1"/>
          </a:fontRef>
        </p:style>
      </p:cxnSp>
      <p:sp>
        <p:nvSpPr>
          <p:cNvPr id="17" name="TextBox 16">
            <a:extLst>
              <a:ext uri="{FF2B5EF4-FFF2-40B4-BE49-F238E27FC236}">
                <a16:creationId xmlns:a16="http://schemas.microsoft.com/office/drawing/2014/main" id="{DA891B47-C130-482A-971B-2C519422B1D4}"/>
              </a:ext>
            </a:extLst>
          </p:cNvPr>
          <p:cNvSpPr txBox="1"/>
          <p:nvPr/>
        </p:nvSpPr>
        <p:spPr>
          <a:xfrm>
            <a:off x="6960823" y="5005920"/>
            <a:ext cx="2006600" cy="738664"/>
          </a:xfrm>
          <a:prstGeom prst="rect">
            <a:avLst/>
          </a:prstGeom>
          <a:noFill/>
        </p:spPr>
        <p:txBody>
          <a:bodyPr wrap="square" rtlCol="0">
            <a:spAutoFit/>
          </a:bodyPr>
          <a:lstStyle/>
          <a:p>
            <a:r>
              <a:rPr lang="en-US" sz="1400" b="1" dirty="0"/>
              <a:t>Water: ~10%</a:t>
            </a:r>
          </a:p>
          <a:p>
            <a:r>
              <a:rPr lang="en-US" sz="1400" b="1" dirty="0"/>
              <a:t>Protein: ~30%</a:t>
            </a:r>
          </a:p>
          <a:p>
            <a:r>
              <a:rPr lang="en-US" sz="1400" b="1" dirty="0"/>
              <a:t>Inorganic salts: ~60%</a:t>
            </a:r>
          </a:p>
        </p:txBody>
      </p:sp>
      <p:cxnSp>
        <p:nvCxnSpPr>
          <p:cNvPr id="21" name="Straight Connector 20">
            <a:extLst>
              <a:ext uri="{FF2B5EF4-FFF2-40B4-BE49-F238E27FC236}">
                <a16:creationId xmlns:a16="http://schemas.microsoft.com/office/drawing/2014/main" id="{4A8D77B3-29C1-48F0-B612-FCCE37FBE31C}"/>
              </a:ext>
            </a:extLst>
          </p:cNvPr>
          <p:cNvCxnSpPr>
            <a:cxnSpLocks/>
          </p:cNvCxnSpPr>
          <p:nvPr/>
        </p:nvCxnSpPr>
        <p:spPr>
          <a:xfrm flipH="1">
            <a:off x="1357677" y="2936562"/>
            <a:ext cx="368300" cy="191074"/>
          </a:xfrm>
          <a:prstGeom prst="line">
            <a:avLst/>
          </a:prstGeom>
        </p:spPr>
        <p:style>
          <a:lnRef idx="2">
            <a:schemeClr val="dk1"/>
          </a:lnRef>
          <a:fillRef idx="0">
            <a:schemeClr val="dk1"/>
          </a:fillRef>
          <a:effectRef idx="1">
            <a:schemeClr val="dk1"/>
          </a:effectRef>
          <a:fontRef idx="minor">
            <a:schemeClr val="tx1"/>
          </a:fontRef>
        </p:style>
      </p:cxnSp>
      <p:sp>
        <p:nvSpPr>
          <p:cNvPr id="24" name="TextBox 23">
            <a:extLst>
              <a:ext uri="{FF2B5EF4-FFF2-40B4-BE49-F238E27FC236}">
                <a16:creationId xmlns:a16="http://schemas.microsoft.com/office/drawing/2014/main" id="{111729F0-67D3-401D-AEB7-289BC7999842}"/>
              </a:ext>
            </a:extLst>
          </p:cNvPr>
          <p:cNvSpPr txBox="1"/>
          <p:nvPr/>
        </p:nvSpPr>
        <p:spPr>
          <a:xfrm>
            <a:off x="252136" y="3032099"/>
            <a:ext cx="1549400" cy="954107"/>
          </a:xfrm>
          <a:prstGeom prst="rect">
            <a:avLst/>
          </a:prstGeom>
          <a:noFill/>
        </p:spPr>
        <p:txBody>
          <a:bodyPr wrap="square" rtlCol="0">
            <a:spAutoFit/>
          </a:bodyPr>
          <a:lstStyle/>
          <a:p>
            <a:r>
              <a:rPr lang="en-US" sz="1400" b="1" dirty="0"/>
              <a:t>Water: 70%</a:t>
            </a:r>
          </a:p>
          <a:p>
            <a:r>
              <a:rPr lang="en-US" sz="1400" b="1" dirty="0"/>
              <a:t>Fats: ~3%</a:t>
            </a:r>
          </a:p>
          <a:p>
            <a:r>
              <a:rPr lang="en-US" sz="1400" b="1" dirty="0"/>
              <a:t>Protein: ~25%</a:t>
            </a:r>
          </a:p>
          <a:p>
            <a:r>
              <a:rPr lang="en-US" sz="1400" b="1" dirty="0"/>
              <a:t>Other: ~2%</a:t>
            </a:r>
          </a:p>
        </p:txBody>
      </p:sp>
      <p:pic>
        <p:nvPicPr>
          <p:cNvPr id="26" name="Picture 25" descr="A picture containing building material, stone&#10;&#10;Description automatically generated">
            <a:extLst>
              <a:ext uri="{FF2B5EF4-FFF2-40B4-BE49-F238E27FC236}">
                <a16:creationId xmlns:a16="http://schemas.microsoft.com/office/drawing/2014/main" id="{CF5C9BB0-EAB7-445C-97D1-54C4A0EDD485}"/>
              </a:ext>
            </a:extLst>
          </p:cNvPr>
          <p:cNvPicPr>
            <a:picLocks noChangeAspect="1"/>
          </p:cNvPicPr>
          <p:nvPr/>
        </p:nvPicPr>
        <p:blipFill>
          <a:blip r:embed="rId4"/>
          <a:stretch>
            <a:fillRect/>
          </a:stretch>
        </p:blipFill>
        <p:spPr>
          <a:xfrm>
            <a:off x="6023770" y="3067117"/>
            <a:ext cx="1570830" cy="1526767"/>
          </a:xfrm>
          <a:prstGeom prst="rect">
            <a:avLst/>
          </a:prstGeom>
        </p:spPr>
      </p:pic>
    </p:spTree>
    <p:extLst>
      <p:ext uri="{BB962C8B-B14F-4D97-AF65-F5344CB8AC3E}">
        <p14:creationId xmlns:p14="http://schemas.microsoft.com/office/powerpoint/2010/main" val="2242866088"/>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283E1EA-31D1-994B-B2FE-47C719949910}"/>
              </a:ext>
            </a:extLst>
          </p:cNvPr>
          <p:cNvSpPr txBox="1"/>
          <p:nvPr/>
        </p:nvSpPr>
        <p:spPr>
          <a:xfrm>
            <a:off x="2244378" y="4731528"/>
            <a:ext cx="6139543" cy="1200329"/>
          </a:xfrm>
          <a:prstGeom prst="rect">
            <a:avLst/>
          </a:prstGeom>
          <a:noFill/>
        </p:spPr>
        <p:txBody>
          <a:bodyPr wrap="square" rtlCol="0">
            <a:spAutoFit/>
          </a:bodyPr>
          <a:lstStyle/>
          <a:p>
            <a:r>
              <a:rPr lang="en-US" sz="2400" dirty="0"/>
              <a:t>Go to </a:t>
            </a:r>
            <a:r>
              <a:rPr lang="en-US" sz="2400" b="1" dirty="0"/>
              <a:t>Doodle Box E </a:t>
            </a:r>
            <a:r>
              <a:rPr lang="en-US" sz="2400" dirty="0"/>
              <a:t>and write your ideas about where the matter that makes up our hair comes from.  </a:t>
            </a:r>
          </a:p>
        </p:txBody>
      </p:sp>
      <p:pic>
        <p:nvPicPr>
          <p:cNvPr id="3" name="Picture 2">
            <a:extLst>
              <a:ext uri="{FF2B5EF4-FFF2-40B4-BE49-F238E27FC236}">
                <a16:creationId xmlns:a16="http://schemas.microsoft.com/office/drawing/2014/main" id="{25B89EFF-BE6B-5B4C-8CFE-22C905FC0F3B}"/>
              </a:ext>
            </a:extLst>
          </p:cNvPr>
          <p:cNvPicPr>
            <a:picLocks noChangeAspect="1"/>
          </p:cNvPicPr>
          <p:nvPr/>
        </p:nvPicPr>
        <p:blipFill rotWithShape="1">
          <a:blip r:embed="rId3"/>
          <a:srcRect t="11876" r="21921"/>
          <a:stretch/>
        </p:blipFill>
        <p:spPr>
          <a:xfrm>
            <a:off x="505826" y="4886171"/>
            <a:ext cx="1052623" cy="891043"/>
          </a:xfrm>
          <a:prstGeom prst="rect">
            <a:avLst/>
          </a:prstGeom>
        </p:spPr>
      </p:pic>
      <p:sp>
        <p:nvSpPr>
          <p:cNvPr id="5" name="TextBox 4">
            <a:extLst>
              <a:ext uri="{FF2B5EF4-FFF2-40B4-BE49-F238E27FC236}">
                <a16:creationId xmlns:a16="http://schemas.microsoft.com/office/drawing/2014/main" id="{E283E1EA-31D1-994B-B2FE-47C719949910}"/>
              </a:ext>
            </a:extLst>
          </p:cNvPr>
          <p:cNvSpPr txBox="1"/>
          <p:nvPr/>
        </p:nvSpPr>
        <p:spPr>
          <a:xfrm>
            <a:off x="295195" y="204378"/>
            <a:ext cx="8553610" cy="2062103"/>
          </a:xfrm>
          <a:prstGeom prst="rect">
            <a:avLst/>
          </a:prstGeom>
          <a:noFill/>
        </p:spPr>
        <p:txBody>
          <a:bodyPr wrap="square" rtlCol="0">
            <a:spAutoFit/>
          </a:bodyPr>
          <a:lstStyle/>
          <a:p>
            <a:r>
              <a:rPr lang="en-US" sz="3200" dirty="0"/>
              <a:t>As you saw on the previous slides, our bodies are made up of different tissues, each with their own composition of carbs, fats and proteins…</a:t>
            </a:r>
          </a:p>
        </p:txBody>
      </p:sp>
      <p:sp>
        <p:nvSpPr>
          <p:cNvPr id="6" name="TextBox 5">
            <a:extLst>
              <a:ext uri="{FF2B5EF4-FFF2-40B4-BE49-F238E27FC236}">
                <a16:creationId xmlns:a16="http://schemas.microsoft.com/office/drawing/2014/main" id="{E283E1EA-31D1-994B-B2FE-47C719949910}"/>
              </a:ext>
            </a:extLst>
          </p:cNvPr>
          <p:cNvSpPr txBox="1"/>
          <p:nvPr/>
        </p:nvSpPr>
        <p:spPr>
          <a:xfrm>
            <a:off x="1899236" y="2344843"/>
            <a:ext cx="6829826" cy="1938992"/>
          </a:xfrm>
          <a:prstGeom prst="rect">
            <a:avLst/>
          </a:prstGeom>
          <a:noFill/>
        </p:spPr>
        <p:txBody>
          <a:bodyPr wrap="square" rtlCol="0">
            <a:spAutoFit/>
          </a:bodyPr>
          <a:lstStyle/>
          <a:p>
            <a:r>
              <a:rPr lang="en-US" sz="2400" dirty="0"/>
              <a:t>Let’s return to the hair example. </a:t>
            </a:r>
          </a:p>
          <a:p>
            <a:r>
              <a:rPr lang="en-US" sz="2400" dirty="0"/>
              <a:t>We continuously make hair throughout our lives. Hair is made of a protein called keratin. We do not typically eat keratin, so how do we make it in our bodies? </a:t>
            </a:r>
          </a:p>
        </p:txBody>
      </p:sp>
      <p:pic>
        <p:nvPicPr>
          <p:cNvPr id="9" name="Picture 8">
            <a:extLst>
              <a:ext uri="{FF2B5EF4-FFF2-40B4-BE49-F238E27FC236}">
                <a16:creationId xmlns:a16="http://schemas.microsoft.com/office/drawing/2014/main" id="{DE2FBE9F-9B63-BC48-A4C8-6CC9B53885D9}"/>
              </a:ext>
            </a:extLst>
          </p:cNvPr>
          <p:cNvPicPr>
            <a:picLocks noChangeAspect="1"/>
          </p:cNvPicPr>
          <p:nvPr/>
        </p:nvPicPr>
        <p:blipFill rotWithShape="1">
          <a:blip r:embed="rId4"/>
          <a:srcRect r="13897" b="1176"/>
          <a:stretch/>
        </p:blipFill>
        <p:spPr>
          <a:xfrm>
            <a:off x="514577" y="2599309"/>
            <a:ext cx="1035120" cy="891043"/>
          </a:xfrm>
          <a:prstGeom prst="rect">
            <a:avLst/>
          </a:prstGeom>
        </p:spPr>
      </p:pic>
    </p:spTree>
    <p:extLst>
      <p:ext uri="{BB962C8B-B14F-4D97-AF65-F5344CB8AC3E}">
        <p14:creationId xmlns:p14="http://schemas.microsoft.com/office/powerpoint/2010/main" val="363409979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872536" y="1125154"/>
            <a:ext cx="808672" cy="381407"/>
          </a:xfrm>
          <a:prstGeom prst="roundRect">
            <a:avLst/>
          </a:prstGeom>
          <a:solidFill>
            <a:srgbClr val="BFBFB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600" b="1" dirty="0">
                <a:solidFill>
                  <a:srgbClr val="000000"/>
                </a:solidFill>
                <a:effectLst/>
                <a:latin typeface="Calibri"/>
                <a:ea typeface="ＭＳ 明朝"/>
                <a:cs typeface="Times New Roman"/>
              </a:rPr>
              <a:t>FOOD</a:t>
            </a:r>
            <a:endParaRPr lang="en-US" sz="1200" dirty="0">
              <a:effectLst/>
              <a:ea typeface="ＭＳ 明朝"/>
              <a:cs typeface="Times New Roman"/>
            </a:endParaRPr>
          </a:p>
        </p:txBody>
      </p:sp>
      <p:sp>
        <p:nvSpPr>
          <p:cNvPr id="3" name="Rectangle 2"/>
          <p:cNvSpPr/>
          <p:nvPr/>
        </p:nvSpPr>
        <p:spPr>
          <a:xfrm>
            <a:off x="1500942" y="1655054"/>
            <a:ext cx="5891757" cy="95352"/>
          </a:xfrm>
          <a:prstGeom prst="rect">
            <a:avLst/>
          </a:prstGeom>
          <a:solidFill>
            <a:srgbClr val="BFBFBF"/>
          </a:solidFill>
          <a:ln>
            <a:solidFill>
              <a:srgbClr val="BFBFBF"/>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 name="Down Arrow 3"/>
          <p:cNvSpPr/>
          <p:nvPr/>
        </p:nvSpPr>
        <p:spPr>
          <a:xfrm>
            <a:off x="1328420" y="1655054"/>
            <a:ext cx="231049" cy="317839"/>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5" name="Down Arrow 4"/>
          <p:cNvSpPr/>
          <p:nvPr/>
        </p:nvSpPr>
        <p:spPr>
          <a:xfrm>
            <a:off x="4180602" y="1519314"/>
            <a:ext cx="231049" cy="572110"/>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6" name="Down Arrow 5"/>
          <p:cNvSpPr/>
          <p:nvPr/>
        </p:nvSpPr>
        <p:spPr>
          <a:xfrm>
            <a:off x="7282210" y="1676451"/>
            <a:ext cx="154033" cy="317839"/>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7" name="Down Arrow 6"/>
          <p:cNvSpPr/>
          <p:nvPr/>
        </p:nvSpPr>
        <p:spPr>
          <a:xfrm>
            <a:off x="4172725" y="2113001"/>
            <a:ext cx="213638" cy="1433253"/>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8" name="Rounded Rectangle 7"/>
          <p:cNvSpPr/>
          <p:nvPr/>
        </p:nvSpPr>
        <p:spPr>
          <a:xfrm>
            <a:off x="1061436" y="2042545"/>
            <a:ext cx="808672" cy="286055"/>
          </a:xfrm>
          <a:prstGeom prst="roundRect">
            <a:avLst/>
          </a:prstGeom>
          <a:solidFill>
            <a:schemeClr val="accent4">
              <a:lumMod val="60000"/>
              <a:lumOff val="4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dirty="0">
                <a:solidFill>
                  <a:srgbClr val="000000"/>
                </a:solidFill>
                <a:effectLst/>
                <a:latin typeface="Calibri"/>
                <a:ea typeface="ＭＳ 明朝"/>
                <a:cs typeface="Times New Roman"/>
              </a:rPr>
              <a:t>Fats</a:t>
            </a:r>
            <a:endParaRPr lang="en-US" sz="1200" dirty="0">
              <a:effectLst/>
              <a:ea typeface="ＭＳ 明朝"/>
              <a:cs typeface="Times New Roman"/>
            </a:endParaRPr>
          </a:p>
        </p:txBody>
      </p:sp>
      <p:sp>
        <p:nvSpPr>
          <p:cNvPr id="9" name="Rounded Rectangle 8"/>
          <p:cNvSpPr/>
          <p:nvPr/>
        </p:nvSpPr>
        <p:spPr>
          <a:xfrm>
            <a:off x="3679709" y="2124556"/>
            <a:ext cx="1501820" cy="286055"/>
          </a:xfrm>
          <a:prstGeom prst="roundRect">
            <a:avLst/>
          </a:prstGeom>
          <a:solidFill>
            <a:schemeClr val="accent3">
              <a:lumMod val="60000"/>
              <a:lumOff val="4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dirty="0">
                <a:solidFill>
                  <a:srgbClr val="000000"/>
                </a:solidFill>
                <a:effectLst/>
                <a:latin typeface="Calibri"/>
                <a:ea typeface="ＭＳ 明朝"/>
                <a:cs typeface="Times New Roman"/>
              </a:rPr>
              <a:t>Carbohydrates</a:t>
            </a:r>
            <a:endParaRPr lang="en-US" sz="1200" dirty="0">
              <a:effectLst/>
              <a:ea typeface="ＭＳ 明朝"/>
              <a:cs typeface="Times New Roman"/>
            </a:endParaRPr>
          </a:p>
        </p:txBody>
      </p:sp>
      <p:sp>
        <p:nvSpPr>
          <p:cNvPr id="10" name="Rounded Rectangle 9"/>
          <p:cNvSpPr/>
          <p:nvPr/>
        </p:nvSpPr>
        <p:spPr>
          <a:xfrm>
            <a:off x="6823434" y="2112248"/>
            <a:ext cx="1039722" cy="286055"/>
          </a:xfrm>
          <a:prstGeom prst="roundRect">
            <a:avLst/>
          </a:prstGeom>
          <a:gradFill>
            <a:gsLst>
              <a:gs pos="0">
                <a:schemeClr val="accent1">
                  <a:tint val="100000"/>
                  <a:shade val="100000"/>
                  <a:satMod val="130000"/>
                </a:schemeClr>
              </a:gs>
              <a:gs pos="100000">
                <a:schemeClr val="accent1">
                  <a:tint val="50000"/>
                  <a:shade val="100000"/>
                  <a:satMod val="350000"/>
                </a:schemeClr>
              </a:gs>
            </a:gsLst>
            <a:lin ang="16200000" scaled="0"/>
          </a:gra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dirty="0">
                <a:solidFill>
                  <a:srgbClr val="000000"/>
                </a:solidFill>
                <a:effectLst/>
                <a:latin typeface="Calibri"/>
                <a:ea typeface="ＭＳ 明朝"/>
                <a:cs typeface="Times New Roman"/>
              </a:rPr>
              <a:t>Proteins</a:t>
            </a:r>
            <a:endParaRPr lang="en-US" sz="1200" dirty="0">
              <a:effectLst/>
              <a:ea typeface="ＭＳ 明朝"/>
              <a:cs typeface="Times New Roman"/>
            </a:endParaRPr>
          </a:p>
        </p:txBody>
      </p:sp>
      <p:sp>
        <p:nvSpPr>
          <p:cNvPr id="11" name="Trapezoid 10"/>
          <p:cNvSpPr/>
          <p:nvPr/>
        </p:nvSpPr>
        <p:spPr>
          <a:xfrm rot="10800000">
            <a:off x="3349700" y="3338184"/>
            <a:ext cx="1963919" cy="762813"/>
          </a:xfrm>
          <a:prstGeom prst="trapezoid">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3" name="Trapezoid 12"/>
          <p:cNvSpPr/>
          <p:nvPr/>
        </p:nvSpPr>
        <p:spPr>
          <a:xfrm rot="10800000">
            <a:off x="3432056" y="3583731"/>
            <a:ext cx="1771378" cy="476758"/>
          </a:xfrm>
          <a:prstGeom prst="trapezoid">
            <a:avLst/>
          </a:prstGeom>
          <a:solidFill>
            <a:schemeClr val="accent3">
              <a:lumMod val="60000"/>
              <a:lumOff val="40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4" name="Text Box 14"/>
          <p:cNvSpPr txBox="1"/>
          <p:nvPr/>
        </p:nvSpPr>
        <p:spPr>
          <a:xfrm>
            <a:off x="3811094" y="3564993"/>
            <a:ext cx="1039722" cy="476758"/>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effectLst/>
                <a:latin typeface="Calibri"/>
                <a:ea typeface="ＭＳ 明朝"/>
                <a:cs typeface="Times New Roman"/>
              </a:rPr>
              <a:t>GLUCOSE POOL</a:t>
            </a:r>
            <a:endParaRPr lang="en-US" sz="1200" dirty="0">
              <a:effectLst/>
              <a:ea typeface="ＭＳ 明朝"/>
              <a:cs typeface="Times New Roman"/>
            </a:endParaRPr>
          </a:p>
        </p:txBody>
      </p:sp>
      <p:sp>
        <p:nvSpPr>
          <p:cNvPr id="17" name="Down Arrow 16"/>
          <p:cNvSpPr/>
          <p:nvPr/>
        </p:nvSpPr>
        <p:spPr>
          <a:xfrm>
            <a:off x="1253089" y="2367815"/>
            <a:ext cx="296162" cy="1248829"/>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8" name="Down Arrow 17"/>
          <p:cNvSpPr/>
          <p:nvPr/>
        </p:nvSpPr>
        <p:spPr>
          <a:xfrm>
            <a:off x="7099162" y="2423617"/>
            <a:ext cx="359658" cy="1023345"/>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9" name="Trapezoid 18"/>
          <p:cNvSpPr/>
          <p:nvPr/>
        </p:nvSpPr>
        <p:spPr>
          <a:xfrm rot="10800000">
            <a:off x="6361780" y="3338184"/>
            <a:ext cx="1963919" cy="762813"/>
          </a:xfrm>
          <a:prstGeom prst="trapezoid">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0" name="Trapezoid 19"/>
          <p:cNvSpPr/>
          <p:nvPr/>
        </p:nvSpPr>
        <p:spPr>
          <a:xfrm rot="10800000">
            <a:off x="6476860" y="3582421"/>
            <a:ext cx="1732870" cy="476758"/>
          </a:xfrm>
          <a:prstGeom prst="trapezoid">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1" name="Text Box 15"/>
          <p:cNvSpPr txBox="1"/>
          <p:nvPr/>
        </p:nvSpPr>
        <p:spPr>
          <a:xfrm>
            <a:off x="6779462" y="3568520"/>
            <a:ext cx="1039722" cy="476758"/>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effectLst/>
                <a:latin typeface="Calibri"/>
                <a:ea typeface="ＭＳ 明朝"/>
                <a:cs typeface="Times New Roman"/>
              </a:rPr>
              <a:t>AMINO ACID POOL</a:t>
            </a:r>
            <a:endParaRPr lang="en-US" sz="1200" dirty="0">
              <a:effectLst/>
              <a:ea typeface="ＭＳ 明朝"/>
              <a:cs typeface="Times New Roman"/>
            </a:endParaRPr>
          </a:p>
        </p:txBody>
      </p:sp>
      <p:sp>
        <p:nvSpPr>
          <p:cNvPr id="22" name="Trapezoid 21"/>
          <p:cNvSpPr/>
          <p:nvPr/>
        </p:nvSpPr>
        <p:spPr>
          <a:xfrm rot="10800000">
            <a:off x="543367" y="3359324"/>
            <a:ext cx="1963919" cy="762813"/>
          </a:xfrm>
          <a:prstGeom prst="trapezoid">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4" name="Trapezoid 23"/>
          <p:cNvSpPr/>
          <p:nvPr/>
        </p:nvSpPr>
        <p:spPr>
          <a:xfrm rot="10800000">
            <a:off x="662866" y="3674692"/>
            <a:ext cx="1732870" cy="413190"/>
          </a:xfrm>
          <a:prstGeom prst="trapezoid">
            <a:avLst/>
          </a:prstGeom>
          <a:solidFill>
            <a:schemeClr val="accent4">
              <a:lumMod val="60000"/>
              <a:lumOff val="40000"/>
            </a:schemeClr>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5" name="Text Box 12"/>
          <p:cNvSpPr txBox="1"/>
          <p:nvPr/>
        </p:nvSpPr>
        <p:spPr>
          <a:xfrm>
            <a:off x="741705" y="3671868"/>
            <a:ext cx="1501820" cy="57211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effectLst/>
                <a:latin typeface="Calibri"/>
                <a:ea typeface="ＭＳ 明朝"/>
                <a:cs typeface="Times New Roman"/>
              </a:rPr>
              <a:t>FATTY ACID &amp; GLYCEROL POOL</a:t>
            </a:r>
            <a:endParaRPr lang="en-US" sz="1200" dirty="0">
              <a:effectLst/>
              <a:ea typeface="ＭＳ 明朝"/>
              <a:cs typeface="Times New Roman"/>
            </a:endParaRPr>
          </a:p>
        </p:txBody>
      </p:sp>
      <p:sp>
        <p:nvSpPr>
          <p:cNvPr id="43" name="Content Placeholder 2"/>
          <p:cNvSpPr txBox="1">
            <a:spLocks/>
          </p:cNvSpPr>
          <p:nvPr/>
        </p:nvSpPr>
        <p:spPr>
          <a:xfrm>
            <a:off x="462925" y="4721608"/>
            <a:ext cx="3852455" cy="2073539"/>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dirty="0">
                <a:latin typeface="Arial" panose="020B0604020202020204" pitchFamily="34" charset="0"/>
                <a:cs typeface="Arial" panose="020B0604020202020204" pitchFamily="34" charset="0"/>
              </a:rPr>
              <a:t>What can we build from:</a:t>
            </a:r>
          </a:p>
          <a:p>
            <a:r>
              <a:rPr lang="en-US" sz="2400" i="1" dirty="0">
                <a:latin typeface="Arial" panose="020B0604020202020204" pitchFamily="34" charset="0"/>
                <a:cs typeface="Arial" panose="020B0604020202020204" pitchFamily="34" charset="0"/>
              </a:rPr>
              <a:t>glucose?</a:t>
            </a:r>
          </a:p>
          <a:p>
            <a:r>
              <a:rPr lang="en-US" sz="2400" i="1" dirty="0">
                <a:latin typeface="Arial" panose="020B0604020202020204" pitchFamily="34" charset="0"/>
                <a:cs typeface="Arial" panose="020B0604020202020204" pitchFamily="34" charset="0"/>
              </a:rPr>
              <a:t>glycerol and fatty acids?</a:t>
            </a:r>
          </a:p>
          <a:p>
            <a:r>
              <a:rPr lang="en-US" sz="2400" i="1" dirty="0">
                <a:latin typeface="Arial" panose="020B0604020202020204" pitchFamily="34" charset="0"/>
                <a:cs typeface="Arial" panose="020B0604020202020204" pitchFamily="34" charset="0"/>
              </a:rPr>
              <a:t> amino acids?</a:t>
            </a:r>
          </a:p>
          <a:p>
            <a:endParaRPr lang="en-US" sz="2400" i="1" dirty="0">
              <a:solidFill>
                <a:srgbClr val="583F34"/>
              </a:solidFill>
              <a:latin typeface="Arial" panose="020B0604020202020204" pitchFamily="34" charset="0"/>
              <a:cs typeface="Arial" panose="020B0604020202020204" pitchFamily="34" charset="0"/>
            </a:endParaRPr>
          </a:p>
        </p:txBody>
      </p:sp>
      <p:sp>
        <p:nvSpPr>
          <p:cNvPr id="48" name="Content Placeholder 2"/>
          <p:cNvSpPr txBox="1">
            <a:spLocks/>
          </p:cNvSpPr>
          <p:nvPr/>
        </p:nvSpPr>
        <p:spPr>
          <a:xfrm>
            <a:off x="5918644" y="5293719"/>
            <a:ext cx="3160305" cy="987245"/>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dirty="0">
                <a:latin typeface="Arial" panose="020B0604020202020204" pitchFamily="34" charset="0"/>
                <a:cs typeface="Arial" panose="020B0604020202020204" pitchFamily="34" charset="0"/>
              </a:rPr>
              <a:t>Write your ideas in </a:t>
            </a:r>
            <a:r>
              <a:rPr lang="en-US" sz="2400" b="1" dirty="0">
                <a:latin typeface="Arial" panose="020B0604020202020204" pitchFamily="34" charset="0"/>
                <a:cs typeface="Arial" panose="020B0604020202020204" pitchFamily="34" charset="0"/>
              </a:rPr>
              <a:t>Doodle Box F.</a:t>
            </a:r>
            <a:endParaRPr lang="en-US" sz="2800" b="1" dirty="0">
              <a:latin typeface="Arial" panose="020B0604020202020204" pitchFamily="34" charset="0"/>
              <a:cs typeface="Arial" panose="020B0604020202020204" pitchFamily="34" charset="0"/>
            </a:endParaRPr>
          </a:p>
        </p:txBody>
      </p:sp>
      <p:sp>
        <p:nvSpPr>
          <p:cNvPr id="38" name="Title 1"/>
          <p:cNvSpPr txBox="1">
            <a:spLocks/>
          </p:cNvSpPr>
          <p:nvPr/>
        </p:nvSpPr>
        <p:spPr>
          <a:xfrm>
            <a:off x="78591" y="0"/>
            <a:ext cx="9144000" cy="11430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a:t>Once food is broken down during digestion, what can we build back up?</a:t>
            </a:r>
          </a:p>
        </p:txBody>
      </p:sp>
      <p:pic>
        <p:nvPicPr>
          <p:cNvPr id="42" name="Picture 41">
            <a:extLst>
              <a:ext uri="{FF2B5EF4-FFF2-40B4-BE49-F238E27FC236}">
                <a16:creationId xmlns:a16="http://schemas.microsoft.com/office/drawing/2014/main" id="{3BEAA190-4F80-4738-98A2-FC5A7CB9A4A6}"/>
              </a:ext>
            </a:extLst>
          </p:cNvPr>
          <p:cNvPicPr>
            <a:picLocks noChangeAspect="1"/>
          </p:cNvPicPr>
          <p:nvPr/>
        </p:nvPicPr>
        <p:blipFill rotWithShape="1">
          <a:blip r:embed="rId3"/>
          <a:srcRect t="11876" r="21921"/>
          <a:stretch/>
        </p:blipFill>
        <p:spPr>
          <a:xfrm>
            <a:off x="4866021" y="5293719"/>
            <a:ext cx="1052623" cy="891043"/>
          </a:xfrm>
          <a:prstGeom prst="rect">
            <a:avLst/>
          </a:prstGeom>
        </p:spPr>
      </p:pic>
    </p:spTree>
    <p:extLst>
      <p:ext uri="{BB962C8B-B14F-4D97-AF65-F5344CB8AC3E}">
        <p14:creationId xmlns:p14="http://schemas.microsoft.com/office/powerpoint/2010/main" val="191572684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872536" y="675211"/>
            <a:ext cx="808672" cy="381407"/>
          </a:xfrm>
          <a:prstGeom prst="roundRect">
            <a:avLst/>
          </a:prstGeom>
          <a:solidFill>
            <a:srgbClr val="BFBFB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600" b="1" dirty="0">
                <a:solidFill>
                  <a:srgbClr val="000000"/>
                </a:solidFill>
                <a:effectLst/>
                <a:latin typeface="Calibri"/>
                <a:ea typeface="ＭＳ 明朝"/>
                <a:cs typeface="Times New Roman"/>
              </a:rPr>
              <a:t>FOOD</a:t>
            </a:r>
            <a:endParaRPr lang="en-US" sz="1200" dirty="0">
              <a:effectLst/>
              <a:ea typeface="ＭＳ 明朝"/>
              <a:cs typeface="Times New Roman"/>
            </a:endParaRPr>
          </a:p>
        </p:txBody>
      </p:sp>
      <p:sp>
        <p:nvSpPr>
          <p:cNvPr id="3" name="Rectangle 2"/>
          <p:cNvSpPr/>
          <p:nvPr/>
        </p:nvSpPr>
        <p:spPr>
          <a:xfrm>
            <a:off x="1500942" y="1205111"/>
            <a:ext cx="5891757" cy="95352"/>
          </a:xfrm>
          <a:prstGeom prst="rect">
            <a:avLst/>
          </a:prstGeom>
          <a:solidFill>
            <a:srgbClr val="BFBFBF"/>
          </a:solidFill>
          <a:ln>
            <a:solidFill>
              <a:srgbClr val="BFBFBF"/>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 name="Down Arrow 3"/>
          <p:cNvSpPr/>
          <p:nvPr/>
        </p:nvSpPr>
        <p:spPr>
          <a:xfrm>
            <a:off x="1328420" y="1205111"/>
            <a:ext cx="231049" cy="317839"/>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5" name="Down Arrow 4"/>
          <p:cNvSpPr/>
          <p:nvPr/>
        </p:nvSpPr>
        <p:spPr>
          <a:xfrm>
            <a:off x="4180602" y="1069371"/>
            <a:ext cx="231049" cy="572110"/>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6" name="Down Arrow 5"/>
          <p:cNvSpPr/>
          <p:nvPr/>
        </p:nvSpPr>
        <p:spPr>
          <a:xfrm>
            <a:off x="7282210" y="1226508"/>
            <a:ext cx="154033" cy="317839"/>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7" name="Down Arrow 6"/>
          <p:cNvSpPr/>
          <p:nvPr/>
        </p:nvSpPr>
        <p:spPr>
          <a:xfrm>
            <a:off x="4172725" y="1663058"/>
            <a:ext cx="213638" cy="1433253"/>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8" name="Rounded Rectangle 7"/>
          <p:cNvSpPr/>
          <p:nvPr/>
        </p:nvSpPr>
        <p:spPr>
          <a:xfrm>
            <a:off x="1061436" y="1592602"/>
            <a:ext cx="808672" cy="286055"/>
          </a:xfrm>
          <a:prstGeom prst="roundRect">
            <a:avLst/>
          </a:prstGeom>
          <a:solidFill>
            <a:schemeClr val="accent4">
              <a:lumMod val="40000"/>
              <a:lumOff val="6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dirty="0">
                <a:solidFill>
                  <a:srgbClr val="000000"/>
                </a:solidFill>
                <a:effectLst/>
                <a:latin typeface="Calibri"/>
                <a:ea typeface="ＭＳ 明朝"/>
                <a:cs typeface="Times New Roman"/>
              </a:rPr>
              <a:t>Fats</a:t>
            </a:r>
            <a:endParaRPr lang="en-US" sz="1200" dirty="0">
              <a:effectLst/>
              <a:ea typeface="ＭＳ 明朝"/>
              <a:cs typeface="Times New Roman"/>
            </a:endParaRPr>
          </a:p>
        </p:txBody>
      </p:sp>
      <p:sp>
        <p:nvSpPr>
          <p:cNvPr id="9" name="Rounded Rectangle 8"/>
          <p:cNvSpPr/>
          <p:nvPr/>
        </p:nvSpPr>
        <p:spPr>
          <a:xfrm>
            <a:off x="3679709" y="1674613"/>
            <a:ext cx="1501820" cy="286055"/>
          </a:xfrm>
          <a:prstGeom prst="roundRect">
            <a:avLst/>
          </a:prstGeom>
          <a:solidFill>
            <a:schemeClr val="accent3">
              <a:lumMod val="60000"/>
              <a:lumOff val="4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dirty="0">
                <a:solidFill>
                  <a:srgbClr val="000000"/>
                </a:solidFill>
                <a:effectLst/>
                <a:latin typeface="Calibri"/>
                <a:ea typeface="ＭＳ 明朝"/>
                <a:cs typeface="Times New Roman"/>
              </a:rPr>
              <a:t>Carbohydrates</a:t>
            </a:r>
            <a:endParaRPr lang="en-US" sz="1200" dirty="0">
              <a:effectLst/>
              <a:ea typeface="ＭＳ 明朝"/>
              <a:cs typeface="Times New Roman"/>
            </a:endParaRPr>
          </a:p>
        </p:txBody>
      </p:sp>
      <p:sp>
        <p:nvSpPr>
          <p:cNvPr id="10" name="Rounded Rectangle 9"/>
          <p:cNvSpPr/>
          <p:nvPr/>
        </p:nvSpPr>
        <p:spPr>
          <a:xfrm>
            <a:off x="6823434" y="1662305"/>
            <a:ext cx="1039722" cy="286055"/>
          </a:xfrm>
          <a:prstGeom prst="roundRect">
            <a:avLst/>
          </a:prstGeom>
          <a:gradFill>
            <a:gsLst>
              <a:gs pos="0">
                <a:schemeClr val="accent1">
                  <a:tint val="100000"/>
                  <a:shade val="100000"/>
                  <a:satMod val="130000"/>
                </a:schemeClr>
              </a:gs>
              <a:gs pos="100000">
                <a:schemeClr val="accent1">
                  <a:tint val="50000"/>
                  <a:shade val="100000"/>
                  <a:satMod val="350000"/>
                </a:schemeClr>
              </a:gs>
            </a:gsLst>
            <a:lin ang="16200000" scaled="0"/>
          </a:gra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dirty="0">
                <a:solidFill>
                  <a:srgbClr val="000000"/>
                </a:solidFill>
                <a:effectLst/>
                <a:latin typeface="Calibri"/>
                <a:ea typeface="ＭＳ 明朝"/>
                <a:cs typeface="Times New Roman"/>
              </a:rPr>
              <a:t>Proteins</a:t>
            </a:r>
            <a:endParaRPr lang="en-US" sz="1200" dirty="0">
              <a:effectLst/>
              <a:ea typeface="ＭＳ 明朝"/>
              <a:cs typeface="Times New Roman"/>
            </a:endParaRPr>
          </a:p>
        </p:txBody>
      </p:sp>
      <p:sp>
        <p:nvSpPr>
          <p:cNvPr id="11" name="Trapezoid 10"/>
          <p:cNvSpPr/>
          <p:nvPr/>
        </p:nvSpPr>
        <p:spPr>
          <a:xfrm rot="10800000">
            <a:off x="3349700" y="2888241"/>
            <a:ext cx="1963919" cy="762813"/>
          </a:xfrm>
          <a:prstGeom prst="trapezoid">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3" name="Trapezoid 12"/>
          <p:cNvSpPr/>
          <p:nvPr/>
        </p:nvSpPr>
        <p:spPr>
          <a:xfrm rot="10800000">
            <a:off x="3432056" y="3133788"/>
            <a:ext cx="1771378" cy="476758"/>
          </a:xfrm>
          <a:prstGeom prst="trapezoid">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4" name="Text Box 14"/>
          <p:cNvSpPr txBox="1"/>
          <p:nvPr/>
        </p:nvSpPr>
        <p:spPr>
          <a:xfrm>
            <a:off x="3811094" y="3115050"/>
            <a:ext cx="1039722" cy="476758"/>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effectLst/>
                <a:latin typeface="Calibri"/>
                <a:ea typeface="ＭＳ 明朝"/>
                <a:cs typeface="Times New Roman"/>
              </a:rPr>
              <a:t>GLUCOSE POOL</a:t>
            </a:r>
            <a:endParaRPr lang="en-US" sz="1200" dirty="0">
              <a:effectLst/>
              <a:ea typeface="ＭＳ 明朝"/>
              <a:cs typeface="Times New Roman"/>
            </a:endParaRPr>
          </a:p>
        </p:txBody>
      </p:sp>
      <p:sp>
        <p:nvSpPr>
          <p:cNvPr id="17" name="Down Arrow 16"/>
          <p:cNvSpPr/>
          <p:nvPr/>
        </p:nvSpPr>
        <p:spPr>
          <a:xfrm>
            <a:off x="1253089" y="1917872"/>
            <a:ext cx="296162" cy="1248829"/>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8" name="Down Arrow 17"/>
          <p:cNvSpPr/>
          <p:nvPr/>
        </p:nvSpPr>
        <p:spPr>
          <a:xfrm>
            <a:off x="7099162" y="1973674"/>
            <a:ext cx="359658" cy="1023345"/>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9" name="Trapezoid 18"/>
          <p:cNvSpPr/>
          <p:nvPr/>
        </p:nvSpPr>
        <p:spPr>
          <a:xfrm rot="10800000">
            <a:off x="6361780" y="2888241"/>
            <a:ext cx="1963919" cy="762813"/>
          </a:xfrm>
          <a:prstGeom prst="trapezoid">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0" name="Trapezoid 19"/>
          <p:cNvSpPr/>
          <p:nvPr/>
        </p:nvSpPr>
        <p:spPr>
          <a:xfrm rot="10800000">
            <a:off x="6476860" y="3132478"/>
            <a:ext cx="1732870" cy="476758"/>
          </a:xfrm>
          <a:prstGeom prst="trapezoid">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1" name="Text Box 15"/>
          <p:cNvSpPr txBox="1"/>
          <p:nvPr/>
        </p:nvSpPr>
        <p:spPr>
          <a:xfrm>
            <a:off x="6779462" y="3118577"/>
            <a:ext cx="1039722" cy="476758"/>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effectLst/>
                <a:latin typeface="Calibri"/>
                <a:ea typeface="ＭＳ 明朝"/>
                <a:cs typeface="Times New Roman"/>
              </a:rPr>
              <a:t>AMINO ACID POOL</a:t>
            </a:r>
            <a:endParaRPr lang="en-US" sz="1200" dirty="0">
              <a:effectLst/>
              <a:ea typeface="ＭＳ 明朝"/>
              <a:cs typeface="Times New Roman"/>
            </a:endParaRPr>
          </a:p>
        </p:txBody>
      </p:sp>
      <p:sp>
        <p:nvSpPr>
          <p:cNvPr id="22" name="Trapezoid 21"/>
          <p:cNvSpPr/>
          <p:nvPr/>
        </p:nvSpPr>
        <p:spPr>
          <a:xfrm rot="10800000">
            <a:off x="615937" y="2938409"/>
            <a:ext cx="1963919" cy="762813"/>
          </a:xfrm>
          <a:prstGeom prst="trapezoid">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4" name="Trapezoid 23"/>
          <p:cNvSpPr/>
          <p:nvPr/>
        </p:nvSpPr>
        <p:spPr>
          <a:xfrm rot="10800000">
            <a:off x="735471" y="3248665"/>
            <a:ext cx="1732870" cy="413190"/>
          </a:xfrm>
          <a:prstGeom prst="trapezoid">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5" name="Text Box 12"/>
          <p:cNvSpPr txBox="1"/>
          <p:nvPr/>
        </p:nvSpPr>
        <p:spPr>
          <a:xfrm>
            <a:off x="741705" y="3221925"/>
            <a:ext cx="1501820" cy="57211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effectLst/>
                <a:latin typeface="Calibri"/>
                <a:ea typeface="ＭＳ 明朝"/>
                <a:cs typeface="Times New Roman"/>
              </a:rPr>
              <a:t>FATTY ACID &amp; GLYCEROL POOL</a:t>
            </a:r>
            <a:endParaRPr lang="en-US" sz="1200" dirty="0">
              <a:effectLst/>
              <a:ea typeface="ＭＳ 明朝"/>
              <a:cs typeface="Times New Roman"/>
            </a:endParaRPr>
          </a:p>
        </p:txBody>
      </p:sp>
      <p:sp>
        <p:nvSpPr>
          <p:cNvPr id="29" name="Bent Arrow 28"/>
          <p:cNvSpPr/>
          <p:nvPr/>
        </p:nvSpPr>
        <p:spPr>
          <a:xfrm>
            <a:off x="4650591" y="2200196"/>
            <a:ext cx="530937" cy="946063"/>
          </a:xfrm>
          <a:prstGeom prst="bentArrow">
            <a:avLst>
              <a:gd name="adj1" fmla="val 31058"/>
              <a:gd name="adj2" fmla="val 25000"/>
              <a:gd name="adj3" fmla="val 25000"/>
              <a:gd name="adj4" fmla="val 43750"/>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0" name="Rounded Rectangle 29"/>
          <p:cNvSpPr/>
          <p:nvPr/>
        </p:nvSpPr>
        <p:spPr>
          <a:xfrm>
            <a:off x="5225793" y="2019186"/>
            <a:ext cx="1155246" cy="476758"/>
          </a:xfrm>
          <a:prstGeom prst="round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200" b="1" dirty="0">
                <a:solidFill>
                  <a:srgbClr val="000000"/>
                </a:solidFill>
                <a:effectLst/>
                <a:latin typeface="Calibri"/>
                <a:ea typeface="ＭＳ 明朝"/>
                <a:cs typeface="Times New Roman"/>
              </a:rPr>
              <a:t>build complex body carbs</a:t>
            </a:r>
            <a:endParaRPr lang="en-US" sz="1200" dirty="0">
              <a:effectLst/>
              <a:ea typeface="ＭＳ 明朝"/>
              <a:cs typeface="Times New Roman"/>
            </a:endParaRPr>
          </a:p>
        </p:txBody>
      </p:sp>
      <p:sp>
        <p:nvSpPr>
          <p:cNvPr id="31" name="Bent Arrow 30"/>
          <p:cNvSpPr/>
          <p:nvPr/>
        </p:nvSpPr>
        <p:spPr>
          <a:xfrm>
            <a:off x="7458820" y="2081514"/>
            <a:ext cx="588534" cy="1013730"/>
          </a:xfrm>
          <a:prstGeom prst="bent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2" name="Rounded Rectangle 31"/>
          <p:cNvSpPr/>
          <p:nvPr/>
        </p:nvSpPr>
        <p:spPr>
          <a:xfrm>
            <a:off x="8093761" y="1960668"/>
            <a:ext cx="924197" cy="508542"/>
          </a:xfrm>
          <a:prstGeom prst="round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sz="1200" b="1" dirty="0">
                <a:solidFill>
                  <a:schemeClr val="tx1"/>
                </a:solidFill>
              </a:rPr>
              <a:t>Build body proteins</a:t>
            </a:r>
          </a:p>
        </p:txBody>
      </p:sp>
      <p:sp>
        <p:nvSpPr>
          <p:cNvPr id="33" name="Trapezoid 32"/>
          <p:cNvSpPr/>
          <p:nvPr/>
        </p:nvSpPr>
        <p:spPr>
          <a:xfrm rot="10800000">
            <a:off x="2044840" y="1948360"/>
            <a:ext cx="1270771" cy="667461"/>
          </a:xfrm>
          <a:prstGeom prst="trapezoid">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6" name="Text Box 11"/>
          <p:cNvSpPr txBox="1"/>
          <p:nvPr/>
        </p:nvSpPr>
        <p:spPr>
          <a:xfrm>
            <a:off x="2297351" y="2043712"/>
            <a:ext cx="1001214" cy="476758"/>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Calibri"/>
                <a:ea typeface="ＭＳ 明朝"/>
                <a:cs typeface="Times New Roman"/>
              </a:rPr>
              <a:t>Build FAT STORES</a:t>
            </a:r>
            <a:endParaRPr lang="en-US" sz="1200" dirty="0">
              <a:effectLst/>
              <a:ea typeface="ＭＳ 明朝"/>
              <a:cs typeface="Times New Roman"/>
            </a:endParaRPr>
          </a:p>
        </p:txBody>
      </p:sp>
      <p:sp>
        <p:nvSpPr>
          <p:cNvPr id="37" name="Bent Arrow 36"/>
          <p:cNvSpPr/>
          <p:nvPr/>
        </p:nvSpPr>
        <p:spPr>
          <a:xfrm>
            <a:off x="1756904" y="2200196"/>
            <a:ext cx="385082" cy="1017084"/>
          </a:xfrm>
          <a:prstGeom prst="bentArrow">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3" name="Content Placeholder 2"/>
          <p:cNvSpPr txBox="1">
            <a:spLocks/>
          </p:cNvSpPr>
          <p:nvPr/>
        </p:nvSpPr>
        <p:spPr>
          <a:xfrm>
            <a:off x="1292383" y="4578628"/>
            <a:ext cx="3558433" cy="1559356"/>
          </a:xfrm>
          <a:prstGeom prst="rect">
            <a:avLst/>
          </a:prstGeom>
        </p:spPr>
        <p:txBody>
          <a:bodyPr>
            <a:normAutofit fontScale="925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dirty="0">
                <a:latin typeface="Arial" panose="020B0604020202020204" pitchFamily="34" charset="0"/>
                <a:cs typeface="Arial" panose="020B0604020202020204" pitchFamily="34" charset="0"/>
              </a:rPr>
              <a:t>So </a:t>
            </a:r>
            <a:r>
              <a:rPr lang="en-US" sz="2400" b="1" i="1" dirty="0">
                <a:latin typeface="Arial" panose="020B0604020202020204" pitchFamily="34" charset="0"/>
                <a:cs typeface="Arial" panose="020B0604020202020204" pitchFamily="34" charset="0"/>
              </a:rPr>
              <a:t>why bother? </a:t>
            </a:r>
          </a:p>
          <a:p>
            <a:pPr marL="0" indent="0">
              <a:buFont typeface="Arial"/>
              <a:buNone/>
            </a:pPr>
            <a:r>
              <a:rPr lang="en-US" sz="2400" dirty="0">
                <a:latin typeface="Arial" panose="020B0604020202020204" pitchFamily="34" charset="0"/>
                <a:cs typeface="Arial" panose="020B0604020202020204" pitchFamily="34" charset="0"/>
              </a:rPr>
              <a:t>Why break all these molecules down only to build them back up again? </a:t>
            </a:r>
            <a:endParaRPr lang="en-US" sz="2400" i="1" dirty="0">
              <a:latin typeface="Arial" panose="020B0604020202020204" pitchFamily="34" charset="0"/>
              <a:cs typeface="Arial" panose="020B0604020202020204" pitchFamily="34" charset="0"/>
            </a:endParaRPr>
          </a:p>
        </p:txBody>
      </p:sp>
      <p:sp>
        <p:nvSpPr>
          <p:cNvPr id="48" name="Content Placeholder 2"/>
          <p:cNvSpPr txBox="1">
            <a:spLocks/>
          </p:cNvSpPr>
          <p:nvPr/>
        </p:nvSpPr>
        <p:spPr>
          <a:xfrm>
            <a:off x="6367085" y="4864684"/>
            <a:ext cx="3160305" cy="987245"/>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dirty="0">
                <a:latin typeface="Arial" panose="020B0604020202020204" pitchFamily="34" charset="0"/>
                <a:cs typeface="Arial" panose="020B0604020202020204" pitchFamily="34" charset="0"/>
              </a:rPr>
              <a:t>Write your ideas in </a:t>
            </a:r>
            <a:r>
              <a:rPr lang="en-US" sz="2400" b="1" dirty="0">
                <a:latin typeface="Arial" panose="020B0604020202020204" pitchFamily="34" charset="0"/>
                <a:cs typeface="Arial" panose="020B0604020202020204" pitchFamily="34" charset="0"/>
              </a:rPr>
              <a:t>Doodle Box G.</a:t>
            </a:r>
            <a:endParaRPr lang="en-US" sz="2800" b="1" dirty="0">
              <a:latin typeface="Arial" panose="020B0604020202020204" pitchFamily="34" charset="0"/>
              <a:cs typeface="Arial" panose="020B0604020202020204" pitchFamily="34" charset="0"/>
            </a:endParaRPr>
          </a:p>
        </p:txBody>
      </p:sp>
      <p:pic>
        <p:nvPicPr>
          <p:cNvPr id="42" name="Picture 41">
            <a:extLst>
              <a:ext uri="{FF2B5EF4-FFF2-40B4-BE49-F238E27FC236}">
                <a16:creationId xmlns:a16="http://schemas.microsoft.com/office/drawing/2014/main" id="{3BEAA190-4F80-4738-98A2-FC5A7CB9A4A6}"/>
              </a:ext>
            </a:extLst>
          </p:cNvPr>
          <p:cNvPicPr>
            <a:picLocks noChangeAspect="1"/>
          </p:cNvPicPr>
          <p:nvPr/>
        </p:nvPicPr>
        <p:blipFill rotWithShape="1">
          <a:blip r:embed="rId3"/>
          <a:srcRect t="11876" r="21921"/>
          <a:stretch/>
        </p:blipFill>
        <p:spPr>
          <a:xfrm>
            <a:off x="5347827" y="4912785"/>
            <a:ext cx="1052623" cy="891043"/>
          </a:xfrm>
          <a:prstGeom prst="rect">
            <a:avLst/>
          </a:prstGeom>
        </p:spPr>
      </p:pic>
      <p:pic>
        <p:nvPicPr>
          <p:cNvPr id="39" name="Picture 38">
            <a:extLst>
              <a:ext uri="{FF2B5EF4-FFF2-40B4-BE49-F238E27FC236}">
                <a16:creationId xmlns:a16="http://schemas.microsoft.com/office/drawing/2014/main" id="{599BD809-D3C9-A241-9D1F-37AE299629A9}"/>
              </a:ext>
            </a:extLst>
          </p:cNvPr>
          <p:cNvPicPr>
            <a:picLocks noChangeAspect="1"/>
          </p:cNvPicPr>
          <p:nvPr/>
        </p:nvPicPr>
        <p:blipFill rotWithShape="1">
          <a:blip r:embed="rId4"/>
          <a:srcRect r="13897" b="1176"/>
          <a:stretch/>
        </p:blipFill>
        <p:spPr>
          <a:xfrm>
            <a:off x="65051" y="4912785"/>
            <a:ext cx="1035120" cy="891043"/>
          </a:xfrm>
          <a:prstGeom prst="rect">
            <a:avLst/>
          </a:prstGeom>
        </p:spPr>
      </p:pic>
    </p:spTree>
    <p:extLst>
      <p:ext uri="{BB962C8B-B14F-4D97-AF65-F5344CB8AC3E}">
        <p14:creationId xmlns:p14="http://schemas.microsoft.com/office/powerpoint/2010/main" val="21312217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6" grpId="0"/>
      <p:bldP spid="37" grpId="0" animBg="1"/>
      <p:bldP spid="43" grpId="0"/>
      <p:bldP spid="4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283E1EA-31D1-994B-B2FE-47C719949910}"/>
              </a:ext>
            </a:extLst>
          </p:cNvPr>
          <p:cNvSpPr txBox="1"/>
          <p:nvPr/>
        </p:nvSpPr>
        <p:spPr>
          <a:xfrm>
            <a:off x="4533488" y="4117209"/>
            <a:ext cx="4383192" cy="307777"/>
          </a:xfrm>
          <a:prstGeom prst="rect">
            <a:avLst/>
          </a:prstGeom>
          <a:noFill/>
        </p:spPr>
        <p:txBody>
          <a:bodyPr wrap="square" rtlCol="0">
            <a:spAutoFit/>
          </a:bodyPr>
          <a:lstStyle/>
          <a:p>
            <a:r>
              <a:rPr lang="en-US" sz="1400" dirty="0"/>
              <a:t>s</a:t>
            </a:r>
            <a:r>
              <a:rPr lang="en-US" sz="1400" dirty="0" smtClean="0"/>
              <a:t>treetlab.org Lego event “Building Together” in NYC</a:t>
            </a:r>
            <a:endParaRPr lang="en-US" sz="1400" dirty="0"/>
          </a:p>
        </p:txBody>
      </p:sp>
      <p:sp>
        <p:nvSpPr>
          <p:cNvPr id="5" name="TextBox 4">
            <a:extLst>
              <a:ext uri="{FF2B5EF4-FFF2-40B4-BE49-F238E27FC236}">
                <a16:creationId xmlns:a16="http://schemas.microsoft.com/office/drawing/2014/main" id="{E283E1EA-31D1-994B-B2FE-47C719949910}"/>
              </a:ext>
            </a:extLst>
          </p:cNvPr>
          <p:cNvSpPr txBox="1"/>
          <p:nvPr/>
        </p:nvSpPr>
        <p:spPr>
          <a:xfrm>
            <a:off x="295195" y="204378"/>
            <a:ext cx="8553610" cy="584775"/>
          </a:xfrm>
          <a:prstGeom prst="rect">
            <a:avLst/>
          </a:prstGeom>
          <a:noFill/>
        </p:spPr>
        <p:txBody>
          <a:bodyPr wrap="square" rtlCol="0">
            <a:spAutoFit/>
          </a:bodyPr>
          <a:lstStyle/>
          <a:p>
            <a:r>
              <a:rPr lang="en-US" sz="3200" dirty="0" smtClean="0"/>
              <a:t>Why </a:t>
            </a:r>
            <a:r>
              <a:rPr lang="en-US" sz="3200" dirty="0" smtClean="0"/>
              <a:t>bother doing this?</a:t>
            </a:r>
            <a:endParaRPr lang="en-US" sz="3200" dirty="0"/>
          </a:p>
        </p:txBody>
      </p:sp>
      <p:pic>
        <p:nvPicPr>
          <p:cNvPr id="9" name="Picture 8">
            <a:extLst>
              <a:ext uri="{FF2B5EF4-FFF2-40B4-BE49-F238E27FC236}">
                <a16:creationId xmlns:a16="http://schemas.microsoft.com/office/drawing/2014/main" id="{DE2FBE9F-9B63-BC48-A4C8-6CC9B53885D9}"/>
              </a:ext>
            </a:extLst>
          </p:cNvPr>
          <p:cNvPicPr>
            <a:picLocks noChangeAspect="1"/>
          </p:cNvPicPr>
          <p:nvPr/>
        </p:nvPicPr>
        <p:blipFill rotWithShape="1">
          <a:blip r:embed="rId3"/>
          <a:srcRect r="13897" b="1176"/>
          <a:stretch/>
        </p:blipFill>
        <p:spPr>
          <a:xfrm>
            <a:off x="790251" y="4870448"/>
            <a:ext cx="1063429" cy="891043"/>
          </a:xfrm>
          <a:prstGeom prst="rect">
            <a:avLst/>
          </a:prstGeom>
        </p:spPr>
      </p:pic>
      <p:pic>
        <p:nvPicPr>
          <p:cNvPr id="1026" name="Picture 2" descr="BUILD at Sara D Roosevelt Park - Hester St - Street La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4701374" y="1365132"/>
            <a:ext cx="3993567" cy="264985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4146" y="1352924"/>
            <a:ext cx="3977854" cy="2660190"/>
          </a:xfrm>
          <a:prstGeom prst="rect">
            <a:avLst/>
          </a:prstGeom>
        </p:spPr>
      </p:pic>
      <p:sp>
        <p:nvSpPr>
          <p:cNvPr id="10" name="TextBox 9">
            <a:extLst>
              <a:ext uri="{FF2B5EF4-FFF2-40B4-BE49-F238E27FC236}">
                <a16:creationId xmlns:a16="http://schemas.microsoft.com/office/drawing/2014/main" id="{E283E1EA-31D1-994B-B2FE-47C719949910}"/>
              </a:ext>
            </a:extLst>
          </p:cNvPr>
          <p:cNvSpPr txBox="1"/>
          <p:nvPr/>
        </p:nvSpPr>
        <p:spPr>
          <a:xfrm>
            <a:off x="2123080" y="4847815"/>
            <a:ext cx="6139543" cy="830997"/>
          </a:xfrm>
          <a:prstGeom prst="rect">
            <a:avLst/>
          </a:prstGeom>
          <a:noFill/>
        </p:spPr>
        <p:txBody>
          <a:bodyPr wrap="square" rtlCol="0">
            <a:spAutoFit/>
          </a:bodyPr>
          <a:lstStyle/>
          <a:p>
            <a:r>
              <a:rPr lang="en-US" sz="2400" dirty="0" smtClean="0"/>
              <a:t>Are the things we eat really that different from the things we are made from?</a:t>
            </a:r>
            <a:endParaRPr lang="en-US" sz="2400" dirty="0"/>
          </a:p>
        </p:txBody>
      </p:sp>
      <p:sp>
        <p:nvSpPr>
          <p:cNvPr id="11" name="TextBox 10">
            <a:extLst>
              <a:ext uri="{FF2B5EF4-FFF2-40B4-BE49-F238E27FC236}">
                <a16:creationId xmlns:a16="http://schemas.microsoft.com/office/drawing/2014/main" id="{E283E1EA-31D1-994B-B2FE-47C719949910}"/>
              </a:ext>
            </a:extLst>
          </p:cNvPr>
          <p:cNvSpPr txBox="1"/>
          <p:nvPr/>
        </p:nvSpPr>
        <p:spPr>
          <a:xfrm>
            <a:off x="495531" y="4115340"/>
            <a:ext cx="4175083" cy="307777"/>
          </a:xfrm>
          <a:prstGeom prst="rect">
            <a:avLst/>
          </a:prstGeom>
          <a:noFill/>
        </p:spPr>
        <p:txBody>
          <a:bodyPr wrap="square" rtlCol="0">
            <a:spAutoFit/>
          </a:bodyPr>
          <a:lstStyle/>
          <a:p>
            <a:r>
              <a:rPr lang="en-US" sz="1400" dirty="0" smtClean="0"/>
              <a:t>Taking some Lego racecars apart…</a:t>
            </a:r>
            <a:endParaRPr lang="en-US" sz="1400" dirty="0"/>
          </a:p>
        </p:txBody>
      </p:sp>
    </p:spTree>
    <p:extLst>
      <p:ext uri="{BB962C8B-B14F-4D97-AF65-F5344CB8AC3E}">
        <p14:creationId xmlns:p14="http://schemas.microsoft.com/office/powerpoint/2010/main" val="50824136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207994" y="970529"/>
            <a:ext cx="4040188" cy="461665"/>
          </a:xfrm>
        </p:spPr>
        <p:txBody>
          <a:bodyPr/>
          <a:lstStyle/>
          <a:p>
            <a:r>
              <a:rPr lang="en-US" sz="2400" b="1" dirty="0"/>
              <a:t>Matter from Food</a:t>
            </a:r>
          </a:p>
        </p:txBody>
      </p:sp>
      <p:sp>
        <p:nvSpPr>
          <p:cNvPr id="5" name="Content Placeholder 4"/>
          <p:cNvSpPr>
            <a:spLocks noGrp="1"/>
          </p:cNvSpPr>
          <p:nvPr>
            <p:ph sz="half" idx="4294967295"/>
          </p:nvPr>
        </p:nvSpPr>
        <p:spPr>
          <a:xfrm>
            <a:off x="207994" y="1560211"/>
            <a:ext cx="3833781" cy="3952875"/>
          </a:xfrm>
        </p:spPr>
        <p:txBody>
          <a:bodyPr/>
          <a:lstStyle/>
          <a:p>
            <a:r>
              <a:rPr lang="en-US" sz="2000" dirty="0">
                <a:latin typeface="Arial" panose="020B0604020202020204" pitchFamily="34" charset="0"/>
                <a:cs typeface="Arial" panose="020B0604020202020204" pitchFamily="34" charset="0"/>
              </a:rPr>
              <a:t>[insert model statements here]</a:t>
            </a:r>
          </a:p>
          <a:p>
            <a:endParaRPr lang="en-US" sz="2000" dirty="0"/>
          </a:p>
          <a:p>
            <a:endParaRPr lang="en-US" dirty="0"/>
          </a:p>
        </p:txBody>
      </p:sp>
      <p:sp>
        <p:nvSpPr>
          <p:cNvPr id="6" name="Text Placeholder 5"/>
          <p:cNvSpPr>
            <a:spLocks noGrp="1"/>
          </p:cNvSpPr>
          <p:nvPr>
            <p:ph type="body" sz="quarter" idx="4294967295"/>
          </p:nvPr>
        </p:nvSpPr>
        <p:spPr>
          <a:xfrm>
            <a:off x="5102225" y="970528"/>
            <a:ext cx="4041775" cy="461665"/>
          </a:xfrm>
        </p:spPr>
        <p:txBody>
          <a:bodyPr/>
          <a:lstStyle/>
          <a:p>
            <a:r>
              <a:rPr lang="en-US" sz="2400" b="1" dirty="0"/>
              <a:t>Energy from Food</a:t>
            </a:r>
          </a:p>
        </p:txBody>
      </p:sp>
      <p:sp>
        <p:nvSpPr>
          <p:cNvPr id="7" name="Content Placeholder 6"/>
          <p:cNvSpPr>
            <a:spLocks noGrp="1"/>
          </p:cNvSpPr>
          <p:nvPr>
            <p:ph sz="quarter" idx="4294967295"/>
          </p:nvPr>
        </p:nvSpPr>
        <p:spPr>
          <a:xfrm>
            <a:off x="5102225" y="1560210"/>
            <a:ext cx="3833781" cy="3952875"/>
          </a:xfrm>
        </p:spPr>
        <p:txBody>
          <a:bodyPr/>
          <a:lstStyle/>
          <a:p>
            <a:r>
              <a:rPr lang="en-US" sz="2000" dirty="0">
                <a:latin typeface="Arial" panose="020B0604020202020204" pitchFamily="34" charset="0"/>
                <a:cs typeface="Arial" panose="020B0604020202020204" pitchFamily="34" charset="0"/>
              </a:rPr>
              <a:t>[insert model statements here]</a:t>
            </a:r>
          </a:p>
          <a:p>
            <a:endParaRPr lang="en-US" dirty="0"/>
          </a:p>
        </p:txBody>
      </p:sp>
      <p:sp>
        <p:nvSpPr>
          <p:cNvPr id="9" name="Title 1"/>
          <p:cNvSpPr txBox="1">
            <a:spLocks/>
          </p:cNvSpPr>
          <p:nvPr/>
        </p:nvSpPr>
        <p:spPr>
          <a:xfrm>
            <a:off x="457200" y="0"/>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latin typeface="Arial" panose="020B0604020202020204" pitchFamily="34" charset="0"/>
                <a:cs typeface="Arial" panose="020B0604020202020204" pitchFamily="34" charset="0"/>
              </a:rPr>
              <a:t>Let’s add to our model.</a:t>
            </a:r>
          </a:p>
        </p:txBody>
      </p:sp>
      <p:sp>
        <p:nvSpPr>
          <p:cNvPr id="11" name="Title 1"/>
          <p:cNvSpPr txBox="1">
            <a:spLocks/>
          </p:cNvSpPr>
          <p:nvPr/>
        </p:nvSpPr>
        <p:spPr>
          <a:xfrm>
            <a:off x="457200" y="2350114"/>
            <a:ext cx="3541776" cy="317595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7593619"/>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B7DFD-C380-49C1-9575-5668620773FE}"/>
              </a:ext>
            </a:extLst>
          </p:cNvPr>
          <p:cNvSpPr>
            <a:spLocks noGrp="1"/>
          </p:cNvSpPr>
          <p:nvPr>
            <p:ph type="title"/>
          </p:nvPr>
        </p:nvSpPr>
        <p:spPr/>
        <p:txBody>
          <a:bodyPr/>
          <a:lstStyle/>
          <a:p>
            <a:r>
              <a:rPr lang="en-US" dirty="0"/>
              <a:t>How to use these slides continued…</a:t>
            </a:r>
          </a:p>
        </p:txBody>
      </p:sp>
      <p:sp>
        <p:nvSpPr>
          <p:cNvPr id="6" name="Text Placeholder 2">
            <a:extLst>
              <a:ext uri="{FF2B5EF4-FFF2-40B4-BE49-F238E27FC236}">
                <a16:creationId xmlns:a16="http://schemas.microsoft.com/office/drawing/2014/main" id="{28DDC306-29EA-4480-AC19-EF85E8152264}"/>
              </a:ext>
            </a:extLst>
          </p:cNvPr>
          <p:cNvSpPr>
            <a:spLocks noGrp="1"/>
          </p:cNvSpPr>
          <p:nvPr>
            <p:ph type="body" sz="quarter" idx="10"/>
          </p:nvPr>
        </p:nvSpPr>
        <p:spPr>
          <a:xfrm>
            <a:off x="225468" y="676405"/>
            <a:ext cx="8680537" cy="5624034"/>
          </a:xfrm>
        </p:spPr>
        <p:txBody>
          <a:bodyPr/>
          <a:lstStyle/>
          <a:p>
            <a:pPr>
              <a:spcAft>
                <a:spcPts val="400"/>
              </a:spcAft>
            </a:pPr>
            <a:r>
              <a:rPr lang="en-US" dirty="0">
                <a:latin typeface="Arial" panose="020B0604020202020204" pitchFamily="34" charset="0"/>
                <a:cs typeface="Arial" panose="020B0604020202020204" pitchFamily="34" charset="0"/>
              </a:rPr>
              <a:t>Please remember that these slides </a:t>
            </a:r>
            <a:r>
              <a:rPr lang="en-US" b="1" dirty="0">
                <a:latin typeface="Arial" panose="020B0604020202020204" pitchFamily="34" charset="0"/>
                <a:cs typeface="Arial" panose="020B0604020202020204" pitchFamily="34" charset="0"/>
              </a:rPr>
              <a:t>are not</a:t>
            </a:r>
            <a:r>
              <a:rPr lang="en-US" dirty="0">
                <a:latin typeface="Arial" panose="020B0604020202020204" pitchFamily="34" charset="0"/>
                <a:cs typeface="Arial" panose="020B0604020202020204" pitchFamily="34" charset="0"/>
              </a:rPr>
              <a:t> for taking “Notes.” Many of the slides are animated to allow for think time, time to write out ideas (doodle) and share with a partner or the class. The slides are meant to be interactive.  When it is time to make student thinking public, we have provided a slide to type in their ideas (usually noted in electric blue text). This can also be done on a classroom whiteboard or poster paper. When possible, post the model where everyone can see it. Yes, it will be messy with revisions until the end of the triangle when you can make and post the best version of the working model, but learning is messy.  Making sense of things takes time and is not always neat and simple.  So, take your time, have fun, make a mess, and your students will figure it out.</a:t>
            </a:r>
          </a:p>
          <a:p>
            <a:pPr lvl="0">
              <a:spcAft>
                <a:spcPts val="400"/>
              </a:spcAft>
            </a:pPr>
            <a:endParaRPr lang="en-US" sz="800" dirty="0"/>
          </a:p>
          <a:p>
            <a:pPr lvl="0">
              <a:spcAft>
                <a:spcPts val="400"/>
              </a:spcAft>
            </a:pPr>
            <a:r>
              <a:rPr lang="en-US" dirty="0"/>
              <a:t>We feel strongly that it is your decision regarding what to actually show students. The goal in each triangle is to engage your students in making sense of the phenomenon at hand and to have that sensemaking process be purposeful and coherent. Sometimes reading from the PowerPoint slides can actually oppose that over-arching goal. Trust your teacher instincts!</a:t>
            </a:r>
          </a:p>
          <a:p>
            <a:pPr lvl="0">
              <a:spcAft>
                <a:spcPts val="400"/>
              </a:spcAft>
            </a:pPr>
            <a:endParaRPr lang="en-US" sz="800" dirty="0"/>
          </a:p>
          <a:p>
            <a:pPr lvl="0">
              <a:spcAft>
                <a:spcPts val="400"/>
              </a:spcAft>
            </a:pPr>
            <a:r>
              <a:rPr lang="en-US" dirty="0"/>
              <a:t>We have at times been constrained by less-than-ideal images or videos because of our commitment to keep the materials open source. You, however, can swap in whatever you like for your own classroom version!  </a:t>
            </a:r>
          </a:p>
          <a:p>
            <a:pPr lvl="0">
              <a:spcAft>
                <a:spcPts val="400"/>
              </a:spcAft>
            </a:pPr>
            <a:endParaRPr lang="en-US" sz="800" dirty="0"/>
          </a:p>
          <a:p>
            <a:pPr lvl="0">
              <a:spcAft>
                <a:spcPts val="400"/>
              </a:spcAft>
            </a:pPr>
            <a:r>
              <a:rPr lang="en-US" dirty="0"/>
              <a:t>Many teachers have reworked the slides, re-sequenced learning segments (with attention to coherent knowledge-building of course), modified materials such as doodle sheets, or invented their own tools such as model trackers. We highly encourage you to do so as you become more familiar with the units in MBER. And we invite you to post ideas about what has worked well and what could work better to the Forums on the website.</a:t>
            </a:r>
          </a:p>
          <a:p>
            <a:pPr lvl="0">
              <a:spcAft>
                <a:spcPts val="400"/>
              </a:spcAft>
            </a:pPr>
            <a:endParaRPr lang="en-US" sz="800" dirty="0"/>
          </a:p>
          <a:p>
            <a:pPr lvl="0">
              <a:spcAft>
                <a:spcPts val="400"/>
              </a:spcAft>
            </a:pPr>
            <a:r>
              <a:rPr lang="en-US" dirty="0"/>
              <a:t>Thank you again for all of the work you do on behalf of your students! We appreciate it and hope that some of what we provide supports you in your work! </a:t>
            </a:r>
            <a:r>
              <a:rPr lang="en-US" sz="1300" dirty="0"/>
              <a:t>								</a:t>
            </a:r>
          </a:p>
          <a:p>
            <a:pPr lvl="0">
              <a:spcAft>
                <a:spcPts val="400"/>
              </a:spcAft>
            </a:pPr>
            <a:r>
              <a:rPr lang="en-US" sz="1300" dirty="0"/>
              <a:t>					</a:t>
            </a:r>
            <a:endParaRPr lang="en-US" dirty="0"/>
          </a:p>
        </p:txBody>
      </p:sp>
    </p:spTree>
    <p:extLst>
      <p:ext uri="{BB962C8B-B14F-4D97-AF65-F5344CB8AC3E}">
        <p14:creationId xmlns:p14="http://schemas.microsoft.com/office/powerpoint/2010/main" val="1770714000"/>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cs typeface="Arial" panose="020B0604020202020204" pitchFamily="34" charset="0"/>
              </a:rPr>
              <a:t>Learning Segment 02 Summary</a:t>
            </a:r>
            <a:endParaRPr sz="2800" dirty="0"/>
          </a:p>
        </p:txBody>
      </p:sp>
      <p:sp>
        <p:nvSpPr>
          <p:cNvPr id="2" name="Text Placeholder 1">
            <a:extLst>
              <a:ext uri="{FF2B5EF4-FFF2-40B4-BE49-F238E27FC236}">
                <a16:creationId xmlns:a16="http://schemas.microsoft.com/office/drawing/2014/main" id="{2388DADB-695C-4841-811C-AA6381115139}"/>
              </a:ext>
            </a:extLst>
          </p:cNvPr>
          <p:cNvSpPr>
            <a:spLocks noGrp="1"/>
          </p:cNvSpPr>
          <p:nvPr>
            <p:ph type="body" sz="quarter" idx="10"/>
          </p:nvPr>
        </p:nvSpPr>
        <p:spPr/>
        <p:txBody>
          <a:bodyPr/>
          <a:lstStyle/>
          <a:p>
            <a:pPr marL="0" indent="0">
              <a:buNone/>
            </a:pPr>
            <a:r>
              <a:rPr lang="en-US" sz="1400" b="1" dirty="0"/>
              <a:t>What we figured out …</a:t>
            </a:r>
          </a:p>
          <a:p>
            <a:pPr marL="0" indent="0">
              <a:buNone/>
            </a:pPr>
            <a:endParaRPr lang="en-US" sz="1400" dirty="0"/>
          </a:p>
          <a:p>
            <a:r>
              <a:rPr lang="en-US" dirty="0"/>
              <a:t>We explored more about the idea that our bodies are rearranging matter by breaking it down and rebuilding new structures from the parts. We add this as a new idea to our model. </a:t>
            </a:r>
          </a:p>
        </p:txBody>
      </p:sp>
      <p:sp>
        <p:nvSpPr>
          <p:cNvPr id="3" name="Text Placeholder 2">
            <a:extLst>
              <a:ext uri="{FF2B5EF4-FFF2-40B4-BE49-F238E27FC236}">
                <a16:creationId xmlns:a16="http://schemas.microsoft.com/office/drawing/2014/main" id="{B83AC902-EA93-47B0-B3BC-C85BFE618792}"/>
              </a:ext>
            </a:extLst>
          </p:cNvPr>
          <p:cNvSpPr>
            <a:spLocks noGrp="1"/>
          </p:cNvSpPr>
          <p:nvPr>
            <p:ph type="body" sz="quarter" idx="11"/>
          </p:nvPr>
        </p:nvSpPr>
        <p:spPr/>
        <p:txBody>
          <a:bodyPr/>
          <a:lstStyle/>
          <a:p>
            <a:pPr marL="0" indent="0">
              <a:buNone/>
            </a:pPr>
            <a:r>
              <a:rPr lang="en-US" sz="1400" u="sng" dirty="0"/>
              <a:t>LS02 Teacher Reflection Notes:</a:t>
            </a:r>
          </a:p>
          <a:p>
            <a:pPr marL="0" indent="0">
              <a:buNone/>
            </a:pPr>
            <a:endParaRPr lang="en-US" sz="1400" i="1"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endParaRPr lang="en-US" dirty="0"/>
          </a:p>
        </p:txBody>
      </p:sp>
    </p:spTree>
    <p:extLst>
      <p:ext uri="{BB962C8B-B14F-4D97-AF65-F5344CB8AC3E}">
        <p14:creationId xmlns:p14="http://schemas.microsoft.com/office/powerpoint/2010/main" val="10161469"/>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03 Overview</a:t>
            </a:r>
            <a:endParaRPr sz="2800" dirty="0"/>
          </a:p>
        </p:txBody>
      </p:sp>
      <p:sp>
        <p:nvSpPr>
          <p:cNvPr id="7" name="Text Placeholder 6">
            <a:extLst>
              <a:ext uri="{FF2B5EF4-FFF2-40B4-BE49-F238E27FC236}">
                <a16:creationId xmlns:a16="http://schemas.microsoft.com/office/drawing/2014/main" id="{56897EF5-4CA1-4B81-BAB2-7B4F4BDAD6C5}"/>
              </a:ext>
            </a:extLst>
          </p:cNvPr>
          <p:cNvSpPr>
            <a:spLocks noGrp="1"/>
          </p:cNvSpPr>
          <p:nvPr>
            <p:ph type="body" sz="quarter" idx="10"/>
          </p:nvPr>
        </p:nvSpPr>
        <p:spPr/>
        <p:txBody>
          <a:bodyPr/>
          <a:lstStyle/>
          <a:p>
            <a:pPr>
              <a:spcAft>
                <a:spcPts val="600"/>
              </a:spcAft>
            </a:pPr>
            <a:r>
              <a:rPr lang="en-US" b="1" dirty="0">
                <a:sym typeface="Wingdings" panose="05000000000000000000" pitchFamily="2" charset="2"/>
              </a:rPr>
              <a:t>Q  M</a:t>
            </a:r>
          </a:p>
          <a:p>
            <a:r>
              <a:rPr lang="en-US" b="1" dirty="0"/>
              <a:t>Next we consider how this idea of breaking down and building new structures might relate to energy. We review the energy diagram we developed for cellular respiration as a way to begin to think about energy in chemical reactions. We explore how proteins are assembled through either a quick video or a more extended activity. </a:t>
            </a:r>
          </a:p>
        </p:txBody>
      </p:sp>
      <p:sp>
        <p:nvSpPr>
          <p:cNvPr id="9" name="Text Placeholder 8">
            <a:extLst>
              <a:ext uri="{FF2B5EF4-FFF2-40B4-BE49-F238E27FC236}">
                <a16:creationId xmlns:a16="http://schemas.microsoft.com/office/drawing/2014/main" id="{CCD43E90-403D-4391-81F5-DE7BA3E5D7E2}"/>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a:t>BS Doodle </a:t>
            </a:r>
            <a:r>
              <a:rPr lang="en-US" sz="1400" dirty="0" smtClean="0"/>
              <a:t>Sheet vLE-Feb2022</a:t>
            </a:r>
            <a:endParaRPr lang="en-US" sz="1400" dirty="0"/>
          </a:p>
          <a:p>
            <a:r>
              <a:rPr lang="en-US" dirty="0"/>
              <a:t>BS 03 Optional - Building a Protein Activity </a:t>
            </a:r>
            <a:r>
              <a:rPr lang="en-US" dirty="0" smtClean="0"/>
              <a:t>vLE-Feb2022</a:t>
            </a:r>
            <a:endParaRPr lang="en-US" sz="1400" dirty="0"/>
          </a:p>
          <a:p>
            <a:r>
              <a:rPr lang="en-US" sz="1400" dirty="0"/>
              <a:t>BS 03 Optional - Building a Protein TEACHER GUIDE </a:t>
            </a:r>
            <a:r>
              <a:rPr lang="en-US" dirty="0" smtClean="0"/>
              <a:t>vLE-Feb2022</a:t>
            </a:r>
            <a:endParaRPr lang="en-US" sz="1400" dirty="0"/>
          </a:p>
          <a:p>
            <a:r>
              <a:rPr lang="en-US" sz="1400" dirty="0"/>
              <a:t>B03 Optional - Amino Acids PDFs (multiple files)</a:t>
            </a:r>
          </a:p>
          <a:p>
            <a:r>
              <a:rPr lang="en-US" dirty="0"/>
              <a:t>B03 Optional - Amino Acid Sequences</a:t>
            </a:r>
            <a:endParaRPr lang="en-US" sz="1400" dirty="0"/>
          </a:p>
        </p:txBody>
      </p:sp>
      <p:sp>
        <p:nvSpPr>
          <p:cNvPr id="8" name="Text Placeholder 7">
            <a:extLst>
              <a:ext uri="{FF2B5EF4-FFF2-40B4-BE49-F238E27FC236}">
                <a16:creationId xmlns:a16="http://schemas.microsoft.com/office/drawing/2014/main" id="{22EFF0CB-9C1C-4A05-9845-6E5C7A7ECDA4}"/>
              </a:ext>
            </a:extLst>
          </p:cNvPr>
          <p:cNvSpPr>
            <a:spLocks noGrp="1"/>
          </p:cNvSpPr>
          <p:nvPr>
            <p:ph type="body" sz="quarter" idx="11"/>
          </p:nvPr>
        </p:nvSpPr>
        <p:spPr>
          <a:xfrm>
            <a:off x="647380" y="2991963"/>
            <a:ext cx="3091863" cy="423491"/>
          </a:xfrm>
        </p:spPr>
        <p:txBody>
          <a:bodyPr/>
          <a:lstStyle/>
          <a:p>
            <a:r>
              <a:rPr lang="en-US" dirty="0"/>
              <a:t>20 – 50 Minutes (depending on use of optional activity)</a:t>
            </a:r>
          </a:p>
        </p:txBody>
      </p:sp>
    </p:spTree>
    <p:extLst>
      <p:ext uri="{BB962C8B-B14F-4D97-AF65-F5344CB8AC3E}">
        <p14:creationId xmlns:p14="http://schemas.microsoft.com/office/powerpoint/2010/main" val="734564345"/>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91435-363F-4F79-A507-9660DBCCCACC}"/>
              </a:ext>
            </a:extLst>
          </p:cNvPr>
          <p:cNvSpPr>
            <a:spLocks noGrp="1"/>
          </p:cNvSpPr>
          <p:nvPr>
            <p:ph type="title"/>
          </p:nvPr>
        </p:nvSpPr>
        <p:spPr/>
        <p:txBody>
          <a:bodyPr/>
          <a:lstStyle/>
          <a:p>
            <a:r>
              <a:rPr lang="en-US" dirty="0"/>
              <a:t>Learning Segment 03 Overview Continued</a:t>
            </a:r>
          </a:p>
        </p:txBody>
      </p:sp>
      <p:sp>
        <p:nvSpPr>
          <p:cNvPr id="3" name="Text Placeholder 2">
            <a:extLst>
              <a:ext uri="{FF2B5EF4-FFF2-40B4-BE49-F238E27FC236}">
                <a16:creationId xmlns:a16="http://schemas.microsoft.com/office/drawing/2014/main" id="{9BCE8EF8-4A03-4AA7-A91C-E2B2EA4D852A}"/>
              </a:ext>
            </a:extLst>
          </p:cNvPr>
          <p:cNvSpPr>
            <a:spLocks noGrp="1"/>
          </p:cNvSpPr>
          <p:nvPr>
            <p:ph type="body" sz="quarter" idx="10"/>
          </p:nvPr>
        </p:nvSpPr>
        <p:spPr>
          <a:xfrm>
            <a:off x="184304" y="614786"/>
            <a:ext cx="8739673" cy="5978847"/>
          </a:xfrm>
        </p:spPr>
        <p:txBody>
          <a:bodyPr/>
          <a:lstStyle/>
          <a:p>
            <a:pPr marL="0" lvl="0" indent="0" defTabSz="914400">
              <a:spcBef>
                <a:spcPts val="0"/>
              </a:spcBef>
              <a:spcAft>
                <a:spcPts val="400"/>
              </a:spcAft>
              <a:buNone/>
            </a:pPr>
            <a:r>
              <a:rPr lang="en-US" sz="1400" dirty="0" smtClean="0"/>
              <a:t>We</a:t>
            </a:r>
            <a:r>
              <a:rPr lang="en-US" sz="1400" dirty="0" smtClean="0">
                <a:solidFill>
                  <a:srgbClr val="CC0099"/>
                </a:solidFill>
              </a:rPr>
              <a:t> </a:t>
            </a:r>
            <a:r>
              <a:rPr lang="en-US" sz="1400" dirty="0" smtClean="0"/>
              <a:t>now </a:t>
            </a:r>
            <a:r>
              <a:rPr lang="en-US" sz="1400" dirty="0"/>
              <a:t>want to establish the nature of the energy change involved in biosynthesis reactions.</a:t>
            </a:r>
          </a:p>
          <a:p>
            <a:pPr marL="0" indent="0" defTabSz="914400">
              <a:spcBef>
                <a:spcPts val="0"/>
              </a:spcBef>
              <a:spcAft>
                <a:spcPts val="400"/>
              </a:spcAft>
              <a:buNone/>
            </a:pPr>
            <a:r>
              <a:rPr lang="en-US" sz="1400" dirty="0"/>
              <a:t>This move will continue to pay off in the next model when we discuss photosynthesis. We ask students to apply the chemical reaction model to the reactions that build new biomolecules in our bodies. Are they energy-releasing, or energy requiring reactions?</a:t>
            </a:r>
          </a:p>
          <a:p>
            <a:pPr marL="0" lvl="0" indent="0" defTabSz="914400">
              <a:spcBef>
                <a:spcPts val="0"/>
              </a:spcBef>
              <a:spcAft>
                <a:spcPts val="400"/>
              </a:spcAft>
              <a:buNone/>
            </a:pPr>
            <a:r>
              <a:rPr lang="en-US" dirty="0"/>
              <a:t>W</a:t>
            </a:r>
            <a:r>
              <a:rPr lang="en-US" sz="1400" dirty="0"/>
              <a:t>e need to take some time to consider how energy might be involved in the synthesis of larger biomolecules. We do this </a:t>
            </a:r>
            <a:r>
              <a:rPr lang="en-US" dirty="0"/>
              <a:t>through</a:t>
            </a:r>
            <a:r>
              <a:rPr lang="en-US" sz="1400" dirty="0"/>
              <a:t> an </a:t>
            </a:r>
            <a:r>
              <a:rPr lang="en-US" dirty="0"/>
              <a:t>examination of </a:t>
            </a:r>
            <a:r>
              <a:rPr lang="en-US" sz="1400" dirty="0"/>
              <a:t>“building a protein” from amino acids and then reason that it takes work.</a:t>
            </a:r>
            <a:endParaRPr lang="en-US" dirty="0"/>
          </a:p>
          <a:p>
            <a:pPr marL="0" lvl="0" indent="0" defTabSz="914400">
              <a:spcBef>
                <a:spcPts val="0"/>
              </a:spcBef>
              <a:spcAft>
                <a:spcPts val="400"/>
              </a:spcAft>
              <a:buNone/>
            </a:pPr>
            <a:r>
              <a:rPr lang="en-US" dirty="0"/>
              <a:t>The default activity is to quickly watch a video showing the assembly of amino acids into a folded protein. YOU WILL NEED TO SELECT THE VIDEO. (See next slide for guidance/an option.) </a:t>
            </a:r>
            <a:r>
              <a:rPr lang="en-US" b="1" dirty="0"/>
              <a:t>The longer option is to run this as a “paper activity”, described in BS 03 Optional Building A Protein Activity TEACHER GUIDE. </a:t>
            </a:r>
            <a:r>
              <a:rPr lang="en-US" dirty="0"/>
              <a:t>(See ensuing teacher slides for more information.) You are welcome to take any pieces of the optional activity and integrate them into this learning segment, but be certain you read the Teacher Guide in its entirety before making choices about what to incorporate.</a:t>
            </a:r>
            <a:endParaRPr lang="en-US" sz="1400" dirty="0"/>
          </a:p>
          <a:p>
            <a:pPr marL="0" lvl="0" indent="0" defTabSz="914400">
              <a:spcBef>
                <a:spcPts val="0"/>
              </a:spcBef>
              <a:spcAft>
                <a:spcPts val="400"/>
              </a:spcAft>
              <a:buNone/>
            </a:pPr>
            <a:r>
              <a:rPr lang="en-US" sz="1400" dirty="0"/>
              <a:t>After allowing students to work on the doodle sheets and then </a:t>
            </a:r>
            <a:r>
              <a:rPr lang="en-US" sz="1400" dirty="0" smtClean="0"/>
              <a:t>pair/share, </a:t>
            </a:r>
            <a:r>
              <a:rPr lang="en-US" dirty="0"/>
              <a:t>w</a:t>
            </a:r>
            <a:r>
              <a:rPr lang="en-US" sz="1400" dirty="0"/>
              <a:t>e come together as a class to see that if these molecules release energy when we break them down, energy must be required to build them in the first place. Your students may just intuit that building biomolecules is going to be an energy-requiring endeavor (</a:t>
            </a:r>
            <a:r>
              <a:rPr lang="en-US" dirty="0"/>
              <a:t>and this is reinforced through group discussions during the optional paper activity).</a:t>
            </a:r>
            <a:endParaRPr lang="en-US" sz="1400" dirty="0"/>
          </a:p>
          <a:p>
            <a:pPr marL="0" lvl="0" indent="0" defTabSz="914400">
              <a:spcBef>
                <a:spcPts val="0"/>
              </a:spcBef>
              <a:spcAft>
                <a:spcPts val="400"/>
              </a:spcAft>
              <a:buNone/>
            </a:pPr>
            <a:r>
              <a:rPr lang="en-US" sz="1400" dirty="0"/>
              <a:t>We consider the paired reaction </a:t>
            </a:r>
            <a:r>
              <a:rPr lang="en-US" sz="1400" dirty="0" smtClean="0"/>
              <a:t>diagrams—uphill and downhill—and </a:t>
            </a:r>
            <a:r>
              <a:rPr lang="en-US" sz="1400" dirty="0"/>
              <a:t>their implications in terms </a:t>
            </a:r>
            <a:r>
              <a:rPr lang="en-US" sz="1400" dirty="0" smtClean="0"/>
              <a:t>of </a:t>
            </a:r>
            <a:r>
              <a:rPr lang="en-US" sz="1400" dirty="0" smtClean="0">
                <a:cs typeface="Arial" panose="020B0604020202020204" pitchFamily="34" charset="0"/>
              </a:rPr>
              <a:t>ENERGY </a:t>
            </a:r>
            <a:r>
              <a:rPr lang="en-US" sz="1400" dirty="0">
                <a:cs typeface="Arial" panose="020B0604020202020204" pitchFamily="34" charset="0"/>
              </a:rPr>
              <a:t>FROM </a:t>
            </a:r>
            <a:r>
              <a:rPr lang="en-US" sz="1400" dirty="0" smtClean="0">
                <a:cs typeface="Arial" panose="020B0604020202020204" pitchFamily="34" charset="0"/>
              </a:rPr>
              <a:t>FOOD. Really </a:t>
            </a:r>
            <a:r>
              <a:rPr lang="en-US" sz="1400" dirty="0">
                <a:cs typeface="Arial" panose="020B0604020202020204" pitchFamily="34" charset="0"/>
              </a:rPr>
              <a:t>it makes sense that it takes energy to build proteins, fats, and carbohydrates because of the Law of Conservation of Energy. We know these large molecules contain a lot of energy that is released when we break them down. So, it makes sense that to build those high-energy molecules in the first place we need to put in energy. </a:t>
            </a:r>
            <a:endParaRPr lang="en-US" sz="1400" dirty="0" smtClean="0">
              <a:cs typeface="Arial" panose="020B0604020202020204" pitchFamily="34" charset="0"/>
            </a:endParaRPr>
          </a:p>
          <a:p>
            <a:pPr marL="0" indent="0" defTabSz="914400">
              <a:spcBef>
                <a:spcPts val="0"/>
              </a:spcBef>
              <a:spcAft>
                <a:spcPts val="400"/>
              </a:spcAft>
              <a:buNone/>
            </a:pPr>
            <a:r>
              <a:rPr lang="en-US" dirty="0" smtClean="0">
                <a:cs typeface="Arial" panose="020B0604020202020204" pitchFamily="34" charset="0"/>
              </a:rPr>
              <a:t>Lastly, we take a moment to recognize that the energy required for biosynthesis comes from cellular respiration. So again, the energy we need to do everything comes from food (and its reaction with the oxygen we breathe in).</a:t>
            </a:r>
            <a:r>
              <a:rPr lang="en-US" sz="1400" dirty="0"/>
              <a:t>	</a:t>
            </a:r>
          </a:p>
        </p:txBody>
      </p:sp>
    </p:spTree>
    <p:extLst>
      <p:ext uri="{BB962C8B-B14F-4D97-AF65-F5344CB8AC3E}">
        <p14:creationId xmlns:p14="http://schemas.microsoft.com/office/powerpoint/2010/main" val="2614995841"/>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Segment 03 Overview Continued</a:t>
            </a:r>
          </a:p>
        </p:txBody>
      </p:sp>
      <p:sp>
        <p:nvSpPr>
          <p:cNvPr id="3" name="Text Placeholder 2"/>
          <p:cNvSpPr>
            <a:spLocks noGrp="1"/>
          </p:cNvSpPr>
          <p:nvPr>
            <p:ph type="body" sz="quarter" idx="10"/>
          </p:nvPr>
        </p:nvSpPr>
        <p:spPr/>
        <p:txBody>
          <a:bodyPr/>
          <a:lstStyle/>
          <a:p>
            <a:r>
              <a:rPr lang="en-US" b="1" u="sng" dirty="0" smtClean="0"/>
              <a:t>Building a Protein—Selecting the </a:t>
            </a:r>
            <a:r>
              <a:rPr lang="en-US" b="1" u="sng" dirty="0"/>
              <a:t>Video</a:t>
            </a:r>
          </a:p>
          <a:p>
            <a:endParaRPr lang="en-US" dirty="0"/>
          </a:p>
          <a:p>
            <a:r>
              <a:rPr lang="en-US" dirty="0"/>
              <a:t>Please take care to select video that highlights a few important aspects of protein assembly—the linkage of amino acids into a primary structure (and perhaps the release of water, helping to indicate this is a chemical reaction), and the folding of the protein into a tertiary structure. Secondary and quaternary structures (multiple subunits coming together) are not so important at this point unless you plan to engage students in specific examples. We provide one option here.</a:t>
            </a:r>
          </a:p>
          <a:p>
            <a:endParaRPr lang="en-US" dirty="0"/>
          </a:p>
          <a:p>
            <a:r>
              <a:rPr lang="en-US" b="1" i="1" dirty="0"/>
              <a:t>Video Suggestion: Start with Video 1 below, run to either 2:18 or 3:34. Then proceed to Video 2.</a:t>
            </a:r>
          </a:p>
          <a:p>
            <a:endParaRPr lang="en-US" dirty="0"/>
          </a:p>
          <a:p>
            <a:r>
              <a:rPr lang="en-US" b="1" i="1" dirty="0"/>
              <a:t>Video 1</a:t>
            </a:r>
          </a:p>
          <a:p>
            <a:r>
              <a:rPr lang="en-US" dirty="0"/>
              <a:t>Protein - Structure Of Protein - What Is Protein Made Of - Structure Of Amino Acids Building Blocks</a:t>
            </a:r>
          </a:p>
          <a:p>
            <a:r>
              <a:rPr lang="en-US" dirty="0"/>
              <a:t>URL: https://www.yout-ube.com/watch?v=YhTpnRzp-eQ</a:t>
            </a:r>
          </a:p>
          <a:p>
            <a:r>
              <a:rPr lang="en-US" dirty="0"/>
              <a:t>Attribution: YouTube Account, “</a:t>
            </a:r>
            <a:r>
              <a:rPr lang="en-US" dirty="0" err="1"/>
              <a:t>Whats</a:t>
            </a:r>
            <a:r>
              <a:rPr lang="en-US" dirty="0"/>
              <a:t> Up Dude”</a:t>
            </a:r>
          </a:p>
          <a:p>
            <a:r>
              <a:rPr lang="en-US" dirty="0"/>
              <a:t>Description: In-depth, detailed in sections. Do not show all. (Ends with hydrolysis.) Also details the types of R groups as hydrophilic or hydrophobic but doesn’t leverage that for making sense of FOLDING, which is perhaps one of the more important pieces.</a:t>
            </a:r>
          </a:p>
          <a:p>
            <a:endParaRPr lang="en-US" dirty="0"/>
          </a:p>
          <a:p>
            <a:r>
              <a:rPr lang="en-US" b="1" i="1" dirty="0"/>
              <a:t>Video 2</a:t>
            </a:r>
          </a:p>
          <a:p>
            <a:r>
              <a:rPr lang="en-US" dirty="0"/>
              <a:t>Protein - Structure Of Protein - What Is Protein Made Of - Structure Of Amino Acids Building Blocks</a:t>
            </a:r>
          </a:p>
          <a:p>
            <a:r>
              <a:rPr lang="en-US" dirty="0"/>
              <a:t>URL: https://www.yout-ube.com/watch?v=Gi9A56nu01E</a:t>
            </a:r>
          </a:p>
          <a:p>
            <a:r>
              <a:rPr lang="en-US" dirty="0"/>
              <a:t>Attribution: YouTube Account, “What s Up Dude”</a:t>
            </a:r>
          </a:p>
          <a:p>
            <a:r>
              <a:rPr lang="en-US" dirty="0"/>
              <a:t>Description: This works well as a follow-up and deals more directly with folding and levels of protein structure in-general (primary through quaternary).</a:t>
            </a:r>
          </a:p>
        </p:txBody>
      </p:sp>
    </p:spTree>
    <p:extLst>
      <p:ext uri="{BB962C8B-B14F-4D97-AF65-F5344CB8AC3E}">
        <p14:creationId xmlns:p14="http://schemas.microsoft.com/office/powerpoint/2010/main" val="2406083519"/>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Tracking the Two Models</a:t>
            </a:r>
          </a:p>
        </p:txBody>
      </p:sp>
      <p:sp>
        <p:nvSpPr>
          <p:cNvPr id="5" name="Content Placeholder 4"/>
          <p:cNvSpPr>
            <a:spLocks noGrp="1"/>
          </p:cNvSpPr>
          <p:nvPr>
            <p:ph sz="half" idx="4294967295"/>
          </p:nvPr>
        </p:nvSpPr>
        <p:spPr>
          <a:xfrm>
            <a:off x="306693" y="2256428"/>
            <a:ext cx="4090378" cy="4276741"/>
          </a:xfrm>
        </p:spPr>
        <p:txBody>
          <a:bodyPr>
            <a:noAutofit/>
          </a:bodyPr>
          <a:lstStyle/>
          <a:p>
            <a:pPr>
              <a:spcBef>
                <a:spcPts val="0"/>
              </a:spcBef>
            </a:pPr>
            <a:r>
              <a:rPr lang="en-US" sz="1100" u="sng" dirty="0"/>
              <a:t>Ideas from Chemical Reactions</a:t>
            </a:r>
          </a:p>
          <a:p>
            <a:pPr marL="91440" indent="-91440">
              <a:spcBef>
                <a:spcPts val="0"/>
              </a:spcBef>
              <a:buFont typeface="Arial" panose="020B0604020202020204" pitchFamily="34" charset="0"/>
              <a:buChar char="•"/>
            </a:pPr>
            <a:r>
              <a:rPr lang="en-US" sz="1100" dirty="0"/>
              <a:t>Matter is conserved, neither created nor destroyed. Matter is rearranged in chemical reactions. </a:t>
            </a:r>
          </a:p>
          <a:p>
            <a:pPr marL="91440" indent="-91440">
              <a:spcBef>
                <a:spcPts val="0"/>
              </a:spcBef>
              <a:buFont typeface="Arial" panose="020B0604020202020204" pitchFamily="34" charset="0"/>
              <a:buChar char="•"/>
            </a:pPr>
            <a:r>
              <a:rPr lang="en-US" sz="1100" dirty="0"/>
              <a:t>Food has matter in the form of protein, carbs and fats- the same things we find our bodies are made of. We also take in matter as oxygen and water.</a:t>
            </a:r>
          </a:p>
          <a:p>
            <a:pPr marL="91440" indent="-91440">
              <a:spcBef>
                <a:spcPts val="0"/>
              </a:spcBef>
              <a:buFont typeface="Arial" panose="020B0604020202020204" pitchFamily="34" charset="0"/>
              <a:buChar char="•"/>
            </a:pPr>
            <a:r>
              <a:rPr lang="en-US" sz="1100" dirty="0"/>
              <a:t>Some of this matter is used in our body, but we take in much more matter than we need to use to grow or maintain body structures. </a:t>
            </a:r>
          </a:p>
          <a:p>
            <a:pPr marL="91440" indent="-91440">
              <a:spcBef>
                <a:spcPts val="0"/>
              </a:spcBef>
              <a:spcAft>
                <a:spcPts val="400"/>
              </a:spcAft>
              <a:buFont typeface="Arial" panose="020B0604020202020204" pitchFamily="34" charset="0"/>
              <a:buChar char="•"/>
            </a:pPr>
            <a:r>
              <a:rPr lang="en-US" sz="1100" dirty="0"/>
              <a:t>Some of this matter (especially much of the water but also some indigestible material) basically passes through us.</a:t>
            </a:r>
          </a:p>
          <a:p>
            <a:pPr>
              <a:spcBef>
                <a:spcPts val="0"/>
              </a:spcBef>
            </a:pPr>
            <a:r>
              <a:rPr lang="en-US" sz="1100" u="sng" dirty="0"/>
              <a:t>Ideas from Cellular Respiration</a:t>
            </a:r>
            <a:endParaRPr lang="en-US" sz="1100" dirty="0"/>
          </a:p>
          <a:p>
            <a:pPr marL="91440" indent="-91440">
              <a:spcBef>
                <a:spcPts val="0"/>
              </a:spcBef>
              <a:spcAft>
                <a:spcPts val="400"/>
              </a:spcAft>
              <a:buFont typeface="Arial" panose="020B0604020202020204" pitchFamily="34" charset="0"/>
              <a:buChar char="•"/>
            </a:pPr>
            <a:r>
              <a:rPr lang="en-US" sz="1100" dirty="0"/>
              <a:t>Some of this matter is really taken in for energy. It is rearranged to obtain energy in a reaction called cellular respiration. The products are expelled from the body as carbon dioxide and water.</a:t>
            </a:r>
          </a:p>
          <a:p>
            <a:pPr>
              <a:spcBef>
                <a:spcPts val="0"/>
              </a:spcBef>
            </a:pPr>
            <a:r>
              <a:rPr lang="en-US" sz="1100" b="1" u="sng" dirty="0"/>
              <a:t>New Ideas from Biosynthesis</a:t>
            </a:r>
            <a:endParaRPr lang="en-US" sz="1100" b="1" dirty="0"/>
          </a:p>
          <a:p>
            <a:pPr marL="91440" indent="-91440">
              <a:spcBef>
                <a:spcPts val="400"/>
              </a:spcBef>
              <a:buFont typeface="Arial" panose="020B0604020202020204" pitchFamily="34" charset="0"/>
              <a:buChar char="•"/>
            </a:pPr>
            <a:r>
              <a:rPr lang="en-US" sz="1100" b="1" dirty="0">
                <a:cs typeface="Arial" panose="020B0604020202020204" pitchFamily="34" charset="0"/>
              </a:rPr>
              <a:t>Some of our digested food is broken down and rearranged to build new macromolecules we use to </a:t>
            </a:r>
            <a:r>
              <a:rPr lang="en-US" sz="1100" b="1" dirty="0" smtClean="0">
                <a:cs typeface="Arial" panose="020B0604020202020204" pitchFamily="34" charset="0"/>
              </a:rPr>
              <a:t>both repair </a:t>
            </a:r>
            <a:r>
              <a:rPr lang="en-US" sz="1100" b="1" dirty="0">
                <a:cs typeface="Arial" panose="020B0604020202020204" pitchFamily="34" charset="0"/>
              </a:rPr>
              <a:t>tissue and </a:t>
            </a:r>
            <a:r>
              <a:rPr lang="en-US" sz="1100" b="1" dirty="0" smtClean="0">
                <a:cs typeface="Arial" panose="020B0604020202020204" pitchFamily="34" charset="0"/>
              </a:rPr>
              <a:t>build </a:t>
            </a:r>
            <a:r>
              <a:rPr lang="en-US" sz="1100" b="1" dirty="0">
                <a:cs typeface="Arial" panose="020B0604020202020204" pitchFamily="34" charset="0"/>
              </a:rPr>
              <a:t>new body tissue.</a:t>
            </a:r>
          </a:p>
          <a:p>
            <a:pPr marL="91440" indent="-91440">
              <a:spcBef>
                <a:spcPts val="0"/>
              </a:spcBef>
            </a:pPr>
            <a:endParaRPr lang="en-US" sz="1200" dirty="0"/>
          </a:p>
          <a:p>
            <a:pPr marL="91440" indent="-91440">
              <a:spcBef>
                <a:spcPts val="0"/>
              </a:spcBef>
            </a:pPr>
            <a:endParaRPr lang="en-US" sz="1100" dirty="0"/>
          </a:p>
          <a:p>
            <a:pPr marL="91440" indent="-91440">
              <a:spcBef>
                <a:spcPts val="0"/>
              </a:spcBef>
            </a:pPr>
            <a:endParaRPr lang="en-US" sz="1100" dirty="0"/>
          </a:p>
          <a:p>
            <a:endParaRPr lang="en-US" sz="900" dirty="0"/>
          </a:p>
          <a:p>
            <a:endParaRPr lang="en-US" sz="900" dirty="0"/>
          </a:p>
        </p:txBody>
      </p:sp>
      <p:sp>
        <p:nvSpPr>
          <p:cNvPr id="7" name="Content Placeholder 6"/>
          <p:cNvSpPr>
            <a:spLocks noGrp="1"/>
          </p:cNvSpPr>
          <p:nvPr>
            <p:ph sz="quarter" idx="4294967295"/>
          </p:nvPr>
        </p:nvSpPr>
        <p:spPr>
          <a:xfrm>
            <a:off x="4540195" y="2250640"/>
            <a:ext cx="4500456" cy="4276741"/>
          </a:xfrm>
        </p:spPr>
        <p:txBody>
          <a:bodyPr>
            <a:noAutofit/>
          </a:bodyPr>
          <a:lstStyle/>
          <a:p>
            <a:pPr>
              <a:spcBef>
                <a:spcPts val="0"/>
              </a:spcBef>
            </a:pPr>
            <a:r>
              <a:rPr lang="en-US" sz="1100" u="sng" dirty="0"/>
              <a:t>Ideas from Chemical Reactions</a:t>
            </a:r>
          </a:p>
          <a:p>
            <a:pPr marL="91440" indent="-91440">
              <a:spcBef>
                <a:spcPts val="0"/>
              </a:spcBef>
              <a:buFont typeface="Arial" panose="020B0604020202020204" pitchFamily="34" charset="0"/>
              <a:buChar char="•"/>
            </a:pPr>
            <a:r>
              <a:rPr lang="en-US" sz="1100" dirty="0"/>
              <a:t>Energy is conserved, neither created nor destroyed. Energy is transformed in chemical reactions. </a:t>
            </a:r>
          </a:p>
          <a:p>
            <a:pPr marL="91440" indent="-91440">
              <a:spcBef>
                <a:spcPts val="0"/>
              </a:spcBef>
              <a:buFont typeface="Arial" panose="020B0604020202020204" pitchFamily="34" charset="0"/>
              <a:buChar char="•"/>
            </a:pPr>
            <a:r>
              <a:rPr lang="en-US" sz="1100" dirty="0"/>
              <a:t>When the reactants have more potential energy than the products, energy is released in the reaction (“downhill” reaction).</a:t>
            </a:r>
          </a:p>
          <a:p>
            <a:pPr marL="91440" indent="-91440">
              <a:spcBef>
                <a:spcPts val="0"/>
              </a:spcBef>
              <a:buFont typeface="Arial" panose="020B0604020202020204" pitchFamily="34" charset="0"/>
              <a:buChar char="•"/>
            </a:pPr>
            <a:r>
              <a:rPr lang="en-US" sz="1100" dirty="0"/>
              <a:t>Food has energy in the form of calories.</a:t>
            </a:r>
          </a:p>
          <a:p>
            <a:pPr marL="91440" indent="-91440">
              <a:spcBef>
                <a:spcPts val="0"/>
              </a:spcBef>
              <a:spcAft>
                <a:spcPts val="400"/>
              </a:spcAft>
              <a:buFont typeface="Arial" panose="020B0604020202020204" pitchFamily="34" charset="0"/>
              <a:buChar char="•"/>
            </a:pPr>
            <a:r>
              <a:rPr lang="en-US" sz="1100" dirty="0"/>
              <a:t>Living things get energy by rearranging food and oxygen molecules.</a:t>
            </a:r>
          </a:p>
          <a:p>
            <a:pPr>
              <a:spcBef>
                <a:spcPts val="0"/>
              </a:spcBef>
            </a:pPr>
            <a:r>
              <a:rPr lang="en-US" sz="1100" u="sng" dirty="0"/>
              <a:t>Ideas from Cellular Respiration</a:t>
            </a:r>
            <a:endParaRPr lang="en-US" sz="1100" dirty="0"/>
          </a:p>
          <a:p>
            <a:pPr marL="91440" indent="-91440">
              <a:spcBef>
                <a:spcPts val="0"/>
              </a:spcBef>
              <a:buFont typeface="Arial" panose="020B0604020202020204" pitchFamily="34" charset="0"/>
              <a:buChar char="•"/>
            </a:pPr>
            <a:r>
              <a:rPr lang="en-US" sz="1100" dirty="0"/>
              <a:t>Living things rearrange food (specifically glucose - C</a:t>
            </a:r>
            <a:r>
              <a:rPr lang="en-US" sz="1100" baseline="-25000" dirty="0"/>
              <a:t>6</a:t>
            </a:r>
            <a:r>
              <a:rPr lang="en-US" sz="1100" dirty="0"/>
              <a:t>H</a:t>
            </a:r>
            <a:r>
              <a:rPr lang="en-US" sz="1100" baseline="-25000" dirty="0"/>
              <a:t>12</a:t>
            </a:r>
            <a:r>
              <a:rPr lang="en-US" sz="1100" dirty="0"/>
              <a:t>O</a:t>
            </a:r>
            <a:r>
              <a:rPr lang="en-US" sz="1100" baseline="-25000" dirty="0"/>
              <a:t>﻿6</a:t>
            </a:r>
            <a:r>
              <a:rPr lang="en-US" sz="1100" dirty="0"/>
              <a:t>﻿) and O</a:t>
            </a:r>
            <a:r>
              <a:rPr lang="en-US" sz="1100" baseline="-25000" dirty="0"/>
              <a:t>2</a:t>
            </a:r>
            <a:r>
              <a:rPr lang="en-US" sz="1100" dirty="0"/>
              <a:t> into CO</a:t>
            </a:r>
            <a:r>
              <a:rPr lang="en-US" sz="1100" baseline="-25000" dirty="0"/>
              <a:t>2</a:t>
            </a:r>
            <a:r>
              <a:rPr lang="en-US" sz="1100" dirty="0"/>
              <a:t> and H</a:t>
            </a:r>
            <a:r>
              <a:rPr lang="en-US" sz="1100" baseline="-25000" dirty="0"/>
              <a:t>2</a:t>
            </a:r>
            <a:r>
              <a:rPr lang="en-US" sz="1100" dirty="0"/>
              <a:t>O</a:t>
            </a:r>
          </a:p>
          <a:p>
            <a:pPr marL="91440" indent="-91440">
              <a:spcBef>
                <a:spcPts val="0"/>
              </a:spcBef>
              <a:buFont typeface="Arial" panose="020B0604020202020204" pitchFamily="34" charset="0"/>
              <a:buChar char="•"/>
            </a:pPr>
            <a:r>
              <a:rPr lang="en-US" sz="1100" dirty="0"/>
              <a:t>(C</a:t>
            </a:r>
            <a:r>
              <a:rPr lang="en-US" sz="1100" baseline="-25000" dirty="0"/>
              <a:t>6</a:t>
            </a:r>
            <a:r>
              <a:rPr lang="en-US" sz="1100" dirty="0"/>
              <a:t>H</a:t>
            </a:r>
            <a:r>
              <a:rPr lang="en-US" sz="1100" baseline="-25000" dirty="0"/>
              <a:t>12</a:t>
            </a:r>
            <a:r>
              <a:rPr lang="en-US" sz="1100" dirty="0"/>
              <a:t>O</a:t>
            </a:r>
            <a:r>
              <a:rPr lang="en-US" sz="1100" baseline="-25000" dirty="0"/>
              <a:t>6</a:t>
            </a:r>
            <a:r>
              <a:rPr lang="en-US" sz="1100" dirty="0"/>
              <a:t> + O</a:t>
            </a:r>
            <a:r>
              <a:rPr lang="en-US" sz="1100" baseline="-25000" dirty="0"/>
              <a:t>2</a:t>
            </a:r>
            <a:r>
              <a:rPr lang="en-US" sz="1100" dirty="0"/>
              <a:t>) have higher energy than (CO</a:t>
            </a:r>
            <a:r>
              <a:rPr lang="en-US" sz="1100" baseline="-25000" dirty="0"/>
              <a:t>2</a:t>
            </a:r>
            <a:r>
              <a:rPr lang="en-US" sz="1100" dirty="0"/>
              <a:t> + H</a:t>
            </a:r>
            <a:r>
              <a:rPr lang="en-US" sz="1100" baseline="-25000" dirty="0"/>
              <a:t>2</a:t>
            </a:r>
            <a:r>
              <a:rPr lang="en-US" sz="1100" dirty="0"/>
              <a:t>O) so this rearrangement releases energy.</a:t>
            </a:r>
          </a:p>
          <a:p>
            <a:pPr marL="91440" lvl="1" indent="-91440">
              <a:spcBef>
                <a:spcPts val="0"/>
              </a:spcBef>
            </a:pPr>
            <a:r>
              <a:rPr lang="en-US" sz="1100" dirty="0"/>
              <a:t>The rearrangements occur in a series of steps rather than all at once.</a:t>
            </a:r>
          </a:p>
          <a:p>
            <a:pPr marL="91440" lvl="1" indent="-91440">
              <a:spcBef>
                <a:spcPts val="0"/>
              </a:spcBef>
            </a:pPr>
            <a:r>
              <a:rPr lang="en-US" sz="1100" dirty="0"/>
              <a:t>Collectively the reactions are called cellular respiration.</a:t>
            </a:r>
          </a:p>
          <a:p>
            <a:pPr marL="91440" lvl="1" indent="-91440">
              <a:spcBef>
                <a:spcPts val="0"/>
              </a:spcBef>
              <a:spcAft>
                <a:spcPts val="400"/>
              </a:spcAft>
            </a:pPr>
            <a:r>
              <a:rPr lang="en-US" sz="1100" dirty="0"/>
              <a:t>Usable cellular energy is released in the form of ATP.</a:t>
            </a:r>
          </a:p>
          <a:p>
            <a:pPr marL="0" lvl="1" indent="0">
              <a:spcBef>
                <a:spcPts val="0"/>
              </a:spcBef>
              <a:buNone/>
            </a:pPr>
            <a:r>
              <a:rPr lang="en-US" sz="1100" b="1" u="sng" dirty="0"/>
              <a:t>New Ideas from Biosynthesis</a:t>
            </a:r>
            <a:endParaRPr lang="en-US" sz="1100" dirty="0"/>
          </a:p>
          <a:p>
            <a:pPr marL="91440" indent="-91440">
              <a:spcBef>
                <a:spcPts val="400"/>
              </a:spcBef>
              <a:buFont typeface="Arial" panose="020B0604020202020204" pitchFamily="34" charset="0"/>
              <a:buChar char="•"/>
            </a:pPr>
            <a:r>
              <a:rPr lang="en-US" sz="1100" b="1" dirty="0">
                <a:solidFill>
                  <a:srgbClr val="CC0033"/>
                </a:solidFill>
                <a:cs typeface="Arial" panose="020B0604020202020204" pitchFamily="34" charset="0"/>
              </a:rPr>
              <a:t>Building new biomolecules (proteins, fats and carbs) from the products of digestion requires </a:t>
            </a:r>
            <a:r>
              <a:rPr lang="en-US" sz="1100" b="1" dirty="0" smtClean="0">
                <a:solidFill>
                  <a:srgbClr val="CC0033"/>
                </a:solidFill>
                <a:cs typeface="Arial" panose="020B0604020202020204" pitchFamily="34" charset="0"/>
              </a:rPr>
              <a:t>energy (which is provided by cellular respiration). </a:t>
            </a:r>
            <a:endParaRPr lang="en-US" sz="1100" b="1" dirty="0">
              <a:solidFill>
                <a:srgbClr val="CC0033"/>
              </a:solidFill>
              <a:cs typeface="Arial" panose="020B0604020202020204" pitchFamily="34" charset="0"/>
            </a:endParaRPr>
          </a:p>
          <a:p>
            <a:pPr marL="91440" indent="-91440">
              <a:spcBef>
                <a:spcPts val="0"/>
              </a:spcBef>
              <a:buFont typeface="Arial" panose="020B0604020202020204" pitchFamily="34" charset="0"/>
              <a:buChar char="•"/>
            </a:pPr>
            <a:r>
              <a:rPr lang="en-US" sz="1100" b="1" dirty="0" smtClean="0">
                <a:solidFill>
                  <a:srgbClr val="CC0033"/>
                </a:solidFill>
              </a:rPr>
              <a:t>More generally, in </a:t>
            </a:r>
            <a:r>
              <a:rPr lang="en-US" sz="1100" b="1" dirty="0">
                <a:solidFill>
                  <a:srgbClr val="CC0033"/>
                </a:solidFill>
              </a:rPr>
              <a:t>chemical reactions where the products have more potential energy than the reactants, energy must be added to the reaction (“uphill” reaction).</a:t>
            </a:r>
          </a:p>
          <a:p>
            <a:pPr marL="91440" indent="-91440">
              <a:spcBef>
                <a:spcPts val="0"/>
              </a:spcBef>
              <a:buFont typeface="Arial" panose="020B0604020202020204" pitchFamily="34" charset="0"/>
              <a:buChar char="•"/>
            </a:pPr>
            <a:endParaRPr lang="en-US" sz="1100" b="1" dirty="0"/>
          </a:p>
          <a:p>
            <a:endParaRPr lang="en-US" sz="900" dirty="0"/>
          </a:p>
        </p:txBody>
      </p:sp>
      <p:sp>
        <p:nvSpPr>
          <p:cNvPr id="11" name="Title 1"/>
          <p:cNvSpPr txBox="1">
            <a:spLocks/>
          </p:cNvSpPr>
          <p:nvPr/>
        </p:nvSpPr>
        <p:spPr>
          <a:xfrm>
            <a:off x="1753595" y="3595053"/>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24BD957-41EA-45FA-8A80-D482A22B1AF5}"/>
              </a:ext>
            </a:extLst>
          </p:cNvPr>
          <p:cNvSpPr txBox="1"/>
          <p:nvPr/>
        </p:nvSpPr>
        <p:spPr>
          <a:xfrm>
            <a:off x="1523770" y="1927122"/>
            <a:ext cx="1656223" cy="307777"/>
          </a:xfrm>
          <a:prstGeom prst="rect">
            <a:avLst/>
          </a:prstGeom>
          <a:noFill/>
        </p:spPr>
        <p:txBody>
          <a:bodyPr wrap="none" rtlCol="0">
            <a:spAutoFit/>
          </a:bodyPr>
          <a:lstStyle/>
          <a:p>
            <a:r>
              <a:rPr lang="en-US" sz="1400" b="1" dirty="0"/>
              <a:t>Matter from Food</a:t>
            </a:r>
          </a:p>
        </p:txBody>
      </p:sp>
      <p:sp>
        <p:nvSpPr>
          <p:cNvPr id="12" name="TextBox 11">
            <a:extLst>
              <a:ext uri="{FF2B5EF4-FFF2-40B4-BE49-F238E27FC236}">
                <a16:creationId xmlns:a16="http://schemas.microsoft.com/office/drawing/2014/main" id="{55A98112-2543-44F4-BBC9-038D8906205E}"/>
              </a:ext>
            </a:extLst>
          </p:cNvPr>
          <p:cNvSpPr txBox="1"/>
          <p:nvPr/>
        </p:nvSpPr>
        <p:spPr>
          <a:xfrm>
            <a:off x="5932911" y="1938613"/>
            <a:ext cx="1726755" cy="307777"/>
          </a:xfrm>
          <a:prstGeom prst="rect">
            <a:avLst/>
          </a:prstGeom>
          <a:noFill/>
        </p:spPr>
        <p:txBody>
          <a:bodyPr wrap="none" rtlCol="0">
            <a:spAutoFit/>
          </a:bodyPr>
          <a:lstStyle/>
          <a:p>
            <a:r>
              <a:rPr lang="en-US" sz="1400" b="1" dirty="0"/>
              <a:t>Energy from Food</a:t>
            </a:r>
          </a:p>
        </p:txBody>
      </p:sp>
      <p:sp>
        <p:nvSpPr>
          <p:cNvPr id="13" name="Text Placeholder 2">
            <a:extLst>
              <a:ext uri="{FF2B5EF4-FFF2-40B4-BE49-F238E27FC236}">
                <a16:creationId xmlns:a16="http://schemas.microsoft.com/office/drawing/2014/main" id="{72FBCDC9-A832-4FF1-B11F-692B8E3F4636}"/>
              </a:ext>
            </a:extLst>
          </p:cNvPr>
          <p:cNvSpPr>
            <a:spLocks noGrp="1"/>
          </p:cNvSpPr>
          <p:nvPr>
            <p:ph type="body" sz="quarter" idx="10"/>
          </p:nvPr>
        </p:nvSpPr>
        <p:spPr>
          <a:xfrm>
            <a:off x="271087" y="634485"/>
            <a:ext cx="8636693" cy="958497"/>
          </a:xfrm>
        </p:spPr>
        <p:txBody>
          <a:bodyPr/>
          <a:lstStyle/>
          <a:p>
            <a:pPr>
              <a:spcAft>
                <a:spcPts val="400"/>
              </a:spcAft>
            </a:pPr>
            <a:r>
              <a:rPr lang="en-US" sz="1800" dirty="0"/>
              <a:t>We are adding a new idea </a:t>
            </a:r>
            <a:r>
              <a:rPr lang="en-US" sz="1800" dirty="0" smtClean="0"/>
              <a:t>to </a:t>
            </a:r>
            <a:r>
              <a:rPr lang="en-US" sz="1800" dirty="0"/>
              <a:t>our </a:t>
            </a:r>
            <a:r>
              <a:rPr lang="en-US" sz="1800" dirty="0" smtClean="0"/>
              <a:t>model for Energy from Food </a:t>
            </a:r>
            <a:r>
              <a:rPr lang="en-US" sz="1800" dirty="0"/>
              <a:t>in this segment: </a:t>
            </a:r>
          </a:p>
          <a:p>
            <a:pPr>
              <a:spcAft>
                <a:spcPts val="400"/>
              </a:spcAft>
            </a:pPr>
            <a:r>
              <a:rPr lang="en-US" sz="1800" b="1" dirty="0">
                <a:cs typeface="Arial" panose="020B0604020202020204" pitchFamily="34" charset="0"/>
              </a:rPr>
              <a:t>Building new biomolecules (proteins, fats and carbs) from the products of digestion requires energy. </a:t>
            </a:r>
            <a:r>
              <a:rPr lang="en-US" sz="1800" u="sng" dirty="0">
                <a:cs typeface="Arial" panose="020B0604020202020204" pitchFamily="34" charset="0"/>
              </a:rPr>
              <a:t>And more generally</a:t>
            </a:r>
            <a:r>
              <a:rPr lang="en-US" sz="1800" dirty="0">
                <a:cs typeface="Arial" panose="020B0604020202020204" pitchFamily="34" charset="0"/>
              </a:rPr>
              <a:t>,</a:t>
            </a:r>
            <a:r>
              <a:rPr lang="en-US" sz="1800" b="1" dirty="0">
                <a:cs typeface="Arial" panose="020B0604020202020204" pitchFamily="34" charset="0"/>
              </a:rPr>
              <a:t> there is an “uphill” chemical reaction, the opposite of the energy-releasing reactions we’ve studied!</a:t>
            </a:r>
            <a:endParaRPr lang="en-US" dirty="0"/>
          </a:p>
        </p:txBody>
      </p:sp>
    </p:spTree>
    <p:extLst>
      <p:ext uri="{BB962C8B-B14F-4D97-AF65-F5344CB8AC3E}">
        <p14:creationId xmlns:p14="http://schemas.microsoft.com/office/powerpoint/2010/main" val="894856866"/>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Optional Activity: Building a Protein</a:t>
            </a:r>
          </a:p>
        </p:txBody>
      </p:sp>
      <p:sp>
        <p:nvSpPr>
          <p:cNvPr id="4" name="Text Placeholder 3"/>
          <p:cNvSpPr>
            <a:spLocks noGrp="1"/>
          </p:cNvSpPr>
          <p:nvPr>
            <p:ph type="body" sz="quarter" idx="10"/>
          </p:nvPr>
        </p:nvSpPr>
        <p:spPr>
          <a:xfrm>
            <a:off x="206288" y="780135"/>
            <a:ext cx="8724648" cy="5585154"/>
          </a:xfrm>
        </p:spPr>
        <p:txBody>
          <a:bodyPr/>
          <a:lstStyle/>
          <a:p>
            <a:r>
              <a:rPr lang="en-US" dirty="0"/>
              <a:t>Use the ensuing slides and the Building A Protein TEACHER GUIDE to plan for running the optional paper activity. The TEACHER GUIDE provides the most details regarding how to run the activity as written. You may modify it in a number of ways.</a:t>
            </a:r>
          </a:p>
          <a:p>
            <a:endParaRPr lang="en-US" dirty="0"/>
          </a:p>
          <a:p>
            <a:r>
              <a:rPr lang="en-US" dirty="0"/>
              <a:t>In the coming teacher slides, you can preview the five proteins you will select from. (We recommend using all five in each class.) The informational slides can be converted to student handouts if you wish to give your students more information on each of these proteins. In the very least, you will want to provide them access to information via a couple of websites. Again, for details, you’ll need to read the TEACHER GUIDE.</a:t>
            </a:r>
          </a:p>
          <a:p>
            <a:endParaRPr lang="en-US" dirty="0"/>
          </a:p>
          <a:p>
            <a:endParaRPr lang="en-US" dirty="0"/>
          </a:p>
          <a:p>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228778786"/>
              </p:ext>
            </p:extLst>
          </p:nvPr>
        </p:nvGraphicFramePr>
        <p:xfrm>
          <a:off x="285660" y="2717087"/>
          <a:ext cx="8536962" cy="3648202"/>
        </p:xfrm>
        <a:graphic>
          <a:graphicData uri="http://schemas.openxmlformats.org/drawingml/2006/table">
            <a:tbl>
              <a:tblPr firstRow="1" bandRow="1">
                <a:tableStyleId>{7E9639D4-E3E2-4D34-9284-5A2195B3D0D7}</a:tableStyleId>
              </a:tblPr>
              <a:tblGrid>
                <a:gridCol w="2845654">
                  <a:extLst>
                    <a:ext uri="{9D8B030D-6E8A-4147-A177-3AD203B41FA5}">
                      <a16:colId xmlns:a16="http://schemas.microsoft.com/office/drawing/2014/main" val="3745704182"/>
                    </a:ext>
                  </a:extLst>
                </a:gridCol>
                <a:gridCol w="2845654">
                  <a:extLst>
                    <a:ext uri="{9D8B030D-6E8A-4147-A177-3AD203B41FA5}">
                      <a16:colId xmlns:a16="http://schemas.microsoft.com/office/drawing/2014/main" val="421114413"/>
                    </a:ext>
                  </a:extLst>
                </a:gridCol>
                <a:gridCol w="2845654">
                  <a:extLst>
                    <a:ext uri="{9D8B030D-6E8A-4147-A177-3AD203B41FA5}">
                      <a16:colId xmlns:a16="http://schemas.microsoft.com/office/drawing/2014/main" val="3606060379"/>
                    </a:ext>
                  </a:extLst>
                </a:gridCol>
              </a:tblGrid>
              <a:tr h="370840">
                <a:tc>
                  <a:txBody>
                    <a:bodyPr/>
                    <a:lstStyle/>
                    <a:p>
                      <a:r>
                        <a:rPr lang="en-US" dirty="0"/>
                        <a:t>Protein</a:t>
                      </a:r>
                    </a:p>
                  </a:txBody>
                  <a:tcPr>
                    <a:solidFill>
                      <a:schemeClr val="tx1">
                        <a:lumMod val="50000"/>
                        <a:lumOff val="50000"/>
                      </a:schemeClr>
                    </a:solidFill>
                  </a:tcPr>
                </a:tc>
                <a:tc>
                  <a:txBody>
                    <a:bodyPr/>
                    <a:lstStyle/>
                    <a:p>
                      <a:r>
                        <a:rPr lang="en-US" dirty="0" err="1"/>
                        <a:t>UnitProt</a:t>
                      </a:r>
                      <a:r>
                        <a:rPr lang="en-US" dirty="0"/>
                        <a:t> Info</a:t>
                      </a:r>
                    </a:p>
                  </a:txBody>
                  <a:tcP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en-US" dirty="0"/>
                        <a:t>Wikipedia Info</a:t>
                      </a:r>
                    </a:p>
                  </a:txBody>
                  <a:tcPr>
                    <a:solidFill>
                      <a:schemeClr val="tx1">
                        <a:lumMod val="50000"/>
                        <a:lumOff val="50000"/>
                      </a:schemeClr>
                    </a:solidFill>
                  </a:tcPr>
                </a:tc>
                <a:extLst>
                  <a:ext uri="{0D108BD9-81ED-4DB2-BD59-A6C34878D82A}">
                    <a16:rowId xmlns:a16="http://schemas.microsoft.com/office/drawing/2014/main" val="3256255699"/>
                  </a:ext>
                </a:extLst>
              </a:tr>
              <a:tr h="370840">
                <a:tc>
                  <a:txBody>
                    <a:bodyPr/>
                    <a:lstStyle/>
                    <a:p>
                      <a:pPr marL="0" marR="0">
                        <a:lnSpc>
                          <a:spcPct val="115000"/>
                        </a:lnSpc>
                        <a:spcBef>
                          <a:spcPts val="0"/>
                        </a:spcBef>
                        <a:spcAft>
                          <a:spcPts val="0"/>
                        </a:spcAft>
                      </a:pPr>
                      <a:r>
                        <a:rPr lang="en-US" sz="1600">
                          <a:solidFill>
                            <a:schemeClr val="tx1"/>
                          </a:solidFill>
                          <a:effectLst/>
                          <a:latin typeface="+mj-lt"/>
                          <a:ea typeface="Times New Roman" panose="02020603050405020304" pitchFamily="18" charset="0"/>
                          <a:cs typeface="Times New Roman" panose="02020603050405020304" pitchFamily="18" charset="0"/>
                        </a:rPr>
                        <a:t>Rhodopsin</a:t>
                      </a:r>
                    </a:p>
                  </a:txBody>
                  <a:tcPr marL="68580" marR="68580" marT="0" marB="0">
                    <a:lnR w="12700" cap="flat" cmpd="sng" algn="ctr">
                      <a:solidFill>
                        <a:schemeClr val="tx1"/>
                      </a:solidFill>
                      <a:prstDash val="solid"/>
                      <a:round/>
                      <a:headEnd type="none" w="med" len="med"/>
                      <a:tailEnd type="none" w="med" len="med"/>
                    </a:lnR>
                  </a:tcPr>
                </a:tc>
                <a:tc>
                  <a:txBody>
                    <a:bodyPr/>
                    <a:lstStyle/>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UniProtKB - P08100 (OPSD_HUMAN)</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i="1">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https://www.uniprot.org/uniprot/P08100</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Article, “Rhodopsin”</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https://en.wikipedia.org/wiki/Rhodopsin</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389273477"/>
                  </a:ext>
                </a:extLst>
              </a:tr>
              <a:tr h="370840">
                <a:tc>
                  <a:txBody>
                    <a:bodyPr/>
                    <a:lstStyle/>
                    <a:p>
                      <a:pPr marL="0" marR="0">
                        <a:lnSpc>
                          <a:spcPct val="115000"/>
                        </a:lnSpc>
                        <a:spcBef>
                          <a:spcPts val="0"/>
                        </a:spcBef>
                        <a:spcAft>
                          <a:spcPts val="0"/>
                        </a:spcAft>
                      </a:pPr>
                      <a:r>
                        <a:rPr lang="en-US" sz="1600" dirty="0">
                          <a:solidFill>
                            <a:schemeClr val="tx1"/>
                          </a:solidFill>
                          <a:effectLst/>
                          <a:latin typeface="+mj-lt"/>
                          <a:ea typeface="Times New Roman" panose="02020603050405020304" pitchFamily="18" charset="0"/>
                          <a:cs typeface="Times New Roman" panose="02020603050405020304" pitchFamily="18" charset="0"/>
                        </a:rPr>
                        <a:t>Pepsinogen A</a:t>
                      </a:r>
                    </a:p>
                    <a:p>
                      <a:pPr marL="0" marR="0">
                        <a:lnSpc>
                          <a:spcPct val="115000"/>
                        </a:lnSpc>
                        <a:spcBef>
                          <a:spcPts val="0"/>
                        </a:spcBef>
                        <a:spcAft>
                          <a:spcPts val="0"/>
                        </a:spcAft>
                      </a:pPr>
                      <a:r>
                        <a:rPr lang="en-US" sz="1600" dirty="0">
                          <a:solidFill>
                            <a:schemeClr val="tx1"/>
                          </a:solidFill>
                          <a:effectLst/>
                          <a:latin typeface="+mj-lt"/>
                          <a:ea typeface="Times New Roman" panose="02020603050405020304" pitchFamily="18" charset="0"/>
                          <a:cs typeface="Times New Roman" panose="02020603050405020304" pitchFamily="18" charset="0"/>
                        </a:rPr>
                        <a:t> </a:t>
                      </a:r>
                    </a:p>
                  </a:txBody>
                  <a:tcPr marL="68580" marR="68580" marT="0" marB="0">
                    <a:lnR w="12700" cap="flat" cmpd="sng" algn="ctr">
                      <a:solidFill>
                        <a:schemeClr val="tx1"/>
                      </a:solidFill>
                      <a:prstDash val="solid"/>
                      <a:round/>
                      <a:headEnd type="none" w="med" len="med"/>
                      <a:tailEnd type="none" w="med" len="med"/>
                    </a:lnR>
                  </a:tcPr>
                </a:tc>
                <a:tc>
                  <a:txBody>
                    <a:bodyPr/>
                    <a:lstStyle/>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UniProtKB - P0DJD9 (PEPA5_HUMAN)</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i="1">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https://www.uniprot.org/uniprot/P0DJD9</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Article, “Pepsin”</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https://en.wikipedia.org/wiki/Pepsin</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520587780"/>
                  </a:ext>
                </a:extLst>
              </a:tr>
              <a:tr h="370840">
                <a:tc>
                  <a:txBody>
                    <a:bodyPr/>
                    <a:lstStyle/>
                    <a:p>
                      <a:pPr marL="0" marR="0">
                        <a:lnSpc>
                          <a:spcPct val="115000"/>
                        </a:lnSpc>
                        <a:spcBef>
                          <a:spcPts val="0"/>
                        </a:spcBef>
                        <a:spcAft>
                          <a:spcPts val="0"/>
                        </a:spcAft>
                      </a:pPr>
                      <a:r>
                        <a:rPr lang="en-US" sz="1600">
                          <a:solidFill>
                            <a:schemeClr val="tx1"/>
                          </a:solidFill>
                          <a:effectLst/>
                          <a:latin typeface="+mj-lt"/>
                          <a:ea typeface="Times New Roman" panose="02020603050405020304" pitchFamily="18" charset="0"/>
                          <a:cs typeface="Times New Roman" panose="02020603050405020304" pitchFamily="18" charset="0"/>
                        </a:rPr>
                        <a:t>Insulin</a:t>
                      </a:r>
                    </a:p>
                    <a:p>
                      <a:pPr marL="0" marR="0">
                        <a:lnSpc>
                          <a:spcPct val="115000"/>
                        </a:lnSpc>
                        <a:spcBef>
                          <a:spcPts val="0"/>
                        </a:spcBef>
                        <a:spcAft>
                          <a:spcPts val="0"/>
                        </a:spcAft>
                      </a:pPr>
                      <a:r>
                        <a:rPr lang="en-US" sz="1600">
                          <a:solidFill>
                            <a:schemeClr val="tx1"/>
                          </a:solidFill>
                          <a:effectLst/>
                          <a:latin typeface="+mj-lt"/>
                          <a:ea typeface="Times New Roman" panose="02020603050405020304" pitchFamily="18" charset="0"/>
                          <a:cs typeface="Times New Roman" panose="02020603050405020304" pitchFamily="18" charset="0"/>
                        </a:rPr>
                        <a:t> </a:t>
                      </a:r>
                    </a:p>
                  </a:txBody>
                  <a:tcPr marL="68580" marR="68580" marT="0" marB="0">
                    <a:lnR w="12700" cap="flat" cmpd="sng" algn="ctr">
                      <a:solidFill>
                        <a:schemeClr val="tx1"/>
                      </a:solidFill>
                      <a:prstDash val="solid"/>
                      <a:round/>
                      <a:headEnd type="none" w="med" len="med"/>
                      <a:tailEnd type="none" w="med" len="med"/>
                    </a:lnR>
                  </a:tcPr>
                </a:tc>
                <a:tc>
                  <a:txBody>
                    <a:bodyPr/>
                    <a:lstStyle/>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UniProtKB - P01308 (INS_HUMAN)</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i="1">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https://www.uniprot.org/uniprot/P01308</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Article, “Insulin”</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https://en.wikipedia.org/wiki/Insulin</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557513740"/>
                  </a:ext>
                </a:extLst>
              </a:tr>
              <a:tr h="370840">
                <a:tc>
                  <a:txBody>
                    <a:bodyPr/>
                    <a:lstStyle/>
                    <a:p>
                      <a:pPr marL="0" marR="0">
                        <a:lnSpc>
                          <a:spcPct val="115000"/>
                        </a:lnSpc>
                        <a:spcBef>
                          <a:spcPts val="0"/>
                        </a:spcBef>
                        <a:spcAft>
                          <a:spcPts val="0"/>
                        </a:spcAft>
                      </a:pPr>
                      <a:r>
                        <a:rPr lang="en-US" sz="1600">
                          <a:solidFill>
                            <a:schemeClr val="tx1"/>
                          </a:solidFill>
                          <a:effectLst/>
                          <a:latin typeface="+mj-lt"/>
                          <a:ea typeface="Times New Roman" panose="02020603050405020304" pitchFamily="18" charset="0"/>
                          <a:cs typeface="Times New Roman" panose="02020603050405020304" pitchFamily="18" charset="0"/>
                        </a:rPr>
                        <a:t>Keratin, type II cuticular Hb1</a:t>
                      </a:r>
                    </a:p>
                    <a:p>
                      <a:pPr marL="0" marR="0">
                        <a:lnSpc>
                          <a:spcPct val="115000"/>
                        </a:lnSpc>
                        <a:spcBef>
                          <a:spcPts val="0"/>
                        </a:spcBef>
                        <a:spcAft>
                          <a:spcPts val="0"/>
                        </a:spcAft>
                      </a:pPr>
                      <a:r>
                        <a:rPr lang="en-US" sz="1600">
                          <a:solidFill>
                            <a:schemeClr val="tx1"/>
                          </a:solidFill>
                          <a:effectLst/>
                          <a:latin typeface="+mj-lt"/>
                          <a:ea typeface="Times New Roman" panose="02020603050405020304" pitchFamily="18" charset="0"/>
                          <a:cs typeface="Times New Roman" panose="02020603050405020304" pitchFamily="18" charset="0"/>
                        </a:rPr>
                        <a:t> </a:t>
                      </a:r>
                    </a:p>
                  </a:txBody>
                  <a:tcPr marL="68580" marR="68580" marT="0" marB="0">
                    <a:lnR w="12700" cap="flat" cmpd="sng" algn="ctr">
                      <a:solidFill>
                        <a:schemeClr val="tx1"/>
                      </a:solidFill>
                      <a:prstDash val="solid"/>
                      <a:round/>
                      <a:headEnd type="none" w="med" len="med"/>
                      <a:tailEnd type="none" w="med" len="med"/>
                    </a:lnR>
                  </a:tcPr>
                </a:tc>
                <a:tc>
                  <a:txBody>
                    <a:bodyPr/>
                    <a:lstStyle/>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UniProtKB - Q14533 (KRT81_HUMAN)</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i="1">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https://www.uniprot.org/uniprot/Q14533</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Article, “Keratin”</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https://en.wikipedia.org/wiki/Keratin</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Article, “Alpha-keratin”</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https://en.wikipedia.org/wiki/Alpha-keratin</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194287303"/>
                  </a:ext>
                </a:extLst>
              </a:tr>
              <a:tr h="370840">
                <a:tc>
                  <a:txBody>
                    <a:bodyPr/>
                    <a:lstStyle/>
                    <a:p>
                      <a:pPr marL="0" marR="0">
                        <a:lnSpc>
                          <a:spcPct val="115000"/>
                        </a:lnSpc>
                        <a:spcBef>
                          <a:spcPts val="0"/>
                        </a:spcBef>
                        <a:spcAft>
                          <a:spcPts val="0"/>
                        </a:spcAft>
                      </a:pPr>
                      <a:r>
                        <a:rPr lang="en-US" sz="1600" dirty="0">
                          <a:solidFill>
                            <a:schemeClr val="tx1"/>
                          </a:solidFill>
                          <a:effectLst/>
                          <a:latin typeface="+mj-lt"/>
                          <a:ea typeface="Times New Roman" panose="02020603050405020304" pitchFamily="18" charset="0"/>
                          <a:cs typeface="Times New Roman" panose="02020603050405020304" pitchFamily="18" charset="0"/>
                        </a:rPr>
                        <a:t>Hemoglobin subunit alpha</a:t>
                      </a:r>
                    </a:p>
                    <a:p>
                      <a:pPr marL="0" marR="0">
                        <a:lnSpc>
                          <a:spcPct val="115000"/>
                        </a:lnSpc>
                        <a:spcBef>
                          <a:spcPts val="0"/>
                        </a:spcBef>
                        <a:spcAft>
                          <a:spcPts val="0"/>
                        </a:spcAft>
                      </a:pPr>
                      <a:r>
                        <a:rPr lang="en-US" sz="1600" dirty="0">
                          <a:solidFill>
                            <a:schemeClr val="tx1"/>
                          </a:solidFill>
                          <a:effectLst/>
                          <a:latin typeface="+mj-lt"/>
                          <a:ea typeface="Times New Roman" panose="02020603050405020304" pitchFamily="18" charset="0"/>
                          <a:cs typeface="Times New Roman" panose="02020603050405020304" pitchFamily="18" charset="0"/>
                        </a:rPr>
                        <a:t> </a:t>
                      </a:r>
                    </a:p>
                  </a:txBody>
                  <a:tcPr marL="68580" marR="68580" marT="0" marB="0">
                    <a:lnR w="12700" cap="flat" cmpd="sng" algn="ctr">
                      <a:solidFill>
                        <a:schemeClr val="tx1"/>
                      </a:solidFill>
                      <a:prstDash val="solid"/>
                      <a:round/>
                      <a:headEnd type="none" w="med" len="med"/>
                      <a:tailEnd type="none" w="med" len="med"/>
                    </a:lnR>
                  </a:tcPr>
                </a:tc>
                <a:tc>
                  <a:txBody>
                    <a:bodyPr/>
                    <a:lstStyle/>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UniProtKB - P69905 (HBA_HUMAN)</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i="1">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https://www.uniprot.org/uniprot/P69905</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Article, “Hemoglobin”</a:t>
                      </a:r>
                      <a:endParaRPr lang="en-US"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https://en.wikipedia.org/wiki/Hemoglobin</a:t>
                      </a:r>
                      <a:endParaRPr lang="en-US"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36912532"/>
                  </a:ext>
                </a:extLst>
              </a:tr>
            </a:tbl>
          </a:graphicData>
        </a:graphic>
      </p:graphicFrame>
    </p:spTree>
    <p:extLst>
      <p:ext uri="{BB962C8B-B14F-4D97-AF65-F5344CB8AC3E}">
        <p14:creationId xmlns:p14="http://schemas.microsoft.com/office/powerpoint/2010/main" val="709900331"/>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Optional Activity: Building a Protein—The Sequences</a:t>
            </a:r>
          </a:p>
        </p:txBody>
      </p:sp>
      <p:sp>
        <p:nvSpPr>
          <p:cNvPr id="4" name="Text Placeholder 3"/>
          <p:cNvSpPr>
            <a:spLocks noGrp="1"/>
          </p:cNvSpPr>
          <p:nvPr>
            <p:ph type="body" sz="quarter" idx="10"/>
          </p:nvPr>
        </p:nvSpPr>
        <p:spPr>
          <a:xfrm>
            <a:off x="206288" y="780135"/>
            <a:ext cx="8724648" cy="5585154"/>
          </a:xfrm>
        </p:spPr>
        <p:txBody>
          <a:bodyPr/>
          <a:lstStyle/>
          <a:p>
            <a:r>
              <a:rPr lang="en-US" dirty="0"/>
              <a:t>Preview of the Sequences Provided (first 10 amino acids):</a:t>
            </a:r>
          </a:p>
          <a:p>
            <a:endParaRPr lang="en-US" dirty="0"/>
          </a:p>
          <a:p>
            <a:r>
              <a:rPr lang="en-US" dirty="0"/>
              <a:t>Rhodopsin</a:t>
            </a:r>
          </a:p>
          <a:p>
            <a:r>
              <a:rPr lang="en-US" altLang="en-US" dirty="0">
                <a:solidFill>
                  <a:srgbClr val="222222"/>
                </a:solidFill>
                <a:latin typeface="Courier New" panose="02070309020205020404" pitchFamily="49" charset="0"/>
              </a:rPr>
              <a:t>MNGTEGPNFY</a:t>
            </a:r>
          </a:p>
          <a:p>
            <a:r>
              <a:rPr lang="en-US" dirty="0">
                <a:solidFill>
                  <a:srgbClr val="222222"/>
                </a:solidFill>
                <a:latin typeface="Courier New" panose="02070309020205020404" pitchFamily="49" charset="0"/>
              </a:rPr>
              <a:t>Met – </a:t>
            </a:r>
            <a:r>
              <a:rPr lang="en-US" dirty="0" err="1">
                <a:solidFill>
                  <a:srgbClr val="222222"/>
                </a:solidFill>
                <a:latin typeface="Courier New" panose="02070309020205020404" pitchFamily="49" charset="0"/>
              </a:rPr>
              <a:t>Asn</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Gly</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Thr</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Glu</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Gly</a:t>
            </a:r>
            <a:r>
              <a:rPr lang="en-US" dirty="0">
                <a:solidFill>
                  <a:srgbClr val="222222"/>
                </a:solidFill>
                <a:latin typeface="Courier New" panose="02070309020205020404" pitchFamily="49" charset="0"/>
              </a:rPr>
              <a:t> – Pro – </a:t>
            </a:r>
            <a:r>
              <a:rPr lang="en-US" dirty="0" err="1">
                <a:solidFill>
                  <a:srgbClr val="222222"/>
                </a:solidFill>
                <a:latin typeface="Courier New" panose="02070309020205020404" pitchFamily="49" charset="0"/>
              </a:rPr>
              <a:t>Asn</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Phe</a:t>
            </a:r>
            <a:r>
              <a:rPr lang="en-US" dirty="0">
                <a:solidFill>
                  <a:srgbClr val="222222"/>
                </a:solidFill>
                <a:latin typeface="Courier New" panose="02070309020205020404" pitchFamily="49" charset="0"/>
              </a:rPr>
              <a:t> - Tyr</a:t>
            </a:r>
          </a:p>
          <a:p>
            <a:r>
              <a:rPr lang="en-US" sz="1000" dirty="0">
                <a:solidFill>
                  <a:srgbClr val="222222"/>
                </a:solidFill>
                <a:latin typeface="Courier New" panose="02070309020205020404" pitchFamily="49" charset="0"/>
              </a:rPr>
              <a:t>Methionine, Asparagine, Glycine, Threonine, Glutamic Acid, Glycine, </a:t>
            </a:r>
            <a:r>
              <a:rPr lang="en-US" sz="1000" dirty="0" err="1">
                <a:solidFill>
                  <a:srgbClr val="222222"/>
                </a:solidFill>
                <a:latin typeface="Courier New" panose="02070309020205020404" pitchFamily="49" charset="0"/>
              </a:rPr>
              <a:t>Proline</a:t>
            </a:r>
            <a:r>
              <a:rPr lang="en-US" sz="1000" dirty="0">
                <a:solidFill>
                  <a:srgbClr val="222222"/>
                </a:solidFill>
                <a:latin typeface="Courier New" panose="02070309020205020404" pitchFamily="49" charset="0"/>
              </a:rPr>
              <a:t>, Asparagine, Phenylalanine, Tyrosine</a:t>
            </a:r>
          </a:p>
          <a:p>
            <a:endParaRPr lang="en-US" dirty="0"/>
          </a:p>
          <a:p>
            <a:r>
              <a:rPr lang="en-US" dirty="0"/>
              <a:t>Pepsinogen A (becomes Pepsin when it reacts with stomach acid)</a:t>
            </a:r>
          </a:p>
          <a:p>
            <a:r>
              <a:rPr lang="en-US" altLang="en-US" dirty="0">
                <a:solidFill>
                  <a:srgbClr val="222222"/>
                </a:solidFill>
                <a:latin typeface="Courier New" panose="02070309020205020404" pitchFamily="49" charset="0"/>
                <a:cs typeface="Courier New" panose="02070309020205020404" pitchFamily="49" charset="0"/>
              </a:rPr>
              <a:t>MKWLLLLGLV</a:t>
            </a:r>
            <a:endParaRPr lang="en-US" dirty="0"/>
          </a:p>
          <a:p>
            <a:r>
              <a:rPr lang="en-US" dirty="0">
                <a:solidFill>
                  <a:srgbClr val="222222"/>
                </a:solidFill>
                <a:latin typeface="Courier New" panose="02070309020205020404" pitchFamily="49" charset="0"/>
              </a:rPr>
              <a:t>Met – Lys – </a:t>
            </a:r>
            <a:r>
              <a:rPr lang="en-US" dirty="0" err="1">
                <a:solidFill>
                  <a:srgbClr val="222222"/>
                </a:solidFill>
                <a:latin typeface="Courier New" panose="02070309020205020404" pitchFamily="49" charset="0"/>
              </a:rPr>
              <a:t>Trp</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Leu</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Leu</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Leu</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Leu</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Gly</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Leu</a:t>
            </a:r>
            <a:r>
              <a:rPr lang="en-US" dirty="0">
                <a:solidFill>
                  <a:srgbClr val="222222"/>
                </a:solidFill>
                <a:latin typeface="Courier New" panose="02070309020205020404" pitchFamily="49" charset="0"/>
              </a:rPr>
              <a:t> - Val</a:t>
            </a:r>
          </a:p>
          <a:p>
            <a:r>
              <a:rPr lang="en-US" sz="1000" dirty="0">
                <a:solidFill>
                  <a:srgbClr val="222222"/>
                </a:solidFill>
                <a:latin typeface="Courier New" panose="02070309020205020404" pitchFamily="49" charset="0"/>
              </a:rPr>
              <a:t>Methionine, Lysine, Tryptophan, Leucine, Leucine, Leucine, Leucine, Glycine, Leucine, Valine</a:t>
            </a:r>
            <a:endParaRPr lang="en-US" sz="1000" dirty="0"/>
          </a:p>
          <a:p>
            <a:endParaRPr lang="en-US" dirty="0"/>
          </a:p>
          <a:p>
            <a:r>
              <a:rPr lang="en-US" dirty="0"/>
              <a:t>Insulin</a:t>
            </a:r>
          </a:p>
          <a:p>
            <a:r>
              <a:rPr lang="en-US" altLang="en-US" dirty="0">
                <a:solidFill>
                  <a:srgbClr val="222222"/>
                </a:solidFill>
                <a:latin typeface="Courier New" panose="02070309020205020404" pitchFamily="49" charset="0"/>
                <a:cs typeface="Courier New" panose="02070309020205020404" pitchFamily="49" charset="0"/>
              </a:rPr>
              <a:t>MALWMRLLPL</a:t>
            </a:r>
            <a:endParaRPr lang="en-US" dirty="0"/>
          </a:p>
          <a:p>
            <a:r>
              <a:rPr lang="en-US" dirty="0">
                <a:solidFill>
                  <a:srgbClr val="222222"/>
                </a:solidFill>
                <a:latin typeface="Courier New" panose="02070309020205020404" pitchFamily="49" charset="0"/>
              </a:rPr>
              <a:t>Met – Ala – </a:t>
            </a:r>
            <a:r>
              <a:rPr lang="en-US" dirty="0" err="1">
                <a:solidFill>
                  <a:srgbClr val="222222"/>
                </a:solidFill>
                <a:latin typeface="Courier New" panose="02070309020205020404" pitchFamily="49" charset="0"/>
              </a:rPr>
              <a:t>Leu</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Trp</a:t>
            </a:r>
            <a:r>
              <a:rPr lang="en-US" dirty="0">
                <a:solidFill>
                  <a:srgbClr val="222222"/>
                </a:solidFill>
                <a:latin typeface="Courier New" panose="02070309020205020404" pitchFamily="49" charset="0"/>
              </a:rPr>
              <a:t> – Met – </a:t>
            </a:r>
            <a:r>
              <a:rPr lang="en-US" dirty="0" err="1">
                <a:solidFill>
                  <a:srgbClr val="222222"/>
                </a:solidFill>
                <a:latin typeface="Courier New" panose="02070309020205020404" pitchFamily="49" charset="0"/>
              </a:rPr>
              <a:t>Arg</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Leu</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Leu</a:t>
            </a:r>
            <a:r>
              <a:rPr lang="en-US" dirty="0">
                <a:solidFill>
                  <a:srgbClr val="222222"/>
                </a:solidFill>
                <a:latin typeface="Courier New" panose="02070309020205020404" pitchFamily="49" charset="0"/>
              </a:rPr>
              <a:t> – Pro - </a:t>
            </a:r>
            <a:r>
              <a:rPr lang="en-US" dirty="0" err="1">
                <a:solidFill>
                  <a:srgbClr val="222222"/>
                </a:solidFill>
                <a:latin typeface="Courier New" panose="02070309020205020404" pitchFamily="49" charset="0"/>
              </a:rPr>
              <a:t>Leu</a:t>
            </a:r>
            <a:endParaRPr lang="en-US" dirty="0">
              <a:solidFill>
                <a:srgbClr val="222222"/>
              </a:solidFill>
              <a:latin typeface="Courier New" panose="02070309020205020404" pitchFamily="49" charset="0"/>
            </a:endParaRPr>
          </a:p>
          <a:p>
            <a:r>
              <a:rPr lang="en-US" sz="1000" dirty="0">
                <a:solidFill>
                  <a:srgbClr val="222222"/>
                </a:solidFill>
                <a:latin typeface="Courier New" panose="02070309020205020404" pitchFamily="49" charset="0"/>
              </a:rPr>
              <a:t>Methionine, Alanine, Leucine, Tryptophan, Methionine, Arginine, Leucine, Leucine, </a:t>
            </a:r>
            <a:r>
              <a:rPr lang="en-US" sz="1000" dirty="0" err="1">
                <a:solidFill>
                  <a:srgbClr val="222222"/>
                </a:solidFill>
                <a:latin typeface="Courier New" panose="02070309020205020404" pitchFamily="49" charset="0"/>
              </a:rPr>
              <a:t>Proline</a:t>
            </a:r>
            <a:r>
              <a:rPr lang="en-US" sz="1000" dirty="0">
                <a:solidFill>
                  <a:srgbClr val="222222"/>
                </a:solidFill>
                <a:latin typeface="Courier New" panose="02070309020205020404" pitchFamily="49" charset="0"/>
              </a:rPr>
              <a:t>, Leucine</a:t>
            </a:r>
            <a:endParaRPr lang="en-US" sz="1000" dirty="0"/>
          </a:p>
          <a:p>
            <a:endParaRPr lang="en-US" dirty="0"/>
          </a:p>
          <a:p>
            <a:r>
              <a:rPr lang="en-US" dirty="0"/>
              <a:t>Keratin (Type II, </a:t>
            </a:r>
            <a:r>
              <a:rPr lang="en-US" dirty="0" err="1"/>
              <a:t>Cuticular</a:t>
            </a:r>
            <a:r>
              <a:rPr lang="en-US" dirty="0"/>
              <a:t> “Hb1”)</a:t>
            </a:r>
          </a:p>
          <a:p>
            <a:r>
              <a:rPr lang="en-US" altLang="en-US" dirty="0">
                <a:latin typeface="Courier New" panose="02070309020205020404" pitchFamily="49" charset="0"/>
                <a:cs typeface="Courier New" panose="02070309020205020404" pitchFamily="49" charset="0"/>
              </a:rPr>
              <a:t>MTCGSGFGGR</a:t>
            </a:r>
            <a:endParaRPr lang="en-US" dirty="0"/>
          </a:p>
          <a:p>
            <a:r>
              <a:rPr lang="en-US" dirty="0">
                <a:solidFill>
                  <a:srgbClr val="222222"/>
                </a:solidFill>
                <a:latin typeface="Courier New" panose="02070309020205020404" pitchFamily="49" charset="0"/>
              </a:rPr>
              <a:t>Met – </a:t>
            </a:r>
            <a:r>
              <a:rPr lang="en-US" dirty="0" err="1">
                <a:solidFill>
                  <a:srgbClr val="222222"/>
                </a:solidFill>
                <a:latin typeface="Courier New" panose="02070309020205020404" pitchFamily="49" charset="0"/>
              </a:rPr>
              <a:t>Thr</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Cys</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Gly</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Ser</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Gly</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Phe</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Gly</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Gly</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Arg</a:t>
            </a:r>
            <a:endParaRPr lang="en-US" dirty="0">
              <a:solidFill>
                <a:srgbClr val="222222"/>
              </a:solidFill>
              <a:latin typeface="Courier New" panose="02070309020205020404" pitchFamily="49" charset="0"/>
            </a:endParaRPr>
          </a:p>
          <a:p>
            <a:r>
              <a:rPr lang="en-US" sz="1000" dirty="0">
                <a:solidFill>
                  <a:srgbClr val="222222"/>
                </a:solidFill>
                <a:latin typeface="Courier New" panose="02070309020205020404" pitchFamily="49" charset="0"/>
              </a:rPr>
              <a:t>Methionine, Threonine, Cysteine, Glycine, Serine, Glycine, Phenylalanine, Glycine, Glycine, Arginine</a:t>
            </a:r>
            <a:endParaRPr lang="en-US" sz="1000" dirty="0"/>
          </a:p>
          <a:p>
            <a:endParaRPr lang="en-US" dirty="0"/>
          </a:p>
          <a:p>
            <a:r>
              <a:rPr lang="en-US" dirty="0"/>
              <a:t>Hemoglobin (Alpha 1 Subunit)</a:t>
            </a:r>
          </a:p>
          <a:p>
            <a:r>
              <a:rPr lang="en-US" altLang="en-US" dirty="0">
                <a:latin typeface="Courier New" panose="02070309020205020404" pitchFamily="49" charset="0"/>
                <a:cs typeface="Courier New" panose="02070309020205020404" pitchFamily="49" charset="0"/>
              </a:rPr>
              <a:t>MVLSPADKTN</a:t>
            </a:r>
            <a:endParaRPr lang="en-US" dirty="0"/>
          </a:p>
          <a:p>
            <a:r>
              <a:rPr lang="en-US" dirty="0">
                <a:solidFill>
                  <a:srgbClr val="222222"/>
                </a:solidFill>
                <a:latin typeface="Courier New" panose="02070309020205020404" pitchFamily="49" charset="0"/>
              </a:rPr>
              <a:t>Met – Val – </a:t>
            </a:r>
            <a:r>
              <a:rPr lang="en-US" dirty="0" err="1">
                <a:solidFill>
                  <a:srgbClr val="222222"/>
                </a:solidFill>
                <a:latin typeface="Courier New" panose="02070309020205020404" pitchFamily="49" charset="0"/>
              </a:rPr>
              <a:t>Leu</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Ser</a:t>
            </a:r>
            <a:r>
              <a:rPr lang="en-US" dirty="0">
                <a:solidFill>
                  <a:srgbClr val="222222"/>
                </a:solidFill>
                <a:latin typeface="Courier New" panose="02070309020205020404" pitchFamily="49" charset="0"/>
              </a:rPr>
              <a:t> – Pro – Ala – Asp – Lys – </a:t>
            </a:r>
            <a:r>
              <a:rPr lang="en-US" dirty="0" err="1">
                <a:solidFill>
                  <a:srgbClr val="222222"/>
                </a:solidFill>
                <a:latin typeface="Courier New" panose="02070309020205020404" pitchFamily="49" charset="0"/>
              </a:rPr>
              <a:t>Thr</a:t>
            </a:r>
            <a:r>
              <a:rPr lang="en-US" dirty="0">
                <a:solidFill>
                  <a:srgbClr val="222222"/>
                </a:solidFill>
                <a:latin typeface="Courier New" panose="02070309020205020404" pitchFamily="49" charset="0"/>
              </a:rPr>
              <a:t> - </a:t>
            </a:r>
            <a:r>
              <a:rPr lang="en-US" dirty="0" err="1">
                <a:solidFill>
                  <a:srgbClr val="222222"/>
                </a:solidFill>
                <a:latin typeface="Courier New" panose="02070309020205020404" pitchFamily="49" charset="0"/>
              </a:rPr>
              <a:t>Asn</a:t>
            </a:r>
            <a:endParaRPr lang="en-US" dirty="0">
              <a:solidFill>
                <a:srgbClr val="222222"/>
              </a:solidFill>
              <a:latin typeface="Courier New" panose="02070309020205020404" pitchFamily="49" charset="0"/>
            </a:endParaRPr>
          </a:p>
          <a:p>
            <a:r>
              <a:rPr lang="en-US" sz="1000" dirty="0">
                <a:solidFill>
                  <a:srgbClr val="222222"/>
                </a:solidFill>
                <a:latin typeface="Courier New" panose="02070309020205020404" pitchFamily="49" charset="0"/>
              </a:rPr>
              <a:t>Methionine, Valine, Leucine, Serine, </a:t>
            </a:r>
            <a:r>
              <a:rPr lang="en-US" sz="1000" dirty="0" err="1">
                <a:solidFill>
                  <a:srgbClr val="222222"/>
                </a:solidFill>
                <a:latin typeface="Courier New" panose="02070309020205020404" pitchFamily="49" charset="0"/>
              </a:rPr>
              <a:t>Proline</a:t>
            </a:r>
            <a:r>
              <a:rPr lang="en-US" sz="1000" dirty="0">
                <a:solidFill>
                  <a:srgbClr val="222222"/>
                </a:solidFill>
                <a:latin typeface="Courier New" panose="02070309020205020404" pitchFamily="49" charset="0"/>
              </a:rPr>
              <a:t>, Alanine, Aspartic Acid, Lysine, Threonine, Asparagine</a:t>
            </a:r>
            <a:endParaRPr lang="en-US" sz="1000" dirty="0"/>
          </a:p>
          <a:p>
            <a:endParaRPr lang="en-US" dirty="0"/>
          </a:p>
        </p:txBody>
      </p:sp>
    </p:spTree>
    <p:extLst>
      <p:ext uri="{BB962C8B-B14F-4D97-AF65-F5344CB8AC3E}">
        <p14:creationId xmlns:p14="http://schemas.microsoft.com/office/powerpoint/2010/main" val="1463770297"/>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Optional Activity: Building a Protein—Rhodopsin</a:t>
            </a:r>
          </a:p>
        </p:txBody>
      </p:sp>
      <p:sp>
        <p:nvSpPr>
          <p:cNvPr id="6" name="TextBox 5"/>
          <p:cNvSpPr txBox="1"/>
          <p:nvPr/>
        </p:nvSpPr>
        <p:spPr>
          <a:xfrm>
            <a:off x="272819" y="624320"/>
            <a:ext cx="4281322" cy="3282950"/>
          </a:xfrm>
          <a:prstGeom prst="rect">
            <a:avLst/>
          </a:prstGeom>
          <a:noFill/>
        </p:spPr>
        <p:txBody>
          <a:bodyPr wrap="square" rtlCol="0">
            <a:spAutoFit/>
          </a:bodyPr>
          <a:lstStyle/>
          <a:p>
            <a:pPr>
              <a:spcAft>
                <a:spcPts val="400"/>
              </a:spcAft>
            </a:pPr>
            <a:r>
              <a:rPr lang="en-US" sz="1200" b="1" dirty="0"/>
              <a:t>Rhodopsin</a:t>
            </a:r>
            <a:r>
              <a:rPr lang="en-US" sz="1200" dirty="0"/>
              <a:t> is the fundamental light-sensitive receptor protein involved in vision. Though we have other variations that help us detect specific colors of light, they are all based on this important protein. It is named after ancient Greek word for </a:t>
            </a:r>
            <a:r>
              <a:rPr lang="en-US" sz="1200" i="1" dirty="0"/>
              <a:t>rose</a:t>
            </a:r>
            <a:r>
              <a:rPr lang="en-US" sz="1200" dirty="0"/>
              <a:t>, due to its pinkish color, and “</a:t>
            </a:r>
            <a:r>
              <a:rPr lang="en-US" sz="1200" dirty="0" err="1"/>
              <a:t>opsis</a:t>
            </a:r>
            <a:r>
              <a:rPr lang="en-US" sz="1200" dirty="0"/>
              <a:t>” for </a:t>
            </a:r>
            <a:r>
              <a:rPr lang="en-US" sz="1200" i="1" dirty="0"/>
              <a:t>sight. </a:t>
            </a:r>
            <a:r>
              <a:rPr lang="en-US" sz="1200" dirty="0"/>
              <a:t>Rhodopsin is a biological pigment found in the specialized cells of the retina called rods. (Colors are detected in other cells in the retina called “cones”. Both cells types are named for their shape.) </a:t>
            </a:r>
          </a:p>
          <a:p>
            <a:r>
              <a:rPr lang="en-US" sz="1200" dirty="0"/>
              <a:t>Rhodopsin is extremely sensitive to light, and thus enables vision in low-light conditions. When the protein is exposed to light, it immediately triggers a series of electrical signals that ultimately allow the brain to “see” the light. Afterwards, the rhodopsin molecule has to regenerate—which can take up to 30 minutes. So you can imagine that every single rod cell in the eye must have a lot of rhodopsin molecules: otherwise, we’d go “blind” very quickly!</a:t>
            </a:r>
            <a:endParaRPr lang="en-US" sz="1200" i="1"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7427" y="1915238"/>
            <a:ext cx="3657601" cy="1860822"/>
          </a:xfrm>
          <a:prstGeom prst="rect">
            <a:avLst/>
          </a:prstGeom>
        </p:spPr>
      </p:pic>
      <p:sp>
        <p:nvSpPr>
          <p:cNvPr id="11" name="TextBox 10"/>
          <p:cNvSpPr txBox="1"/>
          <p:nvPr/>
        </p:nvSpPr>
        <p:spPr>
          <a:xfrm>
            <a:off x="4815392" y="4320189"/>
            <a:ext cx="4144190" cy="830997"/>
          </a:xfrm>
          <a:prstGeom prst="rect">
            <a:avLst/>
          </a:prstGeom>
          <a:noFill/>
        </p:spPr>
        <p:txBody>
          <a:bodyPr wrap="square" rtlCol="0">
            <a:spAutoFit/>
          </a:bodyPr>
          <a:lstStyle/>
          <a:p>
            <a:r>
              <a:rPr lang="en-US" dirty="0">
                <a:solidFill>
                  <a:srgbClr val="CC0033"/>
                </a:solidFill>
              </a:rPr>
              <a:t>Rhodopsin</a:t>
            </a:r>
          </a:p>
          <a:p>
            <a:r>
              <a:rPr lang="en-US" dirty="0" err="1"/>
              <a:t>UniProtKB</a:t>
            </a:r>
            <a:r>
              <a:rPr lang="en-US" dirty="0"/>
              <a:t> - P08100 (OPSD_HUMAN)</a:t>
            </a:r>
          </a:p>
          <a:p>
            <a:r>
              <a:rPr lang="en-US" sz="1200" i="1" dirty="0"/>
              <a:t>https://www.uniprot.org/uniprot/P08100</a:t>
            </a:r>
          </a:p>
        </p:txBody>
      </p:sp>
      <p:sp>
        <p:nvSpPr>
          <p:cNvPr id="3" name="Rectangle 1"/>
          <p:cNvSpPr>
            <a:spLocks noChangeArrowheads="1"/>
          </p:cNvSpPr>
          <p:nvPr/>
        </p:nvSpPr>
        <p:spPr bwMode="auto">
          <a:xfrm>
            <a:off x="272819" y="4163750"/>
            <a:ext cx="4480361"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222222"/>
                </a:solidFill>
                <a:effectLst/>
                <a:latin typeface="Courier New" panose="02070309020205020404" pitchFamily="49" charset="0"/>
              </a:rPr>
              <a:t>10 20 30 40 50</a:t>
            </a:r>
            <a:br>
              <a:rPr kumimoji="0" lang="en-US" altLang="en-US" sz="1000" b="0" i="0" u="none" strike="noStrike" cap="none" normalizeH="0" baseline="0" dirty="0">
                <a:ln>
                  <a:noFill/>
                </a:ln>
                <a:solidFill>
                  <a:srgbClr val="222222"/>
                </a:solidFill>
                <a:effectLst/>
                <a:latin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rPr>
              <a:t>MNGTEGPNFY VPFSNATGVV RSPFEYPQYY LAEPWQFSML AAYMFLLIVL </a:t>
            </a:r>
            <a:br>
              <a:rPr kumimoji="0" lang="en-US" altLang="en-US" sz="1000" b="0" i="0" u="none" strike="noStrike" cap="none" normalizeH="0" baseline="0" dirty="0">
                <a:ln>
                  <a:noFill/>
                </a:ln>
                <a:solidFill>
                  <a:srgbClr val="222222"/>
                </a:solidFill>
                <a:effectLst/>
                <a:latin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rPr>
              <a:t>60 70 80 90 100</a:t>
            </a:r>
            <a:br>
              <a:rPr kumimoji="0" lang="en-US" altLang="en-US" sz="1000" b="0" i="0" u="none" strike="noStrike" cap="none" normalizeH="0" baseline="0" dirty="0">
                <a:ln>
                  <a:noFill/>
                </a:ln>
                <a:solidFill>
                  <a:srgbClr val="222222"/>
                </a:solidFill>
                <a:effectLst/>
                <a:latin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rPr>
              <a:t>GFPINFLTLY VTVQHKKLRT PLNYILLNLA VADLFMVLGG FTSTLYTSLH </a:t>
            </a:r>
            <a:br>
              <a:rPr kumimoji="0" lang="en-US" altLang="en-US" sz="1000" b="0" i="0" u="none" strike="noStrike" cap="none" normalizeH="0" baseline="0" dirty="0">
                <a:ln>
                  <a:noFill/>
                </a:ln>
                <a:solidFill>
                  <a:srgbClr val="222222"/>
                </a:solidFill>
                <a:effectLst/>
                <a:latin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rPr>
              <a:t>110 120 130 140 150</a:t>
            </a:r>
            <a:br>
              <a:rPr kumimoji="0" lang="en-US" altLang="en-US" sz="1000" b="0" i="0" u="none" strike="noStrike" cap="none" normalizeH="0" baseline="0" dirty="0">
                <a:ln>
                  <a:noFill/>
                </a:ln>
                <a:solidFill>
                  <a:srgbClr val="222222"/>
                </a:solidFill>
                <a:effectLst/>
                <a:latin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rPr>
              <a:t>GYFVFGPTGC NLEGFFATLG GEIALWSLVV LAIERYVVVC KPMSNFRFGE </a:t>
            </a:r>
            <a:br>
              <a:rPr kumimoji="0" lang="en-US" altLang="en-US" sz="1000" b="0" i="0" u="none" strike="noStrike" cap="none" normalizeH="0" baseline="0" dirty="0">
                <a:ln>
                  <a:noFill/>
                </a:ln>
                <a:solidFill>
                  <a:srgbClr val="222222"/>
                </a:solidFill>
                <a:effectLst/>
                <a:latin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rPr>
              <a:t>160 170 180 190 200</a:t>
            </a:r>
            <a:br>
              <a:rPr kumimoji="0" lang="en-US" altLang="en-US" sz="1000" b="0" i="0" u="none" strike="noStrike" cap="none" normalizeH="0" baseline="0" dirty="0">
                <a:ln>
                  <a:noFill/>
                </a:ln>
                <a:solidFill>
                  <a:srgbClr val="222222"/>
                </a:solidFill>
                <a:effectLst/>
                <a:latin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rPr>
              <a:t>NHAIMGVAFT WVMALACAAP PLAGWSRYIP EGLQCSCGID YYTLKPEVNN </a:t>
            </a:r>
            <a:br>
              <a:rPr kumimoji="0" lang="en-US" altLang="en-US" sz="1000" b="0" i="0" u="none" strike="noStrike" cap="none" normalizeH="0" baseline="0" dirty="0">
                <a:ln>
                  <a:noFill/>
                </a:ln>
                <a:solidFill>
                  <a:srgbClr val="222222"/>
                </a:solidFill>
                <a:effectLst/>
                <a:latin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rPr>
              <a:t>210 220 230 240 250</a:t>
            </a:r>
            <a:br>
              <a:rPr kumimoji="0" lang="en-US" altLang="en-US" sz="1000" b="0" i="0" u="none" strike="noStrike" cap="none" normalizeH="0" baseline="0" dirty="0">
                <a:ln>
                  <a:noFill/>
                </a:ln>
                <a:solidFill>
                  <a:srgbClr val="222222"/>
                </a:solidFill>
                <a:effectLst/>
                <a:latin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rPr>
              <a:t>ESFVIYMFVV HFTIPMIIIF FCYGQLVFTV KEAAAQQQES ATTQKAEKEV </a:t>
            </a:r>
            <a:br>
              <a:rPr kumimoji="0" lang="en-US" altLang="en-US" sz="1000" b="0" i="0" u="none" strike="noStrike" cap="none" normalizeH="0" baseline="0" dirty="0">
                <a:ln>
                  <a:noFill/>
                </a:ln>
                <a:solidFill>
                  <a:srgbClr val="222222"/>
                </a:solidFill>
                <a:effectLst/>
                <a:latin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rPr>
              <a:t>260 270 280 290 300</a:t>
            </a:r>
            <a:br>
              <a:rPr kumimoji="0" lang="en-US" altLang="en-US" sz="1000" b="0" i="0" u="none" strike="noStrike" cap="none" normalizeH="0" baseline="0" dirty="0">
                <a:ln>
                  <a:noFill/>
                </a:ln>
                <a:solidFill>
                  <a:srgbClr val="222222"/>
                </a:solidFill>
                <a:effectLst/>
                <a:latin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rPr>
              <a:t>TRMVIIMVIA FLICWVPYAS VAFYIFTHQG SNFGPIFMTI PAFFAKSAAI </a:t>
            </a:r>
            <a:br>
              <a:rPr kumimoji="0" lang="en-US" altLang="en-US" sz="1000" b="0" i="0" u="none" strike="noStrike" cap="none" normalizeH="0" baseline="0" dirty="0">
                <a:ln>
                  <a:noFill/>
                </a:ln>
                <a:solidFill>
                  <a:srgbClr val="222222"/>
                </a:solidFill>
                <a:effectLst/>
                <a:latin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rPr>
              <a:t>310 320 330 340 </a:t>
            </a:r>
            <a:br>
              <a:rPr kumimoji="0" lang="en-US" altLang="en-US" sz="1000" b="0" i="0" u="none" strike="noStrike" cap="none" normalizeH="0" baseline="0" dirty="0">
                <a:ln>
                  <a:noFill/>
                </a:ln>
                <a:solidFill>
                  <a:srgbClr val="222222"/>
                </a:solidFill>
                <a:effectLst/>
                <a:latin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rPr>
              <a:t>YNPVIYIMMN KQFRNCMLTT ICCGKNPLGD DEASATVSKT ETSQVAPA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TextBox 7"/>
          <p:cNvSpPr txBox="1"/>
          <p:nvPr/>
        </p:nvSpPr>
        <p:spPr>
          <a:xfrm>
            <a:off x="272819" y="3864063"/>
            <a:ext cx="3920877" cy="307777"/>
          </a:xfrm>
          <a:prstGeom prst="rect">
            <a:avLst/>
          </a:prstGeom>
          <a:noFill/>
        </p:spPr>
        <p:txBody>
          <a:bodyPr wrap="square" rtlCol="0">
            <a:spAutoFit/>
          </a:bodyPr>
          <a:lstStyle/>
          <a:p>
            <a:r>
              <a:rPr lang="en-US" sz="1400" dirty="0">
                <a:solidFill>
                  <a:srgbClr val="CC0033"/>
                </a:solidFill>
              </a:rPr>
              <a:t>Amino Acid Sequence (from </a:t>
            </a:r>
            <a:r>
              <a:rPr lang="en-US" sz="1400" dirty="0" err="1">
                <a:solidFill>
                  <a:srgbClr val="CC0033"/>
                </a:solidFill>
              </a:rPr>
              <a:t>UniProt</a:t>
            </a:r>
            <a:r>
              <a:rPr lang="en-US" sz="1400" dirty="0">
                <a:solidFill>
                  <a:srgbClr val="CC0033"/>
                </a:solidFill>
              </a:rPr>
              <a:t>)</a:t>
            </a:r>
            <a:endParaRPr lang="en-US" sz="1050" i="1" dirty="0">
              <a:solidFill>
                <a:srgbClr val="CC0033"/>
              </a:solidFill>
            </a:endParaRPr>
          </a:p>
        </p:txBody>
      </p:sp>
    </p:spTree>
    <p:extLst>
      <p:ext uri="{BB962C8B-B14F-4D97-AF65-F5344CB8AC3E}">
        <p14:creationId xmlns:p14="http://schemas.microsoft.com/office/powerpoint/2010/main" val="4217257138"/>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3358934" y="1145286"/>
            <a:ext cx="3312840" cy="2246520"/>
          </a:xfrm>
          <a:prstGeom prst="rect">
            <a:avLst/>
          </a:prstGeom>
        </p:spPr>
      </p:pic>
      <p:sp>
        <p:nvSpPr>
          <p:cNvPr id="2" name="Title 1"/>
          <p:cNvSpPr>
            <a:spLocks noGrp="1"/>
          </p:cNvSpPr>
          <p:nvPr>
            <p:ph type="title"/>
          </p:nvPr>
        </p:nvSpPr>
        <p:spPr/>
        <p:txBody>
          <a:bodyPr/>
          <a:lstStyle/>
          <a:p>
            <a:r>
              <a:rPr lang="en-US" dirty="0"/>
              <a:t>Optional Activity: Building a Protein—Pepsinogen</a:t>
            </a:r>
          </a:p>
        </p:txBody>
      </p:sp>
      <p:sp>
        <p:nvSpPr>
          <p:cNvPr id="6" name="TextBox 5"/>
          <p:cNvSpPr txBox="1"/>
          <p:nvPr/>
        </p:nvSpPr>
        <p:spPr>
          <a:xfrm>
            <a:off x="370892" y="808217"/>
            <a:ext cx="3380236" cy="2154436"/>
          </a:xfrm>
          <a:prstGeom prst="rect">
            <a:avLst/>
          </a:prstGeom>
          <a:noFill/>
        </p:spPr>
        <p:txBody>
          <a:bodyPr wrap="square" rtlCol="0">
            <a:spAutoFit/>
          </a:bodyPr>
          <a:lstStyle/>
          <a:p>
            <a:r>
              <a:rPr lang="en-US" sz="1200" i="1" dirty="0"/>
              <a:t>PGA5</a:t>
            </a:r>
            <a:r>
              <a:rPr lang="en-US" sz="1200" dirty="0"/>
              <a:t> is a gene that produces a component of the </a:t>
            </a:r>
            <a:r>
              <a:rPr lang="en-US" sz="1200" b="1" dirty="0"/>
              <a:t>Pepsinogen A</a:t>
            </a:r>
            <a:r>
              <a:rPr lang="en-US" sz="1200" dirty="0"/>
              <a:t> protein. Pepsinogen A is then partially unfolded by acid in the stomach, allowing pepsinogen to cleave itself (cut itself to remove some amino acids) and then become </a:t>
            </a:r>
            <a:r>
              <a:rPr lang="en-US" sz="1200" b="1" dirty="0"/>
              <a:t>pepsin</a:t>
            </a:r>
            <a:r>
              <a:rPr lang="en-US" sz="1200" dirty="0"/>
              <a:t>, an enzyme that breaks down the proteins in the food you’ve ingested. This initial step helps to prepare proteins in your food for absorption as amino acids in the intestine.</a:t>
            </a:r>
            <a:r>
              <a:rPr lang="en-US" sz="1400" dirty="0"/>
              <a:t/>
            </a:r>
            <a:br>
              <a:rPr lang="en-US" sz="1400" dirty="0"/>
            </a:br>
            <a:endParaRPr lang="en-US" sz="1400" i="1" dirty="0"/>
          </a:p>
        </p:txBody>
      </p:sp>
      <p:sp>
        <p:nvSpPr>
          <p:cNvPr id="12" name="TextBox 11"/>
          <p:cNvSpPr txBox="1"/>
          <p:nvPr/>
        </p:nvSpPr>
        <p:spPr>
          <a:xfrm>
            <a:off x="6249142" y="820199"/>
            <a:ext cx="1720556" cy="369332"/>
          </a:xfrm>
          <a:prstGeom prst="rect">
            <a:avLst/>
          </a:prstGeom>
          <a:noFill/>
        </p:spPr>
        <p:txBody>
          <a:bodyPr wrap="square" rtlCol="0">
            <a:spAutoFit/>
          </a:bodyPr>
          <a:lstStyle/>
          <a:p>
            <a:r>
              <a:rPr lang="en-US" dirty="0">
                <a:solidFill>
                  <a:srgbClr val="CC0033"/>
                </a:solidFill>
              </a:rPr>
              <a:t>pepsinogen A</a:t>
            </a:r>
            <a:endParaRPr lang="en-US" i="1" dirty="0">
              <a:solidFill>
                <a:srgbClr val="CC0033"/>
              </a:solidFill>
            </a:endParaRPr>
          </a:p>
        </p:txBody>
      </p:sp>
      <p:sp>
        <p:nvSpPr>
          <p:cNvPr id="14" name="TextBox 13"/>
          <p:cNvSpPr txBox="1"/>
          <p:nvPr/>
        </p:nvSpPr>
        <p:spPr>
          <a:xfrm>
            <a:off x="4512296" y="999737"/>
            <a:ext cx="877843" cy="369332"/>
          </a:xfrm>
          <a:prstGeom prst="rect">
            <a:avLst/>
          </a:prstGeom>
          <a:noFill/>
        </p:spPr>
        <p:txBody>
          <a:bodyPr wrap="square" rtlCol="0">
            <a:spAutoFit/>
          </a:bodyPr>
          <a:lstStyle/>
          <a:p>
            <a:r>
              <a:rPr lang="en-US" dirty="0">
                <a:solidFill>
                  <a:srgbClr val="CC0033"/>
                </a:solidFill>
              </a:rPr>
              <a:t>pepsin</a:t>
            </a:r>
            <a:endParaRPr lang="en-US" i="1" dirty="0">
              <a:solidFill>
                <a:srgbClr val="CC0033"/>
              </a:solidFill>
            </a:endParaRPr>
          </a:p>
        </p:txBody>
      </p:sp>
      <p:sp>
        <p:nvSpPr>
          <p:cNvPr id="15" name="TextBox 14"/>
          <p:cNvSpPr txBox="1"/>
          <p:nvPr/>
        </p:nvSpPr>
        <p:spPr>
          <a:xfrm>
            <a:off x="6126700" y="1369069"/>
            <a:ext cx="3017300" cy="369332"/>
          </a:xfrm>
          <a:prstGeom prst="rect">
            <a:avLst/>
          </a:prstGeom>
          <a:noFill/>
        </p:spPr>
        <p:txBody>
          <a:bodyPr wrap="square" rtlCol="0">
            <a:spAutoFit/>
          </a:bodyPr>
          <a:lstStyle/>
          <a:p>
            <a:r>
              <a:rPr lang="en-US" dirty="0">
                <a:solidFill>
                  <a:srgbClr val="CC0033"/>
                </a:solidFill>
              </a:rPr>
              <a:t>+ </a:t>
            </a:r>
            <a:r>
              <a:rPr lang="en-US" dirty="0" err="1">
                <a:solidFill>
                  <a:srgbClr val="CC0033"/>
                </a:solidFill>
              </a:rPr>
              <a:t>HCl</a:t>
            </a:r>
            <a:r>
              <a:rPr lang="en-US" dirty="0">
                <a:solidFill>
                  <a:srgbClr val="CC0033"/>
                </a:solidFill>
              </a:rPr>
              <a:t> (hydrochloric acid)</a:t>
            </a:r>
            <a:endParaRPr lang="en-US" i="1" dirty="0">
              <a:solidFill>
                <a:srgbClr val="CC0033"/>
              </a:solidFill>
            </a:endParaRPr>
          </a:p>
        </p:txBody>
      </p:sp>
      <p:sp>
        <p:nvSpPr>
          <p:cNvPr id="16" name="Down Arrow 15"/>
          <p:cNvSpPr/>
          <p:nvPr/>
        </p:nvSpPr>
        <p:spPr>
          <a:xfrm rot="2843646">
            <a:off x="5873832" y="1185297"/>
            <a:ext cx="283797" cy="570192"/>
          </a:xfrm>
          <a:prstGeom prst="downArrow">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Down Arrow 17"/>
          <p:cNvSpPr/>
          <p:nvPr/>
        </p:nvSpPr>
        <p:spPr>
          <a:xfrm rot="2843646">
            <a:off x="5873833" y="1185298"/>
            <a:ext cx="283797" cy="570192"/>
          </a:xfrm>
          <a:prstGeom prst="downArrow">
            <a:avLst/>
          </a:prstGeom>
          <a:solidFill>
            <a:srgbClr val="CC00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5099702" y="3828211"/>
            <a:ext cx="3920877" cy="1107996"/>
          </a:xfrm>
          <a:prstGeom prst="rect">
            <a:avLst/>
          </a:prstGeom>
          <a:noFill/>
        </p:spPr>
        <p:txBody>
          <a:bodyPr wrap="square" rtlCol="0">
            <a:spAutoFit/>
          </a:bodyPr>
          <a:lstStyle/>
          <a:p>
            <a:r>
              <a:rPr lang="en-US" dirty="0">
                <a:solidFill>
                  <a:srgbClr val="CC0033"/>
                </a:solidFill>
              </a:rPr>
              <a:t>Pepsinogen A</a:t>
            </a:r>
          </a:p>
          <a:p>
            <a:r>
              <a:rPr lang="en-US" dirty="0" err="1"/>
              <a:t>UniProtKB</a:t>
            </a:r>
            <a:r>
              <a:rPr lang="en-US" dirty="0"/>
              <a:t> - P0DJD9 (PEPA5_HUMAN)</a:t>
            </a:r>
          </a:p>
          <a:p>
            <a:r>
              <a:rPr lang="en-US" sz="1200" i="1" dirty="0"/>
              <a:t>https://www.uniprot.org/uniprot/P0DJD9</a:t>
            </a:r>
          </a:p>
        </p:txBody>
      </p:sp>
      <p:sp>
        <p:nvSpPr>
          <p:cNvPr id="7" name="Rectangle 1"/>
          <p:cNvSpPr>
            <a:spLocks noChangeArrowheads="1"/>
          </p:cNvSpPr>
          <p:nvPr/>
        </p:nvSpPr>
        <p:spPr bwMode="auto">
          <a:xfrm>
            <a:off x="359383" y="3636900"/>
            <a:ext cx="5098606"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10 20 30 40 50</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MKWLLLLGLV ALSECIMYKV PLIRKKSLRR TLSERGLLKD FLKKHNLNPA </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60 70 80 90 100</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RKYFPQWEAP TLVDEQPLEN YLDMEYFGTI GIGTPAQDFT VVFDTGSSNL </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110 120 130 140 150</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WVPSVYCSSL ACTNHNRFNP EDSSTYQSTS ETVSITYGTG SMTGILGYDT </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160 170 180 190 200</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VQVGGISDTN QIFGLSETEP GSFLYYAPFD GILGLAYPSI SSSGATPVFD </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210 220 230 240 250</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NIWNQGLVSQ DLFSVYLSAD DKSGSVVIFG GIDSSYYTGS LNWVPVTVEG </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260 270 280 290 300</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YWQITVDSIT MNGETIACAE GCQAIVDTGT SLLTGPTSPI ANIQSDIGAS </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310 320 330 340 350</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ENSDGDMVVS CSAISSLPDI VFTINGVQYP VPPSAYILQS EGSCISGFQG </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360 370 380 </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MNVPTESGEL WILGDVFIRQ YFTVFDRANN QVGLAPVA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 name="TextBox 12"/>
          <p:cNvSpPr txBox="1"/>
          <p:nvPr/>
        </p:nvSpPr>
        <p:spPr>
          <a:xfrm>
            <a:off x="359383" y="3329123"/>
            <a:ext cx="3920877" cy="307777"/>
          </a:xfrm>
          <a:prstGeom prst="rect">
            <a:avLst/>
          </a:prstGeom>
          <a:noFill/>
        </p:spPr>
        <p:txBody>
          <a:bodyPr wrap="square" rtlCol="0">
            <a:spAutoFit/>
          </a:bodyPr>
          <a:lstStyle/>
          <a:p>
            <a:r>
              <a:rPr lang="en-US" sz="1400" dirty="0">
                <a:solidFill>
                  <a:srgbClr val="CC0033"/>
                </a:solidFill>
              </a:rPr>
              <a:t>Amino Acid Sequence (from </a:t>
            </a:r>
            <a:r>
              <a:rPr lang="en-US" sz="1400" dirty="0" err="1">
                <a:solidFill>
                  <a:srgbClr val="CC0033"/>
                </a:solidFill>
              </a:rPr>
              <a:t>UniProt</a:t>
            </a:r>
            <a:r>
              <a:rPr lang="en-US" sz="1400" dirty="0">
                <a:solidFill>
                  <a:srgbClr val="CC0033"/>
                </a:solidFill>
              </a:rPr>
              <a:t>)</a:t>
            </a:r>
            <a:endParaRPr lang="en-US" sz="1050" i="1" dirty="0">
              <a:solidFill>
                <a:srgbClr val="CC0033"/>
              </a:solidFill>
            </a:endParaRPr>
          </a:p>
        </p:txBody>
      </p:sp>
    </p:spTree>
    <p:extLst>
      <p:ext uri="{BB962C8B-B14F-4D97-AF65-F5344CB8AC3E}">
        <p14:creationId xmlns:p14="http://schemas.microsoft.com/office/powerpoint/2010/main" val="843795813"/>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83225" y="1628257"/>
            <a:ext cx="3933059" cy="2949794"/>
          </a:xfrm>
          <a:prstGeom prst="rect">
            <a:avLst/>
          </a:prstGeom>
        </p:spPr>
      </p:pic>
      <p:sp>
        <p:nvSpPr>
          <p:cNvPr id="6" name="TextBox 5"/>
          <p:cNvSpPr txBox="1"/>
          <p:nvPr/>
        </p:nvSpPr>
        <p:spPr>
          <a:xfrm>
            <a:off x="248914" y="714175"/>
            <a:ext cx="4303682" cy="4247317"/>
          </a:xfrm>
          <a:prstGeom prst="rect">
            <a:avLst/>
          </a:prstGeom>
          <a:noFill/>
        </p:spPr>
        <p:txBody>
          <a:bodyPr wrap="square" rtlCol="0">
            <a:spAutoFit/>
          </a:bodyPr>
          <a:lstStyle/>
          <a:p>
            <a:pPr>
              <a:spcAft>
                <a:spcPts val="1200"/>
              </a:spcAft>
            </a:pPr>
            <a:r>
              <a:rPr lang="en-US" sz="1200" b="1" dirty="0"/>
              <a:t>Insulin</a:t>
            </a:r>
            <a:r>
              <a:rPr lang="en-US" sz="1200" dirty="0"/>
              <a:t> is a hormone produced by beta cells in the pancreas. Insulin regulates the metabolism of carbohydrates, fats and protein by promoting the absorption of carbohydrates, especially glucose from the blood into liver, fat and skeletal muscle cells.</a:t>
            </a:r>
          </a:p>
          <a:p>
            <a:pPr>
              <a:spcAft>
                <a:spcPts val="1200"/>
              </a:spcAft>
            </a:pPr>
            <a:r>
              <a:rPr lang="en-US" sz="1200" dirty="0"/>
              <a:t>Beta cells are sensitive to glucose concentrations in your blood, also known as your blood sugar level. When the glucose level is high, the beta cells secrete insulin into the blood which then tells cells to start to take up the glucose. When glucose levels are low, secretion of insulin is inhibited.</a:t>
            </a:r>
          </a:p>
          <a:p>
            <a:pPr>
              <a:spcAft>
                <a:spcPts val="1200"/>
              </a:spcAft>
            </a:pPr>
            <a:r>
              <a:rPr lang="en-US" sz="1200" i="1" dirty="0"/>
              <a:t>A note about blood sugar and homeostasis…</a:t>
            </a:r>
          </a:p>
          <a:p>
            <a:pPr>
              <a:spcAft>
                <a:spcPts val="1200"/>
              </a:spcAft>
            </a:pPr>
            <a:r>
              <a:rPr lang="en-US" sz="1200" i="1" dirty="0"/>
              <a:t>Interestingly, neighboring alpha cells, secrete a different, opposing protein hormone called glucagon. When blood glucose is low and the beta cells stop secreting insulin, they signal these alpha cell neighbors to make and secrete glucagon. This stimulates the liver to release glucose back into the blood thus having the opposite effect of insulin.</a:t>
            </a:r>
            <a:r>
              <a:rPr lang="en-US" sz="1200" i="1" baseline="30000" dirty="0"/>
              <a:t> </a:t>
            </a:r>
            <a:r>
              <a:rPr lang="en-US" sz="1200" i="1" dirty="0"/>
              <a:t>The secretion of insulin and glucagon into the blood in response to the blood glucose concentration is the primary way the body maintains glucose homeostasis.</a:t>
            </a:r>
          </a:p>
        </p:txBody>
      </p:sp>
      <p:sp>
        <p:nvSpPr>
          <p:cNvPr id="12" name="TextBox 11"/>
          <p:cNvSpPr txBox="1"/>
          <p:nvPr/>
        </p:nvSpPr>
        <p:spPr>
          <a:xfrm>
            <a:off x="4724507" y="1823451"/>
            <a:ext cx="877348" cy="368889"/>
          </a:xfrm>
          <a:prstGeom prst="rect">
            <a:avLst/>
          </a:prstGeom>
          <a:noFill/>
        </p:spPr>
        <p:txBody>
          <a:bodyPr wrap="square" rtlCol="0">
            <a:spAutoFit/>
          </a:bodyPr>
          <a:lstStyle/>
          <a:p>
            <a:r>
              <a:rPr lang="en-US" dirty="0">
                <a:solidFill>
                  <a:srgbClr val="CC0033"/>
                </a:solidFill>
              </a:rPr>
              <a:t>insulin</a:t>
            </a:r>
            <a:endParaRPr lang="en-US" i="1" dirty="0">
              <a:solidFill>
                <a:srgbClr val="CC0033"/>
              </a:solidFill>
            </a:endParaRPr>
          </a:p>
        </p:txBody>
      </p:sp>
      <p:sp>
        <p:nvSpPr>
          <p:cNvPr id="15" name="TextBox 14"/>
          <p:cNvSpPr txBox="1"/>
          <p:nvPr/>
        </p:nvSpPr>
        <p:spPr>
          <a:xfrm>
            <a:off x="7545284" y="1818102"/>
            <a:ext cx="1221544" cy="646331"/>
          </a:xfrm>
          <a:prstGeom prst="rect">
            <a:avLst/>
          </a:prstGeom>
          <a:noFill/>
        </p:spPr>
        <p:txBody>
          <a:bodyPr wrap="square" rtlCol="0">
            <a:spAutoFit/>
          </a:bodyPr>
          <a:lstStyle/>
          <a:p>
            <a:pPr algn="ctr"/>
            <a:r>
              <a:rPr lang="en-US" dirty="0">
                <a:solidFill>
                  <a:srgbClr val="CC0033"/>
                </a:solidFill>
              </a:rPr>
              <a:t>stored as hexamer</a:t>
            </a:r>
            <a:endParaRPr lang="en-US" i="1" dirty="0">
              <a:solidFill>
                <a:srgbClr val="CC0033"/>
              </a:solidFill>
            </a:endParaRPr>
          </a:p>
        </p:txBody>
      </p:sp>
      <p:sp>
        <p:nvSpPr>
          <p:cNvPr id="18" name="TextBox 17"/>
          <p:cNvSpPr txBox="1"/>
          <p:nvPr/>
        </p:nvSpPr>
        <p:spPr>
          <a:xfrm>
            <a:off x="6292532" y="1145439"/>
            <a:ext cx="1863524" cy="584775"/>
          </a:xfrm>
          <a:prstGeom prst="rect">
            <a:avLst/>
          </a:prstGeom>
          <a:noFill/>
        </p:spPr>
        <p:txBody>
          <a:bodyPr wrap="square" rtlCol="0">
            <a:spAutoFit/>
          </a:bodyPr>
          <a:lstStyle/>
          <a:p>
            <a:pPr algn="ctr"/>
            <a:r>
              <a:rPr lang="en-US" dirty="0">
                <a:solidFill>
                  <a:srgbClr val="CC0033"/>
                </a:solidFill>
              </a:rPr>
              <a:t>Active Monomer</a:t>
            </a:r>
          </a:p>
          <a:p>
            <a:pPr algn="ctr"/>
            <a:r>
              <a:rPr lang="en-US" sz="1400" dirty="0">
                <a:solidFill>
                  <a:srgbClr val="CC0033"/>
                </a:solidFill>
              </a:rPr>
              <a:t>(single protein)</a:t>
            </a:r>
            <a:endParaRPr lang="en-US" sz="1400" i="1" dirty="0">
              <a:solidFill>
                <a:srgbClr val="CC0033"/>
              </a:solidFill>
            </a:endParaRPr>
          </a:p>
        </p:txBody>
      </p:sp>
      <p:cxnSp>
        <p:nvCxnSpPr>
          <p:cNvPr id="20" name="Straight Arrow Connector 19"/>
          <p:cNvCxnSpPr>
            <a:stCxn id="18" idx="1"/>
          </p:cNvCxnSpPr>
          <p:nvPr/>
        </p:nvCxnSpPr>
        <p:spPr>
          <a:xfrm flipH="1">
            <a:off x="5717992" y="1437827"/>
            <a:ext cx="574540" cy="708789"/>
          </a:xfrm>
          <a:prstGeom prst="straightConnector1">
            <a:avLst/>
          </a:prstGeom>
          <a:ln>
            <a:solidFill>
              <a:srgbClr val="CC0033"/>
            </a:solidFill>
            <a:tailEnd type="triangle"/>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879505" y="5118709"/>
            <a:ext cx="3920877" cy="830997"/>
          </a:xfrm>
          <a:prstGeom prst="rect">
            <a:avLst/>
          </a:prstGeom>
          <a:noFill/>
        </p:spPr>
        <p:txBody>
          <a:bodyPr wrap="square" rtlCol="0">
            <a:spAutoFit/>
          </a:bodyPr>
          <a:lstStyle/>
          <a:p>
            <a:r>
              <a:rPr lang="en-US" dirty="0">
                <a:solidFill>
                  <a:srgbClr val="CC0033"/>
                </a:solidFill>
              </a:rPr>
              <a:t>Insulin</a:t>
            </a:r>
          </a:p>
          <a:p>
            <a:r>
              <a:rPr lang="en-US" dirty="0" err="1"/>
              <a:t>UniProtKB</a:t>
            </a:r>
            <a:r>
              <a:rPr lang="en-US" dirty="0"/>
              <a:t> - P01308 (INS_HUMAN)</a:t>
            </a:r>
          </a:p>
          <a:p>
            <a:r>
              <a:rPr lang="en-US" sz="1200" i="1" dirty="0"/>
              <a:t>https://www.uniprot.org/uniprot/P01308</a:t>
            </a:r>
          </a:p>
        </p:txBody>
      </p:sp>
      <p:sp>
        <p:nvSpPr>
          <p:cNvPr id="2" name="Rectangle 1"/>
          <p:cNvSpPr>
            <a:spLocks noChangeArrowheads="1"/>
          </p:cNvSpPr>
          <p:nvPr/>
        </p:nvSpPr>
        <p:spPr bwMode="auto">
          <a:xfrm>
            <a:off x="248914" y="5290234"/>
            <a:ext cx="527110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10 20 30 40 50</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MALWMRLLPL LALLALWGPD PAAAFVNQHL CGSHLVEALY LVCGERGFFY </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60 70 80 90 100</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TPKTRREAED LQVGQVELGG GPGAGSLQPL ALEGSLQKRG IVEQCCTSIC </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110</a:t>
            </a:r>
            <a:b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SLYQLENYCN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 name="Title 2"/>
          <p:cNvSpPr>
            <a:spLocks noGrp="1"/>
          </p:cNvSpPr>
          <p:nvPr>
            <p:ph type="title"/>
          </p:nvPr>
        </p:nvSpPr>
        <p:spPr/>
        <p:txBody>
          <a:bodyPr/>
          <a:lstStyle/>
          <a:p>
            <a:r>
              <a:rPr lang="en-US" dirty="0"/>
              <a:t>Optional Activity: Building a Protein—Insulin</a:t>
            </a:r>
          </a:p>
        </p:txBody>
      </p:sp>
      <p:sp>
        <p:nvSpPr>
          <p:cNvPr id="17" name="TextBox 16"/>
          <p:cNvSpPr txBox="1"/>
          <p:nvPr/>
        </p:nvSpPr>
        <p:spPr>
          <a:xfrm>
            <a:off x="248914" y="5041131"/>
            <a:ext cx="3920877" cy="307777"/>
          </a:xfrm>
          <a:prstGeom prst="rect">
            <a:avLst/>
          </a:prstGeom>
          <a:noFill/>
        </p:spPr>
        <p:txBody>
          <a:bodyPr wrap="square" rtlCol="0">
            <a:spAutoFit/>
          </a:bodyPr>
          <a:lstStyle/>
          <a:p>
            <a:r>
              <a:rPr lang="en-US" sz="1400" dirty="0">
                <a:solidFill>
                  <a:srgbClr val="CC0033"/>
                </a:solidFill>
              </a:rPr>
              <a:t>Amino Acid Sequence (from </a:t>
            </a:r>
            <a:r>
              <a:rPr lang="en-US" sz="1400" dirty="0" err="1">
                <a:solidFill>
                  <a:srgbClr val="CC0033"/>
                </a:solidFill>
              </a:rPr>
              <a:t>UniProt</a:t>
            </a:r>
            <a:r>
              <a:rPr lang="en-US" sz="1400" dirty="0">
                <a:solidFill>
                  <a:srgbClr val="CC0033"/>
                </a:solidFill>
              </a:rPr>
              <a:t>)</a:t>
            </a:r>
            <a:endParaRPr lang="en-US" sz="1050" i="1" dirty="0">
              <a:solidFill>
                <a:srgbClr val="CC0033"/>
              </a:solidFill>
            </a:endParaRPr>
          </a:p>
        </p:txBody>
      </p:sp>
    </p:spTree>
    <p:extLst>
      <p:ext uri="{BB962C8B-B14F-4D97-AF65-F5344CB8AC3E}">
        <p14:creationId xmlns:p14="http://schemas.microsoft.com/office/powerpoint/2010/main" val="2921496922"/>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7422C48-401B-4048-9ED6-3A4EFEED7809}"/>
              </a:ext>
            </a:extLst>
          </p:cNvPr>
          <p:cNvGraphicFramePr>
            <a:graphicFrameLocks noGrp="1"/>
          </p:cNvGraphicFramePr>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4" name="Table 3">
            <a:extLst>
              <a:ext uri="{FF2B5EF4-FFF2-40B4-BE49-F238E27FC236}">
                <a16:creationId xmlns:a16="http://schemas.microsoft.com/office/drawing/2014/main" id="{9C2D2265-CB54-C54E-84D7-2CD13261BEFB}"/>
              </a:ext>
            </a:extLst>
          </p:cNvPr>
          <p:cNvGraphicFramePr>
            <a:graphicFrameLocks noGrp="1"/>
          </p:cNvGraphicFramePr>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pic>
        <p:nvPicPr>
          <p:cNvPr id="40" name="Picture 39">
            <a:extLst>
              <a:ext uri="{FF2B5EF4-FFF2-40B4-BE49-F238E27FC236}">
                <a16:creationId xmlns:a16="http://schemas.microsoft.com/office/drawing/2014/main" id="{7CC838C3-9B01-AD44-979D-3D986DEAF0F4}"/>
              </a:ext>
            </a:extLst>
          </p:cNvPr>
          <p:cNvPicPr>
            <a:picLocks noChangeAspect="1"/>
          </p:cNvPicPr>
          <p:nvPr/>
        </p:nvPicPr>
        <p:blipFill rotWithShape="1">
          <a:blip r:embed="rId3"/>
          <a:srcRect r="33248" b="9941"/>
          <a:stretch/>
        </p:blipFill>
        <p:spPr>
          <a:xfrm>
            <a:off x="2365589" y="3886339"/>
            <a:ext cx="1128575" cy="1141957"/>
          </a:xfrm>
          <a:prstGeom prst="rect">
            <a:avLst/>
          </a:prstGeom>
        </p:spPr>
      </p:pic>
      <p:pic>
        <p:nvPicPr>
          <p:cNvPr id="45" name="Picture 44">
            <a:extLst>
              <a:ext uri="{FF2B5EF4-FFF2-40B4-BE49-F238E27FC236}">
                <a16:creationId xmlns:a16="http://schemas.microsoft.com/office/drawing/2014/main" id="{854C02DE-EF34-6845-AECF-390BFF33DA6A}"/>
              </a:ext>
            </a:extLst>
          </p:cNvPr>
          <p:cNvPicPr>
            <a:picLocks noChangeAspect="1"/>
          </p:cNvPicPr>
          <p:nvPr/>
        </p:nvPicPr>
        <p:blipFill rotWithShape="1">
          <a:blip r:embed="rId4"/>
          <a:srcRect r="46571" b="9868"/>
          <a:stretch/>
        </p:blipFill>
        <p:spPr>
          <a:xfrm>
            <a:off x="5649836" y="4021575"/>
            <a:ext cx="916008" cy="1158949"/>
          </a:xfrm>
          <a:prstGeom prst="rect">
            <a:avLst/>
          </a:prstGeom>
        </p:spPr>
      </p:pic>
      <p:pic>
        <p:nvPicPr>
          <p:cNvPr id="29" name="Picture 28">
            <a:extLst>
              <a:ext uri="{FF2B5EF4-FFF2-40B4-BE49-F238E27FC236}">
                <a16:creationId xmlns:a16="http://schemas.microsoft.com/office/drawing/2014/main" id="{F06C6061-31BD-BD40-99FE-70E3E0F117B9}"/>
              </a:ext>
            </a:extLst>
          </p:cNvPr>
          <p:cNvPicPr>
            <a:picLocks noChangeAspect="1"/>
          </p:cNvPicPr>
          <p:nvPr/>
        </p:nvPicPr>
        <p:blipFill rotWithShape="1">
          <a:blip r:embed="rId5"/>
          <a:srcRect t="19937" r="37959" b="20001"/>
          <a:stretch/>
        </p:blipFill>
        <p:spPr>
          <a:xfrm>
            <a:off x="6793992" y="1878782"/>
            <a:ext cx="1227201" cy="891044"/>
          </a:xfrm>
          <a:prstGeom prst="rect">
            <a:avLst/>
          </a:prstGeom>
        </p:spPr>
      </p:pic>
      <p:pic>
        <p:nvPicPr>
          <p:cNvPr id="50" name="Picture 49">
            <a:extLst>
              <a:ext uri="{FF2B5EF4-FFF2-40B4-BE49-F238E27FC236}">
                <a16:creationId xmlns:a16="http://schemas.microsoft.com/office/drawing/2014/main" id="{25B89EFF-BE6B-5B4C-8CFE-22C905FC0F3B}"/>
              </a:ext>
            </a:extLst>
          </p:cNvPr>
          <p:cNvPicPr>
            <a:picLocks noChangeAspect="1"/>
          </p:cNvPicPr>
          <p:nvPr/>
        </p:nvPicPr>
        <p:blipFill rotWithShape="1">
          <a:blip r:embed="rId6"/>
          <a:srcRect t="11876" r="21921"/>
          <a:stretch/>
        </p:blipFill>
        <p:spPr>
          <a:xfrm>
            <a:off x="4129830" y="1934122"/>
            <a:ext cx="1052623" cy="891043"/>
          </a:xfrm>
          <a:prstGeom prst="rect">
            <a:avLst/>
          </a:prstGeom>
        </p:spPr>
      </p:pic>
      <p:pic>
        <p:nvPicPr>
          <p:cNvPr id="22" name="Picture 21">
            <a:extLst>
              <a:ext uri="{FF2B5EF4-FFF2-40B4-BE49-F238E27FC236}">
                <a16:creationId xmlns:a16="http://schemas.microsoft.com/office/drawing/2014/main" id="{3BC2619F-178E-C945-B8DF-79B980ADE5E0}"/>
              </a:ext>
            </a:extLst>
          </p:cNvPr>
          <p:cNvPicPr>
            <a:picLocks noChangeAspect="1"/>
          </p:cNvPicPr>
          <p:nvPr/>
        </p:nvPicPr>
        <p:blipFill rotWithShape="1">
          <a:blip r:embed="rId7"/>
          <a:srcRect r="13897" b="1176"/>
          <a:stretch/>
        </p:blipFill>
        <p:spPr>
          <a:xfrm>
            <a:off x="1103165" y="1855552"/>
            <a:ext cx="1035120" cy="891043"/>
          </a:xfrm>
          <a:prstGeom prst="rect">
            <a:avLst/>
          </a:prstGeom>
        </p:spPr>
      </p:pic>
      <p:sp>
        <p:nvSpPr>
          <p:cNvPr id="2" name="Title 1">
            <a:extLst>
              <a:ext uri="{FF2B5EF4-FFF2-40B4-BE49-F238E27FC236}">
                <a16:creationId xmlns:a16="http://schemas.microsoft.com/office/drawing/2014/main" id="{C1F5414E-55F4-C846-98F5-FD1CDA6B0538}"/>
              </a:ext>
            </a:extLst>
          </p:cNvPr>
          <p:cNvSpPr>
            <a:spLocks noGrp="1"/>
          </p:cNvSpPr>
          <p:nvPr>
            <p:ph type="title"/>
          </p:nvPr>
        </p:nvSpPr>
        <p:spPr/>
        <p:txBody>
          <a:bodyPr/>
          <a:lstStyle/>
          <a:p>
            <a:r>
              <a:rPr lang="en-US" dirty="0"/>
              <a:t>Symbols</a:t>
            </a:r>
          </a:p>
        </p:txBody>
      </p:sp>
      <p:sp>
        <p:nvSpPr>
          <p:cNvPr id="3" name="Shape 171">
            <a:extLst>
              <a:ext uri="{FF2B5EF4-FFF2-40B4-BE49-F238E27FC236}">
                <a16:creationId xmlns:a16="http://schemas.microsoft.com/office/drawing/2014/main" id="{88FF6AAC-BB43-5B48-845E-FCFEC30C5E9C}"/>
              </a:ext>
            </a:extLst>
          </p:cNvPr>
          <p:cNvSpPr/>
          <p:nvPr/>
        </p:nvSpPr>
        <p:spPr>
          <a:xfrm>
            <a:off x="430768" y="848721"/>
            <a:ext cx="8544599" cy="30784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p>
        </p:txBody>
      </p:sp>
      <p:sp>
        <p:nvSpPr>
          <p:cNvPr id="7" name="Shape 177">
            <a:extLst>
              <a:ext uri="{FF2B5EF4-FFF2-40B4-BE49-F238E27FC236}">
                <a16:creationId xmlns:a16="http://schemas.microsoft.com/office/drawing/2014/main" id="{634C6328-C425-C54A-8679-FA989700915E}"/>
              </a:ext>
            </a:extLst>
          </p:cNvPr>
          <p:cNvSpPr/>
          <p:nvPr/>
        </p:nvSpPr>
        <p:spPr>
          <a:xfrm>
            <a:off x="1352520" y="3091135"/>
            <a:ext cx="70051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8" name="Shape 181">
            <a:extLst>
              <a:ext uri="{FF2B5EF4-FFF2-40B4-BE49-F238E27FC236}">
                <a16:creationId xmlns:a16="http://schemas.microsoft.com/office/drawing/2014/main" id="{F78FFC24-C257-BB47-8A97-8C98827CBD55}"/>
              </a:ext>
            </a:extLst>
          </p:cNvPr>
          <p:cNvSpPr/>
          <p:nvPr/>
        </p:nvSpPr>
        <p:spPr>
          <a:xfrm>
            <a:off x="3947474" y="3090101"/>
            <a:ext cx="1349921"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9" name="Shape 185">
            <a:extLst>
              <a:ext uri="{FF2B5EF4-FFF2-40B4-BE49-F238E27FC236}">
                <a16:creationId xmlns:a16="http://schemas.microsoft.com/office/drawing/2014/main" id="{0DFA19A0-B6A9-234C-A1EF-015002D3035C}"/>
              </a:ext>
            </a:extLst>
          </p:cNvPr>
          <p:cNvSpPr/>
          <p:nvPr/>
        </p:nvSpPr>
        <p:spPr>
          <a:xfrm>
            <a:off x="7188263" y="3094771"/>
            <a:ext cx="756618"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0" name="Shape 185">
            <a:extLst>
              <a:ext uri="{FF2B5EF4-FFF2-40B4-BE49-F238E27FC236}">
                <a16:creationId xmlns:a16="http://schemas.microsoft.com/office/drawing/2014/main" id="{654EB643-60F9-1C4A-AF64-EAD4B2BABE8B}"/>
              </a:ext>
            </a:extLst>
          </p:cNvPr>
          <p:cNvSpPr/>
          <p:nvPr/>
        </p:nvSpPr>
        <p:spPr>
          <a:xfrm>
            <a:off x="2296468" y="5307940"/>
            <a:ext cx="129843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1" name="Shape 173">
            <a:extLst>
              <a:ext uri="{FF2B5EF4-FFF2-40B4-BE49-F238E27FC236}">
                <a16:creationId xmlns:a16="http://schemas.microsoft.com/office/drawing/2014/main" id="{BEDA10FA-E446-0E44-A539-894C94B4D6E1}"/>
              </a:ext>
            </a:extLst>
          </p:cNvPr>
          <p:cNvSpPr/>
          <p:nvPr/>
        </p:nvSpPr>
        <p:spPr>
          <a:xfrm>
            <a:off x="4757740" y="5307940"/>
            <a:ext cx="3162662"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sp>
        <p:nvSpPr>
          <p:cNvPr id="6" name="TextBox 5">
            <a:extLst>
              <a:ext uri="{FF2B5EF4-FFF2-40B4-BE49-F238E27FC236}">
                <a16:creationId xmlns:a16="http://schemas.microsoft.com/office/drawing/2014/main" id="{F41E6F51-5545-2E46-B6BF-F76111B4446C}"/>
              </a:ext>
            </a:extLst>
          </p:cNvPr>
          <p:cNvSpPr txBox="1"/>
          <p:nvPr/>
        </p:nvSpPr>
        <p:spPr>
          <a:xfrm>
            <a:off x="3386667" y="59436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09158385"/>
      </p:ext>
    </p:extLst>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Optional Activity: Building a Protein—Keratin</a:t>
            </a:r>
          </a:p>
        </p:txBody>
      </p:sp>
      <p:sp>
        <p:nvSpPr>
          <p:cNvPr id="6" name="TextBox 5"/>
          <p:cNvSpPr txBox="1"/>
          <p:nvPr/>
        </p:nvSpPr>
        <p:spPr>
          <a:xfrm>
            <a:off x="4554141" y="653692"/>
            <a:ext cx="4236393" cy="3231654"/>
          </a:xfrm>
          <a:prstGeom prst="rect">
            <a:avLst/>
          </a:prstGeom>
          <a:noFill/>
        </p:spPr>
        <p:txBody>
          <a:bodyPr wrap="square" rtlCol="0">
            <a:spAutoFit/>
          </a:bodyPr>
          <a:lstStyle/>
          <a:p>
            <a:r>
              <a:rPr lang="en-US" sz="1200" b="1" dirty="0"/>
              <a:t>Keratins are more broadly </a:t>
            </a:r>
            <a:r>
              <a:rPr lang="en-US" sz="1200" dirty="0"/>
              <a:t> a family of fibrous structural proteins known as </a:t>
            </a:r>
            <a:r>
              <a:rPr lang="en-US" sz="1200" dirty="0" err="1"/>
              <a:t>scleroproteins</a:t>
            </a:r>
            <a:r>
              <a:rPr lang="en-US" sz="1200" dirty="0"/>
              <a:t>. </a:t>
            </a:r>
            <a:r>
              <a:rPr lang="en-US" sz="1200" i="1" dirty="0"/>
              <a:t>α-Keratin</a:t>
            </a:r>
            <a:r>
              <a:rPr lang="en-US" sz="1200" dirty="0"/>
              <a:t> is a type of keratin found in vertebrates and is the key structural material making up hair, nails, feathers, horns, claws, hooves, calluses, and the outer layer of skin. Keratin also protects underlying skin cells from damage or stress. </a:t>
            </a:r>
          </a:p>
          <a:p>
            <a:r>
              <a:rPr lang="en-US" sz="1200" dirty="0"/>
              <a:t>Keratin proteins assemble into bundles to form filaments, which are tough and form strong </a:t>
            </a:r>
            <a:r>
              <a:rPr lang="en-US" sz="1200" dirty="0" err="1"/>
              <a:t>unmineralized</a:t>
            </a:r>
            <a:r>
              <a:rPr lang="en-US" sz="1200" dirty="0"/>
              <a:t> epidermal appendages found in reptiles, birds, amphibians, and mammals. Keratin resists digestion, which is why cats regurgitate hairballs (among other things).</a:t>
            </a:r>
          </a:p>
          <a:p>
            <a:r>
              <a:rPr lang="en-US" sz="1200" dirty="0"/>
              <a:t>Alpha-keratin proteins can be one of two types: type I or type II. There are 54 keratin genes in humans, 28 of which code for type I, and 26 for type II.</a:t>
            </a:r>
            <a:r>
              <a:rPr lang="en-US" sz="1200" baseline="30000" dirty="0"/>
              <a:t> </a:t>
            </a:r>
            <a:r>
              <a:rPr lang="en-US" sz="1200" dirty="0"/>
              <a:t>Type I proteins are acidic, meaning they contain more acidic amino acids, such as aspartic acid, while type II proteins are basic, meaning they contain more basic amino acids, such as lysine. </a:t>
            </a: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3882" y="3998926"/>
            <a:ext cx="1794875" cy="2558409"/>
          </a:xfrm>
          <a:prstGeom prst="rect">
            <a:avLst/>
          </a:prstGeom>
        </p:spPr>
      </p:pic>
      <p:sp>
        <p:nvSpPr>
          <p:cNvPr id="42" name="TextBox 41"/>
          <p:cNvSpPr txBox="1"/>
          <p:nvPr/>
        </p:nvSpPr>
        <p:spPr>
          <a:xfrm>
            <a:off x="957521" y="5733370"/>
            <a:ext cx="4430579" cy="830997"/>
          </a:xfrm>
          <a:prstGeom prst="rect">
            <a:avLst/>
          </a:prstGeom>
          <a:noFill/>
          <a:ln>
            <a:solidFill>
              <a:srgbClr val="CC0033"/>
            </a:solidFill>
          </a:ln>
        </p:spPr>
        <p:txBody>
          <a:bodyPr wrap="square" rtlCol="0">
            <a:spAutoFit/>
          </a:bodyPr>
          <a:lstStyle/>
          <a:p>
            <a:r>
              <a:rPr lang="en-US" dirty="0">
                <a:solidFill>
                  <a:srgbClr val="CC0033"/>
                </a:solidFill>
              </a:rPr>
              <a:t>Keratin, type II </a:t>
            </a:r>
            <a:r>
              <a:rPr lang="en-US" dirty="0" err="1">
                <a:solidFill>
                  <a:srgbClr val="CC0033"/>
                </a:solidFill>
              </a:rPr>
              <a:t>cuticular</a:t>
            </a:r>
            <a:r>
              <a:rPr lang="en-US" dirty="0">
                <a:solidFill>
                  <a:srgbClr val="CC0033"/>
                </a:solidFill>
              </a:rPr>
              <a:t> Hb1</a:t>
            </a:r>
          </a:p>
          <a:p>
            <a:r>
              <a:rPr lang="en-US" dirty="0" err="1"/>
              <a:t>UniProtKB</a:t>
            </a:r>
            <a:r>
              <a:rPr lang="en-US" dirty="0"/>
              <a:t> - Q14533 (KRT81_HUMAN)</a:t>
            </a:r>
          </a:p>
          <a:p>
            <a:r>
              <a:rPr lang="en-US" sz="1200" i="1" dirty="0"/>
              <a:t>https://www.uniprot.org/uniprot/Q14533</a:t>
            </a:r>
          </a:p>
        </p:txBody>
      </p:sp>
      <p:sp>
        <p:nvSpPr>
          <p:cNvPr id="43" name="TextBox 42"/>
          <p:cNvSpPr txBox="1"/>
          <p:nvPr/>
        </p:nvSpPr>
        <p:spPr>
          <a:xfrm>
            <a:off x="226577" y="653692"/>
            <a:ext cx="3798232" cy="1569660"/>
          </a:xfrm>
          <a:prstGeom prst="rect">
            <a:avLst/>
          </a:prstGeom>
          <a:noFill/>
        </p:spPr>
        <p:txBody>
          <a:bodyPr wrap="square" rtlCol="0">
            <a:spAutoFit/>
          </a:bodyPr>
          <a:lstStyle/>
          <a:p>
            <a:r>
              <a:rPr lang="en-US" sz="1200" b="1" dirty="0"/>
              <a:t>“Keratin, type II </a:t>
            </a:r>
            <a:r>
              <a:rPr lang="en-US" sz="1200" b="1" dirty="0" err="1"/>
              <a:t>cuticular</a:t>
            </a:r>
            <a:r>
              <a:rPr lang="en-US" sz="1200" b="1" dirty="0"/>
              <a:t> Hb1</a:t>
            </a:r>
            <a:r>
              <a:rPr lang="en-US" sz="1200" dirty="0"/>
              <a:t> is a protein that in humans is encoded by the </a:t>
            </a:r>
            <a:r>
              <a:rPr lang="en-US" sz="1200" i="1" dirty="0"/>
              <a:t>KRT81</a:t>
            </a:r>
            <a:r>
              <a:rPr lang="en-US" sz="1200" dirty="0"/>
              <a:t> gene.</a:t>
            </a:r>
          </a:p>
          <a:p>
            <a:r>
              <a:rPr lang="en-US" sz="1200" dirty="0"/>
              <a:t>The protein encoded by this gene is a member of the keratin gene family. As a type II hair keratin, it is a basic protein which </a:t>
            </a:r>
            <a:r>
              <a:rPr lang="en-US" sz="1200" dirty="0" err="1"/>
              <a:t>heterodimerizes</a:t>
            </a:r>
            <a:r>
              <a:rPr lang="en-US" sz="1200" dirty="0"/>
              <a:t> with type I keratins to form hair and nails.”</a:t>
            </a:r>
          </a:p>
          <a:p>
            <a:r>
              <a:rPr lang="en-US" sz="1200" i="1" dirty="0"/>
              <a:t>					</a:t>
            </a:r>
            <a:r>
              <a:rPr lang="en-US" sz="1000" i="1" dirty="0"/>
              <a:t>Wikipedia “KRT81”</a:t>
            </a:r>
          </a:p>
          <a:p>
            <a:pPr algn="r"/>
            <a:r>
              <a:rPr lang="en-US" sz="1000" i="1" dirty="0"/>
              <a:t>(https://en.wikipedia.org/wiki/KRT81)</a:t>
            </a:r>
          </a:p>
        </p:txBody>
      </p:sp>
      <p:sp>
        <p:nvSpPr>
          <p:cNvPr id="39" name="Rectangle 2"/>
          <p:cNvSpPr>
            <a:spLocks noChangeArrowheads="1"/>
          </p:cNvSpPr>
          <p:nvPr/>
        </p:nvSpPr>
        <p:spPr bwMode="auto">
          <a:xfrm>
            <a:off x="226577" y="2388136"/>
            <a:ext cx="6074331" cy="34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10 20 30 40 50</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MTCGSGFGGR AFSCISACGP RPGRCCITAA PYRGISCYRG LTGGFGSHSV </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60 70 80 90 100</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CGGFRAGSCG RSFGYRSGGV CGPSPPCITT VSVNESLLTP LNLEIDPNAQ </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110 120 130 140 150</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CVKQEEKEQI KSLNSRFAAF IDKVRFLEQQ NKLLETKLQF YQNRECCQSN </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160 170 180 190 200</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LEPLFEGYIE TLRREAECVE ADSGRLASEL NHVQEVLEGY KKKYEEEVSL </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210 220 230 240 250</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RATAENEFVA LKKDVDCAYL RKSDLEANVE ALIQEIDFLR RLYEEEILIL </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260 270 280 290 300</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QSHISDTSVV VKLDNSRDLN MDCIIAEIKA QYDDIVTRSR AEAESWYRSK </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310 320 330 340 350</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CEEMKATVIR HGETLRRTKE EINELNRMIQ RLTAEVENAK CQNSKLEAAV </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360 370 380 390 400</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AQSEQQGEAA LSDARCKLAE LEGALQKAKQ DMACLIREYQ EVMNSKLGLD </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410 420 430 440 450</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IEIATYRRLL EGEEQRLCEG IGAVNVCVSS SRGGVVCGDL CVSGSRPVTG </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460 470 480 490 500</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SVCSAPCNGN VAVSTGLCAP CGQLNTTCGG GSCGVGSCGI SSLGVGSCGS </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SCRKC </a:t>
            </a:r>
            <a:endParaRPr kumimoji="0" lang="en-US" altLang="en-US" sz="1800" i="0" u="none" strike="noStrike" cap="none" normalizeH="0" baseline="0" dirty="0">
              <a:ln>
                <a:noFill/>
              </a:ln>
              <a:effectLst/>
              <a:latin typeface="Arial" panose="020B0604020202020204" pitchFamily="34" charset="0"/>
            </a:endParaRPr>
          </a:p>
        </p:txBody>
      </p:sp>
      <p:sp>
        <p:nvSpPr>
          <p:cNvPr id="8" name="TextBox 7"/>
          <p:cNvSpPr txBox="1"/>
          <p:nvPr/>
        </p:nvSpPr>
        <p:spPr>
          <a:xfrm>
            <a:off x="226577" y="2107348"/>
            <a:ext cx="3920877" cy="307777"/>
          </a:xfrm>
          <a:prstGeom prst="rect">
            <a:avLst/>
          </a:prstGeom>
          <a:noFill/>
        </p:spPr>
        <p:txBody>
          <a:bodyPr wrap="square" rtlCol="0">
            <a:spAutoFit/>
          </a:bodyPr>
          <a:lstStyle/>
          <a:p>
            <a:r>
              <a:rPr lang="en-US" sz="1400" dirty="0">
                <a:solidFill>
                  <a:srgbClr val="CC0033"/>
                </a:solidFill>
              </a:rPr>
              <a:t>Amino Acid Sequence (from </a:t>
            </a:r>
            <a:r>
              <a:rPr lang="en-US" sz="1400" dirty="0" err="1">
                <a:solidFill>
                  <a:srgbClr val="CC0033"/>
                </a:solidFill>
              </a:rPr>
              <a:t>UniProt</a:t>
            </a:r>
            <a:r>
              <a:rPr lang="en-US" sz="1400" dirty="0">
                <a:solidFill>
                  <a:srgbClr val="CC0033"/>
                </a:solidFill>
              </a:rPr>
              <a:t>)</a:t>
            </a:r>
            <a:endParaRPr lang="en-US" sz="1050" i="1" dirty="0">
              <a:solidFill>
                <a:srgbClr val="CC0033"/>
              </a:solidFill>
            </a:endParaRPr>
          </a:p>
        </p:txBody>
      </p:sp>
    </p:spTree>
    <p:extLst>
      <p:ext uri="{BB962C8B-B14F-4D97-AF65-F5344CB8AC3E}">
        <p14:creationId xmlns:p14="http://schemas.microsoft.com/office/powerpoint/2010/main" val="957384338"/>
      </p:ext>
    </p:extLst>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Optional Activity: Building a Protein—Hemoglobin</a:t>
            </a:r>
          </a:p>
        </p:txBody>
      </p:sp>
      <p:sp>
        <p:nvSpPr>
          <p:cNvPr id="6" name="TextBox 5"/>
          <p:cNvSpPr txBox="1"/>
          <p:nvPr/>
        </p:nvSpPr>
        <p:spPr>
          <a:xfrm>
            <a:off x="203079" y="752395"/>
            <a:ext cx="4462462" cy="4524315"/>
          </a:xfrm>
          <a:prstGeom prst="rect">
            <a:avLst/>
          </a:prstGeom>
          <a:noFill/>
        </p:spPr>
        <p:txBody>
          <a:bodyPr wrap="square" rtlCol="0">
            <a:spAutoFit/>
          </a:bodyPr>
          <a:lstStyle/>
          <a:p>
            <a:r>
              <a:rPr lang="en-US" sz="1200" b="1" dirty="0"/>
              <a:t>Hemoglobin</a:t>
            </a:r>
            <a:r>
              <a:rPr lang="en-US" sz="1200" dirty="0"/>
              <a:t>, often abbreviated </a:t>
            </a:r>
            <a:r>
              <a:rPr lang="en-US" sz="1200" dirty="0" err="1"/>
              <a:t>Hb</a:t>
            </a:r>
            <a:r>
              <a:rPr lang="en-US" sz="1200" dirty="0"/>
              <a:t>, is the iron-containing oxygen-transport protein in the red blood cells (erythrocytes) of almost all vertebrate animals (and some invertebrates). Hemoglobin in blood carries oxygen from the lungs (or gills) to the rest of the body (i.e. the tissues). There it releases the oxygen to permit aerobic respiration that provides energy to power the functions of the organism. A healthy individual has 12 to 20 grams of hemoglobin in every 100 ml of blood. </a:t>
            </a:r>
          </a:p>
          <a:p>
            <a:r>
              <a:rPr lang="en-US" sz="1200" dirty="0"/>
              <a:t>In mammals, the protein makes up about 96% of the red blood cells dry content (by weight), and around 35% of the total content (even if you include the water).</a:t>
            </a:r>
            <a:r>
              <a:rPr lang="en-US" sz="1200" baseline="30000" dirty="0"/>
              <a:t> </a:t>
            </a:r>
            <a:r>
              <a:rPr lang="en-US" sz="1200" dirty="0"/>
              <a:t>Hemoglobin increases the total blood oxygen capacity seventy-fold (70 times!) compared to normal dissolved oxygen in blood. Each hemoglobin molecule (at least the kind found in mammals like humans) can carry up to four oxygen molecules.</a:t>
            </a:r>
          </a:p>
          <a:p>
            <a:r>
              <a:rPr lang="en-US" sz="1200" dirty="0"/>
              <a:t>The human alpha globin gene cluster located on chromosome 16 spans about 30,000 base pairs and includes seven different alpha hemoglobin Beta </a:t>
            </a:r>
            <a:r>
              <a:rPr lang="en-US" sz="1200" dirty="0" err="1"/>
              <a:t>hemoglobins</a:t>
            </a:r>
            <a:r>
              <a:rPr lang="en-US" sz="1200" dirty="0"/>
              <a:t> are made elsewhere, on chromosome 11. Two alpha chains plus two beta chains come together to make a four-unit “tetramer”. It is this form of hemoglobin which in normal adult life comprises about 97% of the total hemoglobin.</a:t>
            </a:r>
          </a:p>
          <a:p>
            <a:endParaRPr lang="en-US" sz="1200" dirty="0"/>
          </a:p>
          <a:p>
            <a:endParaRPr lang="en-US" sz="1200" dirty="0"/>
          </a:p>
        </p:txBody>
      </p:sp>
      <p:sp>
        <p:nvSpPr>
          <p:cNvPr id="11" name="TextBox 10"/>
          <p:cNvSpPr txBox="1"/>
          <p:nvPr/>
        </p:nvSpPr>
        <p:spPr>
          <a:xfrm>
            <a:off x="4554141" y="1537224"/>
            <a:ext cx="2870201" cy="1477328"/>
          </a:xfrm>
          <a:prstGeom prst="rect">
            <a:avLst/>
          </a:prstGeom>
          <a:noFill/>
        </p:spPr>
        <p:txBody>
          <a:bodyPr wrap="square" rtlCol="0">
            <a:spAutoFit/>
          </a:bodyPr>
          <a:lstStyle/>
          <a:p>
            <a:pPr algn="ctr"/>
            <a:r>
              <a:rPr lang="en-US" dirty="0">
                <a:solidFill>
                  <a:srgbClr val="CC0033"/>
                </a:solidFill>
              </a:rPr>
              <a:t>Hemoglobin</a:t>
            </a:r>
          </a:p>
          <a:p>
            <a:pPr algn="ctr"/>
            <a:r>
              <a:rPr lang="en-US" dirty="0">
                <a:solidFill>
                  <a:srgbClr val="CC0033"/>
                </a:solidFill>
              </a:rPr>
              <a:t>Alpha-1</a:t>
            </a:r>
          </a:p>
          <a:p>
            <a:pPr algn="ctr"/>
            <a:r>
              <a:rPr lang="en-US" dirty="0">
                <a:solidFill>
                  <a:srgbClr val="CC0033"/>
                </a:solidFill>
              </a:rPr>
              <a:t>Protein</a:t>
            </a:r>
          </a:p>
          <a:p>
            <a:pPr algn="ctr"/>
            <a:r>
              <a:rPr lang="en-US" dirty="0">
                <a:solidFill>
                  <a:srgbClr val="CC0033"/>
                </a:solidFill>
              </a:rPr>
              <a:t>(plus other alpha </a:t>
            </a:r>
          </a:p>
          <a:p>
            <a:pPr algn="ctr"/>
            <a:r>
              <a:rPr lang="en-US" dirty="0" err="1">
                <a:solidFill>
                  <a:srgbClr val="CC0033"/>
                </a:solidFill>
              </a:rPr>
              <a:t>hemoglobins</a:t>
            </a:r>
            <a:r>
              <a:rPr lang="en-US" dirty="0">
                <a:solidFill>
                  <a:srgbClr val="CC0033"/>
                </a:solidFill>
              </a:rPr>
              <a:t>)</a:t>
            </a:r>
          </a:p>
        </p:txBody>
      </p:sp>
      <p:pic>
        <p:nvPicPr>
          <p:cNvPr id="3" name="Picture 2"/>
          <p:cNvPicPr>
            <a:picLocks noChangeAspect="1"/>
          </p:cNvPicPr>
          <p:nvPr/>
        </p:nvPicPr>
        <p:blipFill>
          <a:blip r:embed="rId3"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a:off x="6873375" y="1299080"/>
            <a:ext cx="2017826" cy="2017826"/>
          </a:xfrm>
          <a:prstGeom prst="rect">
            <a:avLst/>
          </a:prstGeom>
        </p:spPr>
      </p:pic>
      <p:sp>
        <p:nvSpPr>
          <p:cNvPr id="12" name="TextBox 11"/>
          <p:cNvSpPr txBox="1"/>
          <p:nvPr/>
        </p:nvSpPr>
        <p:spPr>
          <a:xfrm>
            <a:off x="5101126" y="770775"/>
            <a:ext cx="4180661" cy="646331"/>
          </a:xfrm>
          <a:prstGeom prst="rect">
            <a:avLst/>
          </a:prstGeom>
          <a:noFill/>
        </p:spPr>
        <p:txBody>
          <a:bodyPr wrap="square" rtlCol="0">
            <a:spAutoFit/>
          </a:bodyPr>
          <a:lstStyle/>
          <a:p>
            <a:pPr algn="ctr"/>
            <a:r>
              <a:rPr lang="en-US" dirty="0"/>
              <a:t>Four-unit Hemoglobin “Tetramer”</a:t>
            </a:r>
          </a:p>
          <a:p>
            <a:pPr algn="ctr"/>
            <a:r>
              <a:rPr lang="en-US" dirty="0"/>
              <a:t>made from two alphas and two betas.</a:t>
            </a:r>
          </a:p>
        </p:txBody>
      </p:sp>
      <p:sp>
        <p:nvSpPr>
          <p:cNvPr id="10" name="Curved Up Arrow 9"/>
          <p:cNvSpPr/>
          <p:nvPr/>
        </p:nvSpPr>
        <p:spPr>
          <a:xfrm>
            <a:off x="6013839" y="3285116"/>
            <a:ext cx="2126766" cy="517637"/>
          </a:xfrm>
          <a:prstGeom prst="curvedUpArrow">
            <a:avLst>
              <a:gd name="adj1" fmla="val 13104"/>
              <a:gd name="adj2" fmla="val 70668"/>
              <a:gd name="adj3" fmla="val 40772"/>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3" name="TextBox 12"/>
          <p:cNvSpPr txBox="1"/>
          <p:nvPr/>
        </p:nvSpPr>
        <p:spPr>
          <a:xfrm>
            <a:off x="4475157" y="2924139"/>
            <a:ext cx="2870201" cy="369332"/>
          </a:xfrm>
          <a:prstGeom prst="rect">
            <a:avLst/>
          </a:prstGeom>
          <a:noFill/>
        </p:spPr>
        <p:txBody>
          <a:bodyPr wrap="square" rtlCol="0">
            <a:spAutoFit/>
          </a:bodyPr>
          <a:lstStyle/>
          <a:p>
            <a:pPr algn="ctr"/>
            <a:r>
              <a:rPr lang="en-US" b="1" i="1" dirty="0"/>
              <a:t>+ beta </a:t>
            </a:r>
            <a:r>
              <a:rPr lang="en-US" b="1" i="1" dirty="0" err="1"/>
              <a:t>hemoglobins</a:t>
            </a:r>
            <a:endParaRPr lang="en-US" b="1" i="1" dirty="0"/>
          </a:p>
        </p:txBody>
      </p:sp>
      <p:sp>
        <p:nvSpPr>
          <p:cNvPr id="14" name="TextBox 13"/>
          <p:cNvSpPr txBox="1"/>
          <p:nvPr/>
        </p:nvSpPr>
        <p:spPr>
          <a:xfrm>
            <a:off x="5045851" y="5174559"/>
            <a:ext cx="3920877" cy="830997"/>
          </a:xfrm>
          <a:prstGeom prst="rect">
            <a:avLst/>
          </a:prstGeom>
          <a:noFill/>
        </p:spPr>
        <p:txBody>
          <a:bodyPr wrap="square" rtlCol="0">
            <a:spAutoFit/>
          </a:bodyPr>
          <a:lstStyle/>
          <a:p>
            <a:r>
              <a:rPr lang="en-US" dirty="0">
                <a:solidFill>
                  <a:srgbClr val="CC0033"/>
                </a:solidFill>
              </a:rPr>
              <a:t>Hemoglobin subunit alpha</a:t>
            </a:r>
          </a:p>
          <a:p>
            <a:r>
              <a:rPr lang="en-US" dirty="0" err="1"/>
              <a:t>UniProtKB</a:t>
            </a:r>
            <a:r>
              <a:rPr lang="en-US" dirty="0"/>
              <a:t> - P69905 (HBA_HUMAN)</a:t>
            </a:r>
          </a:p>
          <a:p>
            <a:r>
              <a:rPr lang="en-US" sz="1200" i="1" dirty="0"/>
              <a:t>https://www.uniprot.org/uniprot/P69905</a:t>
            </a:r>
          </a:p>
        </p:txBody>
      </p:sp>
      <p:sp>
        <p:nvSpPr>
          <p:cNvPr id="15" name="Rectangle 1"/>
          <p:cNvSpPr>
            <a:spLocks noChangeArrowheads="1"/>
          </p:cNvSpPr>
          <p:nvPr/>
        </p:nvSpPr>
        <p:spPr bwMode="auto">
          <a:xfrm>
            <a:off x="203079" y="5201590"/>
            <a:ext cx="5185389"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10 20 30 40 50</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MVLSPADKTN VKAAWGKVGA HAGEYGAEAL ERMFLSFPTT KTYFPHFDLS </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60 70 80 90 100</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HGSAQVKGHG KKVADALTNA VAHVDDMPNA LSALSDLHAH KLRVDPVNFK </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110 120 130 140 </a:t>
            </a:r>
            <a:b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br>
            <a:r>
              <a:rPr kumimoji="0" lang="en-US" altLang="en-US" sz="1000" i="0" u="none" strike="noStrike" cap="none" normalizeH="0" baseline="0" dirty="0">
                <a:ln>
                  <a:noFill/>
                </a:ln>
                <a:effectLst/>
                <a:latin typeface="Courier New" panose="02070309020205020404" pitchFamily="49" charset="0"/>
                <a:cs typeface="Courier New" panose="02070309020205020404" pitchFamily="49" charset="0"/>
              </a:rPr>
              <a:t>LLSHCLLVTL AAHLPAEFTP AVHASLDKFL ASVSTVLTSK YR </a:t>
            </a:r>
            <a:endParaRPr kumimoji="0" lang="en-US" altLang="en-US" sz="1800" i="0" u="none" strike="noStrike" cap="none" normalizeH="0" baseline="0" dirty="0">
              <a:ln>
                <a:noFill/>
              </a:ln>
              <a:effectLst/>
              <a:latin typeface="Arial" panose="020B0604020202020204" pitchFamily="34" charset="0"/>
            </a:endParaRPr>
          </a:p>
        </p:txBody>
      </p:sp>
      <p:sp>
        <p:nvSpPr>
          <p:cNvPr id="16" name="TextBox 15"/>
          <p:cNvSpPr txBox="1"/>
          <p:nvPr/>
        </p:nvSpPr>
        <p:spPr>
          <a:xfrm>
            <a:off x="203079" y="4893813"/>
            <a:ext cx="3920877" cy="307777"/>
          </a:xfrm>
          <a:prstGeom prst="rect">
            <a:avLst/>
          </a:prstGeom>
          <a:noFill/>
        </p:spPr>
        <p:txBody>
          <a:bodyPr wrap="square" rtlCol="0">
            <a:spAutoFit/>
          </a:bodyPr>
          <a:lstStyle/>
          <a:p>
            <a:r>
              <a:rPr lang="en-US" sz="1400" dirty="0">
                <a:solidFill>
                  <a:srgbClr val="CC0033"/>
                </a:solidFill>
              </a:rPr>
              <a:t>Amino Acid Sequence (from </a:t>
            </a:r>
            <a:r>
              <a:rPr lang="en-US" sz="1400" dirty="0" err="1">
                <a:solidFill>
                  <a:srgbClr val="CC0033"/>
                </a:solidFill>
              </a:rPr>
              <a:t>UniProt</a:t>
            </a:r>
            <a:r>
              <a:rPr lang="en-US" sz="1400" dirty="0">
                <a:solidFill>
                  <a:srgbClr val="CC0033"/>
                </a:solidFill>
              </a:rPr>
              <a:t>)</a:t>
            </a:r>
            <a:endParaRPr lang="en-US" sz="1050" i="1" dirty="0">
              <a:solidFill>
                <a:srgbClr val="CC0033"/>
              </a:solidFill>
            </a:endParaRPr>
          </a:p>
        </p:txBody>
      </p:sp>
    </p:spTree>
    <p:extLst>
      <p:ext uri="{BB962C8B-B14F-4D97-AF65-F5344CB8AC3E}">
        <p14:creationId xmlns:p14="http://schemas.microsoft.com/office/powerpoint/2010/main" val="2519717880"/>
      </p:ext>
    </p:extLst>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143000"/>
          </a:xfrm>
        </p:spPr>
        <p:txBody>
          <a:bodyPr>
            <a:noAutofit/>
          </a:bodyPr>
          <a:lstStyle/>
          <a:p>
            <a:pPr algn="ctr"/>
            <a:r>
              <a:rPr lang="en-US" sz="3600" dirty="0"/>
              <a:t>Back to Chemical Reactions</a:t>
            </a:r>
          </a:p>
        </p:txBody>
      </p:sp>
      <p:pic>
        <p:nvPicPr>
          <p:cNvPr id="11" name="Content Placeholder 10" descr="Screen Shot 2015-08-18 at 8.32.57 PM.png">
            <a:extLst>
              <a:ext uri="{FF2B5EF4-FFF2-40B4-BE49-F238E27FC236}">
                <a16:creationId xmlns:a16="http://schemas.microsoft.com/office/drawing/2014/main" id="{50B940C2-4E14-43B2-8E05-558A4660E5C8}"/>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1023937" y="2564448"/>
            <a:ext cx="7096125" cy="3806825"/>
          </a:xfrm>
          <a:prstGeom prst="rect">
            <a:avLst/>
          </a:prstGeom>
        </p:spPr>
      </p:pic>
      <p:sp>
        <p:nvSpPr>
          <p:cNvPr id="7" name="Content Placeholder 2"/>
          <p:cNvSpPr txBox="1">
            <a:spLocks/>
          </p:cNvSpPr>
          <p:nvPr/>
        </p:nvSpPr>
        <p:spPr>
          <a:xfrm>
            <a:off x="609601" y="877390"/>
            <a:ext cx="8229600" cy="168705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2400" dirty="0">
                <a:latin typeface="Arial" panose="020B0604020202020204" pitchFamily="34" charset="0"/>
                <a:cs typeface="Arial" panose="020B0604020202020204" pitchFamily="34" charset="0"/>
              </a:rPr>
              <a:t>What do our new ideas about matter have to do with energy?</a:t>
            </a:r>
          </a:p>
          <a:p>
            <a:pPr marL="0" indent="0">
              <a:spcBef>
                <a:spcPts val="0"/>
              </a:spcBef>
              <a:buNone/>
            </a:pPr>
            <a:r>
              <a:rPr lang="en-US" sz="2400" dirty="0">
                <a:latin typeface="Arial" panose="020B0604020202020204" pitchFamily="34" charset="0"/>
                <a:cs typeface="Arial" panose="020B0604020202020204" pitchFamily="34" charset="0"/>
              </a:rPr>
              <a:t>Let’s go back and take a look at our energy diagram for burning ethanol and cellular respiration…</a:t>
            </a:r>
          </a:p>
        </p:txBody>
      </p:sp>
    </p:spTree>
    <p:extLst>
      <p:ext uri="{BB962C8B-B14F-4D97-AF65-F5344CB8AC3E}">
        <p14:creationId xmlns:p14="http://schemas.microsoft.com/office/powerpoint/2010/main" val="261655802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424112" y="180974"/>
            <a:ext cx="4295775" cy="914400"/>
          </a:xfrm>
        </p:spPr>
        <p:txBody>
          <a:bodyPr>
            <a:noAutofit/>
          </a:bodyPr>
          <a:lstStyle/>
          <a:p>
            <a:pPr algn="ctr"/>
            <a:r>
              <a:rPr lang="en-US" sz="3600" dirty="0"/>
              <a:t>Chemical Reactions</a:t>
            </a:r>
          </a:p>
        </p:txBody>
      </p:sp>
      <p:sp>
        <p:nvSpPr>
          <p:cNvPr id="3" name="Content Placeholder 2"/>
          <p:cNvSpPr>
            <a:spLocks noGrp="1"/>
          </p:cNvSpPr>
          <p:nvPr>
            <p:ph idx="4294967295"/>
          </p:nvPr>
        </p:nvSpPr>
        <p:spPr>
          <a:xfrm>
            <a:off x="1887538" y="1143000"/>
            <a:ext cx="7256462" cy="5065713"/>
          </a:xfrm>
        </p:spPr>
        <p:txBody>
          <a:bodyPr>
            <a:normAutofit/>
          </a:bodyPr>
          <a:lstStyle/>
          <a:p>
            <a:pPr marL="0" indent="0">
              <a:spcBef>
                <a:spcPts val="0"/>
              </a:spcBef>
              <a:buNone/>
            </a:pPr>
            <a:r>
              <a:rPr lang="en-US" sz="3000" dirty="0">
                <a:latin typeface="Arial" panose="020B0604020202020204" pitchFamily="34" charset="0"/>
                <a:cs typeface="Arial" panose="020B0604020202020204" pitchFamily="34" charset="0"/>
              </a:rPr>
              <a:t>How do you think our understanding of chemical reactions can help us to explain what happens when we actually BUILD (or re-build) larger biomolecules? </a:t>
            </a:r>
            <a:endParaRPr lang="en-US" sz="3000" i="1" dirty="0">
              <a:latin typeface="Arial" panose="020B0604020202020204" pitchFamily="34" charset="0"/>
              <a:cs typeface="Arial" panose="020B0604020202020204" pitchFamily="34" charset="0"/>
            </a:endParaRPr>
          </a:p>
          <a:p>
            <a:pPr marL="0" indent="0">
              <a:spcBef>
                <a:spcPts val="0"/>
              </a:spcBef>
              <a:buNone/>
            </a:pPr>
            <a:endParaRPr lang="en-US" sz="3000" dirty="0">
              <a:latin typeface="Arial" panose="020B0604020202020204" pitchFamily="34" charset="0"/>
              <a:cs typeface="Arial" panose="020B0604020202020204" pitchFamily="34" charset="0"/>
            </a:endParaRPr>
          </a:p>
          <a:p>
            <a:pPr marL="0" indent="0">
              <a:spcBef>
                <a:spcPts val="0"/>
              </a:spcBef>
              <a:buNone/>
            </a:pPr>
            <a:endParaRPr lang="en-US" sz="3000" dirty="0">
              <a:latin typeface="Arial" panose="020B0604020202020204" pitchFamily="34" charset="0"/>
              <a:cs typeface="Arial" panose="020B0604020202020204" pitchFamily="34" charset="0"/>
            </a:endParaRPr>
          </a:p>
          <a:p>
            <a:pPr marL="0" indent="0">
              <a:spcBef>
                <a:spcPts val="0"/>
              </a:spcBef>
              <a:buNone/>
            </a:pPr>
            <a:r>
              <a:rPr lang="en-US" sz="3000" dirty="0">
                <a:latin typeface="Arial" panose="020B0604020202020204" pitchFamily="34" charset="0"/>
                <a:cs typeface="Arial" panose="020B0604020202020204" pitchFamily="34" charset="0"/>
              </a:rPr>
              <a:t>Do you think this process involves a </a:t>
            </a:r>
            <a:r>
              <a:rPr lang="en-US" sz="3000" u="sng" dirty="0">
                <a:latin typeface="Arial" panose="020B0604020202020204" pitchFamily="34" charset="0"/>
                <a:cs typeface="Arial" panose="020B0604020202020204" pitchFamily="34" charset="0"/>
              </a:rPr>
              <a:t>release</a:t>
            </a:r>
            <a:r>
              <a:rPr lang="en-US" sz="3000" dirty="0">
                <a:latin typeface="Arial" panose="020B0604020202020204" pitchFamily="34" charset="0"/>
                <a:cs typeface="Arial" panose="020B0604020202020204" pitchFamily="34" charset="0"/>
              </a:rPr>
              <a:t> of energy or does it </a:t>
            </a:r>
            <a:r>
              <a:rPr lang="en-US" sz="3000" u="sng" dirty="0">
                <a:latin typeface="Arial" panose="020B0604020202020204" pitchFamily="34" charset="0"/>
                <a:cs typeface="Arial" panose="020B0604020202020204" pitchFamily="34" charset="0"/>
              </a:rPr>
              <a:t>require</a:t>
            </a:r>
            <a:r>
              <a:rPr lang="en-US" sz="3000" dirty="0">
                <a:latin typeface="Arial" panose="020B0604020202020204" pitchFamily="34" charset="0"/>
                <a:cs typeface="Arial" panose="020B0604020202020204" pitchFamily="34" charset="0"/>
              </a:rPr>
              <a:t> energy? </a:t>
            </a:r>
          </a:p>
          <a:p>
            <a:pPr marL="0" indent="0">
              <a:spcBef>
                <a:spcPts val="0"/>
              </a:spcBef>
              <a:buNone/>
            </a:pPr>
            <a:endParaRPr lang="en-US" sz="3300" dirty="0">
              <a:solidFill>
                <a:srgbClr val="583F34"/>
              </a:solidFill>
              <a:latin typeface="Arial" panose="020B0604020202020204" pitchFamily="34" charset="0"/>
              <a:cs typeface="Arial" panose="020B0604020202020204" pitchFamily="34" charset="0"/>
            </a:endParaRPr>
          </a:p>
          <a:p>
            <a:pPr marL="0" indent="0">
              <a:lnSpc>
                <a:spcPct val="110000"/>
              </a:lnSpc>
              <a:spcBef>
                <a:spcPts val="0"/>
              </a:spcBef>
              <a:buNone/>
            </a:pPr>
            <a:endParaRPr lang="en-US" sz="3300" dirty="0">
              <a:solidFill>
                <a:srgbClr val="583F34"/>
              </a:solidFill>
              <a:latin typeface="Arial" panose="020B0604020202020204" pitchFamily="34" charset="0"/>
              <a:cs typeface="Arial" panose="020B0604020202020204" pitchFamily="34" charset="0"/>
            </a:endParaRPr>
          </a:p>
          <a:p>
            <a:pPr marL="0" indent="0">
              <a:buNone/>
            </a:pPr>
            <a:endParaRPr lang="en-US" sz="2800" dirty="0">
              <a:solidFill>
                <a:srgbClr val="583F34"/>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385C0C24-CA42-4034-87E9-7F797AE3EC98}"/>
              </a:ext>
            </a:extLst>
          </p:cNvPr>
          <p:cNvPicPr>
            <a:picLocks noChangeAspect="1"/>
          </p:cNvPicPr>
          <p:nvPr/>
        </p:nvPicPr>
        <p:blipFill rotWithShape="1">
          <a:blip r:embed="rId3"/>
          <a:srcRect r="13897" b="1176"/>
          <a:stretch/>
        </p:blipFill>
        <p:spPr>
          <a:xfrm>
            <a:off x="298243" y="3882364"/>
            <a:ext cx="1035120" cy="891043"/>
          </a:xfrm>
          <a:prstGeom prst="rect">
            <a:avLst/>
          </a:prstGeom>
        </p:spPr>
      </p:pic>
      <p:pic>
        <p:nvPicPr>
          <p:cNvPr id="9" name="Picture 8">
            <a:extLst>
              <a:ext uri="{FF2B5EF4-FFF2-40B4-BE49-F238E27FC236}">
                <a16:creationId xmlns:a16="http://schemas.microsoft.com/office/drawing/2014/main" id="{2C7449FC-3D96-498D-A89B-6DD6524E4681}"/>
              </a:ext>
            </a:extLst>
          </p:cNvPr>
          <p:cNvPicPr>
            <a:picLocks noChangeAspect="1"/>
          </p:cNvPicPr>
          <p:nvPr/>
        </p:nvPicPr>
        <p:blipFill rotWithShape="1">
          <a:blip r:embed="rId3"/>
          <a:srcRect r="13897" b="1176"/>
          <a:stretch/>
        </p:blipFill>
        <p:spPr>
          <a:xfrm>
            <a:off x="298243" y="1193551"/>
            <a:ext cx="1035120" cy="891043"/>
          </a:xfrm>
          <a:prstGeom prst="rect">
            <a:avLst/>
          </a:prstGeom>
        </p:spPr>
      </p:pic>
    </p:spTree>
    <p:extLst>
      <p:ext uri="{BB962C8B-B14F-4D97-AF65-F5344CB8AC3E}">
        <p14:creationId xmlns:p14="http://schemas.microsoft.com/office/powerpoint/2010/main" val="32320622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7A31C-CDC0-4317-8D45-916863527DF1}"/>
              </a:ext>
            </a:extLst>
          </p:cNvPr>
          <p:cNvSpPr>
            <a:spLocks noGrp="1"/>
          </p:cNvSpPr>
          <p:nvPr>
            <p:ph type="title" idx="4294967295"/>
          </p:nvPr>
        </p:nvSpPr>
        <p:spPr>
          <a:xfrm>
            <a:off x="2205038" y="272977"/>
            <a:ext cx="5778673" cy="1468437"/>
          </a:xfrm>
        </p:spPr>
        <p:txBody>
          <a:bodyPr>
            <a:normAutofit/>
          </a:bodyPr>
          <a:lstStyle/>
          <a:p>
            <a:pPr algn="l"/>
            <a:r>
              <a:rPr lang="en-US" dirty="0">
                <a:latin typeface="+mn-lt"/>
              </a:rPr>
              <a:t>What happens with energy when we build a protein?</a:t>
            </a:r>
          </a:p>
        </p:txBody>
      </p:sp>
      <p:sp>
        <p:nvSpPr>
          <p:cNvPr id="3" name="Content Placeholder 2">
            <a:extLst>
              <a:ext uri="{FF2B5EF4-FFF2-40B4-BE49-F238E27FC236}">
                <a16:creationId xmlns:a16="http://schemas.microsoft.com/office/drawing/2014/main" id="{0CD885A4-BDB2-464E-B4EF-4E71D3400D22}"/>
              </a:ext>
            </a:extLst>
          </p:cNvPr>
          <p:cNvSpPr>
            <a:spLocks noGrp="1"/>
          </p:cNvSpPr>
          <p:nvPr>
            <p:ph idx="4294967295"/>
          </p:nvPr>
        </p:nvSpPr>
        <p:spPr>
          <a:xfrm>
            <a:off x="549550" y="2124090"/>
            <a:ext cx="7721600" cy="1111447"/>
          </a:xfrm>
        </p:spPr>
        <p:txBody>
          <a:bodyPr>
            <a:normAutofit/>
          </a:bodyPr>
          <a:lstStyle/>
          <a:p>
            <a:pPr marL="0" indent="0">
              <a:buNone/>
            </a:pPr>
            <a:r>
              <a:rPr lang="en-US" sz="2800" dirty="0">
                <a:latin typeface="Arial" panose="020B0604020202020204" pitchFamily="34" charset="0"/>
                <a:cs typeface="Arial" panose="020B0604020202020204" pitchFamily="34" charset="0"/>
              </a:rPr>
              <a:t>To help us answer our questions, let’s learn something about how to build a protein. </a:t>
            </a:r>
          </a:p>
        </p:txBody>
      </p:sp>
      <p:pic>
        <p:nvPicPr>
          <p:cNvPr id="4" name="Picture 3">
            <a:extLst>
              <a:ext uri="{FF2B5EF4-FFF2-40B4-BE49-F238E27FC236}">
                <a16:creationId xmlns:a16="http://schemas.microsoft.com/office/drawing/2014/main" id="{EC5E9AEA-C615-4309-AF74-8BDB92094CF7}"/>
              </a:ext>
            </a:extLst>
          </p:cNvPr>
          <p:cNvPicPr>
            <a:picLocks noChangeAspect="1"/>
          </p:cNvPicPr>
          <p:nvPr/>
        </p:nvPicPr>
        <p:blipFill>
          <a:blip r:embed="rId3">
            <a:clrChange>
              <a:clrFrom>
                <a:srgbClr val="FFFFFF"/>
              </a:clrFrom>
              <a:clrTo>
                <a:srgbClr val="FFFFFF">
                  <a:alpha val="0"/>
                </a:srgbClr>
              </a:clrTo>
            </a:clrChange>
          </a:blip>
          <a:stretch>
            <a:fillRect/>
          </a:stretch>
        </p:blipFill>
        <p:spPr>
          <a:xfrm rot="19785065">
            <a:off x="5580732" y="3437321"/>
            <a:ext cx="3238461" cy="3324093"/>
          </a:xfrm>
          <a:prstGeom prst="rect">
            <a:avLst/>
          </a:prstGeom>
        </p:spPr>
      </p:pic>
      <p:pic>
        <p:nvPicPr>
          <p:cNvPr id="6" name="Picture 5">
            <a:extLst>
              <a:ext uri="{FF2B5EF4-FFF2-40B4-BE49-F238E27FC236}">
                <a16:creationId xmlns:a16="http://schemas.microsoft.com/office/drawing/2014/main" id="{FE4D38D1-8BFE-411F-B5FB-6C5CB97186DF}"/>
              </a:ext>
            </a:extLst>
          </p:cNvPr>
          <p:cNvPicPr>
            <a:picLocks noChangeAspect="1"/>
          </p:cNvPicPr>
          <p:nvPr/>
        </p:nvPicPr>
        <p:blipFill rotWithShape="1">
          <a:blip r:embed="rId4"/>
          <a:srcRect r="13897" b="1176"/>
          <a:stretch/>
        </p:blipFill>
        <p:spPr>
          <a:xfrm>
            <a:off x="463738" y="561673"/>
            <a:ext cx="1035120" cy="891043"/>
          </a:xfrm>
          <a:prstGeom prst="rect">
            <a:avLst/>
          </a:prstGeom>
        </p:spPr>
      </p:pic>
      <p:sp>
        <p:nvSpPr>
          <p:cNvPr id="7" name="Oval 6"/>
          <p:cNvSpPr/>
          <p:nvPr/>
        </p:nvSpPr>
        <p:spPr>
          <a:xfrm>
            <a:off x="1364788" y="5099368"/>
            <a:ext cx="762000" cy="762000"/>
          </a:xfrm>
          <a:prstGeom prst="ellipse">
            <a:avLst/>
          </a:prstGeom>
          <a:gradFill>
            <a:gsLst>
              <a:gs pos="0">
                <a:schemeClr val="bg1">
                  <a:lumMod val="95000"/>
                </a:schemeClr>
              </a:gs>
              <a:gs pos="100000">
                <a:schemeClr val="bg1"/>
              </a:gs>
            </a:gsLst>
          </a:gra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H</a:t>
            </a:r>
          </a:p>
        </p:txBody>
      </p:sp>
      <p:sp>
        <p:nvSpPr>
          <p:cNvPr id="8" name="Oval 7"/>
          <p:cNvSpPr/>
          <p:nvPr/>
        </p:nvSpPr>
        <p:spPr>
          <a:xfrm>
            <a:off x="1824038" y="4080685"/>
            <a:ext cx="762000" cy="762000"/>
          </a:xfrm>
          <a:prstGeom prst="ellipse">
            <a:avLst/>
          </a:prstGeom>
          <a:gradFill>
            <a:gsLst>
              <a:gs pos="0">
                <a:srgbClr val="0000BC"/>
              </a:gs>
              <a:gs pos="100000">
                <a:srgbClr val="0000FF"/>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N</a:t>
            </a:r>
          </a:p>
        </p:txBody>
      </p:sp>
      <p:sp>
        <p:nvSpPr>
          <p:cNvPr id="9" name="Oval 8"/>
          <p:cNvSpPr/>
          <p:nvPr/>
        </p:nvSpPr>
        <p:spPr>
          <a:xfrm>
            <a:off x="736858" y="4166313"/>
            <a:ext cx="762000" cy="762000"/>
          </a:xfrm>
          <a:prstGeom prst="ellipse">
            <a:avLst/>
          </a:prstGeom>
          <a:gradFill>
            <a:gsLst>
              <a:gs pos="0">
                <a:srgbClr val="C00000"/>
              </a:gs>
              <a:gs pos="100000">
                <a:srgbClr val="FF0000"/>
              </a:gs>
            </a:gsLs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a:t>
            </a:r>
          </a:p>
        </p:txBody>
      </p:sp>
      <p:sp>
        <p:nvSpPr>
          <p:cNvPr id="10" name="Oval 9"/>
          <p:cNvSpPr/>
          <p:nvPr/>
        </p:nvSpPr>
        <p:spPr>
          <a:xfrm>
            <a:off x="2434316" y="5841107"/>
            <a:ext cx="762000" cy="762000"/>
          </a:xfrm>
          <a:prstGeom prst="ellipse">
            <a:avLst/>
          </a:prstGeom>
          <a:gradFill>
            <a:gsLst>
              <a:gs pos="0">
                <a:schemeClr val="tx1"/>
              </a:gs>
              <a:gs pos="100000">
                <a:schemeClr val="tx1">
                  <a:lumMod val="50000"/>
                  <a:lumOff val="50000"/>
                </a:schemeClr>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C</a:t>
            </a:r>
          </a:p>
        </p:txBody>
      </p:sp>
      <p:cxnSp>
        <p:nvCxnSpPr>
          <p:cNvPr id="11" name="Straight Arrow Connector 10"/>
          <p:cNvCxnSpPr/>
          <p:nvPr/>
        </p:nvCxnSpPr>
        <p:spPr>
          <a:xfrm>
            <a:off x="3045119" y="5029550"/>
            <a:ext cx="2164487"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5" name="TextBox 4"/>
          <p:cNvSpPr txBox="1"/>
          <p:nvPr/>
        </p:nvSpPr>
        <p:spPr>
          <a:xfrm>
            <a:off x="3876749" y="4241587"/>
            <a:ext cx="637489" cy="707886"/>
          </a:xfrm>
          <a:prstGeom prst="rect">
            <a:avLst/>
          </a:prstGeom>
          <a:noFill/>
        </p:spPr>
        <p:txBody>
          <a:bodyPr wrap="square" rtlCol="0">
            <a:spAutoFit/>
          </a:bodyPr>
          <a:lstStyle/>
          <a:p>
            <a:r>
              <a:rPr lang="en-US" sz="4000" dirty="0"/>
              <a:t>?</a:t>
            </a:r>
          </a:p>
        </p:txBody>
      </p:sp>
    </p:spTree>
    <p:extLst>
      <p:ext uri="{BB962C8B-B14F-4D97-AF65-F5344CB8AC3E}">
        <p14:creationId xmlns:p14="http://schemas.microsoft.com/office/powerpoint/2010/main" val="375078944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1000" fill="hold"/>
                                        <p:tgtEl>
                                          <p:spTgt spid="4"/>
                                        </p:tgtEl>
                                        <p:attrNameLst>
                                          <p:attrName>ppt_w</p:attrName>
                                        </p:attrNameLst>
                                      </p:cBhvr>
                                      <p:tavLst>
                                        <p:tav tm="0">
                                          <p:val>
                                            <p:fltVal val="0"/>
                                          </p:val>
                                        </p:tav>
                                        <p:tav tm="100000">
                                          <p:val>
                                            <p:strVal val="#ppt_w"/>
                                          </p:val>
                                        </p:tav>
                                      </p:tavLst>
                                    </p:anim>
                                    <p:anim calcmode="lin" valueType="num">
                                      <p:cBhvr>
                                        <p:cTn id="30" dur="1000" fill="hold"/>
                                        <p:tgtEl>
                                          <p:spTgt spid="4"/>
                                        </p:tgtEl>
                                        <p:attrNameLst>
                                          <p:attrName>ppt_h</p:attrName>
                                        </p:attrNameLst>
                                      </p:cBhvr>
                                      <p:tavLst>
                                        <p:tav tm="0">
                                          <p:val>
                                            <p:fltVal val="0"/>
                                          </p:val>
                                        </p:tav>
                                        <p:tav tm="100000">
                                          <p:val>
                                            <p:strVal val="#ppt_h"/>
                                          </p:val>
                                        </p:tav>
                                      </p:tavLst>
                                    </p:anim>
                                    <p:anim calcmode="lin" valueType="num">
                                      <p:cBhvr>
                                        <p:cTn id="31" dur="1000" fill="hold"/>
                                        <p:tgtEl>
                                          <p:spTgt spid="4"/>
                                        </p:tgtEl>
                                        <p:attrNameLst>
                                          <p:attrName>style.rotation</p:attrName>
                                        </p:attrNameLst>
                                      </p:cBhvr>
                                      <p:tavLst>
                                        <p:tav tm="0">
                                          <p:val>
                                            <p:fltVal val="90"/>
                                          </p:val>
                                        </p:tav>
                                        <p:tav tm="100000">
                                          <p:val>
                                            <p:fltVal val="0"/>
                                          </p:val>
                                        </p:tav>
                                      </p:tavLst>
                                    </p:anim>
                                    <p:animEffect transition="in" filter="fade">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P spid="8" grpId="0" animBg="1"/>
      <p:bldP spid="9" grpId="0" animBg="1"/>
      <p:bldP spid="10" grpId="0" animBg="1"/>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143000"/>
          </a:xfrm>
        </p:spPr>
        <p:txBody>
          <a:bodyPr>
            <a:noAutofit/>
          </a:bodyPr>
          <a:lstStyle/>
          <a:p>
            <a:pPr algn="ctr"/>
            <a:r>
              <a:rPr lang="en-US" sz="3600" dirty="0"/>
              <a:t>Building a Protein &amp; Chemical Reactions</a:t>
            </a:r>
          </a:p>
        </p:txBody>
      </p:sp>
      <p:sp>
        <p:nvSpPr>
          <p:cNvPr id="4" name="TextBox 3"/>
          <p:cNvSpPr txBox="1"/>
          <p:nvPr/>
        </p:nvSpPr>
        <p:spPr>
          <a:xfrm>
            <a:off x="811473" y="2678518"/>
            <a:ext cx="7521054" cy="984885"/>
          </a:xfrm>
          <a:prstGeom prst="rect">
            <a:avLst/>
          </a:prstGeom>
          <a:noFill/>
        </p:spPr>
        <p:txBody>
          <a:bodyPr wrap="square" rtlCol="0">
            <a:spAutoFit/>
          </a:bodyPr>
          <a:lstStyle/>
          <a:p>
            <a:r>
              <a:rPr lang="en-US" sz="4000" dirty="0" smtClean="0">
                <a:solidFill>
                  <a:srgbClr val="00B0F0"/>
                </a:solidFill>
              </a:rPr>
              <a:t>[play video or run paper activity]</a:t>
            </a:r>
            <a:endParaRPr lang="en-US" sz="4000" dirty="0">
              <a:solidFill>
                <a:srgbClr val="00B0F0"/>
              </a:solidFill>
            </a:endParaRPr>
          </a:p>
          <a:p>
            <a:endParaRPr lang="en-US" dirty="0"/>
          </a:p>
        </p:txBody>
      </p:sp>
    </p:spTree>
    <p:extLst>
      <p:ext uri="{BB962C8B-B14F-4D97-AF65-F5344CB8AC3E}">
        <p14:creationId xmlns:p14="http://schemas.microsoft.com/office/powerpoint/2010/main" val="2233628251"/>
      </p:ext>
    </p:extLst>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143000"/>
          </a:xfrm>
        </p:spPr>
        <p:txBody>
          <a:bodyPr>
            <a:noAutofit/>
          </a:bodyPr>
          <a:lstStyle/>
          <a:p>
            <a:pPr algn="ctr"/>
            <a:r>
              <a:rPr lang="en-US" sz="3600" dirty="0"/>
              <a:t>Building a Protein &amp; Chemical Reactions</a:t>
            </a:r>
          </a:p>
        </p:txBody>
      </p:sp>
      <p:sp>
        <p:nvSpPr>
          <p:cNvPr id="3" name="Content Placeholder 2"/>
          <p:cNvSpPr>
            <a:spLocks noGrp="1"/>
          </p:cNvSpPr>
          <p:nvPr>
            <p:ph idx="4294967295"/>
          </p:nvPr>
        </p:nvSpPr>
        <p:spPr>
          <a:xfrm>
            <a:off x="1573213" y="3506788"/>
            <a:ext cx="7570787" cy="2751137"/>
          </a:xfrm>
        </p:spPr>
        <p:txBody>
          <a:bodyPr>
            <a:normAutofit fontScale="85000" lnSpcReduction="10000"/>
          </a:bodyPr>
          <a:lstStyle/>
          <a:p>
            <a:pPr marL="0" indent="0">
              <a:lnSpc>
                <a:spcPct val="110000"/>
              </a:lnSpc>
              <a:spcBef>
                <a:spcPts val="0"/>
              </a:spcBef>
              <a:buNone/>
            </a:pPr>
            <a:r>
              <a:rPr lang="en-US" sz="3300" dirty="0">
                <a:latin typeface="Arial" panose="020B0604020202020204" pitchFamily="34" charset="0"/>
                <a:cs typeface="Arial" panose="020B0604020202020204" pitchFamily="34" charset="0"/>
              </a:rPr>
              <a:t>Did this process of building a protein involve a </a:t>
            </a:r>
            <a:r>
              <a:rPr lang="en-US" sz="3300" u="sng" dirty="0">
                <a:latin typeface="Arial" panose="020B0604020202020204" pitchFamily="34" charset="0"/>
                <a:cs typeface="Arial" panose="020B0604020202020204" pitchFamily="34" charset="0"/>
              </a:rPr>
              <a:t>release</a:t>
            </a:r>
            <a:r>
              <a:rPr lang="en-US" sz="3300" dirty="0">
                <a:latin typeface="Arial" panose="020B0604020202020204" pitchFamily="34" charset="0"/>
                <a:cs typeface="Arial" panose="020B0604020202020204" pitchFamily="34" charset="0"/>
              </a:rPr>
              <a:t> of energy or did it </a:t>
            </a:r>
            <a:r>
              <a:rPr lang="en-US" sz="3300" u="sng" dirty="0">
                <a:latin typeface="Arial" panose="020B0604020202020204" pitchFamily="34" charset="0"/>
                <a:cs typeface="Arial" panose="020B0604020202020204" pitchFamily="34" charset="0"/>
              </a:rPr>
              <a:t>require</a:t>
            </a:r>
            <a:r>
              <a:rPr lang="en-US" sz="3300" dirty="0">
                <a:latin typeface="Arial" panose="020B0604020202020204" pitchFamily="34" charset="0"/>
                <a:cs typeface="Arial" panose="020B0604020202020204" pitchFamily="34" charset="0"/>
              </a:rPr>
              <a:t> energy? </a:t>
            </a:r>
          </a:p>
          <a:p>
            <a:pPr marL="0" indent="0">
              <a:lnSpc>
                <a:spcPct val="110000"/>
              </a:lnSpc>
              <a:spcBef>
                <a:spcPts val="0"/>
              </a:spcBef>
              <a:buNone/>
            </a:pPr>
            <a:endParaRPr lang="en-US" sz="3300" dirty="0">
              <a:latin typeface="Arial" panose="020B0604020202020204" pitchFamily="34" charset="0"/>
              <a:cs typeface="Arial" panose="020B0604020202020204" pitchFamily="34" charset="0"/>
            </a:endParaRPr>
          </a:p>
          <a:p>
            <a:pPr marL="0" indent="0">
              <a:lnSpc>
                <a:spcPct val="110000"/>
              </a:lnSpc>
              <a:spcBef>
                <a:spcPts val="0"/>
              </a:spcBef>
              <a:buNone/>
            </a:pPr>
            <a:endParaRPr lang="en-US" sz="3300" dirty="0">
              <a:latin typeface="Arial" panose="020B0604020202020204" pitchFamily="34" charset="0"/>
              <a:cs typeface="Arial" panose="020B0604020202020204" pitchFamily="34" charset="0"/>
            </a:endParaRPr>
          </a:p>
          <a:p>
            <a:pPr marL="0" indent="0">
              <a:lnSpc>
                <a:spcPct val="110000"/>
              </a:lnSpc>
              <a:spcBef>
                <a:spcPts val="0"/>
              </a:spcBef>
              <a:buNone/>
            </a:pPr>
            <a:r>
              <a:rPr lang="en-US" sz="3300" dirty="0">
                <a:latin typeface="Arial" panose="020B0604020202020204" pitchFamily="34" charset="0"/>
                <a:cs typeface="Arial" panose="020B0604020202020204" pitchFamily="34" charset="0"/>
              </a:rPr>
              <a:t>Draw the appropriate energy diagram and explain your thinking in </a:t>
            </a:r>
            <a:r>
              <a:rPr lang="en-US" sz="3300" b="1" dirty="0">
                <a:latin typeface="Arial" panose="020B0604020202020204" pitchFamily="34" charset="0"/>
                <a:cs typeface="Arial" panose="020B0604020202020204" pitchFamily="34" charset="0"/>
              </a:rPr>
              <a:t>Doodle Box H</a:t>
            </a:r>
            <a:r>
              <a:rPr lang="en-US" sz="3300" dirty="0">
                <a:latin typeface="Arial" panose="020B0604020202020204" pitchFamily="34" charset="0"/>
                <a:cs typeface="Arial" panose="020B0604020202020204" pitchFamily="34" charset="0"/>
              </a:rPr>
              <a:t>.</a:t>
            </a:r>
            <a:endParaRPr lang="en-US" sz="3300" i="1"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1E7110BC-5D3F-4B45-A7FB-CB44479297E3}"/>
              </a:ext>
            </a:extLst>
          </p:cNvPr>
          <p:cNvPicPr>
            <a:picLocks noChangeAspect="1"/>
          </p:cNvPicPr>
          <p:nvPr/>
        </p:nvPicPr>
        <p:blipFill rotWithShape="1">
          <a:blip r:embed="rId3"/>
          <a:srcRect r="13897" b="1176"/>
          <a:stretch/>
        </p:blipFill>
        <p:spPr>
          <a:xfrm>
            <a:off x="507210" y="3474272"/>
            <a:ext cx="1035120" cy="891043"/>
          </a:xfrm>
          <a:prstGeom prst="rect">
            <a:avLst/>
          </a:prstGeom>
        </p:spPr>
      </p:pic>
      <p:pic>
        <p:nvPicPr>
          <p:cNvPr id="10" name="Picture 9">
            <a:extLst>
              <a:ext uri="{FF2B5EF4-FFF2-40B4-BE49-F238E27FC236}">
                <a16:creationId xmlns:a16="http://schemas.microsoft.com/office/drawing/2014/main" id="{B8236729-C059-43E0-99E2-65E4F3A36910}"/>
              </a:ext>
            </a:extLst>
          </p:cNvPr>
          <p:cNvPicPr>
            <a:picLocks noChangeAspect="1"/>
          </p:cNvPicPr>
          <p:nvPr/>
        </p:nvPicPr>
        <p:blipFill rotWithShape="1">
          <a:blip r:embed="rId4"/>
          <a:srcRect t="11876" r="21921"/>
          <a:stretch/>
        </p:blipFill>
        <p:spPr>
          <a:xfrm>
            <a:off x="489707" y="5183091"/>
            <a:ext cx="1052623" cy="891043"/>
          </a:xfrm>
          <a:prstGeom prst="rect">
            <a:avLst/>
          </a:prstGeom>
        </p:spPr>
      </p:pic>
      <p:sp>
        <p:nvSpPr>
          <p:cNvPr id="4" name="TextBox 3"/>
          <p:cNvSpPr txBox="1"/>
          <p:nvPr/>
        </p:nvSpPr>
        <p:spPr>
          <a:xfrm>
            <a:off x="507210" y="1403391"/>
            <a:ext cx="8145012" cy="1661993"/>
          </a:xfrm>
          <a:prstGeom prst="rect">
            <a:avLst/>
          </a:prstGeom>
          <a:noFill/>
        </p:spPr>
        <p:txBody>
          <a:bodyPr wrap="square" rtlCol="0">
            <a:spAutoFit/>
          </a:bodyPr>
          <a:lstStyle/>
          <a:p>
            <a:r>
              <a:rPr lang="en-US" sz="2800" dirty="0"/>
              <a:t>Cells do lot of work—putting the amino acids together, making water molecules, folding the protein. What does it take to do work?</a:t>
            </a:r>
          </a:p>
          <a:p>
            <a:endParaRPr lang="en-US" dirty="0"/>
          </a:p>
        </p:txBody>
      </p:sp>
    </p:spTree>
    <p:extLst>
      <p:ext uri="{BB962C8B-B14F-4D97-AF65-F5344CB8AC3E}">
        <p14:creationId xmlns:p14="http://schemas.microsoft.com/office/powerpoint/2010/main" val="174240589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7" name="Text Box 17"/>
          <p:cNvSpPr txBox="1">
            <a:spLocks noChangeArrowheads="1"/>
          </p:cNvSpPr>
          <p:nvPr/>
        </p:nvSpPr>
        <p:spPr bwMode="auto">
          <a:xfrm>
            <a:off x="3794125" y="5734050"/>
            <a:ext cx="184150" cy="3968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defRPr sz="3200">
                <a:solidFill>
                  <a:schemeClr val="tx1"/>
                </a:solidFill>
                <a:latin typeface="Arial" charset="0"/>
                <a:ea typeface="ＭＳ Ｐゴシック" charset="0"/>
                <a:cs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defRPr sz="2000">
                <a:solidFill>
                  <a:schemeClr val="tx1"/>
                </a:solidFill>
                <a:latin typeface="Arial" charset="0"/>
                <a:ea typeface="ＭＳ Ｐゴシック" charset="0"/>
              </a:defRPr>
            </a:lvl6pPr>
            <a:lvl7pPr eaLnBrk="0" hangingPunct="0">
              <a:defRPr sz="2000">
                <a:solidFill>
                  <a:schemeClr val="tx1"/>
                </a:solidFill>
                <a:latin typeface="Arial" charset="0"/>
                <a:ea typeface="ＭＳ Ｐゴシック" charset="0"/>
              </a:defRPr>
            </a:lvl7pPr>
            <a:lvl8pPr eaLnBrk="0" hangingPunct="0">
              <a:defRPr sz="2000">
                <a:solidFill>
                  <a:schemeClr val="tx1"/>
                </a:solidFill>
                <a:latin typeface="Arial" charset="0"/>
                <a:ea typeface="ＭＳ Ｐゴシック" charset="0"/>
              </a:defRPr>
            </a:lvl8pPr>
            <a:lvl9pPr eaLnBrk="0" hangingPunct="0">
              <a:defRPr sz="2000">
                <a:solidFill>
                  <a:schemeClr val="tx1"/>
                </a:solidFill>
                <a:latin typeface="Arial" charset="0"/>
                <a:ea typeface="ＭＳ Ｐゴシック" charset="0"/>
              </a:defRPr>
            </a:lvl9pPr>
          </a:lstStyle>
          <a:p>
            <a:endParaRPr lang="en-US" sz="2000"/>
          </a:p>
        </p:txBody>
      </p:sp>
      <p:pic>
        <p:nvPicPr>
          <p:cNvPr id="8" name="Picture 7" descr="Screen Shot 2015-08-18 at 8.33.14 PM.png"/>
          <p:cNvPicPr>
            <a:picLocks noChangeAspect="1"/>
          </p:cNvPicPr>
          <p:nvPr/>
        </p:nvPicPr>
        <p:blipFill rotWithShape="1">
          <a:blip r:embed="rId3">
            <a:extLst>
              <a:ext uri="{28A0092B-C50C-407E-A947-70E740481C1C}">
                <a14:useLocalDpi xmlns:a14="http://schemas.microsoft.com/office/drawing/2010/main" val="0"/>
              </a:ext>
            </a:extLst>
          </a:blip>
          <a:srcRect l="1606" t="1897" r="3567" b="2424"/>
          <a:stretch/>
        </p:blipFill>
        <p:spPr>
          <a:xfrm>
            <a:off x="1183822" y="1649185"/>
            <a:ext cx="6233211" cy="3469822"/>
          </a:xfrm>
          <a:prstGeom prst="rect">
            <a:avLst/>
          </a:prstGeom>
        </p:spPr>
      </p:pic>
      <p:sp>
        <p:nvSpPr>
          <p:cNvPr id="3" name="TextBox 2"/>
          <p:cNvSpPr txBox="1"/>
          <p:nvPr/>
        </p:nvSpPr>
        <p:spPr>
          <a:xfrm>
            <a:off x="320039" y="5487828"/>
            <a:ext cx="8503921" cy="492443"/>
          </a:xfrm>
          <a:prstGeom prst="rect">
            <a:avLst/>
          </a:prstGeom>
          <a:noFill/>
        </p:spPr>
        <p:txBody>
          <a:bodyPr wrap="square" rtlCol="0">
            <a:spAutoFit/>
          </a:bodyPr>
          <a:lstStyle/>
          <a:p>
            <a:r>
              <a:rPr lang="en-US" sz="2600" dirty="0"/>
              <a:t>Building big molecules is a lot of work so it takes energy!</a:t>
            </a:r>
          </a:p>
        </p:txBody>
      </p:sp>
      <p:sp>
        <p:nvSpPr>
          <p:cNvPr id="10" name="Title 1"/>
          <p:cNvSpPr>
            <a:spLocks noGrp="1"/>
          </p:cNvSpPr>
          <p:nvPr>
            <p:ph type="title" idx="4294967295"/>
          </p:nvPr>
        </p:nvSpPr>
        <p:spPr>
          <a:xfrm>
            <a:off x="514348" y="146050"/>
            <a:ext cx="8172450" cy="630238"/>
          </a:xfrm>
        </p:spPr>
        <p:txBody>
          <a:bodyPr>
            <a:noAutofit/>
          </a:bodyPr>
          <a:lstStyle/>
          <a:p>
            <a:r>
              <a:rPr lang="en-US" sz="3600" dirty="0"/>
              <a:t>Chemical Reactions and “Biosynthesis”</a:t>
            </a:r>
          </a:p>
        </p:txBody>
      </p:sp>
      <p:sp>
        <p:nvSpPr>
          <p:cNvPr id="11" name="TextBox 10"/>
          <p:cNvSpPr txBox="1"/>
          <p:nvPr/>
        </p:nvSpPr>
        <p:spPr>
          <a:xfrm>
            <a:off x="2211101" y="929339"/>
            <a:ext cx="4778945" cy="523220"/>
          </a:xfrm>
          <a:prstGeom prst="rect">
            <a:avLst/>
          </a:prstGeom>
          <a:noFill/>
        </p:spPr>
        <p:txBody>
          <a:bodyPr wrap="square" rtlCol="0">
            <a:spAutoFit/>
          </a:bodyPr>
          <a:lstStyle/>
          <a:p>
            <a:r>
              <a:rPr lang="en-US" sz="2800" dirty="0"/>
              <a:t>What does this word mean?</a:t>
            </a:r>
          </a:p>
        </p:txBody>
      </p:sp>
    </p:spTree>
    <p:extLst>
      <p:ext uri="{BB962C8B-B14F-4D97-AF65-F5344CB8AC3E}">
        <p14:creationId xmlns:p14="http://schemas.microsoft.com/office/powerpoint/2010/main" val="29607355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C364B8A-0F78-4CC9-BC65-EF334F9D2CB0}"/>
              </a:ext>
            </a:extLst>
          </p:cNvPr>
          <p:cNvSpPr>
            <a:spLocks noGrp="1"/>
          </p:cNvSpPr>
          <p:nvPr>
            <p:ph idx="4294967295"/>
          </p:nvPr>
        </p:nvSpPr>
        <p:spPr>
          <a:xfrm>
            <a:off x="403079" y="512648"/>
            <a:ext cx="8027856" cy="3077766"/>
          </a:xfrm>
        </p:spPr>
        <p:txBody>
          <a:bodyPr/>
          <a:lstStyle/>
          <a:p>
            <a:pPr marL="0" indent="0" algn="ctr">
              <a:spcBef>
                <a:spcPts val="0"/>
              </a:spcBef>
              <a:buNone/>
            </a:pPr>
            <a:r>
              <a:rPr lang="en-US" sz="2800" dirty="0"/>
              <a:t>Our Chemical Reaction model states that there is a </a:t>
            </a:r>
            <a:r>
              <a:rPr lang="en-US" sz="2800" u="sng" dirty="0"/>
              <a:t>conservation of matter and energy</a:t>
            </a:r>
            <a:r>
              <a:rPr lang="en-US" sz="2800" dirty="0"/>
              <a:t>. </a:t>
            </a:r>
            <a:endParaRPr lang="en-US" sz="2800" dirty="0" smtClean="0"/>
          </a:p>
          <a:p>
            <a:pPr marL="0" indent="0" algn="ctr">
              <a:spcBef>
                <a:spcPts val="0"/>
              </a:spcBef>
              <a:buNone/>
            </a:pPr>
            <a:endParaRPr lang="en-US" sz="2800" dirty="0" smtClean="0"/>
          </a:p>
          <a:p>
            <a:pPr marL="0" indent="0" algn="ctr">
              <a:spcBef>
                <a:spcPts val="0"/>
              </a:spcBef>
              <a:buNone/>
            </a:pPr>
            <a:r>
              <a:rPr lang="en-US" sz="2800" dirty="0" smtClean="0"/>
              <a:t>Energy </a:t>
            </a:r>
            <a:r>
              <a:rPr lang="en-US" sz="2800" dirty="0"/>
              <a:t>cannot be created or destroyed but changes form. Same for matter.</a:t>
            </a:r>
            <a:endParaRPr lang="en-US" dirty="0"/>
          </a:p>
          <a:p>
            <a:pPr marL="0" indent="0" algn="ctr">
              <a:spcBef>
                <a:spcPts val="0"/>
              </a:spcBef>
              <a:buNone/>
            </a:pPr>
            <a:endParaRPr lang="en-US" sz="1800" dirty="0" smtClean="0"/>
          </a:p>
          <a:p>
            <a:pPr marL="0" indent="0" algn="ctr">
              <a:spcBef>
                <a:spcPts val="0"/>
              </a:spcBef>
              <a:buNone/>
            </a:pPr>
            <a:endParaRPr lang="en-US" sz="1800" dirty="0"/>
          </a:p>
          <a:p>
            <a:pPr marL="0" indent="0" algn="ctr">
              <a:spcBef>
                <a:spcPts val="0"/>
              </a:spcBef>
              <a:buNone/>
            </a:pPr>
            <a:r>
              <a:rPr lang="en-US" sz="1800" dirty="0" smtClean="0">
                <a:solidFill>
                  <a:srgbClr val="00B0F0"/>
                </a:solidFill>
              </a:rPr>
              <a:t>[</a:t>
            </a:r>
            <a:r>
              <a:rPr lang="en-US" sz="1800" dirty="0" smtClean="0">
                <a:solidFill>
                  <a:srgbClr val="00B0F0"/>
                </a:solidFill>
              </a:rPr>
              <a:t>Or i</a:t>
            </a:r>
            <a:r>
              <a:rPr lang="en-US" sz="1800" dirty="0" smtClean="0">
                <a:solidFill>
                  <a:srgbClr val="00B0F0"/>
                </a:solidFill>
              </a:rPr>
              <a:t>nsert </a:t>
            </a:r>
            <a:r>
              <a:rPr lang="en-US" sz="1800" dirty="0">
                <a:solidFill>
                  <a:srgbClr val="00B0F0"/>
                </a:solidFill>
              </a:rPr>
              <a:t>class conservation of energy and matter model </a:t>
            </a:r>
            <a:r>
              <a:rPr lang="en-US" sz="1800" dirty="0" smtClean="0">
                <a:solidFill>
                  <a:srgbClr val="00B0F0"/>
                </a:solidFill>
              </a:rPr>
              <a:t>statements here.]</a:t>
            </a:r>
            <a:endParaRPr lang="en-US" dirty="0">
              <a:solidFill>
                <a:srgbClr val="00B0F0"/>
              </a:solidFill>
            </a:endParaRPr>
          </a:p>
        </p:txBody>
      </p:sp>
      <p:sp>
        <p:nvSpPr>
          <p:cNvPr id="2" name="TextBox 1">
            <a:extLst>
              <a:ext uri="{FF2B5EF4-FFF2-40B4-BE49-F238E27FC236}">
                <a16:creationId xmlns:a16="http://schemas.microsoft.com/office/drawing/2014/main" id="{2B7B1190-8A30-466E-9C21-F8469B0AB1C8}"/>
              </a:ext>
            </a:extLst>
          </p:cNvPr>
          <p:cNvSpPr txBox="1"/>
          <p:nvPr/>
        </p:nvSpPr>
        <p:spPr>
          <a:xfrm>
            <a:off x="2234261" y="4320861"/>
            <a:ext cx="6387613" cy="1569660"/>
          </a:xfrm>
          <a:prstGeom prst="rect">
            <a:avLst/>
          </a:prstGeom>
          <a:noFill/>
        </p:spPr>
        <p:txBody>
          <a:bodyPr wrap="square" rtlCol="0">
            <a:spAutoFit/>
          </a:bodyPr>
          <a:lstStyle/>
          <a:p>
            <a:pPr lvl="0"/>
            <a:r>
              <a:rPr lang="en-US" sz="3200" dirty="0" smtClean="0">
                <a:latin typeface="Arial" panose="020B0604020202020204" pitchFamily="34" charset="0"/>
                <a:cs typeface="Arial" panose="020B0604020202020204" pitchFamily="34" charset="0"/>
              </a:rPr>
              <a:t>So, if it takes energy to “do biosynthesis”, where does that energy come from?</a:t>
            </a:r>
            <a:endParaRPr lang="en-US" sz="32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8777DC3F-C910-4183-82E1-A9738E048B64}"/>
              </a:ext>
            </a:extLst>
          </p:cNvPr>
          <p:cNvPicPr>
            <a:picLocks noChangeAspect="1"/>
          </p:cNvPicPr>
          <p:nvPr/>
        </p:nvPicPr>
        <p:blipFill rotWithShape="1">
          <a:blip r:embed="rId3"/>
          <a:srcRect r="13897" b="1176"/>
          <a:stretch/>
        </p:blipFill>
        <p:spPr>
          <a:xfrm>
            <a:off x="977807" y="4320861"/>
            <a:ext cx="1035120" cy="891043"/>
          </a:xfrm>
          <a:prstGeom prst="rect">
            <a:avLst/>
          </a:prstGeom>
        </p:spPr>
      </p:pic>
    </p:spTree>
    <p:extLst>
      <p:ext uri="{BB962C8B-B14F-4D97-AF65-F5344CB8AC3E}">
        <p14:creationId xmlns:p14="http://schemas.microsoft.com/office/powerpoint/2010/main" val="14571797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creen Shot 2015-08-18 at 8.32.57 PM.png"/>
          <p:cNvPicPr>
            <a:picLocks noChangeAspect="1"/>
          </p:cNvPicPr>
          <p:nvPr/>
        </p:nvPicPr>
        <p:blipFill rotWithShape="1">
          <a:blip r:embed="rId3">
            <a:extLst>
              <a:ext uri="{28A0092B-C50C-407E-A947-70E740481C1C}">
                <a14:useLocalDpi xmlns:a14="http://schemas.microsoft.com/office/drawing/2010/main" val="0"/>
              </a:ext>
            </a:extLst>
          </a:blip>
          <a:srcRect l="2580" t="2384" r="3738" b="1888"/>
          <a:stretch/>
        </p:blipFill>
        <p:spPr>
          <a:xfrm>
            <a:off x="215784" y="322457"/>
            <a:ext cx="4180387" cy="2291835"/>
          </a:xfrm>
          <a:prstGeom prst="rect">
            <a:avLst/>
          </a:prstGeom>
        </p:spPr>
      </p:pic>
      <p:pic>
        <p:nvPicPr>
          <p:cNvPr id="13" name="Picture 12" descr="Screen Shot 2015-08-18 at 8.33.14 PM.png"/>
          <p:cNvPicPr>
            <a:picLocks noChangeAspect="1"/>
          </p:cNvPicPr>
          <p:nvPr/>
        </p:nvPicPr>
        <p:blipFill rotWithShape="1">
          <a:blip r:embed="rId4">
            <a:extLst>
              <a:ext uri="{28A0092B-C50C-407E-A947-70E740481C1C}">
                <a14:useLocalDpi xmlns:a14="http://schemas.microsoft.com/office/drawing/2010/main" val="0"/>
              </a:ext>
            </a:extLst>
          </a:blip>
          <a:srcRect l="2289" t="2297" r="1597" b="2792"/>
          <a:stretch/>
        </p:blipFill>
        <p:spPr>
          <a:xfrm>
            <a:off x="4662050" y="277562"/>
            <a:ext cx="4289125" cy="2336730"/>
          </a:xfrm>
          <a:prstGeom prst="rect">
            <a:avLst/>
          </a:prstGeom>
        </p:spPr>
      </p:pic>
      <p:sp>
        <p:nvSpPr>
          <p:cNvPr id="15" name="TextBox 14">
            <a:extLst>
              <a:ext uri="{FF2B5EF4-FFF2-40B4-BE49-F238E27FC236}">
                <a16:creationId xmlns:a16="http://schemas.microsoft.com/office/drawing/2014/main" id="{2B7B1190-8A30-466E-9C21-F8469B0AB1C8}"/>
              </a:ext>
            </a:extLst>
          </p:cNvPr>
          <p:cNvSpPr txBox="1"/>
          <p:nvPr/>
        </p:nvSpPr>
        <p:spPr>
          <a:xfrm>
            <a:off x="1914526" y="2941801"/>
            <a:ext cx="6407944" cy="954107"/>
          </a:xfrm>
          <a:prstGeom prst="rect">
            <a:avLst/>
          </a:prstGeom>
          <a:noFill/>
        </p:spPr>
        <p:txBody>
          <a:bodyPr wrap="square" rtlCol="0">
            <a:spAutoFit/>
          </a:bodyPr>
          <a:lstStyle/>
          <a:p>
            <a:pPr lvl="0"/>
            <a:r>
              <a:rPr lang="en-US" sz="2800" dirty="0" smtClean="0">
                <a:latin typeface="Arial" panose="020B0604020202020204" pitchFamily="34" charset="0"/>
                <a:cs typeface="Arial" panose="020B0604020202020204" pitchFamily="34" charset="0"/>
              </a:rPr>
              <a:t>Are both of these going on in our bodies at the same time?</a:t>
            </a:r>
            <a:endParaRPr lang="en-US" sz="2800" dirty="0">
              <a:latin typeface="Arial" panose="020B0604020202020204" pitchFamily="34" charset="0"/>
              <a:cs typeface="Arial" panose="020B0604020202020204" pitchFamily="34" charset="0"/>
            </a:endParaRPr>
          </a:p>
        </p:txBody>
      </p:sp>
      <p:pic>
        <p:nvPicPr>
          <p:cNvPr id="17" name="Picture 16">
            <a:extLst>
              <a:ext uri="{FF2B5EF4-FFF2-40B4-BE49-F238E27FC236}">
                <a16:creationId xmlns:a16="http://schemas.microsoft.com/office/drawing/2014/main" id="{8777DC3F-C910-4183-82E1-A9738E048B64}"/>
              </a:ext>
            </a:extLst>
          </p:cNvPr>
          <p:cNvPicPr>
            <a:picLocks noChangeAspect="1"/>
          </p:cNvPicPr>
          <p:nvPr/>
        </p:nvPicPr>
        <p:blipFill rotWithShape="1">
          <a:blip r:embed="rId5"/>
          <a:srcRect r="13897" b="1176"/>
          <a:stretch/>
        </p:blipFill>
        <p:spPr>
          <a:xfrm>
            <a:off x="592529" y="2941801"/>
            <a:ext cx="1035120" cy="891043"/>
          </a:xfrm>
          <a:prstGeom prst="rect">
            <a:avLst/>
          </a:prstGeom>
        </p:spPr>
      </p:pic>
      <p:sp>
        <p:nvSpPr>
          <p:cNvPr id="19" name="TextBox 18"/>
          <p:cNvSpPr txBox="1"/>
          <p:nvPr/>
        </p:nvSpPr>
        <p:spPr>
          <a:xfrm>
            <a:off x="592529" y="1199274"/>
            <a:ext cx="1713448" cy="646331"/>
          </a:xfrm>
          <a:prstGeom prst="rect">
            <a:avLst/>
          </a:prstGeom>
          <a:noFill/>
        </p:spPr>
        <p:txBody>
          <a:bodyPr wrap="square" rtlCol="0">
            <a:spAutoFit/>
          </a:bodyPr>
          <a:lstStyle/>
          <a:p>
            <a:pPr algn="ctr"/>
            <a:r>
              <a:rPr lang="en-US" b="1" dirty="0" smtClean="0"/>
              <a:t>Cellular </a:t>
            </a:r>
          </a:p>
          <a:p>
            <a:pPr algn="ctr"/>
            <a:r>
              <a:rPr lang="en-US" b="1" dirty="0" smtClean="0"/>
              <a:t>Respiration</a:t>
            </a:r>
            <a:endParaRPr lang="en-US" b="1" dirty="0"/>
          </a:p>
        </p:txBody>
      </p:sp>
      <p:sp>
        <p:nvSpPr>
          <p:cNvPr id="21" name="TextBox 20"/>
          <p:cNvSpPr txBox="1"/>
          <p:nvPr/>
        </p:nvSpPr>
        <p:spPr>
          <a:xfrm rot="18575195">
            <a:off x="5291347" y="686885"/>
            <a:ext cx="1687864" cy="369332"/>
          </a:xfrm>
          <a:prstGeom prst="rect">
            <a:avLst/>
          </a:prstGeom>
          <a:noFill/>
        </p:spPr>
        <p:txBody>
          <a:bodyPr wrap="square" rtlCol="0">
            <a:spAutoFit/>
          </a:bodyPr>
          <a:lstStyle/>
          <a:p>
            <a:r>
              <a:rPr lang="en-US" b="1" dirty="0" smtClean="0"/>
              <a:t>Biosynthesis</a:t>
            </a:r>
            <a:endParaRPr lang="en-US" b="1" dirty="0"/>
          </a:p>
        </p:txBody>
      </p:sp>
      <p:sp>
        <p:nvSpPr>
          <p:cNvPr id="23" name="TextBox 22">
            <a:extLst>
              <a:ext uri="{FF2B5EF4-FFF2-40B4-BE49-F238E27FC236}">
                <a16:creationId xmlns:a16="http://schemas.microsoft.com/office/drawing/2014/main" id="{2B7B1190-8A30-466E-9C21-F8469B0AB1C8}"/>
              </a:ext>
            </a:extLst>
          </p:cNvPr>
          <p:cNvSpPr txBox="1"/>
          <p:nvPr/>
        </p:nvSpPr>
        <p:spPr>
          <a:xfrm>
            <a:off x="1914525" y="4393532"/>
            <a:ext cx="6723448" cy="1969770"/>
          </a:xfrm>
          <a:prstGeom prst="rect">
            <a:avLst/>
          </a:prstGeom>
          <a:noFill/>
        </p:spPr>
        <p:txBody>
          <a:bodyPr wrap="square" rtlCol="0">
            <a:spAutoFit/>
          </a:bodyPr>
          <a:lstStyle/>
          <a:p>
            <a:pPr lvl="0">
              <a:spcAft>
                <a:spcPts val="1200"/>
              </a:spcAft>
            </a:pPr>
            <a:r>
              <a:rPr lang="en-US" sz="2800" dirty="0" smtClean="0">
                <a:latin typeface="Arial" panose="020B0604020202020204" pitchFamily="34" charset="0"/>
                <a:cs typeface="Arial" panose="020B0604020202020204" pitchFamily="34" charset="0"/>
              </a:rPr>
              <a:t>In looking at these diagrams side-by-side, what is one important way the body uses the energy from cellular respiration?</a:t>
            </a:r>
          </a:p>
          <a:p>
            <a:pPr lvl="0"/>
            <a:r>
              <a:rPr lang="en-US" sz="2800" dirty="0" smtClean="0">
                <a:latin typeface="Arial" panose="020B0604020202020204" pitchFamily="34" charset="0"/>
                <a:cs typeface="Arial" panose="020B0604020202020204" pitchFamily="34" charset="0"/>
              </a:rPr>
              <a:t>Record your ideas in </a:t>
            </a:r>
            <a:r>
              <a:rPr lang="en-US" sz="2800" b="1" dirty="0" smtClean="0">
                <a:latin typeface="Arial" panose="020B0604020202020204" pitchFamily="34" charset="0"/>
                <a:cs typeface="Arial" panose="020B0604020202020204" pitchFamily="34" charset="0"/>
              </a:rPr>
              <a:t>Doodle Box I</a:t>
            </a:r>
            <a:r>
              <a:rPr lang="en-US" sz="2800" dirty="0" smtClean="0">
                <a:latin typeface="Arial" panose="020B0604020202020204" pitchFamily="34" charset="0"/>
                <a:cs typeface="Arial" panose="020B0604020202020204" pitchFamily="34" charset="0"/>
              </a:rPr>
              <a:t>.</a:t>
            </a:r>
          </a:p>
        </p:txBody>
      </p:sp>
      <p:pic>
        <p:nvPicPr>
          <p:cNvPr id="10" name="Picture 9">
            <a:extLst>
              <a:ext uri="{FF2B5EF4-FFF2-40B4-BE49-F238E27FC236}">
                <a16:creationId xmlns:a16="http://schemas.microsoft.com/office/drawing/2014/main" id="{25B89EFF-BE6B-5B4C-8CFE-22C905FC0F3B}"/>
              </a:ext>
            </a:extLst>
          </p:cNvPr>
          <p:cNvPicPr>
            <a:picLocks noChangeAspect="1"/>
          </p:cNvPicPr>
          <p:nvPr/>
        </p:nvPicPr>
        <p:blipFill rotWithShape="1">
          <a:blip r:embed="rId6"/>
          <a:srcRect t="11876" r="21921"/>
          <a:stretch/>
        </p:blipFill>
        <p:spPr>
          <a:xfrm>
            <a:off x="738560" y="5301473"/>
            <a:ext cx="1052623" cy="891043"/>
          </a:xfrm>
          <a:prstGeom prst="rect">
            <a:avLst/>
          </a:prstGeom>
        </p:spPr>
      </p:pic>
    </p:spTree>
    <p:extLst>
      <p:ext uri="{BB962C8B-B14F-4D97-AF65-F5344CB8AC3E}">
        <p14:creationId xmlns:p14="http://schemas.microsoft.com/office/powerpoint/2010/main" val="91492195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rPr>
              <a:t>Phenomenon - Question - Model</a:t>
            </a:r>
            <a:endParaRPr sz="2800" dirty="0"/>
          </a:p>
        </p:txBody>
      </p:sp>
      <p:sp>
        <p:nvSpPr>
          <p:cNvPr id="2" name="Text Placeholder 1">
            <a:extLst>
              <a:ext uri="{FF2B5EF4-FFF2-40B4-BE49-F238E27FC236}">
                <a16:creationId xmlns:a16="http://schemas.microsoft.com/office/drawing/2014/main" id="{E268BF87-C5C3-474F-B537-DC026C84DB1C}"/>
              </a:ext>
            </a:extLst>
          </p:cNvPr>
          <p:cNvSpPr>
            <a:spLocks noGrp="1"/>
          </p:cNvSpPr>
          <p:nvPr>
            <p:ph type="body" sz="quarter" idx="10"/>
          </p:nvPr>
        </p:nvSpPr>
        <p:spPr/>
        <p:txBody>
          <a:bodyPr/>
          <a:lstStyle/>
          <a:p>
            <a:pPr marL="0" indent="0">
              <a:spcBef>
                <a:spcPts val="0"/>
              </a:spcBef>
              <a:spcAft>
                <a:spcPts val="1800"/>
              </a:spcAft>
              <a:buNone/>
            </a:pPr>
            <a:r>
              <a:rPr lang="en-US" b="1" dirty="0"/>
              <a:t>Phenomena: </a:t>
            </a:r>
            <a:r>
              <a:rPr lang="en-US" dirty="0"/>
              <a:t>We examine several different ways that organisms add matter to their bodies and we wonder where it goes when that matter is “lost”.</a:t>
            </a:r>
          </a:p>
          <a:p>
            <a:pPr marL="0" indent="0">
              <a:spcBef>
                <a:spcPts val="0"/>
              </a:spcBef>
              <a:spcAft>
                <a:spcPts val="1800"/>
              </a:spcAft>
              <a:buNone/>
            </a:pPr>
            <a:r>
              <a:rPr lang="en-US" b="1" dirty="0"/>
              <a:t>Questions: </a:t>
            </a:r>
            <a:r>
              <a:rPr lang="en-US" dirty="0"/>
              <a:t>How do we get matter for body parts from food? Worded more specifically it could be something like: </a:t>
            </a:r>
            <a:r>
              <a:rPr lang="en-US" dirty="0" smtClean="0"/>
              <a:t>“How </a:t>
            </a:r>
            <a:r>
              <a:rPr lang="en-US" dirty="0"/>
              <a:t>do we make things like hair from eating beans or potato chips?” How do we make new carbohydrates, fats and proteins? What happens when we take in more food than our body can use? What happens to fat and protein when they enter the body? Are carbohydrates the only fuel for energy? How do we store energy? What happens when an organism loses weight?</a:t>
            </a:r>
          </a:p>
          <a:p>
            <a:pPr marL="0" indent="0">
              <a:spcBef>
                <a:spcPts val="0"/>
              </a:spcBef>
              <a:spcAft>
                <a:spcPts val="1800"/>
              </a:spcAft>
              <a:buNone/>
            </a:pPr>
            <a:r>
              <a:rPr lang="en-US" b="1" dirty="0"/>
              <a:t>Model: </a:t>
            </a:r>
            <a:r>
              <a:rPr lang="en-US" i="1" dirty="0"/>
              <a:t>As we move through the remainder of the Red Model Sequence and develop ideas about matter and energy flow in organisms, we explicitly develop two models in parallel. In our work with Biosynthesis, we primarily add ideas to a model for Matter from Food. See next slide for details.</a:t>
            </a:r>
            <a:endParaRPr lang="en-US" dirty="0"/>
          </a:p>
          <a:p>
            <a:endParaRPr lang="en-US" dirty="0"/>
          </a:p>
        </p:txBody>
      </p:sp>
    </p:spTree>
    <p:extLst>
      <p:ext uri="{BB962C8B-B14F-4D97-AF65-F5344CB8AC3E}">
        <p14:creationId xmlns:p14="http://schemas.microsoft.com/office/powerpoint/2010/main" val="1868452229"/>
      </p:ext>
    </p:extLst>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1076357" y="108994"/>
            <a:ext cx="6343650" cy="79752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Revise our Model?</a:t>
            </a:r>
          </a:p>
        </p:txBody>
      </p:sp>
      <p:sp>
        <p:nvSpPr>
          <p:cNvPr id="11" name="Title 1"/>
          <p:cNvSpPr txBox="1">
            <a:spLocks/>
          </p:cNvSpPr>
          <p:nvPr/>
        </p:nvSpPr>
        <p:spPr>
          <a:xfrm>
            <a:off x="457200" y="2350114"/>
            <a:ext cx="3541776" cy="317595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
        <p:nvSpPr>
          <p:cNvPr id="8" name="Text Placeholder 2">
            <a:extLst>
              <a:ext uri="{FF2B5EF4-FFF2-40B4-BE49-F238E27FC236}">
                <a16:creationId xmlns:a16="http://schemas.microsoft.com/office/drawing/2014/main" id="{7DFEE726-FC74-4BC3-947A-9CD31D466D1C}"/>
              </a:ext>
            </a:extLst>
          </p:cNvPr>
          <p:cNvSpPr txBox="1">
            <a:spLocks/>
          </p:cNvSpPr>
          <p:nvPr/>
        </p:nvSpPr>
        <p:spPr>
          <a:xfrm>
            <a:off x="207994" y="970529"/>
            <a:ext cx="4040188" cy="461665"/>
          </a:xfrm>
          <a:prstGeom prst="rect">
            <a:avLst/>
          </a:prstGeom>
        </p:spPr>
        <p:txBody>
          <a:bodyPr vert="horz" lIns="91440" tIns="45720" rIns="91440" bIns="45720" rtlCol="0">
            <a:spAutoFit/>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b="1"/>
              <a:t>Matter from Food</a:t>
            </a:r>
            <a:endParaRPr lang="en-US" sz="2400" b="1" dirty="0"/>
          </a:p>
        </p:txBody>
      </p:sp>
      <p:sp>
        <p:nvSpPr>
          <p:cNvPr id="10" name="Content Placeholder 4">
            <a:extLst>
              <a:ext uri="{FF2B5EF4-FFF2-40B4-BE49-F238E27FC236}">
                <a16:creationId xmlns:a16="http://schemas.microsoft.com/office/drawing/2014/main" id="{8E1EE16A-20BE-4775-B1EA-DC05B0D8582C}"/>
              </a:ext>
            </a:extLst>
          </p:cNvPr>
          <p:cNvSpPr txBox="1">
            <a:spLocks/>
          </p:cNvSpPr>
          <p:nvPr/>
        </p:nvSpPr>
        <p:spPr>
          <a:xfrm>
            <a:off x="207994" y="1560211"/>
            <a:ext cx="3833781" cy="3952875"/>
          </a:xfrm>
          <a:prstGeom prst="rect">
            <a:avLst/>
          </a:prstGeom>
        </p:spPr>
        <p:txBody>
          <a:bodyPr vert="horz" lIns="91440" tIns="45720" rIns="91440" bIns="45720" rtlCol="0">
            <a:spAutoFit/>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a:latin typeface="Arial" panose="020B0604020202020204" pitchFamily="34" charset="0"/>
                <a:cs typeface="Arial" panose="020B0604020202020204" pitchFamily="34" charset="0"/>
              </a:rPr>
              <a:t>[insert model statements here]</a:t>
            </a:r>
          </a:p>
          <a:p>
            <a:endParaRPr lang="en-US" sz="2000"/>
          </a:p>
          <a:p>
            <a:endParaRPr lang="en-US" dirty="0"/>
          </a:p>
        </p:txBody>
      </p:sp>
      <p:sp>
        <p:nvSpPr>
          <p:cNvPr id="12" name="Text Placeholder 5">
            <a:extLst>
              <a:ext uri="{FF2B5EF4-FFF2-40B4-BE49-F238E27FC236}">
                <a16:creationId xmlns:a16="http://schemas.microsoft.com/office/drawing/2014/main" id="{3515B09C-E4D6-4755-99DB-32E76099B33B}"/>
              </a:ext>
            </a:extLst>
          </p:cNvPr>
          <p:cNvSpPr txBox="1">
            <a:spLocks/>
          </p:cNvSpPr>
          <p:nvPr/>
        </p:nvSpPr>
        <p:spPr>
          <a:xfrm>
            <a:off x="5102225" y="970528"/>
            <a:ext cx="4041775" cy="461665"/>
          </a:xfrm>
          <a:prstGeom prst="rect">
            <a:avLst/>
          </a:prstGeom>
        </p:spPr>
        <p:txBody>
          <a:bodyPr vert="horz" lIns="91440" tIns="45720" rIns="91440" bIns="45720" rtlCol="0">
            <a:spAutoFit/>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b="1"/>
              <a:t>Energy from Food</a:t>
            </a:r>
            <a:endParaRPr lang="en-US" sz="2400" b="1" dirty="0"/>
          </a:p>
        </p:txBody>
      </p:sp>
      <p:sp>
        <p:nvSpPr>
          <p:cNvPr id="13" name="Content Placeholder 6">
            <a:extLst>
              <a:ext uri="{FF2B5EF4-FFF2-40B4-BE49-F238E27FC236}">
                <a16:creationId xmlns:a16="http://schemas.microsoft.com/office/drawing/2014/main" id="{B9F4D3EC-552A-4BCB-B81B-70C9BC2ABB7C}"/>
              </a:ext>
            </a:extLst>
          </p:cNvPr>
          <p:cNvSpPr txBox="1">
            <a:spLocks/>
          </p:cNvSpPr>
          <p:nvPr/>
        </p:nvSpPr>
        <p:spPr>
          <a:xfrm>
            <a:off x="5102225" y="1560210"/>
            <a:ext cx="3833781" cy="3952875"/>
          </a:xfrm>
          <a:prstGeom prst="rect">
            <a:avLst/>
          </a:prstGeom>
        </p:spPr>
        <p:txBody>
          <a:bodyPr vert="horz" lIns="91440" tIns="45720" rIns="91440" bIns="45720" rtlCol="0">
            <a:spAutoFit/>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a:latin typeface="Arial" panose="020B0604020202020204" pitchFamily="34" charset="0"/>
                <a:cs typeface="Arial" panose="020B0604020202020204" pitchFamily="34" charset="0"/>
              </a:rPr>
              <a:t>[insert model statements here]</a:t>
            </a:r>
          </a:p>
          <a:p>
            <a:endParaRPr lang="en-US" dirty="0"/>
          </a:p>
        </p:txBody>
      </p:sp>
    </p:spTree>
    <p:extLst>
      <p:ext uri="{BB962C8B-B14F-4D97-AF65-F5344CB8AC3E}">
        <p14:creationId xmlns:p14="http://schemas.microsoft.com/office/powerpoint/2010/main" val="3285746373"/>
      </p:ext>
    </p:extLst>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03 Summary</a:t>
            </a:r>
            <a:endParaRPr sz="2800" dirty="0"/>
          </a:p>
        </p:txBody>
      </p:sp>
      <p:sp>
        <p:nvSpPr>
          <p:cNvPr id="2" name="Text Placeholder 1">
            <a:extLst>
              <a:ext uri="{FF2B5EF4-FFF2-40B4-BE49-F238E27FC236}">
                <a16:creationId xmlns:a16="http://schemas.microsoft.com/office/drawing/2014/main" id="{77964EBC-7891-42A0-B26B-F5BE768D58FC}"/>
              </a:ext>
            </a:extLst>
          </p:cNvPr>
          <p:cNvSpPr>
            <a:spLocks noGrp="1"/>
          </p:cNvSpPr>
          <p:nvPr>
            <p:ph type="body" sz="quarter" idx="10"/>
          </p:nvPr>
        </p:nvSpPr>
        <p:spPr/>
        <p:txBody>
          <a:bodyPr/>
          <a:lstStyle/>
          <a:p>
            <a:pPr marL="0" indent="0">
              <a:buNone/>
            </a:pPr>
            <a:r>
              <a:rPr lang="en-US" b="1" dirty="0"/>
              <a:t>What we figured out …</a:t>
            </a:r>
          </a:p>
          <a:p>
            <a:pPr marL="0" indent="0">
              <a:buNone/>
            </a:pPr>
            <a:endParaRPr lang="en-US" dirty="0">
              <a:cs typeface="Arial" panose="020B0604020202020204" pitchFamily="34" charset="0"/>
            </a:endParaRPr>
          </a:p>
          <a:p>
            <a:r>
              <a:rPr lang="en-US" dirty="0"/>
              <a:t>By considering what goes into assembling proteins we realize that this process involves work and therefore energy. We represent that with an energy diagram that is opposite of what we used for cellular respiration and add a model idea to our list. </a:t>
            </a:r>
          </a:p>
        </p:txBody>
      </p:sp>
      <p:sp>
        <p:nvSpPr>
          <p:cNvPr id="3" name="Text Placeholder 2">
            <a:extLst>
              <a:ext uri="{FF2B5EF4-FFF2-40B4-BE49-F238E27FC236}">
                <a16:creationId xmlns:a16="http://schemas.microsoft.com/office/drawing/2014/main" id="{AAEED4E9-5962-4308-94D4-4ED6456FD0FB}"/>
              </a:ext>
            </a:extLst>
          </p:cNvPr>
          <p:cNvSpPr>
            <a:spLocks noGrp="1"/>
          </p:cNvSpPr>
          <p:nvPr>
            <p:ph type="body" sz="quarter" idx="11"/>
          </p:nvPr>
        </p:nvSpPr>
        <p:spPr/>
        <p:txBody>
          <a:bodyPr/>
          <a:lstStyle/>
          <a:p>
            <a:pPr marL="0" indent="0">
              <a:buNone/>
            </a:pPr>
            <a:r>
              <a:rPr lang="en-US" sz="1400" u="sng" dirty="0"/>
              <a:t>LS03 Teacher Reflection Notes:</a:t>
            </a:r>
          </a:p>
          <a:p>
            <a:pPr marL="0" indent="0">
              <a:buNone/>
            </a:pPr>
            <a:endParaRPr lang="en-US" sz="1400" i="1"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pPr marL="0" indent="0">
              <a:buNone/>
            </a:pPr>
            <a:endParaRPr lang="en-US" sz="1400" i="1" dirty="0"/>
          </a:p>
          <a:p>
            <a:endParaRPr lang="en-US" dirty="0"/>
          </a:p>
        </p:txBody>
      </p:sp>
    </p:spTree>
    <p:extLst>
      <p:ext uri="{BB962C8B-B14F-4D97-AF65-F5344CB8AC3E}">
        <p14:creationId xmlns:p14="http://schemas.microsoft.com/office/powerpoint/2010/main" val="1115373761"/>
      </p:ext>
    </p:extLst>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04 Overview</a:t>
            </a:r>
            <a:endParaRPr sz="2800" dirty="0"/>
          </a:p>
        </p:txBody>
      </p:sp>
      <p:sp>
        <p:nvSpPr>
          <p:cNvPr id="3" name="Text Placeholder 2">
            <a:extLst>
              <a:ext uri="{FF2B5EF4-FFF2-40B4-BE49-F238E27FC236}">
                <a16:creationId xmlns:a16="http://schemas.microsoft.com/office/drawing/2014/main" id="{04C32E8D-51D6-4CF7-9521-2CA75411BDA5}"/>
              </a:ext>
            </a:extLst>
          </p:cNvPr>
          <p:cNvSpPr>
            <a:spLocks noGrp="1"/>
          </p:cNvSpPr>
          <p:nvPr>
            <p:ph type="body" sz="quarter" idx="10"/>
          </p:nvPr>
        </p:nvSpPr>
        <p:spPr/>
        <p:txBody>
          <a:bodyPr/>
          <a:lstStyle/>
          <a:p>
            <a:pPr>
              <a:spcAft>
                <a:spcPts val="600"/>
              </a:spcAft>
            </a:pPr>
            <a:r>
              <a:rPr lang="en-US" b="1" dirty="0">
                <a:sym typeface="Wingdings" pitchFamily="2" charset="2"/>
              </a:rPr>
              <a:t>QM</a:t>
            </a:r>
          </a:p>
          <a:p>
            <a:pPr>
              <a:spcAft>
                <a:spcPts val="600"/>
              </a:spcAft>
            </a:pPr>
            <a:r>
              <a:rPr lang="en-US" b="1" dirty="0"/>
              <a:t>We go a bit deeper on the idea of biosynthesis by considering the specific case of fat storage. When we take in more than we need for cellular respiration or maintenance/repair, we can store the excess as fat. We look at an extreme example of this in a bear preparing for hibernation. We consider the purpose of storing excess matter in this way. </a:t>
            </a:r>
          </a:p>
        </p:txBody>
      </p:sp>
      <p:sp>
        <p:nvSpPr>
          <p:cNvPr id="5" name="Text Placeholder 4">
            <a:extLst>
              <a:ext uri="{FF2B5EF4-FFF2-40B4-BE49-F238E27FC236}">
                <a16:creationId xmlns:a16="http://schemas.microsoft.com/office/drawing/2014/main" id="{B45BD20E-5F6B-4606-B5C6-43D48BC6E607}"/>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a:t>BS Doodle </a:t>
            </a:r>
            <a:r>
              <a:rPr lang="en-US" sz="1400" dirty="0" smtClean="0"/>
              <a:t>Sheet vLE-Feb2022</a:t>
            </a:r>
            <a:endParaRPr lang="en-US" sz="1400" dirty="0"/>
          </a:p>
        </p:txBody>
      </p:sp>
      <p:sp>
        <p:nvSpPr>
          <p:cNvPr id="4" name="Text Placeholder 3">
            <a:extLst>
              <a:ext uri="{FF2B5EF4-FFF2-40B4-BE49-F238E27FC236}">
                <a16:creationId xmlns:a16="http://schemas.microsoft.com/office/drawing/2014/main" id="{696FC107-5462-4786-8915-F2FFFA4C6A68}"/>
              </a:ext>
            </a:extLst>
          </p:cNvPr>
          <p:cNvSpPr>
            <a:spLocks noGrp="1"/>
          </p:cNvSpPr>
          <p:nvPr>
            <p:ph type="body" sz="quarter" idx="11"/>
          </p:nvPr>
        </p:nvSpPr>
        <p:spPr/>
        <p:txBody>
          <a:bodyPr/>
          <a:lstStyle/>
          <a:p>
            <a:r>
              <a:rPr lang="en-US" dirty="0"/>
              <a:t>20 Minutes</a:t>
            </a:r>
          </a:p>
        </p:txBody>
      </p:sp>
    </p:spTree>
    <p:extLst>
      <p:ext uri="{BB962C8B-B14F-4D97-AF65-F5344CB8AC3E}">
        <p14:creationId xmlns:p14="http://schemas.microsoft.com/office/powerpoint/2010/main" val="1583824319"/>
      </p:ext>
    </p:extLst>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rPr>
              <a:t>Learning Segment </a:t>
            </a:r>
            <a:r>
              <a:rPr lang="en-US" sz="2800" dirty="0" smtClean="0">
                <a:solidFill>
                  <a:schemeClr val="bg1"/>
                </a:solidFill>
              </a:rPr>
              <a:t>04 </a:t>
            </a:r>
            <a:r>
              <a:rPr lang="en-US" sz="2800" dirty="0">
                <a:solidFill>
                  <a:schemeClr val="bg1"/>
                </a:solidFill>
              </a:rPr>
              <a:t>Overview Continued</a:t>
            </a:r>
            <a:endParaRPr sz="2800" dirty="0"/>
          </a:p>
        </p:txBody>
      </p:sp>
      <p:sp>
        <p:nvSpPr>
          <p:cNvPr id="2" name="Text Placeholder 1">
            <a:extLst>
              <a:ext uri="{FF2B5EF4-FFF2-40B4-BE49-F238E27FC236}">
                <a16:creationId xmlns:a16="http://schemas.microsoft.com/office/drawing/2014/main" id="{B5F147B1-59DC-4BCD-B463-1B6AAC7941C0}"/>
              </a:ext>
            </a:extLst>
          </p:cNvPr>
          <p:cNvSpPr>
            <a:spLocks noGrp="1"/>
          </p:cNvSpPr>
          <p:nvPr>
            <p:ph type="body" sz="quarter" idx="10"/>
          </p:nvPr>
        </p:nvSpPr>
        <p:spPr>
          <a:xfrm>
            <a:off x="273588" y="676344"/>
            <a:ext cx="8661983" cy="5446773"/>
          </a:xfrm>
        </p:spPr>
        <p:txBody>
          <a:bodyPr/>
          <a:lstStyle/>
          <a:p>
            <a:pPr marL="0" indent="0">
              <a:spcAft>
                <a:spcPts val="600"/>
              </a:spcAft>
              <a:buNone/>
            </a:pPr>
            <a:r>
              <a:rPr lang="en-US" dirty="0" smtClean="0"/>
              <a:t>We move on to the question of what happens when we take in more food (matter) than we need through the phenomenon of a bear fattening up for hibernation. The idea that organisms fatten up is intuitive (well, experiential and intuitive), and we fairly easily generate a new model idea:</a:t>
            </a:r>
          </a:p>
          <a:p>
            <a:pPr>
              <a:spcAft>
                <a:spcPts val="600"/>
              </a:spcAft>
            </a:pPr>
            <a:r>
              <a:rPr lang="en-US" b="1" dirty="0" smtClean="0">
                <a:cs typeface="Arial" panose="020B0604020202020204" pitchFamily="34" charset="0"/>
              </a:rPr>
              <a:t>(Matter from Food) Food </a:t>
            </a:r>
            <a:r>
              <a:rPr lang="en-US" b="1" dirty="0">
                <a:cs typeface="Arial" panose="020B0604020202020204" pitchFamily="34" charset="0"/>
              </a:rPr>
              <a:t>consumed in excess of what we need for energy and growth/repair is converted to fat and stored</a:t>
            </a:r>
            <a:r>
              <a:rPr lang="en-US" b="1" dirty="0" smtClean="0">
                <a:cs typeface="Arial" panose="020B0604020202020204" pitchFamily="34" charset="0"/>
              </a:rPr>
              <a:t>.</a:t>
            </a:r>
            <a:endParaRPr lang="en-US" dirty="0" smtClean="0"/>
          </a:p>
          <a:p>
            <a:pPr marL="0" indent="0">
              <a:spcAft>
                <a:spcPts val="600"/>
              </a:spcAft>
              <a:buNone/>
            </a:pPr>
            <a:r>
              <a:rPr lang="en-US" dirty="0" smtClean="0"/>
              <a:t>But what is the purpose of storing food up as fat? It’s about energy. As we’ll see in the case of the bear as we move into the next learning segment, the bear will use all of the stored energy (as fat) to maintain itself through the winter months.</a:t>
            </a:r>
            <a:endParaRPr lang="en-US" dirty="0"/>
          </a:p>
          <a:p>
            <a:pPr marL="0" indent="0">
              <a:spcAft>
                <a:spcPts val="600"/>
              </a:spcAft>
              <a:buNone/>
            </a:pPr>
            <a:r>
              <a:rPr lang="en-US" dirty="0" smtClean="0"/>
              <a:t>The question of why store it as fat—and not glycogen (animal carb polymer akin to starch) or protein is really beyond the scope of the reasoning here. We can and do reason as to why proteins might not be the best storage choice—their catabolism requires our bodies do something to clean up the leftover nitrogen (not used in cellular respiration) and proteins hold specific structural and functional purposes that are affected when they are catabolized. And we have evolved to need some amount fat (to pad organs, generate steroid hormones, build cellular membranes, etc.). But wonder why fat versus glycogen or why glucose is the preferred fuel and fat is the preferred storage molecule are conversations you do not need to engage in. (Certainly they are, at their core, evolutionary questions.) You might offer some data as to why fat is a more efficient energy storing molecule. Gram for gram, fats yield 9 calories (kcal) of energy to carbs’ and proteins’ 4 grams.</a:t>
            </a:r>
          </a:p>
          <a:p>
            <a:pPr marL="0" indent="0">
              <a:spcAft>
                <a:spcPts val="600"/>
              </a:spcAft>
              <a:buNone/>
            </a:pPr>
            <a:r>
              <a:rPr lang="en-US" dirty="0" smtClean="0"/>
              <a:t>By the end of the learning segment, we’ve developed a couple more new model ideas:</a:t>
            </a:r>
          </a:p>
          <a:p>
            <a:pPr>
              <a:spcAft>
                <a:spcPts val="600"/>
              </a:spcAft>
            </a:pPr>
            <a:r>
              <a:rPr lang="en-US" b="1" dirty="0" smtClean="0"/>
              <a:t>(Energy from Food) If </a:t>
            </a:r>
            <a:r>
              <a:rPr lang="en-US" b="1" dirty="0"/>
              <a:t>you run out of glucose then you can use your fat stores to run through cellular respiration for </a:t>
            </a:r>
            <a:r>
              <a:rPr lang="en-US" b="1" dirty="0" smtClean="0"/>
              <a:t>energy (and then as a last resort, amino acids to provide fuel for cellular respiration). </a:t>
            </a:r>
            <a:endParaRPr lang="en-US" dirty="0" smtClean="0"/>
          </a:p>
          <a:p>
            <a:pPr marL="0" indent="0">
              <a:spcAft>
                <a:spcPts val="600"/>
              </a:spcAft>
              <a:buNone/>
            </a:pPr>
            <a:r>
              <a:rPr lang="en-US" dirty="0" smtClean="0"/>
              <a:t>In the next segment, we’ll continue to engage with the hibernating bear, exploring ideas about what happens during weight loss over the winter.</a:t>
            </a:r>
          </a:p>
          <a:p>
            <a:pPr marL="0" indent="0">
              <a:buNone/>
            </a:pPr>
            <a:endParaRPr lang="en-US" sz="1400" dirty="0">
              <a:solidFill>
                <a:schemeClr val="tx1"/>
              </a:solidFill>
            </a:endParaRPr>
          </a:p>
          <a:p>
            <a:endParaRPr lang="en-US" dirty="0"/>
          </a:p>
        </p:txBody>
      </p:sp>
    </p:spTree>
    <p:extLst>
      <p:ext uri="{BB962C8B-B14F-4D97-AF65-F5344CB8AC3E}">
        <p14:creationId xmlns:p14="http://schemas.microsoft.com/office/powerpoint/2010/main" val="1286074101"/>
      </p:ext>
    </p:extLst>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Tracking the Two Models</a:t>
            </a:r>
          </a:p>
        </p:txBody>
      </p:sp>
      <p:sp>
        <p:nvSpPr>
          <p:cNvPr id="5" name="Content Placeholder 4"/>
          <p:cNvSpPr>
            <a:spLocks noGrp="1"/>
          </p:cNvSpPr>
          <p:nvPr>
            <p:ph sz="half" idx="4294967295"/>
          </p:nvPr>
        </p:nvSpPr>
        <p:spPr>
          <a:xfrm>
            <a:off x="306693" y="2373943"/>
            <a:ext cx="4090378" cy="4276741"/>
          </a:xfrm>
        </p:spPr>
        <p:txBody>
          <a:bodyPr>
            <a:noAutofit/>
          </a:bodyPr>
          <a:lstStyle/>
          <a:p>
            <a:pPr>
              <a:spcBef>
                <a:spcPts val="0"/>
              </a:spcBef>
            </a:pPr>
            <a:r>
              <a:rPr lang="en-US" sz="1100" u="sng" dirty="0"/>
              <a:t>Ideas from Chemical Reactions</a:t>
            </a:r>
          </a:p>
          <a:p>
            <a:pPr marL="91440" indent="-91440">
              <a:spcBef>
                <a:spcPts val="0"/>
              </a:spcBef>
              <a:buFont typeface="Arial" panose="020B0604020202020204" pitchFamily="34" charset="0"/>
              <a:buChar char="•"/>
            </a:pPr>
            <a:r>
              <a:rPr lang="en-US" sz="1100" dirty="0"/>
              <a:t>Matter is conserved, neither created nor destroyed. Matter is rearranged in chemical reactions. </a:t>
            </a:r>
          </a:p>
          <a:p>
            <a:pPr marL="91440" indent="-91440">
              <a:spcBef>
                <a:spcPts val="0"/>
              </a:spcBef>
              <a:buFont typeface="Arial" panose="020B0604020202020204" pitchFamily="34" charset="0"/>
              <a:buChar char="•"/>
            </a:pPr>
            <a:r>
              <a:rPr lang="en-US" sz="1100" dirty="0"/>
              <a:t>Food has matter in the form of protein, carbs and fats- the same things we find our bodies are made of. We also take in matter as oxygen and water.</a:t>
            </a:r>
          </a:p>
          <a:p>
            <a:pPr marL="91440" indent="-91440">
              <a:spcBef>
                <a:spcPts val="0"/>
              </a:spcBef>
              <a:buFont typeface="Arial" panose="020B0604020202020204" pitchFamily="34" charset="0"/>
              <a:buChar char="•"/>
            </a:pPr>
            <a:r>
              <a:rPr lang="en-US" sz="1100" dirty="0"/>
              <a:t>Some of this matter is used in our body, but we take in much more matter than we need to use to grow or maintain body structures. </a:t>
            </a:r>
          </a:p>
          <a:p>
            <a:pPr marL="91440" indent="-91440">
              <a:spcBef>
                <a:spcPts val="0"/>
              </a:spcBef>
              <a:spcAft>
                <a:spcPts val="400"/>
              </a:spcAft>
              <a:buFont typeface="Arial" panose="020B0604020202020204" pitchFamily="34" charset="0"/>
              <a:buChar char="•"/>
            </a:pPr>
            <a:r>
              <a:rPr lang="en-US" sz="1100" dirty="0"/>
              <a:t>Some of this matter (especially much of the water but also some indigestible material) basically passes through us.</a:t>
            </a:r>
          </a:p>
          <a:p>
            <a:pPr>
              <a:spcBef>
                <a:spcPts val="0"/>
              </a:spcBef>
            </a:pPr>
            <a:r>
              <a:rPr lang="en-US" sz="1100" u="sng" dirty="0"/>
              <a:t>Ideas from Cellular Respiration</a:t>
            </a:r>
            <a:endParaRPr lang="en-US" sz="1100" dirty="0"/>
          </a:p>
          <a:p>
            <a:pPr marL="91440" indent="-91440">
              <a:spcBef>
                <a:spcPts val="0"/>
              </a:spcBef>
              <a:spcAft>
                <a:spcPts val="400"/>
              </a:spcAft>
              <a:buFont typeface="Arial" panose="020B0604020202020204" pitchFamily="34" charset="0"/>
              <a:buChar char="•"/>
            </a:pPr>
            <a:r>
              <a:rPr lang="en-US" sz="1100" dirty="0"/>
              <a:t>Some of this matter is really taken in for energy. It is rearranged to obtain energy in a reaction called cellular respiration. The products are expelled from the body as carbon dioxide and water.</a:t>
            </a:r>
          </a:p>
          <a:p>
            <a:pPr>
              <a:spcBef>
                <a:spcPts val="0"/>
              </a:spcBef>
            </a:pPr>
            <a:r>
              <a:rPr lang="en-US" sz="1100" b="1" u="sng" dirty="0"/>
              <a:t>New Ideas from Biosynthesis</a:t>
            </a:r>
            <a:endParaRPr lang="en-US" sz="1100" b="1" dirty="0"/>
          </a:p>
          <a:p>
            <a:pPr marL="91440" indent="-91440">
              <a:spcBef>
                <a:spcPts val="400"/>
              </a:spcBef>
              <a:buFont typeface="Arial" panose="020B0604020202020204" pitchFamily="34" charset="0"/>
              <a:buChar char="•"/>
            </a:pPr>
            <a:r>
              <a:rPr lang="en-US" sz="1100" b="1" dirty="0">
                <a:cs typeface="Arial" panose="020B0604020202020204" pitchFamily="34" charset="0"/>
              </a:rPr>
              <a:t>Some of our digested food is broken down and rearranged to build new macromolecules we use to </a:t>
            </a:r>
            <a:r>
              <a:rPr lang="en-US" sz="1100" b="1" dirty="0" smtClean="0">
                <a:cs typeface="Arial" panose="020B0604020202020204" pitchFamily="34" charset="0"/>
              </a:rPr>
              <a:t>both repair </a:t>
            </a:r>
            <a:r>
              <a:rPr lang="en-US" sz="1100" b="1" dirty="0">
                <a:cs typeface="Arial" panose="020B0604020202020204" pitchFamily="34" charset="0"/>
              </a:rPr>
              <a:t>tissue and </a:t>
            </a:r>
            <a:r>
              <a:rPr lang="en-US" sz="1100" b="1" dirty="0">
                <a:cs typeface="Arial" panose="020B0604020202020204" pitchFamily="34" charset="0"/>
              </a:rPr>
              <a:t> </a:t>
            </a:r>
            <a:r>
              <a:rPr lang="en-US" sz="1100" b="1" dirty="0" smtClean="0">
                <a:cs typeface="Arial" panose="020B0604020202020204" pitchFamily="34" charset="0"/>
              </a:rPr>
              <a:t>build </a:t>
            </a:r>
            <a:r>
              <a:rPr lang="en-US" sz="1100" b="1" dirty="0">
                <a:cs typeface="Arial" panose="020B0604020202020204" pitchFamily="34" charset="0"/>
              </a:rPr>
              <a:t>new body tissue.</a:t>
            </a:r>
          </a:p>
          <a:p>
            <a:pPr marL="91440" indent="-91440">
              <a:spcBef>
                <a:spcPts val="0"/>
              </a:spcBef>
              <a:buFont typeface="Arial" panose="020B0604020202020204" pitchFamily="34" charset="0"/>
              <a:buChar char="•"/>
            </a:pPr>
            <a:r>
              <a:rPr lang="en-US" sz="1100" b="1" dirty="0" smtClean="0">
                <a:solidFill>
                  <a:srgbClr val="CC0033"/>
                </a:solidFill>
                <a:cs typeface="Arial" panose="020B0604020202020204" pitchFamily="34" charset="0"/>
              </a:rPr>
              <a:t>Food </a:t>
            </a:r>
            <a:r>
              <a:rPr lang="en-US" sz="1100" b="1" dirty="0">
                <a:solidFill>
                  <a:srgbClr val="CC0033"/>
                </a:solidFill>
                <a:cs typeface="Arial" panose="020B0604020202020204" pitchFamily="34" charset="0"/>
              </a:rPr>
              <a:t>consumed in excess of what we need for energy and growth/repair is converted to fat and stored.</a:t>
            </a:r>
            <a:endParaRPr lang="en-US" sz="1100" b="1" dirty="0">
              <a:solidFill>
                <a:srgbClr val="CC0033"/>
              </a:solidFill>
            </a:endParaRPr>
          </a:p>
          <a:p>
            <a:pPr marL="91440" indent="-91440">
              <a:spcBef>
                <a:spcPts val="0"/>
              </a:spcBef>
            </a:pPr>
            <a:endParaRPr lang="en-US" sz="1200" dirty="0"/>
          </a:p>
          <a:p>
            <a:pPr marL="91440" indent="-91440">
              <a:spcBef>
                <a:spcPts val="0"/>
              </a:spcBef>
            </a:pPr>
            <a:endParaRPr lang="en-US" sz="1100" dirty="0"/>
          </a:p>
          <a:p>
            <a:pPr marL="91440" indent="-91440">
              <a:spcBef>
                <a:spcPts val="0"/>
              </a:spcBef>
            </a:pPr>
            <a:endParaRPr lang="en-US" sz="1100" dirty="0"/>
          </a:p>
          <a:p>
            <a:endParaRPr lang="en-US" sz="900" dirty="0"/>
          </a:p>
          <a:p>
            <a:endParaRPr lang="en-US" sz="900" dirty="0"/>
          </a:p>
        </p:txBody>
      </p:sp>
      <p:sp>
        <p:nvSpPr>
          <p:cNvPr id="7" name="Content Placeholder 6"/>
          <p:cNvSpPr>
            <a:spLocks noGrp="1"/>
          </p:cNvSpPr>
          <p:nvPr>
            <p:ph sz="quarter" idx="4294967295"/>
          </p:nvPr>
        </p:nvSpPr>
        <p:spPr>
          <a:xfrm>
            <a:off x="4540195" y="1825508"/>
            <a:ext cx="4500456" cy="4276741"/>
          </a:xfrm>
        </p:spPr>
        <p:txBody>
          <a:bodyPr>
            <a:noAutofit/>
          </a:bodyPr>
          <a:lstStyle/>
          <a:p>
            <a:pPr>
              <a:spcBef>
                <a:spcPts val="0"/>
              </a:spcBef>
            </a:pPr>
            <a:r>
              <a:rPr lang="en-US" sz="1100" u="sng" dirty="0"/>
              <a:t>Ideas from Chemical Reactions</a:t>
            </a:r>
          </a:p>
          <a:p>
            <a:pPr marL="91440" indent="-91440">
              <a:spcBef>
                <a:spcPts val="0"/>
              </a:spcBef>
              <a:buFont typeface="Arial" panose="020B0604020202020204" pitchFamily="34" charset="0"/>
              <a:buChar char="•"/>
            </a:pPr>
            <a:r>
              <a:rPr lang="en-US" sz="1100" dirty="0"/>
              <a:t>Energy is conserved, neither created nor destroyed. Energy is transformed in chemical reactions. </a:t>
            </a:r>
          </a:p>
          <a:p>
            <a:pPr marL="91440" indent="-91440">
              <a:spcBef>
                <a:spcPts val="0"/>
              </a:spcBef>
              <a:buFont typeface="Arial" panose="020B0604020202020204" pitchFamily="34" charset="0"/>
              <a:buChar char="•"/>
            </a:pPr>
            <a:r>
              <a:rPr lang="en-US" sz="1100" dirty="0"/>
              <a:t>When the reactants have more potential energy than the products, energy is released in the reaction (“downhill” reaction).</a:t>
            </a:r>
          </a:p>
          <a:p>
            <a:pPr marL="91440" indent="-91440">
              <a:spcBef>
                <a:spcPts val="0"/>
              </a:spcBef>
              <a:buFont typeface="Arial" panose="020B0604020202020204" pitchFamily="34" charset="0"/>
              <a:buChar char="•"/>
            </a:pPr>
            <a:r>
              <a:rPr lang="en-US" sz="1100" dirty="0"/>
              <a:t>Food has energy in the form of calories.</a:t>
            </a:r>
          </a:p>
          <a:p>
            <a:pPr marL="91440" indent="-91440">
              <a:spcBef>
                <a:spcPts val="0"/>
              </a:spcBef>
              <a:spcAft>
                <a:spcPts val="400"/>
              </a:spcAft>
              <a:buFont typeface="Arial" panose="020B0604020202020204" pitchFamily="34" charset="0"/>
              <a:buChar char="•"/>
            </a:pPr>
            <a:r>
              <a:rPr lang="en-US" sz="1100" dirty="0"/>
              <a:t>Living things get energy by rearranging food and oxygen molecules.</a:t>
            </a:r>
          </a:p>
          <a:p>
            <a:pPr>
              <a:spcBef>
                <a:spcPts val="0"/>
              </a:spcBef>
            </a:pPr>
            <a:r>
              <a:rPr lang="en-US" sz="1100" u="sng" dirty="0"/>
              <a:t>Ideas from Cellular Respiration</a:t>
            </a:r>
            <a:endParaRPr lang="en-US" sz="1100" dirty="0"/>
          </a:p>
          <a:p>
            <a:pPr marL="91440" indent="-91440">
              <a:spcBef>
                <a:spcPts val="0"/>
              </a:spcBef>
              <a:buFont typeface="Arial" panose="020B0604020202020204" pitchFamily="34" charset="0"/>
              <a:buChar char="•"/>
            </a:pPr>
            <a:r>
              <a:rPr lang="en-US" sz="1100" dirty="0"/>
              <a:t>Living things rearrange food (specifically glucose - C</a:t>
            </a:r>
            <a:r>
              <a:rPr lang="en-US" sz="1100" baseline="-25000" dirty="0"/>
              <a:t>6</a:t>
            </a:r>
            <a:r>
              <a:rPr lang="en-US" sz="1100" dirty="0"/>
              <a:t>H</a:t>
            </a:r>
            <a:r>
              <a:rPr lang="en-US" sz="1100" baseline="-25000" dirty="0"/>
              <a:t>12</a:t>
            </a:r>
            <a:r>
              <a:rPr lang="en-US" sz="1100" dirty="0"/>
              <a:t>O</a:t>
            </a:r>
            <a:r>
              <a:rPr lang="en-US" sz="1100" baseline="-25000" dirty="0"/>
              <a:t>﻿6</a:t>
            </a:r>
            <a:r>
              <a:rPr lang="en-US" sz="1100" dirty="0"/>
              <a:t>﻿) and O</a:t>
            </a:r>
            <a:r>
              <a:rPr lang="en-US" sz="1100" baseline="-25000" dirty="0"/>
              <a:t>2</a:t>
            </a:r>
            <a:r>
              <a:rPr lang="en-US" sz="1100" dirty="0"/>
              <a:t> into CO</a:t>
            </a:r>
            <a:r>
              <a:rPr lang="en-US" sz="1100" baseline="-25000" dirty="0"/>
              <a:t>2</a:t>
            </a:r>
            <a:r>
              <a:rPr lang="en-US" sz="1100" dirty="0"/>
              <a:t> and H</a:t>
            </a:r>
            <a:r>
              <a:rPr lang="en-US" sz="1100" baseline="-25000" dirty="0"/>
              <a:t>2</a:t>
            </a:r>
            <a:r>
              <a:rPr lang="en-US" sz="1100" dirty="0"/>
              <a:t>O</a:t>
            </a:r>
          </a:p>
          <a:p>
            <a:pPr marL="91440" indent="-91440">
              <a:spcBef>
                <a:spcPts val="0"/>
              </a:spcBef>
              <a:buFont typeface="Arial" panose="020B0604020202020204" pitchFamily="34" charset="0"/>
              <a:buChar char="•"/>
            </a:pPr>
            <a:r>
              <a:rPr lang="en-US" sz="1100" dirty="0"/>
              <a:t>(C</a:t>
            </a:r>
            <a:r>
              <a:rPr lang="en-US" sz="1100" baseline="-25000" dirty="0"/>
              <a:t>6</a:t>
            </a:r>
            <a:r>
              <a:rPr lang="en-US" sz="1100" dirty="0"/>
              <a:t>H</a:t>
            </a:r>
            <a:r>
              <a:rPr lang="en-US" sz="1100" baseline="-25000" dirty="0"/>
              <a:t>12</a:t>
            </a:r>
            <a:r>
              <a:rPr lang="en-US" sz="1100" dirty="0"/>
              <a:t>O</a:t>
            </a:r>
            <a:r>
              <a:rPr lang="en-US" sz="1100" baseline="-25000" dirty="0"/>
              <a:t>6</a:t>
            </a:r>
            <a:r>
              <a:rPr lang="en-US" sz="1100" dirty="0"/>
              <a:t> + O</a:t>
            </a:r>
            <a:r>
              <a:rPr lang="en-US" sz="1100" baseline="-25000" dirty="0"/>
              <a:t>2</a:t>
            </a:r>
            <a:r>
              <a:rPr lang="en-US" sz="1100" dirty="0"/>
              <a:t>) have higher energy than (CO</a:t>
            </a:r>
            <a:r>
              <a:rPr lang="en-US" sz="1100" baseline="-25000" dirty="0"/>
              <a:t>2</a:t>
            </a:r>
            <a:r>
              <a:rPr lang="en-US" sz="1100" dirty="0"/>
              <a:t> + H</a:t>
            </a:r>
            <a:r>
              <a:rPr lang="en-US" sz="1100" baseline="-25000" dirty="0"/>
              <a:t>2</a:t>
            </a:r>
            <a:r>
              <a:rPr lang="en-US" sz="1100" dirty="0"/>
              <a:t>O) so this rearrangement releases energy.</a:t>
            </a:r>
          </a:p>
          <a:p>
            <a:pPr marL="91440" lvl="1" indent="-91440">
              <a:spcBef>
                <a:spcPts val="0"/>
              </a:spcBef>
            </a:pPr>
            <a:r>
              <a:rPr lang="en-US" sz="1100" dirty="0"/>
              <a:t>The rearrangements occur in a series of steps rather than all at once.</a:t>
            </a:r>
          </a:p>
          <a:p>
            <a:pPr marL="91440" lvl="1" indent="-91440">
              <a:spcBef>
                <a:spcPts val="0"/>
              </a:spcBef>
            </a:pPr>
            <a:r>
              <a:rPr lang="en-US" sz="1100" dirty="0"/>
              <a:t>Collectively the reactions are called cellular respiration.</a:t>
            </a:r>
          </a:p>
          <a:p>
            <a:pPr marL="91440" lvl="1" indent="-91440">
              <a:spcBef>
                <a:spcPts val="0"/>
              </a:spcBef>
              <a:spcAft>
                <a:spcPts val="400"/>
              </a:spcAft>
            </a:pPr>
            <a:r>
              <a:rPr lang="en-US" sz="1100" dirty="0"/>
              <a:t>Usable cellular energy is released in the form of ATP.</a:t>
            </a:r>
          </a:p>
          <a:p>
            <a:pPr marL="0" lvl="1" indent="0">
              <a:spcBef>
                <a:spcPts val="0"/>
              </a:spcBef>
              <a:buNone/>
            </a:pPr>
            <a:r>
              <a:rPr lang="en-US" sz="1100" b="1" u="sng" dirty="0"/>
              <a:t>New Ideas from Biosynthesis</a:t>
            </a:r>
            <a:endParaRPr lang="en-US" sz="1100" dirty="0"/>
          </a:p>
          <a:p>
            <a:pPr marL="91440" indent="-91440">
              <a:spcBef>
                <a:spcPts val="400"/>
              </a:spcBef>
              <a:buFont typeface="Arial" panose="020B0604020202020204" pitchFamily="34" charset="0"/>
              <a:buChar char="•"/>
            </a:pPr>
            <a:r>
              <a:rPr lang="en-US" sz="1100" b="1" dirty="0">
                <a:cs typeface="Arial" panose="020B0604020202020204" pitchFamily="34" charset="0"/>
              </a:rPr>
              <a:t>Building new biomolecules (proteins, fats and carbs) from the products of digestion requires </a:t>
            </a:r>
            <a:r>
              <a:rPr lang="en-US" sz="1100" b="1" dirty="0" smtClean="0">
                <a:cs typeface="Arial" panose="020B0604020202020204" pitchFamily="34" charset="0"/>
              </a:rPr>
              <a:t>energy (which is provided by cellular respiration). </a:t>
            </a:r>
            <a:endParaRPr lang="en-US" sz="1100" b="1" dirty="0">
              <a:cs typeface="Arial" panose="020B0604020202020204" pitchFamily="34" charset="0"/>
            </a:endParaRPr>
          </a:p>
          <a:p>
            <a:pPr marL="91440" indent="-91440">
              <a:spcBef>
                <a:spcPts val="0"/>
              </a:spcBef>
              <a:buFont typeface="Arial" panose="020B0604020202020204" pitchFamily="34" charset="0"/>
              <a:buChar char="•"/>
            </a:pPr>
            <a:r>
              <a:rPr lang="en-US" sz="1100" b="1" dirty="0" smtClean="0"/>
              <a:t>More generally, in </a:t>
            </a:r>
            <a:r>
              <a:rPr lang="en-US" sz="1100" b="1" dirty="0"/>
              <a:t>chemical reactions where the products have more potential energy than the reactants, energy must be added to the reaction (“uphill” reaction).</a:t>
            </a:r>
          </a:p>
          <a:p>
            <a:pPr marL="91440" indent="-91440">
              <a:spcBef>
                <a:spcPts val="0"/>
              </a:spcBef>
              <a:buFont typeface="Arial" panose="020B0604020202020204" pitchFamily="34" charset="0"/>
              <a:buChar char="•"/>
            </a:pPr>
            <a:r>
              <a:rPr lang="en-US" sz="1100" b="1" dirty="0" smtClean="0">
                <a:solidFill>
                  <a:srgbClr val="CC0033"/>
                </a:solidFill>
              </a:rPr>
              <a:t>If </a:t>
            </a:r>
            <a:r>
              <a:rPr lang="en-US" sz="1100" b="1" dirty="0">
                <a:solidFill>
                  <a:srgbClr val="CC0033"/>
                </a:solidFill>
              </a:rPr>
              <a:t>you run out of </a:t>
            </a:r>
            <a:r>
              <a:rPr lang="en-US" sz="1100" b="1" dirty="0" smtClean="0">
                <a:solidFill>
                  <a:srgbClr val="CC0033"/>
                </a:solidFill>
              </a:rPr>
              <a:t>glucose, </a:t>
            </a:r>
            <a:r>
              <a:rPr lang="en-US" sz="1100" b="1" dirty="0">
                <a:solidFill>
                  <a:srgbClr val="CC0033"/>
                </a:solidFill>
              </a:rPr>
              <a:t>your body can pull from fat </a:t>
            </a:r>
            <a:r>
              <a:rPr lang="en-US" sz="1100" b="1" dirty="0" smtClean="0">
                <a:solidFill>
                  <a:srgbClr val="CC0033"/>
                </a:solidFill>
              </a:rPr>
              <a:t>stores—and </a:t>
            </a:r>
            <a:r>
              <a:rPr lang="en-US" sz="1100" b="1" dirty="0">
                <a:solidFill>
                  <a:srgbClr val="CC0033"/>
                </a:solidFill>
              </a:rPr>
              <a:t>then as a last resort, amino </a:t>
            </a:r>
            <a:r>
              <a:rPr lang="en-US" sz="1100" b="1" dirty="0" smtClean="0">
                <a:solidFill>
                  <a:srgbClr val="CC0033"/>
                </a:solidFill>
              </a:rPr>
              <a:t>acids—to provide </a:t>
            </a:r>
            <a:r>
              <a:rPr lang="en-US" sz="1100" b="1" dirty="0">
                <a:solidFill>
                  <a:srgbClr val="CC0033"/>
                </a:solidFill>
              </a:rPr>
              <a:t>fuel for cellular respiration. </a:t>
            </a:r>
            <a:endParaRPr lang="en-US" sz="1100" b="1" i="1" dirty="0" smtClean="0">
              <a:solidFill>
                <a:srgbClr val="CC0033"/>
              </a:solidFill>
              <a:cs typeface="Arial" panose="020B0604020202020204" pitchFamily="34" charset="0"/>
            </a:endParaRPr>
          </a:p>
          <a:p>
            <a:pPr marL="91440" indent="-91440">
              <a:spcBef>
                <a:spcPts val="0"/>
              </a:spcBef>
              <a:buFont typeface="Arial" panose="020B0604020202020204" pitchFamily="34" charset="0"/>
              <a:buChar char="•"/>
            </a:pPr>
            <a:endParaRPr lang="en-US" sz="1100" b="1" dirty="0"/>
          </a:p>
          <a:p>
            <a:endParaRPr lang="en-US" sz="900" dirty="0"/>
          </a:p>
        </p:txBody>
      </p:sp>
      <p:sp>
        <p:nvSpPr>
          <p:cNvPr id="11" name="Title 1"/>
          <p:cNvSpPr txBox="1">
            <a:spLocks/>
          </p:cNvSpPr>
          <p:nvPr/>
        </p:nvSpPr>
        <p:spPr>
          <a:xfrm>
            <a:off x="1753595" y="3250392"/>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24BD957-41EA-45FA-8A80-D482A22B1AF5}"/>
              </a:ext>
            </a:extLst>
          </p:cNvPr>
          <p:cNvSpPr txBox="1"/>
          <p:nvPr/>
        </p:nvSpPr>
        <p:spPr>
          <a:xfrm>
            <a:off x="1523770" y="2071529"/>
            <a:ext cx="1656223" cy="307777"/>
          </a:xfrm>
          <a:prstGeom prst="rect">
            <a:avLst/>
          </a:prstGeom>
          <a:noFill/>
        </p:spPr>
        <p:txBody>
          <a:bodyPr wrap="none" rtlCol="0">
            <a:spAutoFit/>
          </a:bodyPr>
          <a:lstStyle/>
          <a:p>
            <a:r>
              <a:rPr lang="en-US" sz="1400" b="1" dirty="0"/>
              <a:t>Matter from Food</a:t>
            </a:r>
          </a:p>
        </p:txBody>
      </p:sp>
      <p:sp>
        <p:nvSpPr>
          <p:cNvPr id="12" name="TextBox 11">
            <a:extLst>
              <a:ext uri="{FF2B5EF4-FFF2-40B4-BE49-F238E27FC236}">
                <a16:creationId xmlns:a16="http://schemas.microsoft.com/office/drawing/2014/main" id="{55A98112-2543-44F4-BBC9-038D8906205E}"/>
              </a:ext>
            </a:extLst>
          </p:cNvPr>
          <p:cNvSpPr txBox="1"/>
          <p:nvPr/>
        </p:nvSpPr>
        <p:spPr>
          <a:xfrm>
            <a:off x="5744653" y="6376353"/>
            <a:ext cx="1726755" cy="307777"/>
          </a:xfrm>
          <a:prstGeom prst="rect">
            <a:avLst/>
          </a:prstGeom>
          <a:noFill/>
        </p:spPr>
        <p:txBody>
          <a:bodyPr wrap="none" rtlCol="0">
            <a:spAutoFit/>
          </a:bodyPr>
          <a:lstStyle/>
          <a:p>
            <a:r>
              <a:rPr lang="en-US" sz="1400" b="1" dirty="0"/>
              <a:t>Energy from Food</a:t>
            </a:r>
          </a:p>
        </p:txBody>
      </p:sp>
      <p:sp>
        <p:nvSpPr>
          <p:cNvPr id="10" name="Text Placeholder 2">
            <a:extLst>
              <a:ext uri="{FF2B5EF4-FFF2-40B4-BE49-F238E27FC236}">
                <a16:creationId xmlns:a16="http://schemas.microsoft.com/office/drawing/2014/main" id="{72FBCDC9-A832-4FF1-B11F-692B8E3F4636}"/>
              </a:ext>
            </a:extLst>
          </p:cNvPr>
          <p:cNvSpPr>
            <a:spLocks noGrp="1"/>
          </p:cNvSpPr>
          <p:nvPr>
            <p:ph type="body" sz="quarter" idx="10"/>
          </p:nvPr>
        </p:nvSpPr>
        <p:spPr>
          <a:xfrm>
            <a:off x="306693" y="693379"/>
            <a:ext cx="8636693" cy="958497"/>
          </a:xfrm>
        </p:spPr>
        <p:txBody>
          <a:bodyPr/>
          <a:lstStyle/>
          <a:p>
            <a:pPr>
              <a:spcAft>
                <a:spcPts val="400"/>
              </a:spcAft>
            </a:pPr>
            <a:r>
              <a:rPr lang="en-US" sz="1800" dirty="0"/>
              <a:t>We are adding a new idea to </a:t>
            </a:r>
            <a:r>
              <a:rPr lang="en-US" sz="1800" dirty="0" smtClean="0"/>
              <a:t>each of our models </a:t>
            </a:r>
            <a:r>
              <a:rPr lang="en-US" sz="1800" dirty="0"/>
              <a:t>in this </a:t>
            </a:r>
            <a:r>
              <a:rPr lang="en-US" sz="1800" dirty="0" smtClean="0"/>
              <a:t>segment: </a:t>
            </a:r>
            <a:endParaRPr lang="en-US" sz="1800" dirty="0"/>
          </a:p>
          <a:p>
            <a:pPr>
              <a:spcAft>
                <a:spcPts val="400"/>
              </a:spcAft>
            </a:pPr>
            <a:r>
              <a:rPr lang="en-US" sz="1600" b="1" dirty="0" smtClean="0">
                <a:cs typeface="Arial" panose="020B0604020202020204" pitchFamily="34" charset="0"/>
              </a:rPr>
              <a:t>(1) Food </a:t>
            </a:r>
            <a:r>
              <a:rPr lang="en-US" sz="1600" b="1" dirty="0">
                <a:cs typeface="Arial" panose="020B0604020202020204" pitchFamily="34" charset="0"/>
              </a:rPr>
              <a:t>consumed in excess of what we need for energy and growth/repair is converted to fat and stored</a:t>
            </a:r>
            <a:r>
              <a:rPr lang="en-US" sz="1600" b="1" dirty="0" smtClean="0">
                <a:cs typeface="Arial" panose="020B0604020202020204" pitchFamily="34" charset="0"/>
              </a:rPr>
              <a:t>. (2) </a:t>
            </a:r>
            <a:r>
              <a:rPr lang="en-US" sz="1600" b="1" dirty="0" smtClean="0"/>
              <a:t>If </a:t>
            </a:r>
            <a:r>
              <a:rPr lang="en-US" sz="1600" b="1" dirty="0"/>
              <a:t>you run out of glucose, your body can pull from fat stores—and then as a last resort, amino acids—to provide fuel for cellular respiration. </a:t>
            </a:r>
            <a:endParaRPr lang="en-US" sz="1600" b="1" i="1" dirty="0">
              <a:cs typeface="Arial" panose="020B0604020202020204" pitchFamily="34" charset="0"/>
            </a:endParaRPr>
          </a:p>
          <a:p>
            <a:pPr>
              <a:spcAft>
                <a:spcPts val="400"/>
              </a:spcAft>
            </a:pPr>
            <a:endParaRPr lang="en-US" sz="1800" b="1" dirty="0"/>
          </a:p>
          <a:p>
            <a:pPr>
              <a:spcAft>
                <a:spcPts val="400"/>
              </a:spcAft>
            </a:pPr>
            <a:endParaRPr lang="en-US" sz="1100" dirty="0"/>
          </a:p>
          <a:p>
            <a:endParaRPr lang="en-US" dirty="0"/>
          </a:p>
        </p:txBody>
      </p:sp>
    </p:spTree>
    <p:extLst>
      <p:ext uri="{BB962C8B-B14F-4D97-AF65-F5344CB8AC3E}">
        <p14:creationId xmlns:p14="http://schemas.microsoft.com/office/powerpoint/2010/main" val="2268764465"/>
      </p:ext>
    </p:extLst>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D23526E-70A7-2D49-B3B8-F21D3ACEBAFE}"/>
              </a:ext>
            </a:extLst>
          </p:cNvPr>
          <p:cNvSpPr txBox="1"/>
          <p:nvPr/>
        </p:nvSpPr>
        <p:spPr>
          <a:xfrm>
            <a:off x="1634725" y="725750"/>
            <a:ext cx="6781319" cy="5293757"/>
          </a:xfrm>
          <a:prstGeom prst="rect">
            <a:avLst/>
          </a:prstGeom>
          <a:noFill/>
        </p:spPr>
        <p:txBody>
          <a:bodyPr wrap="square" rtlCol="0">
            <a:spAutoFit/>
          </a:bodyPr>
          <a:lstStyle/>
          <a:p>
            <a:r>
              <a:rPr lang="en-US" sz="3200" dirty="0"/>
              <a:t>What happens to the body when it takes in </a:t>
            </a:r>
            <a:r>
              <a:rPr lang="en-US" sz="3200" b="1" dirty="0"/>
              <a:t>more</a:t>
            </a:r>
            <a:r>
              <a:rPr lang="en-US" sz="3200" dirty="0"/>
              <a:t> matter than it needs for biosynthesis and cellular respiration? </a:t>
            </a:r>
          </a:p>
          <a:p>
            <a:endParaRPr lang="en-US" sz="3200" dirty="0"/>
          </a:p>
          <a:p>
            <a:r>
              <a:rPr lang="en-US" sz="3200" dirty="0"/>
              <a:t>What happens to the body when it takes in </a:t>
            </a:r>
            <a:r>
              <a:rPr lang="en-US" sz="3200" b="1" dirty="0"/>
              <a:t>less</a:t>
            </a:r>
            <a:r>
              <a:rPr lang="en-US" sz="3200" dirty="0"/>
              <a:t> matter than it needs for these processes?</a:t>
            </a:r>
          </a:p>
          <a:p>
            <a:endParaRPr lang="en-US" sz="3200" dirty="0"/>
          </a:p>
          <a:p>
            <a:r>
              <a:rPr lang="en-US" sz="3200" dirty="0"/>
              <a:t>Write your ideas in </a:t>
            </a:r>
            <a:r>
              <a:rPr lang="en-US" sz="3200" b="1" dirty="0"/>
              <a:t>Doodle Box </a:t>
            </a:r>
            <a:r>
              <a:rPr lang="en-US" sz="3200" b="1" dirty="0" smtClean="0"/>
              <a:t>J. </a:t>
            </a:r>
            <a:endParaRPr lang="en-US" sz="3200" b="1" dirty="0"/>
          </a:p>
          <a:p>
            <a:endParaRPr lang="en-US" sz="2000" dirty="0"/>
          </a:p>
        </p:txBody>
      </p:sp>
      <p:pic>
        <p:nvPicPr>
          <p:cNvPr id="6" name="Picture 5">
            <a:extLst>
              <a:ext uri="{FF2B5EF4-FFF2-40B4-BE49-F238E27FC236}">
                <a16:creationId xmlns:a16="http://schemas.microsoft.com/office/drawing/2014/main" id="{CAFA5B63-A30F-9449-97C0-B68F6D8FEB29}"/>
              </a:ext>
            </a:extLst>
          </p:cNvPr>
          <p:cNvPicPr>
            <a:picLocks noChangeAspect="1"/>
          </p:cNvPicPr>
          <p:nvPr/>
        </p:nvPicPr>
        <p:blipFill rotWithShape="1">
          <a:blip r:embed="rId3"/>
          <a:srcRect r="13897" b="1176"/>
          <a:stretch/>
        </p:blipFill>
        <p:spPr>
          <a:xfrm>
            <a:off x="568626" y="1194941"/>
            <a:ext cx="838844" cy="722086"/>
          </a:xfrm>
          <a:prstGeom prst="rect">
            <a:avLst/>
          </a:prstGeom>
        </p:spPr>
      </p:pic>
      <p:pic>
        <p:nvPicPr>
          <p:cNvPr id="7" name="Picture 6">
            <a:extLst>
              <a:ext uri="{FF2B5EF4-FFF2-40B4-BE49-F238E27FC236}">
                <a16:creationId xmlns:a16="http://schemas.microsoft.com/office/drawing/2014/main" id="{C58C8986-F8FD-C347-B800-A27185DF93B6}"/>
              </a:ext>
            </a:extLst>
          </p:cNvPr>
          <p:cNvPicPr>
            <a:picLocks noChangeAspect="1"/>
          </p:cNvPicPr>
          <p:nvPr/>
        </p:nvPicPr>
        <p:blipFill rotWithShape="1">
          <a:blip r:embed="rId4"/>
          <a:srcRect t="11876" r="21921"/>
          <a:stretch/>
        </p:blipFill>
        <p:spPr>
          <a:xfrm>
            <a:off x="582102" y="4935409"/>
            <a:ext cx="1052623" cy="891043"/>
          </a:xfrm>
          <a:prstGeom prst="rect">
            <a:avLst/>
          </a:prstGeom>
        </p:spPr>
      </p:pic>
    </p:spTree>
    <p:extLst>
      <p:ext uri="{BB962C8B-B14F-4D97-AF65-F5344CB8AC3E}">
        <p14:creationId xmlns:p14="http://schemas.microsoft.com/office/powerpoint/2010/main" val="9972334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0049"/>
            <a:ext cx="9144000" cy="460890"/>
          </a:xfrm>
        </p:spPr>
        <p:txBody>
          <a:bodyPr>
            <a:normAutofit fontScale="90000"/>
          </a:bodyPr>
          <a:lstStyle/>
          <a:p>
            <a:pPr algn="ctr"/>
            <a:r>
              <a:rPr lang="en-US" sz="3100" b="1" dirty="0"/>
              <a:t>What do you notice about this bear? </a:t>
            </a:r>
            <a:r>
              <a:rPr lang="en-US" sz="2400" b="1" dirty="0"/>
              <a:t/>
            </a:r>
            <a:br>
              <a:rPr lang="en-US" sz="2400" b="1" dirty="0"/>
            </a:br>
            <a:endParaRPr lang="en-US" sz="2400" b="1" dirty="0"/>
          </a:p>
        </p:txBody>
      </p:sp>
      <p:sp>
        <p:nvSpPr>
          <p:cNvPr id="5" name="TextBox 4"/>
          <p:cNvSpPr txBox="1"/>
          <p:nvPr/>
        </p:nvSpPr>
        <p:spPr>
          <a:xfrm>
            <a:off x="1462565" y="5961949"/>
            <a:ext cx="1582063" cy="461665"/>
          </a:xfrm>
          <a:prstGeom prst="rect">
            <a:avLst/>
          </a:prstGeom>
          <a:noFill/>
        </p:spPr>
        <p:txBody>
          <a:bodyPr wrap="square" rtlCol="0">
            <a:spAutoFit/>
          </a:bodyPr>
          <a:lstStyle/>
          <a:p>
            <a:r>
              <a:rPr lang="en-US" sz="2400" b="1" dirty="0"/>
              <a:t>“Before”</a:t>
            </a:r>
          </a:p>
        </p:txBody>
      </p:sp>
      <p:sp>
        <p:nvSpPr>
          <p:cNvPr id="6" name="TextBox 5"/>
          <p:cNvSpPr txBox="1"/>
          <p:nvPr/>
        </p:nvSpPr>
        <p:spPr>
          <a:xfrm>
            <a:off x="6099374" y="5961949"/>
            <a:ext cx="1310184" cy="461665"/>
          </a:xfrm>
          <a:prstGeom prst="rect">
            <a:avLst/>
          </a:prstGeom>
          <a:noFill/>
        </p:spPr>
        <p:txBody>
          <a:bodyPr wrap="square" rtlCol="0">
            <a:spAutoFit/>
          </a:bodyPr>
          <a:lstStyle/>
          <a:p>
            <a:r>
              <a:rPr lang="en-US" sz="2400" b="1" dirty="0"/>
              <a:t>“After”</a:t>
            </a:r>
          </a:p>
        </p:txBody>
      </p:sp>
      <p:sp>
        <p:nvSpPr>
          <p:cNvPr id="8" name="TextBox 7">
            <a:extLst>
              <a:ext uri="{FF2B5EF4-FFF2-40B4-BE49-F238E27FC236}">
                <a16:creationId xmlns:a16="http://schemas.microsoft.com/office/drawing/2014/main" id="{9F66B67B-6C3F-4881-8475-823C0AE9DF07}"/>
              </a:ext>
            </a:extLst>
          </p:cNvPr>
          <p:cNvSpPr txBox="1"/>
          <p:nvPr/>
        </p:nvSpPr>
        <p:spPr>
          <a:xfrm>
            <a:off x="214159" y="574201"/>
            <a:ext cx="8734567" cy="2169825"/>
          </a:xfrm>
          <a:prstGeom prst="rect">
            <a:avLst/>
          </a:prstGeom>
          <a:noFill/>
        </p:spPr>
        <p:txBody>
          <a:bodyPr wrap="square">
            <a:spAutoFit/>
          </a:bodyPr>
          <a:lstStyle/>
          <a:p>
            <a:r>
              <a:rPr lang="en-US" sz="2100" b="1" dirty="0"/>
              <a:t>							</a:t>
            </a:r>
            <a:r>
              <a:rPr lang="en-US" b="1" u="sng" dirty="0"/>
              <a:t>The “Bear Facts”</a:t>
            </a:r>
          </a:p>
          <a:p>
            <a:r>
              <a:rPr lang="en-US" dirty="0"/>
              <a:t/>
            </a:r>
            <a:br>
              <a:rPr lang="en-US" dirty="0"/>
            </a:br>
            <a:r>
              <a:rPr lang="en-US" sz="2400" dirty="0"/>
              <a:t>In order to prepare for months of hibernation, bears spend lots of time eating during the warm months. They can eat up to 20,000 calories per day and add up to 5 inches of fat all over their bodies, thus weighing up to 1000 lbs.! </a:t>
            </a:r>
            <a:endParaRPr lang="en-US" sz="1400" dirty="0"/>
          </a:p>
        </p:txBody>
      </p:sp>
      <p:grpSp>
        <p:nvGrpSpPr>
          <p:cNvPr id="7" name="Group 6">
            <a:extLst>
              <a:ext uri="{FF2B5EF4-FFF2-40B4-BE49-F238E27FC236}">
                <a16:creationId xmlns:a16="http://schemas.microsoft.com/office/drawing/2014/main" id="{F4795E9A-2CFA-4B92-995F-44D6CDA961F4}"/>
              </a:ext>
            </a:extLst>
          </p:cNvPr>
          <p:cNvGrpSpPr/>
          <p:nvPr/>
        </p:nvGrpSpPr>
        <p:grpSpPr>
          <a:xfrm>
            <a:off x="413158" y="3147647"/>
            <a:ext cx="8581288" cy="2760660"/>
            <a:chOff x="413158" y="3147647"/>
            <a:chExt cx="8581288" cy="2760660"/>
          </a:xfrm>
        </p:grpSpPr>
        <p:pic>
          <p:nvPicPr>
            <p:cNvPr id="11" name="Picture 10" descr="A brown bear in water&#10;&#10;Description automatically generated with low confidence">
              <a:extLst>
                <a:ext uri="{FF2B5EF4-FFF2-40B4-BE49-F238E27FC236}">
                  <a16:creationId xmlns:a16="http://schemas.microsoft.com/office/drawing/2014/main" id="{0EB187BA-1FB2-4D45-929E-346555F98841}"/>
                </a:ext>
              </a:extLst>
            </p:cNvPr>
            <p:cNvPicPr>
              <a:picLocks noChangeAspect="1"/>
            </p:cNvPicPr>
            <p:nvPr/>
          </p:nvPicPr>
          <p:blipFill>
            <a:blip r:embed="rId3"/>
            <a:stretch>
              <a:fillRect/>
            </a:stretch>
          </p:blipFill>
          <p:spPr>
            <a:xfrm>
              <a:off x="4094037" y="3147648"/>
              <a:ext cx="4900409" cy="2760659"/>
            </a:xfrm>
            <a:prstGeom prst="rect">
              <a:avLst/>
            </a:prstGeom>
          </p:spPr>
        </p:pic>
        <p:pic>
          <p:nvPicPr>
            <p:cNvPr id="4" name="Picture 3" descr="A brown bear in a river&#10;&#10;Description automatically generated with low confidence">
              <a:extLst>
                <a:ext uri="{FF2B5EF4-FFF2-40B4-BE49-F238E27FC236}">
                  <a16:creationId xmlns:a16="http://schemas.microsoft.com/office/drawing/2014/main" id="{F34E3D92-80D8-4302-BE4B-7DD341EBD5C7}"/>
                </a:ext>
              </a:extLst>
            </p:cNvPr>
            <p:cNvPicPr>
              <a:picLocks noChangeAspect="1"/>
            </p:cNvPicPr>
            <p:nvPr/>
          </p:nvPicPr>
          <p:blipFill>
            <a:blip r:embed="rId4"/>
            <a:stretch>
              <a:fillRect/>
            </a:stretch>
          </p:blipFill>
          <p:spPr>
            <a:xfrm>
              <a:off x="413158" y="3147647"/>
              <a:ext cx="3680879" cy="2760659"/>
            </a:xfrm>
            <a:prstGeom prst="rect">
              <a:avLst/>
            </a:prstGeom>
          </p:spPr>
        </p:pic>
      </p:grpSp>
    </p:spTree>
    <p:extLst>
      <p:ext uri="{BB962C8B-B14F-4D97-AF65-F5344CB8AC3E}">
        <p14:creationId xmlns:p14="http://schemas.microsoft.com/office/powerpoint/2010/main" val="29659549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891790" y="616648"/>
            <a:ext cx="808672" cy="381407"/>
          </a:xfrm>
          <a:prstGeom prst="roundRect">
            <a:avLst/>
          </a:prstGeom>
          <a:solidFill>
            <a:srgbClr val="BFBFB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600" b="1" dirty="0">
                <a:solidFill>
                  <a:srgbClr val="000000"/>
                </a:solidFill>
                <a:effectLst/>
                <a:latin typeface="Calibri"/>
                <a:ea typeface="ＭＳ 明朝"/>
                <a:cs typeface="Times New Roman"/>
              </a:rPr>
              <a:t>FOOD</a:t>
            </a:r>
            <a:endParaRPr lang="en-US" sz="1200" dirty="0">
              <a:effectLst/>
              <a:ea typeface="ＭＳ 明朝"/>
              <a:cs typeface="Times New Roman"/>
            </a:endParaRPr>
          </a:p>
        </p:txBody>
      </p:sp>
      <p:sp>
        <p:nvSpPr>
          <p:cNvPr id="3" name="Rectangle 2"/>
          <p:cNvSpPr/>
          <p:nvPr/>
        </p:nvSpPr>
        <p:spPr>
          <a:xfrm>
            <a:off x="1408011" y="1087973"/>
            <a:ext cx="5891757" cy="95352"/>
          </a:xfrm>
          <a:prstGeom prst="rect">
            <a:avLst/>
          </a:prstGeom>
          <a:solidFill>
            <a:srgbClr val="BFBFBF"/>
          </a:solidFill>
          <a:ln>
            <a:solidFill>
              <a:srgbClr val="BFBFBF"/>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 name="Down Arrow 3"/>
          <p:cNvSpPr/>
          <p:nvPr/>
        </p:nvSpPr>
        <p:spPr>
          <a:xfrm>
            <a:off x="1303372" y="1086866"/>
            <a:ext cx="231049" cy="317839"/>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5" name="Down Arrow 4"/>
          <p:cNvSpPr/>
          <p:nvPr/>
        </p:nvSpPr>
        <p:spPr>
          <a:xfrm>
            <a:off x="4199855" y="995299"/>
            <a:ext cx="231049" cy="572110"/>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7" name="Down Arrow 6"/>
          <p:cNvSpPr/>
          <p:nvPr/>
        </p:nvSpPr>
        <p:spPr>
          <a:xfrm>
            <a:off x="4214828" y="1293004"/>
            <a:ext cx="231049" cy="1907033"/>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6" name="Down Arrow 5"/>
          <p:cNvSpPr/>
          <p:nvPr/>
        </p:nvSpPr>
        <p:spPr>
          <a:xfrm>
            <a:off x="7230238" y="1087973"/>
            <a:ext cx="231049" cy="360994"/>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7" name="Down Arrow 16"/>
          <p:cNvSpPr/>
          <p:nvPr/>
        </p:nvSpPr>
        <p:spPr>
          <a:xfrm>
            <a:off x="1296402" y="1451081"/>
            <a:ext cx="217031" cy="1616969"/>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8" name="Rounded Rectangle 7"/>
          <p:cNvSpPr/>
          <p:nvPr/>
        </p:nvSpPr>
        <p:spPr>
          <a:xfrm>
            <a:off x="1022929" y="1468884"/>
            <a:ext cx="808672" cy="286055"/>
          </a:xfrm>
          <a:prstGeom prst="roundRect">
            <a:avLst/>
          </a:prstGeom>
          <a:solidFill>
            <a:schemeClr val="accent4">
              <a:lumMod val="60000"/>
              <a:lumOff val="40000"/>
            </a:schemeClr>
          </a:solidFill>
          <a:ln>
            <a:solidFill>
              <a:schemeClr val="accent4">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dirty="0">
                <a:solidFill>
                  <a:srgbClr val="000000"/>
                </a:solidFill>
                <a:effectLst/>
                <a:latin typeface="Calibri"/>
                <a:ea typeface="ＭＳ 明朝"/>
                <a:cs typeface="Times New Roman"/>
              </a:rPr>
              <a:t>Fats</a:t>
            </a:r>
            <a:endParaRPr lang="en-US" sz="1200" dirty="0">
              <a:effectLst/>
              <a:ea typeface="ＭＳ 明朝"/>
              <a:cs typeface="Times New Roman"/>
            </a:endParaRPr>
          </a:p>
        </p:txBody>
      </p:sp>
      <p:sp>
        <p:nvSpPr>
          <p:cNvPr id="9" name="Rounded Rectangle 8"/>
          <p:cNvSpPr/>
          <p:nvPr/>
        </p:nvSpPr>
        <p:spPr>
          <a:xfrm>
            <a:off x="3622233" y="1588940"/>
            <a:ext cx="1501820" cy="286055"/>
          </a:xfrm>
          <a:prstGeom prst="roundRect">
            <a:avLst/>
          </a:prstGeom>
          <a:solidFill>
            <a:schemeClr val="accent3">
              <a:lumMod val="60000"/>
              <a:lumOff val="4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dirty="0">
                <a:solidFill>
                  <a:srgbClr val="000000"/>
                </a:solidFill>
                <a:effectLst/>
                <a:latin typeface="Calibri"/>
                <a:ea typeface="ＭＳ 明朝"/>
                <a:cs typeface="Times New Roman"/>
              </a:rPr>
              <a:t>Carbohydrates</a:t>
            </a:r>
            <a:endParaRPr lang="en-US" sz="1200" dirty="0">
              <a:effectLst/>
              <a:ea typeface="ＭＳ 明朝"/>
              <a:cs typeface="Times New Roman"/>
            </a:endParaRPr>
          </a:p>
        </p:txBody>
      </p:sp>
      <p:sp>
        <p:nvSpPr>
          <p:cNvPr id="11" name="Trapezoid 10"/>
          <p:cNvSpPr/>
          <p:nvPr/>
        </p:nvSpPr>
        <p:spPr>
          <a:xfrm rot="10800000">
            <a:off x="3419007" y="2934562"/>
            <a:ext cx="1963919" cy="762813"/>
          </a:xfrm>
          <a:prstGeom prst="trapezoid">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3" name="Trapezoid 12"/>
          <p:cNvSpPr/>
          <p:nvPr/>
        </p:nvSpPr>
        <p:spPr>
          <a:xfrm rot="10800000">
            <a:off x="3528018" y="3158418"/>
            <a:ext cx="1771378" cy="476758"/>
          </a:xfrm>
          <a:prstGeom prst="trapezoid">
            <a:avLst/>
          </a:prstGeom>
          <a:solidFill>
            <a:schemeClr val="accent3">
              <a:lumMod val="60000"/>
              <a:lumOff val="40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8" name="Down Arrow 17"/>
          <p:cNvSpPr/>
          <p:nvPr/>
        </p:nvSpPr>
        <p:spPr>
          <a:xfrm>
            <a:off x="7173558" y="1468883"/>
            <a:ext cx="249220" cy="1543931"/>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4" name="Text Box 14"/>
          <p:cNvSpPr txBox="1"/>
          <p:nvPr/>
        </p:nvSpPr>
        <p:spPr>
          <a:xfrm>
            <a:off x="3805261" y="3156819"/>
            <a:ext cx="1039722" cy="476758"/>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effectLst/>
                <a:latin typeface="Calibri"/>
                <a:ea typeface="ＭＳ 明朝"/>
                <a:cs typeface="Times New Roman"/>
              </a:rPr>
              <a:t>GLUCOSE POOL</a:t>
            </a:r>
            <a:endParaRPr lang="en-US" sz="1200" dirty="0">
              <a:effectLst/>
              <a:ea typeface="ＭＳ 明朝"/>
              <a:cs typeface="Times New Roman"/>
            </a:endParaRPr>
          </a:p>
        </p:txBody>
      </p:sp>
      <p:sp>
        <p:nvSpPr>
          <p:cNvPr id="10" name="Rounded Rectangle 9"/>
          <p:cNvSpPr/>
          <p:nvPr/>
        </p:nvSpPr>
        <p:spPr>
          <a:xfrm>
            <a:off x="6830994" y="1448967"/>
            <a:ext cx="1039722" cy="286055"/>
          </a:xfrm>
          <a:prstGeom prst="roundRect">
            <a:avLst/>
          </a:prstGeom>
          <a:gradFill>
            <a:gsLst>
              <a:gs pos="0">
                <a:schemeClr val="accent1">
                  <a:tint val="100000"/>
                  <a:shade val="100000"/>
                  <a:satMod val="130000"/>
                </a:schemeClr>
              </a:gs>
              <a:gs pos="100000">
                <a:schemeClr val="accent1">
                  <a:tint val="50000"/>
                  <a:shade val="100000"/>
                  <a:satMod val="350000"/>
                </a:schemeClr>
              </a:gs>
            </a:gsLst>
            <a:lin ang="16200000" scaled="0"/>
          </a:gra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dirty="0">
                <a:solidFill>
                  <a:srgbClr val="000000"/>
                </a:solidFill>
                <a:effectLst/>
                <a:latin typeface="Calibri"/>
                <a:ea typeface="ＭＳ 明朝"/>
                <a:cs typeface="Times New Roman"/>
              </a:rPr>
              <a:t>Proteins</a:t>
            </a:r>
            <a:endParaRPr lang="en-US" sz="1200" dirty="0">
              <a:effectLst/>
              <a:ea typeface="ＭＳ 明朝"/>
              <a:cs typeface="Times New Roman"/>
            </a:endParaRPr>
          </a:p>
        </p:txBody>
      </p:sp>
      <p:sp>
        <p:nvSpPr>
          <p:cNvPr id="19" name="Trapezoid 18"/>
          <p:cNvSpPr/>
          <p:nvPr/>
        </p:nvSpPr>
        <p:spPr>
          <a:xfrm rot="10800000">
            <a:off x="6569551" y="2899855"/>
            <a:ext cx="1963919" cy="762813"/>
          </a:xfrm>
          <a:prstGeom prst="trapezoid">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0" name="Trapezoid 19"/>
          <p:cNvSpPr/>
          <p:nvPr/>
        </p:nvSpPr>
        <p:spPr>
          <a:xfrm rot="10800000">
            <a:off x="6683635" y="3081829"/>
            <a:ext cx="1732870" cy="476758"/>
          </a:xfrm>
          <a:prstGeom prst="trapezoid">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1" name="Text Box 15"/>
          <p:cNvSpPr txBox="1"/>
          <p:nvPr/>
        </p:nvSpPr>
        <p:spPr>
          <a:xfrm>
            <a:off x="6913015" y="3141303"/>
            <a:ext cx="1039722" cy="476758"/>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effectLst/>
                <a:latin typeface="Calibri"/>
                <a:ea typeface="ＭＳ 明朝"/>
                <a:cs typeface="Times New Roman"/>
              </a:rPr>
              <a:t>AMINO ACID POOL</a:t>
            </a:r>
            <a:endParaRPr lang="en-US" sz="1200" dirty="0">
              <a:effectLst/>
              <a:ea typeface="ＭＳ 明朝"/>
              <a:cs typeface="Times New Roman"/>
            </a:endParaRPr>
          </a:p>
        </p:txBody>
      </p:sp>
      <p:sp>
        <p:nvSpPr>
          <p:cNvPr id="22" name="Trapezoid 21"/>
          <p:cNvSpPr/>
          <p:nvPr/>
        </p:nvSpPr>
        <p:spPr>
          <a:xfrm rot="10800000">
            <a:off x="538761" y="2899854"/>
            <a:ext cx="1963919" cy="762813"/>
          </a:xfrm>
          <a:prstGeom prst="trapezoid">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4" name="Trapezoid 23"/>
          <p:cNvSpPr/>
          <p:nvPr/>
        </p:nvSpPr>
        <p:spPr>
          <a:xfrm rot="10800000">
            <a:off x="659241" y="3197684"/>
            <a:ext cx="1732870" cy="413190"/>
          </a:xfrm>
          <a:prstGeom prst="trapezoid">
            <a:avLst/>
          </a:prstGeom>
          <a:solidFill>
            <a:schemeClr val="accent4">
              <a:lumMod val="60000"/>
              <a:lumOff val="40000"/>
            </a:schemeClr>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5" name="Text Box 12"/>
          <p:cNvSpPr txBox="1"/>
          <p:nvPr/>
        </p:nvSpPr>
        <p:spPr>
          <a:xfrm>
            <a:off x="659241" y="3153636"/>
            <a:ext cx="1501820" cy="57211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effectLst/>
                <a:latin typeface="Calibri"/>
                <a:ea typeface="ＭＳ 明朝"/>
                <a:cs typeface="Times New Roman"/>
              </a:rPr>
              <a:t>FATTY ACID &amp; GLYCEROL POOL</a:t>
            </a:r>
            <a:endParaRPr lang="en-US" sz="1200" dirty="0">
              <a:effectLst/>
              <a:ea typeface="ＭＳ 明朝"/>
              <a:cs typeface="Times New Roman"/>
            </a:endParaRPr>
          </a:p>
        </p:txBody>
      </p:sp>
      <p:sp>
        <p:nvSpPr>
          <p:cNvPr id="29" name="Bent Arrow 28"/>
          <p:cNvSpPr/>
          <p:nvPr/>
        </p:nvSpPr>
        <p:spPr>
          <a:xfrm>
            <a:off x="4751489" y="2568930"/>
            <a:ext cx="539115" cy="889949"/>
          </a:xfrm>
          <a:prstGeom prst="bentArrow">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0" name="Rounded Rectangle 29"/>
          <p:cNvSpPr/>
          <p:nvPr/>
        </p:nvSpPr>
        <p:spPr>
          <a:xfrm>
            <a:off x="5214600" y="2483550"/>
            <a:ext cx="1155246" cy="476758"/>
          </a:xfrm>
          <a:prstGeom prst="round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200" b="1" dirty="0">
                <a:solidFill>
                  <a:srgbClr val="000000"/>
                </a:solidFill>
                <a:effectLst/>
                <a:latin typeface="Calibri"/>
                <a:ea typeface="ＭＳ 明朝"/>
                <a:cs typeface="Times New Roman"/>
              </a:rPr>
              <a:t>build complex body carbs</a:t>
            </a:r>
            <a:endParaRPr lang="en-US" sz="1200" dirty="0">
              <a:effectLst/>
              <a:ea typeface="ＭＳ 明朝"/>
              <a:cs typeface="Times New Roman"/>
            </a:endParaRPr>
          </a:p>
        </p:txBody>
      </p:sp>
      <p:sp>
        <p:nvSpPr>
          <p:cNvPr id="31" name="Bent Arrow 30"/>
          <p:cNvSpPr/>
          <p:nvPr/>
        </p:nvSpPr>
        <p:spPr>
          <a:xfrm>
            <a:off x="7581904" y="2362893"/>
            <a:ext cx="577623" cy="762813"/>
          </a:xfrm>
          <a:prstGeom prst="bent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2" name="Rounded Rectangle 31"/>
          <p:cNvSpPr/>
          <p:nvPr/>
        </p:nvSpPr>
        <p:spPr>
          <a:xfrm>
            <a:off x="8046554" y="2254353"/>
            <a:ext cx="924197" cy="508542"/>
          </a:xfrm>
          <a:prstGeom prst="round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sz="1200" b="1" dirty="0">
                <a:solidFill>
                  <a:schemeClr val="tx1"/>
                </a:solidFill>
              </a:rPr>
              <a:t>Build body proteins</a:t>
            </a:r>
          </a:p>
        </p:txBody>
      </p:sp>
      <p:sp>
        <p:nvSpPr>
          <p:cNvPr id="33" name="Trapezoid 32"/>
          <p:cNvSpPr/>
          <p:nvPr/>
        </p:nvSpPr>
        <p:spPr>
          <a:xfrm rot="10800000">
            <a:off x="1886663" y="1918262"/>
            <a:ext cx="1270771" cy="667461"/>
          </a:xfrm>
          <a:prstGeom prst="trapezoid">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5" name="Trapezoid 34"/>
          <p:cNvSpPr/>
          <p:nvPr/>
        </p:nvSpPr>
        <p:spPr>
          <a:xfrm rot="10800000">
            <a:off x="1980991" y="2069186"/>
            <a:ext cx="1078230" cy="476758"/>
          </a:xfrm>
          <a:prstGeom prst="trapezoid">
            <a:avLst/>
          </a:prstGeom>
          <a:solidFill>
            <a:schemeClr val="accent4">
              <a:lumMod val="60000"/>
              <a:lumOff val="40000"/>
            </a:schemeClr>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6" name="Text Box 11"/>
          <p:cNvSpPr txBox="1"/>
          <p:nvPr/>
        </p:nvSpPr>
        <p:spPr>
          <a:xfrm>
            <a:off x="2156419" y="2096851"/>
            <a:ext cx="1001214" cy="476758"/>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Calibri"/>
                <a:ea typeface="ＭＳ 明朝"/>
                <a:cs typeface="Times New Roman"/>
              </a:rPr>
              <a:t>Build FAT STORES</a:t>
            </a:r>
            <a:endParaRPr lang="en-US" sz="1200" dirty="0">
              <a:effectLst/>
              <a:ea typeface="ＭＳ 明朝"/>
              <a:cs typeface="Times New Roman"/>
            </a:endParaRPr>
          </a:p>
        </p:txBody>
      </p:sp>
      <p:sp>
        <p:nvSpPr>
          <p:cNvPr id="37" name="Bent Arrow 36"/>
          <p:cNvSpPr/>
          <p:nvPr/>
        </p:nvSpPr>
        <p:spPr>
          <a:xfrm>
            <a:off x="1597061" y="2149870"/>
            <a:ext cx="385082" cy="1017084"/>
          </a:xfrm>
          <a:prstGeom prst="bentArrow">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8" name="Content Placeholder 2"/>
          <p:cNvSpPr txBox="1">
            <a:spLocks/>
          </p:cNvSpPr>
          <p:nvPr/>
        </p:nvSpPr>
        <p:spPr>
          <a:xfrm>
            <a:off x="1886661" y="4753392"/>
            <a:ext cx="7231003" cy="1877754"/>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spcBef>
                <a:spcPts val="0"/>
              </a:spcBef>
              <a:buNone/>
            </a:pPr>
            <a:r>
              <a:rPr lang="en-US" sz="2400" dirty="0">
                <a:cs typeface="Arial" panose="020B0604020202020204" pitchFamily="34" charset="0"/>
              </a:rPr>
              <a:t>Does our model have anything in it about excess food and what happens to it? </a:t>
            </a:r>
          </a:p>
          <a:p>
            <a:pPr marL="0" indent="0">
              <a:lnSpc>
                <a:spcPct val="120000"/>
              </a:lnSpc>
              <a:spcBef>
                <a:spcPts val="0"/>
              </a:spcBef>
              <a:buNone/>
            </a:pPr>
            <a:endParaRPr lang="en-US" sz="2400" b="1" dirty="0"/>
          </a:p>
          <a:p>
            <a:pPr marL="0" indent="0">
              <a:lnSpc>
                <a:spcPct val="120000"/>
              </a:lnSpc>
              <a:spcBef>
                <a:spcPts val="0"/>
              </a:spcBef>
              <a:buFont typeface="Arial"/>
              <a:buNone/>
            </a:pPr>
            <a:r>
              <a:rPr lang="en-US" sz="2400" dirty="0">
                <a:cs typeface="Arial" panose="020B0604020202020204" pitchFamily="34" charset="0"/>
              </a:rPr>
              <a:t>Let’s come up with a new model idea.</a:t>
            </a:r>
            <a:endParaRPr lang="en-US" sz="2800" dirty="0">
              <a:cs typeface="Arial" panose="020B0604020202020204" pitchFamily="34" charset="0"/>
            </a:endParaRPr>
          </a:p>
        </p:txBody>
      </p:sp>
      <p:sp>
        <p:nvSpPr>
          <p:cNvPr id="39" name="Title 1"/>
          <p:cNvSpPr txBox="1">
            <a:spLocks/>
          </p:cNvSpPr>
          <p:nvPr/>
        </p:nvSpPr>
        <p:spPr>
          <a:xfrm>
            <a:off x="4847224" y="234562"/>
            <a:ext cx="3790425" cy="908438"/>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dirty="0">
                <a:solidFill>
                  <a:srgbClr val="256800"/>
                </a:solidFill>
              </a:rPr>
              <a:t>Extra Matter?</a:t>
            </a:r>
          </a:p>
        </p:txBody>
      </p:sp>
      <p:sp>
        <p:nvSpPr>
          <p:cNvPr id="40" name="Bent Arrow 37">
            <a:extLst>
              <a:ext uri="{FF2B5EF4-FFF2-40B4-BE49-F238E27FC236}">
                <a16:creationId xmlns:a16="http://schemas.microsoft.com/office/drawing/2014/main" id="{54B6C6CB-C08E-4FAF-996F-F32ECD7B34ED}"/>
              </a:ext>
            </a:extLst>
          </p:cNvPr>
          <p:cNvSpPr/>
          <p:nvPr/>
        </p:nvSpPr>
        <p:spPr>
          <a:xfrm flipH="1">
            <a:off x="2898469" y="2104608"/>
            <a:ext cx="896689" cy="1050046"/>
          </a:xfrm>
          <a:prstGeom prst="bentArrow">
            <a:avLst>
              <a:gd name="adj1" fmla="val 25000"/>
              <a:gd name="adj2" fmla="val 25000"/>
              <a:gd name="adj3" fmla="val 25000"/>
              <a:gd name="adj4" fmla="val 46925"/>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1" name="Text Box 23">
            <a:extLst>
              <a:ext uri="{FF2B5EF4-FFF2-40B4-BE49-F238E27FC236}">
                <a16:creationId xmlns:a16="http://schemas.microsoft.com/office/drawing/2014/main" id="{9BA8F258-D7F0-4432-BC35-A13F81A18FC9}"/>
              </a:ext>
            </a:extLst>
          </p:cNvPr>
          <p:cNvSpPr txBox="1"/>
          <p:nvPr/>
        </p:nvSpPr>
        <p:spPr>
          <a:xfrm>
            <a:off x="3119578" y="2447923"/>
            <a:ext cx="1257300" cy="537442"/>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600" b="1" dirty="0">
                <a:effectLst/>
                <a:latin typeface="Calibri"/>
                <a:ea typeface="ＭＳ 明朝"/>
                <a:cs typeface="Times New Roman"/>
              </a:rPr>
              <a:t>excess </a:t>
            </a:r>
            <a:endParaRPr lang="en-US" sz="1600" dirty="0">
              <a:effectLst/>
              <a:ea typeface="ＭＳ 明朝"/>
              <a:cs typeface="Times New Roman"/>
            </a:endParaRPr>
          </a:p>
          <a:p>
            <a:pPr marL="0" marR="0">
              <a:spcBef>
                <a:spcPts val="0"/>
              </a:spcBef>
              <a:spcAft>
                <a:spcPts val="0"/>
              </a:spcAft>
            </a:pPr>
            <a:r>
              <a:rPr lang="en-US" sz="1600" b="1" dirty="0">
                <a:effectLst/>
                <a:latin typeface="Calibri"/>
                <a:ea typeface="ＭＳ 明朝"/>
                <a:cs typeface="Times New Roman"/>
              </a:rPr>
              <a:t>glucose</a:t>
            </a:r>
            <a:endParaRPr lang="en-US" sz="1600" dirty="0">
              <a:effectLst/>
              <a:ea typeface="ＭＳ 明朝"/>
              <a:cs typeface="Times New Roman"/>
            </a:endParaRPr>
          </a:p>
        </p:txBody>
      </p:sp>
      <p:sp>
        <p:nvSpPr>
          <p:cNvPr id="43" name="Rectangle 42">
            <a:extLst>
              <a:ext uri="{FF2B5EF4-FFF2-40B4-BE49-F238E27FC236}">
                <a16:creationId xmlns:a16="http://schemas.microsoft.com/office/drawing/2014/main" id="{E8DC414F-861E-4453-BD5A-7C44411AC0B9}"/>
              </a:ext>
            </a:extLst>
          </p:cNvPr>
          <p:cNvSpPr/>
          <p:nvPr/>
        </p:nvSpPr>
        <p:spPr>
          <a:xfrm>
            <a:off x="6780493" y="1965595"/>
            <a:ext cx="152400" cy="1295400"/>
          </a:xfrm>
          <a:prstGeom prst="rect">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Left Arrow 42">
            <a:extLst>
              <a:ext uri="{FF2B5EF4-FFF2-40B4-BE49-F238E27FC236}">
                <a16:creationId xmlns:a16="http://schemas.microsoft.com/office/drawing/2014/main" id="{32F0719F-3ABA-4159-9F85-09BC36A66D30}"/>
              </a:ext>
            </a:extLst>
          </p:cNvPr>
          <p:cNvSpPr/>
          <p:nvPr/>
        </p:nvSpPr>
        <p:spPr>
          <a:xfrm>
            <a:off x="2909355" y="1862099"/>
            <a:ext cx="4024835" cy="220159"/>
          </a:xfrm>
          <a:prstGeom prst="leftArrow">
            <a:avLst/>
          </a:prstGeom>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Text Box 23">
            <a:extLst>
              <a:ext uri="{FF2B5EF4-FFF2-40B4-BE49-F238E27FC236}">
                <a16:creationId xmlns:a16="http://schemas.microsoft.com/office/drawing/2014/main" id="{E45E63E6-2DB7-44F4-AF03-787277164D4E}"/>
              </a:ext>
            </a:extLst>
          </p:cNvPr>
          <p:cNvSpPr txBox="1"/>
          <p:nvPr/>
        </p:nvSpPr>
        <p:spPr>
          <a:xfrm>
            <a:off x="4678323" y="2042698"/>
            <a:ext cx="1828800" cy="4572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600" b="1" dirty="0">
                <a:latin typeface="Calibri"/>
                <a:ea typeface="ＭＳ 明朝"/>
                <a:cs typeface="Times New Roman"/>
              </a:rPr>
              <a:t>e</a:t>
            </a:r>
            <a:r>
              <a:rPr lang="en-US" sz="1600" b="1" dirty="0">
                <a:effectLst/>
                <a:latin typeface="Calibri"/>
                <a:ea typeface="ＭＳ 明朝"/>
                <a:cs typeface="Times New Roman"/>
              </a:rPr>
              <a:t>xcess protein</a:t>
            </a:r>
            <a:endParaRPr lang="en-US" sz="1600" dirty="0">
              <a:effectLst/>
              <a:ea typeface="ＭＳ 明朝"/>
              <a:cs typeface="Times New Roman"/>
            </a:endParaRPr>
          </a:p>
        </p:txBody>
      </p:sp>
      <p:pic>
        <p:nvPicPr>
          <p:cNvPr id="46" name="Picture 45" descr="Screen Shot 2015-11-28 at 6.49.36 PM.png">
            <a:extLst>
              <a:ext uri="{FF2B5EF4-FFF2-40B4-BE49-F238E27FC236}">
                <a16:creationId xmlns:a16="http://schemas.microsoft.com/office/drawing/2014/main" id="{78F62EC5-F8C1-46C5-8C31-25164C745F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2330" y="4075227"/>
            <a:ext cx="1442074" cy="672526"/>
          </a:xfrm>
          <a:prstGeom prst="rect">
            <a:avLst/>
          </a:prstGeom>
        </p:spPr>
      </p:pic>
      <p:sp>
        <p:nvSpPr>
          <p:cNvPr id="47" name="Left Arrow 46">
            <a:extLst>
              <a:ext uri="{FF2B5EF4-FFF2-40B4-BE49-F238E27FC236}">
                <a16:creationId xmlns:a16="http://schemas.microsoft.com/office/drawing/2014/main" id="{4625DAB4-31A8-4E5D-9FCB-F94339D73A91}"/>
              </a:ext>
            </a:extLst>
          </p:cNvPr>
          <p:cNvSpPr/>
          <p:nvPr/>
        </p:nvSpPr>
        <p:spPr>
          <a:xfrm rot="16200000">
            <a:off x="4068836" y="3795282"/>
            <a:ext cx="476759" cy="248188"/>
          </a:xfrm>
          <a:prstGeom prst="leftArrow">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cxnSp>
        <p:nvCxnSpPr>
          <p:cNvPr id="50" name="Straight Arrow Connector 49">
            <a:extLst>
              <a:ext uri="{FF2B5EF4-FFF2-40B4-BE49-F238E27FC236}">
                <a16:creationId xmlns:a16="http://schemas.microsoft.com/office/drawing/2014/main" id="{1666826C-BD58-4D95-9952-C1E0632ED1EE}"/>
              </a:ext>
            </a:extLst>
          </p:cNvPr>
          <p:cNvCxnSpPr>
            <a:cxnSpLocks/>
          </p:cNvCxnSpPr>
          <p:nvPr/>
        </p:nvCxnSpPr>
        <p:spPr>
          <a:xfrm>
            <a:off x="4559330" y="4308420"/>
            <a:ext cx="493083" cy="0"/>
          </a:xfrm>
          <a:prstGeom prst="straightConnector1">
            <a:avLst/>
          </a:prstGeom>
          <a:ln w="28575"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49" name="TextBox 48">
            <a:extLst>
              <a:ext uri="{FF2B5EF4-FFF2-40B4-BE49-F238E27FC236}">
                <a16:creationId xmlns:a16="http://schemas.microsoft.com/office/drawing/2014/main" id="{16C1F503-0632-4696-8058-85239E0E2D06}"/>
              </a:ext>
            </a:extLst>
          </p:cNvPr>
          <p:cNvSpPr txBox="1"/>
          <p:nvPr/>
        </p:nvSpPr>
        <p:spPr>
          <a:xfrm>
            <a:off x="5076046" y="4108365"/>
            <a:ext cx="1896533" cy="400110"/>
          </a:xfrm>
          <a:prstGeom prst="rect">
            <a:avLst/>
          </a:prstGeom>
          <a:noFill/>
        </p:spPr>
        <p:txBody>
          <a:bodyPr wrap="square" rtlCol="0">
            <a:spAutoFit/>
          </a:bodyPr>
          <a:lstStyle/>
          <a:p>
            <a:r>
              <a:rPr lang="en-US" sz="2000" b="1" dirty="0"/>
              <a:t>CO</a:t>
            </a:r>
            <a:r>
              <a:rPr lang="en-US" sz="2000" b="1" baseline="-25000" dirty="0"/>
              <a:t>2</a:t>
            </a:r>
            <a:r>
              <a:rPr lang="en-US" sz="2000" b="1" dirty="0"/>
              <a:t> + H</a:t>
            </a:r>
            <a:r>
              <a:rPr lang="en-US" sz="2000" b="1" baseline="-25000" dirty="0"/>
              <a:t>2</a:t>
            </a:r>
            <a:r>
              <a:rPr lang="en-US" sz="2000" b="1" dirty="0"/>
              <a:t>O</a:t>
            </a:r>
          </a:p>
        </p:txBody>
      </p:sp>
      <p:pic>
        <p:nvPicPr>
          <p:cNvPr id="51" name="Picture 50">
            <a:extLst>
              <a:ext uri="{FF2B5EF4-FFF2-40B4-BE49-F238E27FC236}">
                <a16:creationId xmlns:a16="http://schemas.microsoft.com/office/drawing/2014/main" id="{533D981B-8F8B-4E58-B2FB-BEA91B479B00}"/>
              </a:ext>
            </a:extLst>
          </p:cNvPr>
          <p:cNvPicPr>
            <a:picLocks noChangeAspect="1"/>
          </p:cNvPicPr>
          <p:nvPr/>
        </p:nvPicPr>
        <p:blipFill rotWithShape="1">
          <a:blip r:embed="rId4"/>
          <a:srcRect r="13897" b="1176"/>
          <a:stretch/>
        </p:blipFill>
        <p:spPr>
          <a:xfrm>
            <a:off x="561941" y="5076609"/>
            <a:ext cx="1035120" cy="891043"/>
          </a:xfrm>
          <a:prstGeom prst="rect">
            <a:avLst/>
          </a:prstGeom>
        </p:spPr>
      </p:pic>
    </p:spTree>
    <p:extLst>
      <p:ext uri="{BB962C8B-B14F-4D97-AF65-F5344CB8AC3E}">
        <p14:creationId xmlns:p14="http://schemas.microsoft.com/office/powerpoint/2010/main" val="595966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p:bldP spid="43" grpId="0" animBg="1"/>
      <p:bldP spid="44" grpId="0" animBg="1"/>
      <p:bldP spid="4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207994" y="959842"/>
            <a:ext cx="4040188" cy="461665"/>
          </a:xfrm>
        </p:spPr>
        <p:txBody>
          <a:bodyPr/>
          <a:lstStyle/>
          <a:p>
            <a:r>
              <a:rPr lang="en-US" sz="2400" b="1" dirty="0"/>
              <a:t>Matter from Food</a:t>
            </a:r>
          </a:p>
        </p:txBody>
      </p:sp>
      <p:sp>
        <p:nvSpPr>
          <p:cNvPr id="5" name="Content Placeholder 4"/>
          <p:cNvSpPr>
            <a:spLocks noGrp="1"/>
          </p:cNvSpPr>
          <p:nvPr>
            <p:ph sz="half" idx="4294967295"/>
          </p:nvPr>
        </p:nvSpPr>
        <p:spPr>
          <a:xfrm>
            <a:off x="207994" y="1358900"/>
            <a:ext cx="4040188" cy="1027974"/>
          </a:xfrm>
        </p:spPr>
        <p:txBody>
          <a:bodyPr/>
          <a:lstStyle/>
          <a:p>
            <a:pPr marL="342900" indent="-342900">
              <a:buFont typeface="Arial" panose="020B0604020202020204" pitchFamily="34" charset="0"/>
              <a:buChar char="•"/>
            </a:pPr>
            <a:r>
              <a:rPr lang="en-US" sz="2000" dirty="0"/>
              <a:t>[insert model statements here]</a:t>
            </a:r>
          </a:p>
          <a:p>
            <a:endParaRPr lang="en-US" sz="2000" dirty="0"/>
          </a:p>
          <a:p>
            <a:endParaRPr lang="en-US" dirty="0"/>
          </a:p>
        </p:txBody>
      </p:sp>
      <p:sp>
        <p:nvSpPr>
          <p:cNvPr id="6" name="Text Placeholder 5"/>
          <p:cNvSpPr>
            <a:spLocks noGrp="1"/>
          </p:cNvSpPr>
          <p:nvPr>
            <p:ph type="body" sz="quarter" idx="4294967295"/>
          </p:nvPr>
        </p:nvSpPr>
        <p:spPr>
          <a:xfrm>
            <a:off x="4894231" y="868680"/>
            <a:ext cx="4041775" cy="461665"/>
          </a:xfrm>
        </p:spPr>
        <p:txBody>
          <a:bodyPr/>
          <a:lstStyle/>
          <a:p>
            <a:r>
              <a:rPr lang="en-US" sz="2400" b="1" dirty="0"/>
              <a:t>Energy from Food</a:t>
            </a:r>
          </a:p>
        </p:txBody>
      </p:sp>
      <p:sp>
        <p:nvSpPr>
          <p:cNvPr id="7" name="Content Placeholder 6"/>
          <p:cNvSpPr>
            <a:spLocks noGrp="1"/>
          </p:cNvSpPr>
          <p:nvPr>
            <p:ph sz="quarter" idx="4294967295"/>
          </p:nvPr>
        </p:nvSpPr>
        <p:spPr>
          <a:xfrm>
            <a:off x="4894231" y="1358900"/>
            <a:ext cx="4041775" cy="658642"/>
          </a:xfrm>
        </p:spPr>
        <p:txBody>
          <a:bodyPr/>
          <a:lstStyle/>
          <a:p>
            <a:pPr marL="342900" indent="-342900">
              <a:buFont typeface="Arial" panose="020B0604020202020204" pitchFamily="34" charset="0"/>
              <a:buChar char="•"/>
            </a:pPr>
            <a:r>
              <a:rPr lang="en-US" sz="2000" dirty="0"/>
              <a:t>[insert model statements here]</a:t>
            </a:r>
          </a:p>
          <a:p>
            <a:endParaRPr lang="en-US" dirty="0"/>
          </a:p>
        </p:txBody>
      </p:sp>
      <p:sp>
        <p:nvSpPr>
          <p:cNvPr id="9" name="Title 1"/>
          <p:cNvSpPr txBox="1">
            <a:spLocks/>
          </p:cNvSpPr>
          <p:nvPr/>
        </p:nvSpPr>
        <p:spPr>
          <a:xfrm>
            <a:off x="457200" y="228918"/>
            <a:ext cx="8229600" cy="639762"/>
          </a:xfrm>
          <a:prstGeom prst="rect">
            <a:avLst/>
          </a:prstGeom>
        </p:spPr>
        <p:txBody>
          <a:bodyPr vert="horz" lIns="91440" tIns="45720" rIns="91440" bIns="45720" rtlCol="0" anchor="ctr">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a:t>Revise our Model?</a:t>
            </a:r>
          </a:p>
        </p:txBody>
      </p:sp>
      <p:sp>
        <p:nvSpPr>
          <p:cNvPr id="11" name="Title 1"/>
          <p:cNvSpPr txBox="1">
            <a:spLocks/>
          </p:cNvSpPr>
          <p:nvPr/>
        </p:nvSpPr>
        <p:spPr>
          <a:xfrm>
            <a:off x="457200" y="2350114"/>
            <a:ext cx="3541776" cy="317595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39831224"/>
      </p:ext>
    </p:extLst>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D6E53D-CF2C-9C4D-864B-6B678B8ACD6C}"/>
              </a:ext>
            </a:extLst>
          </p:cNvPr>
          <p:cNvPicPr>
            <a:picLocks noChangeAspect="1"/>
          </p:cNvPicPr>
          <p:nvPr/>
        </p:nvPicPr>
        <p:blipFill>
          <a:blip r:embed="rId3"/>
          <a:stretch>
            <a:fillRect/>
          </a:stretch>
        </p:blipFill>
        <p:spPr>
          <a:xfrm>
            <a:off x="4901553" y="1066538"/>
            <a:ext cx="3488268" cy="2859236"/>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7571" y="1066538"/>
            <a:ext cx="3810000" cy="2857500"/>
          </a:xfrm>
          <a:prstGeom prst="rect">
            <a:avLst/>
          </a:prstGeom>
        </p:spPr>
      </p:pic>
      <p:sp>
        <p:nvSpPr>
          <p:cNvPr id="7" name="TextBox 6">
            <a:extLst>
              <a:ext uri="{FF2B5EF4-FFF2-40B4-BE49-F238E27FC236}">
                <a16:creationId xmlns:a16="http://schemas.microsoft.com/office/drawing/2014/main" id="{2B9C764E-45F1-C741-8A0D-490D6A064B9F}"/>
              </a:ext>
            </a:extLst>
          </p:cNvPr>
          <p:cNvSpPr txBox="1"/>
          <p:nvPr/>
        </p:nvSpPr>
        <p:spPr>
          <a:xfrm>
            <a:off x="772885" y="4081739"/>
            <a:ext cx="7598230" cy="2123658"/>
          </a:xfrm>
          <a:prstGeom prst="rect">
            <a:avLst/>
          </a:prstGeom>
          <a:noFill/>
        </p:spPr>
        <p:txBody>
          <a:bodyPr wrap="square" rtlCol="0">
            <a:spAutoFit/>
          </a:bodyPr>
          <a:lstStyle/>
          <a:p>
            <a:r>
              <a:rPr lang="en-US" sz="2200" dirty="0"/>
              <a:t>Bears are omnivores. They eat a wide range of things from nuts and berries to small mammals and fish. </a:t>
            </a:r>
          </a:p>
          <a:p>
            <a:endParaRPr lang="en-US" sz="2200" dirty="0"/>
          </a:p>
          <a:p>
            <a:r>
              <a:rPr lang="en-US" sz="2200" dirty="0"/>
              <a:t>Brown bears in parts of North America are known to eat up to </a:t>
            </a:r>
            <a:r>
              <a:rPr lang="en-US" sz="2200" b="1" dirty="0"/>
              <a:t>30,000</a:t>
            </a:r>
            <a:r>
              <a:rPr lang="en-US" sz="2200" dirty="0"/>
              <a:t> berries each day when available! In other locations they may eat massive numbers of salmon or trout. </a:t>
            </a:r>
          </a:p>
        </p:txBody>
      </p:sp>
      <p:sp>
        <p:nvSpPr>
          <p:cNvPr id="5" name="TextBox 4">
            <a:extLst>
              <a:ext uri="{FF2B5EF4-FFF2-40B4-BE49-F238E27FC236}">
                <a16:creationId xmlns:a16="http://schemas.microsoft.com/office/drawing/2014/main" id="{AA3A6E02-B1A2-8F41-87E1-AA35EB15FD85}"/>
              </a:ext>
            </a:extLst>
          </p:cNvPr>
          <p:cNvSpPr txBox="1"/>
          <p:nvPr/>
        </p:nvSpPr>
        <p:spPr>
          <a:xfrm>
            <a:off x="594360" y="324062"/>
            <a:ext cx="5057795" cy="584775"/>
          </a:xfrm>
          <a:prstGeom prst="rect">
            <a:avLst/>
          </a:prstGeom>
          <a:noFill/>
        </p:spPr>
        <p:txBody>
          <a:bodyPr wrap="none" rtlCol="0">
            <a:spAutoFit/>
          </a:bodyPr>
          <a:lstStyle/>
          <a:p>
            <a:r>
              <a:rPr lang="en-US" sz="3200" dirty="0"/>
              <a:t>Coming back to the bear…</a:t>
            </a:r>
          </a:p>
        </p:txBody>
      </p:sp>
    </p:spTree>
    <p:extLst>
      <p:ext uri="{BB962C8B-B14F-4D97-AF65-F5344CB8AC3E}">
        <p14:creationId xmlns:p14="http://schemas.microsoft.com/office/powerpoint/2010/main" val="296521616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 calcmode="lin" valueType="num">
                                      <p:cBhvr additive="base">
                                        <p:cTn id="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Tracking the Two Models</a:t>
            </a:r>
          </a:p>
        </p:txBody>
      </p:sp>
      <p:sp>
        <p:nvSpPr>
          <p:cNvPr id="5" name="Content Placeholder 4"/>
          <p:cNvSpPr>
            <a:spLocks noGrp="1"/>
          </p:cNvSpPr>
          <p:nvPr>
            <p:ph sz="half" idx="4294967295"/>
          </p:nvPr>
        </p:nvSpPr>
        <p:spPr>
          <a:xfrm>
            <a:off x="306693" y="2024311"/>
            <a:ext cx="4090378" cy="4276741"/>
          </a:xfrm>
        </p:spPr>
        <p:txBody>
          <a:bodyPr>
            <a:noAutofit/>
          </a:bodyPr>
          <a:lstStyle/>
          <a:p>
            <a:pPr>
              <a:spcBef>
                <a:spcPts val="0"/>
              </a:spcBef>
            </a:pPr>
            <a:r>
              <a:rPr lang="en-US" sz="1100" u="sng" dirty="0"/>
              <a:t>Ideas from Chemical Reactions</a:t>
            </a:r>
          </a:p>
          <a:p>
            <a:pPr marL="91440" indent="-91440">
              <a:spcBef>
                <a:spcPts val="0"/>
              </a:spcBef>
              <a:buFont typeface="Arial" panose="020B0604020202020204" pitchFamily="34" charset="0"/>
              <a:buChar char="•"/>
            </a:pPr>
            <a:r>
              <a:rPr lang="en-US" sz="1100" dirty="0"/>
              <a:t>Matter is conserved, neither created nor destroyed. Matter is rearranged in chemical reactions. </a:t>
            </a:r>
          </a:p>
          <a:p>
            <a:pPr marL="91440" indent="-91440">
              <a:spcBef>
                <a:spcPts val="0"/>
              </a:spcBef>
              <a:buFont typeface="Arial" panose="020B0604020202020204" pitchFamily="34" charset="0"/>
              <a:buChar char="•"/>
            </a:pPr>
            <a:r>
              <a:rPr lang="en-US" sz="1100" dirty="0"/>
              <a:t>Food has matter in the form of protein, carbs and fats- the same things we find our bodies are made of. We also take in matter as oxygen and water.</a:t>
            </a:r>
          </a:p>
          <a:p>
            <a:pPr marL="91440" indent="-91440">
              <a:spcBef>
                <a:spcPts val="0"/>
              </a:spcBef>
              <a:buFont typeface="Arial" panose="020B0604020202020204" pitchFamily="34" charset="0"/>
              <a:buChar char="•"/>
            </a:pPr>
            <a:r>
              <a:rPr lang="en-US" sz="1100" dirty="0"/>
              <a:t>Some of this matter is used in our body, but we take in much more matter than we need to use to grow or maintain body structures. </a:t>
            </a:r>
          </a:p>
          <a:p>
            <a:pPr marL="91440" indent="-91440">
              <a:spcBef>
                <a:spcPts val="0"/>
              </a:spcBef>
              <a:spcAft>
                <a:spcPts val="400"/>
              </a:spcAft>
              <a:buFont typeface="Arial" panose="020B0604020202020204" pitchFamily="34" charset="0"/>
              <a:buChar char="•"/>
            </a:pPr>
            <a:r>
              <a:rPr lang="en-US" sz="1100" dirty="0"/>
              <a:t>Some of this matter (especially much of the water but also some indigestible material) basically passes through us.</a:t>
            </a:r>
          </a:p>
          <a:p>
            <a:pPr>
              <a:spcBef>
                <a:spcPts val="0"/>
              </a:spcBef>
            </a:pPr>
            <a:r>
              <a:rPr lang="en-US" sz="1100" u="sng" dirty="0"/>
              <a:t>Ideas from Cellular Respiration</a:t>
            </a:r>
            <a:endParaRPr lang="en-US" sz="1100" dirty="0"/>
          </a:p>
          <a:p>
            <a:pPr marL="91440" indent="-91440">
              <a:spcBef>
                <a:spcPts val="0"/>
              </a:spcBef>
              <a:spcAft>
                <a:spcPts val="400"/>
              </a:spcAft>
              <a:buFont typeface="Arial" panose="020B0604020202020204" pitchFamily="34" charset="0"/>
              <a:buChar char="•"/>
            </a:pPr>
            <a:r>
              <a:rPr lang="en-US" sz="1100" dirty="0"/>
              <a:t>Some of this matter is really taken in for energy. It is rearranged to obtain energy in a reaction called cellular respiration. The products are expelled from the body as carbon dioxide and water.</a:t>
            </a:r>
          </a:p>
          <a:p>
            <a:pPr>
              <a:spcBef>
                <a:spcPts val="0"/>
              </a:spcBef>
            </a:pPr>
            <a:r>
              <a:rPr lang="en-US" sz="1100" b="1" u="sng" dirty="0"/>
              <a:t>New Ideas from Biosynthesis</a:t>
            </a:r>
            <a:endParaRPr lang="en-US" sz="1100" b="1" dirty="0"/>
          </a:p>
          <a:p>
            <a:pPr marL="91440" indent="-91440">
              <a:spcBef>
                <a:spcPts val="400"/>
              </a:spcBef>
              <a:buFont typeface="Arial" panose="020B0604020202020204" pitchFamily="34" charset="0"/>
              <a:buChar char="•"/>
            </a:pPr>
            <a:r>
              <a:rPr lang="en-US" sz="1100" b="1" dirty="0">
                <a:cs typeface="Arial" panose="020B0604020202020204" pitchFamily="34" charset="0"/>
              </a:rPr>
              <a:t>Some of our digested food is broken down and rearranged </a:t>
            </a:r>
            <a:r>
              <a:rPr lang="en-US" sz="1100" b="1" dirty="0" smtClean="0">
                <a:cs typeface="Arial" panose="020B0604020202020204" pitchFamily="34" charset="0"/>
              </a:rPr>
              <a:t>build </a:t>
            </a:r>
            <a:r>
              <a:rPr lang="en-US" sz="1100" b="1" dirty="0">
                <a:cs typeface="Arial" panose="020B0604020202020204" pitchFamily="34" charset="0"/>
              </a:rPr>
              <a:t>new macromolecules we use to </a:t>
            </a:r>
            <a:r>
              <a:rPr lang="en-US" sz="1100" b="1" dirty="0" smtClean="0">
                <a:cs typeface="Arial" panose="020B0604020202020204" pitchFamily="34" charset="0"/>
              </a:rPr>
              <a:t>both repair </a:t>
            </a:r>
            <a:r>
              <a:rPr lang="en-US" sz="1100" b="1" dirty="0">
                <a:cs typeface="Arial" panose="020B0604020202020204" pitchFamily="34" charset="0"/>
              </a:rPr>
              <a:t>tissue </a:t>
            </a:r>
            <a:r>
              <a:rPr lang="en-US" sz="1100" b="1" dirty="0" smtClean="0">
                <a:cs typeface="Arial" panose="020B0604020202020204" pitchFamily="34" charset="0"/>
              </a:rPr>
              <a:t>and </a:t>
            </a:r>
            <a:r>
              <a:rPr lang="en-US" sz="1100" b="1" dirty="0">
                <a:cs typeface="Arial" panose="020B0604020202020204" pitchFamily="34" charset="0"/>
              </a:rPr>
              <a:t>build new body tissue.</a:t>
            </a:r>
          </a:p>
          <a:p>
            <a:pPr marL="91440" indent="-91440">
              <a:spcBef>
                <a:spcPts val="0"/>
              </a:spcBef>
              <a:buFont typeface="Arial" panose="020B0604020202020204" pitchFamily="34" charset="0"/>
              <a:buChar char="•"/>
            </a:pPr>
            <a:r>
              <a:rPr lang="en-US" sz="1100" b="1" dirty="0" smtClean="0">
                <a:cs typeface="Arial" panose="020B0604020202020204" pitchFamily="34" charset="0"/>
              </a:rPr>
              <a:t>Food </a:t>
            </a:r>
            <a:r>
              <a:rPr lang="en-US" sz="1100" b="1" dirty="0">
                <a:cs typeface="Arial" panose="020B0604020202020204" pitchFamily="34" charset="0"/>
              </a:rPr>
              <a:t>consumed in excess of what we need for energy and growth/repair is converted to fat and stored.</a:t>
            </a:r>
            <a:endParaRPr lang="en-US" sz="1100" b="1" dirty="0"/>
          </a:p>
          <a:p>
            <a:pPr marL="91440" indent="-91440">
              <a:spcBef>
                <a:spcPts val="0"/>
              </a:spcBef>
            </a:pPr>
            <a:endParaRPr lang="en-US" sz="1200" dirty="0"/>
          </a:p>
          <a:p>
            <a:pPr marL="91440" indent="-91440">
              <a:spcBef>
                <a:spcPts val="0"/>
              </a:spcBef>
            </a:pPr>
            <a:endParaRPr lang="en-US" sz="1100" dirty="0"/>
          </a:p>
          <a:p>
            <a:pPr marL="91440" indent="-91440">
              <a:spcBef>
                <a:spcPts val="0"/>
              </a:spcBef>
            </a:pPr>
            <a:endParaRPr lang="en-US" sz="1100" dirty="0"/>
          </a:p>
          <a:p>
            <a:endParaRPr lang="en-US" sz="900" dirty="0"/>
          </a:p>
          <a:p>
            <a:endParaRPr lang="en-US" sz="900" dirty="0"/>
          </a:p>
        </p:txBody>
      </p:sp>
      <p:sp>
        <p:nvSpPr>
          <p:cNvPr id="7" name="Content Placeholder 6"/>
          <p:cNvSpPr>
            <a:spLocks noGrp="1"/>
          </p:cNvSpPr>
          <p:nvPr>
            <p:ph sz="quarter" idx="4294967295"/>
          </p:nvPr>
        </p:nvSpPr>
        <p:spPr>
          <a:xfrm>
            <a:off x="4540195" y="1758268"/>
            <a:ext cx="4500456" cy="4276741"/>
          </a:xfrm>
        </p:spPr>
        <p:txBody>
          <a:bodyPr>
            <a:noAutofit/>
          </a:bodyPr>
          <a:lstStyle/>
          <a:p>
            <a:pPr>
              <a:spcBef>
                <a:spcPts val="0"/>
              </a:spcBef>
            </a:pPr>
            <a:r>
              <a:rPr lang="en-US" sz="1100" u="sng" dirty="0"/>
              <a:t>Ideas from Chemical Reactions</a:t>
            </a:r>
          </a:p>
          <a:p>
            <a:pPr marL="91440" indent="-91440">
              <a:spcBef>
                <a:spcPts val="0"/>
              </a:spcBef>
              <a:buFont typeface="Arial" panose="020B0604020202020204" pitchFamily="34" charset="0"/>
              <a:buChar char="•"/>
            </a:pPr>
            <a:r>
              <a:rPr lang="en-US" sz="1100" dirty="0"/>
              <a:t>Energy is conserved, neither created nor destroyed. Energy is transformed in chemical reactions. </a:t>
            </a:r>
          </a:p>
          <a:p>
            <a:pPr marL="91440" indent="-91440">
              <a:spcBef>
                <a:spcPts val="0"/>
              </a:spcBef>
              <a:buFont typeface="Arial" panose="020B0604020202020204" pitchFamily="34" charset="0"/>
              <a:buChar char="•"/>
            </a:pPr>
            <a:r>
              <a:rPr lang="en-US" sz="1100" dirty="0"/>
              <a:t>When the reactants have more potential energy than the products, energy is released in the reaction (“downhill” reaction).</a:t>
            </a:r>
          </a:p>
          <a:p>
            <a:pPr marL="91440" indent="-91440">
              <a:spcBef>
                <a:spcPts val="0"/>
              </a:spcBef>
              <a:buFont typeface="Arial" panose="020B0604020202020204" pitchFamily="34" charset="0"/>
              <a:buChar char="•"/>
            </a:pPr>
            <a:r>
              <a:rPr lang="en-US" sz="1100" dirty="0"/>
              <a:t>Food has energy in the form of calories.</a:t>
            </a:r>
          </a:p>
          <a:p>
            <a:pPr marL="91440" indent="-91440">
              <a:spcBef>
                <a:spcPts val="0"/>
              </a:spcBef>
              <a:spcAft>
                <a:spcPts val="400"/>
              </a:spcAft>
              <a:buFont typeface="Arial" panose="020B0604020202020204" pitchFamily="34" charset="0"/>
              <a:buChar char="•"/>
            </a:pPr>
            <a:r>
              <a:rPr lang="en-US" sz="1100" dirty="0"/>
              <a:t>Living things get energy by rearranging food and oxygen molecules.</a:t>
            </a:r>
          </a:p>
          <a:p>
            <a:pPr>
              <a:spcBef>
                <a:spcPts val="0"/>
              </a:spcBef>
            </a:pPr>
            <a:r>
              <a:rPr lang="en-US" sz="1100" u="sng" dirty="0"/>
              <a:t>Ideas from Cellular Respiration</a:t>
            </a:r>
            <a:endParaRPr lang="en-US" sz="1100" dirty="0"/>
          </a:p>
          <a:p>
            <a:pPr marL="91440" indent="-91440">
              <a:spcBef>
                <a:spcPts val="0"/>
              </a:spcBef>
              <a:buFont typeface="Arial" panose="020B0604020202020204" pitchFamily="34" charset="0"/>
              <a:buChar char="•"/>
            </a:pPr>
            <a:r>
              <a:rPr lang="en-US" sz="1100" dirty="0"/>
              <a:t>Living things rearrange food (specifically glucose - C</a:t>
            </a:r>
            <a:r>
              <a:rPr lang="en-US" sz="1100" baseline="-25000" dirty="0"/>
              <a:t>6</a:t>
            </a:r>
            <a:r>
              <a:rPr lang="en-US" sz="1100" dirty="0"/>
              <a:t>H</a:t>
            </a:r>
            <a:r>
              <a:rPr lang="en-US" sz="1100" baseline="-25000" dirty="0"/>
              <a:t>12</a:t>
            </a:r>
            <a:r>
              <a:rPr lang="en-US" sz="1100" dirty="0"/>
              <a:t>O</a:t>
            </a:r>
            <a:r>
              <a:rPr lang="en-US" sz="1100" baseline="-25000" dirty="0"/>
              <a:t>﻿6</a:t>
            </a:r>
            <a:r>
              <a:rPr lang="en-US" sz="1100" dirty="0"/>
              <a:t>﻿) and O</a:t>
            </a:r>
            <a:r>
              <a:rPr lang="en-US" sz="1100" baseline="-25000" dirty="0"/>
              <a:t>2</a:t>
            </a:r>
            <a:r>
              <a:rPr lang="en-US" sz="1100" dirty="0"/>
              <a:t> into CO</a:t>
            </a:r>
            <a:r>
              <a:rPr lang="en-US" sz="1100" baseline="-25000" dirty="0"/>
              <a:t>2</a:t>
            </a:r>
            <a:r>
              <a:rPr lang="en-US" sz="1100" dirty="0"/>
              <a:t> and H</a:t>
            </a:r>
            <a:r>
              <a:rPr lang="en-US" sz="1100" baseline="-25000" dirty="0"/>
              <a:t>2</a:t>
            </a:r>
            <a:r>
              <a:rPr lang="en-US" sz="1100" dirty="0"/>
              <a:t>O</a:t>
            </a:r>
          </a:p>
          <a:p>
            <a:pPr marL="91440" indent="-91440">
              <a:spcBef>
                <a:spcPts val="0"/>
              </a:spcBef>
              <a:buFont typeface="Arial" panose="020B0604020202020204" pitchFamily="34" charset="0"/>
              <a:buChar char="•"/>
            </a:pPr>
            <a:r>
              <a:rPr lang="en-US" sz="1100" dirty="0"/>
              <a:t>(C</a:t>
            </a:r>
            <a:r>
              <a:rPr lang="en-US" sz="1100" baseline="-25000" dirty="0"/>
              <a:t>6</a:t>
            </a:r>
            <a:r>
              <a:rPr lang="en-US" sz="1100" dirty="0"/>
              <a:t>H</a:t>
            </a:r>
            <a:r>
              <a:rPr lang="en-US" sz="1100" baseline="-25000" dirty="0"/>
              <a:t>12</a:t>
            </a:r>
            <a:r>
              <a:rPr lang="en-US" sz="1100" dirty="0"/>
              <a:t>O</a:t>
            </a:r>
            <a:r>
              <a:rPr lang="en-US" sz="1100" baseline="-25000" dirty="0"/>
              <a:t>6</a:t>
            </a:r>
            <a:r>
              <a:rPr lang="en-US" sz="1100" dirty="0"/>
              <a:t> + O</a:t>
            </a:r>
            <a:r>
              <a:rPr lang="en-US" sz="1100" baseline="-25000" dirty="0"/>
              <a:t>2</a:t>
            </a:r>
            <a:r>
              <a:rPr lang="en-US" sz="1100" dirty="0"/>
              <a:t>) have higher energy than (CO</a:t>
            </a:r>
            <a:r>
              <a:rPr lang="en-US" sz="1100" baseline="-25000" dirty="0"/>
              <a:t>2</a:t>
            </a:r>
            <a:r>
              <a:rPr lang="en-US" sz="1100" dirty="0"/>
              <a:t> + H</a:t>
            </a:r>
            <a:r>
              <a:rPr lang="en-US" sz="1100" baseline="-25000" dirty="0"/>
              <a:t>2</a:t>
            </a:r>
            <a:r>
              <a:rPr lang="en-US" sz="1100" dirty="0"/>
              <a:t>O) so this rearrangement releases energy.</a:t>
            </a:r>
          </a:p>
          <a:p>
            <a:pPr marL="91440" lvl="1" indent="-91440">
              <a:spcBef>
                <a:spcPts val="0"/>
              </a:spcBef>
            </a:pPr>
            <a:r>
              <a:rPr lang="en-US" sz="1100" dirty="0"/>
              <a:t>The rearrangements occur in a series of steps rather than all at once.</a:t>
            </a:r>
          </a:p>
          <a:p>
            <a:pPr marL="91440" lvl="1" indent="-91440">
              <a:spcBef>
                <a:spcPts val="0"/>
              </a:spcBef>
            </a:pPr>
            <a:r>
              <a:rPr lang="en-US" sz="1100" dirty="0"/>
              <a:t>Collectively the reactions are called cellular respiration.</a:t>
            </a:r>
          </a:p>
          <a:p>
            <a:pPr marL="91440" lvl="1" indent="-91440">
              <a:spcBef>
                <a:spcPts val="0"/>
              </a:spcBef>
              <a:spcAft>
                <a:spcPts val="400"/>
              </a:spcAft>
            </a:pPr>
            <a:r>
              <a:rPr lang="en-US" sz="1100" dirty="0"/>
              <a:t>Usable cellular energy is released in the form of ATP.</a:t>
            </a:r>
          </a:p>
          <a:p>
            <a:pPr marL="0" lvl="1" indent="0">
              <a:spcBef>
                <a:spcPts val="0"/>
              </a:spcBef>
              <a:buNone/>
            </a:pPr>
            <a:r>
              <a:rPr lang="en-US" sz="1100" b="1" u="sng" dirty="0"/>
              <a:t>New Ideas from Biosynthesis</a:t>
            </a:r>
            <a:endParaRPr lang="en-US" sz="1100" dirty="0"/>
          </a:p>
          <a:p>
            <a:pPr marL="91440" indent="-91440">
              <a:spcBef>
                <a:spcPts val="400"/>
              </a:spcBef>
              <a:buFont typeface="Arial" panose="020B0604020202020204" pitchFamily="34" charset="0"/>
              <a:buChar char="•"/>
            </a:pPr>
            <a:r>
              <a:rPr lang="en-US" sz="1100" b="1" dirty="0">
                <a:cs typeface="Arial" panose="020B0604020202020204" pitchFamily="34" charset="0"/>
              </a:rPr>
              <a:t>Building new biomolecules (proteins, fats and carbs) from the products of digestion requires </a:t>
            </a:r>
            <a:r>
              <a:rPr lang="en-US" sz="1100" b="1" dirty="0" smtClean="0">
                <a:cs typeface="Arial" panose="020B0604020202020204" pitchFamily="34" charset="0"/>
              </a:rPr>
              <a:t>energy (which is provided by cellular respiration). </a:t>
            </a:r>
            <a:endParaRPr lang="en-US" sz="1100" b="1" dirty="0">
              <a:cs typeface="Arial" panose="020B0604020202020204" pitchFamily="34" charset="0"/>
            </a:endParaRPr>
          </a:p>
          <a:p>
            <a:pPr marL="91440" indent="-91440">
              <a:spcBef>
                <a:spcPts val="0"/>
              </a:spcBef>
              <a:buFont typeface="Arial" panose="020B0604020202020204" pitchFamily="34" charset="0"/>
              <a:buChar char="•"/>
            </a:pPr>
            <a:r>
              <a:rPr lang="en-US" sz="1100" b="1" dirty="0" smtClean="0"/>
              <a:t>More generally, in </a:t>
            </a:r>
            <a:r>
              <a:rPr lang="en-US" sz="1100" b="1" dirty="0"/>
              <a:t>chemical reactions where the products have more potential energy than the reactants, energy must be added to the reaction (“uphill” reaction).</a:t>
            </a:r>
          </a:p>
          <a:p>
            <a:pPr marL="91440" indent="-91440">
              <a:spcBef>
                <a:spcPts val="0"/>
              </a:spcBef>
              <a:buFont typeface="Arial" panose="020B0604020202020204" pitchFamily="34" charset="0"/>
              <a:buChar char="•"/>
            </a:pPr>
            <a:r>
              <a:rPr lang="en-US" sz="1100" b="1" dirty="0" smtClean="0"/>
              <a:t>If </a:t>
            </a:r>
            <a:r>
              <a:rPr lang="en-US" sz="1100" b="1" dirty="0"/>
              <a:t>you run out of </a:t>
            </a:r>
            <a:r>
              <a:rPr lang="en-US" sz="1100" b="1" dirty="0" smtClean="0"/>
              <a:t>glucose, </a:t>
            </a:r>
            <a:r>
              <a:rPr lang="en-US" sz="1100" b="1" dirty="0"/>
              <a:t>your body can pull from fat </a:t>
            </a:r>
            <a:r>
              <a:rPr lang="en-US" sz="1100" b="1" dirty="0" smtClean="0"/>
              <a:t>stores—and </a:t>
            </a:r>
            <a:r>
              <a:rPr lang="en-US" sz="1100" b="1" dirty="0"/>
              <a:t>then as a last resort, amino </a:t>
            </a:r>
            <a:r>
              <a:rPr lang="en-US" sz="1100" b="1" dirty="0" smtClean="0"/>
              <a:t>acids—to provide </a:t>
            </a:r>
            <a:r>
              <a:rPr lang="en-US" sz="1100" b="1" dirty="0"/>
              <a:t>fuel for cellular respiration. </a:t>
            </a:r>
            <a:endParaRPr lang="en-US" sz="1100" b="1" i="1" dirty="0" smtClean="0">
              <a:cs typeface="Arial" panose="020B0604020202020204" pitchFamily="34" charset="0"/>
            </a:endParaRPr>
          </a:p>
          <a:p>
            <a:pPr marL="91440" indent="-91440">
              <a:spcBef>
                <a:spcPts val="0"/>
              </a:spcBef>
              <a:buFont typeface="Arial" panose="020B0604020202020204" pitchFamily="34" charset="0"/>
              <a:buChar char="•"/>
            </a:pPr>
            <a:endParaRPr lang="en-US" sz="1100" b="1" dirty="0"/>
          </a:p>
          <a:p>
            <a:endParaRPr lang="en-US" sz="900" dirty="0"/>
          </a:p>
        </p:txBody>
      </p:sp>
      <p:sp>
        <p:nvSpPr>
          <p:cNvPr id="11" name="Title 1"/>
          <p:cNvSpPr txBox="1">
            <a:spLocks/>
          </p:cNvSpPr>
          <p:nvPr/>
        </p:nvSpPr>
        <p:spPr>
          <a:xfrm>
            <a:off x="1753595" y="3250392"/>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24BD957-41EA-45FA-8A80-D482A22B1AF5}"/>
              </a:ext>
            </a:extLst>
          </p:cNvPr>
          <p:cNvSpPr txBox="1"/>
          <p:nvPr/>
        </p:nvSpPr>
        <p:spPr>
          <a:xfrm>
            <a:off x="1523770" y="1695005"/>
            <a:ext cx="1656223" cy="307777"/>
          </a:xfrm>
          <a:prstGeom prst="rect">
            <a:avLst/>
          </a:prstGeom>
          <a:noFill/>
        </p:spPr>
        <p:txBody>
          <a:bodyPr wrap="none" rtlCol="0">
            <a:spAutoFit/>
          </a:bodyPr>
          <a:lstStyle/>
          <a:p>
            <a:r>
              <a:rPr lang="en-US" sz="1400" b="1" dirty="0"/>
              <a:t>Matter from Food</a:t>
            </a:r>
          </a:p>
        </p:txBody>
      </p:sp>
      <p:sp>
        <p:nvSpPr>
          <p:cNvPr id="12" name="TextBox 11">
            <a:extLst>
              <a:ext uri="{FF2B5EF4-FFF2-40B4-BE49-F238E27FC236}">
                <a16:creationId xmlns:a16="http://schemas.microsoft.com/office/drawing/2014/main" id="{55A98112-2543-44F4-BBC9-038D8906205E}"/>
              </a:ext>
            </a:extLst>
          </p:cNvPr>
          <p:cNvSpPr txBox="1"/>
          <p:nvPr/>
        </p:nvSpPr>
        <p:spPr>
          <a:xfrm>
            <a:off x="5932911" y="1446241"/>
            <a:ext cx="1726755" cy="307777"/>
          </a:xfrm>
          <a:prstGeom prst="rect">
            <a:avLst/>
          </a:prstGeom>
          <a:noFill/>
        </p:spPr>
        <p:txBody>
          <a:bodyPr wrap="none" rtlCol="0">
            <a:spAutoFit/>
          </a:bodyPr>
          <a:lstStyle/>
          <a:p>
            <a:r>
              <a:rPr lang="en-US" sz="1400" b="1" dirty="0"/>
              <a:t>Energy from Food</a:t>
            </a:r>
          </a:p>
        </p:txBody>
      </p:sp>
      <p:sp>
        <p:nvSpPr>
          <p:cNvPr id="8" name="Text Placeholder 2">
            <a:extLst>
              <a:ext uri="{FF2B5EF4-FFF2-40B4-BE49-F238E27FC236}">
                <a16:creationId xmlns:a16="http://schemas.microsoft.com/office/drawing/2014/main" id="{72FBCDC9-A832-4FF1-B11F-692B8E3F4636}"/>
              </a:ext>
            </a:extLst>
          </p:cNvPr>
          <p:cNvSpPr>
            <a:spLocks noGrp="1"/>
          </p:cNvSpPr>
          <p:nvPr>
            <p:ph type="body" sz="quarter" idx="10"/>
          </p:nvPr>
        </p:nvSpPr>
        <p:spPr>
          <a:xfrm>
            <a:off x="271087" y="634485"/>
            <a:ext cx="8636693" cy="958497"/>
          </a:xfrm>
        </p:spPr>
        <p:txBody>
          <a:bodyPr/>
          <a:lstStyle/>
          <a:p>
            <a:pPr>
              <a:spcAft>
                <a:spcPts val="400"/>
              </a:spcAft>
            </a:pPr>
            <a:r>
              <a:rPr lang="en-US" sz="1100" dirty="0"/>
              <a:t>As we move through adding model ideas during this series of learning segments, we’ll need to track what’s being added to each of the models. You’ll notice slides formatted much like the one here which are intended as guides for your classroom. </a:t>
            </a:r>
          </a:p>
          <a:p>
            <a:pPr>
              <a:spcAft>
                <a:spcPts val="400"/>
              </a:spcAft>
            </a:pPr>
            <a:r>
              <a:rPr lang="en-US" sz="1100" dirty="0"/>
              <a:t>The model statements—as always, but perhaps more clearly here—are intended as “targets”. Your model statements do not need to exactly track these words, but our hope is that the ideas will be there, and the models will be “close enough”. See the MBER Essential on this topic for more guidance and read the presenter notes in this PowerPoint.</a:t>
            </a:r>
          </a:p>
          <a:p>
            <a:endParaRPr lang="en-US" dirty="0"/>
          </a:p>
        </p:txBody>
      </p:sp>
    </p:spTree>
    <p:extLst>
      <p:ext uri="{BB962C8B-B14F-4D97-AF65-F5344CB8AC3E}">
        <p14:creationId xmlns:p14="http://schemas.microsoft.com/office/powerpoint/2010/main" val="98737218"/>
      </p:ext>
    </p:extLst>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EECFF8B-B1EA-AC43-B824-210C24ED0C50}"/>
              </a:ext>
            </a:extLst>
          </p:cNvPr>
          <p:cNvPicPr>
            <a:picLocks noChangeAspect="1"/>
          </p:cNvPicPr>
          <p:nvPr/>
        </p:nvPicPr>
        <p:blipFill>
          <a:blip r:embed="rId3"/>
          <a:stretch>
            <a:fillRect/>
          </a:stretch>
        </p:blipFill>
        <p:spPr>
          <a:xfrm>
            <a:off x="593012" y="1938346"/>
            <a:ext cx="8223380" cy="3939247"/>
          </a:xfrm>
          <a:prstGeom prst="rect">
            <a:avLst/>
          </a:prstGeom>
        </p:spPr>
      </p:pic>
      <p:sp>
        <p:nvSpPr>
          <p:cNvPr id="6" name="TextBox 5">
            <a:extLst>
              <a:ext uri="{FF2B5EF4-FFF2-40B4-BE49-F238E27FC236}">
                <a16:creationId xmlns:a16="http://schemas.microsoft.com/office/drawing/2014/main" id="{94EA1F24-415C-F149-9BB4-77478A7FBC1A}"/>
              </a:ext>
            </a:extLst>
          </p:cNvPr>
          <p:cNvSpPr txBox="1"/>
          <p:nvPr/>
        </p:nvSpPr>
        <p:spPr>
          <a:xfrm>
            <a:off x="454090" y="304800"/>
            <a:ext cx="8501224" cy="1569660"/>
          </a:xfrm>
          <a:prstGeom prst="rect">
            <a:avLst/>
          </a:prstGeom>
          <a:noFill/>
        </p:spPr>
        <p:txBody>
          <a:bodyPr wrap="square" rtlCol="0">
            <a:spAutoFit/>
          </a:bodyPr>
          <a:lstStyle/>
          <a:p>
            <a:r>
              <a:rPr lang="en-US" sz="3200" dirty="0"/>
              <a:t>Take a look at the kinds of things the grizzly bears of Yellowstone National Park eat throughout the </a:t>
            </a:r>
            <a:r>
              <a:rPr lang="en-US" sz="3200" dirty="0" smtClean="0"/>
              <a:t>year.</a:t>
            </a:r>
            <a:endParaRPr lang="en-US" sz="3200" dirty="0"/>
          </a:p>
        </p:txBody>
      </p:sp>
    </p:spTree>
    <p:extLst>
      <p:ext uri="{BB962C8B-B14F-4D97-AF65-F5344CB8AC3E}">
        <p14:creationId xmlns:p14="http://schemas.microsoft.com/office/powerpoint/2010/main" val="2925413368"/>
      </p:ext>
    </p:extLst>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6C0A5F3-E7E4-2347-83DD-306758E5EB0C}"/>
              </a:ext>
            </a:extLst>
          </p:cNvPr>
          <p:cNvSpPr txBox="1"/>
          <p:nvPr/>
        </p:nvSpPr>
        <p:spPr>
          <a:xfrm>
            <a:off x="462280" y="237843"/>
            <a:ext cx="6583854" cy="584775"/>
          </a:xfrm>
          <a:prstGeom prst="rect">
            <a:avLst/>
          </a:prstGeom>
          <a:noFill/>
        </p:spPr>
        <p:txBody>
          <a:bodyPr wrap="none" rtlCol="0">
            <a:spAutoFit/>
          </a:bodyPr>
          <a:lstStyle/>
          <a:p>
            <a:r>
              <a:rPr lang="en-US" sz="3200" dirty="0"/>
              <a:t>And more grizzly bear food items…</a:t>
            </a:r>
          </a:p>
        </p:txBody>
      </p:sp>
      <p:grpSp>
        <p:nvGrpSpPr>
          <p:cNvPr id="8" name="Group 7">
            <a:extLst>
              <a:ext uri="{FF2B5EF4-FFF2-40B4-BE49-F238E27FC236}">
                <a16:creationId xmlns:a16="http://schemas.microsoft.com/office/drawing/2014/main" id="{6A1215DD-0257-304F-89CA-32A952F0953F}"/>
              </a:ext>
            </a:extLst>
          </p:cNvPr>
          <p:cNvGrpSpPr/>
          <p:nvPr/>
        </p:nvGrpSpPr>
        <p:grpSpPr>
          <a:xfrm>
            <a:off x="410546" y="958614"/>
            <a:ext cx="8347789" cy="3239521"/>
            <a:chOff x="0" y="1552974"/>
            <a:chExt cx="9144000" cy="3239521"/>
          </a:xfrm>
        </p:grpSpPr>
        <p:pic>
          <p:nvPicPr>
            <p:cNvPr id="3" name="Picture 2">
              <a:extLst>
                <a:ext uri="{FF2B5EF4-FFF2-40B4-BE49-F238E27FC236}">
                  <a16:creationId xmlns:a16="http://schemas.microsoft.com/office/drawing/2014/main" id="{3946001F-4544-4646-A37C-25DF59885385}"/>
                </a:ext>
              </a:extLst>
            </p:cNvPr>
            <p:cNvPicPr>
              <a:picLocks noChangeAspect="1"/>
            </p:cNvPicPr>
            <p:nvPr/>
          </p:nvPicPr>
          <p:blipFill>
            <a:blip r:embed="rId3"/>
            <a:stretch>
              <a:fillRect/>
            </a:stretch>
          </p:blipFill>
          <p:spPr>
            <a:xfrm>
              <a:off x="0" y="2065504"/>
              <a:ext cx="9144000" cy="2726991"/>
            </a:xfrm>
            <a:prstGeom prst="rect">
              <a:avLst/>
            </a:prstGeom>
          </p:spPr>
        </p:pic>
        <p:pic>
          <p:nvPicPr>
            <p:cNvPr id="5" name="Picture 4">
              <a:extLst>
                <a:ext uri="{FF2B5EF4-FFF2-40B4-BE49-F238E27FC236}">
                  <a16:creationId xmlns:a16="http://schemas.microsoft.com/office/drawing/2014/main" id="{2CCB07A4-FA4F-4D45-A33D-43D2B0170080}"/>
                </a:ext>
              </a:extLst>
            </p:cNvPr>
            <p:cNvPicPr>
              <a:picLocks noChangeAspect="1"/>
            </p:cNvPicPr>
            <p:nvPr/>
          </p:nvPicPr>
          <p:blipFill>
            <a:blip r:embed="rId4"/>
            <a:stretch>
              <a:fillRect/>
            </a:stretch>
          </p:blipFill>
          <p:spPr>
            <a:xfrm>
              <a:off x="0" y="1552974"/>
              <a:ext cx="9144000" cy="429072"/>
            </a:xfrm>
            <a:prstGeom prst="rect">
              <a:avLst/>
            </a:prstGeom>
          </p:spPr>
        </p:pic>
        <p:cxnSp>
          <p:nvCxnSpPr>
            <p:cNvPr id="7" name="Straight Connector 6">
              <a:extLst>
                <a:ext uri="{FF2B5EF4-FFF2-40B4-BE49-F238E27FC236}">
                  <a16:creationId xmlns:a16="http://schemas.microsoft.com/office/drawing/2014/main" id="{6E2A0991-DCB3-7346-B88A-5BE9B6D14C8A}"/>
                </a:ext>
              </a:extLst>
            </p:cNvPr>
            <p:cNvCxnSpPr/>
            <p:nvPr/>
          </p:nvCxnSpPr>
          <p:spPr>
            <a:xfrm>
              <a:off x="51847" y="1982046"/>
              <a:ext cx="9040305" cy="0"/>
            </a:xfrm>
            <a:prstGeom prst="line">
              <a:avLst/>
            </a:prstGeom>
            <a:ln w="15875"/>
          </p:spPr>
          <p:style>
            <a:lnRef idx="2">
              <a:schemeClr val="dk1"/>
            </a:lnRef>
            <a:fillRef idx="0">
              <a:schemeClr val="dk1"/>
            </a:fillRef>
            <a:effectRef idx="1">
              <a:schemeClr val="dk1"/>
            </a:effectRef>
            <a:fontRef idx="minor">
              <a:schemeClr val="tx1"/>
            </a:fontRef>
          </p:style>
        </p:cxnSp>
      </p:grpSp>
      <p:sp>
        <p:nvSpPr>
          <p:cNvPr id="9" name="TextBox 8">
            <a:extLst>
              <a:ext uri="{FF2B5EF4-FFF2-40B4-BE49-F238E27FC236}">
                <a16:creationId xmlns:a16="http://schemas.microsoft.com/office/drawing/2014/main" id="{7C2C6F6B-C2AD-474F-B787-6253E849BE78}"/>
              </a:ext>
            </a:extLst>
          </p:cNvPr>
          <p:cNvSpPr txBox="1"/>
          <p:nvPr/>
        </p:nvSpPr>
        <p:spPr>
          <a:xfrm>
            <a:off x="457878" y="4359748"/>
            <a:ext cx="8686122" cy="2169825"/>
          </a:xfrm>
          <a:prstGeom prst="rect">
            <a:avLst/>
          </a:prstGeom>
          <a:noFill/>
        </p:spPr>
        <p:txBody>
          <a:bodyPr wrap="square" rtlCol="0">
            <a:spAutoFit/>
          </a:bodyPr>
          <a:lstStyle/>
          <a:p>
            <a:r>
              <a:rPr lang="en-US" sz="2400" dirty="0"/>
              <a:t>What kinds of biomolecules make up these food items? </a:t>
            </a:r>
          </a:p>
          <a:p>
            <a:endParaRPr lang="en-US" sz="2400" dirty="0"/>
          </a:p>
          <a:p>
            <a:pPr>
              <a:spcAft>
                <a:spcPts val="1800"/>
              </a:spcAft>
            </a:pPr>
            <a:r>
              <a:rPr lang="en-US" sz="2400" dirty="0"/>
              <a:t>If the bear primarily gains weight in the form of fat, how does that happen if much of what it eats is not fat? </a:t>
            </a:r>
          </a:p>
          <a:p>
            <a:r>
              <a:rPr lang="en-US" sz="2400" dirty="0"/>
              <a:t>Write your ideas in </a:t>
            </a:r>
            <a:r>
              <a:rPr lang="en-US" sz="2400" b="1" dirty="0"/>
              <a:t>Doodle Box </a:t>
            </a:r>
            <a:r>
              <a:rPr lang="en-US" sz="2400" b="1" dirty="0" smtClean="0"/>
              <a:t>K.</a:t>
            </a:r>
            <a:endParaRPr lang="en-US" sz="2400" b="1" dirty="0"/>
          </a:p>
        </p:txBody>
      </p:sp>
      <p:pic>
        <p:nvPicPr>
          <p:cNvPr id="12" name="Picture 11">
            <a:extLst>
              <a:ext uri="{FF2B5EF4-FFF2-40B4-BE49-F238E27FC236}">
                <a16:creationId xmlns:a16="http://schemas.microsoft.com/office/drawing/2014/main" id="{1977107B-1381-1B49-BA35-C89F61CD0D1E}"/>
              </a:ext>
            </a:extLst>
          </p:cNvPr>
          <p:cNvPicPr>
            <a:picLocks noChangeAspect="1"/>
          </p:cNvPicPr>
          <p:nvPr/>
        </p:nvPicPr>
        <p:blipFill rotWithShape="1">
          <a:blip r:embed="rId5"/>
          <a:srcRect t="11876" r="21921"/>
          <a:stretch/>
        </p:blipFill>
        <p:spPr>
          <a:xfrm>
            <a:off x="7046134" y="5638530"/>
            <a:ext cx="1052623" cy="891043"/>
          </a:xfrm>
          <a:prstGeom prst="rect">
            <a:avLst/>
          </a:prstGeom>
        </p:spPr>
      </p:pic>
    </p:spTree>
    <p:extLst>
      <p:ext uri="{BB962C8B-B14F-4D97-AF65-F5344CB8AC3E}">
        <p14:creationId xmlns:p14="http://schemas.microsoft.com/office/powerpoint/2010/main" val="7674428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9936-0EB7-4925-AC2B-C7D6E1A4CE14}"/>
              </a:ext>
            </a:extLst>
          </p:cNvPr>
          <p:cNvSpPr>
            <a:spLocks noGrp="1"/>
          </p:cNvSpPr>
          <p:nvPr>
            <p:ph type="title" idx="4294967295"/>
          </p:nvPr>
        </p:nvSpPr>
        <p:spPr>
          <a:xfrm>
            <a:off x="1564481" y="200822"/>
            <a:ext cx="7808274" cy="685785"/>
          </a:xfrm>
        </p:spPr>
        <p:txBody>
          <a:bodyPr>
            <a:normAutofit fontScale="90000"/>
          </a:bodyPr>
          <a:lstStyle/>
          <a:p>
            <a:r>
              <a:rPr lang="en-US" sz="3200" dirty="0" smtClean="0">
                <a:latin typeface="Arial" panose="020B0604020202020204" pitchFamily="34" charset="0"/>
                <a:cs typeface="Arial" panose="020B0604020202020204" pitchFamily="34" charset="0"/>
              </a:rPr>
              <a:t>What purpose does fat storage serve?</a:t>
            </a:r>
            <a:endParaRPr lang="en-US" sz="32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C1AF95B8-B11C-4E58-BD86-CAF4718FF36F}"/>
              </a:ext>
            </a:extLst>
          </p:cNvPr>
          <p:cNvPicPr>
            <a:picLocks noChangeAspect="1"/>
          </p:cNvPicPr>
          <p:nvPr/>
        </p:nvPicPr>
        <p:blipFill>
          <a:blip r:embed="rId3"/>
          <a:stretch>
            <a:fillRect/>
          </a:stretch>
        </p:blipFill>
        <p:spPr>
          <a:xfrm>
            <a:off x="0" y="1292537"/>
            <a:ext cx="4812869" cy="2964023"/>
          </a:xfrm>
          <a:prstGeom prst="rect">
            <a:avLst/>
          </a:prstGeom>
        </p:spPr>
      </p:pic>
      <p:pic>
        <p:nvPicPr>
          <p:cNvPr id="7" name="Picture 6">
            <a:extLst>
              <a:ext uri="{FF2B5EF4-FFF2-40B4-BE49-F238E27FC236}">
                <a16:creationId xmlns:a16="http://schemas.microsoft.com/office/drawing/2014/main" id="{41E6F348-266F-4FB4-8EE3-0CAC3D2167E6}"/>
              </a:ext>
            </a:extLst>
          </p:cNvPr>
          <p:cNvPicPr>
            <a:picLocks noChangeAspect="1"/>
          </p:cNvPicPr>
          <p:nvPr/>
        </p:nvPicPr>
        <p:blipFill>
          <a:blip r:embed="rId4"/>
          <a:stretch>
            <a:fillRect/>
          </a:stretch>
        </p:blipFill>
        <p:spPr>
          <a:xfrm>
            <a:off x="3078133" y="4035095"/>
            <a:ext cx="968675" cy="1153398"/>
          </a:xfrm>
          <a:prstGeom prst="rect">
            <a:avLst/>
          </a:prstGeom>
        </p:spPr>
      </p:pic>
      <p:sp>
        <p:nvSpPr>
          <p:cNvPr id="10" name="TextBox 9">
            <a:extLst>
              <a:ext uri="{FF2B5EF4-FFF2-40B4-BE49-F238E27FC236}">
                <a16:creationId xmlns:a16="http://schemas.microsoft.com/office/drawing/2014/main" id="{51C2330B-7C22-4A89-890E-0610CEBAA099}"/>
              </a:ext>
            </a:extLst>
          </p:cNvPr>
          <p:cNvSpPr txBox="1"/>
          <p:nvPr/>
        </p:nvSpPr>
        <p:spPr>
          <a:xfrm>
            <a:off x="1777965" y="5594423"/>
            <a:ext cx="5764591" cy="523220"/>
          </a:xfrm>
          <a:prstGeom prst="rect">
            <a:avLst/>
          </a:prstGeom>
          <a:noFill/>
        </p:spPr>
        <p:txBody>
          <a:bodyPr wrap="none" rtlCol="0">
            <a:spAutoFit/>
          </a:bodyPr>
          <a:lstStyle/>
          <a:p>
            <a:r>
              <a:rPr lang="en-US" sz="2800" dirty="0">
                <a:latin typeface="Arial" panose="020B0604020202020204" pitchFamily="34" charset="0"/>
                <a:cs typeface="Arial" panose="020B0604020202020204" pitchFamily="34" charset="0"/>
              </a:rPr>
              <a:t>Write your ideas in </a:t>
            </a:r>
            <a:r>
              <a:rPr lang="en-US" sz="2800" b="1" dirty="0">
                <a:latin typeface="Arial" panose="020B0604020202020204" pitchFamily="34" charset="0"/>
                <a:cs typeface="Arial" panose="020B0604020202020204" pitchFamily="34" charset="0"/>
              </a:rPr>
              <a:t>Doodle Box L </a:t>
            </a:r>
            <a:r>
              <a:rPr lang="en-US" sz="2800" dirty="0">
                <a:latin typeface="Arial" panose="020B0604020202020204" pitchFamily="34" charset="0"/>
                <a:cs typeface="Arial" panose="020B0604020202020204" pitchFamily="34" charset="0"/>
              </a:rPr>
              <a:t>.</a:t>
            </a:r>
          </a:p>
        </p:txBody>
      </p:sp>
      <p:pic>
        <p:nvPicPr>
          <p:cNvPr id="11" name="Picture 10">
            <a:extLst>
              <a:ext uri="{FF2B5EF4-FFF2-40B4-BE49-F238E27FC236}">
                <a16:creationId xmlns:a16="http://schemas.microsoft.com/office/drawing/2014/main" id="{6C8884BC-5D8E-44CD-BA7E-B69C028B802F}"/>
              </a:ext>
            </a:extLst>
          </p:cNvPr>
          <p:cNvPicPr>
            <a:picLocks noChangeAspect="1"/>
          </p:cNvPicPr>
          <p:nvPr/>
        </p:nvPicPr>
        <p:blipFill rotWithShape="1">
          <a:blip r:embed="rId5"/>
          <a:srcRect r="13897" b="1176"/>
          <a:stretch/>
        </p:blipFill>
        <p:spPr>
          <a:xfrm>
            <a:off x="397269" y="196756"/>
            <a:ext cx="1035120" cy="891043"/>
          </a:xfrm>
          <a:prstGeom prst="rect">
            <a:avLst/>
          </a:prstGeom>
        </p:spPr>
      </p:pic>
      <p:pic>
        <p:nvPicPr>
          <p:cNvPr id="12" name="Picture 11">
            <a:extLst>
              <a:ext uri="{FF2B5EF4-FFF2-40B4-BE49-F238E27FC236}">
                <a16:creationId xmlns:a16="http://schemas.microsoft.com/office/drawing/2014/main" id="{477D8E3D-C658-4DC4-9D2E-66F603DA8AD4}"/>
              </a:ext>
            </a:extLst>
          </p:cNvPr>
          <p:cNvPicPr>
            <a:picLocks noChangeAspect="1"/>
          </p:cNvPicPr>
          <p:nvPr/>
        </p:nvPicPr>
        <p:blipFill rotWithShape="1">
          <a:blip r:embed="rId6"/>
          <a:srcRect t="11876" r="21921"/>
          <a:stretch/>
        </p:blipFill>
        <p:spPr>
          <a:xfrm>
            <a:off x="725342" y="5188493"/>
            <a:ext cx="1052623" cy="891043"/>
          </a:xfrm>
          <a:prstGeom prst="rect">
            <a:avLst/>
          </a:prstGeom>
        </p:spPr>
      </p:pic>
      <p:pic>
        <p:nvPicPr>
          <p:cNvPr id="13" name="Picture 12" descr="A brown bear in water&#10;&#10;Description automatically generated with low confidence">
            <a:extLst>
              <a:ext uri="{FF2B5EF4-FFF2-40B4-BE49-F238E27FC236}">
                <a16:creationId xmlns:a16="http://schemas.microsoft.com/office/drawing/2014/main" id="{DB0A5A60-A05E-45BE-8F5A-EBC5B5EC0547}"/>
              </a:ext>
            </a:extLst>
          </p:cNvPr>
          <p:cNvPicPr>
            <a:picLocks noChangeAspect="1"/>
          </p:cNvPicPr>
          <p:nvPr/>
        </p:nvPicPr>
        <p:blipFill>
          <a:blip r:embed="rId7"/>
          <a:stretch>
            <a:fillRect/>
          </a:stretch>
        </p:blipFill>
        <p:spPr>
          <a:xfrm>
            <a:off x="4660260" y="1958817"/>
            <a:ext cx="3959460" cy="2230572"/>
          </a:xfrm>
          <a:prstGeom prst="rect">
            <a:avLst/>
          </a:prstGeom>
        </p:spPr>
      </p:pic>
    </p:spTree>
    <p:extLst>
      <p:ext uri="{BB962C8B-B14F-4D97-AF65-F5344CB8AC3E}">
        <p14:creationId xmlns:p14="http://schemas.microsoft.com/office/powerpoint/2010/main" val="193719451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949552" y="512953"/>
            <a:ext cx="808672" cy="381407"/>
          </a:xfrm>
          <a:prstGeom prst="roundRect">
            <a:avLst/>
          </a:prstGeom>
          <a:solidFill>
            <a:srgbClr val="BFBFB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600" b="1" dirty="0">
                <a:solidFill>
                  <a:srgbClr val="000000"/>
                </a:solidFill>
                <a:effectLst/>
                <a:latin typeface="Calibri"/>
                <a:ea typeface="ＭＳ 明朝"/>
                <a:cs typeface="Times New Roman"/>
              </a:rPr>
              <a:t>FOOD</a:t>
            </a:r>
            <a:endParaRPr lang="en-US" sz="1200" dirty="0">
              <a:effectLst/>
              <a:ea typeface="ＭＳ 明朝"/>
              <a:cs typeface="Times New Roman"/>
            </a:endParaRPr>
          </a:p>
        </p:txBody>
      </p:sp>
      <p:sp>
        <p:nvSpPr>
          <p:cNvPr id="3" name="Rectangle 2"/>
          <p:cNvSpPr/>
          <p:nvPr/>
        </p:nvSpPr>
        <p:spPr>
          <a:xfrm>
            <a:off x="1368529" y="987553"/>
            <a:ext cx="5987545" cy="209471"/>
          </a:xfrm>
          <a:prstGeom prst="rect">
            <a:avLst/>
          </a:prstGeom>
          <a:solidFill>
            <a:srgbClr val="BFBFBF"/>
          </a:solidFill>
          <a:ln>
            <a:solidFill>
              <a:srgbClr val="BFBFBF"/>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 name="Down Arrow 3"/>
          <p:cNvSpPr/>
          <p:nvPr/>
        </p:nvSpPr>
        <p:spPr>
          <a:xfrm>
            <a:off x="1304162" y="1006789"/>
            <a:ext cx="224728" cy="509446"/>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5" name="Down Arrow 4"/>
          <p:cNvSpPr/>
          <p:nvPr/>
        </p:nvSpPr>
        <p:spPr>
          <a:xfrm>
            <a:off x="4238364" y="903598"/>
            <a:ext cx="231049" cy="572110"/>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6" name="Down Arrow 5"/>
          <p:cNvSpPr/>
          <p:nvPr/>
        </p:nvSpPr>
        <p:spPr>
          <a:xfrm>
            <a:off x="7150103" y="1094427"/>
            <a:ext cx="257374" cy="381281"/>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7" name="Down Arrow 6"/>
          <p:cNvSpPr/>
          <p:nvPr/>
        </p:nvSpPr>
        <p:spPr>
          <a:xfrm>
            <a:off x="4232820" y="1650696"/>
            <a:ext cx="231049" cy="1907033"/>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8" name="Rounded Rectangle 7"/>
          <p:cNvSpPr/>
          <p:nvPr/>
        </p:nvSpPr>
        <p:spPr>
          <a:xfrm>
            <a:off x="1034244" y="1515251"/>
            <a:ext cx="808672" cy="286055"/>
          </a:xfrm>
          <a:prstGeom prst="roundRect">
            <a:avLst/>
          </a:prstGeom>
          <a:solidFill>
            <a:schemeClr val="accent4">
              <a:lumMod val="40000"/>
              <a:lumOff val="6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dirty="0">
                <a:solidFill>
                  <a:srgbClr val="000000"/>
                </a:solidFill>
                <a:effectLst/>
                <a:latin typeface="Calibri"/>
                <a:ea typeface="ＭＳ 明朝"/>
                <a:cs typeface="Times New Roman"/>
              </a:rPr>
              <a:t>Fats</a:t>
            </a:r>
            <a:endParaRPr lang="en-US" sz="1200" dirty="0">
              <a:effectLst/>
              <a:ea typeface="ＭＳ 明朝"/>
              <a:cs typeface="Times New Roman"/>
            </a:endParaRPr>
          </a:p>
        </p:txBody>
      </p:sp>
      <p:sp>
        <p:nvSpPr>
          <p:cNvPr id="9" name="Rounded Rectangle 8"/>
          <p:cNvSpPr/>
          <p:nvPr/>
        </p:nvSpPr>
        <p:spPr>
          <a:xfrm>
            <a:off x="3591264" y="1504274"/>
            <a:ext cx="1501820" cy="286055"/>
          </a:xfrm>
          <a:prstGeom prst="roundRect">
            <a:avLst/>
          </a:prstGeom>
          <a:solidFill>
            <a:schemeClr val="accent3">
              <a:lumMod val="60000"/>
              <a:lumOff val="4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dirty="0">
                <a:solidFill>
                  <a:srgbClr val="000000"/>
                </a:solidFill>
                <a:effectLst/>
                <a:latin typeface="Calibri"/>
                <a:ea typeface="ＭＳ 明朝"/>
                <a:cs typeface="Times New Roman"/>
              </a:rPr>
              <a:t>Carbohydrates</a:t>
            </a:r>
            <a:endParaRPr lang="en-US" sz="1200" dirty="0">
              <a:effectLst/>
              <a:ea typeface="ＭＳ 明朝"/>
              <a:cs typeface="Times New Roman"/>
            </a:endParaRPr>
          </a:p>
        </p:txBody>
      </p:sp>
      <p:sp>
        <p:nvSpPr>
          <p:cNvPr id="10" name="Rounded Rectangle 9"/>
          <p:cNvSpPr/>
          <p:nvPr/>
        </p:nvSpPr>
        <p:spPr>
          <a:xfrm>
            <a:off x="6808848" y="1463704"/>
            <a:ext cx="942759" cy="265108"/>
          </a:xfrm>
          <a:prstGeom prst="roundRect">
            <a:avLst/>
          </a:prstGeom>
          <a:gradFill>
            <a:gsLst>
              <a:gs pos="0">
                <a:schemeClr val="accent1">
                  <a:tint val="100000"/>
                  <a:shade val="100000"/>
                  <a:satMod val="130000"/>
                </a:schemeClr>
              </a:gs>
              <a:gs pos="100000">
                <a:schemeClr val="accent1">
                  <a:tint val="50000"/>
                  <a:shade val="100000"/>
                  <a:satMod val="350000"/>
                </a:schemeClr>
              </a:gs>
            </a:gsLst>
            <a:lin ang="16200000" scaled="0"/>
          </a:gra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dirty="0">
                <a:solidFill>
                  <a:srgbClr val="000000"/>
                </a:solidFill>
                <a:effectLst/>
                <a:latin typeface="Calibri"/>
                <a:ea typeface="ＭＳ 明朝"/>
                <a:cs typeface="Times New Roman"/>
              </a:rPr>
              <a:t>Proteins</a:t>
            </a:r>
            <a:endParaRPr lang="en-US" sz="1200" dirty="0">
              <a:effectLst/>
              <a:ea typeface="ＭＳ 明朝"/>
              <a:cs typeface="Times New Roman"/>
            </a:endParaRPr>
          </a:p>
        </p:txBody>
      </p:sp>
      <p:sp>
        <p:nvSpPr>
          <p:cNvPr id="11" name="Trapezoid 10"/>
          <p:cNvSpPr/>
          <p:nvPr/>
        </p:nvSpPr>
        <p:spPr>
          <a:xfrm rot="10800000">
            <a:off x="3374447" y="3256123"/>
            <a:ext cx="1963919" cy="762813"/>
          </a:xfrm>
          <a:prstGeom prst="trapezoid">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3" name="Trapezoid 12"/>
          <p:cNvSpPr/>
          <p:nvPr/>
        </p:nvSpPr>
        <p:spPr>
          <a:xfrm rot="10800000">
            <a:off x="3470318" y="3514821"/>
            <a:ext cx="1771378" cy="476758"/>
          </a:xfrm>
          <a:prstGeom prst="trapezoid">
            <a:avLst/>
          </a:prstGeom>
          <a:solidFill>
            <a:schemeClr val="accent3">
              <a:lumMod val="60000"/>
              <a:lumOff val="40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4" name="Text Box 14"/>
          <p:cNvSpPr txBox="1"/>
          <p:nvPr/>
        </p:nvSpPr>
        <p:spPr>
          <a:xfrm>
            <a:off x="3849379" y="3563228"/>
            <a:ext cx="1039722" cy="476758"/>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effectLst/>
                <a:latin typeface="Calibri"/>
                <a:ea typeface="ＭＳ 明朝"/>
                <a:cs typeface="Times New Roman"/>
              </a:rPr>
              <a:t>GLUCOSE POOL</a:t>
            </a:r>
            <a:endParaRPr lang="en-US" sz="1200" dirty="0">
              <a:effectLst/>
              <a:ea typeface="ＭＳ 明朝"/>
              <a:cs typeface="Times New Roman"/>
            </a:endParaRPr>
          </a:p>
        </p:txBody>
      </p:sp>
      <p:sp>
        <p:nvSpPr>
          <p:cNvPr id="17" name="Down Arrow 16"/>
          <p:cNvSpPr/>
          <p:nvPr/>
        </p:nvSpPr>
        <p:spPr>
          <a:xfrm>
            <a:off x="1272146" y="1831545"/>
            <a:ext cx="231049" cy="1779897"/>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8" name="Down Arrow 17"/>
          <p:cNvSpPr/>
          <p:nvPr/>
        </p:nvSpPr>
        <p:spPr>
          <a:xfrm>
            <a:off x="7135186" y="1758614"/>
            <a:ext cx="231049" cy="1779897"/>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9" name="Trapezoid 18"/>
          <p:cNvSpPr/>
          <p:nvPr/>
        </p:nvSpPr>
        <p:spPr>
          <a:xfrm rot="10800000">
            <a:off x="6377897" y="3284747"/>
            <a:ext cx="1963919" cy="762813"/>
          </a:xfrm>
          <a:prstGeom prst="trapezoid">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0" name="Trapezoid 19"/>
          <p:cNvSpPr/>
          <p:nvPr/>
        </p:nvSpPr>
        <p:spPr>
          <a:xfrm rot="10800000">
            <a:off x="6483261" y="3528429"/>
            <a:ext cx="1732870" cy="476758"/>
          </a:xfrm>
          <a:prstGeom prst="trapezoid">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1" name="Text Box 15"/>
          <p:cNvSpPr txBox="1"/>
          <p:nvPr/>
        </p:nvSpPr>
        <p:spPr>
          <a:xfrm>
            <a:off x="6793369" y="3528429"/>
            <a:ext cx="1039722" cy="476758"/>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effectLst/>
                <a:latin typeface="Calibri"/>
                <a:ea typeface="ＭＳ 明朝"/>
                <a:cs typeface="Times New Roman"/>
              </a:rPr>
              <a:t>AMINO ACID POOL</a:t>
            </a:r>
            <a:endParaRPr lang="en-US" sz="1200" dirty="0">
              <a:effectLst/>
              <a:ea typeface="ＭＳ 明朝"/>
              <a:cs typeface="Times New Roman"/>
            </a:endParaRPr>
          </a:p>
        </p:txBody>
      </p:sp>
      <p:sp>
        <p:nvSpPr>
          <p:cNvPr id="22" name="Trapezoid 21"/>
          <p:cNvSpPr/>
          <p:nvPr/>
        </p:nvSpPr>
        <p:spPr>
          <a:xfrm rot="10800000">
            <a:off x="487956" y="3275227"/>
            <a:ext cx="1963919" cy="762813"/>
          </a:xfrm>
          <a:prstGeom prst="trapezoid">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4" name="Trapezoid 23"/>
          <p:cNvSpPr/>
          <p:nvPr/>
        </p:nvSpPr>
        <p:spPr>
          <a:xfrm rot="10800000">
            <a:off x="595713" y="3583925"/>
            <a:ext cx="1732870" cy="413190"/>
          </a:xfrm>
          <a:prstGeom prst="trapezoid">
            <a:avLst/>
          </a:prstGeom>
          <a:solidFill>
            <a:schemeClr val="accent4">
              <a:lumMod val="60000"/>
              <a:lumOff val="40000"/>
            </a:schemeClr>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5" name="Text Box 12"/>
          <p:cNvSpPr txBox="1"/>
          <p:nvPr/>
        </p:nvSpPr>
        <p:spPr>
          <a:xfrm>
            <a:off x="671836" y="3570565"/>
            <a:ext cx="1501820" cy="57211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effectLst/>
                <a:latin typeface="Calibri"/>
                <a:ea typeface="ＭＳ 明朝"/>
                <a:cs typeface="Times New Roman"/>
              </a:rPr>
              <a:t>FATTY ACID &amp; GLYCEROL POOL</a:t>
            </a:r>
            <a:endParaRPr lang="en-US" sz="1200" dirty="0">
              <a:effectLst/>
              <a:ea typeface="ＭＳ 明朝"/>
              <a:cs typeface="Times New Roman"/>
            </a:endParaRPr>
          </a:p>
        </p:txBody>
      </p:sp>
      <p:sp>
        <p:nvSpPr>
          <p:cNvPr id="47" name="Left Arrow 46"/>
          <p:cNvSpPr/>
          <p:nvPr/>
        </p:nvSpPr>
        <p:spPr>
          <a:xfrm rot="16200000">
            <a:off x="4130860" y="4126707"/>
            <a:ext cx="476760" cy="381753"/>
          </a:xfrm>
          <a:prstGeom prst="leftArrow">
            <a:avLst>
              <a:gd name="adj1" fmla="val 44072"/>
              <a:gd name="adj2" fmla="val 50000"/>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pic>
        <p:nvPicPr>
          <p:cNvPr id="39" name="Picture 38" descr="Screen Shot 2015-11-28 at 6.49.3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4005" y="4654457"/>
            <a:ext cx="1753676" cy="817845"/>
          </a:xfrm>
          <a:prstGeom prst="rect">
            <a:avLst/>
          </a:prstGeom>
        </p:spPr>
      </p:pic>
      <p:sp>
        <p:nvSpPr>
          <p:cNvPr id="35" name="TextBox 34">
            <a:extLst>
              <a:ext uri="{FF2B5EF4-FFF2-40B4-BE49-F238E27FC236}">
                <a16:creationId xmlns:a16="http://schemas.microsoft.com/office/drawing/2014/main" id="{878954EA-44FF-46BC-BA72-13CAC2A9A02A}"/>
              </a:ext>
            </a:extLst>
          </p:cNvPr>
          <p:cNvSpPr txBox="1"/>
          <p:nvPr/>
        </p:nvSpPr>
        <p:spPr>
          <a:xfrm>
            <a:off x="6029332" y="4838339"/>
            <a:ext cx="1896533" cy="400110"/>
          </a:xfrm>
          <a:prstGeom prst="rect">
            <a:avLst/>
          </a:prstGeom>
          <a:noFill/>
        </p:spPr>
        <p:txBody>
          <a:bodyPr wrap="square" rtlCol="0">
            <a:spAutoFit/>
          </a:bodyPr>
          <a:lstStyle/>
          <a:p>
            <a:r>
              <a:rPr lang="en-US" sz="2000" b="1" dirty="0"/>
              <a:t>CO</a:t>
            </a:r>
            <a:r>
              <a:rPr lang="en-US" sz="2000" b="1" baseline="-25000" dirty="0"/>
              <a:t>2</a:t>
            </a:r>
            <a:r>
              <a:rPr lang="en-US" sz="2000" b="1" dirty="0"/>
              <a:t> + H</a:t>
            </a:r>
            <a:r>
              <a:rPr lang="en-US" sz="2000" b="1" baseline="-25000" dirty="0"/>
              <a:t>2</a:t>
            </a:r>
            <a:r>
              <a:rPr lang="en-US" sz="2000" b="1" dirty="0"/>
              <a:t>O</a:t>
            </a:r>
          </a:p>
        </p:txBody>
      </p:sp>
      <p:cxnSp>
        <p:nvCxnSpPr>
          <p:cNvPr id="36" name="Straight Arrow Connector 35">
            <a:extLst>
              <a:ext uri="{FF2B5EF4-FFF2-40B4-BE49-F238E27FC236}">
                <a16:creationId xmlns:a16="http://schemas.microsoft.com/office/drawing/2014/main" id="{462133AE-F538-422D-82D9-9E7B500014D2}"/>
              </a:ext>
            </a:extLst>
          </p:cNvPr>
          <p:cNvCxnSpPr/>
          <p:nvPr/>
        </p:nvCxnSpPr>
        <p:spPr>
          <a:xfrm flipV="1">
            <a:off x="5165345" y="5038394"/>
            <a:ext cx="783610" cy="2"/>
          </a:xfrm>
          <a:prstGeom prst="straightConnector1">
            <a:avLst/>
          </a:prstGeom>
          <a:ln w="28575"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37" name="Content Placeholder 2">
            <a:extLst>
              <a:ext uri="{FF2B5EF4-FFF2-40B4-BE49-F238E27FC236}">
                <a16:creationId xmlns:a16="http://schemas.microsoft.com/office/drawing/2014/main" id="{61752B03-5FFD-49E4-A96B-83D6D4A61CB4}"/>
              </a:ext>
            </a:extLst>
          </p:cNvPr>
          <p:cNvSpPr txBox="1">
            <a:spLocks/>
          </p:cNvSpPr>
          <p:nvPr/>
        </p:nvSpPr>
        <p:spPr>
          <a:xfrm>
            <a:off x="2165022" y="5411432"/>
            <a:ext cx="7115412" cy="135191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2400" dirty="0">
                <a:latin typeface="Arial" panose="020B0604020202020204" pitchFamily="34" charset="0"/>
                <a:cs typeface="Arial" panose="020B0604020202020204" pitchFamily="34" charset="0"/>
              </a:rPr>
              <a:t>What other biomolecule can we use for fuel?</a:t>
            </a:r>
          </a:p>
          <a:p>
            <a:pPr marL="0" indent="0">
              <a:spcBef>
                <a:spcPts val="0"/>
              </a:spcBef>
              <a:buNone/>
            </a:pPr>
            <a:endParaRPr lang="en-US" sz="1200" dirty="0">
              <a:latin typeface="Arial" panose="020B0604020202020204" pitchFamily="34" charset="0"/>
              <a:cs typeface="Arial" panose="020B0604020202020204" pitchFamily="34" charset="0"/>
            </a:endParaRPr>
          </a:p>
          <a:p>
            <a:pPr marL="0" indent="0">
              <a:spcBef>
                <a:spcPts val="0"/>
              </a:spcBef>
              <a:buFont typeface="Arial"/>
              <a:buNone/>
            </a:pPr>
            <a:endParaRPr lang="en-US" sz="2400" dirty="0">
              <a:latin typeface="Arial" panose="020B0604020202020204" pitchFamily="34" charset="0"/>
              <a:cs typeface="Arial" panose="020B0604020202020204" pitchFamily="34" charset="0"/>
            </a:endParaRPr>
          </a:p>
          <a:p>
            <a:pPr marL="0" indent="0">
              <a:spcBef>
                <a:spcPts val="0"/>
              </a:spcBef>
              <a:buFont typeface="Arial"/>
              <a:buNone/>
            </a:pPr>
            <a:r>
              <a:rPr lang="en-US" sz="2400" dirty="0">
                <a:latin typeface="Arial" panose="020B0604020202020204" pitchFamily="34" charset="0"/>
                <a:cs typeface="Arial" panose="020B0604020202020204" pitchFamily="34" charset="0"/>
              </a:rPr>
              <a:t>Write your ideas in </a:t>
            </a:r>
            <a:r>
              <a:rPr lang="en-US" sz="2400" b="1" dirty="0">
                <a:latin typeface="Arial" panose="020B0604020202020204" pitchFamily="34" charset="0"/>
                <a:cs typeface="Arial" panose="020B0604020202020204" pitchFamily="34" charset="0"/>
              </a:rPr>
              <a:t>Doodle Box M</a:t>
            </a:r>
            <a:r>
              <a:rPr lang="en-US" sz="2400" dirty="0">
                <a:latin typeface="Arial" panose="020B0604020202020204" pitchFamily="34" charset="0"/>
                <a:cs typeface="Arial" panose="020B0604020202020204" pitchFamily="34" charset="0"/>
              </a:rPr>
              <a:t>.</a:t>
            </a:r>
          </a:p>
        </p:txBody>
      </p:sp>
      <p:sp>
        <p:nvSpPr>
          <p:cNvPr id="40" name="Left Arrow 39">
            <a:extLst>
              <a:ext uri="{FF2B5EF4-FFF2-40B4-BE49-F238E27FC236}">
                <a16:creationId xmlns:a16="http://schemas.microsoft.com/office/drawing/2014/main" id="{7EBB4EC2-2571-4D99-9C3B-DACC2B9234B7}"/>
              </a:ext>
            </a:extLst>
          </p:cNvPr>
          <p:cNvSpPr/>
          <p:nvPr/>
        </p:nvSpPr>
        <p:spPr>
          <a:xfrm rot="12212907">
            <a:off x="1843099" y="4227609"/>
            <a:ext cx="2200950" cy="397873"/>
          </a:xfrm>
          <a:prstGeom prst="leftArrow">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1" name="Text Box 22">
            <a:extLst>
              <a:ext uri="{FF2B5EF4-FFF2-40B4-BE49-F238E27FC236}">
                <a16:creationId xmlns:a16="http://schemas.microsoft.com/office/drawing/2014/main" id="{200743A0-D80B-43CC-A662-B00BC8370799}"/>
              </a:ext>
            </a:extLst>
          </p:cNvPr>
          <p:cNvSpPr txBox="1"/>
          <p:nvPr/>
        </p:nvSpPr>
        <p:spPr>
          <a:xfrm rot="1386931">
            <a:off x="2204297" y="4199339"/>
            <a:ext cx="1257300" cy="4572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effectLst/>
                <a:latin typeface="Calibri"/>
                <a:ea typeface="ＭＳ 明朝"/>
                <a:cs typeface="Times New Roman"/>
              </a:rPr>
              <a:t>if needed</a:t>
            </a:r>
            <a:endParaRPr lang="en-US" dirty="0">
              <a:effectLst/>
              <a:ea typeface="ＭＳ 明朝"/>
              <a:cs typeface="Times New Roman"/>
            </a:endParaRPr>
          </a:p>
        </p:txBody>
      </p:sp>
      <p:sp>
        <p:nvSpPr>
          <p:cNvPr id="43" name="Left Arrow 45">
            <a:extLst>
              <a:ext uri="{FF2B5EF4-FFF2-40B4-BE49-F238E27FC236}">
                <a16:creationId xmlns:a16="http://schemas.microsoft.com/office/drawing/2014/main" id="{560BCDD2-3B7C-4764-BB60-A98146FCEADF}"/>
              </a:ext>
            </a:extLst>
          </p:cNvPr>
          <p:cNvSpPr/>
          <p:nvPr/>
        </p:nvSpPr>
        <p:spPr>
          <a:xfrm rot="20147605">
            <a:off x="4648995" y="4188816"/>
            <a:ext cx="2255760" cy="405217"/>
          </a:xfrm>
          <a:prstGeom prst="leftArrow">
            <a:avLst/>
          </a:prstGeom>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2" name="Text Box 22">
            <a:extLst>
              <a:ext uri="{FF2B5EF4-FFF2-40B4-BE49-F238E27FC236}">
                <a16:creationId xmlns:a16="http://schemas.microsoft.com/office/drawing/2014/main" id="{DCBF9363-9077-4E48-A2A0-957BAF7D4984}"/>
              </a:ext>
            </a:extLst>
          </p:cNvPr>
          <p:cNvSpPr txBox="1"/>
          <p:nvPr/>
        </p:nvSpPr>
        <p:spPr>
          <a:xfrm rot="20134590">
            <a:off x="5400681" y="4102141"/>
            <a:ext cx="1257300" cy="31405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effectLst/>
                <a:latin typeface="Calibri"/>
                <a:ea typeface="ＭＳ 明朝"/>
                <a:cs typeface="Times New Roman"/>
              </a:rPr>
              <a:t>if needed</a:t>
            </a:r>
            <a:endParaRPr lang="en-US" dirty="0">
              <a:effectLst/>
              <a:ea typeface="ＭＳ 明朝"/>
              <a:cs typeface="Times New Roman"/>
            </a:endParaRPr>
          </a:p>
        </p:txBody>
      </p:sp>
      <p:sp>
        <p:nvSpPr>
          <p:cNvPr id="45" name="Bent Arrow 37">
            <a:extLst>
              <a:ext uri="{FF2B5EF4-FFF2-40B4-BE49-F238E27FC236}">
                <a16:creationId xmlns:a16="http://schemas.microsoft.com/office/drawing/2014/main" id="{054AF46D-C998-4377-813F-AE1225AFFB1A}"/>
              </a:ext>
            </a:extLst>
          </p:cNvPr>
          <p:cNvSpPr/>
          <p:nvPr/>
        </p:nvSpPr>
        <p:spPr>
          <a:xfrm flipH="1">
            <a:off x="3242219" y="2065097"/>
            <a:ext cx="864915" cy="1492632"/>
          </a:xfrm>
          <a:prstGeom prst="bentArrow">
            <a:avLst>
              <a:gd name="adj1" fmla="val 25000"/>
              <a:gd name="adj2" fmla="val 25000"/>
              <a:gd name="adj3" fmla="val 25000"/>
              <a:gd name="adj4" fmla="val 46925"/>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6" name="Text Box 23">
            <a:extLst>
              <a:ext uri="{FF2B5EF4-FFF2-40B4-BE49-F238E27FC236}">
                <a16:creationId xmlns:a16="http://schemas.microsoft.com/office/drawing/2014/main" id="{50E68694-BC63-4435-9108-735CA08CC724}"/>
              </a:ext>
            </a:extLst>
          </p:cNvPr>
          <p:cNvSpPr txBox="1"/>
          <p:nvPr/>
        </p:nvSpPr>
        <p:spPr>
          <a:xfrm>
            <a:off x="3493177" y="2540050"/>
            <a:ext cx="1257300" cy="4572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600" b="1" dirty="0">
                <a:effectLst/>
                <a:latin typeface="Calibri"/>
                <a:ea typeface="ＭＳ 明朝"/>
                <a:cs typeface="Times New Roman"/>
              </a:rPr>
              <a:t>excess </a:t>
            </a:r>
            <a:endParaRPr lang="en-US" sz="1600" dirty="0">
              <a:effectLst/>
              <a:ea typeface="ＭＳ 明朝"/>
              <a:cs typeface="Times New Roman"/>
            </a:endParaRPr>
          </a:p>
          <a:p>
            <a:pPr marL="0" marR="0">
              <a:spcBef>
                <a:spcPts val="0"/>
              </a:spcBef>
              <a:spcAft>
                <a:spcPts val="0"/>
              </a:spcAft>
            </a:pPr>
            <a:r>
              <a:rPr lang="en-US" sz="1600" b="1" dirty="0">
                <a:effectLst/>
                <a:latin typeface="Calibri"/>
                <a:ea typeface="ＭＳ 明朝"/>
                <a:cs typeface="Times New Roman"/>
              </a:rPr>
              <a:t>glucose</a:t>
            </a:r>
            <a:endParaRPr lang="en-US" sz="1600" dirty="0">
              <a:effectLst/>
              <a:ea typeface="ＭＳ 明朝"/>
              <a:cs typeface="Times New Roman"/>
            </a:endParaRPr>
          </a:p>
        </p:txBody>
      </p:sp>
      <p:sp>
        <p:nvSpPr>
          <p:cNvPr id="49" name="Bent Arrow 30">
            <a:extLst>
              <a:ext uri="{FF2B5EF4-FFF2-40B4-BE49-F238E27FC236}">
                <a16:creationId xmlns:a16="http://schemas.microsoft.com/office/drawing/2014/main" id="{644C9D85-4E4C-4D30-8434-7A44705C7451}"/>
              </a:ext>
            </a:extLst>
          </p:cNvPr>
          <p:cNvSpPr/>
          <p:nvPr/>
        </p:nvSpPr>
        <p:spPr>
          <a:xfrm>
            <a:off x="7545534" y="2283128"/>
            <a:ext cx="571500" cy="1274601"/>
          </a:xfrm>
          <a:prstGeom prst="bentArrow">
            <a:avLst/>
          </a:prstGeom>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50" name="Rounded Rectangle 31">
            <a:extLst>
              <a:ext uri="{FF2B5EF4-FFF2-40B4-BE49-F238E27FC236}">
                <a16:creationId xmlns:a16="http://schemas.microsoft.com/office/drawing/2014/main" id="{9F6463C4-1EA8-4485-BC6B-7F21C4DD715D}"/>
              </a:ext>
            </a:extLst>
          </p:cNvPr>
          <p:cNvSpPr/>
          <p:nvPr/>
        </p:nvSpPr>
        <p:spPr>
          <a:xfrm>
            <a:off x="8115514" y="1997784"/>
            <a:ext cx="914400" cy="808306"/>
          </a:xfrm>
          <a:prstGeom prst="round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sz="1200" b="1" dirty="0">
                <a:solidFill>
                  <a:schemeClr val="tx1"/>
                </a:solidFill>
              </a:rPr>
              <a:t>Build body proteins</a:t>
            </a:r>
          </a:p>
        </p:txBody>
      </p:sp>
      <p:sp>
        <p:nvSpPr>
          <p:cNvPr id="51" name="Bent Arrow 28">
            <a:extLst>
              <a:ext uri="{FF2B5EF4-FFF2-40B4-BE49-F238E27FC236}">
                <a16:creationId xmlns:a16="http://schemas.microsoft.com/office/drawing/2014/main" id="{62F67AEE-D791-4470-8042-33763335AB54}"/>
              </a:ext>
            </a:extLst>
          </p:cNvPr>
          <p:cNvSpPr/>
          <p:nvPr/>
        </p:nvSpPr>
        <p:spPr>
          <a:xfrm>
            <a:off x="4746604" y="2503688"/>
            <a:ext cx="533400" cy="1066800"/>
          </a:xfrm>
          <a:prstGeom prst="bentArrow">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52" name="Rounded Rectangle 29">
            <a:extLst>
              <a:ext uri="{FF2B5EF4-FFF2-40B4-BE49-F238E27FC236}">
                <a16:creationId xmlns:a16="http://schemas.microsoft.com/office/drawing/2014/main" id="{2C8DCAB6-3673-4683-9DB6-741F2F67E80F}"/>
              </a:ext>
            </a:extLst>
          </p:cNvPr>
          <p:cNvSpPr/>
          <p:nvPr/>
        </p:nvSpPr>
        <p:spPr>
          <a:xfrm>
            <a:off x="5297430" y="2339253"/>
            <a:ext cx="1143000" cy="571500"/>
          </a:xfrm>
          <a:prstGeom prst="round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200" b="1" dirty="0">
                <a:solidFill>
                  <a:srgbClr val="000000"/>
                </a:solidFill>
                <a:effectLst/>
                <a:latin typeface="Calibri"/>
                <a:ea typeface="ＭＳ 明朝"/>
                <a:cs typeface="Times New Roman"/>
              </a:rPr>
              <a:t>build complex body carbs</a:t>
            </a:r>
            <a:endParaRPr lang="en-US" sz="1200" dirty="0">
              <a:effectLst/>
              <a:ea typeface="ＭＳ 明朝"/>
              <a:cs typeface="Times New Roman"/>
            </a:endParaRPr>
          </a:p>
        </p:txBody>
      </p:sp>
      <p:sp>
        <p:nvSpPr>
          <p:cNvPr id="53" name="Trapezoid 52">
            <a:extLst>
              <a:ext uri="{FF2B5EF4-FFF2-40B4-BE49-F238E27FC236}">
                <a16:creationId xmlns:a16="http://schemas.microsoft.com/office/drawing/2014/main" id="{87F34310-9DD1-4F31-B5B4-EEF7102EF62F}"/>
              </a:ext>
            </a:extLst>
          </p:cNvPr>
          <p:cNvSpPr/>
          <p:nvPr/>
        </p:nvSpPr>
        <p:spPr>
          <a:xfrm rot="10800000">
            <a:off x="2210203" y="2237859"/>
            <a:ext cx="1257300" cy="800100"/>
          </a:xfrm>
          <a:prstGeom prst="trapezoid">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54" name="Trapezoid 53">
            <a:extLst>
              <a:ext uri="{FF2B5EF4-FFF2-40B4-BE49-F238E27FC236}">
                <a16:creationId xmlns:a16="http://schemas.microsoft.com/office/drawing/2014/main" id="{A4CA0CF5-D405-4DC6-A050-2F5E041AF4BB}"/>
              </a:ext>
            </a:extLst>
          </p:cNvPr>
          <p:cNvSpPr/>
          <p:nvPr/>
        </p:nvSpPr>
        <p:spPr>
          <a:xfrm rot="10800000">
            <a:off x="2301457" y="2418798"/>
            <a:ext cx="1066800" cy="573843"/>
          </a:xfrm>
          <a:prstGeom prst="trapezoid">
            <a:avLst/>
          </a:prstGeom>
          <a:solidFill>
            <a:schemeClr val="accent4">
              <a:lumMod val="60000"/>
              <a:lumOff val="40000"/>
            </a:schemeClr>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55" name="Text Box 11">
            <a:extLst>
              <a:ext uri="{FF2B5EF4-FFF2-40B4-BE49-F238E27FC236}">
                <a16:creationId xmlns:a16="http://schemas.microsoft.com/office/drawing/2014/main" id="{DE6D0DDA-EE90-438F-A49F-DA4335983BB4}"/>
              </a:ext>
            </a:extLst>
          </p:cNvPr>
          <p:cNvSpPr txBox="1"/>
          <p:nvPr/>
        </p:nvSpPr>
        <p:spPr>
          <a:xfrm>
            <a:off x="2511604" y="2525763"/>
            <a:ext cx="869888" cy="480225"/>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Calibri"/>
                <a:ea typeface="ＭＳ 明朝"/>
                <a:cs typeface="Times New Roman"/>
              </a:rPr>
              <a:t>Build FAT STORES</a:t>
            </a:r>
            <a:endParaRPr lang="en-US" sz="1200" dirty="0">
              <a:effectLst/>
              <a:ea typeface="ＭＳ 明朝"/>
              <a:cs typeface="Times New Roman"/>
            </a:endParaRPr>
          </a:p>
        </p:txBody>
      </p:sp>
      <p:sp>
        <p:nvSpPr>
          <p:cNvPr id="56" name="Bent Arrow 36">
            <a:extLst>
              <a:ext uri="{FF2B5EF4-FFF2-40B4-BE49-F238E27FC236}">
                <a16:creationId xmlns:a16="http://schemas.microsoft.com/office/drawing/2014/main" id="{829AA0B1-588A-49E8-9E54-EC3EA9C1917C}"/>
              </a:ext>
            </a:extLst>
          </p:cNvPr>
          <p:cNvSpPr/>
          <p:nvPr/>
        </p:nvSpPr>
        <p:spPr>
          <a:xfrm>
            <a:off x="1526364" y="2260583"/>
            <a:ext cx="876233" cy="1336762"/>
          </a:xfrm>
          <a:prstGeom prst="bentArrow">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57" name="Down Arrow 15">
            <a:extLst>
              <a:ext uri="{FF2B5EF4-FFF2-40B4-BE49-F238E27FC236}">
                <a16:creationId xmlns:a16="http://schemas.microsoft.com/office/drawing/2014/main" id="{8F81C52D-A7B3-4364-8E16-0CF150EA0404}"/>
              </a:ext>
            </a:extLst>
          </p:cNvPr>
          <p:cNvSpPr/>
          <p:nvPr/>
        </p:nvSpPr>
        <p:spPr>
          <a:xfrm>
            <a:off x="2571090" y="3167029"/>
            <a:ext cx="342901" cy="1028699"/>
          </a:xfrm>
          <a:prstGeom prst="downArrow">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8" name="Rectangle 57">
            <a:extLst>
              <a:ext uri="{FF2B5EF4-FFF2-40B4-BE49-F238E27FC236}">
                <a16:creationId xmlns:a16="http://schemas.microsoft.com/office/drawing/2014/main" id="{E1A88772-C8AA-4F11-A16E-85D3EA7F9F8D}"/>
              </a:ext>
            </a:extLst>
          </p:cNvPr>
          <p:cNvSpPr/>
          <p:nvPr/>
        </p:nvSpPr>
        <p:spPr>
          <a:xfrm>
            <a:off x="6743341" y="1997784"/>
            <a:ext cx="174513" cy="1531296"/>
          </a:xfrm>
          <a:prstGeom prst="rect">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9" name="Left Arrow 42">
            <a:extLst>
              <a:ext uri="{FF2B5EF4-FFF2-40B4-BE49-F238E27FC236}">
                <a16:creationId xmlns:a16="http://schemas.microsoft.com/office/drawing/2014/main" id="{14F319AD-BD2B-4360-A185-01953EFAD0CC}"/>
              </a:ext>
            </a:extLst>
          </p:cNvPr>
          <p:cNvSpPr/>
          <p:nvPr/>
        </p:nvSpPr>
        <p:spPr>
          <a:xfrm>
            <a:off x="2816798" y="1845977"/>
            <a:ext cx="4101056" cy="360305"/>
          </a:xfrm>
          <a:prstGeom prst="leftArrow">
            <a:avLst/>
          </a:prstGeom>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0" name="Text Box 23">
            <a:extLst>
              <a:ext uri="{FF2B5EF4-FFF2-40B4-BE49-F238E27FC236}">
                <a16:creationId xmlns:a16="http://schemas.microsoft.com/office/drawing/2014/main" id="{4C3606A3-65DA-4EC5-9BBF-6278BDEA3926}"/>
              </a:ext>
            </a:extLst>
          </p:cNvPr>
          <p:cNvSpPr txBox="1"/>
          <p:nvPr/>
        </p:nvSpPr>
        <p:spPr>
          <a:xfrm>
            <a:off x="4749081" y="1834498"/>
            <a:ext cx="2094156" cy="540458"/>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600" b="1" dirty="0">
                <a:latin typeface="Calibri"/>
                <a:ea typeface="ＭＳ 明朝"/>
                <a:cs typeface="Times New Roman"/>
              </a:rPr>
              <a:t>e</a:t>
            </a:r>
            <a:r>
              <a:rPr lang="en-US" sz="1600" b="1" dirty="0">
                <a:effectLst/>
                <a:latin typeface="Calibri"/>
                <a:ea typeface="ＭＳ 明朝"/>
                <a:cs typeface="Times New Roman"/>
              </a:rPr>
              <a:t>xcess protein</a:t>
            </a:r>
            <a:endParaRPr lang="en-US" sz="1600" dirty="0">
              <a:effectLst/>
              <a:ea typeface="ＭＳ 明朝"/>
              <a:cs typeface="Times New Roman"/>
            </a:endParaRPr>
          </a:p>
        </p:txBody>
      </p:sp>
      <p:sp>
        <p:nvSpPr>
          <p:cNvPr id="48" name="Title 1"/>
          <p:cNvSpPr txBox="1">
            <a:spLocks/>
          </p:cNvSpPr>
          <p:nvPr/>
        </p:nvSpPr>
        <p:spPr>
          <a:xfrm>
            <a:off x="7915" y="-2629"/>
            <a:ext cx="9156870" cy="511752"/>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700" dirty="0">
                <a:solidFill>
                  <a:srgbClr val="256800"/>
                </a:solidFill>
                <a:latin typeface="Arial" panose="020B0604020202020204" pitchFamily="34" charset="0"/>
                <a:cs typeface="Arial" panose="020B0604020202020204" pitchFamily="34" charset="0"/>
              </a:rPr>
              <a:t>Glucose is our main source of fuel for cellular respiration. </a:t>
            </a:r>
            <a:endParaRPr lang="en-US" sz="2700" dirty="0">
              <a:solidFill>
                <a:srgbClr val="256800"/>
              </a:solidFill>
            </a:endParaRPr>
          </a:p>
        </p:txBody>
      </p:sp>
      <p:pic>
        <p:nvPicPr>
          <p:cNvPr id="61" name="Picture 60">
            <a:extLst>
              <a:ext uri="{FF2B5EF4-FFF2-40B4-BE49-F238E27FC236}">
                <a16:creationId xmlns:a16="http://schemas.microsoft.com/office/drawing/2014/main" id="{3ADE3B9A-C13E-4528-8E33-7CE3EB5D60F6}"/>
              </a:ext>
            </a:extLst>
          </p:cNvPr>
          <p:cNvPicPr>
            <a:picLocks noChangeAspect="1"/>
          </p:cNvPicPr>
          <p:nvPr/>
        </p:nvPicPr>
        <p:blipFill rotWithShape="1">
          <a:blip r:embed="rId4"/>
          <a:srcRect r="13897" b="1176"/>
          <a:stretch/>
        </p:blipFill>
        <p:spPr>
          <a:xfrm>
            <a:off x="1076828" y="4839603"/>
            <a:ext cx="1035120" cy="891043"/>
          </a:xfrm>
          <a:prstGeom prst="rect">
            <a:avLst/>
          </a:prstGeom>
        </p:spPr>
      </p:pic>
      <p:pic>
        <p:nvPicPr>
          <p:cNvPr id="62" name="Picture 61">
            <a:extLst>
              <a:ext uri="{FF2B5EF4-FFF2-40B4-BE49-F238E27FC236}">
                <a16:creationId xmlns:a16="http://schemas.microsoft.com/office/drawing/2014/main" id="{6D0F7569-66E9-4602-B824-95E8D782FC84}"/>
              </a:ext>
            </a:extLst>
          </p:cNvPr>
          <p:cNvPicPr>
            <a:picLocks noChangeAspect="1"/>
          </p:cNvPicPr>
          <p:nvPr/>
        </p:nvPicPr>
        <p:blipFill rotWithShape="1">
          <a:blip r:embed="rId5"/>
          <a:srcRect t="11876" r="21921"/>
          <a:stretch/>
        </p:blipFill>
        <p:spPr>
          <a:xfrm>
            <a:off x="1114813" y="5812572"/>
            <a:ext cx="1052623" cy="891043"/>
          </a:xfrm>
          <a:prstGeom prst="rect">
            <a:avLst/>
          </a:prstGeom>
        </p:spPr>
      </p:pic>
    </p:spTree>
    <p:extLst>
      <p:ext uri="{BB962C8B-B14F-4D97-AF65-F5344CB8AC3E}">
        <p14:creationId xmlns:p14="http://schemas.microsoft.com/office/powerpoint/2010/main" val="401164606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0" grpId="0" animBg="1"/>
      <p:bldP spid="41" grpId="0"/>
      <p:bldP spid="43" grpId="0" animBg="1"/>
      <p:bldP spid="42" grpId="0"/>
      <p:bldP spid="5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F33AB23A-F279-4004-AD05-039318082C2A}"/>
              </a:ext>
            </a:extLst>
          </p:cNvPr>
          <p:cNvPicPr>
            <a:picLocks noChangeAspect="1"/>
          </p:cNvPicPr>
          <p:nvPr/>
        </p:nvPicPr>
        <p:blipFill>
          <a:blip r:embed="rId3"/>
          <a:stretch>
            <a:fillRect/>
          </a:stretch>
        </p:blipFill>
        <p:spPr>
          <a:xfrm>
            <a:off x="2727832" y="1619253"/>
            <a:ext cx="3688336" cy="4486267"/>
          </a:xfrm>
          <a:prstGeom prst="rect">
            <a:avLst/>
          </a:prstGeom>
        </p:spPr>
      </p:pic>
      <p:sp>
        <p:nvSpPr>
          <p:cNvPr id="8" name="TextBox 7">
            <a:extLst>
              <a:ext uri="{FF2B5EF4-FFF2-40B4-BE49-F238E27FC236}">
                <a16:creationId xmlns:a16="http://schemas.microsoft.com/office/drawing/2014/main" id="{405F4E04-761E-BD41-BC46-4010F76CF7C4}"/>
              </a:ext>
            </a:extLst>
          </p:cNvPr>
          <p:cNvSpPr txBox="1"/>
          <p:nvPr/>
        </p:nvSpPr>
        <p:spPr>
          <a:xfrm>
            <a:off x="624114" y="246743"/>
            <a:ext cx="8241065" cy="1200329"/>
          </a:xfrm>
          <a:prstGeom prst="rect">
            <a:avLst/>
          </a:prstGeom>
          <a:noFill/>
        </p:spPr>
        <p:txBody>
          <a:bodyPr wrap="square" rtlCol="0">
            <a:spAutoFit/>
          </a:bodyPr>
          <a:lstStyle/>
          <a:p>
            <a:r>
              <a:rPr lang="en-US" sz="2400" dirty="0"/>
              <a:t>So far we have discussed Cellular Respiration using a simple chemical equation. However, it is actually a very complex set of processes and smaller reactions. </a:t>
            </a:r>
          </a:p>
        </p:txBody>
      </p:sp>
      <p:sp>
        <p:nvSpPr>
          <p:cNvPr id="15" name="TextBox 14">
            <a:extLst>
              <a:ext uri="{FF2B5EF4-FFF2-40B4-BE49-F238E27FC236}">
                <a16:creationId xmlns:a16="http://schemas.microsoft.com/office/drawing/2014/main" id="{773FF212-7F3F-164D-803C-99724E480705}"/>
              </a:ext>
            </a:extLst>
          </p:cNvPr>
          <p:cNvSpPr txBox="1"/>
          <p:nvPr/>
        </p:nvSpPr>
        <p:spPr>
          <a:xfrm>
            <a:off x="304800" y="3124878"/>
            <a:ext cx="1770742" cy="1200329"/>
          </a:xfrm>
          <a:prstGeom prst="rect">
            <a:avLst/>
          </a:prstGeom>
          <a:noFill/>
        </p:spPr>
        <p:txBody>
          <a:bodyPr wrap="square">
            <a:spAutoFit/>
          </a:bodyPr>
          <a:lstStyle/>
          <a:p>
            <a:r>
              <a:rPr lang="en-US" sz="1800" dirty="0"/>
              <a:t>Here is one representation of this complexity. </a:t>
            </a:r>
          </a:p>
        </p:txBody>
      </p:sp>
      <p:sp>
        <p:nvSpPr>
          <p:cNvPr id="16" name="TextBox 15">
            <a:extLst>
              <a:ext uri="{FF2B5EF4-FFF2-40B4-BE49-F238E27FC236}">
                <a16:creationId xmlns:a16="http://schemas.microsoft.com/office/drawing/2014/main" id="{C32AE1BE-D642-124E-87A0-A126FCEAFBF3}"/>
              </a:ext>
            </a:extLst>
          </p:cNvPr>
          <p:cNvSpPr txBox="1"/>
          <p:nvPr/>
        </p:nvSpPr>
        <p:spPr>
          <a:xfrm>
            <a:off x="6973688" y="3213598"/>
            <a:ext cx="1662312" cy="1200329"/>
          </a:xfrm>
          <a:prstGeom prst="rect">
            <a:avLst/>
          </a:prstGeom>
          <a:noFill/>
        </p:spPr>
        <p:txBody>
          <a:bodyPr wrap="square">
            <a:spAutoFit/>
          </a:bodyPr>
          <a:lstStyle/>
          <a:p>
            <a:r>
              <a:rPr lang="en-US" sz="1800" dirty="0"/>
              <a:t>You do NOT need to know all these details.</a:t>
            </a:r>
          </a:p>
        </p:txBody>
      </p:sp>
      <p:sp>
        <p:nvSpPr>
          <p:cNvPr id="17" name="TextBox 16">
            <a:extLst>
              <a:ext uri="{FF2B5EF4-FFF2-40B4-BE49-F238E27FC236}">
                <a16:creationId xmlns:a16="http://schemas.microsoft.com/office/drawing/2014/main" id="{1B0957EA-39F5-1048-9C7B-431ED03044FB}"/>
              </a:ext>
            </a:extLst>
          </p:cNvPr>
          <p:cNvSpPr txBox="1"/>
          <p:nvPr/>
        </p:nvSpPr>
        <p:spPr>
          <a:xfrm>
            <a:off x="1255052" y="6175459"/>
            <a:ext cx="6549792" cy="646331"/>
          </a:xfrm>
          <a:prstGeom prst="rect">
            <a:avLst/>
          </a:prstGeom>
          <a:noFill/>
        </p:spPr>
        <p:txBody>
          <a:bodyPr wrap="square" rtlCol="0">
            <a:spAutoFit/>
          </a:bodyPr>
          <a:lstStyle/>
          <a:p>
            <a:pPr algn="ctr"/>
            <a:r>
              <a:rPr lang="en-US" dirty="0"/>
              <a:t>Can you see any of the monomers we have been discussing on this diagram? </a:t>
            </a:r>
          </a:p>
        </p:txBody>
      </p:sp>
    </p:spTree>
    <p:extLst>
      <p:ext uri="{BB962C8B-B14F-4D97-AF65-F5344CB8AC3E}">
        <p14:creationId xmlns:p14="http://schemas.microsoft.com/office/powerpoint/2010/main" val="1871535446"/>
      </p:ext>
    </p:extLst>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F33AB23A-F279-4004-AD05-039318082C2A}"/>
              </a:ext>
            </a:extLst>
          </p:cNvPr>
          <p:cNvPicPr>
            <a:picLocks noChangeAspect="1"/>
          </p:cNvPicPr>
          <p:nvPr/>
        </p:nvPicPr>
        <p:blipFill>
          <a:blip r:embed="rId3"/>
          <a:stretch>
            <a:fillRect/>
          </a:stretch>
        </p:blipFill>
        <p:spPr>
          <a:xfrm>
            <a:off x="2727832" y="1503138"/>
            <a:ext cx="3688336" cy="4486267"/>
          </a:xfrm>
          <a:prstGeom prst="rect">
            <a:avLst/>
          </a:prstGeom>
        </p:spPr>
      </p:pic>
      <p:sp>
        <p:nvSpPr>
          <p:cNvPr id="2" name="TextBox 1"/>
          <p:cNvSpPr txBox="1"/>
          <p:nvPr/>
        </p:nvSpPr>
        <p:spPr>
          <a:xfrm>
            <a:off x="958499" y="1113085"/>
            <a:ext cx="757515" cy="369332"/>
          </a:xfrm>
          <a:prstGeom prst="rect">
            <a:avLst/>
          </a:prstGeom>
          <a:noFill/>
        </p:spPr>
        <p:txBody>
          <a:bodyPr wrap="none" rtlCol="0">
            <a:spAutoFit/>
          </a:bodyPr>
          <a:lstStyle/>
          <a:p>
            <a:r>
              <a:rPr lang="en-US" b="1" dirty="0">
                <a:solidFill>
                  <a:srgbClr val="CC0099"/>
                </a:solidFill>
              </a:rPr>
              <a:t>FATS</a:t>
            </a:r>
          </a:p>
        </p:txBody>
      </p:sp>
      <p:sp>
        <p:nvSpPr>
          <p:cNvPr id="6" name="TextBox 5"/>
          <p:cNvSpPr txBox="1"/>
          <p:nvPr/>
        </p:nvSpPr>
        <p:spPr>
          <a:xfrm>
            <a:off x="7124574" y="1482417"/>
            <a:ext cx="1740605" cy="646331"/>
          </a:xfrm>
          <a:prstGeom prst="rect">
            <a:avLst/>
          </a:prstGeom>
          <a:noFill/>
        </p:spPr>
        <p:txBody>
          <a:bodyPr wrap="none" rtlCol="0">
            <a:spAutoFit/>
          </a:bodyPr>
          <a:lstStyle/>
          <a:p>
            <a:r>
              <a:rPr lang="en-US" b="1" dirty="0">
                <a:solidFill>
                  <a:srgbClr val="FF0000"/>
                </a:solidFill>
              </a:rPr>
              <a:t>PROTEIN</a:t>
            </a:r>
          </a:p>
          <a:p>
            <a:r>
              <a:rPr lang="en-US" b="1" dirty="0">
                <a:solidFill>
                  <a:srgbClr val="FF0000"/>
                </a:solidFill>
              </a:rPr>
              <a:t>(Amino Acids)</a:t>
            </a:r>
          </a:p>
        </p:txBody>
      </p:sp>
      <p:sp>
        <p:nvSpPr>
          <p:cNvPr id="4" name="Oval 3"/>
          <p:cNvSpPr/>
          <p:nvPr/>
        </p:nvSpPr>
        <p:spPr>
          <a:xfrm>
            <a:off x="2551665" y="1663940"/>
            <a:ext cx="1474092" cy="1097404"/>
          </a:xfrm>
          <a:prstGeom prst="ellipse">
            <a:avLst/>
          </a:prstGeom>
          <a:solidFill>
            <a:srgbClr val="CC0099">
              <a:alpha val="4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3967155" y="1482417"/>
            <a:ext cx="975368" cy="995228"/>
          </a:xfrm>
          <a:prstGeom prst="ellipse">
            <a:avLst/>
          </a:prstGeom>
          <a:solidFill>
            <a:srgbClr val="00A9BE">
              <a:alpha val="4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65F36B51-0E47-864D-91C5-494A82143D01}"/>
              </a:ext>
            </a:extLst>
          </p:cNvPr>
          <p:cNvSpPr/>
          <p:nvPr/>
        </p:nvSpPr>
        <p:spPr>
          <a:xfrm>
            <a:off x="4748673" y="1887274"/>
            <a:ext cx="1667494" cy="2220270"/>
          </a:xfrm>
          <a:prstGeom prst="ellipse">
            <a:avLst/>
          </a:prstGeom>
          <a:solidFill>
            <a:srgbClr val="FF0000">
              <a:alpha val="4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ight Arrow 9">
            <a:extLst>
              <a:ext uri="{FF2B5EF4-FFF2-40B4-BE49-F238E27FC236}">
                <a16:creationId xmlns:a16="http://schemas.microsoft.com/office/drawing/2014/main" id="{9A713C5F-4C9C-AB43-884E-4CB68B7CAC30}"/>
              </a:ext>
            </a:extLst>
          </p:cNvPr>
          <p:cNvSpPr/>
          <p:nvPr/>
        </p:nvSpPr>
        <p:spPr>
          <a:xfrm rot="8728133">
            <a:off x="6424880" y="2371319"/>
            <a:ext cx="957942" cy="328474"/>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ight Arrow 10">
            <a:extLst>
              <a:ext uri="{FF2B5EF4-FFF2-40B4-BE49-F238E27FC236}">
                <a16:creationId xmlns:a16="http://schemas.microsoft.com/office/drawing/2014/main" id="{D7E60388-72D5-4D4E-A8BE-AF9E08C8D138}"/>
              </a:ext>
            </a:extLst>
          </p:cNvPr>
          <p:cNvSpPr/>
          <p:nvPr/>
        </p:nvSpPr>
        <p:spPr>
          <a:xfrm rot="2702493">
            <a:off x="1666521" y="1641345"/>
            <a:ext cx="957942" cy="328474"/>
          </a:xfrm>
          <a:prstGeom prst="rightArrow">
            <a:avLst/>
          </a:prstGeom>
          <a:solidFill>
            <a:srgbClr val="CC00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D7881296-C0C8-B949-AC71-D1C0A37776EC}"/>
              </a:ext>
            </a:extLst>
          </p:cNvPr>
          <p:cNvSpPr txBox="1"/>
          <p:nvPr/>
        </p:nvSpPr>
        <p:spPr>
          <a:xfrm>
            <a:off x="3967155" y="610789"/>
            <a:ext cx="1005403" cy="369332"/>
          </a:xfrm>
          <a:prstGeom prst="rect">
            <a:avLst/>
          </a:prstGeom>
          <a:noFill/>
        </p:spPr>
        <p:txBody>
          <a:bodyPr wrap="none" rtlCol="0">
            <a:spAutoFit/>
          </a:bodyPr>
          <a:lstStyle/>
          <a:p>
            <a:r>
              <a:rPr lang="en-US" b="1" dirty="0">
                <a:solidFill>
                  <a:srgbClr val="00A9BE"/>
                </a:solidFill>
              </a:rPr>
              <a:t>CARBS</a:t>
            </a:r>
          </a:p>
        </p:txBody>
      </p:sp>
      <p:sp>
        <p:nvSpPr>
          <p:cNvPr id="13" name="Right Arrow 12">
            <a:extLst>
              <a:ext uri="{FF2B5EF4-FFF2-40B4-BE49-F238E27FC236}">
                <a16:creationId xmlns:a16="http://schemas.microsoft.com/office/drawing/2014/main" id="{27500475-D007-634E-AA96-68A75AF91737}"/>
              </a:ext>
            </a:extLst>
          </p:cNvPr>
          <p:cNvSpPr/>
          <p:nvPr/>
        </p:nvSpPr>
        <p:spPr>
          <a:xfrm rot="5400000">
            <a:off x="4187486" y="1054534"/>
            <a:ext cx="541619" cy="288369"/>
          </a:xfrm>
          <a:prstGeom prst="rightArrow">
            <a:avLst/>
          </a:prstGeom>
          <a:solidFill>
            <a:srgbClr val="00A9B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06149"/>
      </p:ext>
    </p:extLst>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872536" y="76796"/>
            <a:ext cx="808672" cy="381407"/>
          </a:xfrm>
          <a:prstGeom prst="roundRect">
            <a:avLst/>
          </a:prstGeom>
          <a:solidFill>
            <a:srgbClr val="BFBFB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600" b="1" dirty="0">
                <a:solidFill>
                  <a:srgbClr val="000000"/>
                </a:solidFill>
                <a:effectLst/>
                <a:latin typeface="Calibri"/>
                <a:ea typeface="ＭＳ 明朝"/>
                <a:cs typeface="Times New Roman"/>
              </a:rPr>
              <a:t>FOOD</a:t>
            </a:r>
            <a:endParaRPr lang="en-US" sz="1200" dirty="0">
              <a:effectLst/>
              <a:ea typeface="ＭＳ 明朝"/>
              <a:cs typeface="Times New Roman"/>
            </a:endParaRPr>
          </a:p>
        </p:txBody>
      </p:sp>
      <p:sp>
        <p:nvSpPr>
          <p:cNvPr id="3" name="Rectangle 2"/>
          <p:cNvSpPr/>
          <p:nvPr/>
        </p:nvSpPr>
        <p:spPr>
          <a:xfrm>
            <a:off x="1408011" y="585338"/>
            <a:ext cx="5891757" cy="95352"/>
          </a:xfrm>
          <a:prstGeom prst="rect">
            <a:avLst/>
          </a:prstGeom>
          <a:solidFill>
            <a:srgbClr val="BFBFBF"/>
          </a:solidFill>
          <a:ln>
            <a:solidFill>
              <a:srgbClr val="BFBFBF"/>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 name="Down Arrow 3"/>
          <p:cNvSpPr/>
          <p:nvPr/>
        </p:nvSpPr>
        <p:spPr>
          <a:xfrm>
            <a:off x="1320109" y="585338"/>
            <a:ext cx="126410" cy="381407"/>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5" name="Down Arrow 4"/>
          <p:cNvSpPr/>
          <p:nvPr/>
        </p:nvSpPr>
        <p:spPr>
          <a:xfrm>
            <a:off x="4180602" y="394635"/>
            <a:ext cx="231049" cy="572110"/>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6" name="Down Arrow 5"/>
          <p:cNvSpPr/>
          <p:nvPr/>
        </p:nvSpPr>
        <p:spPr>
          <a:xfrm>
            <a:off x="7184243" y="585338"/>
            <a:ext cx="154033" cy="317839"/>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7" name="Down Arrow 6"/>
          <p:cNvSpPr/>
          <p:nvPr/>
        </p:nvSpPr>
        <p:spPr>
          <a:xfrm>
            <a:off x="4180602" y="1093880"/>
            <a:ext cx="231049" cy="1907033"/>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8" name="Rounded Rectangle 7"/>
          <p:cNvSpPr/>
          <p:nvPr/>
        </p:nvSpPr>
        <p:spPr>
          <a:xfrm>
            <a:off x="1011228" y="966745"/>
            <a:ext cx="808672" cy="286055"/>
          </a:xfrm>
          <a:prstGeom prst="roundRect">
            <a:avLst/>
          </a:prstGeom>
          <a:solidFill>
            <a:schemeClr val="accent4">
              <a:lumMod val="40000"/>
              <a:lumOff val="6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dirty="0">
                <a:solidFill>
                  <a:srgbClr val="000000"/>
                </a:solidFill>
                <a:effectLst/>
                <a:latin typeface="Calibri"/>
                <a:ea typeface="ＭＳ 明朝"/>
                <a:cs typeface="Times New Roman"/>
              </a:rPr>
              <a:t>Fats</a:t>
            </a:r>
            <a:endParaRPr lang="en-US" sz="1200" dirty="0">
              <a:effectLst/>
              <a:ea typeface="ＭＳ 明朝"/>
              <a:cs typeface="Times New Roman"/>
            </a:endParaRPr>
          </a:p>
        </p:txBody>
      </p:sp>
      <p:sp>
        <p:nvSpPr>
          <p:cNvPr id="9" name="Rounded Rectangle 8"/>
          <p:cNvSpPr/>
          <p:nvPr/>
        </p:nvSpPr>
        <p:spPr>
          <a:xfrm>
            <a:off x="3641487" y="966745"/>
            <a:ext cx="1501820" cy="286055"/>
          </a:xfrm>
          <a:prstGeom prst="roundRect">
            <a:avLst/>
          </a:prstGeom>
          <a:solidFill>
            <a:schemeClr val="accent3">
              <a:lumMod val="60000"/>
              <a:lumOff val="4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dirty="0">
                <a:solidFill>
                  <a:srgbClr val="000000"/>
                </a:solidFill>
                <a:effectLst/>
                <a:latin typeface="Calibri"/>
                <a:ea typeface="ＭＳ 明朝"/>
                <a:cs typeface="Times New Roman"/>
              </a:rPr>
              <a:t>Carbohydrates</a:t>
            </a:r>
            <a:endParaRPr lang="en-US" sz="1200" dirty="0">
              <a:effectLst/>
              <a:ea typeface="ＭＳ 明朝"/>
              <a:cs typeface="Times New Roman"/>
            </a:endParaRPr>
          </a:p>
        </p:txBody>
      </p:sp>
      <p:sp>
        <p:nvSpPr>
          <p:cNvPr id="10" name="Rounded Rectangle 9"/>
          <p:cNvSpPr/>
          <p:nvPr/>
        </p:nvSpPr>
        <p:spPr>
          <a:xfrm>
            <a:off x="6799161" y="903177"/>
            <a:ext cx="1039722" cy="286055"/>
          </a:xfrm>
          <a:prstGeom prst="roundRect">
            <a:avLst/>
          </a:prstGeom>
          <a:gradFill>
            <a:gsLst>
              <a:gs pos="0">
                <a:schemeClr val="accent1">
                  <a:tint val="100000"/>
                  <a:shade val="100000"/>
                  <a:satMod val="130000"/>
                </a:schemeClr>
              </a:gs>
              <a:gs pos="100000">
                <a:schemeClr val="accent1">
                  <a:tint val="50000"/>
                  <a:shade val="100000"/>
                  <a:satMod val="350000"/>
                </a:schemeClr>
              </a:gs>
            </a:gsLst>
            <a:lin ang="16200000" scaled="0"/>
          </a:gra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dirty="0">
                <a:solidFill>
                  <a:srgbClr val="000000"/>
                </a:solidFill>
                <a:effectLst/>
                <a:latin typeface="Calibri"/>
                <a:ea typeface="ＭＳ 明朝"/>
                <a:cs typeface="Times New Roman"/>
              </a:rPr>
              <a:t>Proteins</a:t>
            </a:r>
            <a:endParaRPr lang="en-US" sz="1200" dirty="0">
              <a:effectLst/>
              <a:ea typeface="ＭＳ 明朝"/>
              <a:cs typeface="Times New Roman"/>
            </a:endParaRPr>
          </a:p>
        </p:txBody>
      </p:sp>
      <p:sp>
        <p:nvSpPr>
          <p:cNvPr id="11" name="Trapezoid 10"/>
          <p:cNvSpPr/>
          <p:nvPr/>
        </p:nvSpPr>
        <p:spPr>
          <a:xfrm rot="10800000">
            <a:off x="3333421" y="2746642"/>
            <a:ext cx="1963919" cy="762813"/>
          </a:xfrm>
          <a:prstGeom prst="trapezoid">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3" name="Trapezoid 12"/>
          <p:cNvSpPr/>
          <p:nvPr/>
        </p:nvSpPr>
        <p:spPr>
          <a:xfrm rot="10800000">
            <a:off x="3432210" y="3020941"/>
            <a:ext cx="1771378" cy="476758"/>
          </a:xfrm>
          <a:prstGeom prst="trapezoid">
            <a:avLst/>
          </a:prstGeom>
          <a:solidFill>
            <a:schemeClr val="accent3">
              <a:lumMod val="60000"/>
              <a:lumOff val="40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4" name="Text Box 14"/>
          <p:cNvSpPr txBox="1"/>
          <p:nvPr/>
        </p:nvSpPr>
        <p:spPr>
          <a:xfrm>
            <a:off x="3795520" y="3028523"/>
            <a:ext cx="1039722" cy="476758"/>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effectLst/>
                <a:latin typeface="Calibri"/>
                <a:ea typeface="ＭＳ 明朝"/>
                <a:cs typeface="Times New Roman"/>
              </a:rPr>
              <a:t>GLUCOSE POOL</a:t>
            </a:r>
            <a:endParaRPr lang="en-US" sz="1200" dirty="0">
              <a:effectLst/>
              <a:ea typeface="ＭＳ 明朝"/>
              <a:cs typeface="Times New Roman"/>
            </a:endParaRPr>
          </a:p>
        </p:txBody>
      </p:sp>
      <p:sp>
        <p:nvSpPr>
          <p:cNvPr id="17" name="Down Arrow 16"/>
          <p:cNvSpPr/>
          <p:nvPr/>
        </p:nvSpPr>
        <p:spPr>
          <a:xfrm>
            <a:off x="1320108" y="1284583"/>
            <a:ext cx="231049" cy="1779897"/>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8" name="Down Arrow 17"/>
          <p:cNvSpPr/>
          <p:nvPr/>
        </p:nvSpPr>
        <p:spPr>
          <a:xfrm>
            <a:off x="7145736" y="1209210"/>
            <a:ext cx="231049" cy="1779897"/>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9" name="Trapezoid 18"/>
          <p:cNvSpPr/>
          <p:nvPr/>
        </p:nvSpPr>
        <p:spPr>
          <a:xfrm rot="10800000">
            <a:off x="6267599" y="2807988"/>
            <a:ext cx="1963919" cy="762813"/>
          </a:xfrm>
          <a:prstGeom prst="trapezoid">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0" name="Trapezoid 19"/>
          <p:cNvSpPr/>
          <p:nvPr/>
        </p:nvSpPr>
        <p:spPr>
          <a:xfrm rot="10800000">
            <a:off x="6375571" y="3050067"/>
            <a:ext cx="1732870" cy="476758"/>
          </a:xfrm>
          <a:prstGeom prst="trapezoid">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1" name="Text Box 15"/>
          <p:cNvSpPr txBox="1"/>
          <p:nvPr/>
        </p:nvSpPr>
        <p:spPr>
          <a:xfrm>
            <a:off x="6779907" y="3079194"/>
            <a:ext cx="1039722" cy="476758"/>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effectLst/>
                <a:latin typeface="Calibri"/>
                <a:ea typeface="ＭＳ 明朝"/>
                <a:cs typeface="Times New Roman"/>
              </a:rPr>
              <a:t>AMINO ACID POOL</a:t>
            </a:r>
            <a:endParaRPr lang="en-US" sz="1200" dirty="0">
              <a:effectLst/>
              <a:ea typeface="ＭＳ 明朝"/>
              <a:cs typeface="Times New Roman"/>
            </a:endParaRPr>
          </a:p>
        </p:txBody>
      </p:sp>
      <p:sp>
        <p:nvSpPr>
          <p:cNvPr id="22" name="Trapezoid 21"/>
          <p:cNvSpPr/>
          <p:nvPr/>
        </p:nvSpPr>
        <p:spPr>
          <a:xfrm rot="10800000">
            <a:off x="517286" y="2746642"/>
            <a:ext cx="1963919" cy="762813"/>
          </a:xfrm>
          <a:prstGeom prst="trapezoid">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4" name="Trapezoid 23"/>
          <p:cNvSpPr/>
          <p:nvPr/>
        </p:nvSpPr>
        <p:spPr>
          <a:xfrm rot="10800000">
            <a:off x="637846" y="3064481"/>
            <a:ext cx="1732870" cy="413190"/>
          </a:xfrm>
          <a:prstGeom prst="trapezoid">
            <a:avLst/>
          </a:prstGeom>
          <a:solidFill>
            <a:schemeClr val="accent4">
              <a:lumMod val="60000"/>
              <a:lumOff val="40000"/>
            </a:schemeClr>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5" name="Text Box 12"/>
          <p:cNvSpPr txBox="1"/>
          <p:nvPr/>
        </p:nvSpPr>
        <p:spPr>
          <a:xfrm>
            <a:off x="728816" y="3061163"/>
            <a:ext cx="1552849" cy="492147"/>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b="1" dirty="0">
                <a:effectLst/>
                <a:latin typeface="Calibri"/>
                <a:ea typeface="ＭＳ 明朝"/>
                <a:cs typeface="Times New Roman"/>
              </a:rPr>
              <a:t>FATTY ACID &amp; GLYCEROL POOL</a:t>
            </a:r>
            <a:endParaRPr lang="en-US" sz="1200" dirty="0">
              <a:effectLst/>
              <a:ea typeface="ＭＳ 明朝"/>
              <a:cs typeface="Times New Roman"/>
            </a:endParaRPr>
          </a:p>
        </p:txBody>
      </p:sp>
      <p:sp>
        <p:nvSpPr>
          <p:cNvPr id="47" name="Left Arrow 46"/>
          <p:cNvSpPr/>
          <p:nvPr/>
        </p:nvSpPr>
        <p:spPr>
          <a:xfrm rot="16200000">
            <a:off x="3991827" y="3678102"/>
            <a:ext cx="616517" cy="342790"/>
          </a:xfrm>
          <a:prstGeom prst="leftArrow">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pic>
        <p:nvPicPr>
          <p:cNvPr id="39" name="Picture 38" descr="Screen Shot 2015-11-28 at 6.49.3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9989" y="4157756"/>
            <a:ext cx="1753676" cy="595769"/>
          </a:xfrm>
          <a:prstGeom prst="rect">
            <a:avLst/>
          </a:prstGeom>
        </p:spPr>
      </p:pic>
      <p:sp>
        <p:nvSpPr>
          <p:cNvPr id="35" name="TextBox 34">
            <a:extLst>
              <a:ext uri="{FF2B5EF4-FFF2-40B4-BE49-F238E27FC236}">
                <a16:creationId xmlns:a16="http://schemas.microsoft.com/office/drawing/2014/main" id="{878954EA-44FF-46BC-BA72-13CAC2A9A02A}"/>
              </a:ext>
            </a:extLst>
          </p:cNvPr>
          <p:cNvSpPr txBox="1"/>
          <p:nvPr/>
        </p:nvSpPr>
        <p:spPr>
          <a:xfrm>
            <a:off x="5585204" y="4206408"/>
            <a:ext cx="1896533" cy="400110"/>
          </a:xfrm>
          <a:prstGeom prst="rect">
            <a:avLst/>
          </a:prstGeom>
          <a:noFill/>
        </p:spPr>
        <p:txBody>
          <a:bodyPr wrap="square" rtlCol="0">
            <a:spAutoFit/>
          </a:bodyPr>
          <a:lstStyle/>
          <a:p>
            <a:r>
              <a:rPr lang="en-US" sz="2000" b="1" dirty="0"/>
              <a:t>CO</a:t>
            </a:r>
            <a:r>
              <a:rPr lang="en-US" sz="2000" b="1" baseline="-25000" dirty="0"/>
              <a:t>2</a:t>
            </a:r>
            <a:r>
              <a:rPr lang="en-US" sz="2000" b="1" dirty="0"/>
              <a:t> + H</a:t>
            </a:r>
            <a:r>
              <a:rPr lang="en-US" sz="2000" b="1" baseline="-25000" dirty="0"/>
              <a:t>2</a:t>
            </a:r>
            <a:r>
              <a:rPr lang="en-US" sz="2000" b="1" dirty="0"/>
              <a:t>O</a:t>
            </a:r>
          </a:p>
        </p:txBody>
      </p:sp>
      <p:cxnSp>
        <p:nvCxnSpPr>
          <p:cNvPr id="36" name="Straight Arrow Connector 35">
            <a:extLst>
              <a:ext uri="{FF2B5EF4-FFF2-40B4-BE49-F238E27FC236}">
                <a16:creationId xmlns:a16="http://schemas.microsoft.com/office/drawing/2014/main" id="{462133AE-F538-422D-82D9-9E7B500014D2}"/>
              </a:ext>
            </a:extLst>
          </p:cNvPr>
          <p:cNvCxnSpPr/>
          <p:nvPr/>
        </p:nvCxnSpPr>
        <p:spPr>
          <a:xfrm flipV="1">
            <a:off x="4744196" y="4432350"/>
            <a:ext cx="783610" cy="2"/>
          </a:xfrm>
          <a:prstGeom prst="straightConnector1">
            <a:avLst/>
          </a:prstGeom>
          <a:ln w="28575"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37" name="Content Placeholder 2">
            <a:extLst>
              <a:ext uri="{FF2B5EF4-FFF2-40B4-BE49-F238E27FC236}">
                <a16:creationId xmlns:a16="http://schemas.microsoft.com/office/drawing/2014/main" id="{61752B03-5FFD-49E4-A96B-83D6D4A61CB4}"/>
              </a:ext>
            </a:extLst>
          </p:cNvPr>
          <p:cNvSpPr txBox="1">
            <a:spLocks/>
          </p:cNvSpPr>
          <p:nvPr/>
        </p:nvSpPr>
        <p:spPr>
          <a:xfrm>
            <a:off x="1754584" y="4805736"/>
            <a:ext cx="6520963" cy="2052264"/>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2200" dirty="0">
                <a:latin typeface="Arial" panose="020B0604020202020204" pitchFamily="34" charset="0"/>
                <a:cs typeface="Arial" panose="020B0604020202020204" pitchFamily="34" charset="0"/>
              </a:rPr>
              <a:t>When the glucose pool is empty, does it matter which pool we pull from next?  WHY?</a:t>
            </a:r>
          </a:p>
          <a:p>
            <a:pPr marL="0" indent="0">
              <a:spcBef>
                <a:spcPts val="0"/>
              </a:spcBef>
              <a:buNone/>
            </a:pPr>
            <a:endParaRPr lang="en-US" sz="1000" dirty="0">
              <a:latin typeface="Arial" panose="020B0604020202020204" pitchFamily="34" charset="0"/>
              <a:cs typeface="Arial" panose="020B0604020202020204" pitchFamily="34" charset="0"/>
            </a:endParaRPr>
          </a:p>
          <a:p>
            <a:pPr marL="0" indent="0">
              <a:spcBef>
                <a:spcPts val="0"/>
              </a:spcBef>
              <a:buFont typeface="Arial"/>
              <a:buNone/>
            </a:pPr>
            <a:r>
              <a:rPr lang="en-US" sz="2200" dirty="0">
                <a:latin typeface="Arial" panose="020B0604020202020204" pitchFamily="34" charset="0"/>
                <a:cs typeface="Arial" panose="020B0604020202020204" pitchFamily="34" charset="0"/>
              </a:rPr>
              <a:t>Write your ideas in </a:t>
            </a:r>
            <a:r>
              <a:rPr lang="en-US" sz="2200" b="1" dirty="0">
                <a:latin typeface="Arial" panose="020B0604020202020204" pitchFamily="34" charset="0"/>
                <a:cs typeface="Arial" panose="020B0604020202020204" pitchFamily="34" charset="0"/>
              </a:rPr>
              <a:t>Doodle Box N</a:t>
            </a:r>
            <a:r>
              <a:rPr lang="en-US" sz="2200" dirty="0" smtClean="0">
                <a:latin typeface="Arial" panose="020B0604020202020204" pitchFamily="34" charset="0"/>
                <a:cs typeface="Arial" panose="020B0604020202020204" pitchFamily="34" charset="0"/>
              </a:rPr>
              <a:t>.</a:t>
            </a:r>
            <a:endParaRPr lang="en-US" sz="2200" dirty="0">
              <a:latin typeface="Arial" panose="020B0604020202020204" pitchFamily="34" charset="0"/>
              <a:cs typeface="Arial" panose="020B0604020202020204" pitchFamily="34" charset="0"/>
            </a:endParaRPr>
          </a:p>
          <a:p>
            <a:pPr marL="0" indent="0">
              <a:spcBef>
                <a:spcPts val="0"/>
              </a:spcBef>
              <a:buFont typeface="Arial"/>
              <a:buNone/>
            </a:pPr>
            <a:r>
              <a:rPr lang="en-US" sz="2200" dirty="0">
                <a:latin typeface="Arial" panose="020B0604020202020204" pitchFamily="34" charset="0"/>
                <a:cs typeface="Arial" panose="020B0604020202020204" pitchFamily="34" charset="0"/>
              </a:rPr>
              <a:t>Then share your ideas with a partner.</a:t>
            </a:r>
          </a:p>
        </p:txBody>
      </p:sp>
      <p:sp>
        <p:nvSpPr>
          <p:cNvPr id="40" name="Left Arrow 39">
            <a:extLst>
              <a:ext uri="{FF2B5EF4-FFF2-40B4-BE49-F238E27FC236}">
                <a16:creationId xmlns:a16="http://schemas.microsoft.com/office/drawing/2014/main" id="{7EBB4EC2-2571-4D99-9C3B-DACC2B9234B7}"/>
              </a:ext>
            </a:extLst>
          </p:cNvPr>
          <p:cNvSpPr/>
          <p:nvPr/>
        </p:nvSpPr>
        <p:spPr>
          <a:xfrm rot="12212907">
            <a:off x="2072771" y="3551148"/>
            <a:ext cx="2200950" cy="397873"/>
          </a:xfrm>
          <a:prstGeom prst="leftArrow">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1" name="Text Box 22">
            <a:extLst>
              <a:ext uri="{FF2B5EF4-FFF2-40B4-BE49-F238E27FC236}">
                <a16:creationId xmlns:a16="http://schemas.microsoft.com/office/drawing/2014/main" id="{200743A0-D80B-43CC-A662-B00BC8370799}"/>
              </a:ext>
            </a:extLst>
          </p:cNvPr>
          <p:cNvSpPr txBox="1"/>
          <p:nvPr/>
        </p:nvSpPr>
        <p:spPr>
          <a:xfrm rot="1386931">
            <a:off x="2301101" y="3824843"/>
            <a:ext cx="1257300" cy="4572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effectLst/>
                <a:latin typeface="Calibri"/>
                <a:ea typeface="ＭＳ 明朝"/>
                <a:cs typeface="Times New Roman"/>
              </a:rPr>
              <a:t>if needed</a:t>
            </a:r>
            <a:endParaRPr lang="en-US" dirty="0">
              <a:effectLst/>
              <a:ea typeface="ＭＳ 明朝"/>
              <a:cs typeface="Times New Roman"/>
            </a:endParaRPr>
          </a:p>
        </p:txBody>
      </p:sp>
      <p:sp>
        <p:nvSpPr>
          <p:cNvPr id="42" name="Text Box 22">
            <a:extLst>
              <a:ext uri="{FF2B5EF4-FFF2-40B4-BE49-F238E27FC236}">
                <a16:creationId xmlns:a16="http://schemas.microsoft.com/office/drawing/2014/main" id="{DCBF9363-9077-4E48-A2A0-957BAF7D4984}"/>
              </a:ext>
            </a:extLst>
          </p:cNvPr>
          <p:cNvSpPr txBox="1"/>
          <p:nvPr/>
        </p:nvSpPr>
        <p:spPr>
          <a:xfrm rot="20134590">
            <a:off x="5120818" y="3761183"/>
            <a:ext cx="1257300" cy="4572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effectLst/>
                <a:latin typeface="Calibri"/>
                <a:ea typeface="ＭＳ 明朝"/>
                <a:cs typeface="Times New Roman"/>
              </a:rPr>
              <a:t>if needed</a:t>
            </a:r>
            <a:endParaRPr lang="en-US" dirty="0">
              <a:effectLst/>
              <a:ea typeface="ＭＳ 明朝"/>
              <a:cs typeface="Times New Roman"/>
            </a:endParaRPr>
          </a:p>
        </p:txBody>
      </p:sp>
      <p:sp>
        <p:nvSpPr>
          <p:cNvPr id="43" name="Left Arrow 45">
            <a:extLst>
              <a:ext uri="{FF2B5EF4-FFF2-40B4-BE49-F238E27FC236}">
                <a16:creationId xmlns:a16="http://schemas.microsoft.com/office/drawing/2014/main" id="{560BCDD2-3B7C-4764-BB60-A98146FCEADF}"/>
              </a:ext>
            </a:extLst>
          </p:cNvPr>
          <p:cNvSpPr/>
          <p:nvPr/>
        </p:nvSpPr>
        <p:spPr>
          <a:xfrm rot="20147605">
            <a:off x="4365839" y="3529278"/>
            <a:ext cx="2255760" cy="405217"/>
          </a:xfrm>
          <a:prstGeom prst="leftArrow">
            <a:avLst/>
          </a:prstGeom>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pic>
        <p:nvPicPr>
          <p:cNvPr id="45" name="Picture 44">
            <a:extLst>
              <a:ext uri="{FF2B5EF4-FFF2-40B4-BE49-F238E27FC236}">
                <a16:creationId xmlns:a16="http://schemas.microsoft.com/office/drawing/2014/main" id="{7A79238E-4C68-4119-B53E-B06420A8C8C6}"/>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2284659">
            <a:off x="43084" y="2243254"/>
            <a:ext cx="1911468" cy="632522"/>
          </a:xfrm>
          <a:prstGeom prst="rect">
            <a:avLst/>
          </a:prstGeom>
        </p:spPr>
      </p:pic>
      <p:pic>
        <p:nvPicPr>
          <p:cNvPr id="46" name="Picture 45">
            <a:extLst>
              <a:ext uri="{FF2B5EF4-FFF2-40B4-BE49-F238E27FC236}">
                <a16:creationId xmlns:a16="http://schemas.microsoft.com/office/drawing/2014/main" id="{640F01EB-C1EE-4E2E-A1C5-6A7E62FE94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4185" y="1829527"/>
            <a:ext cx="755834" cy="505464"/>
          </a:xfrm>
          <a:prstGeom prst="rect">
            <a:avLst/>
          </a:prstGeom>
        </p:spPr>
      </p:pic>
      <p:pic>
        <p:nvPicPr>
          <p:cNvPr id="48" name="Picture 47">
            <a:extLst>
              <a:ext uri="{FF2B5EF4-FFF2-40B4-BE49-F238E27FC236}">
                <a16:creationId xmlns:a16="http://schemas.microsoft.com/office/drawing/2014/main" id="{DC461D2D-BECE-4E39-9756-5F9DF7D82F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45216" y="1601886"/>
            <a:ext cx="1373605" cy="1291221"/>
          </a:xfrm>
          <a:prstGeom prst="rect">
            <a:avLst/>
          </a:prstGeom>
        </p:spPr>
      </p:pic>
      <p:sp>
        <p:nvSpPr>
          <p:cNvPr id="51" name="Rectangle 50">
            <a:extLst>
              <a:ext uri="{FF2B5EF4-FFF2-40B4-BE49-F238E27FC236}">
                <a16:creationId xmlns:a16="http://schemas.microsoft.com/office/drawing/2014/main" id="{E3CAE760-79F2-4432-AFD7-F6133D03192C}"/>
              </a:ext>
            </a:extLst>
          </p:cNvPr>
          <p:cNvSpPr/>
          <p:nvPr/>
        </p:nvSpPr>
        <p:spPr>
          <a:xfrm>
            <a:off x="3543219" y="1494144"/>
            <a:ext cx="1484702" cy="3170099"/>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20000" b="1" cap="none" spc="0" dirty="0">
                <a:ln/>
                <a:solidFill>
                  <a:srgbClr val="CC0099"/>
                </a:solidFill>
                <a:effectLst/>
              </a:rPr>
              <a:t>1</a:t>
            </a:r>
          </a:p>
        </p:txBody>
      </p:sp>
      <p:sp>
        <p:nvSpPr>
          <p:cNvPr id="52" name="Rectangle 51">
            <a:extLst>
              <a:ext uri="{FF2B5EF4-FFF2-40B4-BE49-F238E27FC236}">
                <a16:creationId xmlns:a16="http://schemas.microsoft.com/office/drawing/2014/main" id="{1650DB2F-C6E0-4ED2-AF71-67C0499C4ED4}"/>
              </a:ext>
            </a:extLst>
          </p:cNvPr>
          <p:cNvSpPr/>
          <p:nvPr/>
        </p:nvSpPr>
        <p:spPr>
          <a:xfrm>
            <a:off x="715089" y="1494143"/>
            <a:ext cx="1484702" cy="3170099"/>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20000" b="1" cap="none" spc="0" dirty="0">
                <a:ln/>
                <a:solidFill>
                  <a:srgbClr val="CC0099"/>
                </a:solidFill>
                <a:effectLst/>
              </a:rPr>
              <a:t>2</a:t>
            </a:r>
          </a:p>
        </p:txBody>
      </p:sp>
      <p:pic>
        <p:nvPicPr>
          <p:cNvPr id="53" name="Picture 52">
            <a:extLst>
              <a:ext uri="{FF2B5EF4-FFF2-40B4-BE49-F238E27FC236}">
                <a16:creationId xmlns:a16="http://schemas.microsoft.com/office/drawing/2014/main" id="{17C03BDA-DDF5-48D8-9F9F-6D95D1BBD362}"/>
              </a:ext>
            </a:extLst>
          </p:cNvPr>
          <p:cNvPicPr>
            <a:picLocks noChangeAspect="1"/>
          </p:cNvPicPr>
          <p:nvPr/>
        </p:nvPicPr>
        <p:blipFill rotWithShape="1">
          <a:blip r:embed="rId7"/>
          <a:srcRect r="13897" b="1176"/>
          <a:stretch/>
        </p:blipFill>
        <p:spPr>
          <a:xfrm>
            <a:off x="400512" y="4432698"/>
            <a:ext cx="1035120" cy="891043"/>
          </a:xfrm>
          <a:prstGeom prst="rect">
            <a:avLst/>
          </a:prstGeom>
        </p:spPr>
      </p:pic>
      <p:pic>
        <p:nvPicPr>
          <p:cNvPr id="54" name="Picture 53">
            <a:extLst>
              <a:ext uri="{FF2B5EF4-FFF2-40B4-BE49-F238E27FC236}">
                <a16:creationId xmlns:a16="http://schemas.microsoft.com/office/drawing/2014/main" id="{B6BE1D34-C545-4177-B3FC-113C15CB4360}"/>
              </a:ext>
            </a:extLst>
          </p:cNvPr>
          <p:cNvPicPr>
            <a:picLocks noChangeAspect="1"/>
          </p:cNvPicPr>
          <p:nvPr/>
        </p:nvPicPr>
        <p:blipFill rotWithShape="1">
          <a:blip r:embed="rId8"/>
          <a:srcRect t="11876" r="21921"/>
          <a:stretch/>
        </p:blipFill>
        <p:spPr>
          <a:xfrm>
            <a:off x="597075" y="5445733"/>
            <a:ext cx="1052623" cy="891043"/>
          </a:xfrm>
          <a:prstGeom prst="rect">
            <a:avLst/>
          </a:prstGeom>
        </p:spPr>
      </p:pic>
      <p:pic>
        <p:nvPicPr>
          <p:cNvPr id="55" name="Picture 54">
            <a:extLst>
              <a:ext uri="{FF2B5EF4-FFF2-40B4-BE49-F238E27FC236}">
                <a16:creationId xmlns:a16="http://schemas.microsoft.com/office/drawing/2014/main" id="{EBD4DBA1-42E5-45F0-A2C4-61093F6E604E}"/>
              </a:ext>
            </a:extLst>
          </p:cNvPr>
          <p:cNvPicPr>
            <a:picLocks noChangeAspect="1"/>
          </p:cNvPicPr>
          <p:nvPr/>
        </p:nvPicPr>
        <p:blipFill rotWithShape="1">
          <a:blip r:embed="rId9"/>
          <a:srcRect r="33248" b="9941"/>
          <a:stretch/>
        </p:blipFill>
        <p:spPr>
          <a:xfrm>
            <a:off x="6861698" y="5291220"/>
            <a:ext cx="1128575" cy="1141957"/>
          </a:xfrm>
          <a:prstGeom prst="rect">
            <a:avLst/>
          </a:prstGeom>
        </p:spPr>
      </p:pic>
      <p:pic>
        <p:nvPicPr>
          <p:cNvPr id="44" name="Picture 4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11196" y="1958173"/>
            <a:ext cx="1046170" cy="962477"/>
          </a:xfrm>
          <a:prstGeom prst="rect">
            <a:avLst/>
          </a:prstGeom>
        </p:spPr>
      </p:pic>
      <p:sp>
        <p:nvSpPr>
          <p:cNvPr id="16" name="Rectangle 15">
            <a:extLst>
              <a:ext uri="{FF2B5EF4-FFF2-40B4-BE49-F238E27FC236}">
                <a16:creationId xmlns:a16="http://schemas.microsoft.com/office/drawing/2014/main" id="{BC3058C9-7248-46CF-AF87-B1DA215A74CE}"/>
              </a:ext>
            </a:extLst>
          </p:cNvPr>
          <p:cNvSpPr/>
          <p:nvPr/>
        </p:nvSpPr>
        <p:spPr>
          <a:xfrm>
            <a:off x="6525646" y="1603275"/>
            <a:ext cx="1484702" cy="3170099"/>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20000" b="1" cap="none" spc="0" dirty="0">
                <a:ln/>
                <a:solidFill>
                  <a:srgbClr val="CC0099"/>
                </a:solidFill>
                <a:effectLst/>
              </a:rPr>
              <a:t>3</a:t>
            </a:r>
          </a:p>
        </p:txBody>
      </p:sp>
    </p:spTree>
    <p:extLst>
      <p:ext uri="{BB962C8B-B14F-4D97-AF65-F5344CB8AC3E}">
        <p14:creationId xmlns:p14="http://schemas.microsoft.com/office/powerpoint/2010/main" val="296523318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7">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7">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p:bldP spid="42" grpId="0"/>
      <p:bldP spid="43" grpId="0" animBg="1"/>
      <p:bldP spid="51" grpId="0"/>
      <p:bldP spid="52" grpId="0"/>
      <p:bldP spid="1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207994" y="959842"/>
            <a:ext cx="4040188" cy="461665"/>
          </a:xfrm>
        </p:spPr>
        <p:txBody>
          <a:bodyPr/>
          <a:lstStyle/>
          <a:p>
            <a:r>
              <a:rPr lang="en-US" sz="2400" b="1" dirty="0"/>
              <a:t>Matter from Food</a:t>
            </a:r>
          </a:p>
        </p:txBody>
      </p:sp>
      <p:sp>
        <p:nvSpPr>
          <p:cNvPr id="5" name="Content Placeholder 4"/>
          <p:cNvSpPr>
            <a:spLocks noGrp="1"/>
          </p:cNvSpPr>
          <p:nvPr>
            <p:ph sz="half" idx="4294967295"/>
          </p:nvPr>
        </p:nvSpPr>
        <p:spPr>
          <a:xfrm>
            <a:off x="207994" y="1358900"/>
            <a:ext cx="4040188" cy="1027974"/>
          </a:xfrm>
        </p:spPr>
        <p:txBody>
          <a:bodyPr/>
          <a:lstStyle/>
          <a:p>
            <a:pPr marL="342900" indent="-342900">
              <a:buFont typeface="Arial" panose="020B0604020202020204" pitchFamily="34" charset="0"/>
              <a:buChar char="•"/>
            </a:pPr>
            <a:r>
              <a:rPr lang="en-US" sz="2000" dirty="0"/>
              <a:t>[insert model statements here]</a:t>
            </a:r>
          </a:p>
          <a:p>
            <a:endParaRPr lang="en-US" sz="2000" dirty="0"/>
          </a:p>
          <a:p>
            <a:endParaRPr lang="en-US" dirty="0"/>
          </a:p>
        </p:txBody>
      </p:sp>
      <p:sp>
        <p:nvSpPr>
          <p:cNvPr id="6" name="Text Placeholder 5"/>
          <p:cNvSpPr>
            <a:spLocks noGrp="1"/>
          </p:cNvSpPr>
          <p:nvPr>
            <p:ph type="body" sz="quarter" idx="4294967295"/>
          </p:nvPr>
        </p:nvSpPr>
        <p:spPr>
          <a:xfrm>
            <a:off x="4894231" y="868680"/>
            <a:ext cx="4041775" cy="461665"/>
          </a:xfrm>
        </p:spPr>
        <p:txBody>
          <a:bodyPr/>
          <a:lstStyle/>
          <a:p>
            <a:r>
              <a:rPr lang="en-US" sz="2400" b="1" dirty="0"/>
              <a:t>Energy from Food</a:t>
            </a:r>
          </a:p>
        </p:txBody>
      </p:sp>
      <p:sp>
        <p:nvSpPr>
          <p:cNvPr id="7" name="Content Placeholder 6"/>
          <p:cNvSpPr>
            <a:spLocks noGrp="1"/>
          </p:cNvSpPr>
          <p:nvPr>
            <p:ph sz="quarter" idx="4294967295"/>
          </p:nvPr>
        </p:nvSpPr>
        <p:spPr>
          <a:xfrm>
            <a:off x="4894231" y="1358900"/>
            <a:ext cx="4041775" cy="658642"/>
          </a:xfrm>
        </p:spPr>
        <p:txBody>
          <a:bodyPr/>
          <a:lstStyle/>
          <a:p>
            <a:pPr marL="342900" indent="-342900">
              <a:buFont typeface="Arial" panose="020B0604020202020204" pitchFamily="34" charset="0"/>
              <a:buChar char="•"/>
            </a:pPr>
            <a:r>
              <a:rPr lang="en-US" sz="2000" dirty="0"/>
              <a:t>[insert model statements here]</a:t>
            </a:r>
          </a:p>
          <a:p>
            <a:endParaRPr lang="en-US" dirty="0"/>
          </a:p>
        </p:txBody>
      </p:sp>
      <p:sp>
        <p:nvSpPr>
          <p:cNvPr id="9" name="Title 1"/>
          <p:cNvSpPr txBox="1">
            <a:spLocks/>
          </p:cNvSpPr>
          <p:nvPr/>
        </p:nvSpPr>
        <p:spPr>
          <a:xfrm>
            <a:off x="457200" y="228918"/>
            <a:ext cx="8229600" cy="639762"/>
          </a:xfrm>
          <a:prstGeom prst="rect">
            <a:avLst/>
          </a:prstGeom>
        </p:spPr>
        <p:txBody>
          <a:bodyPr vert="horz" lIns="91440" tIns="45720" rIns="91440" bIns="45720" rtlCol="0" anchor="ctr">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Revise our Model?</a:t>
            </a:r>
          </a:p>
        </p:txBody>
      </p:sp>
      <p:sp>
        <p:nvSpPr>
          <p:cNvPr id="11" name="Title 1"/>
          <p:cNvSpPr txBox="1">
            <a:spLocks/>
          </p:cNvSpPr>
          <p:nvPr/>
        </p:nvSpPr>
        <p:spPr>
          <a:xfrm>
            <a:off x="457200" y="2350114"/>
            <a:ext cx="3541776" cy="317595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8870151"/>
      </p:ext>
    </p:extLst>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CE173-61A9-344B-BCFC-68B11874AE39}"/>
              </a:ext>
            </a:extLst>
          </p:cNvPr>
          <p:cNvSpPr>
            <a:spLocks noGrp="1"/>
          </p:cNvSpPr>
          <p:nvPr>
            <p:ph type="title"/>
          </p:nvPr>
        </p:nvSpPr>
        <p:spPr/>
        <p:txBody>
          <a:bodyPr/>
          <a:lstStyle/>
          <a:p>
            <a:r>
              <a:rPr lang="en-US" dirty="0"/>
              <a:t>Learning Segment </a:t>
            </a:r>
            <a:r>
              <a:rPr lang="en-US" dirty="0" smtClean="0"/>
              <a:t>04 </a:t>
            </a:r>
            <a:r>
              <a:rPr lang="en-US" dirty="0"/>
              <a:t>Summary</a:t>
            </a:r>
          </a:p>
        </p:txBody>
      </p:sp>
      <p:sp>
        <p:nvSpPr>
          <p:cNvPr id="3" name="Text Placeholder 2">
            <a:extLst>
              <a:ext uri="{FF2B5EF4-FFF2-40B4-BE49-F238E27FC236}">
                <a16:creationId xmlns:a16="http://schemas.microsoft.com/office/drawing/2014/main" id="{55A06553-4055-0C42-9516-93149FB68FA1}"/>
              </a:ext>
            </a:extLst>
          </p:cNvPr>
          <p:cNvSpPr>
            <a:spLocks noGrp="1"/>
          </p:cNvSpPr>
          <p:nvPr>
            <p:ph type="body" sz="quarter" idx="10"/>
          </p:nvPr>
        </p:nvSpPr>
        <p:spPr/>
        <p:txBody>
          <a:bodyPr/>
          <a:lstStyle/>
          <a:p>
            <a:r>
              <a:rPr lang="en-US" b="1" dirty="0"/>
              <a:t>What we figured out …</a:t>
            </a:r>
          </a:p>
          <a:p>
            <a:endParaRPr lang="en-US" dirty="0"/>
          </a:p>
          <a:p>
            <a:r>
              <a:rPr lang="en-US" dirty="0"/>
              <a:t>We reinforced an earlier idea that we can rearrange the molecules of the matter we ingest in order to make different substances in the body. In the case of the bear, the wide range of foods are converted to fat. We learned that cellular respiration is actually quite a complex system of processes and that the body can use more than just glucose in that process. We added this idea to our model.</a:t>
            </a:r>
          </a:p>
          <a:p>
            <a:endParaRPr lang="en-US" dirty="0"/>
          </a:p>
        </p:txBody>
      </p:sp>
      <p:sp>
        <p:nvSpPr>
          <p:cNvPr id="4" name="Text Placeholder 3">
            <a:extLst>
              <a:ext uri="{FF2B5EF4-FFF2-40B4-BE49-F238E27FC236}">
                <a16:creationId xmlns:a16="http://schemas.microsoft.com/office/drawing/2014/main" id="{D11D7EFC-3D28-574D-8A2A-E9C00057B770}"/>
              </a:ext>
            </a:extLst>
          </p:cNvPr>
          <p:cNvSpPr>
            <a:spLocks noGrp="1"/>
          </p:cNvSpPr>
          <p:nvPr>
            <p:ph type="body" sz="quarter" idx="11"/>
          </p:nvPr>
        </p:nvSpPr>
        <p:spPr/>
        <p:txBody>
          <a:bodyPr/>
          <a:lstStyle/>
          <a:p>
            <a:r>
              <a:rPr lang="en-US" u="sng" dirty="0" smtClean="0"/>
              <a:t>LS04 </a:t>
            </a:r>
            <a:r>
              <a:rPr lang="en-US" u="sng" dirty="0"/>
              <a:t>Teacher Reflection Notes:</a:t>
            </a:r>
          </a:p>
          <a:p>
            <a:endParaRPr lang="en-US" i="1" dirty="0"/>
          </a:p>
          <a:p>
            <a:r>
              <a:rPr lang="en-US" i="1" dirty="0"/>
              <a:t>Things that went well…</a:t>
            </a:r>
          </a:p>
          <a:p>
            <a:endParaRPr lang="en-US" i="1" dirty="0"/>
          </a:p>
          <a:p>
            <a:r>
              <a:rPr lang="en-US" i="1" dirty="0"/>
              <a:t>Things I would change…</a:t>
            </a:r>
          </a:p>
          <a:p>
            <a:endParaRPr lang="en-US" dirty="0"/>
          </a:p>
        </p:txBody>
      </p:sp>
    </p:spTree>
    <p:extLst>
      <p:ext uri="{BB962C8B-B14F-4D97-AF65-F5344CB8AC3E}">
        <p14:creationId xmlns:p14="http://schemas.microsoft.com/office/powerpoint/2010/main" val="325640396"/>
      </p:ext>
    </p:extLst>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05 Overview</a:t>
            </a:r>
            <a:endParaRPr sz="2800" dirty="0"/>
          </a:p>
        </p:txBody>
      </p:sp>
      <p:sp>
        <p:nvSpPr>
          <p:cNvPr id="3" name="Text Placeholder 2">
            <a:extLst>
              <a:ext uri="{FF2B5EF4-FFF2-40B4-BE49-F238E27FC236}">
                <a16:creationId xmlns:a16="http://schemas.microsoft.com/office/drawing/2014/main" id="{A6DCEA55-9BDF-4853-83B7-1A276C265F81}"/>
              </a:ext>
            </a:extLst>
          </p:cNvPr>
          <p:cNvSpPr>
            <a:spLocks noGrp="1"/>
          </p:cNvSpPr>
          <p:nvPr>
            <p:ph type="body" sz="quarter" idx="10"/>
          </p:nvPr>
        </p:nvSpPr>
        <p:spPr/>
        <p:txBody>
          <a:bodyPr/>
          <a:lstStyle/>
          <a:p>
            <a:pPr>
              <a:spcAft>
                <a:spcPts val="600"/>
              </a:spcAft>
            </a:pPr>
            <a:r>
              <a:rPr lang="en-US" sz="1400" b="1" dirty="0">
                <a:cs typeface="Arial" panose="020B0604020202020204" pitchFamily="34" charset="0"/>
              </a:rPr>
              <a:t>M </a:t>
            </a:r>
            <a:r>
              <a:rPr lang="en-US" sz="1400" b="1" dirty="0">
                <a:cs typeface="Arial" panose="020B0604020202020204" pitchFamily="34" charset="0"/>
                <a:sym typeface="Wingdings" panose="05000000000000000000" pitchFamily="2" charset="2"/>
              </a:rPr>
              <a:t> P</a:t>
            </a:r>
          </a:p>
          <a:p>
            <a:pPr>
              <a:spcAft>
                <a:spcPts val="600"/>
              </a:spcAft>
            </a:pPr>
            <a:r>
              <a:rPr lang="en-US" dirty="0"/>
              <a:t>We continue to consider what happens with the bear but now focusing on its weight change throughout the entire year as it prepares for hibernation and then actually hibernates. We make posters to completely explain this phenomenon. Finally, we consider if what is happening with bears might help us understand what happens to humans when their weight fluctuates. </a:t>
            </a:r>
            <a:endParaRPr lang="en-US" b="1" dirty="0">
              <a:cs typeface="Arial" panose="020B0604020202020204" pitchFamily="34" charset="0"/>
              <a:sym typeface="Wingdings" panose="05000000000000000000" pitchFamily="2" charset="2"/>
            </a:endParaRPr>
          </a:p>
          <a:p>
            <a:endParaRPr lang="en-US" b="1" dirty="0"/>
          </a:p>
        </p:txBody>
      </p:sp>
      <p:sp>
        <p:nvSpPr>
          <p:cNvPr id="5" name="Text Placeholder 4">
            <a:extLst>
              <a:ext uri="{FF2B5EF4-FFF2-40B4-BE49-F238E27FC236}">
                <a16:creationId xmlns:a16="http://schemas.microsoft.com/office/drawing/2014/main" id="{0F32D267-50D6-4750-B094-BC688DC3AE0A}"/>
              </a:ext>
            </a:extLst>
          </p:cNvPr>
          <p:cNvSpPr>
            <a:spLocks noGrp="1"/>
          </p:cNvSpPr>
          <p:nvPr>
            <p:ph type="body" sz="quarter" idx="12"/>
          </p:nvPr>
        </p:nvSpPr>
        <p:spPr/>
        <p:txBody>
          <a:bodyPr/>
          <a:lstStyle/>
          <a:p>
            <a:pPr>
              <a:spcAft>
                <a:spcPts val="400"/>
              </a:spcAft>
            </a:pPr>
            <a:r>
              <a:rPr lang="en-US" sz="1400" u="sng" dirty="0">
                <a:cs typeface="Calibri" panose="020F0502020204030204" pitchFamily="34" charset="0"/>
              </a:rPr>
              <a:t>Resources you will need:</a:t>
            </a:r>
          </a:p>
          <a:p>
            <a:r>
              <a:rPr lang="en-US" dirty="0"/>
              <a:t>BS Doodle </a:t>
            </a:r>
            <a:r>
              <a:rPr lang="en-US" dirty="0" smtClean="0"/>
              <a:t>Sheet vLE-Feb2022</a:t>
            </a:r>
            <a:endParaRPr lang="en-US" dirty="0"/>
          </a:p>
          <a:p>
            <a:r>
              <a:rPr lang="en-US" dirty="0"/>
              <a:t>BS 05 Bear Hibernation Fact Sheet</a:t>
            </a:r>
          </a:p>
          <a:p>
            <a:r>
              <a:rPr lang="en-US" dirty="0"/>
              <a:t>BS 05 Bear Hibernation Task Sheet</a:t>
            </a:r>
          </a:p>
        </p:txBody>
      </p:sp>
      <p:sp>
        <p:nvSpPr>
          <p:cNvPr id="4" name="Text Placeholder 3">
            <a:extLst>
              <a:ext uri="{FF2B5EF4-FFF2-40B4-BE49-F238E27FC236}">
                <a16:creationId xmlns:a16="http://schemas.microsoft.com/office/drawing/2014/main" id="{01D13C94-6C8A-40DC-AFEF-4789052768FD}"/>
              </a:ext>
            </a:extLst>
          </p:cNvPr>
          <p:cNvSpPr>
            <a:spLocks noGrp="1"/>
          </p:cNvSpPr>
          <p:nvPr>
            <p:ph type="body" sz="quarter" idx="11"/>
          </p:nvPr>
        </p:nvSpPr>
        <p:spPr/>
        <p:txBody>
          <a:bodyPr/>
          <a:lstStyle/>
          <a:p>
            <a:r>
              <a:rPr lang="en-US" dirty="0"/>
              <a:t>50-100 Minutes</a:t>
            </a:r>
          </a:p>
        </p:txBody>
      </p:sp>
    </p:spTree>
    <p:extLst>
      <p:ext uri="{BB962C8B-B14F-4D97-AF65-F5344CB8AC3E}">
        <p14:creationId xmlns:p14="http://schemas.microsoft.com/office/powerpoint/2010/main" val="251177013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34550-1C69-40D2-B00B-60A8DDB0EC7B}"/>
              </a:ext>
            </a:extLst>
          </p:cNvPr>
          <p:cNvSpPr>
            <a:spLocks noGrp="1"/>
          </p:cNvSpPr>
          <p:nvPr>
            <p:ph type="title"/>
          </p:nvPr>
        </p:nvSpPr>
        <p:spPr/>
        <p:txBody>
          <a:bodyPr/>
          <a:lstStyle/>
          <a:p>
            <a:r>
              <a:rPr lang="en-US" dirty="0"/>
              <a:t>Learning Segment 01 Overview</a:t>
            </a:r>
          </a:p>
        </p:txBody>
      </p:sp>
      <p:sp>
        <p:nvSpPr>
          <p:cNvPr id="3" name="Text Placeholder 2">
            <a:extLst>
              <a:ext uri="{FF2B5EF4-FFF2-40B4-BE49-F238E27FC236}">
                <a16:creationId xmlns:a16="http://schemas.microsoft.com/office/drawing/2014/main" id="{6E920510-6875-4252-B1AA-A68D8DA83584}"/>
              </a:ext>
            </a:extLst>
          </p:cNvPr>
          <p:cNvSpPr>
            <a:spLocks noGrp="1"/>
          </p:cNvSpPr>
          <p:nvPr>
            <p:ph type="body" sz="quarter" idx="10"/>
          </p:nvPr>
        </p:nvSpPr>
        <p:spPr/>
        <p:txBody>
          <a:bodyPr/>
          <a:lstStyle/>
          <a:p>
            <a:pPr>
              <a:spcAft>
                <a:spcPts val="600"/>
              </a:spcAft>
            </a:pPr>
            <a:r>
              <a:rPr lang="en-US" b="1" dirty="0">
                <a:sym typeface="Wingdings" panose="05000000000000000000" pitchFamily="2" charset="2"/>
              </a:rPr>
              <a:t>M  Q</a:t>
            </a:r>
          </a:p>
          <a:p>
            <a:pPr>
              <a:lnSpc>
                <a:spcPts val="1800"/>
              </a:lnSpc>
            </a:pPr>
            <a:r>
              <a:rPr lang="en-US" b="1" dirty="0"/>
              <a:t>We remind ourselves of where we left off at the end of Cellular Respiration. We also return to the Inputs-Outputs-Uses diagram we developed during Chemical Reactions. We go a little deeper on the Uses of matter in our bodies for growth and repair. </a:t>
            </a:r>
          </a:p>
        </p:txBody>
      </p:sp>
      <p:sp>
        <p:nvSpPr>
          <p:cNvPr id="4" name="Text Placeholder 3">
            <a:extLst>
              <a:ext uri="{FF2B5EF4-FFF2-40B4-BE49-F238E27FC236}">
                <a16:creationId xmlns:a16="http://schemas.microsoft.com/office/drawing/2014/main" id="{F915D90A-3689-4EE6-81E5-18B41826CD27}"/>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a:t>BS Doodle </a:t>
            </a:r>
            <a:r>
              <a:rPr lang="en-US" sz="1400" dirty="0" smtClean="0"/>
              <a:t>Sheet vLE-Feb2022</a:t>
            </a:r>
            <a:endParaRPr lang="en-US" sz="1400" dirty="0"/>
          </a:p>
          <a:p>
            <a:r>
              <a:rPr lang="en-US" dirty="0"/>
              <a:t>IOU Representation from Chemical Reactions Unit</a:t>
            </a:r>
          </a:p>
          <a:p>
            <a:endParaRPr lang="en-US" dirty="0"/>
          </a:p>
        </p:txBody>
      </p:sp>
      <p:sp>
        <p:nvSpPr>
          <p:cNvPr id="5" name="Text Placeholder 4">
            <a:extLst>
              <a:ext uri="{FF2B5EF4-FFF2-40B4-BE49-F238E27FC236}">
                <a16:creationId xmlns:a16="http://schemas.microsoft.com/office/drawing/2014/main" id="{BED5FDF7-EBA4-45FF-A423-CBEA3D371491}"/>
              </a:ext>
            </a:extLst>
          </p:cNvPr>
          <p:cNvSpPr>
            <a:spLocks noGrp="1"/>
          </p:cNvSpPr>
          <p:nvPr>
            <p:ph type="body" sz="quarter" idx="11"/>
          </p:nvPr>
        </p:nvSpPr>
        <p:spPr/>
        <p:txBody>
          <a:bodyPr/>
          <a:lstStyle/>
          <a:p>
            <a:r>
              <a:rPr lang="en-US" dirty="0"/>
              <a:t>15 – 20 Minutes</a:t>
            </a:r>
          </a:p>
        </p:txBody>
      </p:sp>
    </p:spTree>
    <p:extLst>
      <p:ext uri="{BB962C8B-B14F-4D97-AF65-F5344CB8AC3E}">
        <p14:creationId xmlns:p14="http://schemas.microsoft.com/office/powerpoint/2010/main" val="1456996026"/>
      </p:ext>
    </p:extLst>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2" name="TextBox 1"/>
          <p:cNvSpPr txBox="1"/>
          <p:nvPr/>
        </p:nvSpPr>
        <p:spPr>
          <a:xfrm>
            <a:off x="4389665" y="125715"/>
            <a:ext cx="5291892" cy="523220"/>
          </a:xfrm>
          <a:prstGeom prst="rect">
            <a:avLst/>
          </a:prstGeom>
          <a:noFill/>
        </p:spPr>
        <p:txBody>
          <a:bodyPr wrap="square" rtlCol="0">
            <a:spAutoFit/>
          </a:bodyPr>
          <a:lstStyle/>
          <a:p>
            <a:r>
              <a:rPr lang="en-US" sz="2800" b="1" dirty="0">
                <a:solidFill>
                  <a:srgbClr val="C00000"/>
                </a:solidFill>
              </a:rPr>
              <a:t>APPLYING OUR MODEL</a:t>
            </a:r>
          </a:p>
        </p:txBody>
      </p:sp>
      <p:sp>
        <p:nvSpPr>
          <p:cNvPr id="4" name="TextBox 3"/>
          <p:cNvSpPr txBox="1"/>
          <p:nvPr/>
        </p:nvSpPr>
        <p:spPr>
          <a:xfrm>
            <a:off x="4080658" y="817325"/>
            <a:ext cx="4931668" cy="1200329"/>
          </a:xfrm>
          <a:prstGeom prst="rect">
            <a:avLst/>
          </a:prstGeom>
          <a:noFill/>
        </p:spPr>
        <p:txBody>
          <a:bodyPr wrap="square" rtlCol="0">
            <a:spAutoFit/>
          </a:bodyPr>
          <a:lstStyle/>
          <a:p>
            <a:pPr algn="ctr"/>
            <a:r>
              <a:rPr lang="en-US" sz="3600" b="1" dirty="0">
                <a:ea typeface="Arial"/>
                <a:cs typeface="Arial"/>
                <a:sym typeface="Arial"/>
              </a:rPr>
              <a:t>Phenomenon: </a:t>
            </a:r>
          </a:p>
          <a:p>
            <a:pPr algn="ctr"/>
            <a:r>
              <a:rPr lang="en-US" sz="3600" b="1" dirty="0">
                <a:latin typeface="Arial" panose="020B0604020202020204" pitchFamily="34" charset="0"/>
                <a:cs typeface="Arial" panose="020B0604020202020204" pitchFamily="34" charset="0"/>
              </a:rPr>
              <a:t>The Hibernating Bear</a:t>
            </a:r>
          </a:p>
        </p:txBody>
      </p:sp>
      <p:pic>
        <p:nvPicPr>
          <p:cNvPr id="7" name="Picture 6">
            <a:extLst>
              <a:ext uri="{FF2B5EF4-FFF2-40B4-BE49-F238E27FC236}">
                <a16:creationId xmlns:a16="http://schemas.microsoft.com/office/drawing/2014/main" id="{511A7C7A-B4BA-4BC9-9032-B0E42BB68D03}"/>
              </a:ext>
            </a:extLst>
          </p:cNvPr>
          <p:cNvPicPr>
            <a:picLocks noChangeAspect="1"/>
          </p:cNvPicPr>
          <p:nvPr/>
        </p:nvPicPr>
        <p:blipFill rotWithShape="1">
          <a:blip r:embed="rId3"/>
          <a:srcRect r="13897" b="1176"/>
          <a:stretch/>
        </p:blipFill>
        <p:spPr>
          <a:xfrm>
            <a:off x="102100" y="4351467"/>
            <a:ext cx="1035120" cy="891043"/>
          </a:xfrm>
          <a:prstGeom prst="rect">
            <a:avLst/>
          </a:prstGeom>
        </p:spPr>
      </p:pic>
      <p:pic>
        <p:nvPicPr>
          <p:cNvPr id="9" name="Picture 8" descr="A brown bear in a river&#10;&#10;Description automatically generated with low confidence">
            <a:extLst>
              <a:ext uri="{FF2B5EF4-FFF2-40B4-BE49-F238E27FC236}">
                <a16:creationId xmlns:a16="http://schemas.microsoft.com/office/drawing/2014/main" id="{931C508F-4DF8-E34A-A28D-B9DCC5DA49E9}"/>
              </a:ext>
            </a:extLst>
          </p:cNvPr>
          <p:cNvPicPr>
            <a:picLocks noChangeAspect="1"/>
          </p:cNvPicPr>
          <p:nvPr/>
        </p:nvPicPr>
        <p:blipFill>
          <a:blip r:embed="rId4"/>
          <a:stretch>
            <a:fillRect/>
          </a:stretch>
        </p:blipFill>
        <p:spPr>
          <a:xfrm>
            <a:off x="60291" y="110304"/>
            <a:ext cx="3680879" cy="2760659"/>
          </a:xfrm>
          <a:prstGeom prst="rect">
            <a:avLst/>
          </a:prstGeom>
        </p:spPr>
      </p:pic>
      <p:grpSp>
        <p:nvGrpSpPr>
          <p:cNvPr id="6" name="Group 5">
            <a:extLst>
              <a:ext uri="{FF2B5EF4-FFF2-40B4-BE49-F238E27FC236}">
                <a16:creationId xmlns:a16="http://schemas.microsoft.com/office/drawing/2014/main" id="{6812849F-23F7-D949-A24E-BBB11B9C711A}"/>
              </a:ext>
            </a:extLst>
          </p:cNvPr>
          <p:cNvGrpSpPr/>
          <p:nvPr/>
        </p:nvGrpSpPr>
        <p:grpSpPr>
          <a:xfrm>
            <a:off x="1884399" y="2170053"/>
            <a:ext cx="7199234" cy="4141740"/>
            <a:chOff x="1884399" y="2170053"/>
            <a:chExt cx="7199234" cy="4141740"/>
          </a:xfrm>
        </p:grpSpPr>
        <p:pic>
          <p:nvPicPr>
            <p:cNvPr id="11" name="Picture 10" descr="A brown bear in water&#10;&#10;Description automatically generated with low confidence">
              <a:extLst>
                <a:ext uri="{FF2B5EF4-FFF2-40B4-BE49-F238E27FC236}">
                  <a16:creationId xmlns:a16="http://schemas.microsoft.com/office/drawing/2014/main" id="{3CA40084-EBB7-4C3E-9480-E7F4D804ED82}"/>
                </a:ext>
              </a:extLst>
            </p:cNvPr>
            <p:cNvPicPr>
              <a:picLocks noChangeAspect="1"/>
            </p:cNvPicPr>
            <p:nvPr/>
          </p:nvPicPr>
          <p:blipFill>
            <a:blip r:embed="rId5"/>
            <a:stretch>
              <a:fillRect/>
            </a:stretch>
          </p:blipFill>
          <p:spPr>
            <a:xfrm>
              <a:off x="1884399" y="2170053"/>
              <a:ext cx="4392518" cy="2474537"/>
            </a:xfrm>
            <a:prstGeom prst="rect">
              <a:avLst/>
            </a:prstGeom>
          </p:spPr>
        </p:pic>
        <p:pic>
          <p:nvPicPr>
            <p:cNvPr id="13" name="Picture 12" descr="A brown bear walking through a grassy area&#10;&#10;Description automatically generated with low confidence">
              <a:extLst>
                <a:ext uri="{FF2B5EF4-FFF2-40B4-BE49-F238E27FC236}">
                  <a16:creationId xmlns:a16="http://schemas.microsoft.com/office/drawing/2014/main" id="{DFE0392E-E62D-418C-8846-7BD6CEF0211D}"/>
                </a:ext>
              </a:extLst>
            </p:cNvPr>
            <p:cNvPicPr>
              <a:picLocks noChangeAspect="1"/>
            </p:cNvPicPr>
            <p:nvPr/>
          </p:nvPicPr>
          <p:blipFill>
            <a:blip r:embed="rId6"/>
            <a:stretch>
              <a:fillRect/>
            </a:stretch>
          </p:blipFill>
          <p:spPr>
            <a:xfrm>
              <a:off x="5278774" y="3837256"/>
              <a:ext cx="3804859" cy="2474537"/>
            </a:xfrm>
            <a:prstGeom prst="rect">
              <a:avLst/>
            </a:prstGeom>
          </p:spPr>
        </p:pic>
      </p:grpSp>
      <p:sp>
        <p:nvSpPr>
          <p:cNvPr id="3" name="TextBox 2">
            <a:extLst>
              <a:ext uri="{FF2B5EF4-FFF2-40B4-BE49-F238E27FC236}">
                <a16:creationId xmlns:a16="http://schemas.microsoft.com/office/drawing/2014/main" id="{D99F6CEA-5AC3-AD41-A7D9-0FFB4CF99433}"/>
              </a:ext>
            </a:extLst>
          </p:cNvPr>
          <p:cNvSpPr txBox="1"/>
          <p:nvPr/>
        </p:nvSpPr>
        <p:spPr>
          <a:xfrm>
            <a:off x="1326434" y="4796989"/>
            <a:ext cx="3535126" cy="1477328"/>
          </a:xfrm>
          <a:prstGeom prst="rect">
            <a:avLst/>
          </a:prstGeom>
          <a:noFill/>
        </p:spPr>
        <p:txBody>
          <a:bodyPr wrap="square" rtlCol="0">
            <a:spAutoFit/>
          </a:bodyPr>
          <a:lstStyle/>
          <a:p>
            <a:r>
              <a:rPr lang="en-US" dirty="0"/>
              <a:t>How can we account for the tremendous weight gain and loss the bear experiences over the course of a year from both a </a:t>
            </a:r>
            <a:r>
              <a:rPr lang="en-US" b="1" dirty="0"/>
              <a:t>matter</a:t>
            </a:r>
            <a:r>
              <a:rPr lang="en-US" dirty="0"/>
              <a:t> and </a:t>
            </a:r>
            <a:r>
              <a:rPr lang="en-US" b="1" dirty="0"/>
              <a:t>energy</a:t>
            </a:r>
            <a:r>
              <a:rPr lang="en-US" dirty="0"/>
              <a:t> perspective?</a:t>
            </a:r>
          </a:p>
        </p:txBody>
      </p:sp>
    </p:spTree>
    <p:extLst>
      <p:ext uri="{BB962C8B-B14F-4D97-AF65-F5344CB8AC3E}">
        <p14:creationId xmlns:p14="http://schemas.microsoft.com/office/powerpoint/2010/main" val="3386465160"/>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3257FA-903B-9A45-837E-3A81E7DEAFE4}"/>
              </a:ext>
            </a:extLst>
          </p:cNvPr>
          <p:cNvSpPr txBox="1"/>
          <p:nvPr/>
        </p:nvSpPr>
        <p:spPr>
          <a:xfrm>
            <a:off x="3808071" y="1617564"/>
            <a:ext cx="5058137" cy="1477328"/>
          </a:xfrm>
          <a:prstGeom prst="rect">
            <a:avLst/>
          </a:prstGeom>
          <a:noFill/>
        </p:spPr>
        <p:txBody>
          <a:bodyPr wrap="square" rtlCol="0">
            <a:spAutoFit/>
          </a:bodyPr>
          <a:lstStyle/>
          <a:p>
            <a:endParaRPr lang="en-US" dirty="0"/>
          </a:p>
          <a:p>
            <a:r>
              <a:rPr lang="en-US" b="1" dirty="0"/>
              <a:t>We can agree that the bear lost matter during hibernation. And we know that matter is neither created nor destroyed, so…</a:t>
            </a:r>
          </a:p>
          <a:p>
            <a:endParaRPr lang="en-US" dirty="0"/>
          </a:p>
        </p:txBody>
      </p:sp>
      <p:sp>
        <p:nvSpPr>
          <p:cNvPr id="2" name="TextBox 1">
            <a:extLst>
              <a:ext uri="{FF2B5EF4-FFF2-40B4-BE49-F238E27FC236}">
                <a16:creationId xmlns:a16="http://schemas.microsoft.com/office/drawing/2014/main" id="{694897BF-A390-8E4E-9BF9-774CC58C945F}"/>
              </a:ext>
            </a:extLst>
          </p:cNvPr>
          <p:cNvSpPr txBox="1"/>
          <p:nvPr/>
        </p:nvSpPr>
        <p:spPr>
          <a:xfrm>
            <a:off x="2741709" y="126977"/>
            <a:ext cx="3919663" cy="584775"/>
          </a:xfrm>
          <a:prstGeom prst="rect">
            <a:avLst/>
          </a:prstGeom>
          <a:noFill/>
        </p:spPr>
        <p:txBody>
          <a:bodyPr wrap="none" rtlCol="0">
            <a:spAutoFit/>
          </a:bodyPr>
          <a:lstStyle/>
          <a:p>
            <a:pPr algn="ctr"/>
            <a:r>
              <a:rPr lang="en-US" sz="3200" dirty="0"/>
              <a:t>Putting it all together</a:t>
            </a:r>
          </a:p>
        </p:txBody>
      </p:sp>
      <p:pic>
        <p:nvPicPr>
          <p:cNvPr id="10" name="Picture 9">
            <a:extLst>
              <a:ext uri="{FF2B5EF4-FFF2-40B4-BE49-F238E27FC236}">
                <a16:creationId xmlns:a16="http://schemas.microsoft.com/office/drawing/2014/main" id="{0DAAC0F9-2B41-DF40-B62C-CB330E7201F4}"/>
              </a:ext>
            </a:extLst>
          </p:cNvPr>
          <p:cNvPicPr>
            <a:picLocks noChangeAspect="1"/>
          </p:cNvPicPr>
          <p:nvPr/>
        </p:nvPicPr>
        <p:blipFill rotWithShape="1">
          <a:blip r:embed="rId3"/>
          <a:srcRect t="11876" r="21921"/>
          <a:stretch/>
        </p:blipFill>
        <p:spPr>
          <a:xfrm>
            <a:off x="1013601" y="5034675"/>
            <a:ext cx="1052623" cy="891043"/>
          </a:xfrm>
          <a:prstGeom prst="rect">
            <a:avLst/>
          </a:prstGeom>
        </p:spPr>
      </p:pic>
      <p:grpSp>
        <p:nvGrpSpPr>
          <p:cNvPr id="11" name="Group 10">
            <a:extLst>
              <a:ext uri="{FF2B5EF4-FFF2-40B4-BE49-F238E27FC236}">
                <a16:creationId xmlns:a16="http://schemas.microsoft.com/office/drawing/2014/main" id="{F06E1539-0A56-FB4B-B4F0-9EBDBB84D99A}"/>
              </a:ext>
            </a:extLst>
          </p:cNvPr>
          <p:cNvGrpSpPr/>
          <p:nvPr/>
        </p:nvGrpSpPr>
        <p:grpSpPr>
          <a:xfrm>
            <a:off x="185194" y="1737301"/>
            <a:ext cx="5692251" cy="3383398"/>
            <a:chOff x="1884399" y="2170053"/>
            <a:chExt cx="7199234" cy="4141740"/>
          </a:xfrm>
        </p:grpSpPr>
        <p:pic>
          <p:nvPicPr>
            <p:cNvPr id="12" name="Picture 11" descr="A brown bear in water&#10;&#10;Description automatically generated with low confidence">
              <a:extLst>
                <a:ext uri="{FF2B5EF4-FFF2-40B4-BE49-F238E27FC236}">
                  <a16:creationId xmlns:a16="http://schemas.microsoft.com/office/drawing/2014/main" id="{CD288EAE-2ABA-164E-96ED-69E24A8EC03F}"/>
                </a:ext>
              </a:extLst>
            </p:cNvPr>
            <p:cNvPicPr>
              <a:picLocks noChangeAspect="1"/>
            </p:cNvPicPr>
            <p:nvPr/>
          </p:nvPicPr>
          <p:blipFill>
            <a:blip r:embed="rId4"/>
            <a:stretch>
              <a:fillRect/>
            </a:stretch>
          </p:blipFill>
          <p:spPr>
            <a:xfrm>
              <a:off x="1884399" y="2170053"/>
              <a:ext cx="4392518" cy="2474537"/>
            </a:xfrm>
            <a:prstGeom prst="rect">
              <a:avLst/>
            </a:prstGeom>
          </p:spPr>
        </p:pic>
        <p:pic>
          <p:nvPicPr>
            <p:cNvPr id="13" name="Picture 12" descr="A brown bear walking through a grassy area&#10;&#10;Description automatically generated with low confidence">
              <a:extLst>
                <a:ext uri="{FF2B5EF4-FFF2-40B4-BE49-F238E27FC236}">
                  <a16:creationId xmlns:a16="http://schemas.microsoft.com/office/drawing/2014/main" id="{6A126A05-D8D5-0A4F-8C36-47DA903DD68B}"/>
                </a:ext>
              </a:extLst>
            </p:cNvPr>
            <p:cNvPicPr>
              <a:picLocks noChangeAspect="1"/>
            </p:cNvPicPr>
            <p:nvPr/>
          </p:nvPicPr>
          <p:blipFill>
            <a:blip r:embed="rId5"/>
            <a:stretch>
              <a:fillRect/>
            </a:stretch>
          </p:blipFill>
          <p:spPr>
            <a:xfrm>
              <a:off x="5278774" y="3837256"/>
              <a:ext cx="3804859" cy="2474537"/>
            </a:xfrm>
            <a:prstGeom prst="rect">
              <a:avLst/>
            </a:prstGeom>
          </p:spPr>
        </p:pic>
      </p:grpSp>
      <p:sp>
        <p:nvSpPr>
          <p:cNvPr id="14" name="TextBox 13">
            <a:extLst>
              <a:ext uri="{FF2B5EF4-FFF2-40B4-BE49-F238E27FC236}">
                <a16:creationId xmlns:a16="http://schemas.microsoft.com/office/drawing/2014/main" id="{764F5F8E-BB4E-0249-87AE-000F1B9C6784}"/>
              </a:ext>
            </a:extLst>
          </p:cNvPr>
          <p:cNvSpPr txBox="1"/>
          <p:nvPr/>
        </p:nvSpPr>
        <p:spPr>
          <a:xfrm>
            <a:off x="6291937" y="3466445"/>
            <a:ext cx="2076559" cy="1200329"/>
          </a:xfrm>
          <a:prstGeom prst="rect">
            <a:avLst/>
          </a:prstGeom>
          <a:noFill/>
        </p:spPr>
        <p:txBody>
          <a:bodyPr wrap="square" rtlCol="0">
            <a:spAutoFit/>
          </a:bodyPr>
          <a:lstStyle/>
          <a:p>
            <a:r>
              <a:rPr lang="en-US" sz="2400" b="1" dirty="0"/>
              <a:t>Where did all that matter go?</a:t>
            </a:r>
          </a:p>
        </p:txBody>
      </p:sp>
      <p:sp>
        <p:nvSpPr>
          <p:cNvPr id="15" name="TextBox 14">
            <a:extLst>
              <a:ext uri="{FF2B5EF4-FFF2-40B4-BE49-F238E27FC236}">
                <a16:creationId xmlns:a16="http://schemas.microsoft.com/office/drawing/2014/main" id="{485AD1DF-554B-234C-B669-730A6951F78B}"/>
              </a:ext>
            </a:extLst>
          </p:cNvPr>
          <p:cNvSpPr txBox="1"/>
          <p:nvPr/>
        </p:nvSpPr>
        <p:spPr>
          <a:xfrm>
            <a:off x="185194" y="851831"/>
            <a:ext cx="8559738" cy="941888"/>
          </a:xfrm>
          <a:prstGeom prst="rect">
            <a:avLst/>
          </a:prstGeom>
          <a:noFill/>
        </p:spPr>
        <p:txBody>
          <a:bodyPr wrap="square" rtlCol="0">
            <a:spAutoFit/>
          </a:bodyPr>
          <a:lstStyle/>
          <a:p>
            <a:r>
              <a:rPr lang="en-US" dirty="0"/>
              <a:t>Now that you have figured out what is going on with the bears, let’s check our understanding by asking the question a slightly different way…</a:t>
            </a:r>
          </a:p>
          <a:p>
            <a:endParaRPr lang="en-US" dirty="0"/>
          </a:p>
        </p:txBody>
      </p:sp>
      <p:sp>
        <p:nvSpPr>
          <p:cNvPr id="17" name="TextBox 16">
            <a:extLst>
              <a:ext uri="{FF2B5EF4-FFF2-40B4-BE49-F238E27FC236}">
                <a16:creationId xmlns:a16="http://schemas.microsoft.com/office/drawing/2014/main" id="{8E745423-9924-FB4D-AE3E-82E0760F9CDF}"/>
              </a:ext>
            </a:extLst>
          </p:cNvPr>
          <p:cNvSpPr txBox="1"/>
          <p:nvPr/>
        </p:nvSpPr>
        <p:spPr>
          <a:xfrm>
            <a:off x="2167489" y="5480196"/>
            <a:ext cx="4595148" cy="369332"/>
          </a:xfrm>
          <a:prstGeom prst="rect">
            <a:avLst/>
          </a:prstGeom>
          <a:noFill/>
        </p:spPr>
        <p:txBody>
          <a:bodyPr wrap="square">
            <a:spAutoFit/>
          </a:bodyPr>
          <a:lstStyle/>
          <a:p>
            <a:pPr marL="0" indent="0">
              <a:spcBef>
                <a:spcPts val="0"/>
              </a:spcBef>
              <a:buFont typeface="Arial"/>
              <a:buNone/>
            </a:pPr>
            <a:r>
              <a:rPr lang="en-US" sz="1800" dirty="0">
                <a:latin typeface="Arial" panose="020B0604020202020204" pitchFamily="34" charset="0"/>
                <a:cs typeface="Arial" panose="020B0604020202020204" pitchFamily="34" charset="0"/>
              </a:rPr>
              <a:t>Write your ideas in </a:t>
            </a:r>
            <a:r>
              <a:rPr lang="en-US" sz="1800" b="1" dirty="0">
                <a:latin typeface="Arial" panose="020B0604020202020204" pitchFamily="34" charset="0"/>
                <a:cs typeface="Arial" panose="020B0604020202020204" pitchFamily="34" charset="0"/>
              </a:rPr>
              <a:t>Doodle Box O</a:t>
            </a:r>
            <a:r>
              <a:rPr lang="en-US" sz="18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28450024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1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578474" y="1467932"/>
            <a:ext cx="7115175" cy="2317750"/>
          </a:xfrm>
        </p:spPr>
        <p:txBody>
          <a:bodyPr>
            <a:normAutofit/>
          </a:bodyPr>
          <a:lstStyle/>
          <a:p>
            <a:pPr marL="0" indent="0">
              <a:spcBef>
                <a:spcPts val="0"/>
              </a:spcBef>
              <a:buNone/>
            </a:pPr>
            <a:endParaRPr lang="en-US" sz="2400" dirty="0">
              <a:latin typeface="Arial"/>
              <a:cs typeface="Arial"/>
            </a:endParaRPr>
          </a:p>
          <a:p>
            <a:pPr marL="0" indent="0">
              <a:spcBef>
                <a:spcPts val="0"/>
              </a:spcBef>
              <a:buNone/>
            </a:pPr>
            <a:endParaRPr lang="en-US" dirty="0">
              <a:solidFill>
                <a:srgbClr val="256800"/>
              </a:solidFill>
              <a:latin typeface="Arial"/>
              <a:cs typeface="Arial"/>
            </a:endParaRPr>
          </a:p>
          <a:p>
            <a:pPr marL="0" indent="0">
              <a:spcBef>
                <a:spcPts val="0"/>
              </a:spcBef>
              <a:buNone/>
            </a:pPr>
            <a:endParaRPr lang="en-US" dirty="0">
              <a:solidFill>
                <a:srgbClr val="256800"/>
              </a:solidFill>
              <a:latin typeface="Arial"/>
              <a:cs typeface="Arial"/>
            </a:endParaRPr>
          </a:p>
          <a:p>
            <a:pPr marL="0" indent="0">
              <a:buNone/>
            </a:pPr>
            <a:endParaRPr lang="en-US" dirty="0">
              <a:solidFill>
                <a:srgbClr val="256800"/>
              </a:solidFill>
              <a:latin typeface="Arial"/>
              <a:cs typeface="Arial"/>
            </a:endParaRPr>
          </a:p>
        </p:txBody>
      </p:sp>
      <p:sp>
        <p:nvSpPr>
          <p:cNvPr id="6" name="TextBox 5">
            <a:extLst>
              <a:ext uri="{FF2B5EF4-FFF2-40B4-BE49-F238E27FC236}">
                <a16:creationId xmlns:a16="http://schemas.microsoft.com/office/drawing/2014/main" id="{BB1C29E2-A738-4D73-BE4D-E92920164831}"/>
              </a:ext>
            </a:extLst>
          </p:cNvPr>
          <p:cNvSpPr txBox="1"/>
          <p:nvPr/>
        </p:nvSpPr>
        <p:spPr>
          <a:xfrm>
            <a:off x="232047" y="2826208"/>
            <a:ext cx="8679904" cy="2677656"/>
          </a:xfrm>
          <a:prstGeom prst="rect">
            <a:avLst/>
          </a:prstGeom>
          <a:noFill/>
        </p:spPr>
        <p:txBody>
          <a:bodyPr wrap="square" rtlCol="0">
            <a:spAutoFit/>
          </a:bodyPr>
          <a:lstStyle/>
          <a:p>
            <a:pPr algn="ctr"/>
            <a:r>
              <a:rPr lang="en-US" sz="2800" dirty="0">
                <a:latin typeface="Arial" panose="020B0604020202020204" pitchFamily="34" charset="0"/>
                <a:cs typeface="Arial" panose="020B0604020202020204" pitchFamily="34" charset="0"/>
              </a:rPr>
              <a:t>Where does the matter come from and go when weight fluctuates in humans? </a:t>
            </a:r>
          </a:p>
          <a:p>
            <a:pPr algn="ctr"/>
            <a:endParaRPr lang="en-US" sz="2800" dirty="0">
              <a:latin typeface="Arial" panose="020B0604020202020204" pitchFamily="34" charset="0"/>
              <a:cs typeface="Arial" panose="020B0604020202020204" pitchFamily="34" charset="0"/>
            </a:endParaRPr>
          </a:p>
          <a:p>
            <a:pPr algn="ctr"/>
            <a:r>
              <a:rPr lang="en-US" sz="2800" dirty="0">
                <a:latin typeface="Arial" panose="020B0604020202020204" pitchFamily="34" charset="0"/>
                <a:cs typeface="Arial" panose="020B0604020202020204" pitchFamily="34" charset="0"/>
              </a:rPr>
              <a:t>Do you think it is the same </a:t>
            </a:r>
            <a:endParaRPr lang="en-US" sz="2800" dirty="0" smtClean="0">
              <a:latin typeface="Arial" panose="020B0604020202020204" pitchFamily="34" charset="0"/>
              <a:cs typeface="Arial" panose="020B0604020202020204" pitchFamily="34" charset="0"/>
            </a:endParaRPr>
          </a:p>
          <a:p>
            <a:pPr algn="ctr"/>
            <a:r>
              <a:rPr lang="en-US" sz="2800" dirty="0" smtClean="0">
                <a:latin typeface="Arial" panose="020B0604020202020204" pitchFamily="34" charset="0"/>
                <a:cs typeface="Arial" panose="020B0604020202020204" pitchFamily="34" charset="0"/>
              </a:rPr>
              <a:t>or </a:t>
            </a:r>
            <a:r>
              <a:rPr lang="en-US" sz="2800" dirty="0">
                <a:latin typeface="Arial" panose="020B0604020202020204" pitchFamily="34" charset="0"/>
                <a:cs typeface="Arial" panose="020B0604020202020204" pitchFamily="34" charset="0"/>
              </a:rPr>
              <a:t>different from the bears? </a:t>
            </a:r>
          </a:p>
          <a:p>
            <a:pPr algn="ctr"/>
            <a:endParaRPr lang="en-US" sz="28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D857011A-0B4B-FD41-90AB-B79DB8E9E4F4}"/>
              </a:ext>
            </a:extLst>
          </p:cNvPr>
          <p:cNvSpPr txBox="1"/>
          <p:nvPr/>
        </p:nvSpPr>
        <p:spPr>
          <a:xfrm>
            <a:off x="648182" y="180108"/>
            <a:ext cx="7847635" cy="584775"/>
          </a:xfrm>
          <a:prstGeom prst="rect">
            <a:avLst/>
          </a:prstGeom>
          <a:noFill/>
        </p:spPr>
        <p:txBody>
          <a:bodyPr wrap="square">
            <a:spAutoFit/>
          </a:bodyPr>
          <a:lstStyle/>
          <a:p>
            <a:pPr algn="ctr"/>
            <a:r>
              <a:rPr lang="en-US" sz="3200" dirty="0" smtClean="0">
                <a:latin typeface="Arial" panose="020B0604020202020204" pitchFamily="34" charset="0"/>
                <a:cs typeface="Arial" panose="020B0604020202020204" pitchFamily="34" charset="0"/>
              </a:rPr>
              <a:t>From bears to humans…</a:t>
            </a:r>
            <a:endParaRPr lang="en-US" sz="32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273A9BB1-8A64-B94F-B340-671EEED0BAD0}"/>
              </a:ext>
            </a:extLst>
          </p:cNvPr>
          <p:cNvPicPr>
            <a:picLocks noChangeAspect="1"/>
          </p:cNvPicPr>
          <p:nvPr/>
        </p:nvPicPr>
        <p:blipFill rotWithShape="1">
          <a:blip r:embed="rId3"/>
          <a:srcRect t="11876" r="21921"/>
          <a:stretch/>
        </p:blipFill>
        <p:spPr>
          <a:xfrm>
            <a:off x="1420742" y="5319952"/>
            <a:ext cx="1052623" cy="891043"/>
          </a:xfrm>
          <a:prstGeom prst="rect">
            <a:avLst/>
          </a:prstGeom>
        </p:spPr>
      </p:pic>
      <p:sp>
        <p:nvSpPr>
          <p:cNvPr id="4" name="TextBox 3">
            <a:extLst>
              <a:ext uri="{FF2B5EF4-FFF2-40B4-BE49-F238E27FC236}">
                <a16:creationId xmlns:a16="http://schemas.microsoft.com/office/drawing/2014/main" id="{5E0FDF73-11F4-0B4B-8C54-7A51691BAFA3}"/>
              </a:ext>
            </a:extLst>
          </p:cNvPr>
          <p:cNvSpPr txBox="1"/>
          <p:nvPr/>
        </p:nvSpPr>
        <p:spPr>
          <a:xfrm>
            <a:off x="2489576" y="5503864"/>
            <a:ext cx="5690917" cy="523220"/>
          </a:xfrm>
          <a:prstGeom prst="rect">
            <a:avLst/>
          </a:prstGeom>
          <a:noFill/>
        </p:spPr>
        <p:txBody>
          <a:bodyPr wrap="none" rtlCol="0">
            <a:spAutoFit/>
          </a:bodyPr>
          <a:lstStyle/>
          <a:p>
            <a:r>
              <a:rPr lang="en-US" sz="2800" dirty="0">
                <a:latin typeface="Arial" panose="020B0604020202020204" pitchFamily="34" charset="0"/>
                <a:cs typeface="Arial" panose="020B0604020202020204" pitchFamily="34" charset="0"/>
              </a:rPr>
              <a:t>Write your ideas in </a:t>
            </a:r>
            <a:r>
              <a:rPr lang="en-US" sz="2800" b="1" dirty="0">
                <a:latin typeface="Arial" panose="020B0604020202020204" pitchFamily="34" charset="0"/>
                <a:cs typeface="Arial" panose="020B0604020202020204" pitchFamily="34" charset="0"/>
              </a:rPr>
              <a:t>Doodle Box P</a:t>
            </a:r>
            <a:r>
              <a:rPr lang="en-US" sz="2800" dirty="0">
                <a:latin typeface="Arial" panose="020B0604020202020204" pitchFamily="34" charset="0"/>
                <a:cs typeface="Arial" panose="020B0604020202020204" pitchFamily="34" charset="0"/>
              </a:rPr>
              <a:t>.</a:t>
            </a:r>
          </a:p>
        </p:txBody>
      </p:sp>
      <p:grpSp>
        <p:nvGrpSpPr>
          <p:cNvPr id="32" name="Group 31">
            <a:extLst>
              <a:ext uri="{FF2B5EF4-FFF2-40B4-BE49-F238E27FC236}">
                <a16:creationId xmlns:a16="http://schemas.microsoft.com/office/drawing/2014/main" id="{3AE3CE58-D470-094C-975D-069FCB5E67E8}"/>
              </a:ext>
            </a:extLst>
          </p:cNvPr>
          <p:cNvGrpSpPr/>
          <p:nvPr/>
        </p:nvGrpSpPr>
        <p:grpSpPr>
          <a:xfrm>
            <a:off x="2393794" y="1128121"/>
            <a:ext cx="473121" cy="1430672"/>
            <a:chOff x="2055226" y="1176363"/>
            <a:chExt cx="473121" cy="1430672"/>
          </a:xfrm>
        </p:grpSpPr>
        <p:cxnSp>
          <p:nvCxnSpPr>
            <p:cNvPr id="9" name="Straight Connector 8">
              <a:extLst>
                <a:ext uri="{FF2B5EF4-FFF2-40B4-BE49-F238E27FC236}">
                  <a16:creationId xmlns:a16="http://schemas.microsoft.com/office/drawing/2014/main" id="{3EF25E7C-4E7B-B94B-B9B7-B022AED8D793}"/>
                </a:ext>
              </a:extLst>
            </p:cNvPr>
            <p:cNvCxnSpPr/>
            <p:nvPr/>
          </p:nvCxnSpPr>
          <p:spPr>
            <a:xfrm>
              <a:off x="2291787" y="1466274"/>
              <a:ext cx="0" cy="651893"/>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DC4566B8-F4C8-604A-B110-161EF95F16E2}"/>
                </a:ext>
              </a:extLst>
            </p:cNvPr>
            <p:cNvCxnSpPr/>
            <p:nvPr/>
          </p:nvCxnSpPr>
          <p:spPr>
            <a:xfrm>
              <a:off x="2296853" y="2098395"/>
              <a:ext cx="231494" cy="508640"/>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7585CD0F-2070-8440-9F60-0DB0BA75783D}"/>
                </a:ext>
              </a:extLst>
            </p:cNvPr>
            <p:cNvCxnSpPr>
              <a:cxnSpLocks/>
            </p:cNvCxnSpPr>
            <p:nvPr/>
          </p:nvCxnSpPr>
          <p:spPr>
            <a:xfrm flipH="1">
              <a:off x="2055226" y="2095323"/>
              <a:ext cx="231494" cy="50864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70DBE78C-F84D-8E43-88D9-30F993BFC243}"/>
                </a:ext>
              </a:extLst>
            </p:cNvPr>
            <p:cNvCxnSpPr>
              <a:cxnSpLocks/>
            </p:cNvCxnSpPr>
            <p:nvPr/>
          </p:nvCxnSpPr>
          <p:spPr>
            <a:xfrm>
              <a:off x="2106521" y="1466274"/>
              <a:ext cx="173931" cy="342102"/>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258B262A-42E7-9242-9A64-9AD46D5A00ED}"/>
                </a:ext>
              </a:extLst>
            </p:cNvPr>
            <p:cNvCxnSpPr>
              <a:cxnSpLocks/>
            </p:cNvCxnSpPr>
            <p:nvPr/>
          </p:nvCxnSpPr>
          <p:spPr>
            <a:xfrm flipH="1">
              <a:off x="2302158" y="1468817"/>
              <a:ext cx="173931" cy="342102"/>
            </a:xfrm>
            <a:prstGeom prst="line">
              <a:avLst/>
            </a:prstGeom>
          </p:spPr>
          <p:style>
            <a:lnRef idx="2">
              <a:schemeClr val="accent1"/>
            </a:lnRef>
            <a:fillRef idx="0">
              <a:schemeClr val="accent1"/>
            </a:fillRef>
            <a:effectRef idx="1">
              <a:schemeClr val="accent1"/>
            </a:effectRef>
            <a:fontRef idx="minor">
              <a:schemeClr val="tx1"/>
            </a:fontRef>
          </p:style>
        </p:cxnSp>
        <p:sp>
          <p:nvSpPr>
            <p:cNvPr id="17" name="Oval 16">
              <a:extLst>
                <a:ext uri="{FF2B5EF4-FFF2-40B4-BE49-F238E27FC236}">
                  <a16:creationId xmlns:a16="http://schemas.microsoft.com/office/drawing/2014/main" id="{5BD40089-045B-E642-9C65-1F789E78C917}"/>
                </a:ext>
              </a:extLst>
            </p:cNvPr>
            <p:cNvSpPr/>
            <p:nvPr/>
          </p:nvSpPr>
          <p:spPr>
            <a:xfrm>
              <a:off x="2151008" y="1176363"/>
              <a:ext cx="282602" cy="28991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3B00AEE7-3DE2-3746-963B-CD60247E1A82}"/>
              </a:ext>
            </a:extLst>
          </p:cNvPr>
          <p:cNvGrpSpPr/>
          <p:nvPr/>
        </p:nvGrpSpPr>
        <p:grpSpPr>
          <a:xfrm>
            <a:off x="6137858" y="1128121"/>
            <a:ext cx="473121" cy="1430672"/>
            <a:chOff x="3581702" y="1140940"/>
            <a:chExt cx="473121" cy="1430672"/>
          </a:xfrm>
        </p:grpSpPr>
        <p:cxnSp>
          <p:nvCxnSpPr>
            <p:cNvPr id="18" name="Straight Connector 17">
              <a:extLst>
                <a:ext uri="{FF2B5EF4-FFF2-40B4-BE49-F238E27FC236}">
                  <a16:creationId xmlns:a16="http://schemas.microsoft.com/office/drawing/2014/main" id="{D807AD5E-8D77-5647-8E42-7156B7ADA633}"/>
                </a:ext>
              </a:extLst>
            </p:cNvPr>
            <p:cNvCxnSpPr/>
            <p:nvPr/>
          </p:nvCxnSpPr>
          <p:spPr>
            <a:xfrm>
              <a:off x="3818263" y="1430851"/>
              <a:ext cx="0" cy="651893"/>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BB03A70C-0730-7A40-B28D-4A34480A4441}"/>
                </a:ext>
              </a:extLst>
            </p:cNvPr>
            <p:cNvCxnSpPr/>
            <p:nvPr/>
          </p:nvCxnSpPr>
          <p:spPr>
            <a:xfrm>
              <a:off x="3823329" y="2062972"/>
              <a:ext cx="231494" cy="50864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9A6B399A-4998-F84C-AC5C-7C6412D969B7}"/>
                </a:ext>
              </a:extLst>
            </p:cNvPr>
            <p:cNvCxnSpPr>
              <a:cxnSpLocks/>
            </p:cNvCxnSpPr>
            <p:nvPr/>
          </p:nvCxnSpPr>
          <p:spPr>
            <a:xfrm flipH="1">
              <a:off x="3581702" y="2059900"/>
              <a:ext cx="231494" cy="508640"/>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E4DA73EF-2512-BF4F-9F3C-A7FCCBEFA720}"/>
                </a:ext>
              </a:extLst>
            </p:cNvPr>
            <p:cNvCxnSpPr>
              <a:cxnSpLocks/>
            </p:cNvCxnSpPr>
            <p:nvPr/>
          </p:nvCxnSpPr>
          <p:spPr>
            <a:xfrm>
              <a:off x="3632997" y="1430851"/>
              <a:ext cx="173931" cy="342102"/>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73A8F52E-22EA-FF4D-B17E-38A81C16B1CB}"/>
                </a:ext>
              </a:extLst>
            </p:cNvPr>
            <p:cNvCxnSpPr>
              <a:cxnSpLocks/>
            </p:cNvCxnSpPr>
            <p:nvPr/>
          </p:nvCxnSpPr>
          <p:spPr>
            <a:xfrm flipH="1">
              <a:off x="3828634" y="1433394"/>
              <a:ext cx="173931" cy="342102"/>
            </a:xfrm>
            <a:prstGeom prst="line">
              <a:avLst/>
            </a:prstGeom>
          </p:spPr>
          <p:style>
            <a:lnRef idx="2">
              <a:schemeClr val="accent1"/>
            </a:lnRef>
            <a:fillRef idx="0">
              <a:schemeClr val="accent1"/>
            </a:fillRef>
            <a:effectRef idx="1">
              <a:schemeClr val="accent1"/>
            </a:effectRef>
            <a:fontRef idx="minor">
              <a:schemeClr val="tx1"/>
            </a:fontRef>
          </p:style>
        </p:cxnSp>
        <p:sp>
          <p:nvSpPr>
            <p:cNvPr id="23" name="Oval 22">
              <a:extLst>
                <a:ext uri="{FF2B5EF4-FFF2-40B4-BE49-F238E27FC236}">
                  <a16:creationId xmlns:a16="http://schemas.microsoft.com/office/drawing/2014/main" id="{1FE10F4A-D7DA-404C-BCC2-AC4241E88088}"/>
                </a:ext>
              </a:extLst>
            </p:cNvPr>
            <p:cNvSpPr/>
            <p:nvPr/>
          </p:nvSpPr>
          <p:spPr>
            <a:xfrm>
              <a:off x="3677484" y="1140940"/>
              <a:ext cx="282602" cy="28991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3" name="Group 32">
            <a:extLst>
              <a:ext uri="{FF2B5EF4-FFF2-40B4-BE49-F238E27FC236}">
                <a16:creationId xmlns:a16="http://schemas.microsoft.com/office/drawing/2014/main" id="{9E635061-9477-0349-AE6B-52DC3BFE6721}"/>
              </a:ext>
            </a:extLst>
          </p:cNvPr>
          <p:cNvGrpSpPr/>
          <p:nvPr/>
        </p:nvGrpSpPr>
        <p:grpSpPr>
          <a:xfrm>
            <a:off x="4265826" y="1260298"/>
            <a:ext cx="473121" cy="1430672"/>
            <a:chOff x="2627760" y="1328763"/>
            <a:chExt cx="473121" cy="1430672"/>
          </a:xfrm>
        </p:grpSpPr>
        <p:cxnSp>
          <p:nvCxnSpPr>
            <p:cNvPr id="25" name="Straight Connector 24">
              <a:extLst>
                <a:ext uri="{FF2B5EF4-FFF2-40B4-BE49-F238E27FC236}">
                  <a16:creationId xmlns:a16="http://schemas.microsoft.com/office/drawing/2014/main" id="{4B9EB81D-988B-A946-91EB-31AF757CA761}"/>
                </a:ext>
              </a:extLst>
            </p:cNvPr>
            <p:cNvCxnSpPr/>
            <p:nvPr/>
          </p:nvCxnSpPr>
          <p:spPr>
            <a:xfrm>
              <a:off x="2869387" y="2250795"/>
              <a:ext cx="231494" cy="508640"/>
            </a:xfrm>
            <a:prstGeom prst="line">
              <a:avLst/>
            </a:prstGeom>
            <a:ln w="76200"/>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019DDCF9-DB03-844F-86BD-131A45EDDA65}"/>
                </a:ext>
              </a:extLst>
            </p:cNvPr>
            <p:cNvCxnSpPr>
              <a:cxnSpLocks/>
            </p:cNvCxnSpPr>
            <p:nvPr/>
          </p:nvCxnSpPr>
          <p:spPr>
            <a:xfrm flipH="1">
              <a:off x="2627760" y="2247723"/>
              <a:ext cx="231494" cy="508640"/>
            </a:xfrm>
            <a:prstGeom prst="line">
              <a:avLst/>
            </a:prstGeom>
            <a:ln w="76200"/>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B4E347AA-BF47-724F-A7D8-282F56D3A0CE}"/>
                </a:ext>
              </a:extLst>
            </p:cNvPr>
            <p:cNvCxnSpPr>
              <a:cxnSpLocks/>
            </p:cNvCxnSpPr>
            <p:nvPr/>
          </p:nvCxnSpPr>
          <p:spPr>
            <a:xfrm>
              <a:off x="2679055" y="1618674"/>
              <a:ext cx="173931" cy="342102"/>
            </a:xfrm>
            <a:prstGeom prst="line">
              <a:avLst/>
            </a:prstGeom>
            <a:ln w="76200"/>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2DCA77D6-94C6-F54C-B4A0-0DD661FF8285}"/>
                </a:ext>
              </a:extLst>
            </p:cNvPr>
            <p:cNvCxnSpPr>
              <a:cxnSpLocks/>
            </p:cNvCxnSpPr>
            <p:nvPr/>
          </p:nvCxnSpPr>
          <p:spPr>
            <a:xfrm flipH="1">
              <a:off x="2874692" y="1621217"/>
              <a:ext cx="173931" cy="342102"/>
            </a:xfrm>
            <a:prstGeom prst="line">
              <a:avLst/>
            </a:prstGeom>
            <a:ln w="76200"/>
          </p:spPr>
          <p:style>
            <a:lnRef idx="2">
              <a:schemeClr val="accent1"/>
            </a:lnRef>
            <a:fillRef idx="0">
              <a:schemeClr val="accent1"/>
            </a:fillRef>
            <a:effectRef idx="1">
              <a:schemeClr val="accent1"/>
            </a:effectRef>
            <a:fontRef idx="minor">
              <a:schemeClr val="tx1"/>
            </a:fontRef>
          </p:style>
        </p:cxnSp>
        <p:sp>
          <p:nvSpPr>
            <p:cNvPr id="29" name="Oval 28">
              <a:extLst>
                <a:ext uri="{FF2B5EF4-FFF2-40B4-BE49-F238E27FC236}">
                  <a16:creationId xmlns:a16="http://schemas.microsoft.com/office/drawing/2014/main" id="{1DF8DB37-889D-6A45-B6A8-91EF78730285}"/>
                </a:ext>
              </a:extLst>
            </p:cNvPr>
            <p:cNvSpPr/>
            <p:nvPr/>
          </p:nvSpPr>
          <p:spPr>
            <a:xfrm>
              <a:off x="2723542" y="1328763"/>
              <a:ext cx="282602" cy="28991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4" name="Straight Connector 23">
              <a:extLst>
                <a:ext uri="{FF2B5EF4-FFF2-40B4-BE49-F238E27FC236}">
                  <a16:creationId xmlns:a16="http://schemas.microsoft.com/office/drawing/2014/main" id="{92886351-AE7E-5740-A537-95A6AE31DF08}"/>
                </a:ext>
              </a:extLst>
            </p:cNvPr>
            <p:cNvCxnSpPr/>
            <p:nvPr/>
          </p:nvCxnSpPr>
          <p:spPr>
            <a:xfrm>
              <a:off x="2864321" y="1613731"/>
              <a:ext cx="0" cy="651893"/>
            </a:xfrm>
            <a:prstGeom prst="line">
              <a:avLst/>
            </a:prstGeom>
            <a:ln w="76200"/>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6767529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105C738-49F5-0447-AF5E-2E0DE44351CA}"/>
              </a:ext>
            </a:extLst>
          </p:cNvPr>
          <p:cNvSpPr txBox="1"/>
          <p:nvPr/>
        </p:nvSpPr>
        <p:spPr>
          <a:xfrm>
            <a:off x="540628" y="1446966"/>
            <a:ext cx="8062743" cy="4108817"/>
          </a:xfrm>
          <a:prstGeom prst="rect">
            <a:avLst/>
          </a:prstGeom>
          <a:noFill/>
        </p:spPr>
        <p:txBody>
          <a:bodyPr wrap="square" rtlCol="0">
            <a:spAutoFit/>
          </a:bodyPr>
          <a:lstStyle/>
          <a:p>
            <a:r>
              <a:rPr lang="en-US" sz="3200" dirty="0"/>
              <a:t>For a while now, we have been wondering </a:t>
            </a:r>
            <a:endParaRPr lang="en-US" sz="3200" dirty="0" smtClean="0"/>
          </a:p>
          <a:p>
            <a:r>
              <a:rPr lang="en-US" sz="3200" i="1" u="sng" dirty="0" smtClean="0"/>
              <a:t>why </a:t>
            </a:r>
            <a:r>
              <a:rPr lang="en-US" sz="3200" i="1" u="sng" dirty="0"/>
              <a:t>organisms need to eat to survive</a:t>
            </a:r>
            <a:r>
              <a:rPr lang="en-US" sz="3200" dirty="0"/>
              <a:t>. </a:t>
            </a:r>
            <a:endParaRPr lang="en-US" sz="3200" dirty="0" smtClean="0"/>
          </a:p>
          <a:p>
            <a:pPr>
              <a:spcBef>
                <a:spcPts val="1800"/>
              </a:spcBef>
            </a:pPr>
            <a:r>
              <a:rPr lang="en-US" sz="3200" dirty="0" smtClean="0"/>
              <a:t>And </a:t>
            </a:r>
            <a:r>
              <a:rPr lang="en-US" sz="3200" dirty="0"/>
              <a:t>a few days ago we asked a more specific question about </a:t>
            </a:r>
            <a:r>
              <a:rPr lang="en-US" sz="3200" i="1" u="sng" dirty="0"/>
              <a:t>h</a:t>
            </a:r>
            <a:r>
              <a:rPr lang="en-US" sz="3200" i="1" u="sng" dirty="0" smtClean="0"/>
              <a:t>ow </a:t>
            </a:r>
            <a:r>
              <a:rPr lang="en-US" sz="3200" i="1" u="sng" dirty="0"/>
              <a:t>we make things in our bodies that are very different from what we eat</a:t>
            </a:r>
            <a:r>
              <a:rPr lang="en-US" sz="3200" dirty="0"/>
              <a:t>. </a:t>
            </a:r>
          </a:p>
          <a:p>
            <a:endParaRPr lang="en-US" dirty="0"/>
          </a:p>
          <a:p>
            <a:endParaRPr lang="en-US" dirty="0"/>
          </a:p>
          <a:p>
            <a:endParaRPr lang="en-US" dirty="0"/>
          </a:p>
        </p:txBody>
      </p:sp>
      <p:pic>
        <p:nvPicPr>
          <p:cNvPr id="3" name="Picture 2">
            <a:extLst>
              <a:ext uri="{FF2B5EF4-FFF2-40B4-BE49-F238E27FC236}">
                <a16:creationId xmlns:a16="http://schemas.microsoft.com/office/drawing/2014/main" id="{D8DA44C5-06EE-4E47-9004-53AC5B8E0010}"/>
              </a:ext>
            </a:extLst>
          </p:cNvPr>
          <p:cNvPicPr>
            <a:picLocks noChangeAspect="1"/>
          </p:cNvPicPr>
          <p:nvPr/>
        </p:nvPicPr>
        <p:blipFill rotWithShape="1">
          <a:blip r:embed="rId3"/>
          <a:srcRect t="11876" r="21921"/>
          <a:stretch/>
        </p:blipFill>
        <p:spPr>
          <a:xfrm>
            <a:off x="1328983" y="5122823"/>
            <a:ext cx="1052623" cy="891043"/>
          </a:xfrm>
          <a:prstGeom prst="rect">
            <a:avLst/>
          </a:prstGeom>
        </p:spPr>
      </p:pic>
      <p:sp>
        <p:nvSpPr>
          <p:cNvPr id="4" name="Title 1">
            <a:extLst>
              <a:ext uri="{FF2B5EF4-FFF2-40B4-BE49-F238E27FC236}">
                <a16:creationId xmlns:a16="http://schemas.microsoft.com/office/drawing/2014/main" id="{513E1A9D-65AB-F14B-843E-411ADC26C4D6}"/>
              </a:ext>
            </a:extLst>
          </p:cNvPr>
          <p:cNvSpPr txBox="1">
            <a:spLocks/>
          </p:cNvSpPr>
          <p:nvPr/>
        </p:nvSpPr>
        <p:spPr>
          <a:xfrm>
            <a:off x="457200" y="161511"/>
            <a:ext cx="8229600" cy="1143000"/>
          </a:xfrm>
          <a:prstGeom prst="rect">
            <a:avLst/>
          </a:prstGeom>
        </p:spPr>
        <p:txBody>
          <a:bodyPr vert="horz" lIns="91440" tIns="45720" rIns="91440" bIns="45720" rtlCol="0" anchor="ctr">
            <a:normAutofit fontScale="9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t>Taking stock…return to our questions</a:t>
            </a:r>
          </a:p>
        </p:txBody>
      </p:sp>
      <p:sp>
        <p:nvSpPr>
          <p:cNvPr id="5" name="TextBox 4"/>
          <p:cNvSpPr txBox="1"/>
          <p:nvPr/>
        </p:nvSpPr>
        <p:spPr>
          <a:xfrm>
            <a:off x="2592198" y="4953828"/>
            <a:ext cx="5805182" cy="1661993"/>
          </a:xfrm>
          <a:prstGeom prst="rect">
            <a:avLst/>
          </a:prstGeom>
          <a:noFill/>
        </p:spPr>
        <p:txBody>
          <a:bodyPr wrap="square" rtlCol="0">
            <a:spAutoFit/>
          </a:bodyPr>
          <a:lstStyle/>
          <a:p>
            <a:r>
              <a:rPr lang="en-US" sz="2800" b="1" dirty="0"/>
              <a:t>In </a:t>
            </a:r>
            <a:r>
              <a:rPr lang="en-US" sz="2800" b="1" dirty="0" smtClean="0"/>
              <a:t>Doodle Box </a:t>
            </a:r>
            <a:r>
              <a:rPr lang="en-US" sz="2800" b="1" dirty="0"/>
              <a:t>Q </a:t>
            </a:r>
            <a:r>
              <a:rPr lang="en-US" sz="2800" dirty="0"/>
              <a:t>record your ideas about how we might answer these questions using our model. </a:t>
            </a:r>
          </a:p>
          <a:p>
            <a:endParaRPr lang="en-US" dirty="0"/>
          </a:p>
        </p:txBody>
      </p:sp>
    </p:spTree>
    <p:extLst>
      <p:ext uri="{BB962C8B-B14F-4D97-AF65-F5344CB8AC3E}">
        <p14:creationId xmlns:p14="http://schemas.microsoft.com/office/powerpoint/2010/main" val="354964786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05 Summary</a:t>
            </a:r>
            <a:endParaRPr sz="2800" dirty="0"/>
          </a:p>
        </p:txBody>
      </p:sp>
      <p:sp>
        <p:nvSpPr>
          <p:cNvPr id="2" name="Text Placeholder 1">
            <a:extLst>
              <a:ext uri="{FF2B5EF4-FFF2-40B4-BE49-F238E27FC236}">
                <a16:creationId xmlns:a16="http://schemas.microsoft.com/office/drawing/2014/main" id="{C16241C1-C325-48E5-89F8-062715D2403F}"/>
              </a:ext>
            </a:extLst>
          </p:cNvPr>
          <p:cNvSpPr>
            <a:spLocks noGrp="1"/>
          </p:cNvSpPr>
          <p:nvPr>
            <p:ph type="body" sz="quarter" idx="10"/>
          </p:nvPr>
        </p:nvSpPr>
        <p:spPr/>
        <p:txBody>
          <a:bodyPr/>
          <a:lstStyle/>
          <a:p>
            <a:pPr marL="0" indent="0">
              <a:buNone/>
            </a:pPr>
            <a:r>
              <a:rPr lang="en-US" sz="1400" b="1" dirty="0"/>
              <a:t>What we figured out …</a:t>
            </a:r>
          </a:p>
          <a:p>
            <a:pPr marL="0" indent="0">
              <a:buNone/>
            </a:pPr>
            <a:endParaRPr lang="en-US" sz="1400" b="1" dirty="0"/>
          </a:p>
          <a:p>
            <a:r>
              <a:rPr lang="en-US" dirty="0"/>
              <a:t>We use our models to figure out what is happening to the matter and energy in the bear. Our big a-ha is that while the bear was hibernating it lost hundreds of pounds of matter by simply breathing out carbon dioxide and water! We take this back to our broader ideas about matter rearranging and finally answer our driving question: why do we eat?</a:t>
            </a:r>
          </a:p>
        </p:txBody>
      </p:sp>
      <p:sp>
        <p:nvSpPr>
          <p:cNvPr id="3" name="Text Placeholder 2">
            <a:extLst>
              <a:ext uri="{FF2B5EF4-FFF2-40B4-BE49-F238E27FC236}">
                <a16:creationId xmlns:a16="http://schemas.microsoft.com/office/drawing/2014/main" id="{C5DB1617-78FB-458A-85CB-1F95F3003DB5}"/>
              </a:ext>
            </a:extLst>
          </p:cNvPr>
          <p:cNvSpPr>
            <a:spLocks noGrp="1"/>
          </p:cNvSpPr>
          <p:nvPr>
            <p:ph type="body" sz="quarter" idx="11"/>
          </p:nvPr>
        </p:nvSpPr>
        <p:spPr/>
        <p:txBody>
          <a:bodyPr/>
          <a:lstStyle/>
          <a:p>
            <a:pPr marL="0" indent="0">
              <a:buNone/>
            </a:pPr>
            <a:r>
              <a:rPr lang="en-US" sz="1400" u="sng" dirty="0"/>
              <a:t>LS06 Teacher Reflection Notes:</a:t>
            </a:r>
            <a:endParaRPr lang="en-US" sz="1400" b="1" dirty="0"/>
          </a:p>
          <a:p>
            <a:pPr marL="0" indent="0">
              <a:buNone/>
            </a:pPr>
            <a:endParaRPr lang="en-US" sz="1400" i="1"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endParaRPr lang="en-US" dirty="0"/>
          </a:p>
        </p:txBody>
      </p:sp>
      <p:sp>
        <p:nvSpPr>
          <p:cNvPr id="14" name="Content Placeholder 2"/>
          <p:cNvSpPr txBox="1">
            <a:spLocks/>
          </p:cNvSpPr>
          <p:nvPr/>
        </p:nvSpPr>
        <p:spPr>
          <a:xfrm>
            <a:off x="467668" y="1179353"/>
            <a:ext cx="5810118" cy="3037805"/>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b="1" dirty="0"/>
          </a:p>
        </p:txBody>
      </p:sp>
    </p:spTree>
    <p:extLst>
      <p:ext uri="{BB962C8B-B14F-4D97-AF65-F5344CB8AC3E}">
        <p14:creationId xmlns:p14="http://schemas.microsoft.com/office/powerpoint/2010/main" val="2643497331"/>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3B537-C953-4403-A7EB-CF6FA98CC843}"/>
              </a:ext>
            </a:extLst>
          </p:cNvPr>
          <p:cNvSpPr>
            <a:spLocks noGrp="1"/>
          </p:cNvSpPr>
          <p:nvPr>
            <p:ph type="title"/>
          </p:nvPr>
        </p:nvSpPr>
        <p:spPr/>
        <p:txBody>
          <a:bodyPr/>
          <a:lstStyle/>
          <a:p>
            <a:r>
              <a:rPr lang="en-US" dirty="0"/>
              <a:t>Learning Segment 01 Overview Continued</a:t>
            </a:r>
          </a:p>
        </p:txBody>
      </p:sp>
      <p:sp>
        <p:nvSpPr>
          <p:cNvPr id="3" name="Text Placeholder 2">
            <a:extLst>
              <a:ext uri="{FF2B5EF4-FFF2-40B4-BE49-F238E27FC236}">
                <a16:creationId xmlns:a16="http://schemas.microsoft.com/office/drawing/2014/main" id="{ABC2C4DD-F6B9-4612-A731-8C513664ABD5}"/>
              </a:ext>
            </a:extLst>
          </p:cNvPr>
          <p:cNvSpPr>
            <a:spLocks noGrp="1"/>
          </p:cNvSpPr>
          <p:nvPr>
            <p:ph type="body" sz="quarter" idx="10"/>
          </p:nvPr>
        </p:nvSpPr>
        <p:spPr/>
        <p:txBody>
          <a:bodyPr/>
          <a:lstStyle/>
          <a:p>
            <a:pPr>
              <a:spcAft>
                <a:spcPts val="400"/>
              </a:spcAft>
            </a:pPr>
            <a:r>
              <a:rPr lang="en-US" dirty="0"/>
              <a:t>The areas you’ll want to </a:t>
            </a:r>
            <a:r>
              <a:rPr lang="en-US" dirty="0" smtClean="0"/>
              <a:t>be prepared to revisit </a:t>
            </a:r>
            <a:r>
              <a:rPr lang="en-US" dirty="0"/>
              <a:t>are as follows:</a:t>
            </a:r>
          </a:p>
          <a:p>
            <a:pPr marL="457200" lvl="1" indent="-457200">
              <a:spcBef>
                <a:spcPts val="0"/>
              </a:spcBef>
              <a:buFont typeface="+mj-lt"/>
              <a:buAutoNum type="alphaLcPeriod"/>
            </a:pPr>
            <a:r>
              <a:rPr lang="en-US" sz="1400" dirty="0">
                <a:solidFill>
                  <a:schemeClr val="tx1"/>
                </a:solidFill>
                <a:cs typeface="Arial"/>
              </a:rPr>
              <a:t>Cellular respiration: review reactants, products</a:t>
            </a:r>
          </a:p>
          <a:p>
            <a:pPr marL="457200" lvl="1" indent="-457200">
              <a:spcBef>
                <a:spcPts val="0"/>
              </a:spcBef>
              <a:spcAft>
                <a:spcPts val="400"/>
              </a:spcAft>
              <a:buFont typeface="+mj-lt"/>
              <a:buAutoNum type="alphaLcPeriod"/>
            </a:pPr>
            <a:r>
              <a:rPr lang="en-US" sz="1400" dirty="0" smtClean="0">
                <a:solidFill>
                  <a:schemeClr val="tx1"/>
                </a:solidFill>
                <a:cs typeface="Arial"/>
              </a:rPr>
              <a:t>Inputs-Outputs-Uses </a:t>
            </a:r>
            <a:r>
              <a:rPr lang="en-US" sz="1400" dirty="0">
                <a:solidFill>
                  <a:schemeClr val="tx1"/>
                </a:solidFill>
                <a:cs typeface="Arial"/>
              </a:rPr>
              <a:t>(IOU) </a:t>
            </a:r>
            <a:r>
              <a:rPr lang="en-US" sz="1400" dirty="0" smtClean="0">
                <a:solidFill>
                  <a:schemeClr val="tx1"/>
                </a:solidFill>
                <a:cs typeface="Arial"/>
              </a:rPr>
              <a:t>representation, to </a:t>
            </a:r>
            <a:r>
              <a:rPr lang="en-US" sz="1400" dirty="0">
                <a:solidFill>
                  <a:schemeClr val="tx1"/>
                </a:solidFill>
                <a:cs typeface="Arial"/>
              </a:rPr>
              <a:t>review </a:t>
            </a:r>
            <a:r>
              <a:rPr lang="en-US" sz="1400" dirty="0" smtClean="0">
                <a:solidFill>
                  <a:schemeClr val="tx1"/>
                </a:solidFill>
                <a:cs typeface="Arial"/>
              </a:rPr>
              <a:t>“Uses”. </a:t>
            </a:r>
            <a:r>
              <a:rPr lang="en-US" sz="1400" dirty="0">
                <a:solidFill>
                  <a:schemeClr val="tx1"/>
                </a:solidFill>
                <a:cs typeface="Arial"/>
              </a:rPr>
              <a:t>In the last model we focused on how we get ENERGY from our inputs, now we want to remind ourselves that we also get MATTER that we need for growth and repair of tissue and then wonder how that works.</a:t>
            </a:r>
            <a:endParaRPr lang="en-US" sz="1400" dirty="0"/>
          </a:p>
          <a:p>
            <a:pPr>
              <a:spcAft>
                <a:spcPts val="400"/>
              </a:spcAft>
            </a:pPr>
            <a:endParaRPr lang="en-US" dirty="0" smtClean="0"/>
          </a:p>
          <a:p>
            <a:pPr>
              <a:spcAft>
                <a:spcPts val="400"/>
              </a:spcAft>
            </a:pPr>
            <a:r>
              <a:rPr lang="en-US" dirty="0" smtClean="0"/>
              <a:t>Since the </a:t>
            </a:r>
            <a:r>
              <a:rPr lang="en-US" dirty="0"/>
              <a:t>transition here is to </a:t>
            </a:r>
            <a:r>
              <a:rPr lang="en-US" dirty="0" smtClean="0"/>
              <a:t>back to a discussion of matter </a:t>
            </a:r>
            <a:r>
              <a:rPr lang="en-US" dirty="0"/>
              <a:t>from </a:t>
            </a:r>
            <a:r>
              <a:rPr lang="en-US" dirty="0" smtClean="0"/>
              <a:t>food, we </a:t>
            </a:r>
            <a:r>
              <a:rPr lang="en-US" dirty="0"/>
              <a:t>begin by asking what happens with the </a:t>
            </a:r>
            <a:r>
              <a:rPr lang="en-US" i="1" dirty="0"/>
              <a:t>matter</a:t>
            </a:r>
            <a:r>
              <a:rPr lang="en-US" dirty="0"/>
              <a:t> in cellular </a:t>
            </a:r>
            <a:r>
              <a:rPr lang="en-US" dirty="0" smtClean="0"/>
              <a:t>respiration (the focus of the previous unit). </a:t>
            </a:r>
            <a:r>
              <a:rPr lang="en-US" dirty="0"/>
              <a:t>This conveniently </a:t>
            </a:r>
            <a:r>
              <a:rPr lang="en-US" dirty="0" smtClean="0"/>
              <a:t>provides a chance to review </a:t>
            </a:r>
            <a:r>
              <a:rPr lang="en-US" dirty="0"/>
              <a:t>cellular </a:t>
            </a:r>
            <a:r>
              <a:rPr lang="en-US" dirty="0" smtClean="0"/>
              <a:t>respiration—but with the focus </a:t>
            </a:r>
            <a:r>
              <a:rPr lang="en-US" dirty="0"/>
              <a:t>on the </a:t>
            </a:r>
            <a:r>
              <a:rPr lang="en-US" dirty="0" smtClean="0"/>
              <a:t>matter—that </a:t>
            </a:r>
            <a:r>
              <a:rPr lang="en-US" dirty="0"/>
              <a:t>can be recorded on the D</a:t>
            </a:r>
            <a:r>
              <a:rPr lang="en-US" dirty="0" smtClean="0"/>
              <a:t>oodle </a:t>
            </a:r>
            <a:r>
              <a:rPr lang="en-US" dirty="0"/>
              <a:t>S</a:t>
            </a:r>
            <a:r>
              <a:rPr lang="en-US" dirty="0" smtClean="0"/>
              <a:t>heet </a:t>
            </a:r>
            <a:r>
              <a:rPr lang="en-US" dirty="0"/>
              <a:t>or not, depending on the needs of your students. </a:t>
            </a:r>
          </a:p>
          <a:p>
            <a:pPr>
              <a:spcAft>
                <a:spcPts val="400"/>
              </a:spcAft>
              <a:defRPr/>
            </a:pPr>
            <a:r>
              <a:rPr lang="en-US" dirty="0" smtClean="0"/>
              <a:t>We then ask the class to return to the input-output-uses (IOU) diagram to consider first, which uses have been addressed (a quick taking stock conversation) and to wonder, “How is </a:t>
            </a:r>
            <a:r>
              <a:rPr lang="en-US" u="sng" dirty="0" smtClean="0"/>
              <a:t>matter</a:t>
            </a:r>
            <a:r>
              <a:rPr lang="en-US" dirty="0" smtClean="0"/>
              <a:t> used in the body?” There are a couple of slides that can help scaffold this conversation, including one with images of growth, hair generation, and wound healing. Feel free to substitute your own images in place of the open-source images we provide. We want to recognize that matter is used for </a:t>
            </a:r>
            <a:r>
              <a:rPr lang="en-US" b="1" dirty="0"/>
              <a:t>growth, repairing and replacing cells, as well as making new </a:t>
            </a:r>
            <a:r>
              <a:rPr lang="en-US" b="1" dirty="0" smtClean="0"/>
              <a:t>molecules. </a:t>
            </a:r>
            <a:r>
              <a:rPr lang="en-US" dirty="0" smtClean="0"/>
              <a:t>This is a precursor for a model idea in the next learning segment.</a:t>
            </a:r>
            <a:endParaRPr lang="en-US" dirty="0"/>
          </a:p>
          <a:p>
            <a:pPr>
              <a:spcAft>
                <a:spcPts val="400"/>
              </a:spcAft>
              <a:defRPr/>
            </a:pPr>
            <a:r>
              <a:rPr lang="en-US" dirty="0" smtClean="0"/>
              <a:t>Our last endeavor is to re-work our rather general driving question, “Why do we need to eat?”—which we’ve been wondering about since Chemical Reactions. Leveraging the ideas about uses for matter in the body, we’d like to get to something like: </a:t>
            </a:r>
            <a:r>
              <a:rPr lang="en-US" b="1" dirty="0"/>
              <a:t>“How do we take in food in one form and make it into different forms, different stuff that we need in our body</a:t>
            </a:r>
            <a:r>
              <a:rPr lang="en-US" b="1" dirty="0" smtClean="0"/>
              <a:t>?” </a:t>
            </a:r>
            <a:r>
              <a:rPr lang="en-US" dirty="0" smtClean="0"/>
              <a:t>But it may be helpful to at least provide a more specific question in parentheses such as, “How do we make hair when we don’t eat hair?” End the segment by having students record your new question and be certain to post it somewhere in your classroom.</a:t>
            </a:r>
          </a:p>
          <a:p>
            <a:pPr marL="0" lvl="0" indent="0">
              <a:spcBef>
                <a:spcPts val="0"/>
              </a:spcBef>
              <a:spcAft>
                <a:spcPts val="400"/>
              </a:spcAft>
              <a:buNone/>
              <a:defRPr/>
            </a:pPr>
            <a:endParaRPr lang="en-US" dirty="0">
              <a:cs typeface="Arial"/>
            </a:endParaRPr>
          </a:p>
          <a:p>
            <a:endParaRPr lang="en-US" dirty="0"/>
          </a:p>
          <a:p>
            <a:endParaRPr lang="en-US" dirty="0"/>
          </a:p>
        </p:txBody>
      </p:sp>
    </p:spTree>
    <p:extLst>
      <p:ext uri="{BB962C8B-B14F-4D97-AF65-F5344CB8AC3E}">
        <p14:creationId xmlns:p14="http://schemas.microsoft.com/office/powerpoint/2010/main" val="443830330"/>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FFEF4D4-C4B7-2D48-921B-A3387D6962D4}"/>
              </a:ext>
            </a:extLst>
          </p:cNvPr>
          <p:cNvSpPr txBox="1"/>
          <p:nvPr/>
        </p:nvSpPr>
        <p:spPr>
          <a:xfrm>
            <a:off x="420914" y="203199"/>
            <a:ext cx="8302171" cy="2554545"/>
          </a:xfrm>
          <a:prstGeom prst="rect">
            <a:avLst/>
          </a:prstGeom>
          <a:noFill/>
        </p:spPr>
        <p:txBody>
          <a:bodyPr wrap="square" rtlCol="0">
            <a:spAutoFit/>
          </a:bodyPr>
          <a:lstStyle/>
          <a:p>
            <a:r>
              <a:rPr lang="en-US" sz="3200" dirty="0"/>
              <a:t>At the end of our cellular respiration unit we listed some thoughts about what we had and had not figured out so far about matter and energy related to food. Let’s remind ourselves of those ideas as we get started.  </a:t>
            </a:r>
          </a:p>
        </p:txBody>
      </p:sp>
      <p:pic>
        <p:nvPicPr>
          <p:cNvPr id="3" name="Picture 2">
            <a:extLst>
              <a:ext uri="{FF2B5EF4-FFF2-40B4-BE49-F238E27FC236}">
                <a16:creationId xmlns:a16="http://schemas.microsoft.com/office/drawing/2014/main" id="{C6B9A639-6AA0-0641-BEA8-98C7A917338B}"/>
              </a:ext>
            </a:extLst>
          </p:cNvPr>
          <p:cNvPicPr>
            <a:picLocks noChangeAspect="1"/>
          </p:cNvPicPr>
          <p:nvPr/>
        </p:nvPicPr>
        <p:blipFill>
          <a:blip r:embed="rId3"/>
          <a:stretch>
            <a:fillRect/>
          </a:stretch>
        </p:blipFill>
        <p:spPr>
          <a:xfrm rot="1170348">
            <a:off x="5318722" y="3332477"/>
            <a:ext cx="3103191" cy="2337339"/>
          </a:xfrm>
          <a:prstGeom prst="rect">
            <a:avLst/>
          </a:prstGeom>
        </p:spPr>
        <p:style>
          <a:lnRef idx="2">
            <a:schemeClr val="accent2"/>
          </a:lnRef>
          <a:fillRef idx="1">
            <a:schemeClr val="lt1"/>
          </a:fillRef>
          <a:effectRef idx="0">
            <a:schemeClr val="accent2"/>
          </a:effectRef>
          <a:fontRef idx="minor">
            <a:schemeClr val="dk1"/>
          </a:fontRef>
        </p:style>
      </p:pic>
      <p:sp>
        <p:nvSpPr>
          <p:cNvPr id="4" name="TextBox 3">
            <a:extLst>
              <a:ext uri="{FF2B5EF4-FFF2-40B4-BE49-F238E27FC236}">
                <a16:creationId xmlns:a16="http://schemas.microsoft.com/office/drawing/2014/main" id="{0C72DECF-9A2E-B545-98DC-74BB74FECC63}"/>
              </a:ext>
            </a:extLst>
          </p:cNvPr>
          <p:cNvSpPr txBox="1"/>
          <p:nvPr/>
        </p:nvSpPr>
        <p:spPr>
          <a:xfrm>
            <a:off x="280356" y="3106839"/>
            <a:ext cx="4865434" cy="369332"/>
          </a:xfrm>
          <a:prstGeom prst="rect">
            <a:avLst/>
          </a:prstGeom>
          <a:noFill/>
        </p:spPr>
        <p:txBody>
          <a:bodyPr wrap="none" rtlCol="0">
            <a:spAutoFit/>
          </a:bodyPr>
          <a:lstStyle/>
          <a:p>
            <a:r>
              <a:rPr lang="en-US" dirty="0"/>
              <a:t>[Use this space to record some student ideas]</a:t>
            </a:r>
          </a:p>
        </p:txBody>
      </p:sp>
    </p:spTree>
    <p:extLst>
      <p:ext uri="{BB962C8B-B14F-4D97-AF65-F5344CB8AC3E}">
        <p14:creationId xmlns:p14="http://schemas.microsoft.com/office/powerpoint/2010/main" val="304830953"/>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Re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31360</TotalTime>
  <Words>18684</Words>
  <Application>Microsoft Office PowerPoint</Application>
  <PresentationFormat>Overhead</PresentationFormat>
  <Paragraphs>1281</Paragraphs>
  <Slides>74</Slides>
  <Notes>70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74</vt:i4>
      </vt:variant>
    </vt:vector>
  </HeadingPairs>
  <TitlesOfParts>
    <vt:vector size="85" baseType="lpstr">
      <vt:lpstr>ＭＳ Ｐゴシック</vt:lpstr>
      <vt:lpstr>Arial</vt:lpstr>
      <vt:lpstr>Calibri</vt:lpstr>
      <vt:lpstr>Courier New</vt:lpstr>
      <vt:lpstr>Helvetica Light</vt:lpstr>
      <vt:lpstr>ＭＳ 明朝</vt:lpstr>
      <vt:lpstr>Noteworthy Light</vt:lpstr>
      <vt:lpstr>Times New Roman</vt:lpstr>
      <vt:lpstr>Vrinda</vt:lpstr>
      <vt:lpstr>Wingdings</vt:lpstr>
      <vt:lpstr>Red</vt:lpstr>
      <vt:lpstr>PowerPoint Presentation</vt:lpstr>
      <vt:lpstr>How to use these slides…</vt:lpstr>
      <vt:lpstr>How to use these slides continued…</vt:lpstr>
      <vt:lpstr>Symbols</vt:lpstr>
      <vt:lpstr>Phenomenon - Question - Model</vt:lpstr>
      <vt:lpstr>Tracking the Two Models</vt:lpstr>
      <vt:lpstr>Learning Segment 01 Overview</vt:lpstr>
      <vt:lpstr>Learning Segment 01 Overview Continued</vt:lpstr>
      <vt:lpstr>PowerPoint Presentation</vt:lpstr>
      <vt:lpstr>Let’s review a few ideas… </vt:lpstr>
      <vt:lpstr>Going deeper with matter…</vt:lpstr>
      <vt:lpstr>Matter from Food</vt:lpstr>
      <vt:lpstr>PowerPoint Presentation</vt:lpstr>
      <vt:lpstr>PowerPoint Presentation</vt:lpstr>
      <vt:lpstr>PowerPoint Presentation</vt:lpstr>
      <vt:lpstr>PowerPoint Presentation</vt:lpstr>
      <vt:lpstr>PowerPoint Presentation</vt:lpstr>
      <vt:lpstr>Learning Segment 01 Summary</vt:lpstr>
      <vt:lpstr>Learning Segment 02 Overview</vt:lpstr>
      <vt:lpstr>Learning Segment 02 Overview Continued</vt:lpstr>
      <vt:lpstr>Tracking the Two Models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Segment 02 Summary</vt:lpstr>
      <vt:lpstr>Learning Segment 03 Overview</vt:lpstr>
      <vt:lpstr>Learning Segment 03 Overview Continued</vt:lpstr>
      <vt:lpstr>Learning Segment 03 Overview Continued</vt:lpstr>
      <vt:lpstr>Tracking the Two Models</vt:lpstr>
      <vt:lpstr>Optional Activity: Building a Protein</vt:lpstr>
      <vt:lpstr>Optional Activity: Building a Protein—The Sequences</vt:lpstr>
      <vt:lpstr>Optional Activity: Building a Protein—Rhodopsin</vt:lpstr>
      <vt:lpstr>Optional Activity: Building a Protein—Pepsinogen</vt:lpstr>
      <vt:lpstr>Optional Activity: Building a Protein—Insulin</vt:lpstr>
      <vt:lpstr>Optional Activity: Building a Protein—Keratin</vt:lpstr>
      <vt:lpstr>Optional Activity: Building a Protein—Hemoglobin</vt:lpstr>
      <vt:lpstr>Back to Chemical Reactions</vt:lpstr>
      <vt:lpstr>Chemical Reactions</vt:lpstr>
      <vt:lpstr>What happens with energy when we build a protein?</vt:lpstr>
      <vt:lpstr>Building a Protein &amp; Chemical Reactions</vt:lpstr>
      <vt:lpstr>Building a Protein &amp; Chemical Reactions</vt:lpstr>
      <vt:lpstr>Chemical Reactions and “Biosynthesis”</vt:lpstr>
      <vt:lpstr>PowerPoint Presentation</vt:lpstr>
      <vt:lpstr>PowerPoint Presentation</vt:lpstr>
      <vt:lpstr>PowerPoint Presentation</vt:lpstr>
      <vt:lpstr>Learning Segment 03 Summary</vt:lpstr>
      <vt:lpstr>Learning Segment 04 Overview</vt:lpstr>
      <vt:lpstr>Learning Segment 04 Overview Continued</vt:lpstr>
      <vt:lpstr>Tracking the Two Models</vt:lpstr>
      <vt:lpstr>PowerPoint Presentation</vt:lpstr>
      <vt:lpstr>What do you notice about this bear?  </vt:lpstr>
      <vt:lpstr>PowerPoint Presentation</vt:lpstr>
      <vt:lpstr>PowerPoint Presentation</vt:lpstr>
      <vt:lpstr>PowerPoint Presentation</vt:lpstr>
      <vt:lpstr>PowerPoint Presentation</vt:lpstr>
      <vt:lpstr>PowerPoint Presentation</vt:lpstr>
      <vt:lpstr>What purpose does fat storage serve?</vt:lpstr>
      <vt:lpstr>PowerPoint Presentation</vt:lpstr>
      <vt:lpstr>PowerPoint Presentation</vt:lpstr>
      <vt:lpstr>PowerPoint Presentation</vt:lpstr>
      <vt:lpstr>PowerPoint Presentation</vt:lpstr>
      <vt:lpstr>PowerPoint Presentation</vt:lpstr>
      <vt:lpstr>Learning Segment 04 Summary</vt:lpstr>
      <vt:lpstr>Learning Segment 05 Overview</vt:lpstr>
      <vt:lpstr>PowerPoint Presentation</vt:lpstr>
      <vt:lpstr>PowerPoint Presentation</vt:lpstr>
      <vt:lpstr>PowerPoint Presentation</vt:lpstr>
      <vt:lpstr>PowerPoint Presentation</vt:lpstr>
      <vt:lpstr>Learning Segment 05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Biosynthesis</dc:title>
  <dc:creator>SCUSD</dc:creator>
  <cp:lastModifiedBy>Chris Griesemer</cp:lastModifiedBy>
  <cp:revision>939</cp:revision>
  <dcterms:created xsi:type="dcterms:W3CDTF">2015-08-19T00:47:36Z</dcterms:created>
  <dcterms:modified xsi:type="dcterms:W3CDTF">2022-02-09T16:08:49Z</dcterms:modified>
</cp:coreProperties>
</file>