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98" r:id="rId2"/>
    <p:sldId id="399" r:id="rId3"/>
    <p:sldId id="400" r:id="rId4"/>
    <p:sldId id="401" r:id="rId5"/>
    <p:sldId id="402" r:id="rId6"/>
    <p:sldId id="403" r:id="rId7"/>
    <p:sldId id="404" r:id="rId8"/>
    <p:sldId id="405" r:id="rId9"/>
    <p:sldId id="406" r:id="rId10"/>
  </p:sldIdLst>
  <p:sldSz cx="12192000" cy="6858000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514"/>
    <p:restoredTop sz="80692"/>
  </p:normalViewPr>
  <p:slideViewPr>
    <p:cSldViewPr snapToGrid="0" snapToObjects="1">
      <p:cViewPr varScale="1">
        <p:scale>
          <a:sx n="104" d="100"/>
          <a:sy n="104" d="100"/>
        </p:scale>
        <p:origin x="872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EAAB0F5-83F8-914A-A945-532B36C529A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F955D9-D7C2-E145-8608-710D760D846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942B6-6D5B-3C4A-ACD0-F7D205EE9480}" type="datetimeFigureOut">
              <a:rPr lang="en-US" smtClean="0"/>
              <a:t>11/7/21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78CD0B-22A8-5A4B-833F-FC6513DEA84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68782E-D154-0E42-AF4F-0ABDE587121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0AF3B5-AA3E-0142-8360-96AEFFFE55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1733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DA89F2-8CBE-4445-8EB0-15486A802D13}" type="datetimeFigureOut">
              <a:rPr lang="en-US" smtClean="0"/>
              <a:t>11/7/21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478B3A-DD53-194E-9612-A7E30F3B6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720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135F7-F3E7-45B8-BA64-443E5B64682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0919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135F7-F3E7-45B8-BA64-443E5B64682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2924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135F7-F3E7-45B8-BA64-443E5B64682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8471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135F7-F3E7-45B8-BA64-443E5B64682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2057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135F7-F3E7-45B8-BA64-443E5B64682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903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C000D8-5259-CE42-9FF6-63B06CF0F1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1595BC-3CA2-E349-973F-5159128D4F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FE5437-242E-E04F-A474-A21625710E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403BB-1C42-184B-A199-CC0B2DB6EC61}" type="datetimeFigureOut">
              <a:rPr lang="en-US" smtClean="0"/>
              <a:t>11/7/21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D8FCB2-4B27-234B-B3AC-635714429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72CA9-1B42-1049-9800-C70D1DA74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EFFB5-EBA8-5D40-9A28-42A35D7258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41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2337A-3368-C74F-B963-49D0E0794D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4FA643-254B-6448-874A-233D598C7C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39B6F6-7F08-CE4A-B266-D974DA1A5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403BB-1C42-184B-A199-CC0B2DB6EC61}" type="datetimeFigureOut">
              <a:rPr lang="en-US" smtClean="0"/>
              <a:t>11/7/21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07B2C5-0D20-5849-B244-A39AA743B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E14C56-FCCE-2448-A341-D1AD32065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EFFB5-EBA8-5D40-9A28-42A35D7258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294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35FC65C-9A88-D347-9158-DCC81465BB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08190B-12AF-3F49-8BF9-5C2300344C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34F018-E04D-DB4A-9459-73C430F977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403BB-1C42-184B-A199-CC0B2DB6EC61}" type="datetimeFigureOut">
              <a:rPr lang="en-US" smtClean="0"/>
              <a:t>11/7/21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27F708-0612-EA4F-B63C-F64C40A76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AC1A9C-7EC3-774F-A50D-E67EDBB38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EFFB5-EBA8-5D40-9A28-42A35D7258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270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592EC-E82F-304C-BD4D-CF6CE4694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9C422E-105E-7449-B016-258D0D56A7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B627E7-F2B1-D140-B3AC-4CF373D4A7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403BB-1C42-184B-A199-CC0B2DB6EC61}" type="datetimeFigureOut">
              <a:rPr lang="en-US" smtClean="0"/>
              <a:t>11/7/21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69D893-5A0B-924D-9527-EEAF11E8C8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330187-53F2-EE48-AED7-DD5FD7161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EFFB5-EBA8-5D40-9A28-42A35D7258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248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D62E9-A67D-D94D-B437-5E88B3CAC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6ECB70-39CD-CA4B-95D2-D94F0D7B7E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D53C65-BD1A-E748-BF56-88662BF6F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403BB-1C42-184B-A199-CC0B2DB6EC61}" type="datetimeFigureOut">
              <a:rPr lang="en-US" smtClean="0"/>
              <a:t>11/7/21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6AFB5C-F9E4-C640-92F0-A0C69EFD8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368A12-A11B-5A4A-B8CA-114A4FF52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EFFB5-EBA8-5D40-9A28-42A35D7258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093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0F633B-314D-5F42-9BB3-8C85D6EEE3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AC2954-E6F8-2941-9B30-A8E4DDEB5B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D70C6F-56F2-A14A-A92D-2C3E4D15F6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6203B6-479C-5547-A73C-F9982A6DE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403BB-1C42-184B-A199-CC0B2DB6EC61}" type="datetimeFigureOut">
              <a:rPr lang="en-US" smtClean="0"/>
              <a:t>11/7/21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C952ED-9B33-044E-B38E-7119CCCC15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D1C5C2-1EDC-084F-962D-BA8864F55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EFFB5-EBA8-5D40-9A28-42A35D7258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488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BCC8D-891A-1541-AD5A-8E294A1EA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10375B-2536-E64B-B9C8-D6B5EB2F0E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399554-1FA5-224F-8B16-C2D8C9524B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51DD7E-3BEF-954D-8DBA-C1FF6EF68F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4A1333-4B47-684D-B9D0-C1B1635AFD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1C0D6AA-3D45-5C46-A4E5-F076471C3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403BB-1C42-184B-A199-CC0B2DB6EC61}" type="datetimeFigureOut">
              <a:rPr lang="en-US" smtClean="0"/>
              <a:t>11/7/21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FBFC10-5E6F-9A47-B8B0-0DA9FB175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6E9A1A-EAF6-8C42-BCA7-96AF34122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EFFB5-EBA8-5D40-9A28-42A35D7258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898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4F35F6-BEDE-2F4E-987A-F91F77133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C7B524-D8C1-B245-96DA-885343CC11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403BB-1C42-184B-A199-CC0B2DB6EC61}" type="datetimeFigureOut">
              <a:rPr lang="en-US" smtClean="0"/>
              <a:t>11/7/21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EF43F6-AE73-7D4A-91CA-8DCEB02EC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712A96-29A8-9344-8F7E-9A853E103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EFFB5-EBA8-5D40-9A28-42A35D7258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287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93A058-0CA1-7147-A090-11E45EAB2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403BB-1C42-184B-A199-CC0B2DB6EC61}" type="datetimeFigureOut">
              <a:rPr lang="en-US" smtClean="0"/>
              <a:t>11/7/21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4447BC-218E-AA4E-B43E-5E03C986E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139017-67FE-D24B-851B-4062C3A33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EFFB5-EBA8-5D40-9A28-42A35D7258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360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D9D58-D81F-7B4D-ACFE-2CE06B6594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8195A9-D112-5F41-AE6D-09E2D4C985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B5B671-52C8-DB4A-9888-B73C92CC20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EAD1F8-49F3-FD4B-ADA9-8B66ADF66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403BB-1C42-184B-A199-CC0B2DB6EC61}" type="datetimeFigureOut">
              <a:rPr lang="en-US" smtClean="0"/>
              <a:t>11/7/21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F556B6-AECA-6244-A418-A94FF42036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87CD89-587D-0A42-BB3E-F02B03389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EFFB5-EBA8-5D40-9A28-42A35D7258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780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D5E82-637E-1F4C-B163-A4BD747B03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E1EB232-512F-0E4D-ABD2-F6AF65CB74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7BE2AF-B4D2-CF48-A787-FB7B65A5AF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C1F916-1530-5E43-85C2-16C37DFC9E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403BB-1C42-184B-A199-CC0B2DB6EC61}" type="datetimeFigureOut">
              <a:rPr lang="en-US" smtClean="0"/>
              <a:t>11/7/21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9C8205-C9DF-EB46-85B4-15C388BE0A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F58E2F-9E3A-1D4A-83D7-470B52A56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EFFB5-EBA8-5D40-9A28-42A35D7258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435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97D4DD1-4EC0-5D4A-8BD8-78CD67C3C4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96A9EA-832A-EB4E-BF97-8BC03F53B0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CF6B0B-C017-CC42-9675-551AB8143E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A403BB-1C42-184B-A199-CC0B2DB6EC61}" type="datetimeFigureOut">
              <a:rPr lang="en-US" smtClean="0"/>
              <a:t>11/7/21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35AD8F-D89D-1D43-9979-9F793FBEBE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D254EF-CA30-074F-B6ED-FDDA30DA3C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AEFFB5-EBA8-5D40-9A28-42A35D7258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669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88BC6-3197-4429-846B-61705834A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6047" y="0"/>
            <a:ext cx="9234159" cy="712694"/>
          </a:xfrm>
        </p:spPr>
        <p:txBody>
          <a:bodyPr>
            <a:normAutofit/>
          </a:bodyPr>
          <a:lstStyle/>
          <a:p>
            <a:r>
              <a:rPr lang="en-US" dirty="0"/>
              <a:t>Oceanic Crust Vs. Continental Crust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4E1B90D-089C-46A9-BA93-2B25E94B8F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6912" y="712694"/>
            <a:ext cx="5762065" cy="11125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Oceanic crust is mostly made of the igneous rocks basalt and gabbro.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35BF502-C953-4083-A221-9F5A96FDCBF6}"/>
              </a:ext>
            </a:extLst>
          </p:cNvPr>
          <p:cNvSpPr/>
          <p:nvPr/>
        </p:nvSpPr>
        <p:spPr>
          <a:xfrm>
            <a:off x="312918" y="2846367"/>
            <a:ext cx="43560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Continental crust is mostly made of the igneous rocks granite and rhyolite. </a:t>
            </a:r>
          </a:p>
        </p:txBody>
      </p:sp>
      <p:pic>
        <p:nvPicPr>
          <p:cNvPr id="1026" name="Picture 2" descr="https://flexiblelearning.auckland.ac.nz/rocks_minerals/rocks/images/gabbro1.jpg">
            <a:extLst>
              <a:ext uri="{FF2B5EF4-FFF2-40B4-BE49-F238E27FC236}">
                <a16:creationId xmlns:a16="http://schemas.microsoft.com/office/drawing/2014/main" id="{7B6C4A38-E965-4C5B-A370-0A1D02713C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2387" y="1563879"/>
            <a:ext cx="3357780" cy="232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basalt">
            <a:extLst>
              <a:ext uri="{FF2B5EF4-FFF2-40B4-BE49-F238E27FC236}">
                <a16:creationId xmlns:a16="http://schemas.microsoft.com/office/drawing/2014/main" id="{8BE89E18-5AD4-492F-B760-735AFCEAD6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849" y="1563878"/>
            <a:ext cx="3480490" cy="232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granite">
            <a:extLst>
              <a:ext uri="{FF2B5EF4-FFF2-40B4-BE49-F238E27FC236}">
                <a16:creationId xmlns:a16="http://schemas.microsoft.com/office/drawing/2014/main" id="{C784EDBB-11F0-40DC-84EE-40D089A196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18" y="4410635"/>
            <a:ext cx="2946257" cy="2248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Image result for rhyolite">
            <a:extLst>
              <a:ext uri="{FF2B5EF4-FFF2-40B4-BE49-F238E27FC236}">
                <a16:creationId xmlns:a16="http://schemas.microsoft.com/office/drawing/2014/main" id="{F3D29B92-12F4-4FE7-891E-88E9F5C984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4078" y="4410635"/>
            <a:ext cx="2997945" cy="2248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BE5927F-8238-4118-A21C-01186925F0B9}"/>
              </a:ext>
            </a:extLst>
          </p:cNvPr>
          <p:cNvSpPr/>
          <p:nvPr/>
        </p:nvSpPr>
        <p:spPr>
          <a:xfrm>
            <a:off x="6746926" y="4890734"/>
            <a:ext cx="54870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What happens when a plate of that hits a plate of this?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1E5EFC7-5783-411B-86C9-0595F724E2F6}"/>
              </a:ext>
            </a:extLst>
          </p:cNvPr>
          <p:cNvCxnSpPr>
            <a:endCxn id="1026" idx="2"/>
          </p:cNvCxnSpPr>
          <p:nvPr/>
        </p:nvCxnSpPr>
        <p:spPr>
          <a:xfrm flipH="1" flipV="1">
            <a:off x="10451277" y="3891940"/>
            <a:ext cx="1214047" cy="109019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86ECBE2F-6AC2-405C-8EBD-B35D0130EDC8}"/>
              </a:ext>
            </a:extLst>
          </p:cNvPr>
          <p:cNvCxnSpPr>
            <a:cxnSpLocks/>
          </p:cNvCxnSpPr>
          <p:nvPr/>
        </p:nvCxnSpPr>
        <p:spPr>
          <a:xfrm flipH="1" flipV="1">
            <a:off x="8180913" y="3939988"/>
            <a:ext cx="3222193" cy="104214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Connector: Curved 16">
            <a:extLst>
              <a:ext uri="{FF2B5EF4-FFF2-40B4-BE49-F238E27FC236}">
                <a16:creationId xmlns:a16="http://schemas.microsoft.com/office/drawing/2014/main" id="{85ACB1B4-A4FF-4778-B608-7EDA55319CB7}"/>
              </a:ext>
            </a:extLst>
          </p:cNvPr>
          <p:cNvCxnSpPr>
            <a:cxnSpLocks/>
          </p:cNvCxnSpPr>
          <p:nvPr/>
        </p:nvCxnSpPr>
        <p:spPr>
          <a:xfrm rot="5400000">
            <a:off x="7508681" y="4753855"/>
            <a:ext cx="603024" cy="2616340"/>
          </a:xfrm>
          <a:prstGeom prst="curvedConnector2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592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88BC6-3197-4429-846B-61705834A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27" y="0"/>
            <a:ext cx="10515600" cy="1357176"/>
          </a:xfrm>
        </p:spPr>
        <p:txBody>
          <a:bodyPr>
            <a:normAutofit/>
          </a:bodyPr>
          <a:lstStyle/>
          <a:p>
            <a:r>
              <a:rPr lang="en-US" dirty="0"/>
              <a:t>Let’s collect some data and find out!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D453F1-2B58-4AB9-AE9D-F791EC1BDF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4011" y="1195811"/>
            <a:ext cx="4195454" cy="52804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4E1B90D-089C-46A9-BA93-2B25E94B8F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8691" y="1195811"/>
            <a:ext cx="5397780" cy="13571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Materials: rock samples, electronic scale, overflow container, graduated cylinder, water, and tub.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 descr="A picture containing table, indoor&#10;&#10;Description automatically generated">
            <a:extLst>
              <a:ext uri="{FF2B5EF4-FFF2-40B4-BE49-F238E27FC236}">
                <a16:creationId xmlns:a16="http://schemas.microsoft.com/office/drawing/2014/main" id="{8C05E718-3B86-4C85-B3DA-62FB22ACA6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945" y="2682221"/>
            <a:ext cx="4971272" cy="3728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05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indoor, sitting, table, floor&#10;&#10;Description automatically generated">
            <a:extLst>
              <a:ext uri="{FF2B5EF4-FFF2-40B4-BE49-F238E27FC236}">
                <a16:creationId xmlns:a16="http://schemas.microsoft.com/office/drawing/2014/main" id="{1C361DD4-6A08-4123-9566-185A635D7D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10281" y="2333437"/>
            <a:ext cx="4198468" cy="3148851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4DA1C96-38FD-4A4B-B8FA-755AC496403A}"/>
              </a:ext>
            </a:extLst>
          </p:cNvPr>
          <p:cNvSpPr txBox="1">
            <a:spLocks/>
          </p:cNvSpPr>
          <p:nvPr/>
        </p:nvSpPr>
        <p:spPr>
          <a:xfrm>
            <a:off x="828723" y="850902"/>
            <a:ext cx="8140466" cy="135717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You know how to find mass with the electronic scale. Make sure you are measuring with grams (g).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601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indoor&#10;&#10;Description automatically generated">
            <a:extLst>
              <a:ext uri="{FF2B5EF4-FFF2-40B4-BE49-F238E27FC236}">
                <a16:creationId xmlns:a16="http://schemas.microsoft.com/office/drawing/2014/main" id="{234D1CA9-5DE7-4258-A1F9-0144F92F3D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5661" y="2537204"/>
            <a:ext cx="4507751" cy="3380814"/>
          </a:xfrm>
          <a:prstGeom prst="rect">
            <a:avLst/>
          </a:prstGeom>
        </p:spPr>
      </p:pic>
      <p:pic>
        <p:nvPicPr>
          <p:cNvPr id="5" name="Picture 4" descr="A picture containing indoor, object, sitting&#10;&#10;Description automatically generated">
            <a:extLst>
              <a:ext uri="{FF2B5EF4-FFF2-40B4-BE49-F238E27FC236}">
                <a16:creationId xmlns:a16="http://schemas.microsoft.com/office/drawing/2014/main" id="{E2BE6292-82F3-4A67-8FC6-0D5B6329F0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37722" y="2539355"/>
            <a:ext cx="4444253" cy="3333190"/>
          </a:xfrm>
          <a:prstGeom prst="rect">
            <a:avLst/>
          </a:prstGeom>
        </p:spPr>
      </p:pic>
      <p:pic>
        <p:nvPicPr>
          <p:cNvPr id="7" name="Picture 6" descr="A picture containing indoor, object, sitting&#10;&#10;Description automatically generated">
            <a:extLst>
              <a:ext uri="{FF2B5EF4-FFF2-40B4-BE49-F238E27FC236}">
                <a16:creationId xmlns:a16="http://schemas.microsoft.com/office/drawing/2014/main" id="{545C97A3-A1B5-4D69-9870-2EB52D868E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585543" y="2529267"/>
            <a:ext cx="4444253" cy="3333190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3DC4CA9-FB18-492B-8B88-EF651432CE96}"/>
              </a:ext>
            </a:extLst>
          </p:cNvPr>
          <p:cNvSpPr txBox="1">
            <a:spLocks/>
          </p:cNvSpPr>
          <p:nvPr/>
        </p:nvSpPr>
        <p:spPr>
          <a:xfrm>
            <a:off x="397807" y="84418"/>
            <a:ext cx="11076457" cy="17779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For volume, we have to use an overflow container since the rocks won’t fit into a graduated cylinder.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Fill the container with water until is starts dripping out of the tube.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Once it stops dripping, you are ready to measure the volume of the rock.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29320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3DC4CA9-FB18-492B-8B88-EF651432CE96}"/>
              </a:ext>
            </a:extLst>
          </p:cNvPr>
          <p:cNvSpPr txBox="1">
            <a:spLocks/>
          </p:cNvSpPr>
          <p:nvPr/>
        </p:nvSpPr>
        <p:spPr>
          <a:xfrm>
            <a:off x="397807" y="84418"/>
            <a:ext cx="11076457" cy="1777999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Hold the graduated cylinder to catch the water that comes out of the side tube.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Then gently drop the rock into the container without splashing any water out.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The only water that comes out should be what you catch in the graduated cylinder.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 descr="A picture containing person, holding&#10;&#10;Description automatically generated">
            <a:extLst>
              <a:ext uri="{FF2B5EF4-FFF2-40B4-BE49-F238E27FC236}">
                <a16:creationId xmlns:a16="http://schemas.microsoft.com/office/drawing/2014/main" id="{78B329BC-8ABC-4C2E-8535-81E6EB87EE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99733" y="2507876"/>
            <a:ext cx="4733365" cy="3550024"/>
          </a:xfrm>
          <a:prstGeom prst="rect">
            <a:avLst/>
          </a:prstGeom>
        </p:spPr>
      </p:pic>
      <p:pic>
        <p:nvPicPr>
          <p:cNvPr id="11" name="Picture 10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DAD23E3B-3D06-483A-B997-CC73BD4F7B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38549" y="2507875"/>
            <a:ext cx="4733367" cy="3550025"/>
          </a:xfrm>
          <a:prstGeom prst="rect">
            <a:avLst/>
          </a:prstGeom>
        </p:spPr>
      </p:pic>
      <p:pic>
        <p:nvPicPr>
          <p:cNvPr id="13" name="Picture 12" descr="A close up of a glass door&#10;&#10;Description automatically generated">
            <a:extLst>
              <a:ext uri="{FF2B5EF4-FFF2-40B4-BE49-F238E27FC236}">
                <a16:creationId xmlns:a16="http://schemas.microsoft.com/office/drawing/2014/main" id="{9FF07125-7607-419C-8174-9C2CBC56ED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432581" y="2470055"/>
            <a:ext cx="4834218" cy="362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0616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3DC4CA9-FB18-492B-8B88-EF651432CE96}"/>
              </a:ext>
            </a:extLst>
          </p:cNvPr>
          <p:cNvSpPr txBox="1">
            <a:spLocks/>
          </p:cNvSpPr>
          <p:nvPr/>
        </p:nvSpPr>
        <p:spPr>
          <a:xfrm>
            <a:off x="397807" y="84418"/>
            <a:ext cx="11076457" cy="177799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To get the rock back out, pour the water back into one of the empty cups.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Then grab the rock.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Repeat with another rock.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3" name="Picture 2" descr="A hand holding a pot&#10;&#10;Description automatically generated">
            <a:extLst>
              <a:ext uri="{FF2B5EF4-FFF2-40B4-BE49-F238E27FC236}">
                <a16:creationId xmlns:a16="http://schemas.microsoft.com/office/drawing/2014/main" id="{C35F7098-0855-43F7-8C2C-FB17A0B342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27467" y="2508717"/>
            <a:ext cx="4740088" cy="3555066"/>
          </a:xfrm>
          <a:prstGeom prst="rect">
            <a:avLst/>
          </a:prstGeom>
        </p:spPr>
      </p:pic>
      <p:pic>
        <p:nvPicPr>
          <p:cNvPr id="6" name="Picture 5" descr="A hand holding a cup of coffee&#10;&#10;Description automatically generated">
            <a:extLst>
              <a:ext uri="{FF2B5EF4-FFF2-40B4-BE49-F238E27FC236}">
                <a16:creationId xmlns:a16="http://schemas.microsoft.com/office/drawing/2014/main" id="{FB9B31B3-DEA2-4764-841B-185BB5A318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25968" y="2508715"/>
            <a:ext cx="4740089" cy="3555067"/>
          </a:xfrm>
          <a:prstGeom prst="rect">
            <a:avLst/>
          </a:prstGeom>
        </p:spPr>
      </p:pic>
      <p:pic>
        <p:nvPicPr>
          <p:cNvPr id="9" name="Picture 8" descr="A hand holding a cup of coffee&#10;&#10;Description automatically generated">
            <a:extLst>
              <a:ext uri="{FF2B5EF4-FFF2-40B4-BE49-F238E27FC236}">
                <a16:creationId xmlns:a16="http://schemas.microsoft.com/office/drawing/2014/main" id="{C454BFC9-9AFD-47AD-9326-536BF75183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552483" y="2508714"/>
            <a:ext cx="4740089" cy="3555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1311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88BC6-3197-4429-846B-61705834A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8778" y="157632"/>
            <a:ext cx="3241854" cy="914400"/>
          </a:xfrm>
        </p:spPr>
        <p:txBody>
          <a:bodyPr>
            <a:normAutofit/>
          </a:bodyPr>
          <a:lstStyle/>
          <a:p>
            <a:r>
              <a:rPr lang="en-US" dirty="0"/>
              <a:t>Go to work!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D453F1-2B58-4AB9-AE9D-F791EC1BDF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187" y="1067376"/>
            <a:ext cx="4195454" cy="52804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4E1B90D-089C-46A9-BA93-2B25E94B8F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3812" y="508346"/>
            <a:ext cx="1483574" cy="5590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Granite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6B4E0A7-F026-4D77-864A-B39964D003FD}"/>
              </a:ext>
            </a:extLst>
          </p:cNvPr>
          <p:cNvSpPr txBox="1">
            <a:spLocks/>
          </p:cNvSpPr>
          <p:nvPr/>
        </p:nvSpPr>
        <p:spPr>
          <a:xfrm>
            <a:off x="9307167" y="3951232"/>
            <a:ext cx="1483574" cy="5590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Gabbro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86B0723-C171-4749-8EE2-9090E5F56378}"/>
              </a:ext>
            </a:extLst>
          </p:cNvPr>
          <p:cNvSpPr txBox="1">
            <a:spLocks/>
          </p:cNvSpPr>
          <p:nvPr/>
        </p:nvSpPr>
        <p:spPr>
          <a:xfrm>
            <a:off x="6486748" y="3986004"/>
            <a:ext cx="1483574" cy="5590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Basalt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82DA6EE-E415-416B-AF1C-D11E5F8427D5}"/>
              </a:ext>
            </a:extLst>
          </p:cNvPr>
          <p:cNvSpPr txBox="1">
            <a:spLocks/>
          </p:cNvSpPr>
          <p:nvPr/>
        </p:nvSpPr>
        <p:spPr>
          <a:xfrm>
            <a:off x="9181862" y="508346"/>
            <a:ext cx="1483574" cy="5590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Rhyolite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A piece of bread on a wooden table&#10;&#10;Description automatically generated">
            <a:extLst>
              <a:ext uri="{FF2B5EF4-FFF2-40B4-BE49-F238E27FC236}">
                <a16:creationId xmlns:a16="http://schemas.microsoft.com/office/drawing/2014/main" id="{ACD20675-F51D-4B64-8D78-F9D13133C6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7355" y="958190"/>
            <a:ext cx="2967240" cy="2265829"/>
          </a:xfrm>
          <a:prstGeom prst="rect">
            <a:avLst/>
          </a:prstGeom>
        </p:spPr>
      </p:pic>
      <p:pic>
        <p:nvPicPr>
          <p:cNvPr id="12" name="Picture 11" descr="A close up of a rock&#10;&#10;Description automatically generated">
            <a:extLst>
              <a:ext uri="{FF2B5EF4-FFF2-40B4-BE49-F238E27FC236}">
                <a16:creationId xmlns:a16="http://schemas.microsoft.com/office/drawing/2014/main" id="{B59888C0-99E3-4843-B2F6-7805BBF1B1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822" y="4386889"/>
            <a:ext cx="3087545" cy="2250772"/>
          </a:xfrm>
          <a:prstGeom prst="rect">
            <a:avLst/>
          </a:prstGeom>
        </p:spPr>
      </p:pic>
      <p:pic>
        <p:nvPicPr>
          <p:cNvPr id="14" name="Picture 13" descr="A close up of a rock&#10;&#10;Description automatically generated">
            <a:extLst>
              <a:ext uri="{FF2B5EF4-FFF2-40B4-BE49-F238E27FC236}">
                <a16:creationId xmlns:a16="http://schemas.microsoft.com/office/drawing/2014/main" id="{689A8604-9360-4389-A037-A236A8DADD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4634" y="4393474"/>
            <a:ext cx="2754317" cy="2301552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3E0A4C9-9CB3-4585-BEA6-0D6D11AB8A0D}"/>
              </a:ext>
            </a:extLst>
          </p:cNvPr>
          <p:cNvSpPr txBox="1">
            <a:spLocks/>
          </p:cNvSpPr>
          <p:nvPr/>
        </p:nvSpPr>
        <p:spPr>
          <a:xfrm>
            <a:off x="7006658" y="55802"/>
            <a:ext cx="2754317" cy="5590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Continental Crust</a:t>
            </a:r>
          </a:p>
          <a:p>
            <a:endParaRPr lang="en-US" dirty="0"/>
          </a:p>
        </p:txBody>
      </p:sp>
      <p:pic>
        <p:nvPicPr>
          <p:cNvPr id="17" name="Picture 16" descr="A close up of a piece of bread&#10;&#10;Description automatically generated">
            <a:extLst>
              <a:ext uri="{FF2B5EF4-FFF2-40B4-BE49-F238E27FC236}">
                <a16:creationId xmlns:a16="http://schemas.microsoft.com/office/drawing/2014/main" id="{C0BF0EAF-79D3-4E0D-B440-6B87A5825FE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261" y="944531"/>
            <a:ext cx="2100797" cy="2250773"/>
          </a:xfrm>
          <a:prstGeom prst="rect">
            <a:avLst/>
          </a:prstGeom>
        </p:spPr>
      </p:pic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BCBBEBE1-1EF5-455C-8AA0-4A0DA6E9BC0B}"/>
              </a:ext>
            </a:extLst>
          </p:cNvPr>
          <p:cNvSpPr txBox="1">
            <a:spLocks/>
          </p:cNvSpPr>
          <p:nvPr/>
        </p:nvSpPr>
        <p:spPr>
          <a:xfrm>
            <a:off x="7311988" y="3633361"/>
            <a:ext cx="2754317" cy="5590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Oceanic Crust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94768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ece of bread on a wooden table&#10;&#10;Description automatically generated">
            <a:extLst>
              <a:ext uri="{FF2B5EF4-FFF2-40B4-BE49-F238E27FC236}">
                <a16:creationId xmlns:a16="http://schemas.microsoft.com/office/drawing/2014/main" id="{ACD20675-F51D-4B64-8D78-F9D13133C6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7901" y="113963"/>
            <a:ext cx="1284029" cy="980504"/>
          </a:xfrm>
          <a:prstGeom prst="rect">
            <a:avLst/>
          </a:prstGeom>
        </p:spPr>
      </p:pic>
      <p:pic>
        <p:nvPicPr>
          <p:cNvPr id="12" name="Picture 11" descr="A close up of a rock&#10;&#10;Description automatically generated">
            <a:extLst>
              <a:ext uri="{FF2B5EF4-FFF2-40B4-BE49-F238E27FC236}">
                <a16:creationId xmlns:a16="http://schemas.microsoft.com/office/drawing/2014/main" id="{B59888C0-99E3-4843-B2F6-7805BBF1B1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074" y="60747"/>
            <a:ext cx="1456709" cy="1061918"/>
          </a:xfrm>
          <a:prstGeom prst="rect">
            <a:avLst/>
          </a:prstGeom>
        </p:spPr>
      </p:pic>
      <p:pic>
        <p:nvPicPr>
          <p:cNvPr id="14" name="Picture 13" descr="A close up of a rock&#10;&#10;Description automatically generated">
            <a:extLst>
              <a:ext uri="{FF2B5EF4-FFF2-40B4-BE49-F238E27FC236}">
                <a16:creationId xmlns:a16="http://schemas.microsoft.com/office/drawing/2014/main" id="{689A8604-9360-4389-A037-A236A8DADD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977" y="88946"/>
            <a:ext cx="1203328" cy="1005520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3E0A4C9-9CB3-4585-BEA6-0D6D11AB8A0D}"/>
              </a:ext>
            </a:extLst>
          </p:cNvPr>
          <p:cNvSpPr txBox="1">
            <a:spLocks/>
          </p:cNvSpPr>
          <p:nvPr/>
        </p:nvSpPr>
        <p:spPr>
          <a:xfrm>
            <a:off x="7339586" y="1102274"/>
            <a:ext cx="2754317" cy="5590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Continental Crust</a:t>
            </a:r>
          </a:p>
          <a:p>
            <a:endParaRPr lang="en-US" dirty="0"/>
          </a:p>
        </p:txBody>
      </p:sp>
      <p:pic>
        <p:nvPicPr>
          <p:cNvPr id="17" name="Picture 16" descr="A close up of a piece of bread&#10;&#10;Description automatically generated">
            <a:extLst>
              <a:ext uri="{FF2B5EF4-FFF2-40B4-BE49-F238E27FC236}">
                <a16:creationId xmlns:a16="http://schemas.microsoft.com/office/drawing/2014/main" id="{C0BF0EAF-79D3-4E0D-B440-6B87A5825F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753" y="65528"/>
            <a:ext cx="982235" cy="1052357"/>
          </a:xfrm>
          <a:prstGeom prst="rect">
            <a:avLst/>
          </a:prstGeom>
        </p:spPr>
      </p:pic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BCBBEBE1-1EF5-455C-8AA0-4A0DA6E9BC0B}"/>
              </a:ext>
            </a:extLst>
          </p:cNvPr>
          <p:cNvSpPr txBox="1">
            <a:spLocks/>
          </p:cNvSpPr>
          <p:nvPr/>
        </p:nvSpPr>
        <p:spPr>
          <a:xfrm>
            <a:off x="3406843" y="1102274"/>
            <a:ext cx="2754317" cy="5590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Oceanic Crust</a:t>
            </a:r>
          </a:p>
          <a:p>
            <a:endParaRPr lang="en-US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15B2CF4-74C2-492F-9F60-6628EBD45BEA}"/>
              </a:ext>
            </a:extLst>
          </p:cNvPr>
          <p:cNvGraphicFramePr>
            <a:graphicFrameLocks noGrp="1"/>
          </p:cNvGraphicFramePr>
          <p:nvPr/>
        </p:nvGraphicFramePr>
        <p:xfrm>
          <a:off x="698544" y="1171053"/>
          <a:ext cx="9904035" cy="5545359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980807">
                  <a:extLst>
                    <a:ext uri="{9D8B030D-6E8A-4147-A177-3AD203B41FA5}">
                      <a16:colId xmlns:a16="http://schemas.microsoft.com/office/drawing/2014/main" val="1034852685"/>
                    </a:ext>
                  </a:extLst>
                </a:gridCol>
                <a:gridCol w="1980807">
                  <a:extLst>
                    <a:ext uri="{9D8B030D-6E8A-4147-A177-3AD203B41FA5}">
                      <a16:colId xmlns:a16="http://schemas.microsoft.com/office/drawing/2014/main" val="2344494919"/>
                    </a:ext>
                  </a:extLst>
                </a:gridCol>
                <a:gridCol w="1980807">
                  <a:extLst>
                    <a:ext uri="{9D8B030D-6E8A-4147-A177-3AD203B41FA5}">
                      <a16:colId xmlns:a16="http://schemas.microsoft.com/office/drawing/2014/main" val="3951460300"/>
                    </a:ext>
                  </a:extLst>
                </a:gridCol>
                <a:gridCol w="1980807">
                  <a:extLst>
                    <a:ext uri="{9D8B030D-6E8A-4147-A177-3AD203B41FA5}">
                      <a16:colId xmlns:a16="http://schemas.microsoft.com/office/drawing/2014/main" val="3578422205"/>
                    </a:ext>
                  </a:extLst>
                </a:gridCol>
                <a:gridCol w="1980807">
                  <a:extLst>
                    <a:ext uri="{9D8B030D-6E8A-4147-A177-3AD203B41FA5}">
                      <a16:colId xmlns:a16="http://schemas.microsoft.com/office/drawing/2014/main" val="2521724226"/>
                    </a:ext>
                  </a:extLst>
                </a:gridCol>
              </a:tblGrid>
              <a:tr h="888130">
                <a:tc>
                  <a:txBody>
                    <a:bodyPr/>
                    <a:lstStyle/>
                    <a:p>
                      <a:r>
                        <a:rPr lang="en-US" dirty="0"/>
                        <a:t>Your Name or 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/>
                        <a:t>Density of Gabbro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/>
                        <a:t>Density of Basalt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/>
                        <a:t>Density of Granite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/>
                        <a:t>Density of Rhyolite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3949701"/>
                  </a:ext>
                </a:extLst>
              </a:tr>
              <a:tr h="51455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4279473"/>
                  </a:ext>
                </a:extLst>
              </a:tr>
              <a:tr h="51455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5883058"/>
                  </a:ext>
                </a:extLst>
              </a:tr>
              <a:tr h="51455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0953042"/>
                  </a:ext>
                </a:extLst>
              </a:tr>
              <a:tr h="51455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3512970"/>
                  </a:ext>
                </a:extLst>
              </a:tr>
              <a:tr h="51455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1618253"/>
                  </a:ext>
                </a:extLst>
              </a:tr>
              <a:tr h="51455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7871521"/>
                  </a:ext>
                </a:extLst>
              </a:tr>
              <a:tr h="51455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7500871"/>
                  </a:ext>
                </a:extLst>
              </a:tr>
              <a:tr h="51455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2818157"/>
                  </a:ext>
                </a:extLst>
              </a:tr>
              <a:tr h="51455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5225770"/>
                  </a:ext>
                </a:extLst>
              </a:tr>
            </a:tbl>
          </a:graphicData>
        </a:graphic>
      </p:graphicFrame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6CE931A2-31A4-4A7B-A112-248CFBB2CAA5}"/>
              </a:ext>
            </a:extLst>
          </p:cNvPr>
          <p:cNvSpPr txBox="1">
            <a:spLocks/>
          </p:cNvSpPr>
          <p:nvPr/>
        </p:nvSpPr>
        <p:spPr>
          <a:xfrm>
            <a:off x="631448" y="88946"/>
            <a:ext cx="2754317" cy="5590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Class Data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68789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88BC6-3197-4429-846B-61705834A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962" y="103843"/>
            <a:ext cx="3712863" cy="914400"/>
          </a:xfrm>
        </p:spPr>
        <p:txBody>
          <a:bodyPr>
            <a:normAutofit/>
          </a:bodyPr>
          <a:lstStyle/>
          <a:p>
            <a:r>
              <a:rPr lang="en-US" dirty="0"/>
              <a:t>Discuss Q 5 &amp; 6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D453F1-2B58-4AB9-AE9D-F791EC1BDF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187" y="1067376"/>
            <a:ext cx="4195454" cy="52804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4E1B90D-089C-46A9-BA93-2B25E94B8F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3812" y="508346"/>
            <a:ext cx="1483574" cy="5590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Granite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6B4E0A7-F026-4D77-864A-B39964D003FD}"/>
              </a:ext>
            </a:extLst>
          </p:cNvPr>
          <p:cNvSpPr txBox="1">
            <a:spLocks/>
          </p:cNvSpPr>
          <p:nvPr/>
        </p:nvSpPr>
        <p:spPr>
          <a:xfrm>
            <a:off x="9307167" y="3951232"/>
            <a:ext cx="1483574" cy="5590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Gabbro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86B0723-C171-4749-8EE2-9090E5F56378}"/>
              </a:ext>
            </a:extLst>
          </p:cNvPr>
          <p:cNvSpPr txBox="1">
            <a:spLocks/>
          </p:cNvSpPr>
          <p:nvPr/>
        </p:nvSpPr>
        <p:spPr>
          <a:xfrm>
            <a:off x="6486748" y="3986004"/>
            <a:ext cx="1483574" cy="5590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Basalt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82DA6EE-E415-416B-AF1C-D11E5F8427D5}"/>
              </a:ext>
            </a:extLst>
          </p:cNvPr>
          <p:cNvSpPr txBox="1">
            <a:spLocks/>
          </p:cNvSpPr>
          <p:nvPr/>
        </p:nvSpPr>
        <p:spPr>
          <a:xfrm>
            <a:off x="9181862" y="508346"/>
            <a:ext cx="1483574" cy="5590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Rhyolite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A piece of bread on a wooden table&#10;&#10;Description automatically generated">
            <a:extLst>
              <a:ext uri="{FF2B5EF4-FFF2-40B4-BE49-F238E27FC236}">
                <a16:creationId xmlns:a16="http://schemas.microsoft.com/office/drawing/2014/main" id="{ACD20675-F51D-4B64-8D78-F9D13133C6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7355" y="958190"/>
            <a:ext cx="2967240" cy="2265829"/>
          </a:xfrm>
          <a:prstGeom prst="rect">
            <a:avLst/>
          </a:prstGeom>
        </p:spPr>
      </p:pic>
      <p:pic>
        <p:nvPicPr>
          <p:cNvPr id="12" name="Picture 11" descr="A close up of a rock&#10;&#10;Description automatically generated">
            <a:extLst>
              <a:ext uri="{FF2B5EF4-FFF2-40B4-BE49-F238E27FC236}">
                <a16:creationId xmlns:a16="http://schemas.microsoft.com/office/drawing/2014/main" id="{B59888C0-99E3-4843-B2F6-7805BBF1B1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822" y="4386889"/>
            <a:ext cx="3087545" cy="2250772"/>
          </a:xfrm>
          <a:prstGeom prst="rect">
            <a:avLst/>
          </a:prstGeom>
        </p:spPr>
      </p:pic>
      <p:pic>
        <p:nvPicPr>
          <p:cNvPr id="14" name="Picture 13" descr="A close up of a rock&#10;&#10;Description automatically generated">
            <a:extLst>
              <a:ext uri="{FF2B5EF4-FFF2-40B4-BE49-F238E27FC236}">
                <a16:creationId xmlns:a16="http://schemas.microsoft.com/office/drawing/2014/main" id="{689A8604-9360-4389-A037-A236A8DADD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4634" y="4393474"/>
            <a:ext cx="2754317" cy="2301552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3E0A4C9-9CB3-4585-BEA6-0D6D11AB8A0D}"/>
              </a:ext>
            </a:extLst>
          </p:cNvPr>
          <p:cNvSpPr txBox="1">
            <a:spLocks/>
          </p:cNvSpPr>
          <p:nvPr/>
        </p:nvSpPr>
        <p:spPr>
          <a:xfrm>
            <a:off x="7006658" y="55802"/>
            <a:ext cx="2754317" cy="5590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Continental Crust</a:t>
            </a:r>
          </a:p>
          <a:p>
            <a:endParaRPr lang="en-US" dirty="0"/>
          </a:p>
        </p:txBody>
      </p:sp>
      <p:pic>
        <p:nvPicPr>
          <p:cNvPr id="17" name="Picture 16" descr="A close up of a piece of bread&#10;&#10;Description automatically generated">
            <a:extLst>
              <a:ext uri="{FF2B5EF4-FFF2-40B4-BE49-F238E27FC236}">
                <a16:creationId xmlns:a16="http://schemas.microsoft.com/office/drawing/2014/main" id="{C0BF0EAF-79D3-4E0D-B440-6B87A5825FE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261" y="944531"/>
            <a:ext cx="2100797" cy="2250773"/>
          </a:xfrm>
          <a:prstGeom prst="rect">
            <a:avLst/>
          </a:prstGeom>
        </p:spPr>
      </p:pic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BCBBEBE1-1EF5-455C-8AA0-4A0DA6E9BC0B}"/>
              </a:ext>
            </a:extLst>
          </p:cNvPr>
          <p:cNvSpPr txBox="1">
            <a:spLocks/>
          </p:cNvSpPr>
          <p:nvPr/>
        </p:nvSpPr>
        <p:spPr>
          <a:xfrm>
            <a:off x="7311988" y="3633361"/>
            <a:ext cx="2754317" cy="5590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Oceanic Crust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2673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17119</TotalTime>
  <Words>269</Words>
  <Application>Microsoft Macintosh PowerPoint</Application>
  <PresentationFormat>Widescreen</PresentationFormat>
  <Paragraphs>51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Oceanic Crust Vs. Continental Crust</vt:lpstr>
      <vt:lpstr>Let’s collect some data and find out!</vt:lpstr>
      <vt:lpstr>PowerPoint Presentation</vt:lpstr>
      <vt:lpstr>PowerPoint Presentation</vt:lpstr>
      <vt:lpstr>PowerPoint Presentation</vt:lpstr>
      <vt:lpstr>PowerPoint Presentation</vt:lpstr>
      <vt:lpstr>Go to work! </vt:lpstr>
      <vt:lpstr>PowerPoint Presentation</vt:lpstr>
      <vt:lpstr>Discuss Q 5 &amp; 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Crust lab instructions</dc:title>
  <dc:creator>Microsoft Office User</dc:creator>
  <cp:lastModifiedBy>Microsoft Office User</cp:lastModifiedBy>
  <cp:revision>4</cp:revision>
  <cp:lastPrinted>2020-11-21T15:28:25Z</cp:lastPrinted>
  <dcterms:created xsi:type="dcterms:W3CDTF">2020-11-20T19:45:17Z</dcterms:created>
  <dcterms:modified xsi:type="dcterms:W3CDTF">2021-11-07T19:57:05Z</dcterms:modified>
</cp:coreProperties>
</file>